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5"/>
  </p:notesMasterIdLst>
  <p:sldIdLst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36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1636B-0361-4ACF-96F1-38C05EF841F0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B2ED6-2B27-4913-BC2F-AE9C35DBA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32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s.colostate.edu/Release/7044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csmonitor.com/Science/2013/1021/Meteor-that-bombed-Russia-left-telltale-tracks-seen-from-spac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the image is only an image, the loop could be embedded, but make sure all the frames show. If not, just show </a:t>
            </a:r>
            <a:r>
              <a:rPr lang="en-US" baseline="0" smtClean="0"/>
              <a:t>‘stand-alone’.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B2ED6-2B27-4913-BC2F-AE9C35DBA0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83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45720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ea typeface="ＭＳ Ｐゴシック" charset="0"/>
                <a:hlinkClick r:id="rId3"/>
              </a:rPr>
              <a:t>http://www.news.colostate.edu/Release/7044</a:t>
            </a:r>
            <a:r>
              <a:rPr lang="en-US" sz="1200" b="1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 (CSU press release). </a:t>
            </a:r>
            <a:r>
              <a:rPr lang="en-US" sz="1200" b="1" dirty="0" smtClean="0">
                <a:solidFill>
                  <a:prstClr val="black"/>
                </a:solidFill>
                <a:latin typeface="Arial" charset="0"/>
                <a:ea typeface="ＭＳ Ｐゴシック" charset="0"/>
                <a:hlinkClick r:id="rId4"/>
              </a:rPr>
              <a:t>http://www.csmonitor.com/Science/2013/1021/Meteor-that-bombed-Russia-left-telltale-tracks-seen-from-space</a:t>
            </a:r>
            <a:r>
              <a:rPr lang="en-US" sz="1200" b="1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 (Christian Science Monitor).</a:t>
            </a:r>
            <a:endParaRPr lang="en-US" sz="12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4E55A2CC-B467-4BB9-87B3-5DC19DE81C95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2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CFC1-A5F4-4AF6-9D0F-D7033B8666F3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09E0D-4739-4C89-AB71-EE544624A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CFC1-A5F4-4AF6-9D0F-D7033B8666F3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09E0D-4739-4C89-AB71-EE544624A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6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CFC1-A5F4-4AF6-9D0F-D7033B8666F3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09E0D-4739-4C89-AB71-EE544624A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43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C6B6-71B9-4630-AB43-0048295A8C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445E-F04D-4F3F-8EFA-D1F4F2E83B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08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C6B6-71B9-4630-AB43-0048295A8C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445E-F04D-4F3F-8EFA-D1F4F2E83B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961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C6B6-71B9-4630-AB43-0048295A8C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445E-F04D-4F3F-8EFA-D1F4F2E83B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87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C6B6-71B9-4630-AB43-0048295A8C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445E-F04D-4F3F-8EFA-D1F4F2E83B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71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C6B6-71B9-4630-AB43-0048295A8C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445E-F04D-4F3F-8EFA-D1F4F2E83B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561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C6B6-71B9-4630-AB43-0048295A8C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445E-F04D-4F3F-8EFA-D1F4F2E83B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12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C6B6-71B9-4630-AB43-0048295A8C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445E-F04D-4F3F-8EFA-D1F4F2E83B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22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C6B6-71B9-4630-AB43-0048295A8C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445E-F04D-4F3F-8EFA-D1F4F2E83B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993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CFC1-A5F4-4AF6-9D0F-D7033B8666F3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09E0D-4739-4C89-AB71-EE544624A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51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C6B6-71B9-4630-AB43-0048295A8C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445E-F04D-4F3F-8EFA-D1F4F2E83B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51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C6B6-71B9-4630-AB43-0048295A8C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445E-F04D-4F3F-8EFA-D1F4F2E83B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589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C6B6-71B9-4630-AB43-0048295A8C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445E-F04D-4F3F-8EFA-D1F4F2E83B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0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CFC1-A5F4-4AF6-9D0F-D7033B8666F3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09E0D-4739-4C89-AB71-EE544624A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6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CFC1-A5F4-4AF6-9D0F-D7033B8666F3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09E0D-4739-4C89-AB71-EE544624A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0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CFC1-A5F4-4AF6-9D0F-D7033B8666F3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09E0D-4739-4C89-AB71-EE544624A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4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CFC1-A5F4-4AF6-9D0F-D7033B8666F3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09E0D-4739-4C89-AB71-EE544624A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5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CFC1-A5F4-4AF6-9D0F-D7033B8666F3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09E0D-4739-4C89-AB71-EE544624A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7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CFC1-A5F4-4AF6-9D0F-D7033B8666F3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09E0D-4739-4C89-AB71-EE544624A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9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CFC1-A5F4-4AF6-9D0F-D7033B8666F3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09E0D-4739-4C89-AB71-EE544624A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8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1CFC1-A5F4-4AF6-9D0F-D7033B8666F3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09E0D-4739-4C89-AB71-EE544624A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5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FC6B6-71B9-4630-AB43-0048295A8C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4445E-F04D-4F3F-8EFA-D1F4F2E83B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6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imss.ssec.wisc.edu/goes/srsor2013/GOES-14_SRSOR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hyperlink" Target="http://www.pnas.org/content/early/2013/10/15/1307965110.full.pdf+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57200"/>
            <a:ext cx="4953000" cy="49530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457200" y="0"/>
            <a:ext cx="1036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800" dirty="0">
                <a:solidFill>
                  <a:srgbClr val="1F497D"/>
                </a:solidFill>
              </a:rPr>
              <a:t>GOES-14: Special Rapid Scanning offers glimpse of the ABI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5830669"/>
            <a:ext cx="8915400" cy="646331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prstClr val="black"/>
                </a:solidFill>
              </a:rPr>
              <a:t>GOES-14 provided very unique information and offers a glimpse into the possibilities that will be provided by the ABI on GOES-R. 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048000" y="5471857"/>
            <a:ext cx="5867400" cy="24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1400" i="1" dirty="0" smtClean="0">
                <a:solidFill>
                  <a:prstClr val="black"/>
                </a:solidFill>
              </a:rPr>
              <a:t>Animation from GOES-14 </a:t>
            </a:r>
            <a:r>
              <a:rPr lang="en-US" sz="1400" i="1" dirty="0">
                <a:solidFill>
                  <a:prstClr val="black"/>
                </a:solidFill>
              </a:rPr>
              <a:t>Imager </a:t>
            </a:r>
            <a:r>
              <a:rPr lang="en-US" sz="1400" i="1" dirty="0" smtClean="0">
                <a:solidFill>
                  <a:prstClr val="black"/>
                </a:solidFill>
              </a:rPr>
              <a:t>visible image at 1-min time resolution. </a:t>
            </a:r>
            <a:endParaRPr lang="en-US" sz="1400" i="1" dirty="0">
              <a:solidFill>
                <a:prstClr val="black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6200" y="533399"/>
            <a:ext cx="2895600" cy="51199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SRSOR (Super Rapid Scan Operations for GOES-R) from GOES-14 </a:t>
            </a:r>
            <a:r>
              <a:rPr lang="en-US" dirty="0" smtClean="0">
                <a:solidFill>
                  <a:prstClr val="black"/>
                </a:solidFill>
              </a:rPr>
              <a:t>imager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</a:rPr>
              <a:t>Many weeks of data during 2012 (</a:t>
            </a:r>
            <a:r>
              <a:rPr lang="en-US" dirty="0" err="1" smtClean="0">
                <a:solidFill>
                  <a:prstClr val="black"/>
                </a:solidFill>
              </a:rPr>
              <a:t>eg</a:t>
            </a:r>
            <a:r>
              <a:rPr lang="en-US" dirty="0" smtClean="0">
                <a:solidFill>
                  <a:prstClr val="black"/>
                </a:solidFill>
              </a:rPr>
              <a:t>, Hurricane Sandy, etc.) </a:t>
            </a: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</a:rPr>
              <a:t>For 2013, two </a:t>
            </a:r>
            <a:r>
              <a:rPr lang="en-US" dirty="0">
                <a:solidFill>
                  <a:prstClr val="black"/>
                </a:solidFill>
              </a:rPr>
              <a:t>days in June and 12 days in mid-August, 2013.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i="1" dirty="0" smtClean="0">
                <a:solidFill>
                  <a:prstClr val="black"/>
                </a:solidFill>
                <a:hlinkClick r:id="rId4"/>
              </a:rPr>
              <a:t>http</a:t>
            </a:r>
            <a:r>
              <a:rPr lang="en-US" i="1" dirty="0">
                <a:solidFill>
                  <a:prstClr val="black"/>
                </a:solidFill>
                <a:hlinkClick r:id="rId4"/>
              </a:rPr>
              <a:t>://cimss.ssec.wisc.edu/goes/srsor2013/GOES-14_SRSOR.html</a:t>
            </a:r>
            <a:endParaRPr lang="en-US" i="1" dirty="0">
              <a:solidFill>
                <a:prstClr val="black"/>
              </a:solidFill>
            </a:endParaRP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Many phenomena were observed: convection, hurricanes, fires, smoke, </a:t>
            </a:r>
            <a:r>
              <a:rPr lang="en-US" dirty="0" smtClean="0">
                <a:solidFill>
                  <a:prstClr val="black"/>
                </a:solidFill>
              </a:rPr>
              <a:t>etc.</a:t>
            </a: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Data to many </a:t>
            </a:r>
            <a:r>
              <a:rPr lang="en-US" dirty="0" smtClean="0">
                <a:solidFill>
                  <a:prstClr val="black"/>
                </a:solidFill>
              </a:rPr>
              <a:t>operational groups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FontTx/>
              <a:buChar char="•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43000" y="6565053"/>
            <a:ext cx="6324600" cy="276999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 eaLnBrk="1" hangingPunct="1"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prstClr val="black"/>
                </a:solidFill>
                <a:ea typeface="ＭＳ Ｐゴシック" charset="0"/>
              </a:rPr>
              <a:t> (Schmit, Nelson, Bachmeier, </a:t>
            </a:r>
            <a:r>
              <a:rPr lang="en-US" sz="1200" b="1" dirty="0" err="1" smtClean="0">
                <a:solidFill>
                  <a:prstClr val="black"/>
                </a:solidFill>
                <a:ea typeface="ＭＳ Ｐゴシック" charset="0"/>
              </a:rPr>
              <a:t>Bellon</a:t>
            </a:r>
            <a:r>
              <a:rPr lang="en-US" sz="1200" b="1" dirty="0" smtClean="0">
                <a:solidFill>
                  <a:prstClr val="black"/>
                </a:solidFill>
                <a:ea typeface="ＭＳ Ｐゴシック" charset="0"/>
              </a:rPr>
              <a:t>, Gunshor, Velden, SSEC Data Center…)</a:t>
            </a:r>
            <a:endParaRPr lang="en-US" sz="1200" b="1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67100" y="2743200"/>
            <a:ext cx="4914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http://cimss.ssec.wisc.edu/goes/srsor2013/900x900_GOES_B1_CONV_WI_animated_2013233_173000_182_2013234_010000_182_X.mp4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5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124200"/>
            <a:ext cx="4875107" cy="3658488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12800" y="-17393"/>
            <a:ext cx="68754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457200">
              <a:defRPr/>
            </a:pPr>
            <a:r>
              <a:rPr lang="en-US" sz="2000" b="1" dirty="0">
                <a:latin typeface="Arial" charset="0"/>
                <a:ea typeface="ＭＳ Ｐゴシック" charset="0"/>
              </a:rPr>
              <a:t>Paper Published on Meteor Trails over Russia in February of </a:t>
            </a:r>
            <a:r>
              <a:rPr lang="en-US" sz="2000" b="1" dirty="0">
                <a:latin typeface="Arial" charset="0"/>
                <a:ea typeface="ＭＳ Ｐゴシック" charset="0"/>
              </a:rPr>
              <a:t>2013 in </a:t>
            </a:r>
            <a:r>
              <a:rPr lang="en-US" sz="2000" b="1" dirty="0">
                <a:latin typeface="Arial" charset="0"/>
                <a:ea typeface="ＭＳ Ｐゴシック" charset="0"/>
              </a:rPr>
              <a:t>the </a:t>
            </a:r>
            <a:r>
              <a:rPr lang="en-US" sz="2000" b="1" dirty="0">
                <a:latin typeface="Arial" charset="0"/>
                <a:ea typeface="ＭＳ Ｐゴシック" charset="0"/>
              </a:rPr>
              <a:t>PNAS</a:t>
            </a:r>
            <a:r>
              <a:rPr lang="en-US" sz="2000" dirty="0">
                <a:ea typeface="ＭＳ Ｐゴシック" charset="0"/>
              </a:rPr>
              <a:t> </a:t>
            </a:r>
            <a:endParaRPr lang="en-US" sz="2000" dirty="0">
              <a:ea typeface="ＭＳ Ｐゴシック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8600" y="6324600"/>
            <a:ext cx="3809999" cy="276999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 eaLnBrk="1" hangingPunct="1"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prstClr val="black"/>
                </a:solidFill>
                <a:ea typeface="ＭＳ Ｐゴシック" charset="0"/>
              </a:rPr>
              <a:t> (Bachmeier, </a:t>
            </a:r>
            <a:r>
              <a:rPr lang="en-US" sz="1200" b="1" dirty="0" err="1" smtClean="0">
                <a:solidFill>
                  <a:prstClr val="black"/>
                </a:solidFill>
                <a:ea typeface="ＭＳ Ｐゴシック" charset="0"/>
              </a:rPr>
              <a:t>Straka</a:t>
            </a:r>
            <a:r>
              <a:rPr lang="en-US" sz="1200" b="1" dirty="0" smtClean="0">
                <a:solidFill>
                  <a:prstClr val="black"/>
                </a:solidFill>
                <a:ea typeface="ＭＳ Ｐゴシック" charset="0"/>
              </a:rPr>
              <a:t>, Schmit, SSEC Data Center…)</a:t>
            </a:r>
            <a:endParaRPr lang="en-US" sz="1200" b="1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6200" y="863600"/>
            <a:ext cx="4038600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defTabSz="45720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600" b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A paper was published in the </a:t>
            </a:r>
            <a:r>
              <a:rPr lang="en-US" sz="1600" b="1" i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Proceedings of the National Academy of Sciences</a:t>
            </a:r>
            <a:r>
              <a:rPr lang="en-US" sz="1600" b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(PNAS) regarding using weather satellites to study atmospheric bolides (large meteors), in this case over Russia in February of </a:t>
            </a:r>
            <a:r>
              <a:rPr lang="en-US" sz="1600" b="1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2013</a:t>
            </a:r>
            <a:br>
              <a:rPr lang="en-US" sz="1600" b="1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</a:br>
            <a:r>
              <a:rPr lang="en-US" sz="1600" b="1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 </a:t>
            </a:r>
            <a:endParaRPr lang="en-US" sz="1600" b="1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marL="342900" indent="-342900" defTabSz="45720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600" b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S. D. Miller, W. C. </a:t>
            </a:r>
            <a:r>
              <a:rPr lang="en-US" sz="1600" b="1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Straka</a:t>
            </a:r>
            <a:r>
              <a:rPr lang="en-US" sz="1600" b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III, A. S. Bachmeier, T. J. Schmit, P. T. </a:t>
            </a:r>
            <a:r>
              <a:rPr lang="en-US" sz="1600" b="1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Partain</a:t>
            </a:r>
            <a:r>
              <a:rPr lang="en-US" sz="1600" b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, and Y. </a:t>
            </a:r>
            <a:r>
              <a:rPr lang="en-US" sz="1600" b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Noh, 2013: Earth-viewing satellite perspectives on the Chelyabinsk meteor event PNAS October 2013; </a:t>
            </a:r>
            <a:r>
              <a:rPr lang="en-US" sz="1600" b="1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doi:10.1073/pnas.1307965110</a:t>
            </a:r>
            <a:r>
              <a:rPr lang="en-US" sz="1600" b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/>
            </a:r>
            <a:br>
              <a:rPr lang="en-US" sz="1600" b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</a:br>
            <a:endParaRPr lang="en-US" sz="1600" b="1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marL="342900" indent="-342900" defTabSz="45720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600" b="1" dirty="0">
                <a:solidFill>
                  <a:prstClr val="black"/>
                </a:solidFill>
                <a:latin typeface="Arial" charset="0"/>
                <a:ea typeface="ＭＳ Ｐゴシック" charset="0"/>
                <a:hlinkClick r:id="rId4"/>
              </a:rPr>
              <a:t>http://</a:t>
            </a:r>
            <a:r>
              <a:rPr lang="en-US" sz="1600" b="1" dirty="0" smtClean="0">
                <a:solidFill>
                  <a:prstClr val="black"/>
                </a:solidFill>
                <a:latin typeface="Arial" charset="0"/>
                <a:ea typeface="ＭＳ Ｐゴシック" charset="0"/>
                <a:hlinkClick r:id="rId4"/>
              </a:rPr>
              <a:t>www.pnas.org/content/early/2013/10/15/1307965110.full.pdf+html</a:t>
            </a:r>
            <a:r>
              <a:rPr lang="en-US" sz="1600" b="1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/>
            </a:r>
            <a:br>
              <a:rPr lang="en-US" sz="1600" b="1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</a:br>
            <a:endParaRPr lang="en-US" sz="1600" b="1" dirty="0" smtClean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marL="342900" indent="-342900" defTabSz="45720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600" b="1" i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This is an example of using ‘weather’ </a:t>
            </a:r>
            <a:r>
              <a:rPr lang="en-US" sz="1600" b="1" i="1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satellites </a:t>
            </a:r>
            <a:r>
              <a:rPr lang="en-US" sz="1600" b="1" i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for other uses.</a:t>
            </a:r>
            <a:endParaRPr lang="en-US" sz="1600" b="1" i="1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512" y="328936"/>
            <a:ext cx="3401488" cy="27381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638884" y="6002114"/>
            <a:ext cx="4428916" cy="24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400" dirty="0" smtClean="0">
                <a:solidFill>
                  <a:schemeClr val="bg1"/>
                </a:solidFill>
                <a:ea typeface="ＭＳ Ｐゴシック" charset="0"/>
              </a:rPr>
              <a:t>MTSAT visible at an oblique view angle </a:t>
            </a:r>
            <a:r>
              <a:rPr lang="en-US" sz="1400" dirty="0" smtClean="0">
                <a:solidFill>
                  <a:schemeClr val="bg1"/>
                </a:solidFill>
                <a:ea typeface="ＭＳ Ｐゴシック" charset="0"/>
              </a:rPr>
              <a:t>(animation)</a:t>
            </a:r>
            <a:endParaRPr lang="en-US" sz="1400" i="1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953000" y="2725514"/>
            <a:ext cx="4835692" cy="24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400" dirty="0" smtClean="0">
                <a:solidFill>
                  <a:schemeClr val="bg1"/>
                </a:solidFill>
                <a:ea typeface="ＭＳ Ｐゴシック" charset="0"/>
              </a:rPr>
              <a:t>FY-2D </a:t>
            </a:r>
            <a:r>
              <a:rPr lang="en-US" sz="1400" dirty="0" smtClean="0">
                <a:solidFill>
                  <a:schemeClr val="bg1"/>
                </a:solidFill>
                <a:ea typeface="ＭＳ Ｐゴシック" charset="0"/>
              </a:rPr>
              <a:t>multi-spectral imagery (</a:t>
            </a:r>
            <a:r>
              <a:rPr lang="en-US" sz="1400" dirty="0" smtClean="0">
                <a:solidFill>
                  <a:schemeClr val="bg1"/>
                </a:solidFill>
                <a:ea typeface="ＭＳ Ｐゴシック" charset="0"/>
              </a:rPr>
              <a:t>0330 UTC</a:t>
            </a:r>
            <a:r>
              <a:rPr lang="en-US" sz="1400" dirty="0" smtClean="0">
                <a:solidFill>
                  <a:schemeClr val="bg1"/>
                </a:solidFill>
                <a:ea typeface="ＭＳ Ｐゴシック" charset="0"/>
              </a:rPr>
              <a:t>)</a:t>
            </a:r>
            <a:endParaRPr lang="en-US" sz="1400" i="1" dirty="0">
              <a:solidFill>
                <a:schemeClr val="bg1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78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7058</TotalTime>
  <Words>257</Words>
  <Application>Microsoft Office PowerPoint</Application>
  <PresentationFormat>On-screen Show (4:3)</PresentationFormat>
  <Paragraphs>23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 Theme</vt:lpstr>
      <vt:lpstr>2_Office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Schmit</dc:creator>
  <cp:lastModifiedBy>Tim Schmit</cp:lastModifiedBy>
  <cp:revision>6</cp:revision>
  <dcterms:created xsi:type="dcterms:W3CDTF">2013-11-20T18:20:55Z</dcterms:created>
  <dcterms:modified xsi:type="dcterms:W3CDTF">2013-11-25T15:59:27Z</dcterms:modified>
</cp:coreProperties>
</file>