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Override2.xml" ContentType="application/vnd.openxmlformats-officedocument.themeOverrid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media2.gif" ContentType="video/unknown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media5.gif" ContentType="video/unknown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8" r:id="rId3"/>
    <p:sldMasterId id="2147483687" r:id="rId4"/>
    <p:sldMasterId id="2147483701" r:id="rId5"/>
    <p:sldMasterId id="2147483714" r:id="rId6"/>
    <p:sldMasterId id="2147483727" r:id="rId7"/>
    <p:sldMasterId id="2147483736" r:id="rId8"/>
    <p:sldMasterId id="2147483762" r:id="rId9"/>
  </p:sldMasterIdLst>
  <p:notesMasterIdLst>
    <p:notesMasterId r:id="rId47"/>
  </p:notesMasterIdLst>
  <p:sldIdLst>
    <p:sldId id="263" r:id="rId10"/>
    <p:sldId id="264" r:id="rId11"/>
    <p:sldId id="265" r:id="rId12"/>
    <p:sldId id="288" r:id="rId13"/>
    <p:sldId id="287" r:id="rId14"/>
    <p:sldId id="281" r:id="rId15"/>
    <p:sldId id="285" r:id="rId16"/>
    <p:sldId id="266" r:id="rId17"/>
    <p:sldId id="286" r:id="rId18"/>
    <p:sldId id="267" r:id="rId19"/>
    <p:sldId id="268" r:id="rId20"/>
    <p:sldId id="257" r:id="rId21"/>
    <p:sldId id="269" r:id="rId22"/>
    <p:sldId id="270" r:id="rId23"/>
    <p:sldId id="297" r:id="rId24"/>
    <p:sldId id="292" r:id="rId25"/>
    <p:sldId id="296" r:id="rId26"/>
    <p:sldId id="299" r:id="rId27"/>
    <p:sldId id="300" r:id="rId28"/>
    <p:sldId id="282" r:id="rId29"/>
    <p:sldId id="291" r:id="rId30"/>
    <p:sldId id="294" r:id="rId31"/>
    <p:sldId id="295" r:id="rId32"/>
    <p:sldId id="301" r:id="rId33"/>
    <p:sldId id="271" r:id="rId34"/>
    <p:sldId id="272" r:id="rId35"/>
    <p:sldId id="273" r:id="rId36"/>
    <p:sldId id="274" r:id="rId37"/>
    <p:sldId id="275" r:id="rId38"/>
    <p:sldId id="276" r:id="rId39"/>
    <p:sldId id="277" r:id="rId40"/>
    <p:sldId id="278" r:id="rId41"/>
    <p:sldId id="280" r:id="rId42"/>
    <p:sldId id="289" r:id="rId43"/>
    <p:sldId id="290" r:id="rId44"/>
    <p:sldId id="284" r:id="rId45"/>
    <p:sldId id="261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161" autoAdjust="0"/>
  </p:normalViewPr>
  <p:slideViewPr>
    <p:cSldViewPr showGuides="1">
      <p:cViewPr>
        <p:scale>
          <a:sx n="100" d="100"/>
          <a:sy n="100" d="100"/>
        </p:scale>
        <p:origin x="-2376" y="-8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DB1E1A-9717-4B7B-BFAB-5A931BBCE4CE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55FF6F-DAF7-4BD3-A3B9-9D1191A0C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58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1097C35-4C2F-4316-8043-4B14081389CC}" type="slidenum">
              <a:rPr lang="en-US">
                <a:solidFill>
                  <a:prstClr val="black"/>
                </a:solidFill>
              </a:rPr>
              <a:pPr eaLnBrk="1" hangingPunct="1"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B92DA-20E2-44E6-8513-E29F2B4CFAA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973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4069F9C-CF58-44DC-A848-DEDFE9756E92}" type="slidenum">
              <a:rPr lang="en-US">
                <a:solidFill>
                  <a:prstClr val="black"/>
                </a:solidFill>
              </a:rPr>
              <a:pPr eaLnBrk="1" hangingPunct="1"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0.40 inches = 4km; 0.80 inches = 8km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MSI is Multi-Spectral Imaging Mode (dashed boxes)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This does not show other improvements: SNR, MTF, bit-depth, navigation, coverage rates, etc.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347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charset="0"/>
              </a:rPr>
              <a:t>Example</a:t>
            </a:r>
            <a:r>
              <a:rPr lang="en-US" baseline="0" dirty="0" smtClean="0">
                <a:latin typeface="Arial" charset="0"/>
              </a:rPr>
              <a:t> here is GOES-East on a ‘normal’ day.</a:t>
            </a:r>
            <a:endParaRPr lang="en-US" dirty="0" smtClean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ABI is mode 3, or ‘flex mode’.   </a:t>
            </a:r>
          </a:p>
          <a:p>
            <a:r>
              <a:rPr lang="en-US" dirty="0" smtClean="0">
                <a:latin typeface="Arial" charset="0"/>
              </a:rPr>
              <a:t>* = depends on locations of </a:t>
            </a:r>
            <a:r>
              <a:rPr lang="en-US" dirty="0" err="1" smtClean="0">
                <a:latin typeface="Arial" charset="0"/>
              </a:rPr>
              <a:t>meso</a:t>
            </a:r>
            <a:r>
              <a:rPr lang="en-US" dirty="0" smtClean="0">
                <a:latin typeface="Arial" charset="0"/>
              </a:rPr>
              <a:t>-scale images. </a:t>
            </a:r>
          </a:p>
          <a:p>
            <a:r>
              <a:rPr lang="en-US" dirty="0" smtClean="0">
                <a:latin typeface="Arial" charset="0"/>
              </a:rPr>
              <a:t>RSO = </a:t>
            </a:r>
            <a:r>
              <a:rPr lang="en-US" dirty="0" smtClean="0"/>
              <a:t>Rapid Scan Operations</a:t>
            </a:r>
          </a:p>
          <a:p>
            <a:r>
              <a:rPr lang="en-US" dirty="0" smtClean="0">
                <a:latin typeface="Arial" charset="0"/>
              </a:rPr>
              <a:t>SRSO = </a:t>
            </a:r>
            <a:r>
              <a:rPr lang="en-US" dirty="0" smtClean="0"/>
              <a:t>Super Rapid Scan Operations</a:t>
            </a:r>
            <a:endParaRPr lang="en-US" dirty="0" smtClean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SRSOR = </a:t>
            </a:r>
            <a:r>
              <a:rPr lang="en-US" dirty="0" smtClean="0"/>
              <a:t>Super Rapid Scan Operations for GOES-R</a:t>
            </a:r>
          </a:p>
          <a:p>
            <a:r>
              <a:rPr lang="en-US" dirty="0" smtClean="0">
                <a:latin typeface="Arial" charset="0"/>
              </a:rPr>
              <a:t>FD = Full Disk</a:t>
            </a:r>
          </a:p>
          <a:p>
            <a:r>
              <a:rPr lang="en-US" dirty="0" smtClean="0">
                <a:latin typeface="Arial" charset="0"/>
              </a:rPr>
              <a:t>NHE =</a:t>
            </a:r>
            <a:r>
              <a:rPr lang="en-US" baseline="0" dirty="0" smtClean="0">
                <a:latin typeface="Arial" charset="0"/>
              </a:rPr>
              <a:t> Northern Hemisphere Extended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charset="0"/>
              </a:rPr>
              <a:t>NH =</a:t>
            </a:r>
            <a:r>
              <a:rPr lang="en-US" baseline="0" dirty="0" smtClean="0">
                <a:latin typeface="Arial" charset="0"/>
              </a:rPr>
              <a:t> Northern Hemisphere</a:t>
            </a:r>
            <a:endParaRPr lang="en-US" dirty="0" smtClean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CONUS = Continental</a:t>
            </a:r>
            <a:r>
              <a:rPr lang="en-US" baseline="0" dirty="0" smtClean="0">
                <a:latin typeface="Arial" charset="0"/>
              </a:rPr>
              <a:t> U.S.</a:t>
            </a:r>
          </a:p>
          <a:p>
            <a:r>
              <a:rPr lang="en-US" baseline="0" dirty="0" smtClean="0">
                <a:latin typeface="Arial" charset="0"/>
              </a:rPr>
              <a:t>SHEMI = Southern Hemisphere</a:t>
            </a:r>
          </a:p>
          <a:p>
            <a:r>
              <a:rPr lang="en-US" baseline="0" dirty="0" smtClean="0">
                <a:latin typeface="Arial" charset="0"/>
              </a:rPr>
              <a:t>SHSS = Southern Hemisphere Short Scan</a:t>
            </a:r>
          </a:p>
          <a:p>
            <a:r>
              <a:rPr lang="en-US" baseline="0" dirty="0" smtClean="0">
                <a:latin typeface="Arial" charset="0"/>
              </a:rPr>
              <a:t>MESO = </a:t>
            </a:r>
            <a:r>
              <a:rPr lang="en-US" baseline="0" dirty="0" err="1" smtClean="0">
                <a:latin typeface="Arial" charset="0"/>
              </a:rPr>
              <a:t>meso</a:t>
            </a:r>
            <a:r>
              <a:rPr lang="en-US" baseline="0" dirty="0" smtClean="0">
                <a:latin typeface="Arial" charset="0"/>
              </a:rPr>
              <a:t>-scale</a:t>
            </a:r>
          </a:p>
          <a:p>
            <a:r>
              <a:rPr lang="en-US" baseline="0" dirty="0" smtClean="0">
                <a:latin typeface="Arial" charset="0"/>
              </a:rPr>
              <a:t>More info: </a:t>
            </a:r>
            <a:r>
              <a:rPr lang="en-US" sz="1400" b="1" baseline="0" dirty="0" smtClean="0">
                <a:latin typeface="Arial" charset="0"/>
              </a:rPr>
              <a:t>http://www.ospo.noaa.gov/Operations/GOES/schedules.html</a:t>
            </a:r>
            <a:endParaRPr lang="en-US" sz="1400" b="1" dirty="0" smtClean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Tim Schmit, NOAA</a:t>
            </a:r>
            <a:r>
              <a:rPr lang="en-US" baseline="0" dirty="0" smtClean="0">
                <a:latin typeface="Arial" charset="0"/>
              </a:rPr>
              <a:t> NESDIS</a:t>
            </a:r>
          </a:p>
          <a:p>
            <a:endParaRPr lang="en-US" dirty="0" smtClean="0">
              <a:latin typeface="Arial" charset="0"/>
            </a:endParaRPr>
          </a:p>
          <a:p>
            <a:endParaRPr lang="en-US" dirty="0" smtClean="0">
              <a:latin typeface="Arial" charset="0"/>
            </a:endParaRPr>
          </a:p>
        </p:txBody>
      </p:sp>
      <p:sp>
        <p:nvSpPr>
          <p:cNvPr id="233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84BF44E-B0C4-4ABA-8180-EEBCFCB7AFFB}" type="slidenum">
              <a:rPr lang="en-US">
                <a:solidFill>
                  <a:srgbClr val="000000"/>
                </a:solidFill>
              </a:rPr>
              <a:pPr eaLnBrk="1" hangingPunct="1"/>
              <a:t>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 from J. </a:t>
            </a:r>
            <a:r>
              <a:rPr lang="en-US" dirty="0" err="1" smtClean="0"/>
              <a:t>Gerth</a:t>
            </a:r>
            <a:r>
              <a:rPr lang="en-US" dirty="0" smtClean="0"/>
              <a:t>, CIMSS.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55FF6F-DAF7-4BD3-A3B9-9D1191A0C62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323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Different days simulated.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39B64-9E29-4E87-9215-2E470EDD379B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608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D72C546-AB31-4DE2-9E9C-89C9AA37F91B}" type="slidenum">
              <a:rPr lang="en-US" smtClean="0">
                <a:solidFill>
                  <a:prstClr val="black"/>
                </a:solidFill>
              </a:rPr>
              <a:pPr eaLnBrk="1" hangingPunct="1"/>
              <a:t>11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Igor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200" dirty="0" smtClean="0">
                <a:solidFill>
                  <a:prstClr val="black"/>
                </a:solidFill>
              </a:rPr>
              <a:t>Data was provided to many groups: WPC, OPC, AWC, SPC, SAB, several WFO, who used the data for discussions and forecasts. 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B5005-BF14-4448-91F0-263EB83372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216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http://remotesensing.spiedigitallibrary.org/data/Journals/APPRES/926148/JARS_7_1_073462_ds001.mov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1F3A5-66D3-4802-A21B-47559E3CD6A6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980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Highlights added.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55FF6F-DAF7-4BD3-A3B9-9D1191A0C62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3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6A94D-C181-46BB-896C-A16F1B32B475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32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2.xml"/><Relationship Id="rId4" Type="http://schemas.openxmlformats.org/officeDocument/2006/relationships/image" Target="../media/image14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B8D5-B293-4A91-9949-04DD452ECA61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EAD4-3982-483C-AC81-2F07DD7FE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83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B8D5-B293-4A91-9949-04DD452ECA61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EAD4-3982-483C-AC81-2F07DD7FE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47819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73259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53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B8D5-B293-4A91-9949-04DD452ECA61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EAD4-3982-483C-AC81-2F07DD7FE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65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B86E0-F4BD-432F-BB08-29EBDBA387D2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10/9/2014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E0BA4-E8C6-434C-ADA0-1A91C0D5DE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050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F6B52-CFDF-43B4-B881-7DB76FA4E271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10/9/2014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472FF-57B5-4206-AA59-7354F91BDF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772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CC9723-8334-438D-8522-C1BD577D96D8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10/9/2014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31225-F751-460F-B51C-E16DD62499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7614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56A4A-8E0C-49B6-B8E3-FBEFEEAD77A4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10/9/2014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BA35E-14B8-4C3A-9772-DEB291AF5C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7721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EBEFDF-2DE3-4C3E-B71F-397883B0FFCC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10/9/2014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219E9-3919-4D64-8FD9-D68C67D104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4022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AC687-853E-4709-AE11-7DCA18AF038F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10/9/2014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FAA2E-2DCD-4576-B58B-C5DD3B30C9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2616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35C3A-7A41-40F6-83A6-685429439F75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10/9/2014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CD224-1A74-47C7-937F-D2AF1EDE56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3786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67B5D-BE7B-4677-B847-DE7464E16652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10/9/2014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15A57-D5F5-4DAB-8065-3CD09C494B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299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B8D5-B293-4A91-9949-04DD452ECA61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EAD4-3982-483C-AC81-2F07DD7FE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877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90F60-46DA-4B5F-B559-4411BD5FAD1C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10/9/2014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3F6D5-C7DE-4F28-927C-A4A3578C5C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0031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94C7A-D241-452C-8409-D0125982B5B6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10/9/2014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BCAD9-4E8E-4F59-9824-E3DD4333FD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5868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FFEA5-FBED-4ADB-A804-ED23841977E3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10/9/2014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574A5-5032-4E19-B7A0-EA932453A7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4584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761DF-D7AF-4167-A944-BDC44D0E3477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10/9/2014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06917-834C-4792-AAAF-FFE8748302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0341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F1208-3081-41BF-8ADB-3C02E1081667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10/9/2014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1FCB4-B20D-44A1-A55E-58DD90C490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993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3142" y="4648200"/>
            <a:ext cx="6400800" cy="106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2642" y="685800"/>
            <a:ext cx="6781800" cy="1828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29F38-5EC6-D140-80EF-CFE0A6945C10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10/9/2014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F5610-794B-43F9-A0D9-AF1E5933AB5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7090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4b566dac80219blue-earth-wallpaper.jpg"/>
          <p:cNvPicPr>
            <a:picLocks noChangeAspect="1"/>
          </p:cNvPicPr>
          <p:nvPr userDrawn="1"/>
        </p:nvPicPr>
        <p:blipFill>
          <a:blip r:embed="rId2" cstate="print"/>
          <a:srcRect l="10479" t="408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150" y="921910"/>
            <a:ext cx="7086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F5EF8-31B4-4F78-B46E-860652303D3D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2" name="Picture 21" descr="GOES-R_logo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6200" y="48890"/>
            <a:ext cx="914400" cy="583250"/>
          </a:xfrm>
          <a:prstGeom prst="rect">
            <a:avLst/>
          </a:prstGeom>
        </p:spPr>
      </p:pic>
      <p:pic>
        <p:nvPicPr>
          <p:cNvPr id="25" name="Picture 24" descr="NASA_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072435" y="139225"/>
            <a:ext cx="542204" cy="457200"/>
          </a:xfrm>
          <a:prstGeom prst="rect">
            <a:avLst/>
          </a:prstGeom>
        </p:spPr>
      </p:pic>
      <p:pic>
        <p:nvPicPr>
          <p:cNvPr id="26" name="Picture 25" descr="NOAA_logo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05834" y="139225"/>
            <a:ext cx="45623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2933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8B839-8756-C94C-A47D-583F8BA95CCB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10/9/2014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BB978-F783-4560-B5F8-459943D3045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2914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A9001-4838-5A4A-AF6B-307A42C382F7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10/9/2014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EE794-286C-43E6-A7E2-0D551E93D8D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1474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26652-F626-454A-851B-0656F6A0F770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10/9/2014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80D5D-487B-49EF-ADB5-2AA03D04BA2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447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B8D5-B293-4A91-9949-04DD452ECA61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EAD4-3982-483C-AC81-2F07DD7FE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095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E1055-48A6-3246-B91B-18BA09128D84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10/9/2014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AC741-1BF0-41AA-9B51-622F501F52C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0" name="Picture 19" descr="GOES-R_logo_v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200" y="0"/>
            <a:ext cx="1143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008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DCB09A-BA5E-4AB7-91E1-C59162FD57D5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10/9/2014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7CDD12-FE8D-4106-B4D7-32F5C435D54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386495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0068"/>
            <a:ext cx="8229600" cy="52145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1889" y="6487723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>
                    <a:tint val="75000"/>
                  </a:prstClr>
                </a:solidFill>
              </a:rPr>
              <a:t>May 14, 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487723"/>
            <a:ext cx="39624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>
                    <a:tint val="75000"/>
                  </a:prstClr>
                </a:solidFill>
              </a:rPr>
              <a:t>SENSITIVE AND PRIVILEGED:  FOR OFFICIAL USE ONLY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46273" y="6487723"/>
            <a:ext cx="2133600" cy="365125"/>
          </a:xfrm>
          <a:prstGeom prst="rect">
            <a:avLst/>
          </a:prstGeom>
        </p:spPr>
        <p:txBody>
          <a:bodyPr/>
          <a:lstStyle/>
          <a:p>
            <a:fld id="{7C81C18B-989A-4738-B9CF-989732883A38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9294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3983EC4F-2A0D-4A04-8884-A8C0206F67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123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7FA11908-7626-4223-B0F9-609808D95E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750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11A6CB1A-82A9-490A-A72E-AC59735970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298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09800"/>
            <a:ext cx="3848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2209800"/>
            <a:ext cx="3848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D517E84C-2843-4FE6-AB13-457B7DD2F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0516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BCF041E9-97F0-4936-9FFF-E0EB007138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614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29821475-0E67-4098-BF3D-BD15632C5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3891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CA3D9720-CB3E-430D-968B-09E6DC53BC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362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B8D5-B293-4A91-9949-04DD452ECA61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EAD4-3982-483C-AC81-2F07DD7FE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231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D49A53A0-E963-4F66-98E4-C621537444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9169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D577F592-1E1B-4C57-8C68-32D037D1F5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284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9F336F56-24E9-45A4-834D-B4E9B578F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4969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28600"/>
            <a:ext cx="20574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60198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C681F1FA-3F48-4839-997C-3D7B3F0154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449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543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2209800"/>
            <a:ext cx="38481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2209800"/>
            <a:ext cx="38481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C8D0ECDA-F2AE-44B7-BDD4-D5C4DC9826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782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543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2209800"/>
            <a:ext cx="78486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29CC263A-0325-4CDC-AF33-8A0D3B833A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445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606DF-7828-4233-B26D-67DA2E6C86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48B6-EEDB-4FDE-8E4C-7D20CD40EB3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6413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606DF-7828-4233-B26D-67DA2E6C86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48B6-EEDB-4FDE-8E4C-7D20CD40EB3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1466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606DF-7828-4233-B26D-67DA2E6C86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48B6-EEDB-4FDE-8E4C-7D20CD40EB3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7329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606DF-7828-4233-B26D-67DA2E6C86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48B6-EEDB-4FDE-8E4C-7D20CD40EB3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668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B8D5-B293-4A91-9949-04DD452ECA61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EAD4-3982-483C-AC81-2F07DD7FE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642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606DF-7828-4233-B26D-67DA2E6C86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48B6-EEDB-4FDE-8E4C-7D20CD40EB3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6551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606DF-7828-4233-B26D-67DA2E6C86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48B6-EEDB-4FDE-8E4C-7D20CD40EB3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99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606DF-7828-4233-B26D-67DA2E6C86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48B6-EEDB-4FDE-8E4C-7D20CD40EB3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730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606DF-7828-4233-B26D-67DA2E6C86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48B6-EEDB-4FDE-8E4C-7D20CD40EB3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6059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606DF-7828-4233-B26D-67DA2E6C86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48B6-EEDB-4FDE-8E4C-7D20CD40EB3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4887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606DF-7828-4233-B26D-67DA2E6C86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48B6-EEDB-4FDE-8E4C-7D20CD40EB3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0388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606DF-7828-4233-B26D-67DA2E6C86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48B6-EEDB-4FDE-8E4C-7D20CD40EB3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7058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0282A-8845-4631-932E-4DEB8381A1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2679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DFDD2-A697-1D44-89D4-44E8754812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4386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12D3360C-BF11-41AB-A803-DFDDA0933236}" type="datetime1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10/20/2014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257B4-DC8B-6A48-AE5D-4E9055F48D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84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B8D5-B293-4A91-9949-04DD452ECA61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EAD4-3982-483C-AC81-2F07DD7FE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62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20069F4E-EEA1-4DD8-85C6-DB3092999E62}" type="datetime1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10/20/2014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BAA8A-62EE-3D4F-BE19-CA16774809B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3750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05060FFC-6945-42ED-A094-9A3E09BD0EE2}" type="datetime1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10/20/2014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97132-1E94-AB44-9E47-0F4CE1CBBA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8766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E905A22C-739C-4891-9FE6-CB0A9FE7ABBA}" type="datetime1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10/20/2014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D8FCE-71A5-6349-A3BC-53A27642F10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982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97C3BA61-C2B9-4674-8C55-BEBF3026FDCE}" type="datetime1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10/20/2014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DDFC6-E8F3-644A-B49B-EA170D3778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6203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BC511364-ACD9-49E6-A8DF-F603B976DC8F}" type="datetime1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10/20/2014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B995A-F5B3-BF45-BBFC-C763FDCF1E9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5031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2AA9C284-24A7-4B37-8812-2469FEB71A57}" type="datetime1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10/20/2014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048AB-2BC3-274E-B6BD-BDFF3E09F39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5346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91D0601D-5AFE-47FE-8462-9391B6975B6D}" type="datetime1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10/20/2014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259EE-FD16-D64C-A29C-388D87C6980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9240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0F4E7B0E-0AD6-41FC-B342-187DDEEEB0E8}" type="datetime1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10/20/2014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6D0BF-F845-3046-BA17-A55F9F49FE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0439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D3267988-A586-4879-89F5-A1D090F7923D}" type="datetime1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10/20/2014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E1F1F-0D87-5448-BF2A-6ED0549073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1230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48C3CB-32C2-44DC-9AA8-C5B960117D74}" type="datetimeFigureOut">
              <a:rPr lang="en-US" smtClean="0">
                <a:solidFill>
                  <a:prstClr val="black"/>
                </a:solidFill>
              </a:rPr>
              <a:pPr/>
              <a:t>10/20/2014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D0FDB-BDAC-4C0E-9009-750D1EA186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514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B8D5-B293-4A91-9949-04DD452ECA61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EAD4-3982-483C-AC81-2F07DD7FE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847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3142" y="4648200"/>
            <a:ext cx="6400800" cy="106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2642" y="685800"/>
            <a:ext cx="6781800" cy="1828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29F38-5EC6-D140-80EF-CFE0A6945C10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10/23/2014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F5610-794B-43F9-A0D9-AF1E5933AB5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3622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4b566dac80219blue-earth-wallpaper.jpg"/>
          <p:cNvPicPr>
            <a:picLocks noChangeAspect="1"/>
          </p:cNvPicPr>
          <p:nvPr userDrawn="1"/>
        </p:nvPicPr>
        <p:blipFill>
          <a:blip r:embed="rId2" cstate="print"/>
          <a:srcRect l="10479" t="408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150" y="921910"/>
            <a:ext cx="7086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F5EF8-31B4-4F78-B46E-860652303D3D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2" name="Picture 21" descr="GOES-R_logo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6200" y="48890"/>
            <a:ext cx="914400" cy="583250"/>
          </a:xfrm>
          <a:prstGeom prst="rect">
            <a:avLst/>
          </a:prstGeom>
        </p:spPr>
      </p:pic>
      <p:pic>
        <p:nvPicPr>
          <p:cNvPr id="25" name="Picture 24" descr="NASA_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072435" y="139225"/>
            <a:ext cx="542204" cy="457200"/>
          </a:xfrm>
          <a:prstGeom prst="rect">
            <a:avLst/>
          </a:prstGeom>
        </p:spPr>
      </p:pic>
      <p:pic>
        <p:nvPicPr>
          <p:cNvPr id="26" name="Picture 25" descr="NOAA_logo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05834" y="139225"/>
            <a:ext cx="45623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146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8B839-8756-C94C-A47D-583F8BA95CCB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10/23/2014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BB978-F783-4560-B5F8-459943D3045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788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A9001-4838-5A4A-AF6B-307A42C382F7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10/23/2014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EE794-286C-43E6-A7E2-0D551E93D8D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200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26652-F626-454A-851B-0656F6A0F770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10/23/2014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80D5D-487B-49EF-ADB5-2AA03D04BA2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2907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E1055-48A6-3246-B91B-18BA09128D84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10/23/2014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AC741-1BF0-41AA-9B51-622F501F52C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0" name="Picture 19" descr="GOES-R_logo_v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200" y="0"/>
            <a:ext cx="1143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9706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DCB09A-BA5E-4AB7-91E1-C59162FD57D5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10/23/2014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7CDD12-FE8D-4106-B4D7-32F5C435D54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666073"/>
      </p:ext>
    </p:extLst>
  </p:cSld>
  <p:clrMapOvr>
    <a:masterClrMapping/>
  </p:clrMapOvr>
  <p:hf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848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1148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695700"/>
            <a:ext cx="41148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724400" y="990600"/>
            <a:ext cx="41148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7818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118A2ED-550B-4CCD-8C84-F04FEAC8683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>
          <a:xfrm>
            <a:off x="35814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304800" y="6400800"/>
            <a:ext cx="1600200" cy="320675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8807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D36B3-0034-4F74-B64D-BDB1887B5B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7096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43134-0504-46F1-BB45-E89738A113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77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B8D5-B293-4A91-9949-04DD452ECA61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EAD4-3982-483C-AC81-2F07DD7FE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2830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A5AD0-547A-4958-9114-E372E4CE7E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457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03A27-4C28-4078-BC08-83C0D28F5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0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8B4A6-754C-4268-B308-2EA12F232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2691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98F14-8660-45D2-9BD7-63C57E01FA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2966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6EEE5-D0D9-40F7-908D-62EC4745F6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8536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58291-EFB0-4A53-A2FF-6AF79B85BB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270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ADEFE-707C-44B2-A918-B83933D167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1409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256ED-A91C-4F8A-A668-07FC584790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7213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4F1EA-FA84-44CC-BA14-19193F046D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6246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87481-32AC-4382-A2C8-3DF14CE9B6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512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B8D5-B293-4A91-9949-04DD452ECA61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EAD4-3982-483C-AC81-2F07DD7FE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49205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A59A1-FE21-4B02-9212-BDB8025586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54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8587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F3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93085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76400" y="39051"/>
            <a:ext cx="6019800" cy="875349"/>
          </a:xfrm>
        </p:spPr>
        <p:txBody>
          <a:bodyPr>
            <a:noAutofit/>
          </a:bodyPr>
          <a:lstStyle>
            <a:lvl1pPr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11" descr="C:\Users\bline\Desktop\spclogo.gif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7" y="115251"/>
            <a:ext cx="1540863" cy="72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03-med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924800" y="0"/>
            <a:ext cx="990600" cy="864367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0" y="914400"/>
            <a:ext cx="9144000" cy="0"/>
          </a:xfrm>
          <a:prstGeom prst="line">
            <a:avLst/>
          </a:prstGeom>
          <a:ln w="57150">
            <a:solidFill>
              <a:srgbClr val="C0000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43891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357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72481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77065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63159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9049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93194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561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8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DB8D5-B293-4A91-9949-04DD452ECA61}" type="datetimeFigureOut">
              <a:rPr lang="en-US" smtClean="0"/>
              <a:t>10/23/2014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DEAD4-3982-483C-AC81-2F07DD7FE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782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4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D6A801-223F-401A-B65D-0EB06AB455BE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10/9/2014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D2343B-4B55-410A-A059-59D128AC094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73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4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76400"/>
            <a:ext cx="8229600" cy="444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41AB6D1-6459-4441-BBE4-74E809A15251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10/9/2014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AB7CDD12-FE8D-4106-B4D7-32F5C435D54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1143000" y="274638"/>
            <a:ext cx="708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52078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4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3" descr="goesr_iosspdt_template1"/>
          <p:cNvPicPr>
            <a:picLocks noChangeAspect="1" noChangeArrowheads="1"/>
          </p:cNvPicPr>
          <p:nvPr/>
        </p:nvPicPr>
        <p:blipFill>
          <a:blip r:embed="rId15">
            <a:lum bright="-30000" contras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1400" b="0" i="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96200" y="6705600"/>
            <a:ext cx="14478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400" b="1" i="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DA52FEA2-6043-4062-8E64-41FC7FB5FC6E}" type="slidenum">
              <a:rPr lang="en-US"/>
              <a:pPr fontAlgn="base"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428750"/>
            <a:ext cx="9132888" cy="74613"/>
          </a:xfrm>
          <a:prstGeom prst="rect">
            <a:avLst/>
          </a:prstGeom>
          <a:gradFill rotWithShape="0">
            <a:gsLst>
              <a:gs pos="0">
                <a:srgbClr val="063DE8"/>
              </a:gs>
              <a:gs pos="50000">
                <a:srgbClr val="5077EF"/>
              </a:gs>
              <a:gs pos="100000">
                <a:srgbClr val="063DE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FFFF00"/>
              </a:solidFill>
              <a:ea typeface="ＭＳ Ｐゴシック" pitchFamily="34" charset="-128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FFFF00"/>
              </a:solidFill>
              <a:ea typeface="ＭＳ Ｐゴシック" pitchFamily="34" charset="-128"/>
            </a:endParaRP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228600"/>
            <a:ext cx="7543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209800"/>
            <a:ext cx="7848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057" name="Picture 39" descr="NOAA-NESDI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133350"/>
            <a:ext cx="1231900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9572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+mj-lt"/>
          <a:ea typeface="ＭＳ Ｐゴシック" pitchFamily="34" charset="-128"/>
          <a:cs typeface="ＭＳ Ｐゴシック" charset="-128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  <a:ea typeface="ＭＳ Ｐゴシック" pitchFamily="34" charset="-128"/>
          <a:cs typeface="ＭＳ Ｐゴシック" charset="-128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  <a:ea typeface="ＭＳ Ｐゴシック" pitchFamily="34" charset="-128"/>
          <a:cs typeface="ＭＳ Ｐゴシック" charset="-128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  <a:ea typeface="ＭＳ Ｐゴシック" pitchFamily="34" charset="-128"/>
          <a:cs typeface="ＭＳ Ｐゴシック" charset="-128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  <a:ea typeface="ＭＳ Ｐゴシック" pitchFamily="34" charset="-128"/>
          <a:cs typeface="ＭＳ Ｐゴシック" charset="-128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AFD00"/>
        </a:buClr>
        <a:buSzPct val="100000"/>
        <a:buFont typeface="Symbol" pitchFamily="18" charset="2"/>
        <a:buChar char="·"/>
        <a:defRPr sz="2800">
          <a:solidFill>
            <a:srgbClr val="F8F8F8"/>
          </a:solidFill>
          <a:latin typeface="+mn-lt"/>
          <a:ea typeface="ＭＳ Ｐゴシック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A2D7FF"/>
        </a:buClr>
        <a:buSzPct val="100000"/>
        <a:buChar char="»"/>
        <a:defRPr sz="2400">
          <a:solidFill>
            <a:srgbClr val="F8F8F8"/>
          </a:solidFill>
          <a:latin typeface="+mn-lt"/>
          <a:ea typeface="ＭＳ Ｐゴシック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SzPct val="100000"/>
        <a:buFont typeface="Times New Roman" pitchFamily="18" charset="0"/>
        <a:buChar char="–"/>
        <a:defRPr sz="2400">
          <a:solidFill>
            <a:srgbClr val="F8F8F8"/>
          </a:solidFill>
          <a:latin typeface="+mn-lt"/>
          <a:ea typeface="ＭＳ Ｐゴシック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charset="2"/>
        <a:buChar char="l"/>
        <a:defRPr sz="2000">
          <a:solidFill>
            <a:srgbClr val="F8F8F8"/>
          </a:solidFill>
          <a:latin typeface="+mn-lt"/>
          <a:ea typeface="ＭＳ Ｐゴシック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4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606DF-7828-4233-B26D-67DA2E6C8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10/9/2014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48B6-EEDB-4FDE-8E4C-7D20CD40EB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440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6356350"/>
            <a:ext cx="9144000" cy="50165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63500" dir="54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27" name="Picture 15" descr="Terra-II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75" t="26163" r="13078" b="65103"/>
          <a:stretch>
            <a:fillRect/>
          </a:stretch>
        </p:blipFill>
        <p:spPr bwMode="auto">
          <a:xfrm>
            <a:off x="0" y="6356350"/>
            <a:ext cx="91440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24C1FF90-0658-224A-A6F8-5C0D035E87AE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1753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63500" dir="54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31" name="Picture 7" descr="NASA_Logo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3" y="60325"/>
            <a:ext cx="5492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NOAA_logo.pn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850" y="60325"/>
            <a:ext cx="465138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1" descr="GOES-R_logo.png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38100"/>
            <a:ext cx="796925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Title Placeholder 1"/>
          <p:cNvSpPr>
            <a:spLocks noGrp="1"/>
          </p:cNvSpPr>
          <p:nvPr>
            <p:ph type="title"/>
          </p:nvPr>
        </p:nvSpPr>
        <p:spPr bwMode="auto">
          <a:xfrm>
            <a:off x="922338" y="66675"/>
            <a:ext cx="7021512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2" name="Picture 2" descr="http://cimss.ssec.wisc.edu/logo/download/web/CIMSS_logo_web_multicolor_PNG_550x400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8" y="6126163"/>
            <a:ext cx="937116" cy="68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734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ＭＳ Ｐゴシック" pitchFamily="84" charset="-128"/>
          <a:cs typeface="ＭＳ Ｐゴシック" pitchFamily="84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84" charset="-128"/>
          <a:cs typeface="ＭＳ Ｐゴシック" pitchFamily="8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76400"/>
            <a:ext cx="8229600" cy="444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41AB6D1-6459-4441-BBE4-74E809A15251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10/23/2014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AB7CDD12-FE8D-4106-B4D7-32F5C435D54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1143000" y="274638"/>
            <a:ext cx="708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72431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4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114B31-5865-4E15-9A90-BCF97067115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7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125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1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cimmse.wordpress.com/2014/08/24/an-example-of-how-goes-14-super-rapid-scan-operations-for-goes-r-helped-during-warning-operations-at-nws-wfo-raleigh-nc-on-18-august-2014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hyperlink" Target="http://cimss.ssec.wisc.edu/goes/srsor2014/GOES-14_SRSOR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cimss.ssec.wisc.edu/goes/srsor2013/GOES-14_SRSOR.html" TargetMode="External"/><Relationship Id="rId2" Type="http://schemas.openxmlformats.org/officeDocument/2006/relationships/hyperlink" Target="http://cimss.ssec.wisc.edu/goes/srsor/GOES-14_SRSOR.html" TargetMode="Externa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0.gif"/><Relationship Id="rId4" Type="http://schemas.openxmlformats.org/officeDocument/2006/relationships/hyperlink" Target="http://cimss.ssec.wisc.edu/goes/srsor2014/GOES-14_SRSOR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2.xml"/><Relationship Id="rId1" Type="http://schemas.openxmlformats.org/officeDocument/2006/relationships/tags" Target="../tags/tag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92.xml"/><Relationship Id="rId1" Type="http://schemas.openxmlformats.org/officeDocument/2006/relationships/tags" Target="../tags/tag4.xml"/><Relationship Id="rId4" Type="http://schemas.openxmlformats.org/officeDocument/2006/relationships/hyperlink" Target="http://satelliteliaisonblog.wordpress.com/category/spc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imss.ssec.wisc.edu/goes/blog/archives/17027" TargetMode="External"/><Relationship Id="rId2" Type="http://schemas.openxmlformats.org/officeDocument/2006/relationships/hyperlink" Target="http://cimss.ssec.wisc.edu/goes/blog/archives/16856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video" Target="../media/media5.gif"/><Relationship Id="rId1" Type="http://schemas.microsoft.com/office/2007/relationships/media" Target="../media/media5.gif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cimss.ssec.wisc.edu/goes/srsor2013/GOES-14_SRSOR.html" TargetMode="External"/><Relationship Id="rId7" Type="http://schemas.openxmlformats.org/officeDocument/2006/relationships/image" Target="../media/image62.JPG"/><Relationship Id="rId2" Type="http://schemas.openxmlformats.org/officeDocument/2006/relationships/hyperlink" Target="http://cimss.ssec.wisc.edu/goes/srsor/GOES-14_SRSOR.html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jpeg"/><Relationship Id="rId5" Type="http://schemas.openxmlformats.org/officeDocument/2006/relationships/hyperlink" Target="http://www.nesdis.noaa.gov/fourbox/09-23-13/" TargetMode="External"/><Relationship Id="rId4" Type="http://schemas.openxmlformats.org/officeDocument/2006/relationships/hyperlink" Target="http://cimss.ssec.wisc.edu/goes/srsor2014/GOES-14_SRSOR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hyperlink" Target="http://cimss.ssec.wisc.edu/goes/blog/archives/13001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GI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6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228601" y="838200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Mesoscale Observations: GOES-14 Imager 1-Minute Rapid Scan Data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04800" y="2438400"/>
            <a:ext cx="8534400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lvl="1" indent="0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Timothy J. 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Schmit  (</a:t>
            </a:r>
            <a:r>
              <a:rPr lang="en-US" dirty="0" smtClean="0">
                <a:solidFill>
                  <a:srgbClr val="FFFFFF"/>
                </a:solidFill>
              </a:rPr>
              <a:t>tim.j.schmit@noaa.gov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)</a:t>
            </a:r>
            <a:endParaRPr lang="en-US" sz="2000" b="1" dirty="0">
              <a:solidFill>
                <a:srgbClr val="FFFFFF"/>
              </a:solidFill>
              <a:latin typeface="Arial Unicode MS" pitchFamily="34" charset="-128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00"/>
                </a:solidFill>
                <a:latin typeface="Arial Unicode MS" pitchFamily="34" charset="-128"/>
              </a:rPr>
              <a:t>NOAA/NESDIS/Satellite Applications and Research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00"/>
                </a:solidFill>
                <a:latin typeface="Arial Unicode MS" pitchFamily="34" charset="-128"/>
              </a:rPr>
              <a:t>  Advanced Satellite Products Branch (</a:t>
            </a: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ASPB), Madison</a:t>
            </a: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, </a:t>
            </a: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WI</a:t>
            </a:r>
            <a:b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</a:br>
            <a:endParaRPr lang="en-US" sz="2000" b="1" dirty="0" smtClean="0">
              <a:solidFill>
                <a:srgbClr val="FFFF00"/>
              </a:solidFill>
              <a:latin typeface="Arial Unicode MS" pitchFamily="34" charset="-128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latin typeface="Arial Unicode MS" pitchFamily="34" charset="-128"/>
              </a:rPr>
              <a:t>M. M. Gunshor, J. Sieglaff, W. Line, A. S. Bachmeier, S. Lindstrom, </a:t>
            </a:r>
            <a:endParaRPr lang="en-US" sz="2000" b="1" dirty="0" smtClean="0">
              <a:latin typeface="Arial Unicode MS" pitchFamily="34" charset="-128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latin typeface="Arial Unicode MS" pitchFamily="34" charset="-128"/>
              </a:rPr>
              <a:t>D</a:t>
            </a:r>
            <a:r>
              <a:rPr lang="en-US" sz="2000" b="1" dirty="0">
                <a:latin typeface="Arial Unicode MS" pitchFamily="34" charset="-128"/>
              </a:rPr>
              <a:t>. T. Lindsey, F. </a:t>
            </a:r>
            <a:r>
              <a:rPr lang="en-US" sz="2000" b="1" dirty="0" err="1">
                <a:latin typeface="Arial Unicode MS" pitchFamily="34" charset="-128"/>
              </a:rPr>
              <a:t>Alsheimer</a:t>
            </a:r>
            <a:r>
              <a:rPr lang="en-US" sz="2000" b="1" dirty="0">
                <a:latin typeface="Arial Unicode MS" pitchFamily="34" charset="-128"/>
              </a:rPr>
              <a:t>, D. B. </a:t>
            </a:r>
            <a:r>
              <a:rPr lang="en-US" sz="2000" b="1" dirty="0" err="1">
                <a:latin typeface="Arial Unicode MS" pitchFamily="34" charset="-128"/>
              </a:rPr>
              <a:t>Radell</a:t>
            </a:r>
            <a:r>
              <a:rPr lang="en-US" sz="2000" b="1" dirty="0">
                <a:latin typeface="Arial Unicode MS" pitchFamily="34" charset="-128"/>
              </a:rPr>
              <a:t>, R. M. Rabin, C. M. </a:t>
            </a:r>
            <a:r>
              <a:rPr lang="en-US" sz="2000" b="1" dirty="0" err="1">
                <a:latin typeface="Arial Unicode MS" pitchFamily="34" charset="-128"/>
              </a:rPr>
              <a:t>Gravelle</a:t>
            </a:r>
            <a:r>
              <a:rPr lang="en-US" sz="2000" b="1" dirty="0">
                <a:latin typeface="Arial Unicode MS" pitchFamily="34" charset="-128"/>
              </a:rPr>
              <a:t>, </a:t>
            </a:r>
            <a:endParaRPr lang="en-US" sz="2000" b="1" dirty="0" smtClean="0">
              <a:latin typeface="Arial Unicode MS" pitchFamily="34" charset="-128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latin typeface="Arial Unicode MS" pitchFamily="34" charset="-128"/>
              </a:rPr>
              <a:t>K</a:t>
            </a:r>
            <a:r>
              <a:rPr lang="en-US" sz="2000" b="1" dirty="0">
                <a:latin typeface="Arial Unicode MS" pitchFamily="34" charset="-128"/>
              </a:rPr>
              <a:t>. Bah, and S. J. Goodman </a:t>
            </a:r>
            <a:endParaRPr lang="en-US" sz="2000" b="1" dirty="0" smtClean="0">
              <a:latin typeface="Arial Unicode MS" pitchFamily="34" charset="-128"/>
            </a:endParaRP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7954963" y="6611938"/>
            <a:ext cx="8842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  <a:latin typeface="Times New Roman" pitchFamily="18" charset="0"/>
              </a:rPr>
              <a:t>UW-Madison</a:t>
            </a:r>
            <a:endParaRPr lang="en-US" sz="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2438400" y="5950803"/>
            <a:ext cx="4876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FFFFFF"/>
                </a:solidFill>
              </a:rPr>
              <a:t>27</a:t>
            </a:r>
            <a:r>
              <a:rPr lang="en-US" sz="1600" i="1" baseline="30000" dirty="0" smtClean="0">
                <a:solidFill>
                  <a:srgbClr val="FFFFFF"/>
                </a:solidFill>
              </a:rPr>
              <a:t>th</a:t>
            </a:r>
            <a:r>
              <a:rPr lang="en-US" sz="1600" i="1" dirty="0" smtClean="0">
                <a:solidFill>
                  <a:srgbClr val="FFFFFF"/>
                </a:solidFill>
              </a:rPr>
              <a:t> Severe Local Storms Conference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FFFFFF"/>
                </a:solidFill>
              </a:rPr>
              <a:t>Madison, WI</a:t>
            </a:r>
            <a:endParaRPr lang="en-US" sz="1600" i="1" dirty="0" smtClean="0">
              <a:solidFill>
                <a:srgbClr val="FFFFFF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FFFFFF"/>
                </a:solidFill>
              </a:rPr>
              <a:t>3 November 2014</a:t>
            </a:r>
            <a:endParaRPr lang="en-US" sz="1600" b="1" i="1" dirty="0">
              <a:solidFill>
                <a:srgbClr val="FFFFFF"/>
              </a:solidFill>
            </a:endParaRPr>
          </a:p>
        </p:txBody>
      </p:sp>
      <p:pic>
        <p:nvPicPr>
          <p:cNvPr id="7177" name="Picture 11" descr="WideBannerLef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111126"/>
            <a:ext cx="4495800" cy="590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E46D947-33D2-4ECF-8A10-DB4EB13F318E}" type="slidenum">
              <a:rPr lang="en-US" smtClean="0">
                <a:solidFill>
                  <a:srgbClr val="000000"/>
                </a:solidFill>
              </a:rPr>
              <a:pPr eaLnBrk="1" hangingPunct="1"/>
              <a:t>1</a:t>
            </a:fld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66259"/>
            <a:ext cx="1041699" cy="6952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269870"/>
            <a:ext cx="2149372" cy="15881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090" y="5753100"/>
            <a:ext cx="13144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0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ggested-EAST-WEST-conus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438"/>
            <a:ext cx="9144000" cy="56991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228600" y="4648200"/>
            <a:ext cx="7010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ABI CONUS sectors from East and West (proposed)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84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8" descr="Igor_zoom_goes_15_13_80pc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38200"/>
            <a:ext cx="6553200" cy="557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FFFF00"/>
                </a:solidFill>
              </a:rPr>
              <a:t>GOES-15: Sample “1-min” imagery</a:t>
            </a:r>
          </a:p>
        </p:txBody>
      </p:sp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1084263" y="6521450"/>
            <a:ext cx="727968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FFFF"/>
                </a:solidFill>
              </a:rPr>
              <a:t>Visible data from the </a:t>
            </a:r>
            <a:r>
              <a:rPr lang="en-US" sz="1600" dirty="0" smtClean="0">
                <a:solidFill>
                  <a:srgbClr val="FFFFFF"/>
                </a:solidFill>
              </a:rPr>
              <a:t>GOES-15 NOAA </a:t>
            </a:r>
            <a:r>
              <a:rPr lang="en-US" sz="1600" dirty="0">
                <a:solidFill>
                  <a:srgbClr val="FFFFFF"/>
                </a:solidFill>
              </a:rPr>
              <a:t>Science Test, lead by </a:t>
            </a:r>
            <a:r>
              <a:rPr lang="en-US" sz="1600" dirty="0" err="1">
                <a:solidFill>
                  <a:srgbClr val="FFFFFF"/>
                </a:solidFill>
              </a:rPr>
              <a:t>Hillger</a:t>
            </a:r>
            <a:r>
              <a:rPr lang="en-US" sz="1600" dirty="0">
                <a:solidFill>
                  <a:srgbClr val="FFFFFF"/>
                </a:solidFill>
              </a:rPr>
              <a:t> and Schmit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5029200" y="5867400"/>
            <a:ext cx="882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</a:rPr>
              <a:t>30-min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1295400" y="5867400"/>
            <a:ext cx="755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</a:rPr>
              <a:t>1-min</a:t>
            </a:r>
          </a:p>
        </p:txBody>
      </p:sp>
      <p:sp>
        <p:nvSpPr>
          <p:cNvPr id="1127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FCBE1D7-F2F0-4B09-B27C-3BE14D824942}" type="slidenum">
              <a:rPr lang="en-US" smtClean="0">
                <a:solidFill>
                  <a:srgbClr val="000000"/>
                </a:solidFill>
              </a:rPr>
              <a:pPr eaLnBrk="1" hangingPunct="1"/>
              <a:t>11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24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457200" y="76527"/>
            <a:ext cx="10363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2800" dirty="0">
                <a:solidFill>
                  <a:srgbClr val="1F497D"/>
                </a:solidFill>
              </a:rPr>
              <a:t>GOES-14: Special Rapid Scanning offers glimpse of the ABI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85800" y="6127313"/>
            <a:ext cx="7772400" cy="646331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dirty="0" smtClean="0">
                <a:solidFill>
                  <a:prstClr val="black"/>
                </a:solidFill>
              </a:rPr>
              <a:t>GOES-14 provided very unique information and offers a glimpse into the possibilities that will be provided by the ABI on GOES-R.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581400" y="5296525"/>
            <a:ext cx="5334000" cy="72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sz="1400" i="1" dirty="0" smtClean="0">
                <a:solidFill>
                  <a:prstClr val="black"/>
                </a:solidFill>
              </a:rPr>
              <a:t>GOES-14 Image from CIMMSE blog</a:t>
            </a:r>
            <a:endParaRPr lang="en-US" sz="1400" i="1" dirty="0">
              <a:solidFill>
                <a:prstClr val="black"/>
              </a:solidFill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sz="1200" i="1" dirty="0">
                <a:solidFill>
                  <a:prstClr val="black"/>
                </a:solidFill>
                <a:hlinkClick r:id="rId3"/>
              </a:rPr>
              <a:t>http://cimmse.wordpress.com/2014/08/24/an-example-of-how-goes-14-super-rapid-scan-operations-for-goes-r-helped-during-warning-operations-at-nws-wfo-raleigh-nc-on-18-august-2014/</a:t>
            </a:r>
            <a:endParaRPr lang="en-US" sz="1200" i="1" dirty="0">
              <a:solidFill>
                <a:prstClr val="black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8575" y="781586"/>
            <a:ext cx="3352800" cy="510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solidFill>
                  <a:prstClr val="black"/>
                </a:solidFill>
              </a:rPr>
              <a:t>SRSOR (Super Rapid Scan Operations for GOES-R) from GOES-14 imager </a:t>
            </a: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More SRSOR data in both May 8-24 and August 14-28 of 2014. </a:t>
            </a:r>
            <a:endParaRPr lang="en-US" sz="2000" dirty="0">
              <a:solidFill>
                <a:prstClr val="black"/>
              </a:solidFill>
            </a:endParaRP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i="1" dirty="0">
                <a:solidFill>
                  <a:prstClr val="black"/>
                </a:solidFill>
                <a:hlinkClick r:id="rId4"/>
              </a:rPr>
              <a:t>http://</a:t>
            </a:r>
            <a:r>
              <a:rPr lang="en-US" sz="2000" i="1" dirty="0" smtClean="0">
                <a:solidFill>
                  <a:prstClr val="black"/>
                </a:solidFill>
                <a:hlinkClick r:id="rId4"/>
              </a:rPr>
              <a:t>cimss.ssec.wisc.edu/goes/srsor2014/GOES-14_SRSOR.html</a:t>
            </a:r>
            <a:endParaRPr lang="en-US" sz="2000" i="1" dirty="0" smtClean="0">
              <a:solidFill>
                <a:prstClr val="black"/>
              </a:solidFill>
            </a:endParaRP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Many </a:t>
            </a:r>
            <a:r>
              <a:rPr lang="en-US" sz="2000" dirty="0">
                <a:solidFill>
                  <a:prstClr val="black"/>
                </a:solidFill>
              </a:rPr>
              <a:t>phenomena were observed: convection, hurricanes, fires, smoke, ... </a:t>
            </a: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solidFill>
                  <a:prstClr val="black"/>
                </a:solidFill>
              </a:rPr>
              <a:t>Data used by the NWS.</a:t>
            </a: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Data </a:t>
            </a:r>
            <a:r>
              <a:rPr lang="en-US" sz="2000" dirty="0" err="1" smtClean="0">
                <a:solidFill>
                  <a:prstClr val="black"/>
                </a:solidFill>
              </a:rPr>
              <a:t>achived</a:t>
            </a:r>
            <a:r>
              <a:rPr lang="en-US" sz="2000" dirty="0" smtClean="0">
                <a:solidFill>
                  <a:prstClr val="black"/>
                </a:solidFill>
              </a:rPr>
              <a:t> at a number of locations, including NOAA NESDIS CLASS. 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29000" y="733961"/>
            <a:ext cx="563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NWS Forecaster: SRSOR </a:t>
            </a:r>
            <a:r>
              <a:rPr lang="en-US" sz="1600" i="1" dirty="0" smtClean="0"/>
              <a:t>“….certainly increased our confidence in our warning decisions and ultimately made the process more efficient … having the Super Rapid Scan data very valuable and very worthwhile, … should be able to be built into everyday operations at NWS weather forecast offices around the country.”</a:t>
            </a:r>
            <a:endParaRPr lang="en-US" sz="1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185" y="2133600"/>
            <a:ext cx="5805815" cy="305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37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 smtClean="0">
                <a:solidFill>
                  <a:srgbClr val="FFFF00"/>
                </a:solidFill>
              </a:rPr>
              <a:t>GOES-14 </a:t>
            </a:r>
            <a:r>
              <a:rPr lang="en-US" sz="2700" b="1" dirty="0">
                <a:solidFill>
                  <a:srgbClr val="FFFF00"/>
                </a:solidFill>
              </a:rPr>
              <a:t>Super Rapid Scan Operations to Prepare for </a:t>
            </a:r>
            <a:r>
              <a:rPr lang="en-US" sz="2700" b="1" dirty="0" smtClean="0">
                <a:solidFill>
                  <a:srgbClr val="FFFF00"/>
                </a:solidFill>
              </a:rPr>
              <a:t>GOES-R</a:t>
            </a:r>
            <a:endParaRPr lang="en-US" sz="1800" b="1" dirty="0">
              <a:solidFill>
                <a:srgbClr val="FFFF00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>
          <a:xfrm>
            <a:off x="76200" y="1745615"/>
            <a:ext cx="4267200" cy="5112385"/>
          </a:xfrm>
        </p:spPr>
        <p:txBody>
          <a:bodyPr>
            <a:normAutofit fontScale="62500" lnSpcReduction="20000"/>
          </a:bodyPr>
          <a:lstStyle/>
          <a:p>
            <a:pPr>
              <a:buFontTx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SRSOR (Super Rapid Scan Operations for GOES-R) from GOES-14 imager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95000"/>
              </a:lnSpc>
              <a:buFontTx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Data between mid-August and September 24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and late October 2012; and two days in June and 12 days in mid-August, </a:t>
            </a:r>
            <a:r>
              <a:rPr lang="en-US" dirty="0" smtClean="0">
                <a:solidFill>
                  <a:schemeClr val="bg1"/>
                </a:solidFill>
              </a:rPr>
              <a:t>2013; and mid-May (8-24), 2014</a:t>
            </a:r>
            <a:endParaRPr lang="en-US" dirty="0">
              <a:solidFill>
                <a:schemeClr val="bg1"/>
              </a:solidFill>
            </a:endParaRPr>
          </a:p>
          <a:p>
            <a:pPr lvl="1">
              <a:lnSpc>
                <a:spcPct val="95000"/>
              </a:lnSpc>
              <a:buFontTx/>
              <a:buChar char="•"/>
              <a:defRPr/>
            </a:pPr>
            <a:r>
              <a:rPr lang="en-US" i="1" dirty="0" smtClean="0">
                <a:solidFill>
                  <a:schemeClr val="bg1"/>
                </a:solidFill>
                <a:hlinkClick r:id="rId2"/>
              </a:rPr>
              <a:t>http://cimss.ssec.wisc.edu/goes/srsor/GOES-14_SRSOR.html</a:t>
            </a:r>
            <a:r>
              <a:rPr lang="en-US" i="1" dirty="0" smtClean="0">
                <a:solidFill>
                  <a:schemeClr val="bg1"/>
                </a:solidFill>
              </a:rPr>
              <a:t> and </a:t>
            </a:r>
          </a:p>
          <a:p>
            <a:pPr lvl="1">
              <a:lnSpc>
                <a:spcPct val="95000"/>
              </a:lnSpc>
              <a:buFontTx/>
              <a:buChar char="•"/>
              <a:defRPr/>
            </a:pPr>
            <a:r>
              <a:rPr lang="en-US" i="1" dirty="0" smtClean="0">
                <a:solidFill>
                  <a:schemeClr val="bg1"/>
                </a:solidFill>
                <a:hlinkClick r:id="rId3"/>
              </a:rPr>
              <a:t>http</a:t>
            </a:r>
            <a:r>
              <a:rPr lang="en-US" i="1" dirty="0">
                <a:solidFill>
                  <a:schemeClr val="bg1"/>
                </a:solidFill>
                <a:hlinkClick r:id="rId3"/>
              </a:rPr>
              <a:t>://</a:t>
            </a:r>
            <a:r>
              <a:rPr lang="en-US" i="1" dirty="0" smtClean="0">
                <a:solidFill>
                  <a:schemeClr val="bg1"/>
                </a:solidFill>
                <a:hlinkClick r:id="rId3"/>
              </a:rPr>
              <a:t>cimss.ssec.wisc.edu/goes/srsor2013/GOES-14_SRSOR.html</a:t>
            </a:r>
            <a:endParaRPr lang="en-US" i="1" dirty="0" smtClean="0">
              <a:solidFill>
                <a:schemeClr val="bg1"/>
              </a:solidFill>
            </a:endParaRPr>
          </a:p>
          <a:p>
            <a:pPr lvl="1">
              <a:lnSpc>
                <a:spcPct val="95000"/>
              </a:lnSpc>
              <a:buFontTx/>
              <a:buChar char="•"/>
              <a:defRPr/>
            </a:pPr>
            <a:r>
              <a:rPr lang="en-US" i="1" dirty="0">
                <a:solidFill>
                  <a:schemeClr val="bg1"/>
                </a:solidFill>
                <a:hlinkClick r:id="rId4"/>
              </a:rPr>
              <a:t>http://</a:t>
            </a:r>
            <a:r>
              <a:rPr lang="en-US" i="1" dirty="0" smtClean="0">
                <a:solidFill>
                  <a:schemeClr val="bg1"/>
                </a:solidFill>
                <a:hlinkClick r:id="rId4"/>
              </a:rPr>
              <a:t>cimss.ssec.wisc.edu/goes/srsor2014/GOES-14_SRSOR.html</a:t>
            </a:r>
            <a:r>
              <a:rPr lang="en-US" i="1" dirty="0" smtClean="0">
                <a:solidFill>
                  <a:schemeClr val="bg1"/>
                </a:solidFill>
              </a:rPr>
              <a:t/>
            </a:r>
            <a:br>
              <a:rPr lang="en-US" i="1" dirty="0" smtClean="0">
                <a:solidFill>
                  <a:schemeClr val="bg1"/>
                </a:solidFill>
              </a:rPr>
            </a:br>
            <a:endParaRPr lang="en-US" i="1" dirty="0">
              <a:solidFill>
                <a:schemeClr val="bg1"/>
              </a:solidFill>
            </a:endParaRPr>
          </a:p>
          <a:p>
            <a:pPr>
              <a:lnSpc>
                <a:spcPct val="95000"/>
              </a:lnSpc>
              <a:buFontTx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GOES-14 provided very unique data and offered a glimpse into the possibilities that will be provided by the ABI on GOES-R in one minute </a:t>
            </a:r>
            <a:r>
              <a:rPr lang="en-US" dirty="0" err="1">
                <a:solidFill>
                  <a:schemeClr val="bg1"/>
                </a:solidFill>
              </a:rPr>
              <a:t>mesoscale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imagery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pPr>
              <a:lnSpc>
                <a:spcPct val="95000"/>
              </a:lnSpc>
              <a:buFontTx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Many phenomena were observed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8BF32-6F5A-422F-A146-B65F2B98D5BA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419600" y="6057352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GOES-14 visible image showing rapid convective development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98326"/>
            <a:ext cx="4343400" cy="4343400"/>
          </a:xfrm>
        </p:spPr>
      </p:pic>
    </p:spTree>
    <p:extLst>
      <p:ext uri="{BB962C8B-B14F-4D97-AF65-F5344CB8AC3E}">
        <p14:creationId xmlns:p14="http://schemas.microsoft.com/office/powerpoint/2010/main" val="10221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GOES1314_VIS_21AUG2013loop_redu.mov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850900"/>
            <a:ext cx="7924800" cy="5943600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8BF32-6F5A-422F-A146-B65F2B98D5B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itle 11"/>
          <p:cNvSpPr txBox="1">
            <a:spLocks/>
          </p:cNvSpPr>
          <p:nvPr/>
        </p:nvSpPr>
        <p:spPr bwMode="auto">
          <a:xfrm>
            <a:off x="6096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700" b="1" dirty="0" smtClean="0">
                <a:solidFill>
                  <a:srgbClr val="FFFF00"/>
                </a:solidFill>
              </a:rPr>
              <a:t>Future </a:t>
            </a:r>
            <a:r>
              <a:rPr lang="en-US" sz="2700" b="1" dirty="0" err="1" smtClean="0">
                <a:solidFill>
                  <a:srgbClr val="FFFF00"/>
                </a:solidFill>
              </a:rPr>
              <a:t>vs</a:t>
            </a:r>
            <a:r>
              <a:rPr lang="en-US" sz="2700" b="1" dirty="0" smtClean="0">
                <a:solidFill>
                  <a:srgbClr val="FFFF00"/>
                </a:solidFill>
              </a:rPr>
              <a:t> Current Imagery </a:t>
            </a:r>
            <a:endParaRPr lang="en-US" sz="1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29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SRSOR GOES-14 2014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Color-enhanced infrared window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(1 </a:t>
            </a:r>
            <a:r>
              <a:rPr lang="en-US" dirty="0" err="1" smtClean="0">
                <a:solidFill>
                  <a:srgbClr val="FFFF00"/>
                </a:solidFill>
              </a:rPr>
              <a:t>vs</a:t>
            </a:r>
            <a:r>
              <a:rPr lang="en-US" dirty="0" smtClean="0">
                <a:solidFill>
                  <a:srgbClr val="FFFF00"/>
                </a:solidFill>
              </a:rPr>
              <a:t> 15 min)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GOES14_IR_2panel_1_vs_5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146300"/>
            <a:ext cx="8229600" cy="3432175"/>
          </a:xfrm>
        </p:spPr>
      </p:pic>
      <p:sp>
        <p:nvSpPr>
          <p:cNvPr id="7" name="Oval 6"/>
          <p:cNvSpPr/>
          <p:nvPr/>
        </p:nvSpPr>
        <p:spPr>
          <a:xfrm>
            <a:off x="2133600" y="2819400"/>
            <a:ext cx="838200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5943600"/>
            <a:ext cx="5469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Note the ‘enhanced-v’ is seen first on the 1 minute data.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6931-CD46-413A-A83C-78E1DE733D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71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" name="JARS_7_1_073462_ds00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375" y="0"/>
            <a:ext cx="7715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7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27" y="2368034"/>
            <a:ext cx="3143573" cy="39565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228600"/>
            <a:ext cx="358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Rate of temporal cooling in the </a:t>
            </a:r>
            <a:r>
              <a:rPr lang="en-US" sz="2400" dirty="0" err="1">
                <a:solidFill>
                  <a:srgbClr val="FFFF00"/>
                </a:solidFill>
              </a:rPr>
              <a:t>longwave</a:t>
            </a:r>
            <a:r>
              <a:rPr lang="en-US" sz="2400" dirty="0">
                <a:solidFill>
                  <a:srgbClr val="FFFF00"/>
                </a:solidFill>
              </a:rPr>
              <a:t> infrared band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4049" y="6336268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Cintineo</a:t>
            </a:r>
            <a:r>
              <a:rPr lang="en-US" dirty="0">
                <a:solidFill>
                  <a:srgbClr val="FFFFFF"/>
                </a:solidFill>
              </a:rPr>
              <a:t> et al., 2013 (CIMSS)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209800"/>
            <a:ext cx="3657600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740" y="120134"/>
            <a:ext cx="3657600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740" y="3941064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3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SRSOR in SPC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1200"/>
          </a:xfrm>
        </p:spPr>
        <p:txBody>
          <a:bodyPr>
            <a:normAutofit/>
          </a:bodyPr>
          <a:lstStyle/>
          <a:p>
            <a:r>
              <a:rPr lang="en-US" sz="2500" dirty="0" smtClean="0"/>
              <a:t>7 direct references in SPC text forecast products during May and August GOES-14 SRSOR periods</a:t>
            </a:r>
          </a:p>
          <a:p>
            <a:pPr lvl="1"/>
            <a:r>
              <a:rPr lang="en-US" sz="2200" dirty="0" smtClean="0"/>
              <a:t>SPC forecasters consistently viewed the 1-min imagery in Operations, incorporating it into their decision-making</a:t>
            </a:r>
            <a:endParaRPr lang="en-US" sz="2200" dirty="0"/>
          </a:p>
          <a:p>
            <a:pPr lvl="1"/>
            <a:r>
              <a:rPr lang="en-US" sz="2200" dirty="0" smtClean="0"/>
              <a:t>Allowed for easier analysis, identification and tracking of:</a:t>
            </a:r>
          </a:p>
          <a:p>
            <a:pPr lvl="2"/>
            <a:r>
              <a:rPr lang="en-US" sz="2000" dirty="0"/>
              <a:t>deepening and clumping of BL cu, </a:t>
            </a:r>
            <a:r>
              <a:rPr lang="en-US" sz="2000" dirty="0" smtClean="0"/>
              <a:t>vertical growth of cumulus convection, identification and tracking of boundaries, </a:t>
            </a:r>
            <a:r>
              <a:rPr lang="en-US" sz="2000" dirty="0"/>
              <a:t>o</a:t>
            </a:r>
            <a:r>
              <a:rPr lang="en-US" sz="2000" dirty="0" smtClean="0"/>
              <a:t>vershooting and collapsing storm tops, character of storm anvils, convectively generated outflow, gravity wave progression, visual assessment of storm-top divergence and flanking line development, diagnosis of near-storm environment though convective trends and cloud character, </a:t>
            </a:r>
          </a:p>
          <a:p>
            <a:pPr lvl="2"/>
            <a:r>
              <a:rPr lang="en-US" sz="2000" dirty="0" smtClean="0"/>
              <a:t>All on time scales not otherwise available.</a:t>
            </a:r>
          </a:p>
          <a:p>
            <a:pPr lvl="1"/>
            <a:r>
              <a:rPr lang="en-US" sz="2200" dirty="0" smtClean="0"/>
              <a:t>Over time, this imagery will allow forecasters to gain a better understanding of processes related to CI</a:t>
            </a:r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5619498" y="6400800"/>
            <a:ext cx="3295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</a:rPr>
              <a:t>William </a:t>
            </a:r>
            <a:r>
              <a:rPr lang="en-US" i="1" dirty="0" smtClean="0">
                <a:solidFill>
                  <a:prstClr val="black"/>
                </a:solidFill>
              </a:rPr>
              <a:t>Line, SPC Satellite Liaison</a:t>
            </a:r>
            <a:endParaRPr lang="en-US" i="1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831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GOES-14 SRSOR </a:t>
            </a:r>
            <a:r>
              <a:rPr lang="en-US" sz="3600" dirty="0" smtClean="0"/>
              <a:t>in SPC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1200"/>
          </a:xfrm>
        </p:spPr>
        <p:txBody>
          <a:bodyPr>
            <a:noAutofit/>
          </a:bodyPr>
          <a:lstStyle/>
          <a:p>
            <a:r>
              <a:rPr lang="en-US" sz="1600" dirty="0"/>
              <a:t>“The one-minute imagery helped me to anticipate areas of new convective development as well, which was </a:t>
            </a:r>
            <a:r>
              <a:rPr lang="en-US" sz="1600" b="1" dirty="0"/>
              <a:t>useful in developing short-term forecasts and </a:t>
            </a:r>
            <a:r>
              <a:rPr lang="en-US" sz="1600" b="1" dirty="0" err="1"/>
              <a:t>mesoscale</a:t>
            </a:r>
            <a:r>
              <a:rPr lang="en-US" sz="1600" b="1" dirty="0"/>
              <a:t> discussions </a:t>
            </a:r>
            <a:r>
              <a:rPr lang="en-US" sz="1600" dirty="0"/>
              <a:t>for severe weather. ” </a:t>
            </a:r>
          </a:p>
          <a:p>
            <a:pPr marL="0" indent="0">
              <a:buNone/>
            </a:pPr>
            <a:endParaRPr lang="en-US" sz="800" dirty="0" smtClean="0"/>
          </a:p>
          <a:p>
            <a:r>
              <a:rPr lang="en-US" sz="1600" dirty="0" smtClean="0"/>
              <a:t>“… </a:t>
            </a:r>
            <a:r>
              <a:rPr lang="en-US" sz="1600" dirty="0"/>
              <a:t>having the data available routinely would very likely, over time, allow forecasters to gain a </a:t>
            </a:r>
            <a:r>
              <a:rPr lang="en-US" sz="1600" b="1" dirty="0"/>
              <a:t>better understanding of processes related to convective initiation</a:t>
            </a:r>
            <a:r>
              <a:rPr lang="en-US" sz="1600" dirty="0"/>
              <a:t>, as these processes occurring within a cu field would be visually revealed in high temporal -resolution data in a way that 15- or 30-minute imagery cannot as clearly depict.”</a:t>
            </a:r>
          </a:p>
          <a:p>
            <a:pPr marL="0" indent="0">
              <a:buNone/>
            </a:pPr>
            <a:endParaRPr lang="en-US" sz="800" dirty="0" smtClean="0"/>
          </a:p>
          <a:p>
            <a:r>
              <a:rPr lang="en-US" sz="1600" dirty="0" smtClean="0"/>
              <a:t>“</a:t>
            </a:r>
            <a:r>
              <a:rPr lang="en-US" sz="1600" dirty="0"/>
              <a:t>In the pre-storm environment, these data were </a:t>
            </a:r>
            <a:r>
              <a:rPr lang="en-US" sz="1600" b="1" dirty="0"/>
              <a:t>especially helpful </a:t>
            </a:r>
            <a:r>
              <a:rPr lang="en-US" sz="1600" dirty="0"/>
              <a:t>in monitoring the vertical growth of cumulus convection and in the identification of boundaries.”</a:t>
            </a:r>
          </a:p>
          <a:p>
            <a:pPr marL="0" indent="0">
              <a:buNone/>
            </a:pPr>
            <a:endParaRPr lang="en-US" sz="800" dirty="0"/>
          </a:p>
          <a:p>
            <a:r>
              <a:rPr lang="en-US" sz="1600" dirty="0"/>
              <a:t>“I found it to </a:t>
            </a:r>
            <a:r>
              <a:rPr lang="en-US" sz="1600" b="1" dirty="0"/>
              <a:t>be very useful </a:t>
            </a:r>
            <a:r>
              <a:rPr lang="en-US" sz="1600" dirty="0"/>
              <a:t>in… Using cloud character  and trends to diagnose boundary locations and motion, and </a:t>
            </a:r>
            <a:r>
              <a:rPr lang="en-US" sz="1600" dirty="0" err="1"/>
              <a:t>nowcast</a:t>
            </a:r>
            <a:r>
              <a:rPr lang="en-US" sz="1600" dirty="0"/>
              <a:t> their potential for either CI or influences on </a:t>
            </a:r>
            <a:r>
              <a:rPr lang="en-US" sz="1600" dirty="0" err="1"/>
              <a:t>upshear</a:t>
            </a:r>
            <a:r>
              <a:rPr lang="en-US" sz="1600" dirty="0"/>
              <a:t> storms to interact therewith.”</a:t>
            </a:r>
          </a:p>
          <a:p>
            <a:pPr marL="0" indent="0">
              <a:buNone/>
            </a:pPr>
            <a:endParaRPr lang="en-US" sz="800" dirty="0"/>
          </a:p>
          <a:p>
            <a:r>
              <a:rPr lang="en-US" sz="1600" dirty="0"/>
              <a:t>“This has provided </a:t>
            </a:r>
            <a:r>
              <a:rPr lang="en-US" sz="1600" b="1" dirty="0"/>
              <a:t>extra confidence and lead time </a:t>
            </a:r>
            <a:r>
              <a:rPr lang="en-US" sz="1600" dirty="0"/>
              <a:t>for the issuance of two </a:t>
            </a:r>
            <a:r>
              <a:rPr lang="en-US" sz="1600" dirty="0" err="1"/>
              <a:t>mesoscale</a:t>
            </a:r>
            <a:r>
              <a:rPr lang="en-US" sz="1600" dirty="0"/>
              <a:t> discussions compared to the normal satellite update frequency/latency. </a:t>
            </a:r>
            <a:r>
              <a:rPr lang="en-US" sz="1600" dirty="0" smtClean="0"/>
              <a:t>… </a:t>
            </a:r>
            <a:r>
              <a:rPr lang="en-US" sz="1600" dirty="0"/>
              <a:t>quite striking. It’s analogous to the difference between watching high-</a:t>
            </a:r>
            <a:r>
              <a:rPr lang="en-US" sz="1600" dirty="0" err="1"/>
              <a:t>def</a:t>
            </a:r>
            <a:r>
              <a:rPr lang="en-US" sz="1600" dirty="0"/>
              <a:t> TVs vs. standard </a:t>
            </a:r>
            <a:r>
              <a:rPr lang="en-US" sz="1600" dirty="0" err="1"/>
              <a:t>def</a:t>
            </a:r>
            <a:r>
              <a:rPr lang="en-US" sz="1600" dirty="0"/>
              <a:t>, </a:t>
            </a:r>
            <a:r>
              <a:rPr lang="en-US" sz="1600" dirty="0" smtClean="0"/>
              <a:t>... </a:t>
            </a:r>
            <a:r>
              <a:rPr lang="en-US" sz="1600" dirty="0"/>
              <a:t>Satellite imagery at 1-min temporal resolution </a:t>
            </a:r>
            <a:r>
              <a:rPr lang="en-US" sz="1600" b="1" dirty="0"/>
              <a:t>needs to become the new standard for severe weather operations</a:t>
            </a:r>
            <a:r>
              <a:rPr lang="en-US" sz="1600" dirty="0"/>
              <a:t>.”</a:t>
            </a:r>
          </a:p>
          <a:p>
            <a:pPr marL="0" indent="0">
              <a:buNone/>
            </a:pPr>
            <a:endParaRPr lang="en-US" sz="800" dirty="0"/>
          </a:p>
          <a:p>
            <a:r>
              <a:rPr lang="en-US" sz="1600" dirty="0"/>
              <a:t>“Post-storm initiation, the high-resolution data allowed for </a:t>
            </a:r>
            <a:r>
              <a:rPr lang="en-US" sz="1600" b="1" dirty="0"/>
              <a:t>careful analysis of overshooting and collapsing tops, the character of the storm anvils (</a:t>
            </a:r>
            <a:r>
              <a:rPr lang="en-US" sz="1600" b="1" dirty="0" err="1"/>
              <a:t>ie</a:t>
            </a:r>
            <a:r>
              <a:rPr lang="en-US" sz="1600" b="1" dirty="0"/>
              <a:t>. health of the storm) </a:t>
            </a:r>
            <a:r>
              <a:rPr lang="en-US" sz="1600" dirty="0"/>
              <a:t>and the identification of convectively generated outflows.”</a:t>
            </a:r>
          </a:p>
          <a:p>
            <a:pPr marL="0" indent="0">
              <a:buNone/>
            </a:pPr>
            <a:endParaRPr lang="en-US" sz="800" dirty="0"/>
          </a:p>
        </p:txBody>
      </p:sp>
      <p:sp>
        <p:nvSpPr>
          <p:cNvPr id="4" name="TextBox 3"/>
          <p:cNvSpPr txBox="1"/>
          <p:nvPr/>
        </p:nvSpPr>
        <p:spPr>
          <a:xfrm>
            <a:off x="3581400" y="6324600"/>
            <a:ext cx="5425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http://satelliteliaisonblog.wordpress.com/category/spc/</a:t>
            </a:r>
            <a:endParaRPr lang="en-US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367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85800"/>
            <a:ext cx="88392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GOES RSO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Recent GOES-West updates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GOES-R Rapid Scans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Baseline scan strategies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GOES SRSOR</a:t>
            </a:r>
            <a:endParaRPr lang="en-US" dirty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2014 overview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SRSOR 2012/2013 recap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SRSOR </a:t>
            </a:r>
            <a:r>
              <a:rPr lang="en-US" dirty="0" smtClean="0">
                <a:solidFill>
                  <a:schemeClr val="bg1"/>
                </a:solidFill>
              </a:rPr>
              <a:t>examples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More information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Links </a:t>
            </a: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smtClean="0">
                <a:solidFill>
                  <a:schemeClr val="bg1"/>
                </a:solidFill>
              </a:rPr>
              <a:t>animations/references/data) 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922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66741DF-57BC-4793-A5BF-225B42218311}" type="slidenum">
              <a:rPr lang="en-US" smtClean="0">
                <a:solidFill>
                  <a:srgbClr val="000000"/>
                </a:solidFill>
              </a:rPr>
              <a:pPr eaLnBrk="1" hangingPunct="1"/>
              <a:t>2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7162800" y="6523038"/>
            <a:ext cx="1541463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Lockheed Martin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5" y="2743200"/>
            <a:ext cx="476250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758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6" t="14114" r="15333" b="11794"/>
          <a:stretch/>
        </p:blipFill>
        <p:spPr bwMode="auto">
          <a:xfrm>
            <a:off x="0" y="-9358"/>
            <a:ext cx="9156476" cy="6867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81600" y="6172200"/>
            <a:ext cx="3975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http://</a:t>
            </a:r>
            <a:r>
              <a:rPr lang="en-US" sz="3200" dirty="0" smtClean="0">
                <a:solidFill>
                  <a:srgbClr val="FFFF00"/>
                </a:solidFill>
              </a:rPr>
              <a:t>www.goes-r.gov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39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212" y="-215153"/>
            <a:ext cx="7086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GOES-R ABI Products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2406901"/>
              </p:ext>
            </p:extLst>
          </p:nvPr>
        </p:nvGraphicFramePr>
        <p:xfrm>
          <a:off x="1219201" y="1218341"/>
          <a:ext cx="2833066" cy="503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3066"/>
              </a:tblGrid>
              <a:tr h="382417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Advanced Baseline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Imager (ABI)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31000">
                          <a:srgbClr val="374D6B"/>
                        </a:gs>
                        <a:gs pos="2000">
                          <a:schemeClr val="bg2">
                            <a:lumMod val="5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4651863">
                <a:tc>
                  <a:txBody>
                    <a:bodyPr/>
                    <a:lstStyle/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dirty="0" smtClean="0"/>
                        <a:t>Aerosol Detection (Including Smoke</a:t>
                      </a:r>
                      <a:r>
                        <a:rPr lang="en-US" sz="1000" baseline="0" dirty="0" smtClean="0"/>
                        <a:t> and Dust)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Aerosol Optical Depth (AOD)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Clear Sky Masks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Cloud and Moisture Imagery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Cloud Optical Depth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Cloud Particle Size Distribution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Cloud Top Height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Cloud Top Phase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Cloud Top Pressure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Cloud Top Temperature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Derived Motion Winds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dirty="0" smtClean="0"/>
                        <a:t>Derived Stability Indices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dirty="0" smtClean="0"/>
                        <a:t>Downward</a:t>
                      </a:r>
                      <a:r>
                        <a:rPr lang="en-US" sz="1000" baseline="0" dirty="0" smtClean="0"/>
                        <a:t> Shortwave Radiation: Surface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Fire/Hot Spot Characterization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Hurricane Intensity Estimation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Land Surface Temperature (Skin)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Legacy Vertical Moisture Profile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Legacy Vertical Temperature Profile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Radiances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Rainfall Rate/QPE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Reflected Shortwave Radiation: TOA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Sea Surface Temperature (Skin)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Snow Cover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Total Precipitable Water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Volcanic Ash: Detection and Height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770" y="730412"/>
            <a:ext cx="5432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00"/>
                </a:solidFill>
                <a:latin typeface="Arial" charset="0"/>
              </a:rPr>
              <a:t>Baseline Products</a:t>
            </a:r>
          </a:p>
        </p:txBody>
      </p:sp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1911088"/>
              </p:ext>
            </p:extLst>
          </p:nvPr>
        </p:nvGraphicFramePr>
        <p:xfrm>
          <a:off x="5066852" y="1218341"/>
          <a:ext cx="2646381" cy="5186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638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Advanced Baseline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Imager (ABI)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31000">
                          <a:srgbClr val="374D6B"/>
                        </a:gs>
                        <a:gs pos="2000">
                          <a:schemeClr val="bg2">
                            <a:lumMod val="5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 smtClean="0"/>
                        <a:t>Absorbed Shortwave Radiation:</a:t>
                      </a:r>
                      <a:r>
                        <a:rPr lang="en-US" sz="1000" baseline="0" dirty="0" smtClean="0"/>
                        <a:t> Surface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Aerosol Particle Size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Aircraft Icing Threat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Cloud Ice Water Path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Cloud Layers/Heights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Cloud Liquid Water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Cloud Type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Convective Initiation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Currents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Currents: Offshore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Downward Longwave Radiation: Surface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Enhanced “V”/Overshooting Top Detection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Flood/Standing Water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Ice Cover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Low Cloud and Fog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Ozone Total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Probability of Rainfall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Rainfall Potential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Sea and Lake Ice: Age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Sea and Lake Ice: Concentration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Sea and Lake Ice: Motion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Snow Depth (Over Plains)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SO</a:t>
                      </a:r>
                      <a:r>
                        <a:rPr lang="en-US" sz="1000" baseline="-25000" dirty="0" smtClean="0"/>
                        <a:t>2 </a:t>
                      </a:r>
                      <a:r>
                        <a:rPr lang="en-US" sz="1000" baseline="0" dirty="0" smtClean="0"/>
                        <a:t>Detection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Surface Albedo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Surface Emissivity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Tropopause Folding Turbulence Prediction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Upward Longwave Radiation: Surface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Upward Longwave Radiation: TOA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Vegetation Fraction: Green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Vegetation Index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Visibility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105400" y="730412"/>
            <a:ext cx="256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00"/>
                </a:solidFill>
                <a:latin typeface="Arial" charset="0"/>
              </a:rPr>
              <a:t>Future Capabilities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4572000" y="1043353"/>
            <a:ext cx="5378" cy="52050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010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Overshooting Tops and Thermal Couplets from GOES</a:t>
            </a:r>
            <a:endParaRPr lang="en-US" dirty="0"/>
          </a:p>
        </p:txBody>
      </p:sp>
      <p:pic>
        <p:nvPicPr>
          <p:cNvPr id="5" name="GOES14_VIS_IR_OST_IA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0" y="1524000"/>
            <a:ext cx="5791200" cy="521171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943134-0504-46F1-BB45-E89738A1132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6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Overshooting Tops and Thermal Couplets from GOES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36"/>
          <a:stretch/>
        </p:blipFill>
        <p:spPr>
          <a:xfrm>
            <a:off x="152400" y="1447800"/>
            <a:ext cx="7794497" cy="510539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943134-0504-46F1-BB45-E89738A1132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505200"/>
            <a:ext cx="461962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tropic.ssec.wisc.edu/archive/data/GOES-14-SRSO/20140521-20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3"/>
          <a:stretch/>
        </p:blipFill>
        <p:spPr bwMode="auto">
          <a:xfrm>
            <a:off x="457200" y="866775"/>
            <a:ext cx="8010525" cy="565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0" y="6520934"/>
            <a:ext cx="2044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C. Velden, CIMSS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360" y="228600"/>
            <a:ext cx="8944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Sample </a:t>
            </a:r>
            <a:r>
              <a:rPr lang="en-US" sz="2400" dirty="0" err="1" smtClean="0">
                <a:solidFill>
                  <a:srgbClr val="FFFF00"/>
                </a:solidFill>
              </a:rPr>
              <a:t>meso</a:t>
            </a:r>
            <a:r>
              <a:rPr lang="en-US" sz="2400" dirty="0" smtClean="0">
                <a:solidFill>
                  <a:srgbClr val="FFFF00"/>
                </a:solidFill>
              </a:rPr>
              <a:t>-scale AMVs derived from GOES-14 SRSOR data 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914400" y="2133600"/>
            <a:ext cx="3200400" cy="1600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3388" y="6488668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21-May-2014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85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_applet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225" y="0"/>
            <a:ext cx="63055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667000" y="2514600"/>
            <a:ext cx="63107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http://cimss.ssec.wisc.edu/goes/srsor2014/GOES-14_SRSOR.html</a:t>
            </a:r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93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_applet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225" y="0"/>
            <a:ext cx="63055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833233" y="6400800"/>
            <a:ext cx="63107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http://cimss.ssec.wisc.edu/goes/srsor2014/GOES-14_SRSOR.html</a:t>
            </a:r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32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_applet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225" y="0"/>
            <a:ext cx="63055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667000" y="2514600"/>
            <a:ext cx="63107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http://cimss.ssec.wisc.edu/goes/srsor2014/GOES-14_SRSOR.html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505200" y="1371600"/>
            <a:ext cx="10668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96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_applet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225" y="0"/>
            <a:ext cx="63055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97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_applet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225" y="0"/>
            <a:ext cx="63055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/>
          <p:cNvSpPr/>
          <p:nvPr/>
        </p:nvSpPr>
        <p:spPr>
          <a:xfrm>
            <a:off x="1378527" y="651164"/>
            <a:ext cx="35814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45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GOES-West RSO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371600"/>
            <a:ext cx="8763000" cy="45259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As a result of recent testing, GOES-15 (West) is once again able to provide Rapid Scan Operations (RSO) over Hawaii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RSO was called for almost 6 days to monitor Tropical Cyclone Ana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/>
          </a:p>
          <a:p>
            <a:r>
              <a:rPr lang="en-US" sz="1600" dirty="0">
                <a:hlinkClick r:id="rId2"/>
              </a:rPr>
              <a:t>http://www.ospo.noaa.gov/Operations/GOES/schedules.html</a:t>
            </a:r>
            <a:endParaRPr lang="en-US" sz="1600" dirty="0" smtClean="0">
              <a:hlinkClick r:id="rId2"/>
            </a:endParaRPr>
          </a:p>
          <a:p>
            <a:endParaRPr lang="en-US" sz="1600" dirty="0">
              <a:hlinkClick r:id="rId2"/>
            </a:endParaRPr>
          </a:p>
          <a:p>
            <a:r>
              <a:rPr lang="en-US" sz="1600" dirty="0" smtClean="0">
                <a:hlinkClick r:id="rId2"/>
              </a:rPr>
              <a:t>http</a:t>
            </a:r>
            <a:r>
              <a:rPr lang="en-US" sz="1600" dirty="0">
                <a:hlinkClick r:id="rId2"/>
              </a:rPr>
              <a:t>://</a:t>
            </a:r>
            <a:r>
              <a:rPr lang="en-US" sz="1600" dirty="0" smtClean="0">
                <a:hlinkClick r:id="rId2"/>
              </a:rPr>
              <a:t>cimss.ssec.wisc.edu/goes/blog/archives/16856</a:t>
            </a:r>
            <a:endParaRPr lang="en-US" sz="1600" dirty="0" smtClean="0"/>
          </a:p>
          <a:p>
            <a:r>
              <a:rPr lang="en-US" sz="1600" dirty="0" smtClean="0">
                <a:hlinkClick r:id="rId3"/>
              </a:rPr>
              <a:t>http</a:t>
            </a:r>
            <a:r>
              <a:rPr lang="en-US" sz="1600" dirty="0">
                <a:hlinkClick r:id="rId3"/>
              </a:rPr>
              <a:t>://</a:t>
            </a:r>
            <a:r>
              <a:rPr lang="en-US" sz="1600" dirty="0" smtClean="0">
                <a:hlinkClick r:id="rId3"/>
              </a:rPr>
              <a:t>cimss.ssec.wisc.edu/goes/blog/archives/17027</a:t>
            </a:r>
            <a:endParaRPr lang="en-US" sz="1600" dirty="0" smtClean="0"/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1472FF-57B5-4206-AA59-7354F91BDF2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4419600"/>
            <a:ext cx="3022600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1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_applet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225" y="0"/>
            <a:ext cx="63055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105400" y="5943600"/>
            <a:ext cx="37844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http://www.ssec.wisc.edu/data/1min/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14800" y="1676400"/>
            <a:ext cx="14384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Select date….</a:t>
            </a:r>
          </a:p>
        </p:txBody>
      </p:sp>
    </p:spTree>
    <p:extLst>
      <p:ext uri="{BB962C8B-B14F-4D97-AF65-F5344CB8AC3E}">
        <p14:creationId xmlns:p14="http://schemas.microsoft.com/office/powerpoint/2010/main" val="414727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_applet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225" y="0"/>
            <a:ext cx="63055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105400" y="5943600"/>
            <a:ext cx="37844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http://www.ssec.wisc.edu/data/1min/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15000" y="1752600"/>
            <a:ext cx="8899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Zoom…</a:t>
            </a:r>
          </a:p>
        </p:txBody>
      </p:sp>
    </p:spTree>
    <p:extLst>
      <p:ext uri="{BB962C8B-B14F-4D97-AF65-F5344CB8AC3E}">
        <p14:creationId xmlns:p14="http://schemas.microsoft.com/office/powerpoint/2010/main" val="401923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_applet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225" y="0"/>
            <a:ext cx="63055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105400" y="5943600"/>
            <a:ext cx="37844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http://www.ssec.wisc.edu/data/1min/</a:t>
            </a:r>
          </a:p>
        </p:txBody>
      </p:sp>
      <p:sp>
        <p:nvSpPr>
          <p:cNvPr id="4" name="Oval 3"/>
          <p:cNvSpPr/>
          <p:nvPr/>
        </p:nvSpPr>
        <p:spPr>
          <a:xfrm>
            <a:off x="2667000" y="2057400"/>
            <a:ext cx="4572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05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More 1-min data…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0282A-8845-4631-932E-4DEB8381A1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394x700_GOES_B1_DERECHO_animated_2013164_201500_182_2013164_214500_182_X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8417" y="1524000"/>
            <a:ext cx="8218383" cy="4625775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381000" y="25146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Plans call for SRSOR again in parts of the spring and summer of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17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81000"/>
            <a:ext cx="9144000" cy="1143000"/>
          </a:xfrm>
        </p:spPr>
        <p:txBody>
          <a:bodyPr/>
          <a:lstStyle/>
          <a:p>
            <a:pPr eaLnBrk="1" hangingPunct="1"/>
            <a:r>
              <a:rPr lang="en-US" sz="2000" b="1" smtClean="0">
                <a:solidFill>
                  <a:srgbClr val="FFFF00"/>
                </a:solidFill>
              </a:rPr>
              <a:t>Approximate spectral and spatial resolutions of US GOES Imagers</a:t>
            </a:r>
          </a:p>
        </p:txBody>
      </p:sp>
      <p:graphicFrame>
        <p:nvGraphicFramePr>
          <p:cNvPr id="65539" name="Group 3"/>
          <p:cNvGraphicFramePr>
            <a:graphicFrameLocks noGrp="1"/>
          </p:cNvGraphicFramePr>
          <p:nvPr>
            <p:ph type="tbl" idx="1"/>
          </p:nvPr>
        </p:nvGraphicFramePr>
        <p:xfrm>
          <a:off x="304800" y="431800"/>
          <a:ext cx="8686800" cy="6373847"/>
        </p:xfrm>
        <a:graphic>
          <a:graphicData uri="http://schemas.openxmlformats.org/drawingml/2006/table">
            <a:tbl>
              <a:tblPr/>
              <a:tblGrid>
                <a:gridCol w="1066800"/>
                <a:gridCol w="1508125"/>
                <a:gridCol w="1509713"/>
                <a:gridCol w="1508125"/>
                <a:gridCol w="1509712"/>
                <a:gridCol w="1584325"/>
              </a:tblGrid>
              <a:tr h="4937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~ Band Center (um)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GOES-6/7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GOES-8/11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GOES-12/N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GOES-O/P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GOES-R+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0.47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657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0.64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657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0.86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657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1.6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657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1.38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657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2.2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657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3.9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657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6.2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657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6.5/6.7/7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14km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657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7.3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657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8.5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936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9.7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657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10.35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657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11.2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657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12.3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657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13.3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sp>
        <p:nvSpPr>
          <p:cNvPr id="77955" name="Rectangle 131"/>
          <p:cNvSpPr>
            <a:spLocks noChangeAspect="1" noChangeArrowheads="1"/>
          </p:cNvSpPr>
          <p:nvPr/>
        </p:nvSpPr>
        <p:spPr bwMode="auto">
          <a:xfrm>
            <a:off x="3519488" y="1431925"/>
            <a:ext cx="92075" cy="9207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56" name="Rectangle 132"/>
          <p:cNvSpPr>
            <a:spLocks noChangeArrowheads="1"/>
          </p:cNvSpPr>
          <p:nvPr/>
        </p:nvSpPr>
        <p:spPr bwMode="auto">
          <a:xfrm>
            <a:off x="3382963" y="6065838"/>
            <a:ext cx="365125" cy="36512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57" name="Rectangle 133"/>
          <p:cNvSpPr>
            <a:spLocks noChangeArrowheads="1"/>
          </p:cNvSpPr>
          <p:nvPr/>
        </p:nvSpPr>
        <p:spPr bwMode="auto">
          <a:xfrm>
            <a:off x="3382963" y="5702300"/>
            <a:ext cx="365125" cy="36512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58" name="Rectangle 134"/>
          <p:cNvSpPr>
            <a:spLocks noChangeAspect="1" noChangeArrowheads="1"/>
          </p:cNvSpPr>
          <p:nvPr/>
        </p:nvSpPr>
        <p:spPr bwMode="auto">
          <a:xfrm>
            <a:off x="3200400" y="3657600"/>
            <a:ext cx="731838" cy="731838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8</a:t>
            </a:r>
          </a:p>
        </p:txBody>
      </p:sp>
      <p:sp>
        <p:nvSpPr>
          <p:cNvPr id="77959" name="Rectangle 135"/>
          <p:cNvSpPr>
            <a:spLocks noChangeArrowheads="1"/>
          </p:cNvSpPr>
          <p:nvPr/>
        </p:nvSpPr>
        <p:spPr bwMode="auto">
          <a:xfrm>
            <a:off x="3382963" y="3124200"/>
            <a:ext cx="365125" cy="36512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60" name="Rectangle 136"/>
          <p:cNvSpPr>
            <a:spLocks noChangeArrowheads="1"/>
          </p:cNvSpPr>
          <p:nvPr/>
        </p:nvSpPr>
        <p:spPr bwMode="auto">
          <a:xfrm>
            <a:off x="4937125" y="3840163"/>
            <a:ext cx="365125" cy="36512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77961" name="Rectangle 137"/>
          <p:cNvSpPr>
            <a:spLocks noChangeArrowheads="1"/>
          </p:cNvSpPr>
          <p:nvPr/>
        </p:nvSpPr>
        <p:spPr bwMode="auto">
          <a:xfrm>
            <a:off x="4937125" y="3124200"/>
            <a:ext cx="365125" cy="36512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62" name="Rectangle 138"/>
          <p:cNvSpPr>
            <a:spLocks noChangeArrowheads="1"/>
          </p:cNvSpPr>
          <p:nvPr/>
        </p:nvSpPr>
        <p:spPr bwMode="auto">
          <a:xfrm>
            <a:off x="6353175" y="3124200"/>
            <a:ext cx="365125" cy="36512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63" name="Rectangle 139"/>
          <p:cNvSpPr>
            <a:spLocks noChangeArrowheads="1"/>
          </p:cNvSpPr>
          <p:nvPr/>
        </p:nvSpPr>
        <p:spPr bwMode="auto">
          <a:xfrm>
            <a:off x="4937125" y="5702300"/>
            <a:ext cx="365125" cy="36512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64" name="Rectangle 140"/>
          <p:cNvSpPr>
            <a:spLocks noChangeArrowheads="1"/>
          </p:cNvSpPr>
          <p:nvPr/>
        </p:nvSpPr>
        <p:spPr bwMode="auto">
          <a:xfrm>
            <a:off x="6353175" y="5700713"/>
            <a:ext cx="365125" cy="36512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65" name="Rectangle 141"/>
          <p:cNvSpPr>
            <a:spLocks noChangeArrowheads="1"/>
          </p:cNvSpPr>
          <p:nvPr/>
        </p:nvSpPr>
        <p:spPr bwMode="auto">
          <a:xfrm>
            <a:off x="6353175" y="6416675"/>
            <a:ext cx="365125" cy="36512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66" name="Rectangle 142"/>
          <p:cNvSpPr>
            <a:spLocks noChangeArrowheads="1"/>
          </p:cNvSpPr>
          <p:nvPr/>
        </p:nvSpPr>
        <p:spPr bwMode="auto">
          <a:xfrm>
            <a:off x="6354763" y="3840163"/>
            <a:ext cx="365125" cy="36512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67" name="Rectangle 143"/>
          <p:cNvSpPr>
            <a:spLocks noChangeAspect="1" noChangeArrowheads="1"/>
          </p:cNvSpPr>
          <p:nvPr/>
        </p:nvSpPr>
        <p:spPr bwMode="auto">
          <a:xfrm>
            <a:off x="4754563" y="6248400"/>
            <a:ext cx="731837" cy="731838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68" name="Rectangle 144"/>
          <p:cNvSpPr>
            <a:spLocks noChangeAspect="1" noChangeArrowheads="1"/>
          </p:cNvSpPr>
          <p:nvPr/>
        </p:nvSpPr>
        <p:spPr bwMode="auto">
          <a:xfrm>
            <a:off x="1752600" y="5516563"/>
            <a:ext cx="731838" cy="731837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69" name="Rectangle 145"/>
          <p:cNvSpPr>
            <a:spLocks noChangeAspect="1" noChangeArrowheads="1"/>
          </p:cNvSpPr>
          <p:nvPr/>
        </p:nvSpPr>
        <p:spPr bwMode="auto">
          <a:xfrm>
            <a:off x="5075238" y="1431925"/>
            <a:ext cx="92075" cy="9207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70" name="Rectangle 146"/>
          <p:cNvSpPr>
            <a:spLocks noChangeAspect="1" noChangeArrowheads="1"/>
          </p:cNvSpPr>
          <p:nvPr/>
        </p:nvSpPr>
        <p:spPr bwMode="auto">
          <a:xfrm>
            <a:off x="2071688" y="1447800"/>
            <a:ext cx="92075" cy="9207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71" name="Rectangle 147"/>
          <p:cNvSpPr>
            <a:spLocks noChangeAspect="1" noChangeArrowheads="1"/>
          </p:cNvSpPr>
          <p:nvPr/>
        </p:nvSpPr>
        <p:spPr bwMode="auto">
          <a:xfrm>
            <a:off x="6491288" y="1447800"/>
            <a:ext cx="92075" cy="9207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72" name="Rectangle 148"/>
          <p:cNvSpPr>
            <a:spLocks noChangeAspect="1" noChangeArrowheads="1"/>
          </p:cNvSpPr>
          <p:nvPr/>
        </p:nvSpPr>
        <p:spPr bwMode="auto">
          <a:xfrm>
            <a:off x="8167688" y="1066800"/>
            <a:ext cx="92075" cy="9207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73" name="Rectangle 149"/>
          <p:cNvSpPr>
            <a:spLocks noChangeAspect="1" noChangeArrowheads="1"/>
          </p:cNvSpPr>
          <p:nvPr/>
        </p:nvSpPr>
        <p:spPr bwMode="auto">
          <a:xfrm>
            <a:off x="8167688" y="1812925"/>
            <a:ext cx="92075" cy="9207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74" name="Rectangle 150"/>
          <p:cNvSpPr>
            <a:spLocks noChangeAspect="1" noChangeArrowheads="1"/>
          </p:cNvSpPr>
          <p:nvPr/>
        </p:nvSpPr>
        <p:spPr bwMode="auto">
          <a:xfrm>
            <a:off x="8167688" y="2133600"/>
            <a:ext cx="92075" cy="9207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75" name="Rectangle 151"/>
          <p:cNvSpPr>
            <a:spLocks noChangeAspect="1" noChangeArrowheads="1"/>
          </p:cNvSpPr>
          <p:nvPr/>
        </p:nvSpPr>
        <p:spPr bwMode="auto">
          <a:xfrm>
            <a:off x="8167688" y="2879725"/>
            <a:ext cx="92075" cy="9207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76" name="Rectangle 152"/>
          <p:cNvSpPr>
            <a:spLocks noChangeAspect="1" noChangeArrowheads="1"/>
          </p:cNvSpPr>
          <p:nvPr/>
        </p:nvSpPr>
        <p:spPr bwMode="auto">
          <a:xfrm>
            <a:off x="8191500" y="1447800"/>
            <a:ext cx="46038" cy="46038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77" name="Rectangle 153"/>
          <p:cNvSpPr>
            <a:spLocks noChangeAspect="1" noChangeArrowheads="1"/>
          </p:cNvSpPr>
          <p:nvPr/>
        </p:nvSpPr>
        <p:spPr bwMode="auto">
          <a:xfrm>
            <a:off x="8123238" y="3200400"/>
            <a:ext cx="182562" cy="182563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78" name="Rectangle 154"/>
          <p:cNvSpPr>
            <a:spLocks noChangeAspect="1" noChangeArrowheads="1"/>
          </p:cNvSpPr>
          <p:nvPr/>
        </p:nvSpPr>
        <p:spPr bwMode="auto">
          <a:xfrm>
            <a:off x="8123238" y="2484438"/>
            <a:ext cx="182562" cy="182562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79" name="Rectangle 155"/>
          <p:cNvSpPr>
            <a:spLocks noChangeAspect="1" noChangeArrowheads="1"/>
          </p:cNvSpPr>
          <p:nvPr/>
        </p:nvSpPr>
        <p:spPr bwMode="auto">
          <a:xfrm>
            <a:off x="8123238" y="3581400"/>
            <a:ext cx="182562" cy="182563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80" name="Rectangle 156"/>
          <p:cNvSpPr>
            <a:spLocks noChangeAspect="1" noChangeArrowheads="1"/>
          </p:cNvSpPr>
          <p:nvPr/>
        </p:nvSpPr>
        <p:spPr bwMode="auto">
          <a:xfrm>
            <a:off x="8123238" y="3932238"/>
            <a:ext cx="182562" cy="182562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77981" name="Rectangle 157"/>
          <p:cNvSpPr>
            <a:spLocks noChangeAspect="1" noChangeArrowheads="1"/>
          </p:cNvSpPr>
          <p:nvPr/>
        </p:nvSpPr>
        <p:spPr bwMode="auto">
          <a:xfrm>
            <a:off x="8123238" y="4313238"/>
            <a:ext cx="182562" cy="182562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82" name="Rectangle 158"/>
          <p:cNvSpPr>
            <a:spLocks noChangeAspect="1" noChangeArrowheads="1"/>
          </p:cNvSpPr>
          <p:nvPr/>
        </p:nvSpPr>
        <p:spPr bwMode="auto">
          <a:xfrm>
            <a:off x="8123238" y="4648200"/>
            <a:ext cx="182562" cy="182563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83" name="Rectangle 159"/>
          <p:cNvSpPr>
            <a:spLocks noChangeAspect="1" noChangeArrowheads="1"/>
          </p:cNvSpPr>
          <p:nvPr/>
        </p:nvSpPr>
        <p:spPr bwMode="auto">
          <a:xfrm>
            <a:off x="8123238" y="5029200"/>
            <a:ext cx="182562" cy="182563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84" name="Rectangle 160"/>
          <p:cNvSpPr>
            <a:spLocks noChangeAspect="1" noChangeArrowheads="1"/>
          </p:cNvSpPr>
          <p:nvPr/>
        </p:nvSpPr>
        <p:spPr bwMode="auto">
          <a:xfrm>
            <a:off x="8123238" y="5410200"/>
            <a:ext cx="182562" cy="182563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85" name="Rectangle 161"/>
          <p:cNvSpPr>
            <a:spLocks noChangeAspect="1" noChangeArrowheads="1"/>
          </p:cNvSpPr>
          <p:nvPr/>
        </p:nvSpPr>
        <p:spPr bwMode="auto">
          <a:xfrm>
            <a:off x="8123238" y="5791200"/>
            <a:ext cx="182562" cy="182563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86" name="Rectangle 162"/>
          <p:cNvSpPr>
            <a:spLocks noChangeAspect="1" noChangeArrowheads="1"/>
          </p:cNvSpPr>
          <p:nvPr/>
        </p:nvSpPr>
        <p:spPr bwMode="auto">
          <a:xfrm>
            <a:off x="8123238" y="6142038"/>
            <a:ext cx="182562" cy="182562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87" name="Rectangle 163"/>
          <p:cNvSpPr>
            <a:spLocks noChangeAspect="1" noChangeArrowheads="1"/>
          </p:cNvSpPr>
          <p:nvPr/>
        </p:nvSpPr>
        <p:spPr bwMode="auto">
          <a:xfrm>
            <a:off x="8123238" y="6523038"/>
            <a:ext cx="182562" cy="182562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7988" name="Text Box 164"/>
          <p:cNvSpPr txBox="1">
            <a:spLocks noChangeArrowheads="1"/>
          </p:cNvSpPr>
          <p:nvPr/>
        </p:nvSpPr>
        <p:spPr bwMode="auto">
          <a:xfrm rot="-5400000">
            <a:off x="-313531" y="1070768"/>
            <a:ext cx="844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00"/>
                </a:solidFill>
                <a:latin typeface="Times New Roman" pitchFamily="18" charset="0"/>
              </a:rPr>
              <a:t>Visible</a:t>
            </a:r>
          </a:p>
        </p:txBody>
      </p:sp>
      <p:sp>
        <p:nvSpPr>
          <p:cNvPr id="77989" name="Text Box 165"/>
          <p:cNvSpPr txBox="1">
            <a:spLocks noChangeArrowheads="1"/>
          </p:cNvSpPr>
          <p:nvPr/>
        </p:nvSpPr>
        <p:spPr bwMode="auto">
          <a:xfrm rot="-5400000">
            <a:off x="-357981" y="2167731"/>
            <a:ext cx="933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FFFF00"/>
                </a:solidFill>
                <a:latin typeface="Times New Roman" pitchFamily="18" charset="0"/>
              </a:rPr>
              <a:t>Near-IR</a:t>
            </a:r>
          </a:p>
        </p:txBody>
      </p:sp>
      <p:sp>
        <p:nvSpPr>
          <p:cNvPr id="77990" name="Text Box 166"/>
          <p:cNvSpPr txBox="1">
            <a:spLocks noChangeArrowheads="1"/>
          </p:cNvSpPr>
          <p:nvPr/>
        </p:nvSpPr>
        <p:spPr bwMode="auto">
          <a:xfrm rot="-5400000">
            <a:off x="-353218" y="4690268"/>
            <a:ext cx="920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00"/>
                </a:solidFill>
                <a:latin typeface="Times New Roman" pitchFamily="18" charset="0"/>
              </a:rPr>
              <a:t>Infrared</a:t>
            </a:r>
          </a:p>
        </p:txBody>
      </p:sp>
      <p:sp>
        <p:nvSpPr>
          <p:cNvPr id="77991" name="Rectangle 167"/>
          <p:cNvSpPr>
            <a:spLocks noChangeAspect="1" noChangeArrowheads="1"/>
          </p:cNvSpPr>
          <p:nvPr/>
        </p:nvSpPr>
        <p:spPr bwMode="auto">
          <a:xfrm>
            <a:off x="1462088" y="3395663"/>
            <a:ext cx="1279525" cy="1279525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92" name="Rectangle 168"/>
          <p:cNvSpPr>
            <a:spLocks noChangeAspect="1" noChangeArrowheads="1"/>
          </p:cNvSpPr>
          <p:nvPr/>
        </p:nvSpPr>
        <p:spPr bwMode="auto">
          <a:xfrm>
            <a:off x="1447800" y="6019800"/>
            <a:ext cx="1279525" cy="1279525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93" name="Text Box 169"/>
          <p:cNvSpPr txBox="1">
            <a:spLocks noChangeArrowheads="1"/>
          </p:cNvSpPr>
          <p:nvPr/>
        </p:nvSpPr>
        <p:spPr bwMode="auto">
          <a:xfrm>
            <a:off x="2419350" y="2124075"/>
            <a:ext cx="3746500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Box size represents pixel size</a:t>
            </a:r>
          </a:p>
        </p:txBody>
      </p:sp>
      <p:sp>
        <p:nvSpPr>
          <p:cNvPr id="77994" name="Text Box 170"/>
          <p:cNvSpPr txBox="1">
            <a:spLocks noChangeArrowheads="1"/>
          </p:cNvSpPr>
          <p:nvPr/>
        </p:nvSpPr>
        <p:spPr bwMode="auto">
          <a:xfrm>
            <a:off x="1981200" y="4343400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  <a:latin typeface="Times New Roman" pitchFamily="18" charset="0"/>
              </a:rPr>
              <a:t>“MSI mode”</a:t>
            </a:r>
          </a:p>
        </p:txBody>
      </p:sp>
    </p:spTree>
    <p:extLst>
      <p:ext uri="{BB962C8B-B14F-4D97-AF65-F5344CB8AC3E}">
        <p14:creationId xmlns:p14="http://schemas.microsoft.com/office/powerpoint/2010/main" val="3681430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Summary  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47738"/>
            <a:ext cx="8534400" cy="4462462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buNone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1. The GOES-R ABI provides mission continuity</a:t>
            </a:r>
          </a:p>
          <a:p>
            <a:pPr marL="514350" indent="-514350" eaLnBrk="1" hangingPunct="1">
              <a:buAutoNum type="arabicPeriod"/>
              <a:defRPr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2. Two times the image navigation quality</a:t>
            </a:r>
          </a:p>
          <a:p>
            <a:pPr marL="0" indent="0" eaLnBrk="1" hangingPunct="1">
              <a:buNone/>
              <a:defRPr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3. Three times the number of imaging bands</a:t>
            </a:r>
          </a:p>
          <a:p>
            <a:pPr marL="0" indent="0" eaLnBrk="1" hangingPunct="1">
              <a:buNone/>
              <a:defRPr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4. Four times the spatial resolutions</a:t>
            </a:r>
          </a:p>
          <a:p>
            <a:pPr marL="0" indent="0" eaLnBrk="1" hangingPunct="1">
              <a:buNone/>
              <a:defRPr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5. Five times the coverage rate</a:t>
            </a:r>
          </a:p>
          <a:p>
            <a:pPr marL="0" indent="0" eaLnBrk="1" hangingPunct="1">
              <a:buNone/>
              <a:defRPr/>
            </a:pPr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- Special GOES-14 1-min data pathfinder</a:t>
            </a:r>
          </a:p>
        </p:txBody>
      </p:sp>
      <p:sp>
        <p:nvSpPr>
          <p:cNvPr id="8192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9DB4AF0-9137-4E66-BBEB-EA2B82F149F3}" type="slidenum">
              <a:rPr lang="en-US" smtClean="0">
                <a:solidFill>
                  <a:srgbClr val="000000"/>
                </a:solidFill>
              </a:rPr>
              <a:pPr eaLnBrk="1" hangingPunct="1"/>
              <a:t>35</a:t>
            </a:fld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5276" y="6012599"/>
            <a:ext cx="1152524" cy="76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7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-152400"/>
            <a:ext cx="90678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  <a:latin typeface="Verdana" pitchFamily="34" charset="0"/>
              </a:rPr>
              <a:t>Accepted References</a:t>
            </a:r>
            <a:endParaRPr lang="en-US" sz="4000" dirty="0">
              <a:solidFill>
                <a:srgbClr val="FFFF00"/>
              </a:solidFill>
              <a:latin typeface="Verdana" pitchFamily="34" charset="0"/>
            </a:endParaRP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447800"/>
            <a:ext cx="8763000" cy="1600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Schmit, T. J., and co-authors, 2014: </a:t>
            </a:r>
            <a:r>
              <a:rPr lang="en-US" sz="1800" b="1" dirty="0">
                <a:solidFill>
                  <a:schemeClr val="bg1"/>
                </a:solidFill>
              </a:rPr>
              <a:t>Rapid Refresh Information of Significant Events: Preparing users for the next generation of geostationary operational satellites</a:t>
            </a:r>
            <a:r>
              <a:rPr lang="en-US" sz="1800" dirty="0">
                <a:solidFill>
                  <a:schemeClr val="bg1"/>
                </a:solidFill>
              </a:rPr>
              <a:t>, Bull. Amer. Meteor. Soc., accepted.</a:t>
            </a:r>
          </a:p>
          <a:p>
            <a:pPr marL="0" indent="0">
              <a:buNone/>
            </a:pPr>
            <a:r>
              <a:rPr lang="en-US" sz="1800" i="1" dirty="0" smtClean="0">
                <a:solidFill>
                  <a:srgbClr val="FFFF00"/>
                </a:solidFill>
              </a:rPr>
              <a:t>http</a:t>
            </a:r>
            <a:r>
              <a:rPr lang="en-US" sz="1800" i="1" dirty="0">
                <a:solidFill>
                  <a:srgbClr val="FFFF00"/>
                </a:solidFill>
              </a:rPr>
              <a:t>://</a:t>
            </a:r>
            <a:r>
              <a:rPr lang="en-US" sz="1800" i="1" dirty="0" smtClean="0">
                <a:solidFill>
                  <a:srgbClr val="FFFF00"/>
                </a:solidFill>
              </a:rPr>
              <a:t>journals.ametsoc.org/doi/pdf/10.1175/BAMS-D-13-00210.1</a:t>
            </a:r>
            <a:endParaRPr lang="en-US" sz="1800" i="1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Schmit </a:t>
            </a:r>
            <a:r>
              <a:rPr lang="en-US" sz="1800" dirty="0">
                <a:solidFill>
                  <a:schemeClr val="bg1"/>
                </a:solidFill>
              </a:rPr>
              <a:t>T.J., Goodman S.J., Lindsey D.T., R. M. Rabin, K. M. </a:t>
            </a:r>
            <a:r>
              <a:rPr lang="en-US" sz="1800" dirty="0" err="1">
                <a:solidFill>
                  <a:schemeClr val="bg1"/>
                </a:solidFill>
              </a:rPr>
              <a:t>Bedka</a:t>
            </a:r>
            <a:r>
              <a:rPr lang="en-US" sz="1800" dirty="0">
                <a:solidFill>
                  <a:schemeClr val="bg1"/>
                </a:solidFill>
              </a:rPr>
              <a:t>, M. M. Gunshor, J. L. </a:t>
            </a:r>
            <a:r>
              <a:rPr lang="en-US" sz="1800" dirty="0" err="1">
                <a:solidFill>
                  <a:schemeClr val="bg1"/>
                </a:solidFill>
              </a:rPr>
              <a:t>Cintineo</a:t>
            </a:r>
            <a:r>
              <a:rPr lang="en-US" sz="1800" dirty="0">
                <a:solidFill>
                  <a:schemeClr val="bg1"/>
                </a:solidFill>
              </a:rPr>
              <a:t>, C. S. Velden, A. S. Bachmeier, S. S. Lindstrom, and C. C. </a:t>
            </a:r>
            <a:r>
              <a:rPr lang="en-US" sz="1800" dirty="0" smtClean="0">
                <a:solidFill>
                  <a:schemeClr val="bg1"/>
                </a:solidFill>
              </a:rPr>
              <a:t>Schmidt, 2013: </a:t>
            </a:r>
            <a:r>
              <a:rPr lang="en-US" sz="1800" b="1" dirty="0">
                <a:solidFill>
                  <a:schemeClr val="bg1"/>
                </a:solidFill>
              </a:rPr>
              <a:t>Geostationary operational environmental satellite (GOES)-14 super rapid scan operations to prepare for GOES-R</a:t>
            </a:r>
            <a:r>
              <a:rPr lang="en-US" sz="1800" dirty="0">
                <a:solidFill>
                  <a:schemeClr val="bg1"/>
                </a:solidFill>
              </a:rPr>
              <a:t>. </a:t>
            </a:r>
            <a:r>
              <a:rPr lang="en-US" sz="1800" i="1" dirty="0">
                <a:solidFill>
                  <a:schemeClr val="bg1"/>
                </a:solidFill>
              </a:rPr>
              <a:t>J. Appl. Remote Sens. </a:t>
            </a:r>
            <a:r>
              <a:rPr lang="en-US" sz="1800" dirty="0">
                <a:solidFill>
                  <a:schemeClr val="bg1"/>
                </a:solidFill>
              </a:rPr>
              <a:t>0001;7(1):073462.  doi:10.1117/1.JRS.7.073462. 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FFFF00"/>
                </a:solidFill>
                <a:latin typeface="Arial" charset="0"/>
              </a:rPr>
              <a:t>http</a:t>
            </a:r>
            <a:r>
              <a:rPr lang="en-US" sz="1800" dirty="0">
                <a:solidFill>
                  <a:srgbClr val="FFFF00"/>
                </a:solidFill>
                <a:latin typeface="Arial" charset="0"/>
              </a:rPr>
              <a:t>://</a:t>
            </a:r>
            <a:r>
              <a:rPr lang="en-US" sz="1800" dirty="0" smtClean="0">
                <a:solidFill>
                  <a:srgbClr val="FFFF00"/>
                </a:solidFill>
                <a:latin typeface="Arial" charset="0"/>
              </a:rPr>
              <a:t>remotesensing.spiedigitallibrary.org/article.aspx?articleid=1790703</a:t>
            </a:r>
          </a:p>
          <a:p>
            <a:pPr marL="0" indent="0">
              <a:buNone/>
            </a:pPr>
            <a:endParaRPr lang="en-US" sz="1800" dirty="0" smtClean="0">
              <a:solidFill>
                <a:schemeClr val="bg1"/>
              </a:solidFill>
              <a:latin typeface="Arial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Schmit, Timothy J.; Gunshor, Mathew M.; </a:t>
            </a:r>
            <a:r>
              <a:rPr lang="en-US" sz="1800" dirty="0" err="1">
                <a:solidFill>
                  <a:schemeClr val="bg1"/>
                </a:solidFill>
              </a:rPr>
              <a:t>Menzel</a:t>
            </a:r>
            <a:r>
              <a:rPr lang="en-US" sz="1800" dirty="0">
                <a:solidFill>
                  <a:schemeClr val="bg1"/>
                </a:solidFill>
              </a:rPr>
              <a:t>, W. Paul; </a:t>
            </a:r>
            <a:r>
              <a:rPr lang="en-US" sz="1800" dirty="0" err="1">
                <a:solidFill>
                  <a:schemeClr val="bg1"/>
                </a:solidFill>
              </a:rPr>
              <a:t>Gurka</a:t>
            </a:r>
            <a:r>
              <a:rPr lang="en-US" sz="1800" dirty="0">
                <a:solidFill>
                  <a:schemeClr val="bg1"/>
                </a:solidFill>
              </a:rPr>
              <a:t>, James J.; Li, Jun and Bachmeier, A. Scott. </a:t>
            </a:r>
            <a:r>
              <a:rPr lang="en-US" sz="1800" b="1" dirty="0">
                <a:solidFill>
                  <a:schemeClr val="bg1"/>
                </a:solidFill>
              </a:rPr>
              <a:t>Introducing the next-generation Advanced Baseline Imager on GOES-R. </a:t>
            </a:r>
            <a:r>
              <a:rPr lang="en-US" sz="1800" dirty="0">
                <a:solidFill>
                  <a:schemeClr val="bg1"/>
                </a:solidFill>
              </a:rPr>
              <a:t>Bulletin of the American Meteorological Society, Volume 86, Issue 8, 2005, pp.1079-1096. </a:t>
            </a:r>
            <a:endParaRPr lang="en-US" sz="1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rgbClr val="FFFF00"/>
                </a:solidFill>
                <a:latin typeface="Arial" charset="0"/>
              </a:rPr>
              <a:t>http</a:t>
            </a:r>
            <a:r>
              <a:rPr lang="en-US" sz="1800" dirty="0">
                <a:solidFill>
                  <a:srgbClr val="FFFF00"/>
                </a:solidFill>
                <a:latin typeface="Arial" charset="0"/>
              </a:rPr>
              <a:t>://</a:t>
            </a:r>
            <a:r>
              <a:rPr lang="en-US" sz="1800" dirty="0" smtClean="0">
                <a:solidFill>
                  <a:srgbClr val="FFFF00"/>
                </a:solidFill>
                <a:latin typeface="Arial" charset="0"/>
              </a:rPr>
              <a:t>journals.ametsoc.org.ezproxy.library.wisc.edu/doi/pdf/10.1175/BAMS-86-8-1079</a:t>
            </a:r>
          </a:p>
          <a:p>
            <a:pPr marL="0" indent="0">
              <a:buNone/>
            </a:pPr>
            <a:endParaRPr lang="en-US" sz="1600" dirty="0">
              <a:solidFill>
                <a:schemeClr val="bg1"/>
              </a:solidFill>
              <a:latin typeface="Arial" charset="0"/>
            </a:endParaRPr>
          </a:p>
          <a:p>
            <a:pPr marL="0" indent="0">
              <a:buNone/>
            </a:pP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/>
            </a:r>
            <a:br>
              <a:rPr lang="en-US" sz="1600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	</a:t>
            </a:r>
          </a:p>
          <a:p>
            <a:endParaRPr lang="en-US" sz="1600" dirty="0">
              <a:solidFill>
                <a:schemeClr val="bg1"/>
              </a:solidFill>
              <a:latin typeface="Arial" charset="0"/>
            </a:endParaRPr>
          </a:p>
          <a:p>
            <a:endParaRPr lang="en-US" sz="16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E691E-EB41-48F8-BEE9-389CD7BFC50A}" type="slidenum">
              <a:rPr lang="en-US" smtClean="0">
                <a:solidFill>
                  <a:schemeClr val="bg1"/>
                </a:solidFill>
              </a:rPr>
              <a:pPr/>
              <a:t>36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4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SRSOR Links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8610600" cy="4462462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2000" dirty="0">
                <a:solidFill>
                  <a:schemeClr val="bg1"/>
                </a:solidFill>
                <a:hlinkClick r:id="rId2"/>
              </a:rPr>
              <a:t>http://</a:t>
            </a:r>
            <a:r>
              <a:rPr lang="en-US" sz="2000" dirty="0" smtClean="0">
                <a:solidFill>
                  <a:schemeClr val="bg1"/>
                </a:solidFill>
                <a:hlinkClick r:id="rId2"/>
              </a:rPr>
              <a:t>cimss.ssec.wisc.edu/goes/srsor/GOES-14_SRSOR.html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000" dirty="0">
                <a:solidFill>
                  <a:schemeClr val="bg1"/>
                </a:solidFill>
                <a:hlinkClick r:id="rId3"/>
              </a:rPr>
              <a:t>http://</a:t>
            </a:r>
            <a:r>
              <a:rPr lang="en-US" sz="2000" dirty="0" smtClean="0">
                <a:solidFill>
                  <a:schemeClr val="bg1"/>
                </a:solidFill>
                <a:hlinkClick r:id="rId3"/>
              </a:rPr>
              <a:t>cimss.ssec.wisc.edu/goes/srsor2013/GOES-14_SRSOR.html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000" dirty="0">
                <a:solidFill>
                  <a:schemeClr val="bg1"/>
                </a:solidFill>
                <a:hlinkClick r:id="rId4"/>
              </a:rPr>
              <a:t>http://</a:t>
            </a:r>
            <a:r>
              <a:rPr lang="en-US" sz="2000" dirty="0" smtClean="0">
                <a:solidFill>
                  <a:schemeClr val="bg1"/>
                </a:solidFill>
                <a:hlinkClick r:id="rId4"/>
              </a:rPr>
              <a:t>cimss.ssec.wisc.edu/goes/srsor2014/GOES-14_SRSOR.html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000" dirty="0">
                <a:solidFill>
                  <a:schemeClr val="bg1"/>
                </a:solidFill>
                <a:hlinkClick r:id="rId5"/>
              </a:rPr>
              <a:t>http://www.nesdis.noaa.gov/fourbox/09-23-13</a:t>
            </a:r>
            <a:r>
              <a:rPr lang="en-US" sz="2000" dirty="0" smtClean="0">
                <a:solidFill>
                  <a:schemeClr val="bg1"/>
                </a:solidFill>
                <a:hlinkClick r:id="rId5"/>
              </a:rPr>
              <a:t>/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192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9DB4AF0-9137-4E66-BBEB-EA2B82F149F3}" type="slidenum">
              <a:rPr lang="en-US" smtClean="0">
                <a:solidFill>
                  <a:srgbClr val="000000"/>
                </a:solidFill>
              </a:rPr>
              <a:pPr eaLnBrk="1" hangingPunct="1"/>
              <a:t>37</a:t>
            </a:fld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5276" y="6012599"/>
            <a:ext cx="1152524" cy="7692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633217"/>
            <a:ext cx="5791199" cy="307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84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GOES Imager Schedules</a:t>
            </a:r>
            <a:br>
              <a:rPr lang="en-US" dirty="0" smtClean="0">
                <a:solidFill>
                  <a:srgbClr val="FFFF00"/>
                </a:solidFill>
              </a:rPr>
            </a:br>
            <a:endParaRPr lang="en-US" dirty="0" smtClean="0">
              <a:solidFill>
                <a:srgbClr val="FFFF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7850646"/>
              </p:ext>
            </p:extLst>
          </p:nvPr>
        </p:nvGraphicFramePr>
        <p:xfrm>
          <a:off x="76200" y="838200"/>
          <a:ext cx="8991601" cy="4237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/>
                <a:gridCol w="1371600"/>
                <a:gridCol w="990600"/>
                <a:gridCol w="914400"/>
                <a:gridCol w="1021271"/>
                <a:gridCol w="1036129"/>
                <a:gridCol w="990601"/>
              </a:tblGrid>
              <a:tr h="427001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31" marB="45731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Routine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31" marB="45731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RSO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T="45731" marB="45731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SRSO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T="45731" marB="45731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SRSOR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T="45731" marB="45731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SRSOR</a:t>
                      </a:r>
                    </a:p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(No FD)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T="45731" marB="45731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/>
                        <a:t>GOES-R  ABI</a:t>
                      </a:r>
                      <a:endParaRPr lang="en-US" sz="1800" i="1" dirty="0"/>
                    </a:p>
                  </a:txBody>
                  <a:tcPr marT="45731" marB="45731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39633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# of images (in 3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baseline="0" dirty="0" err="1" smtClean="0"/>
                        <a:t>hrs</a:t>
                      </a:r>
                      <a:r>
                        <a:rPr lang="en-US" sz="1600" b="1" baseline="0" dirty="0" smtClean="0"/>
                        <a:t>)</a:t>
                      </a:r>
                      <a:endParaRPr lang="en-US" sz="1600" b="1" dirty="0"/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16</a:t>
                      </a:r>
                      <a:endParaRPr lang="en-US" sz="2000" dirty="0"/>
                    </a:p>
                  </a:txBody>
                  <a:tcPr marT="45731" marB="457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26</a:t>
                      </a:r>
                      <a:endParaRPr lang="en-US" sz="2000" dirty="0"/>
                    </a:p>
                  </a:txBody>
                  <a:tcPr marT="45731" marB="457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56</a:t>
                      </a:r>
                      <a:endParaRPr lang="en-US" sz="2000" dirty="0"/>
                    </a:p>
                  </a:txBody>
                  <a:tcPr marT="45731" marB="457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129</a:t>
                      </a:r>
                      <a:endParaRPr lang="en-US" sz="2000" dirty="0"/>
                    </a:p>
                  </a:txBody>
                  <a:tcPr marT="45731" marB="457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157</a:t>
                      </a:r>
                      <a:endParaRPr lang="en-US" sz="2000" dirty="0"/>
                    </a:p>
                  </a:txBody>
                  <a:tcPr marT="45731" marB="457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~400</a:t>
                      </a:r>
                      <a:endParaRPr lang="en-US" sz="2000" dirty="0"/>
                    </a:p>
                  </a:txBody>
                  <a:tcPr marT="45731" marB="45731" anchor="ctr"/>
                </a:tc>
              </a:tr>
              <a:tr h="70120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# of images covering part of CONUS (in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dirty="0" smtClean="0"/>
                        <a:t>3 </a:t>
                      </a:r>
                      <a:r>
                        <a:rPr lang="en-US" sz="1600" b="1" dirty="0" err="1" smtClean="0"/>
                        <a:t>hrs</a:t>
                      </a:r>
                      <a:r>
                        <a:rPr lang="en-US" sz="1600" b="1" dirty="0" smtClean="0"/>
                        <a:t>)</a:t>
                      </a:r>
                      <a:endParaRPr lang="en-US" sz="1600" b="1" dirty="0"/>
                    </a:p>
                  </a:txBody>
                  <a:tcPr marT="45731" marB="45731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 marT="45731" marB="45731" anchor="ctr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21</a:t>
                      </a:r>
                      <a:endParaRPr lang="en-US" sz="2000" dirty="0"/>
                    </a:p>
                  </a:txBody>
                  <a:tcPr marT="45731" marB="45731" anchor="ctr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56*</a:t>
                      </a:r>
                      <a:endParaRPr lang="en-US" sz="2000" dirty="0"/>
                    </a:p>
                  </a:txBody>
                  <a:tcPr marT="45731" marB="45731" anchor="ctr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129*</a:t>
                      </a:r>
                      <a:endParaRPr lang="en-US" sz="2000" dirty="0"/>
                    </a:p>
                  </a:txBody>
                  <a:tcPr marT="45731" marB="45731" anchor="ctr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157*</a:t>
                      </a:r>
                      <a:endParaRPr lang="en-US" sz="2000" dirty="0"/>
                    </a:p>
                  </a:txBody>
                  <a:tcPr marT="45731" marB="45731" anchor="ctr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~400*</a:t>
                      </a:r>
                      <a:endParaRPr lang="en-US" sz="2000" dirty="0"/>
                    </a:p>
                  </a:txBody>
                  <a:tcPr marT="45731" marB="45731" anchor="ctr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33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Finest delta-time (min)</a:t>
                      </a:r>
                      <a:endParaRPr lang="en-US" sz="1600" b="1" dirty="0"/>
                    </a:p>
                  </a:txBody>
                  <a:tcPr marT="45731" marB="45731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15</a:t>
                      </a:r>
                      <a:endParaRPr lang="en-US" sz="2000" dirty="0"/>
                    </a:p>
                  </a:txBody>
                  <a:tcPr marT="45731" marB="45731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 marT="45731" marB="45731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T="45731" marB="45731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T="45731" marB="45731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T="45731" marB="45731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0.5</a:t>
                      </a:r>
                      <a:endParaRPr lang="en-US" sz="2000" dirty="0"/>
                    </a:p>
                  </a:txBody>
                  <a:tcPr marT="45731" marB="45731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9633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2</a:t>
                      </a:r>
                      <a:r>
                        <a:rPr lang="en-US" sz="1600" b="1" baseline="30000" dirty="0" smtClean="0"/>
                        <a:t>nd</a:t>
                      </a:r>
                      <a:r>
                        <a:rPr lang="en-US" sz="1600" b="1" dirty="0" smtClean="0"/>
                        <a:t> largest delta-time (min)</a:t>
                      </a:r>
                      <a:endParaRPr lang="en-US" sz="1600" b="1" dirty="0"/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15</a:t>
                      </a:r>
                      <a:endParaRPr lang="en-US" sz="2000" dirty="0"/>
                    </a:p>
                  </a:txBody>
                  <a:tcPr marT="45731" marB="457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10</a:t>
                      </a:r>
                      <a:endParaRPr lang="en-US" sz="2000" dirty="0"/>
                    </a:p>
                  </a:txBody>
                  <a:tcPr marT="45731" marB="4573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10</a:t>
                      </a:r>
                      <a:endParaRPr lang="en-US" sz="2000" dirty="0"/>
                    </a:p>
                  </a:txBody>
                  <a:tcPr marT="45731" marB="457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 marT="45731" marB="457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 marT="45731" marB="457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 marT="45731" marB="45731" anchor="ctr"/>
                </a:tc>
              </a:tr>
              <a:tr h="39633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Largest delta-time (min)</a:t>
                      </a:r>
                      <a:endParaRPr lang="en-US" sz="1600" b="1" dirty="0"/>
                    </a:p>
                  </a:txBody>
                  <a:tcPr marT="45731" marB="45731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30</a:t>
                      </a:r>
                      <a:endParaRPr lang="en-US" sz="2000" dirty="0"/>
                    </a:p>
                  </a:txBody>
                  <a:tcPr marT="45731" marB="45731" anchor="ctr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30</a:t>
                      </a:r>
                      <a:endParaRPr lang="en-US" sz="2000" dirty="0"/>
                    </a:p>
                  </a:txBody>
                  <a:tcPr marT="45731" marB="45731" anchor="ctr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30</a:t>
                      </a:r>
                      <a:endParaRPr lang="en-US" sz="2000" dirty="0"/>
                    </a:p>
                  </a:txBody>
                  <a:tcPr marT="45731" marB="45731" anchor="ctr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30</a:t>
                      </a:r>
                      <a:endParaRPr lang="en-US" sz="2000" dirty="0"/>
                    </a:p>
                  </a:txBody>
                  <a:tcPr marT="45731" marB="45731" anchor="ctr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15</a:t>
                      </a:r>
                      <a:endParaRPr lang="en-US" sz="2000" dirty="0"/>
                    </a:p>
                  </a:txBody>
                  <a:tcPr marT="45731" marB="45731" anchor="ctr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15</a:t>
                      </a:r>
                      <a:endParaRPr lang="en-US" sz="2000" dirty="0"/>
                    </a:p>
                  </a:txBody>
                  <a:tcPr marT="45731" marB="45731" anchor="ctr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33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Sectors Scanned </a:t>
                      </a:r>
                    </a:p>
                    <a:p>
                      <a:pPr algn="ctr"/>
                      <a:r>
                        <a:rPr lang="en-US" sz="1600" b="1" dirty="0" smtClean="0"/>
                        <a:t>(listed</a:t>
                      </a:r>
                      <a:r>
                        <a:rPr lang="en-US" sz="1600" b="1" baseline="0" dirty="0" smtClean="0"/>
                        <a:t> by size</a:t>
                      </a:r>
                      <a:r>
                        <a:rPr lang="en-US" sz="1600" b="1" dirty="0" smtClean="0"/>
                        <a:t>)</a:t>
                      </a:r>
                      <a:endParaRPr lang="en-US" sz="1600" b="1" dirty="0"/>
                    </a:p>
                  </a:txBody>
                  <a:tcPr marT="45731" marB="45731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FD, NHE,CONUS, SHEMI</a:t>
                      </a:r>
                      <a:endParaRPr lang="en-US" sz="1400" dirty="0"/>
                    </a:p>
                  </a:txBody>
                  <a:tcPr marT="45731" marB="45731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FD, NH, CONUS, SA</a:t>
                      </a:r>
                      <a:endParaRPr lang="en-US" sz="1400" dirty="0"/>
                    </a:p>
                  </a:txBody>
                  <a:tcPr marT="45731" marB="45731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FD, NH, CONUS, MESO</a:t>
                      </a:r>
                      <a:endParaRPr lang="en-US" sz="1400" dirty="0"/>
                    </a:p>
                  </a:txBody>
                  <a:tcPr marT="45731" marB="45731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FD, MESO</a:t>
                      </a:r>
                      <a:endParaRPr lang="en-US" sz="1400" dirty="0"/>
                    </a:p>
                  </a:txBody>
                  <a:tcPr marT="45731" marB="45731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FD, MESO</a:t>
                      </a:r>
                      <a:endParaRPr lang="en-US" sz="1400" dirty="0"/>
                    </a:p>
                  </a:txBody>
                  <a:tcPr marT="45731" marB="45731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FD,</a:t>
                      </a:r>
                      <a:r>
                        <a:rPr lang="en-US" sz="1400" baseline="0" dirty="0" smtClean="0"/>
                        <a:t> CONUS, MESO</a:t>
                      </a:r>
                      <a:endParaRPr lang="en-US" sz="1400" dirty="0"/>
                    </a:p>
                  </a:txBody>
                  <a:tcPr marT="45731" marB="45731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33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Run operationally?</a:t>
                      </a:r>
                      <a:endParaRPr lang="en-US" sz="1600" b="1" dirty="0"/>
                    </a:p>
                  </a:txBody>
                  <a:tcPr marT="45731" marB="45731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Yes</a:t>
                      </a:r>
                      <a:endParaRPr lang="en-US" sz="1400" dirty="0"/>
                    </a:p>
                  </a:txBody>
                  <a:tcPr marT="45731" marB="45731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Yes</a:t>
                      </a:r>
                      <a:endParaRPr lang="en-US" sz="1400" dirty="0"/>
                    </a:p>
                  </a:txBody>
                  <a:tcPr marT="45731" marB="45731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Yes</a:t>
                      </a:r>
                      <a:endParaRPr lang="en-US" sz="1400" dirty="0"/>
                    </a:p>
                  </a:txBody>
                  <a:tcPr marT="45731" marB="45731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</a:t>
                      </a:r>
                      <a:endParaRPr lang="en-US" sz="1400" dirty="0"/>
                    </a:p>
                  </a:txBody>
                  <a:tcPr marT="45731" marB="45731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</a:t>
                      </a:r>
                      <a:endParaRPr lang="en-US" sz="1400" dirty="0"/>
                    </a:p>
                  </a:txBody>
                  <a:tcPr marT="45731" marB="45731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Yes</a:t>
                      </a:r>
                      <a:endParaRPr lang="en-US" sz="1400" dirty="0"/>
                    </a:p>
                  </a:txBody>
                  <a:tcPr marT="45731" marB="45731" anchor="ctr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182297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422ABB1-0D1B-4D61-8455-06AC78201A69}" type="slidenum">
              <a:rPr lang="en-US" smtClean="0">
                <a:solidFill>
                  <a:srgbClr val="000000"/>
                </a:solidFill>
              </a:rPr>
              <a:pPr eaLnBrk="1" hangingPunct="1"/>
              <a:t>4</a:t>
            </a:fld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15" name="Picture 29" descr="SAMPLE_ABI_F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19700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0" descr="SAMPLE_ABI_CONU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219700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1" descr="SAMPLE_ABI_M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219700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32"/>
          <p:cNvSpPr txBox="1">
            <a:spLocks noChangeArrowheads="1"/>
          </p:cNvSpPr>
          <p:nvPr/>
        </p:nvSpPr>
        <p:spPr bwMode="auto">
          <a:xfrm>
            <a:off x="228600" y="6454997"/>
            <a:ext cx="114486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BBE0E3"/>
                </a:solidFill>
                <a:latin typeface="Times New Roman" pitchFamily="18" charset="0"/>
              </a:rPr>
              <a:t>Full Disk</a:t>
            </a:r>
          </a:p>
        </p:txBody>
      </p:sp>
      <p:sp>
        <p:nvSpPr>
          <p:cNvPr id="19" name="Text Box 33"/>
          <p:cNvSpPr txBox="1">
            <a:spLocks noChangeArrowheads="1"/>
          </p:cNvSpPr>
          <p:nvPr/>
        </p:nvSpPr>
        <p:spPr bwMode="auto">
          <a:xfrm>
            <a:off x="3726688" y="6454997"/>
            <a:ext cx="173637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000" dirty="0" smtClean="0">
                <a:solidFill>
                  <a:srgbClr val="BBE0E3"/>
                </a:solidFill>
                <a:latin typeface="Times New Roman" pitchFamily="18" charset="0"/>
              </a:rPr>
              <a:t>N. Hemisphere</a:t>
            </a:r>
            <a:endParaRPr lang="en-US" sz="2000" dirty="0">
              <a:solidFill>
                <a:srgbClr val="BBE0E3"/>
              </a:solidFill>
              <a:latin typeface="Times New Roman" pitchFamily="18" charset="0"/>
            </a:endParaRPr>
          </a:p>
        </p:txBody>
      </p:sp>
      <p:sp>
        <p:nvSpPr>
          <p:cNvPr id="20" name="Text Box 34"/>
          <p:cNvSpPr txBox="1">
            <a:spLocks noChangeArrowheads="1"/>
          </p:cNvSpPr>
          <p:nvPr/>
        </p:nvSpPr>
        <p:spPr bwMode="auto">
          <a:xfrm>
            <a:off x="6029900" y="6454997"/>
            <a:ext cx="10567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BBE0E3"/>
                </a:solidFill>
                <a:latin typeface="Times New Roman" pitchFamily="18" charset="0"/>
              </a:rPr>
              <a:t>CONUS</a:t>
            </a:r>
          </a:p>
        </p:txBody>
      </p:sp>
      <p:sp>
        <p:nvSpPr>
          <p:cNvPr id="21" name="Text Box 35"/>
          <p:cNvSpPr txBox="1">
            <a:spLocks noChangeArrowheads="1"/>
          </p:cNvSpPr>
          <p:nvPr/>
        </p:nvSpPr>
        <p:spPr bwMode="auto">
          <a:xfrm>
            <a:off x="7696200" y="6454997"/>
            <a:ext cx="126509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BBE0E3"/>
                </a:solidFill>
                <a:latin typeface="Times New Roman" pitchFamily="18" charset="0"/>
              </a:rPr>
              <a:t>Mesoscale</a:t>
            </a:r>
          </a:p>
        </p:txBody>
      </p:sp>
      <p:grpSp>
        <p:nvGrpSpPr>
          <p:cNvPr id="22" name="Group 36"/>
          <p:cNvGrpSpPr>
            <a:grpSpLocks/>
          </p:cNvGrpSpPr>
          <p:nvPr/>
        </p:nvGrpSpPr>
        <p:grpSpPr bwMode="auto">
          <a:xfrm>
            <a:off x="3703350" y="5219650"/>
            <a:ext cx="1783050" cy="1257350"/>
            <a:chOff x="1632" y="3024"/>
            <a:chExt cx="1152" cy="864"/>
          </a:xfrm>
        </p:grpSpPr>
        <p:grpSp>
          <p:nvGrpSpPr>
            <p:cNvPr id="23" name="Group 37"/>
            <p:cNvGrpSpPr>
              <a:grpSpLocks/>
            </p:cNvGrpSpPr>
            <p:nvPr/>
          </p:nvGrpSpPr>
          <p:grpSpPr bwMode="auto">
            <a:xfrm>
              <a:off x="1632" y="3024"/>
              <a:ext cx="1152" cy="864"/>
              <a:chOff x="1632" y="3024"/>
              <a:chExt cx="1152" cy="864"/>
            </a:xfrm>
          </p:grpSpPr>
          <p:pic>
            <p:nvPicPr>
              <p:cNvPr id="26" name="Picture 38" descr="SAMPLE_ABI_FD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2" y="302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Rectangle 39"/>
              <p:cNvSpPr>
                <a:spLocks noChangeArrowheads="1"/>
              </p:cNvSpPr>
              <p:nvPr/>
            </p:nvSpPr>
            <p:spPr bwMode="auto">
              <a:xfrm>
                <a:off x="1632" y="3072"/>
                <a:ext cx="240" cy="432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Rectangle 40"/>
              <p:cNvSpPr>
                <a:spLocks noChangeArrowheads="1"/>
              </p:cNvSpPr>
              <p:nvPr/>
            </p:nvSpPr>
            <p:spPr bwMode="auto">
              <a:xfrm>
                <a:off x="1632" y="3456"/>
                <a:ext cx="1152" cy="432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Rectangle 41"/>
              <p:cNvSpPr>
                <a:spLocks noChangeArrowheads="1"/>
              </p:cNvSpPr>
              <p:nvPr/>
            </p:nvSpPr>
            <p:spPr bwMode="auto">
              <a:xfrm>
                <a:off x="2592" y="3072"/>
                <a:ext cx="192" cy="432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24" name="Picture 42" descr="SAMPLE_ABI_CONU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>
              <a:fillRect/>
            </a:stretch>
          </p:blipFill>
          <p:spPr bwMode="auto">
            <a:xfrm>
              <a:off x="1632" y="3456"/>
              <a:ext cx="115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43" descr="SAMPLE_ABI_CONU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67"/>
            <a:stretch>
              <a:fillRect/>
            </a:stretch>
          </p:blipFill>
          <p:spPr bwMode="auto">
            <a:xfrm>
              <a:off x="2400" y="3024"/>
              <a:ext cx="384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1" y="5219650"/>
            <a:ext cx="1676399" cy="1256750"/>
          </a:xfrm>
          <a:prstGeom prst="rect">
            <a:avLst/>
          </a:prstGeom>
        </p:spPr>
      </p:pic>
      <p:sp>
        <p:nvSpPr>
          <p:cNvPr id="32" name="Text Box 33"/>
          <p:cNvSpPr txBox="1">
            <a:spLocks noChangeArrowheads="1"/>
          </p:cNvSpPr>
          <p:nvPr/>
        </p:nvSpPr>
        <p:spPr bwMode="auto">
          <a:xfrm>
            <a:off x="1893431" y="6454997"/>
            <a:ext cx="167385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000" dirty="0" smtClean="0">
                <a:solidFill>
                  <a:srgbClr val="BBE0E3"/>
                </a:solidFill>
                <a:latin typeface="Times New Roman" pitchFamily="18" charset="0"/>
              </a:rPr>
              <a:t>NH-Extended</a:t>
            </a:r>
            <a:endParaRPr lang="en-US" sz="2000" dirty="0">
              <a:solidFill>
                <a:srgbClr val="BBE0E3"/>
              </a:solidFill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99541" y="533400"/>
            <a:ext cx="4344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hlinkClick r:id="rId7"/>
              </a:rPr>
              <a:t>http://cimss.ssec.wisc.edu/goes/blog/archives/13001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74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89C67C4-7A52-4DD0-87A4-87F85C8494B5}" type="slidenum">
              <a:rPr lang="en-US" smtClean="0">
                <a:solidFill>
                  <a:srgbClr val="000000"/>
                </a:solidFill>
              </a:rPr>
              <a:pPr eaLnBrk="1" hangingPunct="1"/>
              <a:t>5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3721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914400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GOES-R main instruments</a:t>
            </a:r>
          </a:p>
        </p:txBody>
      </p:sp>
      <p:grpSp>
        <p:nvGrpSpPr>
          <p:cNvPr id="137220" name="Group 3"/>
          <p:cNvGrpSpPr>
            <a:grpSpLocks/>
          </p:cNvGrpSpPr>
          <p:nvPr/>
        </p:nvGrpSpPr>
        <p:grpSpPr bwMode="auto">
          <a:xfrm>
            <a:off x="5410200" y="685800"/>
            <a:ext cx="8839200" cy="3962400"/>
            <a:chOff x="2720" y="376"/>
            <a:chExt cx="6240" cy="3224"/>
          </a:xfrm>
        </p:grpSpPr>
        <p:sp>
          <p:nvSpPr>
            <p:cNvPr id="137228" name="Text Box 4"/>
            <p:cNvSpPr txBox="1">
              <a:spLocks noChangeArrowheads="1"/>
            </p:cNvSpPr>
            <p:nvPr/>
          </p:nvSpPr>
          <p:spPr bwMode="auto">
            <a:xfrm>
              <a:off x="2864" y="3270"/>
              <a:ext cx="216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>
                  <a:solidFill>
                    <a:srgbClr val="C0C0C0"/>
                  </a:solidFill>
                </a:rPr>
                <a:t>Images courtesy of SOHO EIT, a joint NASA/ESA program</a:t>
              </a:r>
              <a:endParaRPr lang="en-US" sz="1000" b="1" i="1">
                <a:solidFill>
                  <a:srgbClr val="C0C0C0"/>
                </a:solidFill>
              </a:endParaRPr>
            </a:p>
          </p:txBody>
        </p:sp>
        <p:pic>
          <p:nvPicPr>
            <p:cNvPr id="137229" name="Picture 5" descr="Sunbw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0" y="726"/>
              <a:ext cx="1666" cy="17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81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7230" name="Picture 6" descr="Sun35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8" y="1446"/>
              <a:ext cx="1690" cy="17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81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7231" name="Rectangle 7"/>
            <p:cNvSpPr>
              <a:spLocks noChangeArrowheads="1"/>
            </p:cNvSpPr>
            <p:nvPr/>
          </p:nvSpPr>
          <p:spPr bwMode="auto">
            <a:xfrm>
              <a:off x="2864" y="376"/>
              <a:ext cx="6096" cy="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5000"/>
                </a:lnSpc>
                <a:spcBef>
                  <a:spcPct val="35000"/>
                </a:spcBef>
                <a:spcAft>
                  <a:spcPct val="0"/>
                </a:spcAft>
                <a:buFont typeface="Wingdings" pitchFamily="2" charset="2"/>
                <a:buNone/>
              </a:pPr>
              <a:r>
                <a:rPr lang="en-US" sz="2400" b="1">
                  <a:solidFill>
                    <a:srgbClr val="FFFF00"/>
                  </a:solidFill>
                </a:rPr>
                <a:t>Space Weather/Solar</a:t>
              </a:r>
            </a:p>
          </p:txBody>
        </p:sp>
      </p:grpSp>
      <p:grpSp>
        <p:nvGrpSpPr>
          <p:cNvPr id="137221" name="Group 8"/>
          <p:cNvGrpSpPr>
            <a:grpSpLocks/>
          </p:cNvGrpSpPr>
          <p:nvPr/>
        </p:nvGrpSpPr>
        <p:grpSpPr bwMode="auto">
          <a:xfrm>
            <a:off x="0" y="425450"/>
            <a:ext cx="8686800" cy="3238500"/>
            <a:chOff x="0" y="460"/>
            <a:chExt cx="5472" cy="2040"/>
          </a:xfrm>
        </p:grpSpPr>
        <p:pic>
          <p:nvPicPr>
            <p:cNvPr id="137225" name="Picture 9" descr="ABI_FD_COVERAGE_RATE_COLO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864"/>
              <a:ext cx="3156" cy="16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7226" name="Text Box 10"/>
            <p:cNvSpPr txBox="1">
              <a:spLocks noChangeArrowheads="1"/>
            </p:cNvSpPr>
            <p:nvPr/>
          </p:nvSpPr>
          <p:spPr bwMode="auto">
            <a:xfrm>
              <a:off x="1620" y="1381"/>
              <a:ext cx="1473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4232275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32275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32275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32275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32275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322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322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322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322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FFFF"/>
                  </a:solidFill>
                </a:rPr>
                <a:t>ABI covers the earth </a:t>
              </a:r>
              <a:r>
                <a:rPr lang="en-US" dirty="0" smtClean="0">
                  <a:solidFill>
                    <a:srgbClr val="FFFFFF"/>
                  </a:solidFill>
                </a:rPr>
                <a:t>5X </a:t>
              </a:r>
              <a:r>
                <a:rPr lang="en-US" dirty="0">
                  <a:solidFill>
                    <a:srgbClr val="FFFFFF"/>
                  </a:solidFill>
                </a:rPr>
                <a:t>faster than </a:t>
              </a:r>
              <a:r>
                <a:rPr lang="en-US" dirty="0" smtClean="0">
                  <a:solidFill>
                    <a:srgbClr val="FFFFFF"/>
                  </a:solidFill>
                </a:rPr>
                <a:t> </a:t>
              </a:r>
              <a:r>
                <a:rPr lang="en-US" dirty="0">
                  <a:solidFill>
                    <a:srgbClr val="FFFFFF"/>
                  </a:solidFill>
                </a:rPr>
                <a:t>current </a:t>
              </a:r>
              <a:r>
                <a:rPr lang="en-US" dirty="0" smtClean="0">
                  <a:solidFill>
                    <a:srgbClr val="FFFFFF"/>
                  </a:solidFill>
                </a:rPr>
                <a:t>Imager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7227" name="Text Box 11"/>
            <p:cNvSpPr txBox="1">
              <a:spLocks noChangeArrowheads="1"/>
            </p:cNvSpPr>
            <p:nvPr/>
          </p:nvSpPr>
          <p:spPr bwMode="auto">
            <a:xfrm>
              <a:off x="0" y="460"/>
              <a:ext cx="547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FFFF00"/>
                  </a:solidFill>
                </a:rPr>
                <a:t>ABI – Advanced Baseline Imager</a:t>
              </a:r>
              <a:r>
                <a:rPr lang="en-US" sz="3600" b="1">
                  <a:solidFill>
                    <a:srgbClr val="FFFF00"/>
                  </a:solidFill>
                </a:rPr>
                <a:t> </a:t>
              </a:r>
              <a:endParaRPr lang="en-US" sz="3600" b="1">
                <a:solidFill>
                  <a:srgbClr val="FFFF00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137222" name="Group 12"/>
          <p:cNvGrpSpPr>
            <a:grpSpLocks/>
          </p:cNvGrpSpPr>
          <p:nvPr/>
        </p:nvGrpSpPr>
        <p:grpSpPr bwMode="auto">
          <a:xfrm>
            <a:off x="76200" y="3581400"/>
            <a:ext cx="9067800" cy="3048000"/>
            <a:chOff x="48" y="2256"/>
            <a:chExt cx="5712" cy="1920"/>
          </a:xfrm>
        </p:grpSpPr>
        <p:sp>
          <p:nvSpPr>
            <p:cNvPr id="137223" name="Text Box 13"/>
            <p:cNvSpPr txBox="1">
              <a:spLocks noChangeArrowheads="1"/>
            </p:cNvSpPr>
            <p:nvPr/>
          </p:nvSpPr>
          <p:spPr bwMode="auto">
            <a:xfrm>
              <a:off x="48" y="2256"/>
              <a:ext cx="5712" cy="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190500" indent="-1905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srgbClr val="FFFF00"/>
                  </a:solidFill>
                </a:rPr>
                <a:t>Geostationary Lightning Mapper</a:t>
              </a:r>
              <a:r>
                <a:rPr lang="en-US" sz="3600" b="1" dirty="0">
                  <a:solidFill>
                    <a:srgbClr val="000000"/>
                  </a:solidFill>
                </a:rPr>
                <a:t> 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sz="1000" b="1" dirty="0">
                <a:solidFill>
                  <a:srgbClr val="000000"/>
                </a:solidFill>
              </a:endParaRPr>
            </a:p>
          </p:txBody>
        </p:sp>
        <p:pic>
          <p:nvPicPr>
            <p:cNvPr id="137224" name="Picture 14" descr="GOES_E_W_co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2632"/>
              <a:ext cx="2470" cy="1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6019800" y="4724400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Unique Payload Services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61297" y="5403850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No Sounder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43800" y="1066800"/>
            <a:ext cx="16722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SEISS</a:t>
            </a:r>
          </a:p>
          <a:p>
            <a:r>
              <a:rPr lang="en-US" dirty="0">
                <a:solidFill>
                  <a:srgbClr val="FFFFFF"/>
                </a:solidFill>
              </a:rPr>
              <a:t>SUVI</a:t>
            </a:r>
          </a:p>
          <a:p>
            <a:r>
              <a:rPr lang="en-US" dirty="0">
                <a:solidFill>
                  <a:srgbClr val="FFFFFF"/>
                </a:solidFill>
              </a:rPr>
              <a:t>EXIS</a:t>
            </a:r>
          </a:p>
          <a:p>
            <a:r>
              <a:rPr lang="en-US" dirty="0">
                <a:solidFill>
                  <a:srgbClr val="FFFFFF"/>
                </a:solidFill>
              </a:rPr>
              <a:t>Magnetometer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251876"/>
            <a:ext cx="1674326" cy="128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383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cube_image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1"/>
          <a:stretch/>
        </p:blipFill>
        <p:spPr bwMode="auto">
          <a:xfrm>
            <a:off x="304800" y="838200"/>
            <a:ext cx="556591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Baseline Imager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F257B4-DC8B-6A48-AE5D-4E9055F48D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2333" y="1175753"/>
            <a:ext cx="3209267" cy="21770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" y="3657600"/>
            <a:ext cx="108162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 smtClean="0">
                <a:solidFill>
                  <a:prstClr val="black"/>
                </a:solidFill>
              </a:rPr>
              <a:t>5</a:t>
            </a:r>
            <a:endParaRPr lang="en-US" sz="13800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0" y="3657600"/>
            <a:ext cx="108162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 smtClean="0">
                <a:solidFill>
                  <a:prstClr val="black"/>
                </a:solidFill>
              </a:rPr>
              <a:t>4</a:t>
            </a:r>
            <a:endParaRPr lang="en-US" sz="138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9800" y="3657600"/>
            <a:ext cx="108162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0600" y="4114800"/>
            <a:ext cx="21336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prstClr val="black"/>
                </a:solidFill>
              </a:rPr>
              <a:t>X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Faster scanning</a:t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dirty="0" smtClean="0">
                <a:solidFill>
                  <a:prstClr val="black"/>
                </a:solidFill>
              </a:rPr>
              <a:t>(5-minute full disk vs. 25-minute)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38600" y="4114800"/>
            <a:ext cx="21336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prstClr val="black"/>
                </a:solidFill>
              </a:rPr>
              <a:t>X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Improved spatial</a:t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dirty="0" smtClean="0">
                <a:solidFill>
                  <a:prstClr val="black"/>
                </a:solidFill>
              </a:rPr>
              <a:t>resolution (2 km IR vs. 4 km)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34200" y="4114800"/>
            <a:ext cx="2133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prstClr val="black"/>
                </a:solidFill>
              </a:rPr>
              <a:t>X</a:t>
            </a:r>
            <a:endParaRPr lang="en-US" sz="4800" b="1" dirty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More spectral bands (16 on ABI vs. 5)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86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vs. Current Spectral Bands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38200" y="5181600"/>
            <a:ext cx="7531710" cy="830997"/>
          </a:xfrm>
          <a:prstGeom prst="rect">
            <a:avLst/>
          </a:prstGeom>
          <a:solidFill>
            <a:srgbClr val="EEECE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The current GOES (right) has 5 spectral bands, while the GOES-R series ABI (left) will have 16 spectral bands. 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9" name="Picture 8" descr="goes_abi_conus_89.5_animima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427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22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-76200"/>
            <a:ext cx="7543800" cy="1143000"/>
          </a:xfrm>
        </p:spPr>
        <p:txBody>
          <a:bodyPr/>
          <a:lstStyle/>
          <a:p>
            <a:r>
              <a:rPr lang="en-US" dirty="0" smtClean="0"/>
              <a:t>ABI Scan Modes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83" y="1219200"/>
            <a:ext cx="4778217" cy="43434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497244-FA3C-4012-968F-09C273D16AE7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295400"/>
            <a:ext cx="3962399" cy="23706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639" y="3882957"/>
            <a:ext cx="2975161" cy="2247900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5534561"/>
            <a:ext cx="86106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/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Scan mode (3) or ‘flex mode’ 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for the ABI:</a:t>
            </a:r>
          </a:p>
          <a:p>
            <a:pPr eaLnBrk="0" hangingPunct="0"/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- Full 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disk 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every 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15 minutes + 5 min CONUS </a:t>
            </a:r>
            <a:endParaRPr lang="en-US" sz="2000" b="1" dirty="0" smtClean="0">
              <a:solidFill>
                <a:srgbClr val="FFFFFF"/>
              </a:solidFill>
              <a:latin typeface="Arial Unicode MS" pitchFamily="34" charset="-128"/>
            </a:endParaRPr>
          </a:p>
          <a:p>
            <a:pPr eaLnBrk="0" hangingPunct="0"/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     + 1-min </a:t>
            </a:r>
            <a:r>
              <a:rPr lang="en-US" sz="2000" b="1" dirty="0" err="1" smtClean="0">
                <a:solidFill>
                  <a:srgbClr val="FFFFFF"/>
                </a:solidFill>
                <a:latin typeface="Arial Unicode MS" pitchFamily="34" charset="-128"/>
              </a:rPr>
              <a:t>mesoscales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 (2 locations). </a:t>
            </a:r>
          </a:p>
          <a:p>
            <a:pPr eaLnBrk="0" hangingPunct="0"/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[Scan mode (4) or ‘Continuous Full Disk’ (CFD) is a full disk every 5 min]</a:t>
            </a:r>
            <a:endParaRPr lang="en-US" sz="2000" b="1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62800" y="4431268"/>
            <a:ext cx="864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MESO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501285" y="2404533"/>
            <a:ext cx="1018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CONUS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1752600"/>
            <a:ext cx="49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FD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34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Flex Mode Scanning</a:t>
            </a:r>
            <a:endParaRPr lang="en-US" dirty="0"/>
          </a:p>
        </p:txBody>
      </p:sp>
      <p:pic>
        <p:nvPicPr>
          <p:cNvPr id="5" name="Content Placeholder 4" descr="ABI_scan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24" r="-18324"/>
          <a:stretch>
            <a:fillRect/>
          </a:stretch>
        </p:blipFill>
        <p:spPr>
          <a:xfrm>
            <a:off x="0" y="838200"/>
            <a:ext cx="9144000" cy="50292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F257B4-DC8B-6A48-AE5D-4E9055F48D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638800"/>
            <a:ext cx="9144000" cy="400110"/>
          </a:xfrm>
          <a:prstGeom prst="rect">
            <a:avLst/>
          </a:prstGeom>
          <a:solidFill>
            <a:srgbClr val="EEECE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</a:rPr>
              <a:t>The ABI may also be operated in a five-minute continuous full disk mode.</a:t>
            </a:r>
            <a:endParaRPr lang="en-US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24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00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NOAA">
  <a:themeElements>
    <a:clrScheme name="">
      <a:dk1>
        <a:srgbClr val="000000"/>
      </a:dk1>
      <a:lt1>
        <a:srgbClr val="063DE8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AAAFF2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2_NOAA">
      <a:majorFont>
        <a:latin typeface="Book Antiqu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NOAA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OAA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0_Default Design">
  <a:themeElements>
    <a:clrScheme name="Custom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00"/>
      </a:hlink>
      <a:folHlink>
        <a:srgbClr val="FFFFFF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17544</TotalTime>
  <Words>1654</Words>
  <Application>Microsoft Office PowerPoint</Application>
  <PresentationFormat>On-screen Show (4:3)</PresentationFormat>
  <Paragraphs>376</Paragraphs>
  <Slides>37</Slides>
  <Notes>11</Notes>
  <HiddenSlides>0</HiddenSlides>
  <MMClips>5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Office Theme</vt:lpstr>
      <vt:lpstr>2_Default Design</vt:lpstr>
      <vt:lpstr>1_Office Theme</vt:lpstr>
      <vt:lpstr>2_NOAA</vt:lpstr>
      <vt:lpstr>5_Office Theme</vt:lpstr>
      <vt:lpstr>4_Office Theme</vt:lpstr>
      <vt:lpstr>3_Office Theme</vt:lpstr>
      <vt:lpstr>10_Default Design</vt:lpstr>
      <vt:lpstr>6_Office Theme</vt:lpstr>
      <vt:lpstr>PowerPoint Presentation</vt:lpstr>
      <vt:lpstr>Outline</vt:lpstr>
      <vt:lpstr>GOES-West RSO</vt:lpstr>
      <vt:lpstr>GOES Imager Schedules </vt:lpstr>
      <vt:lpstr>GOES-R main instruments</vt:lpstr>
      <vt:lpstr>Advanced Baseline Imager</vt:lpstr>
      <vt:lpstr>Future vs. Current Spectral Bands</vt:lpstr>
      <vt:lpstr>ABI Scan Modes</vt:lpstr>
      <vt:lpstr>Example of Flex Mode Scanning</vt:lpstr>
      <vt:lpstr>PowerPoint Presentation</vt:lpstr>
      <vt:lpstr>GOES-15: Sample “1-min” imagery</vt:lpstr>
      <vt:lpstr>PowerPoint Presentation</vt:lpstr>
      <vt:lpstr>GOES-14 Super Rapid Scan Operations to Prepare for GOES-R</vt:lpstr>
      <vt:lpstr>PowerPoint Presentation</vt:lpstr>
      <vt:lpstr>SRSOR GOES-14 2014 Color-enhanced infrared window (1 vs 15 min)</vt:lpstr>
      <vt:lpstr>PowerPoint Presentation</vt:lpstr>
      <vt:lpstr>PowerPoint Presentation</vt:lpstr>
      <vt:lpstr>SRSOR in SPC</vt:lpstr>
      <vt:lpstr>GOES-14 SRSOR in SPC</vt:lpstr>
      <vt:lpstr>PowerPoint Presentation</vt:lpstr>
      <vt:lpstr>GOES-R ABI Products</vt:lpstr>
      <vt:lpstr>Overshooting Tops and Thermal Couplets from GOES</vt:lpstr>
      <vt:lpstr>Overshooting Tops and Thermal Couplets from GOES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 1-min data…</vt:lpstr>
      <vt:lpstr>Approximate spectral and spatial resolutions of US GOES Imagers</vt:lpstr>
      <vt:lpstr>Summary  </vt:lpstr>
      <vt:lpstr>Accepted References</vt:lpstr>
      <vt:lpstr>SRSOR Links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Schmit</dc:creator>
  <cp:lastModifiedBy>Tim Schmit</cp:lastModifiedBy>
  <cp:revision>30</cp:revision>
  <dcterms:created xsi:type="dcterms:W3CDTF">2014-08-29T14:06:05Z</dcterms:created>
  <dcterms:modified xsi:type="dcterms:W3CDTF">2014-10-24T15:00:53Z</dcterms:modified>
</cp:coreProperties>
</file>