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</p:sldMasterIdLst>
  <p:notesMasterIdLst>
    <p:notesMasterId r:id="rId49"/>
  </p:notesMasterIdLst>
  <p:sldIdLst>
    <p:sldId id="301" r:id="rId5"/>
    <p:sldId id="281" r:id="rId6"/>
    <p:sldId id="282" r:id="rId7"/>
    <p:sldId id="257" r:id="rId8"/>
    <p:sldId id="283" r:id="rId9"/>
    <p:sldId id="284" r:id="rId10"/>
    <p:sldId id="285" r:id="rId11"/>
    <p:sldId id="286" r:id="rId12"/>
    <p:sldId id="287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96" r:id="rId23"/>
    <p:sldId id="297" r:id="rId24"/>
    <p:sldId id="298" r:id="rId25"/>
    <p:sldId id="288" r:id="rId26"/>
    <p:sldId id="289" r:id="rId27"/>
    <p:sldId id="290" r:id="rId28"/>
    <p:sldId id="291" r:id="rId29"/>
    <p:sldId id="292" r:id="rId30"/>
    <p:sldId id="293" r:id="rId31"/>
    <p:sldId id="294" r:id="rId32"/>
    <p:sldId id="260" r:id="rId33"/>
    <p:sldId id="299" r:id="rId34"/>
    <p:sldId id="300" r:id="rId35"/>
    <p:sldId id="259" r:id="rId36"/>
    <p:sldId id="261" r:id="rId37"/>
    <p:sldId id="278" r:id="rId38"/>
    <p:sldId id="279" r:id="rId39"/>
    <p:sldId id="258" r:id="rId40"/>
    <p:sldId id="280" r:id="rId41"/>
    <p:sldId id="271" r:id="rId42"/>
    <p:sldId id="272" r:id="rId43"/>
    <p:sldId id="273" r:id="rId44"/>
    <p:sldId id="274" r:id="rId45"/>
    <p:sldId id="275" r:id="rId46"/>
    <p:sldId id="276" r:id="rId47"/>
    <p:sldId id="277" r:id="rId4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85749" autoAdjust="0"/>
  </p:normalViewPr>
  <p:slideViewPr>
    <p:cSldViewPr>
      <p:cViewPr>
        <p:scale>
          <a:sx n="66" d="100"/>
          <a:sy n="66" d="100"/>
        </p:scale>
        <p:origin x="-1050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9BA60-0080-4AA7-B6A9-5A361CE8FB95}" type="datetimeFigureOut">
              <a:rPr lang="en-US" smtClean="0"/>
              <a:t>3/21/2012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AA4D5B-17FC-4DB5-B40F-45ECDEACA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630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31097C35-4C2F-4316-8043-4B14081389CC}" type="slidenum">
              <a:rPr lang="en-US">
                <a:solidFill>
                  <a:prstClr val="black"/>
                </a:solidFill>
              </a:rPr>
              <a:pPr eaLnBrk="1" hangingPunct="1"/>
              <a:t>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Data from SSEC Data Center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E77DA-D32A-4E2B-AA45-F7CB0DF3DAA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6627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Data from SSEC Data Center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E77DA-D32A-4E2B-AA45-F7CB0DF3DAA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611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Data from SSEC Data Center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E77DA-D32A-4E2B-AA45-F7CB0DF3DAA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13700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Data from SSEC Data Center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E77DA-D32A-4E2B-AA45-F7CB0DF3DAA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4075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Data from SSEC Data Center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EE77DA-D32A-4E2B-AA45-F7CB0DF3DAA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8876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Of course other times are also added, not just this</a:t>
            </a:r>
            <a:r>
              <a:rPr lang="en-US" baseline="0" dirty="0" smtClean="0"/>
              <a:t> one time. 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Placeholder 2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Placeholder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CIMSS blog web page about the SLC implementation.</a:t>
            </a:r>
            <a:r>
              <a:rPr lang="en-US" baseline="0" dirty="0" smtClean="0"/>
              <a:t> 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4 um (band 2 GOES imager) data can</a:t>
            </a:r>
            <a:r>
              <a:rPr lang="en-US" baseline="0" dirty="0" smtClean="0"/>
              <a:t> be over 50K too hot due to stray light. After being corrected, the image is more similar to subsequent (unaffected) images.  </a:t>
            </a:r>
          </a:p>
          <a:p>
            <a:r>
              <a:rPr lang="en-US" baseline="0" dirty="0" smtClean="0"/>
              <a:t>Data ingested by the SSEC data center.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E3CC-6DA5-4350-B755-D659B7A15D2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Ignore missing lines, due to ingest.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E3CC-6DA5-4350-B755-D659B7A15D2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403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Ignore missing lines, due to ingest.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E3CC-6DA5-4350-B755-D659B7A15D2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880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that even far from the sun, there’s still a 4K difference.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E3CC-6DA5-4350-B755-D659B7A15D2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83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Derived Product of cloud not</a:t>
            </a:r>
            <a:r>
              <a:rPr lang="en-US" baseline="0" dirty="0" smtClean="0"/>
              <a:t> correct with data with stray light.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E3CC-6DA5-4350-B755-D659B7A15D2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12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…outside of 6 degrees.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F993E1-F533-4857-8AA6-592C5E50940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217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Derived Product of cloud much improved after </a:t>
            </a:r>
            <a:r>
              <a:rPr lang="en-US" baseline="0" dirty="0" smtClean="0"/>
              <a:t>stray light correction.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F4E3CC-6DA5-4350-B755-D659B7A15D2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1947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101D4-FF20-4B44-8465-40B126CC3A4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289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55EDFB0B-153B-48CD-9BCE-FC0D5F348F33}" type="datetime1">
              <a:rPr lang="en-US">
                <a:solidFill>
                  <a:prstClr val="black"/>
                </a:solidFill>
              </a:rPr>
              <a:pPr defTabSz="457200">
                <a:defRPr/>
              </a:pPr>
              <a:t>3/21/2012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B55D0-630B-4248-985E-C99CEBC394E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194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51356AF0-BB88-4BB5-AAC2-F1BB27703525}" type="datetime1">
              <a:rPr lang="en-US">
                <a:solidFill>
                  <a:prstClr val="black"/>
                </a:solidFill>
              </a:rPr>
              <a:pPr defTabSz="457200">
                <a:defRPr/>
              </a:pPr>
              <a:t>3/21/2012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DB887-AE13-491F-9371-75DF30D6E36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242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93C7-9EEB-4EBD-89BF-2DCA6380B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18B2-EFF9-4008-929A-02E27C84FB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708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93C7-9EEB-4EBD-89BF-2DCA6380B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18B2-EFF9-4008-929A-02E27C84FB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5122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93C7-9EEB-4EBD-89BF-2DCA6380B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18B2-EFF9-4008-929A-02E27C84FB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198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93C7-9EEB-4EBD-89BF-2DCA6380B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18B2-EFF9-4008-929A-02E27C84FB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551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93C7-9EEB-4EBD-89BF-2DCA6380B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18B2-EFF9-4008-929A-02E27C84FB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593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93C7-9EEB-4EBD-89BF-2DCA6380B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18B2-EFF9-4008-929A-02E27C84FB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6239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93C7-9EEB-4EBD-89BF-2DCA6380B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18B2-EFF9-4008-929A-02E27C84FB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8525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93C7-9EEB-4EBD-89BF-2DCA6380B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18B2-EFF9-4008-929A-02E27C84FB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507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B21BD2A2-83CE-4E7D-9E5D-0B5742ADFE07}" type="datetime1">
              <a:rPr lang="en-US">
                <a:solidFill>
                  <a:prstClr val="black"/>
                </a:solidFill>
              </a:rPr>
              <a:pPr defTabSz="457200">
                <a:defRPr/>
              </a:pPr>
              <a:t>3/21/2012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EEE42B-A5AB-4175-B97C-413BC1A534B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98750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93C7-9EEB-4EBD-89BF-2DCA6380B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18B2-EFF9-4008-929A-02E27C84FB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58540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93C7-9EEB-4EBD-89BF-2DCA6380B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18B2-EFF9-4008-929A-02E27C84FB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240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E93C7-9EEB-4EBD-89BF-2DCA6380B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D18B2-EFF9-4008-929A-02E27C84FB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11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A72D-139C-498D-8229-59E6EA7A2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8314-5B18-4900-9891-A79A4BFB6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0239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A72D-139C-498D-8229-59E6EA7A2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8314-5B18-4900-9891-A79A4BFB6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3297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A72D-139C-498D-8229-59E6EA7A2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8314-5B18-4900-9891-A79A4BFB6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890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A72D-139C-498D-8229-59E6EA7A2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8314-5B18-4900-9891-A79A4BFB6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0098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A72D-139C-498D-8229-59E6EA7A2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8314-5B18-4900-9891-A79A4BFB6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1226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A72D-139C-498D-8229-59E6EA7A2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8314-5B18-4900-9891-A79A4BFB6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3422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A72D-139C-498D-8229-59E6EA7A2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8314-5B18-4900-9891-A79A4BFB6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8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3E52F96C-DC01-4DA8-950B-83E9B9130967}" type="datetime1">
              <a:rPr lang="en-US">
                <a:solidFill>
                  <a:prstClr val="black"/>
                </a:solidFill>
              </a:rPr>
              <a:pPr defTabSz="457200">
                <a:defRPr/>
              </a:pPr>
              <a:t>3/21/2012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A5EA85-61D6-4B4A-956C-898D6D4A9A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512977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A72D-139C-498D-8229-59E6EA7A2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8314-5B18-4900-9891-A79A4BFB6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51576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A72D-139C-498D-8229-59E6EA7A2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8314-5B18-4900-9891-A79A4BFB6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82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A72D-139C-498D-8229-59E6EA7A2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8314-5B18-4900-9891-A79A4BFB6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0050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CA72D-139C-498D-8229-59E6EA7A2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D8314-5B18-4900-9891-A79A4BFB6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56868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E0BA4-E8C6-434C-ADA0-1A91C0D5DE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096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1472FF-57B5-4206-AA59-7354F91BDF2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09611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A31225-F751-460F-B51C-E16DD62499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48586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BA35E-14B8-4C3A-9772-DEB291AF5C6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5511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219E9-3919-4D64-8FD9-D68C67D1041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39909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FFAA2E-2DCD-4576-B58B-C5DD3B30C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686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64E50F4F-BA5F-4E13-A85C-259FDC3C99F2}" type="datetime1">
              <a:rPr lang="en-US">
                <a:solidFill>
                  <a:prstClr val="black"/>
                </a:solidFill>
              </a:rPr>
              <a:pPr defTabSz="457200">
                <a:defRPr/>
              </a:pPr>
              <a:t>3/21/2012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6FF7BF-3006-44F3-9CBA-714A68863E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3421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ECD224-1A74-47C7-937F-D2AF1EDE56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3011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15A57-D5F5-4DAB-8065-3CD09C494B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82355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3F6D5-C7DE-4F28-927C-A4A3578C5C7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3501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4BCAD9-4E8E-4F59-9824-E3DD4333FD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40566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6574A5-5032-4E19-B7A0-EA932453A7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3926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06917-834C-4792-AAAF-FFE8748302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1490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1FCB4-B20D-44A1-A55E-58DD90C490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71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307A184C-474E-49D6-BECA-8963DC37F628}" type="datetime1">
              <a:rPr lang="en-US">
                <a:solidFill>
                  <a:prstClr val="black"/>
                </a:solidFill>
              </a:rPr>
              <a:pPr defTabSz="457200">
                <a:defRPr/>
              </a:pPr>
              <a:t>3/21/2012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0FC8B-8E10-4839-813C-805BC058C51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352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CE94BCFC-97E9-4DBA-A1F8-D9537FA0940A}" type="datetime1">
              <a:rPr lang="en-US">
                <a:solidFill>
                  <a:prstClr val="black"/>
                </a:solidFill>
              </a:rPr>
              <a:pPr defTabSz="457200">
                <a:defRPr/>
              </a:pPr>
              <a:t>3/21/2012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B4362-8333-4AC2-95E0-B1142FCB350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942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3230A028-680E-4A22-A279-ED4DD9E3C524}" type="datetime1">
              <a:rPr lang="en-US">
                <a:solidFill>
                  <a:prstClr val="black"/>
                </a:solidFill>
              </a:rPr>
              <a:pPr defTabSz="457200">
                <a:defRPr/>
              </a:pPr>
              <a:t>3/21/2012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3E1DD-9036-4286-AB81-1EACBAD51E7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0544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25E13E21-606F-4E12-81DF-2969D603B6B8}" type="datetime1">
              <a:rPr lang="en-US">
                <a:solidFill>
                  <a:prstClr val="black"/>
                </a:solidFill>
              </a:rPr>
              <a:pPr defTabSz="457200">
                <a:defRPr/>
              </a:pPr>
              <a:t>3/21/2012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CE422-5C79-45C2-9DE9-68C0F43701F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423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5C845DEB-4C5D-4237-B27F-5ACF7F10781A}" type="datetime1">
              <a:rPr lang="en-US">
                <a:solidFill>
                  <a:prstClr val="black"/>
                </a:solidFill>
              </a:rPr>
              <a:pPr defTabSz="457200">
                <a:defRPr/>
              </a:pPr>
              <a:t>3/21/2012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2DE61-740C-45F1-A682-D3A0343F01E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585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6356350"/>
            <a:ext cx="9144000" cy="5016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63500" dir="54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27" name="Picture 15" descr="Terra-II.jpg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467"/>
          <a:stretch>
            <a:fillRect/>
          </a:stretch>
        </p:blipFill>
        <p:spPr bwMode="auto">
          <a:xfrm>
            <a:off x="0" y="6356350"/>
            <a:ext cx="9144000" cy="50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457200">
              <a:defRPr/>
            </a:pPr>
            <a:fld id="{67F29673-C98C-4D66-9A4B-1EE8F0DC2253}" type="slidenum">
              <a:rPr lang="en-US">
                <a:solidFill>
                  <a:prstClr val="black">
                    <a:tint val="75000"/>
                  </a:prstClr>
                </a:solidFill>
              </a:rPr>
              <a:pPr defTabSz="457200"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17538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50800" dist="63500" dir="540000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>
              <a:defRPr/>
            </a:pPr>
            <a:endParaRPr lang="en-US">
              <a:solidFill>
                <a:prstClr val="white"/>
              </a:solidFill>
            </a:endParaRPr>
          </a:p>
        </p:txBody>
      </p:sp>
      <p:pic>
        <p:nvPicPr>
          <p:cNvPr id="1031" name="Picture 7" descr="NASA_Logo.png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5663" y="60325"/>
            <a:ext cx="5492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 descr="NOAA_logo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3850" y="60325"/>
            <a:ext cx="4651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1" descr="GOES-R_logo.png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8" y="38100"/>
            <a:ext cx="796925" cy="50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" name="Title Placeholder 1"/>
          <p:cNvSpPr>
            <a:spLocks noGrp="1"/>
          </p:cNvSpPr>
          <p:nvPr>
            <p:ph type="title"/>
          </p:nvPr>
        </p:nvSpPr>
        <p:spPr bwMode="auto">
          <a:xfrm>
            <a:off x="922338" y="66675"/>
            <a:ext cx="7021512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303248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3600" kern="1200">
          <a:solidFill>
            <a:schemeClr val="bg1"/>
          </a:solidFill>
          <a:latin typeface="+mj-lt"/>
          <a:ea typeface="ＭＳ Ｐゴシック" pitchFamily="84" charset="-128"/>
          <a:cs typeface="ＭＳ Ｐゴシック" pitchFamily="84" charset="-128"/>
        </a:defRPr>
      </a:lvl1pPr>
      <a:lvl2pPr algn="ctr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3600">
          <a:solidFill>
            <a:schemeClr val="bg1"/>
          </a:solidFill>
          <a:latin typeface="Calibri" pitchFamily="84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84" charset="0"/>
        <a:buChar char="•"/>
        <a:defRPr sz="3200" kern="1200">
          <a:solidFill>
            <a:schemeClr val="tx1"/>
          </a:solidFill>
          <a:latin typeface="+mn-lt"/>
          <a:ea typeface="ＭＳ Ｐゴシック" pitchFamily="84" charset="-128"/>
          <a:cs typeface="ＭＳ Ｐゴシック" pitchFamily="84" charset="-128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84" charset="0"/>
        <a:buChar char="–"/>
        <a:defRPr sz="28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84" charset="0"/>
        <a:buChar char="•"/>
        <a:defRPr sz="24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84" charset="0"/>
        <a:buChar char="–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84" charset="0"/>
        <a:buChar char="»"/>
        <a:defRPr sz="2000" kern="1200">
          <a:solidFill>
            <a:schemeClr val="tx1"/>
          </a:solidFill>
          <a:latin typeface="+mn-lt"/>
          <a:ea typeface="ＭＳ Ｐゴシック" pitchFamily="8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DE93C7-9EEB-4EBD-89BF-2DCA6380BA7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D18B2-EFF9-4008-929A-02E27C84FB0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023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CCA72D-139C-498D-8229-59E6EA7A2E5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D8314-5B18-4900-9891-A79A4BFB640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699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D2343B-4B55-410A-A059-59D128AC094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146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hyperlink" Target="mailto:tim.j.schmit@noaa.gov" TargetMode="External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GI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GIF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sd.noaa.gov/GVAR_Downloads/documents/SLC_GVAR_White_Paper_V1.doc" TargetMode="External"/><Relationship Id="rId2" Type="http://schemas.openxmlformats.org/officeDocument/2006/relationships/hyperlink" Target="http://cimss.ssec.wisc.edu/goes/blog/archives/9816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ssd.noaa.gov/PS/SATS/MESS/MSG0522058.01.txt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GIF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GIF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GIF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04800" y="838200"/>
            <a:ext cx="8763000" cy="144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FFFF00"/>
                </a:solidFill>
                <a:latin typeface="Arial Unicode MS" pitchFamily="34" charset="-128"/>
                <a:cs typeface="Times New Roman" pitchFamily="18" charset="0"/>
              </a:rPr>
              <a:t>GOES Imager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srgbClr val="FFFF00"/>
                </a:solidFill>
                <a:latin typeface="Arial Unicode MS" pitchFamily="34" charset="-128"/>
                <a:cs typeface="Times New Roman" pitchFamily="18" charset="0"/>
              </a:rPr>
              <a:t>Stray Light Correction</a:t>
            </a:r>
            <a:endParaRPr lang="en-US" sz="4400" dirty="0">
              <a:solidFill>
                <a:srgbClr val="FFFF00"/>
              </a:solidFill>
              <a:latin typeface="Arial Unicode MS" pitchFamily="34" charset="-128"/>
              <a:cs typeface="Times New Roman" pitchFamily="18" charset="0"/>
            </a:endParaRP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381000" y="2286000"/>
            <a:ext cx="8534400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1" indent="0"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FF"/>
                </a:solidFill>
                <a:latin typeface="Arial Unicode MS" pitchFamily="34" charset="-128"/>
              </a:rPr>
              <a:t>Timothy J. Schmit  (</a:t>
            </a:r>
            <a:r>
              <a:rPr lang="en-US" dirty="0" smtClean="0">
                <a:solidFill>
                  <a:srgbClr val="FFFFFF"/>
                </a:solidFill>
                <a:hlinkClick r:id="rId3"/>
              </a:rPr>
              <a:t>tim.j.schmit@noaa.gov</a:t>
            </a:r>
            <a:r>
              <a:rPr lang="en-US" sz="2000" b="1" dirty="0">
                <a:solidFill>
                  <a:srgbClr val="FFFFFF"/>
                </a:solidFill>
                <a:latin typeface="Arial Unicode MS" pitchFamily="34" charset="-128"/>
              </a:rPr>
              <a:t>) and </a:t>
            </a:r>
            <a:r>
              <a:rPr lang="en-US" sz="2000" b="1" dirty="0" err="1">
                <a:solidFill>
                  <a:srgbClr val="FFFFFF"/>
                </a:solidFill>
                <a:latin typeface="Arial Unicode MS" pitchFamily="34" charset="-128"/>
              </a:rPr>
              <a:t>Hyre</a:t>
            </a:r>
            <a:r>
              <a:rPr lang="en-US" sz="2000" b="1" dirty="0">
                <a:solidFill>
                  <a:srgbClr val="FFFFFF"/>
                </a:solidFill>
                <a:latin typeface="Arial Unicode MS" pitchFamily="34" charset="-128"/>
              </a:rPr>
              <a:t> Bysal</a:t>
            </a:r>
          </a:p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000" b="1" dirty="0" smtClean="0">
                <a:solidFill>
                  <a:srgbClr val="FFFF00"/>
                </a:solidFill>
                <a:latin typeface="Arial Unicode MS" pitchFamily="34" charset="-128"/>
              </a:rPr>
              <a:t>NOAA/NESDIS</a:t>
            </a:r>
            <a:endParaRPr lang="en-US" sz="2000" b="1" dirty="0">
              <a:solidFill>
                <a:srgbClr val="FFFF00"/>
              </a:solidFill>
              <a:latin typeface="Arial Unicode MS" pitchFamily="34" charset="-128"/>
            </a:endParaRPr>
          </a:p>
        </p:txBody>
      </p:sp>
      <p:pic>
        <p:nvPicPr>
          <p:cNvPr id="7172" name="Picture 4" descr="NOAA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5218113"/>
            <a:ext cx="1524000" cy="148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7954963" y="6611938"/>
            <a:ext cx="8842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solidFill>
                  <a:srgbClr val="000000"/>
                </a:solidFill>
                <a:latin typeface="Times New Roman" pitchFamily="18" charset="0"/>
              </a:rPr>
              <a:t>UW-Madison</a:t>
            </a:r>
            <a:endParaRPr lang="en-US" sz="8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2971800" y="5646003"/>
            <a:ext cx="3657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FFFF"/>
                </a:solidFill>
              </a:rPr>
              <a:t>Calibration Working Group</a:t>
            </a:r>
            <a:endParaRPr lang="en-US" sz="1600" b="1" dirty="0" smtClean="0">
              <a:solidFill>
                <a:srgbClr val="FFFFFF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600" b="1" i="1" dirty="0" smtClean="0">
              <a:solidFill>
                <a:srgbClr val="FFFFFF"/>
              </a:solidFill>
            </a:endParaRPr>
          </a:p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600" b="1" i="1" dirty="0" smtClean="0">
                <a:solidFill>
                  <a:srgbClr val="FFFFFF"/>
                </a:solidFill>
              </a:rPr>
              <a:t>27 March 2012</a:t>
            </a:r>
            <a:endParaRPr lang="en-US" sz="1600" b="1" i="1" dirty="0">
              <a:solidFill>
                <a:srgbClr val="FFFFFF"/>
              </a:solidFill>
            </a:endParaRPr>
          </a:p>
        </p:txBody>
      </p:sp>
      <p:pic>
        <p:nvPicPr>
          <p:cNvPr id="7175" name="Picture 7" descr="cimss_for_engraving_crop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67650" y="5772150"/>
            <a:ext cx="1200150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6" name="Group 8"/>
          <p:cNvGrpSpPr>
            <a:grpSpLocks/>
          </p:cNvGrpSpPr>
          <p:nvPr/>
        </p:nvGrpSpPr>
        <p:grpSpPr bwMode="auto">
          <a:xfrm>
            <a:off x="6324600" y="4643107"/>
            <a:ext cx="1447800" cy="2138693"/>
            <a:chOff x="4800" y="3016"/>
            <a:chExt cx="768" cy="1256"/>
          </a:xfrm>
        </p:grpSpPr>
        <p:pic>
          <p:nvPicPr>
            <p:cNvPr id="7181" name="Picture 9" descr="ssec_small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00" y="3016"/>
              <a:ext cx="768" cy="125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182" name="Line 10"/>
            <p:cNvSpPr>
              <a:spLocks noChangeShapeType="1"/>
            </p:cNvSpPr>
            <p:nvPr/>
          </p:nvSpPr>
          <p:spPr bwMode="auto">
            <a:xfrm>
              <a:off x="4992" y="4080"/>
              <a:ext cx="128" cy="4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7177" name="Picture 11" descr="WideBannerLeft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11125"/>
            <a:ext cx="49530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3" descr="goesRNextGenerationWHurricane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819274" y="4791075"/>
            <a:ext cx="1533525" cy="1914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80" name="Slide Number Placeholder 1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EE46D947-33D2-4ECF-8A10-DB4EB13F318E}" type="slidenum">
              <a:rPr 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16" name="Picture 7" descr="n-q_spacecraf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7367" y="76200"/>
            <a:ext cx="2004233" cy="1487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376"/>
          <p:cNvSpPr txBox="1">
            <a:spLocks noChangeArrowheads="1"/>
          </p:cNvSpPr>
          <p:nvPr/>
        </p:nvSpPr>
        <p:spPr bwMode="auto">
          <a:xfrm>
            <a:off x="3013075" y="3200400"/>
            <a:ext cx="529272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1800" b="1" dirty="0" err="1">
                <a:solidFill>
                  <a:schemeClr val="bg1"/>
                </a:solidFill>
              </a:rPr>
              <a:t>Xiangqian</a:t>
            </a:r>
            <a:r>
              <a:rPr lang="en-US" sz="1800" b="1" dirty="0">
                <a:solidFill>
                  <a:schemeClr val="bg1"/>
                </a:solidFill>
              </a:rPr>
              <a:t> Wu, Sam Chen</a:t>
            </a:r>
          </a:p>
          <a:p>
            <a:pPr algn="l" eaLnBrk="1" hangingPunct="1"/>
            <a:r>
              <a:rPr lang="en-US" sz="1600" b="1" dirty="0">
                <a:solidFill>
                  <a:schemeClr val="bg1"/>
                </a:solidFill>
              </a:rPr>
              <a:t>NOAA/NESDIS</a:t>
            </a:r>
          </a:p>
          <a:p>
            <a:pPr algn="l" eaLnBrk="1" hangingPunct="1"/>
            <a:r>
              <a:rPr lang="en-US" sz="1800" b="1" dirty="0">
                <a:solidFill>
                  <a:schemeClr val="bg1"/>
                </a:solidFill>
              </a:rPr>
              <a:t>Mike </a:t>
            </a:r>
            <a:r>
              <a:rPr lang="en-US" sz="1800" b="1" dirty="0" err="1">
                <a:solidFill>
                  <a:schemeClr val="bg1"/>
                </a:solidFill>
              </a:rPr>
              <a:t>Weinreb</a:t>
            </a:r>
            <a:r>
              <a:rPr lang="en-US" sz="1800" b="1" dirty="0">
                <a:solidFill>
                  <a:schemeClr val="bg1"/>
                </a:solidFill>
              </a:rPr>
              <a:t> </a:t>
            </a:r>
          </a:p>
          <a:p>
            <a:pPr algn="l" eaLnBrk="1" hangingPunct="1"/>
            <a:r>
              <a:rPr lang="en-US" sz="1600" b="1" dirty="0">
                <a:solidFill>
                  <a:schemeClr val="bg1"/>
                </a:solidFill>
              </a:rPr>
              <a:t>Riverside Technology Inc.</a:t>
            </a:r>
          </a:p>
        </p:txBody>
      </p:sp>
      <p:sp>
        <p:nvSpPr>
          <p:cNvPr id="19" name="Text Box 376"/>
          <p:cNvSpPr txBox="1">
            <a:spLocks noChangeArrowheads="1"/>
          </p:cNvSpPr>
          <p:nvPr/>
        </p:nvSpPr>
        <p:spPr bwMode="auto">
          <a:xfrm>
            <a:off x="6567488" y="3283803"/>
            <a:ext cx="4176712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1800" b="1" dirty="0">
                <a:solidFill>
                  <a:schemeClr val="bg1"/>
                </a:solidFill>
              </a:rPr>
              <a:t>Tony Schreiner</a:t>
            </a:r>
          </a:p>
          <a:p>
            <a:pPr algn="l" eaLnBrk="1" hangingPunct="1"/>
            <a:r>
              <a:rPr lang="en-US" sz="1600" b="1" dirty="0" smtClean="0">
                <a:solidFill>
                  <a:schemeClr val="bg1"/>
                </a:solidFill>
              </a:rPr>
              <a:t>CIMSS</a:t>
            </a:r>
            <a:endParaRPr lang="en-US" sz="1600" b="1" dirty="0">
              <a:solidFill>
                <a:schemeClr val="bg1"/>
              </a:solidFill>
            </a:endParaRPr>
          </a:p>
          <a:p>
            <a:pPr algn="l" eaLnBrk="1" hangingPunct="1"/>
            <a:r>
              <a:rPr lang="en-US" sz="1600" b="1" dirty="0">
                <a:solidFill>
                  <a:schemeClr val="bg1"/>
                </a:solidFill>
              </a:rPr>
              <a:t>Madison, WI</a:t>
            </a:r>
          </a:p>
        </p:txBody>
      </p:sp>
      <p:sp>
        <p:nvSpPr>
          <p:cNvPr id="20" name="Text Box 8"/>
          <p:cNvSpPr txBox="1">
            <a:spLocks noChangeArrowheads="1"/>
          </p:cNvSpPr>
          <p:nvPr/>
        </p:nvSpPr>
        <p:spPr bwMode="auto">
          <a:xfrm>
            <a:off x="222250" y="3276600"/>
            <a:ext cx="3816350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1800" b="1" dirty="0">
                <a:solidFill>
                  <a:schemeClr val="bg1"/>
                </a:solidFill>
              </a:rPr>
              <a:t>Steven Buford</a:t>
            </a:r>
          </a:p>
          <a:p>
            <a:pPr algn="l" eaLnBrk="1" hangingPunct="1"/>
            <a:r>
              <a:rPr lang="en-US" sz="1600" b="1" dirty="0">
                <a:solidFill>
                  <a:schemeClr val="bg1"/>
                </a:solidFill>
              </a:rPr>
              <a:t>ITT</a:t>
            </a:r>
          </a:p>
          <a:p>
            <a:pPr algn="l" eaLnBrk="1" hangingPunct="1"/>
            <a:r>
              <a:rPr lang="en-US" sz="1800" b="1" dirty="0">
                <a:solidFill>
                  <a:schemeClr val="bg1"/>
                </a:solidFill>
              </a:rPr>
              <a:t>Grant Matthews</a:t>
            </a:r>
          </a:p>
          <a:p>
            <a:pPr algn="l" eaLnBrk="1" hangingPunct="1"/>
            <a:r>
              <a:rPr lang="en-US" sz="1600" b="1" dirty="0">
                <a:solidFill>
                  <a:schemeClr val="bg1"/>
                </a:solidFill>
              </a:rPr>
              <a:t>ITT			</a:t>
            </a:r>
          </a:p>
        </p:txBody>
      </p:sp>
      <p:sp>
        <p:nvSpPr>
          <p:cNvPr id="21" name="Text Box 376"/>
          <p:cNvSpPr txBox="1">
            <a:spLocks noChangeArrowheads="1"/>
          </p:cNvSpPr>
          <p:nvPr/>
        </p:nvSpPr>
        <p:spPr bwMode="auto">
          <a:xfrm>
            <a:off x="1752600" y="4309646"/>
            <a:ext cx="7772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86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en-US" sz="1800" b="1" dirty="0" smtClean="0">
                <a:solidFill>
                  <a:schemeClr val="bg1"/>
                </a:solidFill>
              </a:rPr>
              <a:t>Many Others (</a:t>
            </a:r>
            <a:r>
              <a:rPr lang="en-US" sz="1800" b="1" dirty="0" err="1" smtClean="0">
                <a:solidFill>
                  <a:schemeClr val="bg1"/>
                </a:solidFill>
              </a:rPr>
              <a:t>Zhenping</a:t>
            </a:r>
            <a:r>
              <a:rPr lang="en-US" sz="1800" b="1" dirty="0" smtClean="0">
                <a:solidFill>
                  <a:schemeClr val="bg1"/>
                </a:solidFill>
              </a:rPr>
              <a:t> Li, Paul Douglas, Ken Mitchell, </a:t>
            </a:r>
            <a:r>
              <a:rPr lang="en-US" sz="1800" b="1" dirty="0" err="1" smtClean="0">
                <a:solidFill>
                  <a:schemeClr val="bg1"/>
                </a:solidFill>
              </a:rPr>
              <a:t>etc</a:t>
            </a:r>
            <a:r>
              <a:rPr lang="en-US" sz="1800" b="1" dirty="0" smtClean="0">
                <a:solidFill>
                  <a:schemeClr val="bg1"/>
                </a:solidFill>
              </a:rPr>
              <a:t>)!</a:t>
            </a:r>
            <a:endParaRPr lang="en-US" sz="1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89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4PAN_255_B2_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377719" y="3429000"/>
            <a:ext cx="241348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GOES-13 Imager Band 2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352800" y="0"/>
            <a:ext cx="2204706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Stray Light Correction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203239" y="2053723"/>
            <a:ext cx="91723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Original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67600" y="2053723"/>
            <a:ext cx="111209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Corrected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00400" y="5574268"/>
            <a:ext cx="12841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Later image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464761" y="5574268"/>
            <a:ext cx="12841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Later image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81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2_255_OR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fld id="{D9666A64-B4DB-48DF-BA11-EC827D85D064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 rot="14816631">
            <a:off x="-1540062" y="1743142"/>
            <a:ext cx="6966619" cy="35695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31724" y="1976840"/>
            <a:ext cx="38295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Original – too hot by several K!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 rot="10073434">
            <a:off x="3455349" y="18689"/>
            <a:ext cx="5241490" cy="39711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5105400"/>
            <a:ext cx="33504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Original – too hot by 50K!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3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2_255_COR_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187192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Corrected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51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B2_255_ECL1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5029200" y="6248400"/>
            <a:ext cx="199913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later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666A64-B4DB-48DF-BA11-EC827D85D06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199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DIFF_B2_255_ORG_ECL1_5K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810000" y="6248400"/>
            <a:ext cx="5189369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difference image (org-eclipse). </a:t>
            </a:r>
            <a:r>
              <a:rPr lang="en-US" dirty="0"/>
              <a:t>Smaller range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10923" y="2004536"/>
            <a:ext cx="1858394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 Difference</a:t>
            </a:r>
          </a:p>
          <a:p>
            <a:r>
              <a:rPr lang="en-US" dirty="0" smtClean="0"/>
              <a:t>N=14342</a:t>
            </a:r>
          </a:p>
          <a:p>
            <a:r>
              <a:rPr lang="en-US" dirty="0" smtClean="0"/>
              <a:t>Mean= 4.0K</a:t>
            </a:r>
          </a:p>
        </p:txBody>
      </p:sp>
      <p:sp>
        <p:nvSpPr>
          <p:cNvPr id="5" name="Rectangle 4"/>
          <p:cNvSpPr/>
          <p:nvPr/>
        </p:nvSpPr>
        <p:spPr>
          <a:xfrm>
            <a:off x="5943600" y="1219200"/>
            <a:ext cx="914400" cy="685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07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DU_MAP_COR6MECL1_B2_D2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48000" y="6248400"/>
            <a:ext cx="57813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2, difference image (corrected-eclipse). Smaller range.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10923" y="2004536"/>
            <a:ext cx="1858394" cy="92333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Band 2 Difference</a:t>
            </a:r>
          </a:p>
          <a:p>
            <a:r>
              <a:rPr lang="en-US" dirty="0" smtClean="0"/>
              <a:t>N=14342</a:t>
            </a:r>
          </a:p>
          <a:p>
            <a:r>
              <a:rPr lang="en-US" dirty="0" smtClean="0"/>
              <a:t>Mean= 0.6K</a:t>
            </a:r>
          </a:p>
        </p:txBody>
      </p:sp>
      <p:sp>
        <p:nvSpPr>
          <p:cNvPr id="5" name="Rectangle 4"/>
          <p:cNvSpPr/>
          <p:nvPr/>
        </p:nvSpPr>
        <p:spPr>
          <a:xfrm>
            <a:off x="5943600" y="1219200"/>
            <a:ext cx="914400" cy="68580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52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CTP_ORIG_CIMSS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124200" y="5943600"/>
            <a:ext cx="55626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Cloud-top Pressure (color-range). Original – too “cloudy” over some regions, but misses other clouds!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 rot="20251087">
            <a:off x="7295443" y="1088946"/>
            <a:ext cx="1616521" cy="1534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60848" y="4550897"/>
            <a:ext cx="2121436" cy="13165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710495" y="6585857"/>
            <a:ext cx="6290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Clear	     Low cloud					High Cloud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510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D255_CTP_COR6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62000" y="6172200"/>
            <a:ext cx="76200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Cloud-top Pressure (color-range). </a:t>
            </a:r>
            <a:r>
              <a:rPr lang="en-US" dirty="0"/>
              <a:t> </a:t>
            </a:r>
            <a:r>
              <a:rPr lang="en-US" dirty="0" smtClean="0"/>
              <a:t>Corrected. In general, corrected both regions.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10495" y="6585857"/>
            <a:ext cx="6290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Clear	     Low cloud					High Cloud</a:t>
            </a:r>
            <a:endParaRPr lang="en-US" sz="1000" dirty="0"/>
          </a:p>
        </p:txBody>
      </p:sp>
      <p:sp>
        <p:nvSpPr>
          <p:cNvPr id="5" name="Oval 4"/>
          <p:cNvSpPr/>
          <p:nvPr/>
        </p:nvSpPr>
        <p:spPr>
          <a:xfrm rot="20251087">
            <a:off x="7295443" y="1088946"/>
            <a:ext cx="1616521" cy="15348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260848" y="4550897"/>
            <a:ext cx="2121436" cy="131650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4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_CTP_ECL1_CIMSS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048000" y="6248400"/>
            <a:ext cx="450860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Cloud-top Pressure (color-range). Later image.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10495" y="6585857"/>
            <a:ext cx="629050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Clear	     Low cloud					High Cloud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9317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GOES-13 Imager 12/053/04:39 Southern Hemi, Channel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Uncorrected for SL</a:t>
            </a:r>
            <a:endParaRPr lang="en-US" dirty="0"/>
          </a:p>
        </p:txBody>
      </p:sp>
      <p:pic>
        <p:nvPicPr>
          <p:cNvPr id="7" name="Content Placeholder 6" descr="g13_img_120530439_sh_unc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79429"/>
            <a:ext cx="8229600" cy="1349816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886200"/>
            <a:ext cx="4041775" cy="639762"/>
          </a:xfrm>
        </p:spPr>
        <p:txBody>
          <a:bodyPr/>
          <a:lstStyle/>
          <a:p>
            <a:r>
              <a:rPr lang="en-US" dirty="0" smtClean="0"/>
              <a:t>SL Corrected</a:t>
            </a:r>
            <a:endParaRPr lang="en-US" dirty="0"/>
          </a:p>
        </p:txBody>
      </p:sp>
      <p:pic>
        <p:nvPicPr>
          <p:cNvPr id="8" name="Content Placeholder 7" descr="g13_img_120530439_sh_cor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" y="4582892"/>
            <a:ext cx="8229600" cy="1349816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B38A-D350-45BC-B565-12522D11A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6600" y="6400800"/>
            <a:ext cx="156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J. Paul Douglas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72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1101D4-FF20-4B44-8465-40B126CC3A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990600"/>
            <a:ext cx="7772400" cy="485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30000"/>
              </a:spcBef>
              <a:buFont typeface="Arial" pitchFamily="34" charset="0"/>
              <a:buChar char="•"/>
            </a:pPr>
            <a:r>
              <a:rPr lang="en-US" sz="2400" b="1" dirty="0" smtClean="0">
                <a:cs typeface="Times New Roman" pitchFamily="18" charset="0"/>
              </a:rPr>
              <a:t> GOES-13/14/15 </a:t>
            </a:r>
            <a:r>
              <a:rPr lang="en-US" sz="2400" b="1" dirty="0">
                <a:cs typeface="Times New Roman" pitchFamily="18" charset="0"/>
              </a:rPr>
              <a:t>imagers and sounders are capable of scanning the sun without health and safety issues. However, </a:t>
            </a:r>
            <a:r>
              <a:rPr lang="en-US" sz="2400" b="1" dirty="0" smtClean="0">
                <a:cs typeface="Times New Roman" pitchFamily="18" charset="0"/>
              </a:rPr>
              <a:t>in the past, NOAA had </a:t>
            </a:r>
            <a:r>
              <a:rPr lang="en-US" sz="2400" b="1" dirty="0">
                <a:cs typeface="Times New Roman" pitchFamily="18" charset="0"/>
              </a:rPr>
              <a:t>to cancel or replace all imaging within 6 degrees due to intolerable sun intrusion.</a:t>
            </a:r>
          </a:p>
          <a:p>
            <a:pPr>
              <a:spcBef>
                <a:spcPct val="30000"/>
              </a:spcBef>
              <a:buFont typeface="Arial" pitchFamily="34" charset="0"/>
              <a:buChar char="•"/>
            </a:pPr>
            <a:r>
              <a:rPr lang="en-US" sz="2400" b="1" dirty="0" smtClean="0">
                <a:cs typeface="Times New Roman" pitchFamily="18" charset="0"/>
              </a:rPr>
              <a:t> Annual </a:t>
            </a:r>
            <a:r>
              <a:rPr lang="en-US" sz="2400" b="1" dirty="0">
                <a:cs typeface="Times New Roman" pitchFamily="18" charset="0"/>
              </a:rPr>
              <a:t>loss: Equivalent to 6 days of imaging.</a:t>
            </a:r>
          </a:p>
          <a:p>
            <a:pPr>
              <a:spcBef>
                <a:spcPct val="30000"/>
              </a:spcBef>
              <a:buFont typeface="Arial" pitchFamily="34" charset="0"/>
              <a:buChar char="•"/>
            </a:pPr>
            <a:r>
              <a:rPr lang="en-US" sz="2400" b="1" dirty="0" smtClean="0">
                <a:cs typeface="Times New Roman" pitchFamily="18" charset="0"/>
              </a:rPr>
              <a:t> The </a:t>
            </a:r>
            <a:r>
              <a:rPr lang="en-US" sz="2400" b="1" dirty="0">
                <a:cs typeface="Times New Roman" pitchFamily="18" charset="0"/>
              </a:rPr>
              <a:t>sun intrusion is more detectable on shorter wavelength IR channels (especially Channel 2) of the imager with the effect increasing as the scan mirror line-of-sight (LOS) gets closer to the sun. </a:t>
            </a:r>
          </a:p>
          <a:p>
            <a:pPr>
              <a:spcBef>
                <a:spcPct val="30000"/>
              </a:spcBef>
              <a:buFont typeface="Arial" pitchFamily="34" charset="0"/>
              <a:buChar char="•"/>
            </a:pPr>
            <a:r>
              <a:rPr lang="en-US" sz="2400" b="1" dirty="0" smtClean="0">
                <a:cs typeface="Times New Roman" pitchFamily="18" charset="0"/>
              </a:rPr>
              <a:t> NOAA </a:t>
            </a:r>
            <a:r>
              <a:rPr lang="en-US" sz="2400" b="1" dirty="0">
                <a:cs typeface="Times New Roman" pitchFamily="18" charset="0"/>
              </a:rPr>
              <a:t>and ITT Industries have characterized the effect of the sun intrusion and developed a correction algorithm to claim &gt;95% of lost images.</a:t>
            </a: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22338" y="66675"/>
            <a:ext cx="7021512" cy="481013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ＭＳ Ｐゴシック" pitchFamily="84" charset="-128"/>
                <a:cs typeface="ＭＳ Ｐゴシック" pitchFamily="84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9pPr>
          </a:lstStyle>
          <a:p>
            <a:r>
              <a:rPr lang="en-US" smtClean="0"/>
              <a:t>GOES Imager Stray Light correction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1503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GOES-13 Imager 12/053/05:09 Southern Hemi, Channel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Uncorrected for SL</a:t>
            </a:r>
            <a:endParaRPr lang="en-US" dirty="0"/>
          </a:p>
        </p:txBody>
      </p:sp>
      <p:pic>
        <p:nvPicPr>
          <p:cNvPr id="7" name="Content Placeholder 6" descr="g13_img_120530439_sh_unc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279429"/>
            <a:ext cx="8229600" cy="134981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886200"/>
            <a:ext cx="4041775" cy="639762"/>
          </a:xfrm>
        </p:spPr>
        <p:txBody>
          <a:bodyPr/>
          <a:lstStyle/>
          <a:p>
            <a:r>
              <a:rPr lang="en-US" dirty="0" smtClean="0"/>
              <a:t>SL Corrected</a:t>
            </a:r>
            <a:endParaRPr lang="en-US" dirty="0"/>
          </a:p>
        </p:txBody>
      </p:sp>
      <p:pic>
        <p:nvPicPr>
          <p:cNvPr id="8" name="Content Placeholder 7" descr="g13_img_120530439_sh_cor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0" y="4582892"/>
            <a:ext cx="8229600" cy="1349815"/>
          </a:xfr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B38A-D350-45BC-B565-12522D11A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6400800"/>
            <a:ext cx="156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J. Paul Douglas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5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GOES-13 Imager 12/053/05:39 Southern Hemi, Channel 2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Uncorrected for SL</a:t>
            </a:r>
            <a:endParaRPr lang="en-US" dirty="0"/>
          </a:p>
        </p:txBody>
      </p:sp>
      <p:pic>
        <p:nvPicPr>
          <p:cNvPr id="7" name="Content Placeholder 6" descr="g13_img_120530439_sh_unco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3" y="2279429"/>
            <a:ext cx="8229593" cy="1349815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1000" y="3886200"/>
            <a:ext cx="4041775" cy="639762"/>
          </a:xfrm>
        </p:spPr>
        <p:txBody>
          <a:bodyPr/>
          <a:lstStyle/>
          <a:p>
            <a:r>
              <a:rPr lang="en-US" dirty="0" smtClean="0"/>
              <a:t>SL Corrected</a:t>
            </a:r>
            <a:endParaRPr lang="en-US" dirty="0"/>
          </a:p>
        </p:txBody>
      </p:sp>
      <p:pic>
        <p:nvPicPr>
          <p:cNvPr id="8" name="Content Placeholder 7" descr="g13_img_120530439_sh_cor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57203" y="4582892"/>
            <a:ext cx="8229593" cy="1349815"/>
          </a:xfrm>
        </p:spPr>
      </p:pic>
      <p:sp>
        <p:nvSpPr>
          <p:cNvPr id="9" name="Rectangle 8"/>
          <p:cNvSpPr/>
          <p:nvPr/>
        </p:nvSpPr>
        <p:spPr>
          <a:xfrm>
            <a:off x="8001000" y="5431536"/>
            <a:ext cx="533400" cy="228600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239000" y="4953000"/>
            <a:ext cx="914400" cy="6096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486400" y="4572000"/>
            <a:ext cx="314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An artifact has been introduced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1BB38A-D350-45BC-B565-12522D11A4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276600" y="6400800"/>
            <a:ext cx="15674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J. Paul Douglas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53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PL_SLC_22FEB2012_B1_W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379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PL_SLC_22FEB2012_B2_W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 rot="20611719">
            <a:off x="7217072" y="1405145"/>
            <a:ext cx="4572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284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PL_SLC_22FEB2012_B3_W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1262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PL_SLC_22FEB2012_B4_W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7864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PL_SLC_22FEB2012_B6_W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9329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PL_SLC_22FEB2012_CTP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 rot="823082">
            <a:off x="7825207" y="520461"/>
            <a:ext cx="4572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5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PL_SLC_22FEB2012_ECA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Oval 2"/>
          <p:cNvSpPr/>
          <p:nvPr/>
        </p:nvSpPr>
        <p:spPr>
          <a:xfrm rot="823082">
            <a:off x="7825207" y="520461"/>
            <a:ext cx="457200" cy="1143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829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 Imager Stray Light correction</a:t>
            </a:r>
          </a:p>
        </p:txBody>
      </p:sp>
      <p:pic>
        <p:nvPicPr>
          <p:cNvPr id="32771" name="Picture 2" descr="http://cimss.ssec.wisc.edu/logo/fullsize/cimss-logo-big-trans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0063"/>
            <a:ext cx="18288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81000" y="914400"/>
            <a:ext cx="830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1200"/>
              </a:spcBef>
              <a:buFont typeface="Arial" pitchFamily="8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Extra full disk image with the Stray light correction, compared to last year.</a:t>
            </a:r>
            <a:endParaRPr lang="en-US" sz="2000" dirty="0">
              <a:solidFill>
                <a:srgbClr val="000000"/>
              </a:solidFill>
              <a:ea typeface="Arial" pitchFamily="84" charset="0"/>
              <a:cs typeface="Arial" pitchFamily="8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572" y="1371600"/>
            <a:ext cx="6922655" cy="41535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33600" y="5562600"/>
            <a:ext cx="153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March 3, </a:t>
            </a:r>
            <a:r>
              <a:rPr lang="en-US" u="sng" dirty="0" smtClean="0"/>
              <a:t>2011</a:t>
            </a:r>
            <a:endParaRPr lang="en-US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5562600" y="5562600"/>
            <a:ext cx="153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March 3, </a:t>
            </a:r>
            <a:r>
              <a:rPr lang="en-US" u="sng" dirty="0"/>
              <a:t>2012</a:t>
            </a:r>
          </a:p>
        </p:txBody>
      </p:sp>
    </p:spTree>
    <p:extLst>
      <p:ext uri="{BB962C8B-B14F-4D97-AF65-F5344CB8AC3E}">
        <p14:creationId xmlns:p14="http://schemas.microsoft.com/office/powerpoint/2010/main" val="93105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C1101D4-FF20-4B44-8465-40B126CC3A4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990600"/>
            <a:ext cx="8763000" cy="5367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30000"/>
              </a:spcBef>
              <a:buFont typeface="Arial" pitchFamily="34" charset="0"/>
              <a:buChar char="•"/>
            </a:pPr>
            <a:r>
              <a:rPr lang="en-US" sz="3200" b="1" dirty="0" smtClean="0">
                <a:cs typeface="Times New Roman" pitchFamily="18" charset="0"/>
              </a:rPr>
              <a:t> The </a:t>
            </a:r>
            <a:r>
              <a:rPr lang="en-US" sz="3200" b="1" dirty="0">
                <a:cs typeface="Times New Roman" pitchFamily="18" charset="0"/>
              </a:rPr>
              <a:t>ground system algorithm consists </a:t>
            </a:r>
            <a:r>
              <a:rPr lang="en-US" sz="3200" b="1" dirty="0" smtClean="0">
                <a:cs typeface="Times New Roman" pitchFamily="18" charset="0"/>
              </a:rPr>
              <a:t>of: </a:t>
            </a:r>
            <a:endParaRPr lang="en-US" sz="3200" b="1" dirty="0">
              <a:cs typeface="Times New Roman" pitchFamily="18" charset="0"/>
            </a:endParaRPr>
          </a:p>
          <a:p>
            <a:pPr lvl="1">
              <a:spcBef>
                <a:spcPct val="30000"/>
              </a:spcBef>
              <a:buFont typeface="Arial" pitchFamily="34" charset="0"/>
              <a:buChar char="•"/>
            </a:pPr>
            <a:r>
              <a:rPr lang="en-US" sz="3200" b="1" dirty="0" smtClean="0">
                <a:cs typeface="Times New Roman" pitchFamily="18" charset="0"/>
              </a:rPr>
              <a:t> Subtracting </a:t>
            </a:r>
            <a:r>
              <a:rPr lang="en-US" sz="3200" b="1" dirty="0">
                <a:cs typeface="Times New Roman" pitchFamily="18" charset="0"/>
              </a:rPr>
              <a:t>the known amount of additional stray light from the signal outside 6°.</a:t>
            </a:r>
          </a:p>
          <a:p>
            <a:pPr lvl="1">
              <a:spcBef>
                <a:spcPct val="30000"/>
              </a:spcBef>
              <a:buFont typeface="Arial" pitchFamily="34" charset="0"/>
              <a:buChar char="•"/>
            </a:pPr>
            <a:r>
              <a:rPr lang="en-US" sz="3200" b="1" dirty="0" smtClean="0">
                <a:cs typeface="Times New Roman" pitchFamily="18" charset="0"/>
              </a:rPr>
              <a:t> Using </a:t>
            </a:r>
            <a:r>
              <a:rPr lang="en-US" sz="3200" b="1" dirty="0">
                <a:cs typeface="Times New Roman" pitchFamily="18" charset="0"/>
              </a:rPr>
              <a:t>the longer wavelength signal in combination with 3.9-um signal to estimate a truer 3.9-um signal in areas where the sun is within 6° of the pixel and the stray light effect is overwhelming (hybrid). </a:t>
            </a:r>
          </a:p>
          <a:p>
            <a:pPr algn="just">
              <a:spcBef>
                <a:spcPct val="30000"/>
              </a:spcBef>
              <a:buFont typeface="Arial" pitchFamily="34" charset="0"/>
              <a:buChar char="•"/>
            </a:pPr>
            <a:endParaRPr lang="en-US" sz="2800" dirty="0">
              <a:solidFill>
                <a:srgbClr val="FFCC99"/>
              </a:solidFill>
              <a:cs typeface="Times New Roman" pitchFamily="18" charset="0"/>
            </a:endParaRPr>
          </a:p>
          <a:p>
            <a:pPr>
              <a:spcBef>
                <a:spcPct val="30000"/>
              </a:spcBef>
            </a:pPr>
            <a:endParaRPr lang="en-US" sz="2400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922338" y="66675"/>
            <a:ext cx="7021512" cy="481013"/>
          </a:xfrm>
          <a:prstGeom prst="rect">
            <a:avLst/>
          </a:prstGeom>
        </p:spPr>
        <p:txBody>
          <a:bodyPr/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bg1"/>
                </a:solidFill>
                <a:latin typeface="+mj-lt"/>
                <a:ea typeface="ＭＳ Ｐゴシック" pitchFamily="84" charset="-128"/>
                <a:cs typeface="ＭＳ Ｐゴシック" pitchFamily="84" charset="-128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pitchFamily="84" charset="0"/>
                <a:ea typeface="ＭＳ Ｐゴシック" pitchFamily="84" charset="-128"/>
                <a:cs typeface="ＭＳ Ｐゴシック" pitchFamily="84" charset="-128"/>
              </a:defRPr>
            </a:lvl9pPr>
          </a:lstStyle>
          <a:p>
            <a:r>
              <a:rPr lang="en-US" smtClean="0"/>
              <a:t>GOES Imager Stray Light correction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1477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GOES-13 (East) Imager Coverage </a:t>
            </a:r>
            <a:endParaRPr lang="en-US" dirty="0" smtClean="0"/>
          </a:p>
        </p:txBody>
      </p:sp>
      <p:pic>
        <p:nvPicPr>
          <p:cNvPr id="32771" name="Picture 2" descr="http://cimss.ssec.wisc.edu/logo/fullsize/cimss-logo-big-trans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0063"/>
            <a:ext cx="18288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95400" y="6019800"/>
            <a:ext cx="830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1200"/>
              </a:spcBef>
              <a:buFont typeface="Arial" pitchFamily="8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JD=077; March 17, 20</a:t>
            </a:r>
            <a:r>
              <a:rPr lang="en-US" sz="2000" u="sng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11</a:t>
            </a:r>
            <a:r>
              <a:rPr lang="en-US" sz="20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 (04:10 to 06:15 UTC); GOES-13 Imager</a:t>
            </a:r>
            <a:endParaRPr lang="en-US" sz="2000" dirty="0">
              <a:solidFill>
                <a:srgbClr val="000000"/>
              </a:solidFill>
              <a:ea typeface="Arial" pitchFamily="84" charset="0"/>
              <a:cs typeface="Arial" pitchFamily="84" charset="0"/>
            </a:endParaRPr>
          </a:p>
        </p:txBody>
      </p:sp>
      <p:pic>
        <p:nvPicPr>
          <p:cNvPr id="10" name="Picture 9" descr="12PL_17MAR_GOES13_201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975"/>
            <a:ext cx="9144000" cy="5224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9018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GOES-13 (East) Imager Coverage </a:t>
            </a:r>
            <a:endParaRPr lang="en-US" dirty="0" smtClean="0"/>
          </a:p>
        </p:txBody>
      </p:sp>
      <p:pic>
        <p:nvPicPr>
          <p:cNvPr id="32771" name="Picture 2" descr="http://cimss.ssec.wisc.edu/logo/fullsize/cimss-logo-big-trans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0063"/>
            <a:ext cx="18288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95400" y="6019800"/>
            <a:ext cx="830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1200"/>
              </a:spcBef>
              <a:buFont typeface="Arial" pitchFamily="8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JD=077; March 18, 20</a:t>
            </a:r>
            <a:r>
              <a:rPr lang="en-US" sz="2000" u="sng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12</a:t>
            </a:r>
            <a:r>
              <a:rPr lang="en-US" sz="20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 (04:10 to 06:15 UTC); GOES-13 Imager</a:t>
            </a:r>
            <a:endParaRPr lang="en-US" sz="2000" dirty="0">
              <a:solidFill>
                <a:srgbClr val="000000"/>
              </a:solidFill>
              <a:ea typeface="Arial" pitchFamily="84" charset="0"/>
              <a:cs typeface="Arial" pitchFamily="84" charset="0"/>
            </a:endParaRPr>
          </a:p>
        </p:txBody>
      </p:sp>
      <p:pic>
        <p:nvPicPr>
          <p:cNvPr id="5" name="Picture 4" descr="12PL_17MAR_GOES13_2012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975"/>
            <a:ext cx="9144000" cy="5224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7653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GOES-11 (West) Imager Coverage </a:t>
            </a:r>
            <a:endParaRPr lang="en-US" dirty="0" smtClean="0"/>
          </a:p>
        </p:txBody>
      </p:sp>
      <p:pic>
        <p:nvPicPr>
          <p:cNvPr id="32771" name="Picture 2" descr="http://cimss.ssec.wisc.edu/logo/fullsize/cimss-logo-big-trans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0063"/>
            <a:ext cx="18288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295400" y="6019800"/>
            <a:ext cx="830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1200"/>
              </a:spcBef>
              <a:buFont typeface="Arial" pitchFamily="8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JD=077; March 18, 20</a:t>
            </a:r>
            <a:r>
              <a:rPr lang="en-US" sz="2000" u="sng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11</a:t>
            </a:r>
            <a:r>
              <a:rPr lang="en-US" sz="20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 (08:00 to 10:11 UTC); GOES-11 Imager</a:t>
            </a:r>
            <a:endParaRPr lang="en-US" sz="2000" dirty="0">
              <a:solidFill>
                <a:srgbClr val="000000"/>
              </a:solidFill>
              <a:ea typeface="Arial" pitchFamily="84" charset="0"/>
              <a:cs typeface="Arial" pitchFamily="84" charset="0"/>
            </a:endParaRPr>
          </a:p>
        </p:txBody>
      </p:sp>
      <p:pic>
        <p:nvPicPr>
          <p:cNvPr id="11" name="Picture 10" descr="12PL_17MAR_GOES11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975"/>
            <a:ext cx="9144000" cy="5224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2728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GOES-15 (West) Imager Coverage </a:t>
            </a:r>
            <a:endParaRPr lang="en-US" dirty="0" smtClean="0"/>
          </a:p>
        </p:txBody>
      </p:sp>
      <p:pic>
        <p:nvPicPr>
          <p:cNvPr id="32771" name="Picture 2" descr="http://cimss.ssec.wisc.edu/logo/fullsize/cimss-logo-big-trans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0063"/>
            <a:ext cx="18288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1295400" y="6019800"/>
            <a:ext cx="8305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1200"/>
              </a:spcBef>
              <a:buFont typeface="Arial" pitchFamily="84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JD=077; March </a:t>
            </a:r>
            <a:r>
              <a:rPr lang="en-US" sz="20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17, 20</a:t>
            </a:r>
            <a:r>
              <a:rPr lang="en-US" sz="2000" u="sng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12</a:t>
            </a:r>
            <a:r>
              <a:rPr lang="en-US" sz="20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 (08:00 to 10:11 UTC); GOES-15 Imager</a:t>
            </a:r>
            <a:endParaRPr lang="en-US" sz="2000" dirty="0">
              <a:solidFill>
                <a:srgbClr val="000000"/>
              </a:solidFill>
              <a:ea typeface="Arial" pitchFamily="84" charset="0"/>
              <a:cs typeface="Arial" pitchFamily="84" charset="0"/>
            </a:endParaRPr>
          </a:p>
        </p:txBody>
      </p:sp>
      <p:pic>
        <p:nvPicPr>
          <p:cNvPr id="5" name="Picture 4" descr="12PL_17MAR_GOES15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15975"/>
            <a:ext cx="9144000" cy="52244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7318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SLC info </a:t>
            </a:r>
            <a:r>
              <a:rPr lang="en-US" dirty="0"/>
              <a:t>found the GVAR stream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31837"/>
            <a:ext cx="8763000" cy="4525963"/>
          </a:xfrm>
        </p:spPr>
        <p:txBody>
          <a:bodyPr/>
          <a:lstStyle/>
          <a:p>
            <a:r>
              <a:rPr lang="en-US" sz="1800" dirty="0"/>
              <a:t>An example of the type of </a:t>
            </a:r>
            <a:r>
              <a:rPr lang="en-US" sz="1800" dirty="0" smtClean="0"/>
              <a:t>output </a:t>
            </a:r>
            <a:r>
              <a:rPr lang="en-US" sz="1800" dirty="0"/>
              <a:t>of Stray Light Correction information found the GVAR stream, in the area line prefix for the </a:t>
            </a:r>
            <a:r>
              <a:rPr lang="en-US" sz="1800" dirty="0" smtClean="0"/>
              <a:t>GOES-13 </a:t>
            </a:r>
            <a:r>
              <a:rPr lang="en-US" sz="1800" dirty="0"/>
              <a:t>Imager data is shown below. This provides a summary of how each image is modified depending on the time of year (i.e. relative declination of the sun and GOES platform). </a:t>
            </a:r>
          </a:p>
          <a:p>
            <a:pPr marL="0" indent="0">
              <a:buNone/>
            </a:pPr>
            <a:r>
              <a:rPr lang="en-US" sz="1800" dirty="0"/>
              <a:t> </a:t>
            </a:r>
          </a:p>
          <a:p>
            <a:r>
              <a:rPr lang="en-US" sz="1600" i="1" dirty="0"/>
              <a:t>Directory information (sensor #, image </a:t>
            </a:r>
            <a:r>
              <a:rPr lang="en-US" sz="1600" i="1" dirty="0" err="1"/>
              <a:t>ccyyddd</a:t>
            </a:r>
            <a:r>
              <a:rPr lang="en-US" sz="1600" i="1" dirty="0"/>
              <a:t>, image </a:t>
            </a:r>
            <a:r>
              <a:rPr lang="en-US" sz="1600" i="1" dirty="0" err="1"/>
              <a:t>hhmmss</a:t>
            </a:r>
            <a:r>
              <a:rPr lang="en-US" sz="1600" i="1" dirty="0"/>
              <a:t>):</a:t>
            </a:r>
            <a:r>
              <a:rPr lang="en-US" sz="1600" dirty="0"/>
              <a:t> </a:t>
            </a:r>
            <a:r>
              <a:rPr lang="en-US" sz="1600" b="1" dirty="0"/>
              <a:t>180, 2012068, 54500</a:t>
            </a:r>
            <a:endParaRPr lang="en-US" sz="1600" dirty="0"/>
          </a:p>
          <a:p>
            <a:r>
              <a:rPr lang="en-US" sz="1600" i="1" dirty="0"/>
              <a:t>SLCE (# lines w/SLC enabled) =</a:t>
            </a:r>
            <a:r>
              <a:rPr lang="en-US" sz="1600" dirty="0"/>
              <a:t> </a:t>
            </a:r>
            <a:r>
              <a:rPr lang="en-US" sz="1600" b="1" dirty="0"/>
              <a:t>2705</a:t>
            </a:r>
            <a:endParaRPr lang="en-US" sz="1600" dirty="0"/>
          </a:p>
          <a:p>
            <a:r>
              <a:rPr lang="en-US" sz="1600" i="1" dirty="0"/>
              <a:t>SLCD (# lines w/SLC disabled) =</a:t>
            </a:r>
            <a:r>
              <a:rPr lang="en-US" sz="1600" dirty="0"/>
              <a:t> </a:t>
            </a:r>
            <a:r>
              <a:rPr lang="en-US" sz="1600" b="1" dirty="0"/>
              <a:t>0</a:t>
            </a:r>
            <a:endParaRPr lang="en-US" sz="1600" dirty="0"/>
          </a:p>
          <a:p>
            <a:r>
              <a:rPr lang="en-US" sz="1600" i="1" dirty="0"/>
              <a:t>SLCP (# lines w/SLC performed) =</a:t>
            </a:r>
            <a:r>
              <a:rPr lang="en-US" sz="1600" dirty="0"/>
              <a:t> </a:t>
            </a:r>
            <a:r>
              <a:rPr lang="en-US" sz="1600" b="1" dirty="0"/>
              <a:t>2705</a:t>
            </a:r>
            <a:endParaRPr lang="en-US" sz="1600" dirty="0"/>
          </a:p>
          <a:p>
            <a:r>
              <a:rPr lang="en-US" sz="1600" i="1" dirty="0"/>
              <a:t>SLCNP (# lines w/SLC not performed) =</a:t>
            </a:r>
            <a:r>
              <a:rPr lang="en-US" sz="1600" dirty="0"/>
              <a:t> </a:t>
            </a:r>
            <a:r>
              <a:rPr lang="en-US" sz="1600" b="1" dirty="0"/>
              <a:t>0</a:t>
            </a:r>
            <a:endParaRPr lang="en-US" sz="1600" dirty="0"/>
          </a:p>
          <a:p>
            <a:r>
              <a:rPr lang="en-US" sz="1600" i="1" dirty="0"/>
              <a:t>SLC_FRST (1st </a:t>
            </a:r>
            <a:r>
              <a:rPr lang="en-US" sz="1600" i="1" dirty="0" err="1"/>
              <a:t>ln</a:t>
            </a:r>
            <a:r>
              <a:rPr lang="en-US" sz="1600" i="1" dirty="0"/>
              <a:t> w/SLC performed) =</a:t>
            </a:r>
            <a:r>
              <a:rPr lang="en-US" sz="1600" dirty="0"/>
              <a:t> </a:t>
            </a:r>
            <a:r>
              <a:rPr lang="en-US" sz="1600" b="1" dirty="0"/>
              <a:t>1</a:t>
            </a:r>
            <a:endParaRPr lang="en-US" sz="1600" dirty="0"/>
          </a:p>
          <a:p>
            <a:r>
              <a:rPr lang="en-US" sz="1600" i="1" dirty="0"/>
              <a:t>SLC_LST (last </a:t>
            </a:r>
            <a:r>
              <a:rPr lang="en-US" sz="1600" i="1" dirty="0" err="1"/>
              <a:t>ln</a:t>
            </a:r>
            <a:r>
              <a:rPr lang="en-US" sz="1600" i="1" dirty="0"/>
              <a:t> w/SLC performed) =</a:t>
            </a:r>
            <a:r>
              <a:rPr lang="en-US" sz="1600" dirty="0"/>
              <a:t> </a:t>
            </a:r>
            <a:r>
              <a:rPr lang="en-US" sz="1600" b="1" dirty="0"/>
              <a:t>2705</a:t>
            </a:r>
            <a:endParaRPr lang="en-US" sz="1600" dirty="0"/>
          </a:p>
          <a:p>
            <a:r>
              <a:rPr lang="en-US" sz="1600" i="1" dirty="0"/>
              <a:t>SUNE (# lines w/sun on e/side earth) =</a:t>
            </a:r>
            <a:r>
              <a:rPr lang="en-US" sz="1600" dirty="0"/>
              <a:t> </a:t>
            </a:r>
            <a:r>
              <a:rPr lang="en-US" sz="1600" b="1" dirty="0"/>
              <a:t>2705</a:t>
            </a:r>
            <a:endParaRPr lang="en-US" sz="1600" dirty="0"/>
          </a:p>
          <a:p>
            <a:r>
              <a:rPr lang="en-US" sz="1600" i="1" dirty="0"/>
              <a:t>SUNW (# lines w/sun on w/side earth) =</a:t>
            </a:r>
            <a:r>
              <a:rPr lang="en-US" sz="1600" dirty="0"/>
              <a:t> </a:t>
            </a:r>
            <a:r>
              <a:rPr lang="en-US" sz="1600" b="1" dirty="0"/>
              <a:t>0</a:t>
            </a:r>
            <a:endParaRPr lang="en-US" sz="1600" dirty="0"/>
          </a:p>
          <a:p>
            <a:r>
              <a:rPr lang="en-US" sz="1600" i="1" dirty="0"/>
              <a:t>SUNN (# lines w/sun on n/side earth) =</a:t>
            </a:r>
            <a:r>
              <a:rPr lang="en-US" sz="1600" dirty="0"/>
              <a:t> </a:t>
            </a:r>
            <a:r>
              <a:rPr lang="en-US" sz="1600" b="1" dirty="0"/>
              <a:t>0</a:t>
            </a:r>
            <a:endParaRPr lang="en-US" sz="1600" dirty="0"/>
          </a:p>
          <a:p>
            <a:r>
              <a:rPr lang="en-US" sz="1600" i="1" dirty="0"/>
              <a:t>SUNS (# lines w/sun on s/side earth) =</a:t>
            </a:r>
            <a:r>
              <a:rPr lang="en-US" sz="1600" dirty="0"/>
              <a:t> </a:t>
            </a:r>
            <a:r>
              <a:rPr lang="en-US" sz="1600" b="1" dirty="0"/>
              <a:t>2705</a:t>
            </a:r>
            <a:endParaRPr lang="en-US" sz="1600" dirty="0"/>
          </a:p>
          <a:p>
            <a:r>
              <a:rPr lang="en-US" sz="1600" b="1" dirty="0"/>
              <a:t>2705</a:t>
            </a:r>
            <a:r>
              <a:rPr lang="en-US" sz="1600" dirty="0"/>
              <a:t> </a:t>
            </a:r>
            <a:r>
              <a:rPr lang="en-US" sz="1600" i="1" dirty="0"/>
              <a:t>nonzero values were found for parameter: </a:t>
            </a:r>
            <a:r>
              <a:rPr lang="en-US" sz="1600" b="1" dirty="0" err="1"/>
              <a:t>min_sun_angle</a:t>
            </a:r>
            <a:endParaRPr lang="en-US" sz="1600" dirty="0"/>
          </a:p>
          <a:p>
            <a:r>
              <a:rPr lang="en-US" sz="1600" i="1" dirty="0"/>
              <a:t>Smallest sun angle value =</a:t>
            </a:r>
            <a:r>
              <a:rPr lang="en-US" sz="1600" dirty="0"/>
              <a:t> </a:t>
            </a:r>
            <a:r>
              <a:rPr lang="en-US" sz="1600" b="1" dirty="0"/>
              <a:t>5</a:t>
            </a:r>
            <a:r>
              <a:rPr lang="en-US" sz="1600" dirty="0"/>
              <a:t> </a:t>
            </a:r>
            <a:r>
              <a:rPr lang="en-US" sz="1600" i="1" dirty="0"/>
              <a:t>found at line</a:t>
            </a:r>
            <a:r>
              <a:rPr lang="en-US" sz="1600" dirty="0"/>
              <a:t> # </a:t>
            </a:r>
            <a:r>
              <a:rPr lang="en-US" sz="1600" b="1" dirty="0"/>
              <a:t>1419</a:t>
            </a:r>
            <a:endParaRPr lang="en-US" sz="1600" dirty="0"/>
          </a:p>
          <a:p>
            <a:r>
              <a:rPr lang="en-US" sz="1600" i="1" dirty="0"/>
              <a:t>Largest sun angle value =</a:t>
            </a:r>
            <a:r>
              <a:rPr lang="en-US" sz="1600" dirty="0"/>
              <a:t> </a:t>
            </a:r>
            <a:r>
              <a:rPr lang="en-US" sz="1600" b="1" dirty="0"/>
              <a:t>15</a:t>
            </a:r>
            <a:r>
              <a:rPr lang="en-US" sz="1600" dirty="0"/>
              <a:t> </a:t>
            </a:r>
            <a:r>
              <a:rPr lang="en-US" sz="1600" i="1" dirty="0"/>
              <a:t>found at line</a:t>
            </a:r>
            <a:r>
              <a:rPr lang="en-US" sz="1600" dirty="0"/>
              <a:t> # </a:t>
            </a:r>
            <a:r>
              <a:rPr lang="en-US" sz="1600" b="1" dirty="0"/>
              <a:t>1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EE42B-A5AB-4175-B97C-413BC1A534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4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Links</a:t>
            </a:r>
          </a:p>
          <a:p>
            <a:r>
              <a:rPr lang="en-US" sz="2800" dirty="0">
                <a:solidFill>
                  <a:srgbClr val="000000"/>
                </a:solidFill>
                <a:ea typeface="Arial" pitchFamily="84" charset="0"/>
                <a:cs typeface="Arial" pitchFamily="84" charset="0"/>
                <a:hlinkClick r:id="rId2"/>
              </a:rPr>
              <a:t>http://</a:t>
            </a:r>
            <a:r>
              <a:rPr lang="en-US" sz="28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  <a:hlinkClick r:id="rId2"/>
              </a:rPr>
              <a:t>cimss.ssec.wisc.edu/goes/blog/archives/9816</a:t>
            </a:r>
            <a:r>
              <a:rPr lang="en-US" sz="28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/>
            </a:r>
            <a:br>
              <a:rPr lang="en-US" sz="28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</a:br>
            <a:endParaRPr lang="en-US" sz="2800" dirty="0" smtClean="0">
              <a:solidFill>
                <a:srgbClr val="000000"/>
              </a:solidFill>
              <a:ea typeface="Arial" pitchFamily="84" charset="0"/>
              <a:cs typeface="Arial" pitchFamily="84" charset="0"/>
            </a:endParaRPr>
          </a:p>
          <a:p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www.osd.noaa.gov/GVAR_Downloads/documents/SLC_GVAR_White_Paper_V1.doc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www.ssd.noaa.gov/PS/SATS/MESS/MSG0522058.01.txt</a:t>
            </a:r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EE42B-A5AB-4175-B97C-413BC1A534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54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 Imager Stray Light correction</a:t>
            </a:r>
          </a:p>
        </p:txBody>
      </p:sp>
      <p:pic>
        <p:nvPicPr>
          <p:cNvPr id="32771" name="Picture 2" descr="http://cimss.ssec.wisc.edu/logo/fullsize/cimss-logo-big-transp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80063"/>
            <a:ext cx="18288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685800"/>
            <a:ext cx="5195357" cy="5694537"/>
          </a:xfrm>
          <a:prstGeom prst="rect">
            <a:avLst/>
          </a:prstGeom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81000" y="685800"/>
            <a:ext cx="8305800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1200"/>
              </a:spcBef>
              <a:buFont typeface="Arial" pitchFamily="8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http://cimss.ssec.wisc.edu/goes/blog/archives/9816</a:t>
            </a:r>
            <a:endParaRPr lang="en-US" sz="2000" dirty="0">
              <a:solidFill>
                <a:srgbClr val="000000"/>
              </a:solidFill>
              <a:ea typeface="Arial" pitchFamily="84" charset="0"/>
              <a:cs typeface="Arial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221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Back-up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EE42B-A5AB-4175-B97C-413BC1A534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3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A13_HEMI_SLC_24500_60_2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657600" y="6324600"/>
            <a:ext cx="1353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Uncorrected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58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A13_HEMI_SLC_40900_60_2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657600" y="6324600"/>
            <a:ext cx="1112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Corrected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9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GOES Imager Stray Light correction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381000" y="914400"/>
            <a:ext cx="8763000" cy="4862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marL="342900" indent="-342900">
              <a:spcBef>
                <a:spcPts val="1200"/>
              </a:spcBef>
              <a:buFont typeface="Arial" pitchFamily="8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GOES Imager Operational as of February 22, 2012 at 04 UTC.</a:t>
            </a:r>
          </a:p>
          <a:p>
            <a:pPr marL="342900" indent="-342900">
              <a:spcBef>
                <a:spcPts val="1200"/>
              </a:spcBef>
              <a:buFont typeface="Arial" pitchFamily="84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Currently, GOES-13 Imager only is being corrected for stray light.</a:t>
            </a:r>
          </a:p>
          <a:p>
            <a:pPr marL="342900" indent="-342900">
              <a:spcBef>
                <a:spcPts val="1200"/>
              </a:spcBef>
              <a:buFont typeface="Arial" pitchFamily="8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Mostly affects </a:t>
            </a:r>
            <a:r>
              <a:rPr lang="en-US" sz="20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imager </a:t>
            </a:r>
            <a:r>
              <a:rPr lang="en-US" sz="20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band 2 (4 micrometer</a:t>
            </a:r>
            <a:r>
              <a:rPr lang="en-US" sz="20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), but all bands can be affected.</a:t>
            </a:r>
            <a:endParaRPr lang="en-US" sz="2000" dirty="0">
              <a:solidFill>
                <a:srgbClr val="000000"/>
              </a:solidFill>
              <a:ea typeface="Arial" pitchFamily="84" charset="0"/>
              <a:cs typeface="Arial" pitchFamily="84" charset="0"/>
            </a:endParaRPr>
          </a:p>
          <a:p>
            <a:pPr marL="342900" indent="-342900">
              <a:spcBef>
                <a:spcPts val="1200"/>
              </a:spcBef>
              <a:buFont typeface="Arial" pitchFamily="8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Allows extra images to be scanned around satellite midnight.</a:t>
            </a:r>
          </a:p>
          <a:p>
            <a:pPr marL="342900" indent="-342900">
              <a:spcBef>
                <a:spcPts val="1200"/>
              </a:spcBef>
              <a:buFont typeface="Arial" pitchFamily="8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Corrects most of the ‘extra’ or stray radiation in the earth </a:t>
            </a:r>
            <a:r>
              <a:rPr lang="en-US" sz="20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scenes</a:t>
            </a:r>
          </a:p>
          <a:p>
            <a:pPr marL="800100" lvl="1" indent="-342900">
              <a:spcBef>
                <a:spcPts val="1200"/>
              </a:spcBef>
              <a:buFont typeface="Arial" pitchFamily="8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Algorithm from ITT</a:t>
            </a:r>
            <a:endParaRPr lang="en-US" sz="2000" dirty="0" smtClean="0">
              <a:solidFill>
                <a:srgbClr val="000000"/>
              </a:solidFill>
              <a:ea typeface="Arial" pitchFamily="84" charset="0"/>
              <a:cs typeface="Arial" pitchFamily="84" charset="0"/>
            </a:endParaRPr>
          </a:p>
          <a:p>
            <a:pPr marL="342900" indent="-342900">
              <a:spcBef>
                <a:spcPts val="1200"/>
              </a:spcBef>
              <a:buFont typeface="Arial" pitchFamily="8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Stray Light correction status bits sent out over GVAR and are now part of the </a:t>
            </a:r>
            <a:r>
              <a:rPr lang="en-US" sz="2000" dirty="0" err="1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McIDAS</a:t>
            </a:r>
            <a:r>
              <a:rPr lang="en-US" sz="20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 area line prefix </a:t>
            </a:r>
          </a:p>
          <a:p>
            <a:pPr marL="800100" lvl="1" indent="-342900">
              <a:spcBef>
                <a:spcPts val="1200"/>
              </a:spcBef>
              <a:buFont typeface="Arial" pitchFamily="8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Enabled, performed relative position of the sun, etc.</a:t>
            </a:r>
            <a:endParaRPr lang="en-US" sz="2000" dirty="0">
              <a:solidFill>
                <a:srgbClr val="000000"/>
              </a:solidFill>
              <a:ea typeface="Arial" pitchFamily="84" charset="0"/>
              <a:cs typeface="Arial" pitchFamily="84" charset="0"/>
            </a:endParaRPr>
          </a:p>
          <a:p>
            <a:pPr marL="342900" indent="-342900">
              <a:spcBef>
                <a:spcPts val="1200"/>
              </a:spcBef>
              <a:buFont typeface="Arial" pitchFamily="8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GOES-15 Imager stray light correction is planned for the fall of 2012</a:t>
            </a:r>
          </a:p>
          <a:p>
            <a:pPr marL="342900" indent="-342900">
              <a:spcBef>
                <a:spcPts val="1200"/>
              </a:spcBef>
              <a:buFont typeface="Arial" pitchFamily="84" charset="0"/>
              <a:buChar char="•"/>
            </a:pPr>
            <a:r>
              <a:rPr lang="en-US" sz="2000" dirty="0" smtClean="0">
                <a:solidFill>
                  <a:srgbClr val="000000"/>
                </a:solidFill>
                <a:ea typeface="Arial" pitchFamily="84" charset="0"/>
                <a:cs typeface="Arial" pitchFamily="84" charset="0"/>
              </a:rPr>
              <a:t>The GOES-R ABI can’t scan as close to the sun as the GOES-13/14/15</a:t>
            </a:r>
            <a:endParaRPr lang="en-US" sz="2000" dirty="0">
              <a:solidFill>
                <a:srgbClr val="000000"/>
              </a:solidFill>
              <a:ea typeface="Arial" pitchFamily="84" charset="0"/>
              <a:cs typeface="Arial" pitchFamily="8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529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A13_HEMI_SLC_51000_60_2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00400" y="6336268"/>
            <a:ext cx="3159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Corrected - Sun within 1 degree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7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A13_HEMI_SLC_53900_60_2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971800" y="6324600"/>
            <a:ext cx="32490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Corrected - Sun within 2 degrees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8355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A13_HEMI_SLC_63900_60_2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657600" y="6324600"/>
            <a:ext cx="1112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Corrected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589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A13_HEMI_SLC_73900_60_2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657600" y="6324600"/>
            <a:ext cx="1353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Uncorrected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69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IA13_HEMI_SLC_83900_60_20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657600" y="6324600"/>
            <a:ext cx="13538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Uncorrected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907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EE42B-A5AB-4175-B97C-413BC1A534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9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" y="-515014"/>
            <a:ext cx="9105900" cy="744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773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EE42B-A5AB-4175-B97C-413BC1A534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5375"/>
            <a:ext cx="9144000" cy="706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861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EE42B-A5AB-4175-B97C-413BC1A534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76" y="-228600"/>
            <a:ext cx="9175445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6375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EE42B-A5AB-4175-B97C-413BC1A534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599"/>
            <a:ext cx="9172982" cy="708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94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EEE42B-A5AB-4175-B97C-413BC1A534B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9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6" y="-177903"/>
            <a:ext cx="9153525" cy="70740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63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2582</TotalTime>
  <Words>944</Words>
  <Application>Microsoft Office PowerPoint</Application>
  <PresentationFormat>On-screen Show (4:3)</PresentationFormat>
  <Paragraphs>166</Paragraphs>
  <Slides>44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1_Office Theme</vt:lpstr>
      <vt:lpstr>Office Theme</vt:lpstr>
      <vt:lpstr>2_Office Theme</vt:lpstr>
      <vt:lpstr>1_Default Design</vt:lpstr>
      <vt:lpstr>PowerPoint Presentation</vt:lpstr>
      <vt:lpstr>PowerPoint Presentation</vt:lpstr>
      <vt:lpstr>PowerPoint Presentation</vt:lpstr>
      <vt:lpstr>GOES Imager Stray Light correction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GOES-13 Imager 12/053/04:39 Southern Hemi, Channel 2</vt:lpstr>
      <vt:lpstr>GOES-13 Imager 12/053/05:09 Southern Hemi, Channel 2</vt:lpstr>
      <vt:lpstr>GOES-13 Imager 12/053/05:39 Southern Hemi, Channel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GOES Imager Stray Light correction</vt:lpstr>
      <vt:lpstr>GOES-13 (East) Imager Coverage </vt:lpstr>
      <vt:lpstr>GOES-13 (East) Imager Coverage </vt:lpstr>
      <vt:lpstr>GOES-11 (West) Imager Coverage </vt:lpstr>
      <vt:lpstr>GOES-15 (West) Imager Coverage </vt:lpstr>
      <vt:lpstr>SLC info found the GVAR stream</vt:lpstr>
      <vt:lpstr>Links</vt:lpstr>
      <vt:lpstr>GOES Imager Stray Light correction</vt:lpstr>
      <vt:lpstr>Back-up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GOES Imager Stray Light correction</dc:title>
  <dc:creator>Tim Schmit</dc:creator>
  <cp:lastModifiedBy>Tim Schmit</cp:lastModifiedBy>
  <cp:revision>25</cp:revision>
  <dcterms:created xsi:type="dcterms:W3CDTF">2012-03-05T21:37:44Z</dcterms:created>
  <dcterms:modified xsi:type="dcterms:W3CDTF">2012-03-22T18:54:05Z</dcterms:modified>
</cp:coreProperties>
</file>