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37"/>
  </p:notesMasterIdLst>
  <p:sldIdLst>
    <p:sldId id="261" r:id="rId4"/>
    <p:sldId id="262" r:id="rId5"/>
    <p:sldId id="267" r:id="rId6"/>
    <p:sldId id="264" r:id="rId7"/>
    <p:sldId id="260" r:id="rId8"/>
    <p:sldId id="257" r:id="rId9"/>
    <p:sldId id="258" r:id="rId10"/>
    <p:sldId id="259" r:id="rId11"/>
    <p:sldId id="265" r:id="rId12"/>
    <p:sldId id="279" r:id="rId13"/>
    <p:sldId id="280" r:id="rId14"/>
    <p:sldId id="281" r:id="rId15"/>
    <p:sldId id="282" r:id="rId16"/>
    <p:sldId id="283" r:id="rId17"/>
    <p:sldId id="289" r:id="rId18"/>
    <p:sldId id="275" r:id="rId19"/>
    <p:sldId id="276" r:id="rId20"/>
    <p:sldId id="277" r:id="rId21"/>
    <p:sldId id="278" r:id="rId22"/>
    <p:sldId id="284" r:id="rId23"/>
    <p:sldId id="285" r:id="rId24"/>
    <p:sldId id="286" r:id="rId25"/>
    <p:sldId id="287" r:id="rId26"/>
    <p:sldId id="288" r:id="rId27"/>
    <p:sldId id="290" r:id="rId28"/>
    <p:sldId id="266" r:id="rId29"/>
    <p:sldId id="268" r:id="rId30"/>
    <p:sldId id="269" r:id="rId31"/>
    <p:sldId id="273" r:id="rId32"/>
    <p:sldId id="270" r:id="rId33"/>
    <p:sldId id="272" r:id="rId34"/>
    <p:sldId id="274" r:id="rId35"/>
    <p:sldId id="263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114" y="-5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93C8E8-3171-4110-BE56-B674D573E776}" type="datetimeFigureOut">
              <a:rPr lang="en-US" smtClean="0"/>
              <a:t>8/20/2012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F4302-CF82-4929-81F0-64EB6C8E3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13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1097C35-4C2F-4316-8043-4B14081389CC}" type="slidenum">
              <a:rPr lang="en-US">
                <a:solidFill>
                  <a:prstClr val="black"/>
                </a:solidFill>
              </a:rPr>
              <a:pPr eaLnBrk="1" hangingPunct="1"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5EAFA-9B74-5E49-BEEF-69B451F76E4E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-June 4</a:t>
            </a:r>
          </a:p>
          <a:p>
            <a:r>
              <a:rPr lang="en-US" smtClean="0"/>
              <a:t>-May 21</a:t>
            </a:r>
          </a:p>
          <a:p>
            <a:endParaRPr lang="en-US" smtClean="0"/>
          </a:p>
        </p:txBody>
      </p:sp>
      <p:sp>
        <p:nvSpPr>
          <p:cNvPr id="35844" name="Date Placeholder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279B028B-EB98-4643-A014-DA4C147A6A77}" type="datetime1">
              <a:rPr lang="en-US" smtClean="0">
                <a:solidFill>
                  <a:prstClr val="black"/>
                </a:solidFill>
              </a:rPr>
              <a:pPr/>
              <a:t>8/20/2012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584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6FF703-D265-AF40-9504-D83F5714240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3D75D7-B632-464A-93EC-35D069A7B06F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1241F02-44AD-48D1-A053-C88AFCDFF7C5}" type="slidenum">
              <a:rPr lang="en-US">
                <a:solidFill>
                  <a:prstClr val="black"/>
                </a:solidFill>
              </a:rPr>
              <a:pPr eaLnBrk="1" hangingPunct="1"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Schmit, T. J., M. M. </a:t>
            </a:r>
            <a:r>
              <a:rPr lang="en-US" dirty="0" err="1" smtClean="0">
                <a:latin typeface="Arial" pitchFamily="34" charset="0"/>
              </a:rPr>
              <a:t>Gunshor</a:t>
            </a:r>
            <a:r>
              <a:rPr lang="en-US" dirty="0" smtClean="0">
                <a:latin typeface="Arial" pitchFamily="34" charset="0"/>
              </a:rPr>
              <a:t>, W. P. </a:t>
            </a:r>
            <a:r>
              <a:rPr lang="en-US" dirty="0" err="1" smtClean="0">
                <a:latin typeface="Arial" pitchFamily="34" charset="0"/>
              </a:rPr>
              <a:t>Menzel</a:t>
            </a:r>
            <a:r>
              <a:rPr lang="en-US" dirty="0" smtClean="0">
                <a:latin typeface="Arial" pitchFamily="34" charset="0"/>
              </a:rPr>
              <a:t>, J. J. </a:t>
            </a:r>
            <a:r>
              <a:rPr lang="en-US" dirty="0" err="1" smtClean="0">
                <a:latin typeface="Arial" pitchFamily="34" charset="0"/>
              </a:rPr>
              <a:t>Gurka</a:t>
            </a:r>
            <a:r>
              <a:rPr lang="en-US" dirty="0" smtClean="0">
                <a:latin typeface="Arial" pitchFamily="34" charset="0"/>
              </a:rPr>
              <a:t>, J. Li, and A. S. Bachmeier, 2005: Introducing the next-generation Advanced Baseline Imager on GOES-R. </a:t>
            </a:r>
            <a:r>
              <a:rPr lang="en-US" i="1" dirty="0" smtClean="0">
                <a:latin typeface="Arial" pitchFamily="34" charset="0"/>
              </a:rPr>
              <a:t>Bull. Amer. Meteor. Soc</a:t>
            </a:r>
            <a:r>
              <a:rPr lang="en-US" dirty="0" smtClean="0">
                <a:latin typeface="Arial" pitchFamily="34" charset="0"/>
              </a:rPr>
              <a:t>., </a:t>
            </a:r>
            <a:r>
              <a:rPr lang="en-US" b="1" dirty="0" smtClean="0">
                <a:latin typeface="Arial" pitchFamily="34" charset="0"/>
              </a:rPr>
              <a:t>86</a:t>
            </a:r>
            <a:r>
              <a:rPr lang="en-US" dirty="0" smtClean="0">
                <a:latin typeface="Arial" pitchFamily="34" charset="0"/>
              </a:rPr>
              <a:t>, 1079-1096.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F0C0F2F-B1AD-4A5C-991C-563D284BC289}" type="slidenum">
              <a:rPr lang="en-US">
                <a:solidFill>
                  <a:prstClr val="black"/>
                </a:solidFill>
              </a:rPr>
              <a:pPr eaLnBrk="1" hangingPunct="1"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Schmit, T. J., M. M. </a:t>
            </a:r>
            <a:r>
              <a:rPr lang="en-US" dirty="0" err="1" smtClean="0">
                <a:latin typeface="Arial" pitchFamily="34" charset="0"/>
              </a:rPr>
              <a:t>Gunshor</a:t>
            </a:r>
            <a:r>
              <a:rPr lang="en-US" dirty="0" smtClean="0">
                <a:latin typeface="Arial" pitchFamily="34" charset="0"/>
              </a:rPr>
              <a:t>, W. P. </a:t>
            </a:r>
            <a:r>
              <a:rPr lang="en-US" dirty="0" err="1" smtClean="0">
                <a:latin typeface="Arial" pitchFamily="34" charset="0"/>
              </a:rPr>
              <a:t>Menzel</a:t>
            </a:r>
            <a:r>
              <a:rPr lang="en-US" dirty="0" smtClean="0">
                <a:latin typeface="Arial" pitchFamily="34" charset="0"/>
              </a:rPr>
              <a:t>, J. J. </a:t>
            </a:r>
            <a:r>
              <a:rPr lang="en-US" dirty="0" err="1" smtClean="0">
                <a:latin typeface="Arial" pitchFamily="34" charset="0"/>
              </a:rPr>
              <a:t>Gurka</a:t>
            </a:r>
            <a:r>
              <a:rPr lang="en-US" dirty="0" smtClean="0">
                <a:latin typeface="Arial" pitchFamily="34" charset="0"/>
              </a:rPr>
              <a:t>, J. Li, and A. S. Bachmeier, 2005: Introducing the next-generation Advanced Baseline Imager on GOES-R. </a:t>
            </a:r>
            <a:r>
              <a:rPr lang="en-US" i="1" dirty="0" smtClean="0">
                <a:latin typeface="Arial" pitchFamily="34" charset="0"/>
              </a:rPr>
              <a:t>Bull. Amer. Meteor. Soc</a:t>
            </a:r>
            <a:r>
              <a:rPr lang="en-US" dirty="0" smtClean="0">
                <a:latin typeface="Arial" pitchFamily="34" charset="0"/>
              </a:rPr>
              <a:t>., </a:t>
            </a:r>
            <a:r>
              <a:rPr lang="en-US" b="1" dirty="0" smtClean="0">
                <a:latin typeface="Arial" pitchFamily="34" charset="0"/>
              </a:rPr>
              <a:t>86</a:t>
            </a:r>
            <a:r>
              <a:rPr lang="en-US" dirty="0" smtClean="0">
                <a:latin typeface="Arial" pitchFamily="34" charset="0"/>
              </a:rPr>
              <a:t>, 1079-1096.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Reference: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4302-CF82-4929-81F0-64EB6C8E3BC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21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6A94D-C181-46BB-896C-A16F1B32B475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32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9C90B-004B-481C-9F42-C922380EE03E}" type="datetimeFigureOut">
              <a:rPr lang="en-US" smtClean="0"/>
              <a:t>8/20/2012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2A4F-58C1-4777-BA81-CC647D3A7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89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9C90B-004B-481C-9F42-C922380EE03E}" type="datetimeFigureOut">
              <a:rPr lang="en-US" smtClean="0"/>
              <a:t>8/20/2012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2A4F-58C1-4777-BA81-CC647D3A7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83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9C90B-004B-481C-9F42-C922380EE03E}" type="datetimeFigureOut">
              <a:rPr lang="en-US" smtClean="0"/>
              <a:t>8/20/2012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2A4F-58C1-4777-BA81-CC647D3A7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840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E0BA4-E8C6-434C-ADA0-1A91C0D5DE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73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72FF-57B5-4206-AA59-7354F91BDF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412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31225-F751-460F-B51C-E16DD62499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03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BA35E-14B8-4C3A-9772-DEB291AF5C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462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219E9-3919-4D64-8FD9-D68C67D104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878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FAA2E-2DCD-4576-B58B-C5DD3B30C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842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CD224-1A74-47C7-937F-D2AF1EDE5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5463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15A57-D5F5-4DAB-8065-3CD09C494B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944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9C90B-004B-481C-9F42-C922380EE03E}" type="datetimeFigureOut">
              <a:rPr lang="en-US" smtClean="0"/>
              <a:t>8/20/2012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2A4F-58C1-4777-BA81-CC647D3A7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24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F6D5-C7DE-4F28-927C-A4A3578C5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69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BCAD9-4E8E-4F59-9824-E3DD4333FD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9064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574A5-5032-4E19-B7A0-EA932453A7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898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6917-834C-4792-AAAF-FFE874830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5687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1FCB4-B20D-44A1-A55E-58DD90C490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58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3142" y="4648200"/>
            <a:ext cx="6400800" cy="106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2642" y="685800"/>
            <a:ext cx="6781800" cy="1828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9F38-5EC6-D140-80EF-CFE0A6945C1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8/20/2012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F5610-794B-43F9-A0D9-AF1E5933AB5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0911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4b566dac80219blue-earth-wallpaper.jpg"/>
          <p:cNvPicPr>
            <a:picLocks noChangeAspect="1"/>
          </p:cNvPicPr>
          <p:nvPr userDrawn="1"/>
        </p:nvPicPr>
        <p:blipFill>
          <a:blip r:embed="rId2" cstate="print"/>
          <a:srcRect l="10479" t="408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0" y="921910"/>
            <a:ext cx="7086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F5EF8-31B4-4F78-B46E-860652303D3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2" name="Picture 21" descr="GOES-R_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6200" y="48890"/>
            <a:ext cx="914400" cy="583250"/>
          </a:xfrm>
          <a:prstGeom prst="rect">
            <a:avLst/>
          </a:prstGeom>
        </p:spPr>
      </p:pic>
      <p:pic>
        <p:nvPicPr>
          <p:cNvPr id="25" name="Picture 24" descr="NASA_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072435" y="139225"/>
            <a:ext cx="542204" cy="457200"/>
          </a:xfrm>
          <a:prstGeom prst="rect">
            <a:avLst/>
          </a:prstGeom>
        </p:spPr>
      </p:pic>
      <p:pic>
        <p:nvPicPr>
          <p:cNvPr id="26" name="Picture 25" descr="NOAA_logo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05834" y="139225"/>
            <a:ext cx="4562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126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8B839-8756-C94C-A47D-583F8BA95CCB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8/20/2012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BB978-F783-4560-B5F8-459943D3045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2659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A9001-4838-5A4A-AF6B-307A42C382F7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8/20/2012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EE794-286C-43E6-A7E2-0D551E93D8D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3670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26652-F626-454A-851B-0656F6A0F77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8/20/2012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0D5D-487B-49EF-ADB5-2AA03D04BA2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420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9C90B-004B-481C-9F42-C922380EE03E}" type="datetimeFigureOut">
              <a:rPr lang="en-US" smtClean="0"/>
              <a:t>8/20/2012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2A4F-58C1-4777-BA81-CC647D3A7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133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E1055-48A6-3246-B91B-18BA09128D84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8/20/2012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AC741-1BF0-41AA-9B51-622F501F52C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" name="Picture 19" descr="GOES-R_logo_v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00" y="0"/>
            <a:ext cx="1143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323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DCB09A-BA5E-4AB7-91E1-C59162FD57D5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8/20/2012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7CDD12-FE8D-4106-B4D7-32F5C435D54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664758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848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114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695700"/>
            <a:ext cx="4114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24400" y="990600"/>
            <a:ext cx="41148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7818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118A2ED-550B-4CCD-8C84-F04FEAC8683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>
          <a:xfrm>
            <a:off x="35814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04800" y="6400800"/>
            <a:ext cx="1600200" cy="320675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943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9C90B-004B-481C-9F42-C922380EE03E}" type="datetimeFigureOut">
              <a:rPr lang="en-US" smtClean="0"/>
              <a:t>8/20/2012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2A4F-58C1-4777-BA81-CC647D3A7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11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9C90B-004B-481C-9F42-C922380EE03E}" type="datetimeFigureOut">
              <a:rPr lang="en-US" smtClean="0"/>
              <a:t>8/20/2012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2A4F-58C1-4777-BA81-CC647D3A7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42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9C90B-004B-481C-9F42-C922380EE03E}" type="datetimeFigureOut">
              <a:rPr lang="en-US" smtClean="0"/>
              <a:t>8/20/2012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2A4F-58C1-4777-BA81-CC647D3A7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739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9C90B-004B-481C-9F42-C922380EE03E}" type="datetimeFigureOut">
              <a:rPr lang="en-US" smtClean="0"/>
              <a:t>8/20/2012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2A4F-58C1-4777-BA81-CC647D3A7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6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9C90B-004B-481C-9F42-C922380EE03E}" type="datetimeFigureOut">
              <a:rPr lang="en-US" smtClean="0"/>
              <a:t>8/20/2012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2A4F-58C1-4777-BA81-CC647D3A7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915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9C90B-004B-481C-9F42-C922380EE03E}" type="datetimeFigureOut">
              <a:rPr lang="en-US" smtClean="0"/>
              <a:t>8/20/2012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2A4F-58C1-4777-BA81-CC647D3A7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29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9C90B-004B-481C-9F42-C922380EE03E}" type="datetimeFigureOut">
              <a:rPr lang="en-US" smtClean="0"/>
              <a:t>8/20/2012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32A4F-58C1-4777-BA81-CC647D3A7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96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2343B-4B55-410A-A059-59D128AC09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29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229600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41AB6D1-6459-4441-BBE4-74E809A15251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8/20/2012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AB7CDD12-FE8D-4106-B4D7-32F5C435D54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143000" y="274638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46361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381000" y="990600"/>
            <a:ext cx="87630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smtClean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Moving from RGB </a:t>
            </a:r>
            <a:r>
              <a:rPr lang="en-US" sz="4400" dirty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"</a:t>
            </a:r>
            <a:r>
              <a:rPr lang="en-US" sz="4400" dirty="0" smtClean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versus" </a:t>
            </a:r>
            <a:r>
              <a:rPr lang="en-US" sz="4400" dirty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quantitative </a:t>
            </a:r>
            <a:r>
              <a:rPr lang="en-US" sz="4400" dirty="0" smtClean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products to RGB “with” </a:t>
            </a:r>
            <a:r>
              <a:rPr lang="en-US" sz="4400" dirty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quantitative products</a:t>
            </a:r>
            <a:r>
              <a:rPr lang="en-US" sz="4400" dirty="0" smtClean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 </a:t>
            </a:r>
            <a:endParaRPr lang="en-US" sz="4400" dirty="0">
              <a:solidFill>
                <a:srgbClr val="FFFF00"/>
              </a:solidFill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609600" y="3324761"/>
            <a:ext cx="8534400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 indent="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Timothy J.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Schmit  (</a:t>
            </a:r>
            <a:r>
              <a:rPr lang="en-US" dirty="0" smtClean="0">
                <a:solidFill>
                  <a:srgbClr val="FFFFFF"/>
                </a:solidFill>
              </a:rPr>
              <a:t>tim.j.schmit@noaa.gov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)</a:t>
            </a:r>
            <a:endParaRPr lang="en-US" sz="2000" b="1" dirty="0">
              <a:solidFill>
                <a:srgbClr val="FFFFFF"/>
              </a:solidFill>
              <a:latin typeface="Arial Unicode MS" pitchFamily="34" charset="-128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00"/>
                </a:solidFill>
                <a:latin typeface="Arial Unicode MS" pitchFamily="34" charset="-128"/>
              </a:rPr>
              <a:t>NOAA/NESDIS/Satellite Applications and Research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00"/>
                </a:solidFill>
                <a:latin typeface="Arial Unicode MS" pitchFamily="34" charset="-128"/>
              </a:rPr>
              <a:t>  Advanced Satellite Products Branch (ASPB</a:t>
            </a: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)</a:t>
            </a:r>
          </a:p>
          <a:p>
            <a:pPr marL="0" lvl="1" indent="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err="1" smtClean="0">
                <a:solidFill>
                  <a:srgbClr val="FFFFFF"/>
                </a:solidFill>
                <a:latin typeface="Arial Unicode MS" pitchFamily="34" charset="-128"/>
              </a:rPr>
              <a:t>Joleen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 Feltz </a:t>
            </a:r>
            <a:endParaRPr lang="en-US" sz="2000" b="1" dirty="0">
              <a:solidFill>
                <a:srgbClr val="FFFFFF"/>
              </a:solidFill>
              <a:latin typeface="Arial Unicode MS" pitchFamily="34" charset="-128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CIMSS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000" b="1" dirty="0" smtClean="0">
              <a:solidFill>
                <a:srgbClr val="FFFF00"/>
              </a:solidFill>
              <a:latin typeface="Arial Unicode MS" pitchFamily="34" charset="-128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Madison, WI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000" b="1" dirty="0">
              <a:solidFill>
                <a:srgbClr val="FFFF00"/>
              </a:solidFill>
              <a:latin typeface="Arial Unicode MS" pitchFamily="34" charset="-128"/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7954963" y="6611938"/>
            <a:ext cx="8842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latin typeface="Times New Roman" pitchFamily="18" charset="0"/>
              </a:rPr>
              <a:t>UW-Madison</a:t>
            </a:r>
            <a:endParaRPr lang="en-US" sz="8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7175" name="Picture 7" descr="cimss_for_engraving_cro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7650" y="5772150"/>
            <a:ext cx="120015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1" descr="WideBannerLef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530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3" descr="goesRNextGenerationWHurricane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" y="4791075"/>
            <a:ext cx="1533525" cy="1914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E46D947-33D2-4ECF-8A10-DB4EB13F318E}" type="slidenum">
              <a:rPr lang="en-US" smtClean="0">
                <a:solidFill>
                  <a:srgbClr val="000000"/>
                </a:solidFill>
              </a:rPr>
              <a:pPr eaLnBrk="1" hangingPunct="1"/>
              <a:t>1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17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DR3.7micro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724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DRCto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76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inrg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38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DRrgb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029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nalSNDRRGBpane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637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ctcRGBScreenShot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810000" y="548640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McIDAS</a:t>
            </a:r>
            <a:r>
              <a:rPr lang="en-US" dirty="0" smtClean="0"/>
              <a:t>-V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50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es13_ctt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" y="0"/>
            <a:ext cx="90598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4800" y="6248400"/>
            <a:ext cx="2826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Data from Andy Heidinger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45720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Cloud-top temperature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09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es13_exp_rain_ra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" y="0"/>
            <a:ext cx="90598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4800" y="6248400"/>
            <a:ext cx="2826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Data from Andy Heidinger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45720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Rain Rate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19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es13_false_colo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" y="0"/>
            <a:ext cx="90598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4800" y="6248400"/>
            <a:ext cx="2826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Data from Andy Heidinger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457200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False color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74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8_grayscale_to_RGB_ctt_rainrate_falsecolo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" y="0"/>
            <a:ext cx="90598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33400" y="457200"/>
            <a:ext cx="516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Cloud top temperature + Rain Rate + False color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4419600"/>
            <a:ext cx="766107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This is only meant to show the concept of merging imagery and products.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20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Thanks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38200"/>
            <a:ext cx="88392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Inputs from many others</a:t>
            </a:r>
            <a:endParaRPr lang="en-US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Jun Li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Mike </a:t>
            </a:r>
            <a:r>
              <a:rPr lang="en-US" dirty="0" err="1" smtClean="0">
                <a:solidFill>
                  <a:schemeClr val="bg1"/>
                </a:solidFill>
              </a:rPr>
              <a:t>Pavolonis</a:t>
            </a:r>
            <a:endParaRPr lang="en-US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Don </a:t>
            </a:r>
            <a:r>
              <a:rPr lang="en-US" dirty="0" err="1" smtClean="0">
                <a:solidFill>
                  <a:schemeClr val="bg1"/>
                </a:solidFill>
              </a:rPr>
              <a:t>Hillger</a:t>
            </a:r>
            <a:endParaRPr lang="en-US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Steve Miller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Tom Rink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Andy </a:t>
            </a:r>
            <a:r>
              <a:rPr lang="en-US" dirty="0" smtClean="0">
                <a:solidFill>
                  <a:schemeClr val="bg1"/>
                </a:solidFill>
              </a:rPr>
              <a:t>Heidinger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Jason </a:t>
            </a:r>
            <a:r>
              <a:rPr lang="en-US" dirty="0" err="1" smtClean="0">
                <a:solidFill>
                  <a:schemeClr val="bg1"/>
                </a:solidFill>
              </a:rPr>
              <a:t>Otkin</a:t>
            </a:r>
            <a:endParaRPr lang="en-US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Will </a:t>
            </a:r>
            <a:r>
              <a:rPr lang="en-US" dirty="0" err="1" smtClean="0">
                <a:solidFill>
                  <a:schemeClr val="bg1"/>
                </a:solidFill>
              </a:rPr>
              <a:t>Straka</a:t>
            </a:r>
            <a:endParaRPr lang="en-US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Steve Goodman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Jaime Daniels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Etc. </a:t>
            </a:r>
          </a:p>
          <a:p>
            <a:pPr lvl="1" eaLnBrk="1" hangingPunct="1">
              <a:lnSpc>
                <a:spcPct val="90000"/>
              </a:lnSpc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6741DF-57BC-4793-A5BF-225B42218311}" type="slidenum">
              <a:rPr lang="en-US" smtClean="0">
                <a:solidFill>
                  <a:srgbClr val="000000"/>
                </a:solidFill>
              </a:rPr>
              <a:pPr eaLnBrk="1" hangingPunct="1"/>
              <a:t>2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2820588"/>
            <a:ext cx="2667000" cy="38001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3301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TC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75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TCALB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104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TCRGB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413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TCRGBAdded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933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tcRGBScreenShot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0"/>
            <a:ext cx="90852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810000" y="548640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McIDAS</a:t>
            </a:r>
            <a:r>
              <a:rPr lang="en-US" dirty="0" smtClean="0"/>
              <a:t>-V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07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8600" y="3244334"/>
            <a:ext cx="12105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Animation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89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8392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Concept</a:t>
            </a:r>
            <a:endParaRPr lang="en-US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Combining qualitative and quantitative products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en-US" dirty="0">
                <a:solidFill>
                  <a:schemeClr val="bg1"/>
                </a:solidFill>
              </a:rPr>
              <a:t>Removing the tyranny of versus…”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Examples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Sounder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Imager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GOES-R ABI</a:t>
            </a: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6741DF-57BC-4793-A5BF-225B42218311}" type="slidenum">
              <a:rPr lang="en-US" smtClean="0">
                <a:solidFill>
                  <a:srgbClr val="000000"/>
                </a:solidFill>
              </a:rPr>
              <a:pPr eaLnBrk="1" hangingPunct="1"/>
              <a:t>26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2820588"/>
            <a:ext cx="2667000" cy="38001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500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FFFF00"/>
                </a:solidFill>
              </a:rPr>
              <a:t>ABI Visible/Near-IR Bands</a:t>
            </a:r>
          </a:p>
        </p:txBody>
      </p:sp>
      <p:pic>
        <p:nvPicPr>
          <p:cNvPr id="34819" name="Picture 3" descr="abi_1_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7848600" cy="4738688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C3AE849-122C-4F76-AE8F-5F8023B05FAC}" type="slidenum">
              <a:rPr lang="en-US" smtClean="0">
                <a:solidFill>
                  <a:srgbClr val="000000"/>
                </a:solidFill>
              </a:rPr>
              <a:pPr eaLnBrk="1" hangingPunct="1"/>
              <a:t>27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6200" y="6477000"/>
            <a:ext cx="2076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Schmit et al, 2005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29000" y="6124416"/>
            <a:ext cx="5562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 ‘green’ band due to ‘lack of user requirement’.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672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FFFF00"/>
                </a:solidFill>
              </a:rPr>
              <a:t>ABI IR Bands</a:t>
            </a:r>
          </a:p>
        </p:txBody>
      </p:sp>
      <p:pic>
        <p:nvPicPr>
          <p:cNvPr id="35843" name="Picture 3" descr="abi_7_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013" y="914400"/>
            <a:ext cx="7088187" cy="5326063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76200" y="6477000"/>
            <a:ext cx="2076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Schmit et al, 2005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584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CB9FE4C-998E-4EAA-9602-EF8D25A1075C}" type="slidenum">
              <a:rPr lang="en-US" smtClean="0">
                <a:solidFill>
                  <a:srgbClr val="000000"/>
                </a:solidFill>
              </a:rPr>
              <a:pPr eaLnBrk="1" hangingPunct="1"/>
              <a:t>28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95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1113" y="228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Miller et al.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000"/>
            <a:ext cx="3667641" cy="475456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1472FF-57B5-4206-AA59-7354F91BDF2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133600"/>
            <a:ext cx="3965097" cy="2667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5334000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Miller, Steven D.; Schmidt, Christopher C.; Schmit, Timothy J. and </a:t>
            </a:r>
            <a:r>
              <a:rPr lang="en-US" dirty="0" err="1" smtClean="0">
                <a:solidFill>
                  <a:schemeClr val="bg1"/>
                </a:solidFill>
              </a:rPr>
              <a:t>Hillger</a:t>
            </a:r>
            <a:r>
              <a:rPr lang="en-US" dirty="0" smtClean="0">
                <a:solidFill>
                  <a:schemeClr val="bg1"/>
                </a:solidFill>
              </a:rPr>
              <a:t>, Donald W. </a:t>
            </a:r>
            <a:r>
              <a:rPr lang="en-US" b="1" dirty="0" smtClean="0">
                <a:solidFill>
                  <a:schemeClr val="bg1"/>
                </a:solidFill>
              </a:rPr>
              <a:t>A case for natural </a:t>
            </a:r>
            <a:r>
              <a:rPr lang="en-US" b="1" dirty="0" err="1" smtClean="0">
                <a:solidFill>
                  <a:schemeClr val="bg1"/>
                </a:solidFill>
              </a:rPr>
              <a:t>colour</a:t>
            </a:r>
            <a:r>
              <a:rPr lang="en-US" b="1" dirty="0" smtClean="0">
                <a:solidFill>
                  <a:schemeClr val="bg1"/>
                </a:solidFill>
              </a:rPr>
              <a:t> imagery from geostationary satellites, and an approximation for the GOES-R ABI. </a:t>
            </a:r>
            <a:r>
              <a:rPr lang="en-US" dirty="0" smtClean="0">
                <a:solidFill>
                  <a:schemeClr val="bg1"/>
                </a:solidFill>
              </a:rPr>
              <a:t>International Journal of Remote Sensing, Volume 33, Issue 13, 2012, pp.3999-4028.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67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8392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Concept</a:t>
            </a:r>
            <a:endParaRPr lang="en-US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Combining qualitative and quantitative products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en-US" dirty="0">
                <a:solidFill>
                  <a:schemeClr val="bg1"/>
                </a:solidFill>
              </a:rPr>
              <a:t>Removing the tyranny of versus…”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Examples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Sounder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Imager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GOES-R ABI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6741DF-57BC-4793-A5BF-225B42218311}" type="slidenum">
              <a:rPr lang="en-US" smtClean="0">
                <a:solidFill>
                  <a:srgbClr val="000000"/>
                </a:solidFill>
              </a:rPr>
              <a:pPr eaLnBrk="1" hangingPunct="1"/>
              <a:t>3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2820588"/>
            <a:ext cx="2667000" cy="38001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698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Pseudo-Natural Color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57200" y="6198475"/>
            <a:ext cx="879586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20000"/>
              </a:spcBef>
              <a:buClr>
                <a:srgbClr val="FAFD00"/>
              </a:buClr>
              <a:buSzPct val="100000"/>
            </a:pPr>
            <a:r>
              <a:rPr lang="en-US" dirty="0">
                <a:solidFill>
                  <a:srgbClr val="FFFF00"/>
                </a:solidFill>
                <a:ea typeface="MS PGothic" pitchFamily="34" charset="-128"/>
              </a:rPr>
              <a:t>“True Color” with “synthetic” green band from ABI simulated data (from CIMSS); image from Don </a:t>
            </a:r>
            <a:r>
              <a:rPr lang="en-US" dirty="0" err="1">
                <a:solidFill>
                  <a:srgbClr val="FFFF00"/>
                </a:solidFill>
                <a:ea typeface="MS PGothic" pitchFamily="34" charset="-128"/>
              </a:rPr>
              <a:t>Hillger</a:t>
            </a:r>
            <a:r>
              <a:rPr lang="en-US" dirty="0">
                <a:solidFill>
                  <a:srgbClr val="FFFF00"/>
                </a:solidFill>
                <a:ea typeface="MS PGothic" pitchFamily="34" charset="-128"/>
              </a:rPr>
              <a:t>, RAMMB.</a:t>
            </a:r>
          </a:p>
        </p:txBody>
      </p:sp>
      <p:pic>
        <p:nvPicPr>
          <p:cNvPr id="9" name="Picture 1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4" r="5173"/>
          <a:stretch>
            <a:fillRect/>
          </a:stretch>
        </p:blipFill>
        <p:spPr bwMode="auto">
          <a:xfrm>
            <a:off x="271940" y="1295400"/>
            <a:ext cx="8564878" cy="487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04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212" y="-215153"/>
            <a:ext cx="7086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GOES-R ABI Products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479618"/>
              </p:ext>
            </p:extLst>
          </p:nvPr>
        </p:nvGraphicFramePr>
        <p:xfrm>
          <a:off x="1219201" y="1218341"/>
          <a:ext cx="2833066" cy="503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3066"/>
              </a:tblGrid>
              <a:tr h="382417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Advanced Baseline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Imager (ABI)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31000">
                          <a:srgbClr val="374D6B"/>
                        </a:gs>
                        <a:gs pos="2000">
                          <a:schemeClr val="bg2">
                            <a:lumMod val="5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4651863">
                <a:tc>
                  <a:txBody>
                    <a:bodyPr/>
                    <a:lstStyle/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dirty="0" smtClean="0"/>
                        <a:t>Aerosol Detection (Including Smoke</a:t>
                      </a:r>
                      <a:r>
                        <a:rPr lang="en-US" sz="1000" baseline="0" dirty="0" smtClean="0"/>
                        <a:t> and Dust)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Aerosol Optical Depth (AOD)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Clear Sky Masks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and Moisture Imagery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Optical Depth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Particle Size Distribution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Top Height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Top Phase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Top Pressure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Top Temperature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Derived Motion Winds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dirty="0" smtClean="0"/>
                        <a:t>Derived Stability Indices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dirty="0" smtClean="0"/>
                        <a:t>Downward</a:t>
                      </a:r>
                      <a:r>
                        <a:rPr lang="en-US" sz="1000" baseline="0" dirty="0" smtClean="0"/>
                        <a:t> Shortwave Radiation: Surface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Fire/Hot Spot Characterization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Hurricane Intensity Estimation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Land Surface Temperature (Skin)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Legacy Vertical Moisture Profile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Legacy Vertical Temperature Profile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Radiances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Rainfall Rate/QPE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Reflected Shortwave Radiation: TOA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Sea Surface Temperature (Skin)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Snow Cover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Total Precipitable Water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Volcanic Ash: Detection and Height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770" y="730412"/>
            <a:ext cx="5432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00"/>
                </a:solidFill>
                <a:latin typeface="Arial" charset="0"/>
              </a:rPr>
              <a:t>Baseline Products</a:t>
            </a:r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8038272"/>
              </p:ext>
            </p:extLst>
          </p:nvPr>
        </p:nvGraphicFramePr>
        <p:xfrm>
          <a:off x="5066852" y="1218341"/>
          <a:ext cx="2646381" cy="5186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638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Advanced Baseline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Imager (ABI)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31000">
                          <a:srgbClr val="374D6B"/>
                        </a:gs>
                        <a:gs pos="2000">
                          <a:schemeClr val="bg2">
                            <a:lumMod val="5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 smtClean="0"/>
                        <a:t>Absorbed Shortwave Radiation:</a:t>
                      </a:r>
                      <a:r>
                        <a:rPr lang="en-US" sz="1000" baseline="0" dirty="0" smtClean="0"/>
                        <a:t> Surface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Aerosol Particle Size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Aircraft Icing Threat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Cloud Ice Water Path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Cloud Layers/Heights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Cloud Liquid Water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Cloud Type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Convective Initiation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Currents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Currents: Offshore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Downward Longwave Radiation: Surface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Enhanced “V”/Overshooting Top Detection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Flood/Standing Water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Ice Cover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Low Cloud and Fog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Ozone Total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Probability of Rainfall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Rainfall Potential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Sea and Lake Ice: Age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Sea and Lake Ice: Concentration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Sea and Lake Ice: Motion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Snow Depth (Over Plains)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SO</a:t>
                      </a:r>
                      <a:r>
                        <a:rPr lang="en-US" sz="1000" baseline="-25000" dirty="0" smtClean="0"/>
                        <a:t>2 </a:t>
                      </a:r>
                      <a:r>
                        <a:rPr lang="en-US" sz="1000" baseline="0" dirty="0" smtClean="0"/>
                        <a:t>Detection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Surface Albedo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Surface Emissivity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Tropopause Folding Turbulence Prediction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Upward Longwave Radiation: Surface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Upward Longwave Radiation: TOA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Vegetation Fraction: Green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Vegetation Index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Visibility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105400" y="730412"/>
            <a:ext cx="256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00"/>
                </a:solidFill>
                <a:latin typeface="Arial" charset="0"/>
              </a:rPr>
              <a:t>Future Capabilities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4572000" y="1043353"/>
            <a:ext cx="5378" cy="52050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60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Summary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14400"/>
            <a:ext cx="8915400" cy="51054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Consider ways to ‘bring together’ qualitative imagery and quantitative products</a:t>
            </a:r>
          </a:p>
          <a:p>
            <a:pPr lvl="1" eaLnBrk="1" hangingPunct="1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This may mean to produce more quantitative products at full spatial resolutions</a:t>
            </a:r>
          </a:p>
          <a:p>
            <a:pPr lvl="1" eaLnBrk="1" hangingPunct="1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GOES-R will offer many options, given the number of spectral bands and derived products.</a:t>
            </a:r>
          </a:p>
          <a:p>
            <a:pPr lvl="1" eaLnBrk="1" hangingPunct="1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Ideally, our display systems could easily show or combine images and products (via contours, over-lays and RGB combinations)!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6741DF-57BC-4793-A5BF-225B42218311}" type="slidenum">
              <a:rPr lang="en-US" smtClean="0">
                <a:solidFill>
                  <a:srgbClr val="000000"/>
                </a:solidFill>
              </a:rPr>
              <a:pPr eaLnBrk="1" hangingPunct="1"/>
              <a:t>32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14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From ‘grayscale’ to full color!</a:t>
            </a:r>
            <a:endParaRPr lang="en-US" dirty="0" smtClean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524000"/>
            <a:ext cx="3469171" cy="49431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3800" y="1971674"/>
            <a:ext cx="5327044" cy="45053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1936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Bridging the Gap in imagery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1472FF-57B5-4206-AA59-7354F91BDF2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62000" y="1219200"/>
            <a:ext cx="3429000" cy="266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Qualitative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800600" y="1219200"/>
            <a:ext cx="3352800" cy="266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Quantitative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286000" y="4038600"/>
            <a:ext cx="3429000" cy="266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BBoth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429000" y="4038600"/>
            <a:ext cx="3352800" cy="266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756" y="4987378"/>
            <a:ext cx="1133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Both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5288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2"/>
          <p:cNvSpPr txBox="1">
            <a:spLocks noChangeArrowheads="1"/>
          </p:cNvSpPr>
          <p:nvPr/>
        </p:nvSpPr>
        <p:spPr bwMode="auto">
          <a:xfrm>
            <a:off x="447675" y="255588"/>
            <a:ext cx="6486525" cy="831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3333CC"/>
                </a:solidFill>
                <a:ea typeface="SimSun" pitchFamily="2" charset="-122"/>
              </a:rPr>
              <a:t>Aerosol/Dust Optical Thickness Retrieval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rgbClr val="3333CC"/>
                </a:solidFill>
                <a:ea typeface="SimSun" pitchFamily="2" charset="-122"/>
              </a:rPr>
              <a:t>Data </a:t>
            </a:r>
            <a:r>
              <a:rPr lang="en-US" altLang="zh-CN" sz="2400" b="1" dirty="0">
                <a:solidFill>
                  <a:srgbClr val="3333CC"/>
                </a:solidFill>
                <a:ea typeface="SimSun" pitchFamily="2" charset="-122"/>
              </a:rPr>
              <a:t>from SEVIRI</a:t>
            </a:r>
          </a:p>
        </p:txBody>
      </p:sp>
      <p:pic>
        <p:nvPicPr>
          <p:cNvPr id="114692" name="Picture 4" descr="SEVIRI_Dust_cimss_smal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33600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3" name="Picture 5" descr="dust_msg_color_small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13360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838200" y="5294313"/>
            <a:ext cx="294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Dust Aerosol Optical Depth</a:t>
            </a:r>
          </a:p>
        </p:txBody>
      </p:sp>
      <p:sp>
        <p:nvSpPr>
          <p:cNvPr id="114695" name="Text Box 7"/>
          <p:cNvSpPr txBox="1">
            <a:spLocks noChangeArrowheads="1"/>
          </p:cNvSpPr>
          <p:nvPr/>
        </p:nvSpPr>
        <p:spPr bwMode="auto">
          <a:xfrm>
            <a:off x="6948488" y="5949950"/>
            <a:ext cx="132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CIMSS/NSMC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90600" y="6070084"/>
            <a:ext cx="19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Jun LI, CIMSS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00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80737"/>
            <a:ext cx="7772400" cy="178868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An Overview of New and Unique GOES-R Products for Hazard Assessment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1322" y="3799352"/>
            <a:ext cx="8115171" cy="1752600"/>
          </a:xfrm>
        </p:spPr>
        <p:txBody>
          <a:bodyPr>
            <a:normAutofit fontScale="70000" lnSpcReduction="20000"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Mike </a:t>
            </a:r>
            <a:r>
              <a:rPr lang="en-US" sz="4000" b="1" dirty="0" err="1" smtClean="0">
                <a:solidFill>
                  <a:srgbClr val="0000FF"/>
                </a:solidFill>
              </a:rPr>
              <a:t>Pavolonis</a:t>
            </a:r>
            <a:endParaRPr lang="en-US" sz="4000" b="1" dirty="0" smtClean="0">
              <a:solidFill>
                <a:srgbClr val="0000FF"/>
              </a:solidFill>
            </a:endParaRPr>
          </a:p>
          <a:p>
            <a:r>
              <a:rPr lang="en-US" sz="4000" b="1" dirty="0" smtClean="0">
                <a:solidFill>
                  <a:srgbClr val="0000FF"/>
                </a:solidFill>
              </a:rPr>
              <a:t>(NOAA/NESDIS)</a:t>
            </a:r>
            <a:endParaRPr lang="en-US" sz="4000" dirty="0">
              <a:solidFill>
                <a:srgbClr val="0000FF"/>
              </a:solidFill>
            </a:endParaRPr>
          </a:p>
          <a:p>
            <a:r>
              <a:rPr lang="en-US" sz="4000" dirty="0" smtClean="0">
                <a:solidFill>
                  <a:srgbClr val="0000FF"/>
                </a:solidFill>
              </a:rPr>
              <a:t>Justin </a:t>
            </a:r>
            <a:r>
              <a:rPr lang="en-US" sz="4000" dirty="0" err="1" smtClean="0">
                <a:solidFill>
                  <a:srgbClr val="0000FF"/>
                </a:solidFill>
              </a:rPr>
              <a:t>Sieglaff</a:t>
            </a:r>
            <a:r>
              <a:rPr lang="en-US" sz="4000" dirty="0" smtClean="0">
                <a:solidFill>
                  <a:srgbClr val="0000FF"/>
                </a:solidFill>
              </a:rPr>
              <a:t>, Dan </a:t>
            </a:r>
            <a:r>
              <a:rPr lang="en-US" sz="4000" dirty="0" err="1" smtClean="0">
                <a:solidFill>
                  <a:srgbClr val="0000FF"/>
                </a:solidFill>
              </a:rPr>
              <a:t>Hartung</a:t>
            </a:r>
            <a:r>
              <a:rPr lang="en-US" sz="4000" dirty="0" smtClean="0">
                <a:solidFill>
                  <a:srgbClr val="0000FF"/>
                </a:solidFill>
              </a:rPr>
              <a:t>, and Corey Calvert</a:t>
            </a:r>
          </a:p>
          <a:p>
            <a:r>
              <a:rPr lang="en-US" sz="4000" dirty="0" smtClean="0">
                <a:solidFill>
                  <a:srgbClr val="0000FF"/>
                </a:solidFill>
              </a:rPr>
              <a:t>(UW-CIMSS)</a:t>
            </a:r>
          </a:p>
          <a:p>
            <a:endParaRPr lang="en-US" dirty="0"/>
          </a:p>
        </p:txBody>
      </p:sp>
      <p:pic>
        <p:nvPicPr>
          <p:cNvPr id="4" name="Picture 4" descr="noaacl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334000"/>
            <a:ext cx="1600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imss-logo-small-trans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08863" y="5591175"/>
            <a:ext cx="173037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ejafjalla16apr2010-mfulle4118j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685800" y="77788"/>
            <a:ext cx="1828800" cy="121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ejafjalla16apr2010-mfulle4145j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7000" y="77788"/>
            <a:ext cx="1828800" cy="121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636318" y="1253626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>
              <a:spcBef>
                <a:spcPct val="50000"/>
              </a:spcBef>
            </a:pPr>
            <a:r>
              <a:rPr lang="en-US" sz="900" b="1" dirty="0">
                <a:solidFill>
                  <a:prstClr val="black"/>
                </a:solidFill>
              </a:rPr>
              <a:t>Marco </a:t>
            </a:r>
            <a:r>
              <a:rPr lang="en-US" sz="900" b="1" dirty="0" err="1">
                <a:solidFill>
                  <a:prstClr val="black"/>
                </a:solidFill>
              </a:rPr>
              <a:t>Fulle</a:t>
            </a:r>
            <a:r>
              <a:rPr lang="en-US" sz="900" b="1" dirty="0">
                <a:solidFill>
                  <a:prstClr val="black"/>
                </a:solidFill>
              </a:rPr>
              <a:t> - </a:t>
            </a:r>
            <a:r>
              <a:rPr lang="en-US" sz="900" b="1" dirty="0" err="1">
                <a:solidFill>
                  <a:prstClr val="black"/>
                </a:solidFill>
              </a:rPr>
              <a:t>www.stromboli.net</a:t>
            </a:r>
            <a:endParaRPr lang="en-US" sz="900" dirty="0">
              <a:solidFill>
                <a:prstClr val="black"/>
              </a:solidFill>
            </a:endParaRPr>
          </a:p>
        </p:txBody>
      </p:sp>
      <p:pic>
        <p:nvPicPr>
          <p:cNvPr id="9" name="Picture 3" descr="CA350B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385" y="86035"/>
            <a:ext cx="1819114" cy="121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Fog Blanket, Santa Lucia Range, California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525" y="77788"/>
            <a:ext cx="1939498" cy="122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GOES-R_Color_hre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0000" y="5638800"/>
            <a:ext cx="16764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044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4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 Black" charset="0"/>
              </a:rPr>
              <a:t>http://cimss.ssec.wisc.edu/goesr/proving-ground/geocat_ash</a:t>
            </a: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57AE97B-3F32-0843-8539-62EEA2A3F1F0}" type="slidenum">
              <a:rPr lang="en-US" smtClean="0"/>
              <a:pPr/>
              <a:t>7</a:t>
            </a:fld>
            <a:endParaRPr lang="en-US" smtClean="0"/>
          </a:p>
        </p:txBody>
      </p:sp>
      <p:pic>
        <p:nvPicPr>
          <p:cNvPr id="34820" name="Picture 5" descr="SA_realtime_example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01800"/>
            <a:ext cx="5287963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6" descr="iceland_web_site_screenshot.tif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21300" y="1714500"/>
            <a:ext cx="3822700" cy="48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Box 7"/>
          <p:cNvSpPr txBox="1">
            <a:spLocks noChangeArrowheads="1"/>
          </p:cNvSpPr>
          <p:nvPr/>
        </p:nvSpPr>
        <p:spPr bwMode="auto">
          <a:xfrm>
            <a:off x="1117600" y="1206500"/>
            <a:ext cx="3289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2800" dirty="0">
                <a:solidFill>
                  <a:srgbClr val="FFFF00"/>
                </a:solidFill>
              </a:rPr>
              <a:t>Cordon </a:t>
            </a:r>
            <a:r>
              <a:rPr lang="en-US" sz="2800" dirty="0" err="1">
                <a:solidFill>
                  <a:srgbClr val="FFFF00"/>
                </a:solidFill>
              </a:rPr>
              <a:t>Caulle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4823" name="TextBox 8"/>
          <p:cNvSpPr txBox="1">
            <a:spLocks noChangeArrowheads="1"/>
          </p:cNvSpPr>
          <p:nvPr/>
        </p:nvSpPr>
        <p:spPr bwMode="auto">
          <a:xfrm>
            <a:off x="5613400" y="1219200"/>
            <a:ext cx="3289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/>
            <a:r>
              <a:rPr lang="en-US" sz="2800" dirty="0" err="1">
                <a:solidFill>
                  <a:srgbClr val="FFFF00"/>
                </a:solidFill>
              </a:rPr>
              <a:t>Grimsvotn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2600" y="5296932"/>
            <a:ext cx="57365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Using contours to highlight quantitative product (over RGB)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6019800" y="4159250"/>
            <a:ext cx="76200" cy="11376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362200" y="4728091"/>
            <a:ext cx="152400" cy="5688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418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eocat.GOES-12.2009347.061500.Alva-OK.rgb_fogcont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81" y="0"/>
            <a:ext cx="596541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28522" y="872435"/>
            <a:ext cx="2451652" cy="5632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457200">
              <a:buFont typeface="Arial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 The </a:t>
            </a:r>
            <a:r>
              <a:rPr lang="en-US" sz="2400" b="1" dirty="0">
                <a:solidFill>
                  <a:prstClr val="black"/>
                </a:solidFill>
              </a:rPr>
              <a:t>quantitative assessment of cloud ceiling can be overlaid on top of imagery to make the product more appealing to forecasters.</a:t>
            </a:r>
          </a:p>
          <a:p>
            <a:pPr defTabSz="4572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</a:endParaRPr>
          </a:p>
          <a:p>
            <a:pPr defTabSz="457200">
              <a:buFont typeface="Arial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 The </a:t>
            </a:r>
            <a:r>
              <a:rPr lang="en-US" sz="2400" b="1" dirty="0">
                <a:solidFill>
                  <a:prstClr val="black"/>
                </a:solidFill>
              </a:rPr>
              <a:t>ability to contour the IFR and MVFR probabilities will soon be available in AWIPS.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1" y="3276600"/>
            <a:ext cx="3200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Using contours to highlight quantitative product (over RGB)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71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8392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Concept</a:t>
            </a:r>
            <a:endParaRPr lang="en-US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Combining qualitative and quantitative products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“</a:t>
            </a:r>
            <a:r>
              <a:rPr lang="en-US" dirty="0">
                <a:solidFill>
                  <a:schemeClr val="bg1"/>
                </a:solidFill>
              </a:rPr>
              <a:t>Removing the tyranny of versus…”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Examples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Sounder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Imager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GOES-R ABI</a:t>
            </a:r>
          </a:p>
          <a:p>
            <a:pPr eaLnBrk="1" hangingPunct="1">
              <a:lnSpc>
                <a:spcPct val="90000"/>
              </a:lnSpc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6741DF-57BC-4793-A5BF-225B42218311}" type="slidenum">
              <a:rPr lang="en-US" smtClean="0">
                <a:solidFill>
                  <a:srgbClr val="000000"/>
                </a:solidFill>
              </a:rPr>
              <a:pPr eaLnBrk="1" hangingPunct="1"/>
              <a:t>9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2820588"/>
            <a:ext cx="2667000" cy="38001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500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4003</TotalTime>
  <Words>834</Words>
  <Application>Microsoft Office PowerPoint</Application>
  <PresentationFormat>On-screen Show (4:3)</PresentationFormat>
  <Paragraphs>189</Paragraphs>
  <Slides>33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Office Theme</vt:lpstr>
      <vt:lpstr>1_Default Design</vt:lpstr>
      <vt:lpstr>1_Office Theme</vt:lpstr>
      <vt:lpstr>PowerPoint Presentation</vt:lpstr>
      <vt:lpstr>Thanks</vt:lpstr>
      <vt:lpstr>Outline</vt:lpstr>
      <vt:lpstr>Bridging the Gap in imagery</vt:lpstr>
      <vt:lpstr>PowerPoint Presentation</vt:lpstr>
      <vt:lpstr>An Overview of New and Unique GOES-R Products for Hazard Assessment</vt:lpstr>
      <vt:lpstr>http://cimss.ssec.wisc.edu/goesr/proving-ground/geocat_ash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ABI Visible/Near-IR Bands</vt:lpstr>
      <vt:lpstr>ABI IR Bands</vt:lpstr>
      <vt:lpstr>Miller et al.</vt:lpstr>
      <vt:lpstr>Pseudo-Natural Color</vt:lpstr>
      <vt:lpstr>GOES-R ABI Products</vt:lpstr>
      <vt:lpstr>Summary</vt:lpstr>
      <vt:lpstr>From ‘grayscale’ to full color!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14</cp:revision>
  <dcterms:created xsi:type="dcterms:W3CDTF">2012-08-20T19:34:43Z</dcterms:created>
  <dcterms:modified xsi:type="dcterms:W3CDTF">2012-08-23T14:17:50Z</dcterms:modified>
</cp:coreProperties>
</file>