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3" r:id="rId4"/>
  </p:sldMasterIdLst>
  <p:notesMasterIdLst>
    <p:notesMasterId r:id="rId53"/>
  </p:notesMasterIdLst>
  <p:sldIdLst>
    <p:sldId id="261" r:id="rId5"/>
    <p:sldId id="262" r:id="rId6"/>
    <p:sldId id="267" r:id="rId7"/>
    <p:sldId id="264" r:id="rId8"/>
    <p:sldId id="260" r:id="rId9"/>
    <p:sldId id="257" r:id="rId10"/>
    <p:sldId id="258" r:id="rId11"/>
    <p:sldId id="259" r:id="rId12"/>
    <p:sldId id="265" r:id="rId13"/>
    <p:sldId id="294" r:id="rId14"/>
    <p:sldId id="292" r:id="rId15"/>
    <p:sldId id="291" r:id="rId16"/>
    <p:sldId id="293" r:id="rId17"/>
    <p:sldId id="279" r:id="rId18"/>
    <p:sldId id="280" r:id="rId19"/>
    <p:sldId id="281" r:id="rId20"/>
    <p:sldId id="289" r:id="rId21"/>
    <p:sldId id="282" r:id="rId22"/>
    <p:sldId id="288" r:id="rId23"/>
    <p:sldId id="283" r:id="rId24"/>
    <p:sldId id="299" r:id="rId25"/>
    <p:sldId id="275" r:id="rId26"/>
    <p:sldId id="276" r:id="rId27"/>
    <p:sldId id="277" r:id="rId28"/>
    <p:sldId id="278" r:id="rId29"/>
    <p:sldId id="284" r:id="rId30"/>
    <p:sldId id="285" r:id="rId31"/>
    <p:sldId id="286" r:id="rId32"/>
    <p:sldId id="287" r:id="rId33"/>
    <p:sldId id="290" r:id="rId34"/>
    <p:sldId id="266" r:id="rId35"/>
    <p:sldId id="305" r:id="rId36"/>
    <p:sldId id="301" r:id="rId37"/>
    <p:sldId id="302" r:id="rId38"/>
    <p:sldId id="303" r:id="rId39"/>
    <p:sldId id="304" r:id="rId40"/>
    <p:sldId id="268" r:id="rId41"/>
    <p:sldId id="269" r:id="rId42"/>
    <p:sldId id="295" r:id="rId43"/>
    <p:sldId id="296" r:id="rId44"/>
    <p:sldId id="273" r:id="rId45"/>
    <p:sldId id="270" r:id="rId46"/>
    <p:sldId id="272" r:id="rId47"/>
    <p:sldId id="274" r:id="rId48"/>
    <p:sldId id="300" r:id="rId49"/>
    <p:sldId id="297" r:id="rId50"/>
    <p:sldId id="298" r:id="rId51"/>
    <p:sldId id="263"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7389" autoAdjust="0"/>
  </p:normalViewPr>
  <p:slideViewPr>
    <p:cSldViewPr>
      <p:cViewPr varScale="1">
        <p:scale>
          <a:sx n="153" d="100"/>
          <a:sy n="153" d="100"/>
        </p:scale>
        <p:origin x="-1176" y="-22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93C8E8-3171-4110-BE56-B674D573E776}" type="datetimeFigureOut">
              <a:rPr lang="en-US" smtClean="0"/>
              <a:t>8/20/2012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7F4302-CF82-4929-81F0-64EB6C8E3BCE}" type="slidenum">
              <a:rPr lang="en-US" smtClean="0"/>
              <a:t>‹#›</a:t>
            </a:fld>
            <a:endParaRPr lang="en-US"/>
          </a:p>
        </p:txBody>
      </p:sp>
    </p:spTree>
    <p:extLst>
      <p:ext uri="{BB962C8B-B14F-4D97-AF65-F5344CB8AC3E}">
        <p14:creationId xmlns:p14="http://schemas.microsoft.com/office/powerpoint/2010/main" val="1973813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Thank</a:t>
            </a:r>
            <a:r>
              <a:rPr lang="en-US" baseline="0" dirty="0" smtClean="0">
                <a:latin typeface="Arial" pitchFamily="34" charset="0"/>
              </a:rPr>
              <a:t> you for the invitation to this workshop. Sorry I can’t attend in person. Hurricane image is with the ‘simulating green’ LUT approach (from MODIS). </a:t>
            </a:r>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a:t>
            </a:r>
            <a:r>
              <a:rPr lang="en-US" baseline="0" dirty="0" smtClean="0"/>
              <a:t> two images are two ‘water vapor’ bands (centered at 6.5 and 7.4 um).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11</a:t>
            </a:fld>
            <a:endParaRPr lang="en-US"/>
          </a:p>
        </p:txBody>
      </p:sp>
    </p:spTree>
    <p:extLst>
      <p:ext uri="{BB962C8B-B14F-4D97-AF65-F5344CB8AC3E}">
        <p14:creationId xmlns:p14="http://schemas.microsoft.com/office/powerpoint/2010/main" val="2339730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Quantitative</a:t>
            </a:r>
            <a:r>
              <a:rPr lang="en-US" baseline="0" dirty="0" smtClean="0"/>
              <a:t> PW built from retrievals: TPW and 3 layers (surface to 0.9 sigma, 0.9 to 0.7 sigma, 0.7 to 0.3 sigma). Shown in </a:t>
            </a:r>
            <a:r>
              <a:rPr lang="en-US" baseline="0" dirty="0" err="1" smtClean="0"/>
              <a:t>mcidas</a:t>
            </a:r>
            <a:r>
              <a:rPr lang="en-US" baseline="0" dirty="0" smtClean="0"/>
              <a:t>-x.</a:t>
            </a:r>
          </a:p>
          <a:p>
            <a:r>
              <a:rPr lang="en-US" dirty="0" smtClean="0"/>
              <a:t>http://cimss.ssec.wisc.edu/goes/rt/viewdata.php?product=pwa_us3</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12</a:t>
            </a:fld>
            <a:endParaRPr lang="en-US"/>
          </a:p>
        </p:txBody>
      </p:sp>
    </p:spTree>
    <p:extLst>
      <p:ext uri="{BB962C8B-B14F-4D97-AF65-F5344CB8AC3E}">
        <p14:creationId xmlns:p14="http://schemas.microsoft.com/office/powerpoint/2010/main" val="4077178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How might the retrieved</a:t>
            </a:r>
            <a:r>
              <a:rPr lang="en-US" baseline="0" dirty="0" smtClean="0"/>
              <a:t> values be incorporated with imagery?</a:t>
            </a:r>
            <a:endParaRPr lang="en-US" dirty="0" smtClean="0"/>
          </a:p>
          <a:p>
            <a:r>
              <a:rPr lang="en-US" dirty="0" smtClean="0"/>
              <a:t>http://rammb.cira.colostate.edu/research/goes-r/proving_ground/cira_product_list/goes_sounder-based_rgb_air_mass_product.asp</a:t>
            </a:r>
          </a:p>
          <a:p>
            <a:r>
              <a:rPr lang="en-US" dirty="0" smtClean="0"/>
              <a:t>http://rammb.cira.colostate.edu/ramsdis/online/images/latest/goes-r_proving_ground/sounder_airmass.gif</a:t>
            </a:r>
            <a:endParaRPr lang="en-US" dirty="0" smtClean="0">
              <a:solidFill>
                <a:srgbClr val="FFFF00"/>
              </a:solidFill>
            </a:endParaRPr>
          </a:p>
          <a:p>
            <a:r>
              <a:rPr lang="en-US" dirty="0" smtClean="0">
                <a:solidFill>
                  <a:srgbClr val="FFFF00"/>
                </a:solidFill>
              </a:rPr>
              <a:t>The RGB air mass product is generated from MSG channels 12 (WV6.51), 10 (WV7.43), 9 (IR9.71), and </a:t>
            </a:r>
            <a:r>
              <a:rPr lang="en-US" dirty="0" smtClean="0"/>
              <a:t>8 (IR11.03). The raw imagery is ingested from CIRA’s local GOES servers and generated using Man computer Interactive Data Access System (MCIDAS) and the following recipe developed by European Organization for the Exploitation of Meteorological Satellites (EUMETSAT).</a:t>
            </a:r>
          </a:p>
          <a:p>
            <a:r>
              <a:rPr lang="en-US" dirty="0" smtClean="0"/>
              <a:t>Beam Channel Range Gamma Red WV6.2 - WV7.3 -25 ... 0 K 1 Green IR9.7 - IR10.8 -40 ... +5K 1 Blue WV6.2 +243 ... +208 K 1</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13</a:t>
            </a:fld>
            <a:endParaRPr lang="en-US"/>
          </a:p>
        </p:txBody>
      </p:sp>
    </p:spTree>
    <p:extLst>
      <p:ext uri="{BB962C8B-B14F-4D97-AF65-F5344CB8AC3E}">
        <p14:creationId xmlns:p14="http://schemas.microsoft.com/office/powerpoint/2010/main" val="2080285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 Sounder (over Pacific)</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14</a:t>
            </a:fld>
            <a:endParaRPr lang="en-US"/>
          </a:p>
        </p:txBody>
      </p:sp>
    </p:spTree>
    <p:extLst>
      <p:ext uri="{BB962C8B-B14F-4D97-AF65-F5344CB8AC3E}">
        <p14:creationId xmlns:p14="http://schemas.microsoft.com/office/powerpoint/2010/main" val="588322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Derived Cloud top pressure from many of the sounder IR bands.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15</a:t>
            </a:fld>
            <a:endParaRPr lang="en-US"/>
          </a:p>
        </p:txBody>
      </p:sp>
    </p:spTree>
    <p:extLst>
      <p:ext uri="{BB962C8B-B14F-4D97-AF65-F5344CB8AC3E}">
        <p14:creationId xmlns:p14="http://schemas.microsoft.com/office/powerpoint/2010/main" val="3548752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RGB</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16</a:t>
            </a:fld>
            <a:endParaRPr lang="en-US"/>
          </a:p>
        </p:txBody>
      </p:sp>
    </p:spTree>
    <p:extLst>
      <p:ext uri="{BB962C8B-B14F-4D97-AF65-F5344CB8AC3E}">
        <p14:creationId xmlns:p14="http://schemas.microsoft.com/office/powerpoint/2010/main" val="1627095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made in </a:t>
            </a:r>
            <a:r>
              <a:rPr lang="en-US" dirty="0" err="1" smtClean="0"/>
              <a:t>mcidas</a:t>
            </a:r>
            <a:r>
              <a:rPr lang="en-US" dirty="0" smtClean="0"/>
              <a:t>-v</a:t>
            </a:r>
            <a:r>
              <a:rPr lang="en-US" baseline="0" dirty="0" smtClean="0"/>
              <a:t> </a:t>
            </a:r>
            <a:r>
              <a:rPr lang="en-US" dirty="0" smtClean="0"/>
              <a:t>by </a:t>
            </a:r>
            <a:r>
              <a:rPr lang="en-US" dirty="0" err="1" smtClean="0"/>
              <a:t>Joleen</a:t>
            </a:r>
            <a:r>
              <a:rPr lang="en-US" dirty="0" smtClean="0"/>
              <a:t> Feltz, CIMSS.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17</a:t>
            </a:fld>
            <a:endParaRPr lang="en-US"/>
          </a:p>
        </p:txBody>
      </p:sp>
    </p:spTree>
    <p:extLst>
      <p:ext uri="{BB962C8B-B14F-4D97-AF65-F5344CB8AC3E}">
        <p14:creationId xmlns:p14="http://schemas.microsoft.com/office/powerpoint/2010/main" val="1854748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Combined</a:t>
            </a:r>
            <a:r>
              <a:rPr lang="en-US" baseline="0" dirty="0" smtClean="0"/>
              <a:t> RGB with CTP. Shown in </a:t>
            </a:r>
            <a:r>
              <a:rPr lang="en-US" baseline="0" dirty="0" err="1" smtClean="0"/>
              <a:t>mcidas</a:t>
            </a:r>
            <a:r>
              <a:rPr lang="en-US" baseline="0" dirty="0" smtClean="0"/>
              <a:t>-v.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18</a:t>
            </a:fld>
            <a:endParaRPr lang="en-US"/>
          </a:p>
        </p:txBody>
      </p:sp>
    </p:spTree>
    <p:extLst>
      <p:ext uri="{BB962C8B-B14F-4D97-AF65-F5344CB8AC3E}">
        <p14:creationId xmlns:p14="http://schemas.microsoft.com/office/powerpoint/2010/main" val="2166259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Images made in </a:t>
            </a:r>
            <a:r>
              <a:rPr lang="en-US" dirty="0" err="1" smtClean="0"/>
              <a:t>mcidas</a:t>
            </a:r>
            <a:r>
              <a:rPr lang="en-US" dirty="0" smtClean="0"/>
              <a:t>-v</a:t>
            </a:r>
            <a:r>
              <a:rPr lang="en-US" baseline="0" dirty="0" smtClean="0"/>
              <a:t> </a:t>
            </a:r>
            <a:r>
              <a:rPr lang="en-US" dirty="0" smtClean="0"/>
              <a:t>by </a:t>
            </a:r>
            <a:r>
              <a:rPr lang="en-US" dirty="0" err="1" smtClean="0"/>
              <a:t>Joleen</a:t>
            </a:r>
            <a:r>
              <a:rPr lang="en-US" dirty="0" smtClean="0"/>
              <a:t> Feltz, CIMSS. </a:t>
            </a:r>
          </a:p>
          <a:p>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19</a:t>
            </a:fld>
            <a:endParaRPr lang="en-US"/>
          </a:p>
        </p:txBody>
      </p:sp>
    </p:spTree>
    <p:extLst>
      <p:ext uri="{BB962C8B-B14F-4D97-AF65-F5344CB8AC3E}">
        <p14:creationId xmlns:p14="http://schemas.microsoft.com/office/powerpoint/2010/main" val="3207386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to show the concept of combining imagery with products.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20</a:t>
            </a:fld>
            <a:endParaRPr lang="en-US"/>
          </a:p>
        </p:txBody>
      </p:sp>
    </p:spTree>
    <p:extLst>
      <p:ext uri="{BB962C8B-B14F-4D97-AF65-F5344CB8AC3E}">
        <p14:creationId xmlns:p14="http://schemas.microsoft.com/office/powerpoint/2010/main" val="2868325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many. The SSEC building in 1967.  Picture from Jean Phillips.</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a:t>
            </a:fld>
            <a:endParaRPr lang="en-US"/>
          </a:p>
        </p:txBody>
      </p:sp>
    </p:spTree>
    <p:extLst>
      <p:ext uri="{BB962C8B-B14F-4D97-AF65-F5344CB8AC3E}">
        <p14:creationId xmlns:p14="http://schemas.microsoft.com/office/powerpoint/2010/main" val="2908692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a:t>
            </a:r>
            <a:r>
              <a:rPr lang="en-US" baseline="0" dirty="0" smtClean="0"/>
              <a:t> we “remove the tyranny of ‘versus’?”</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21</a:t>
            </a:fld>
            <a:endParaRPr lang="en-US"/>
          </a:p>
        </p:txBody>
      </p:sp>
    </p:spTree>
    <p:extLst>
      <p:ext uri="{BB962C8B-B14F-4D97-AF65-F5344CB8AC3E}">
        <p14:creationId xmlns:p14="http://schemas.microsoft.com/office/powerpoint/2010/main" val="902872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a:t>
            </a:r>
            <a:r>
              <a:rPr lang="en-US" baseline="0" dirty="0" smtClean="0"/>
              <a:t> now from the GOES imager. Cloud Top Pressure.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22</a:t>
            </a:fld>
            <a:endParaRPr lang="en-US"/>
          </a:p>
        </p:txBody>
      </p:sp>
    </p:spTree>
    <p:extLst>
      <p:ext uri="{BB962C8B-B14F-4D97-AF65-F5344CB8AC3E}">
        <p14:creationId xmlns:p14="http://schemas.microsoft.com/office/powerpoint/2010/main" val="82770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Rain Rate.</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23</a:t>
            </a:fld>
            <a:endParaRPr lang="en-US"/>
          </a:p>
        </p:txBody>
      </p:sp>
    </p:spTree>
    <p:extLst>
      <p:ext uri="{BB962C8B-B14F-4D97-AF65-F5344CB8AC3E}">
        <p14:creationId xmlns:p14="http://schemas.microsoft.com/office/powerpoint/2010/main" val="1720283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False color with </a:t>
            </a:r>
            <a:r>
              <a:rPr lang="en-US" dirty="0" err="1" smtClean="0"/>
              <a:t>vis</a:t>
            </a:r>
            <a:r>
              <a:rPr lang="en-US" baseline="0" dirty="0" smtClean="0"/>
              <a:t> and IR.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24</a:t>
            </a:fld>
            <a:endParaRPr lang="en-US"/>
          </a:p>
        </p:txBody>
      </p:sp>
    </p:spTree>
    <p:extLst>
      <p:ext uri="{BB962C8B-B14F-4D97-AF65-F5344CB8AC3E}">
        <p14:creationId xmlns:p14="http://schemas.microsoft.com/office/powerpoint/2010/main" val="1592904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paint shop pro</a:t>
            </a:r>
            <a:r>
              <a:rPr lang="en-US" baseline="0" dirty="0" smtClean="0"/>
              <a:t> with equal weightings for this image.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25</a:t>
            </a:fld>
            <a:endParaRPr lang="en-US"/>
          </a:p>
        </p:txBody>
      </p:sp>
    </p:spTree>
    <p:extLst>
      <p:ext uri="{BB962C8B-B14F-4D97-AF65-F5344CB8AC3E}">
        <p14:creationId xmlns:p14="http://schemas.microsoft.com/office/powerpoint/2010/main" val="3068971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Images made in </a:t>
            </a:r>
            <a:r>
              <a:rPr lang="en-US" dirty="0" err="1" smtClean="0"/>
              <a:t>mcidas</a:t>
            </a:r>
            <a:r>
              <a:rPr lang="en-US" dirty="0" smtClean="0"/>
              <a:t>-v</a:t>
            </a:r>
            <a:r>
              <a:rPr lang="en-US" baseline="0" dirty="0" smtClean="0"/>
              <a:t> </a:t>
            </a:r>
            <a:r>
              <a:rPr lang="en-US" dirty="0" smtClean="0"/>
              <a:t>by </a:t>
            </a:r>
            <a:r>
              <a:rPr lang="en-US" dirty="0" err="1" smtClean="0"/>
              <a:t>Joleen</a:t>
            </a:r>
            <a:r>
              <a:rPr lang="en-US" dirty="0" smtClean="0"/>
              <a:t> Feltz, CIMSS.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a:t>
            </a:r>
            <a:r>
              <a:rPr lang="en-US" smtClean="0"/>
              <a:t>‘context'</a:t>
            </a:r>
            <a:endParaRPr lang="en-US" dirty="0" smtClean="0"/>
          </a:p>
          <a:p>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26</a:t>
            </a:fld>
            <a:endParaRPr lang="en-US"/>
          </a:p>
        </p:txBody>
      </p:sp>
    </p:spTree>
    <p:extLst>
      <p:ext uri="{BB962C8B-B14F-4D97-AF65-F5344CB8AC3E}">
        <p14:creationId xmlns:p14="http://schemas.microsoft.com/office/powerpoint/2010/main" val="339333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Plotting</a:t>
            </a:r>
            <a:r>
              <a:rPr lang="en-US" baseline="0" dirty="0" smtClean="0"/>
              <a:t> over clouds adds some ‘context’.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27</a:t>
            </a:fld>
            <a:endParaRPr lang="en-US"/>
          </a:p>
        </p:txBody>
      </p:sp>
    </p:spTree>
    <p:extLst>
      <p:ext uri="{BB962C8B-B14F-4D97-AF65-F5344CB8AC3E}">
        <p14:creationId xmlns:p14="http://schemas.microsoft.com/office/powerpoint/2010/main" val="2663198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RGB</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28</a:t>
            </a:fld>
            <a:endParaRPr lang="en-US"/>
          </a:p>
        </p:txBody>
      </p:sp>
    </p:spTree>
    <p:extLst>
      <p:ext uri="{BB962C8B-B14F-4D97-AF65-F5344CB8AC3E}">
        <p14:creationId xmlns:p14="http://schemas.microsoft.com/office/powerpoint/2010/main" val="1130278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RGB + CTC.</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29</a:t>
            </a:fld>
            <a:endParaRPr lang="en-US"/>
          </a:p>
        </p:txBody>
      </p:sp>
    </p:spTree>
    <p:extLst>
      <p:ext uri="{BB962C8B-B14F-4D97-AF65-F5344CB8AC3E}">
        <p14:creationId xmlns:p14="http://schemas.microsoft.com/office/powerpoint/2010/main" val="1594800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a:t>
            </a:r>
            <a:r>
              <a:rPr lang="en-US" baseline="0" dirty="0" smtClean="0"/>
              <a:t> gif.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30</a:t>
            </a:fld>
            <a:endParaRPr lang="en-US"/>
          </a:p>
        </p:txBody>
      </p:sp>
    </p:spTree>
    <p:extLst>
      <p:ext uri="{BB962C8B-B14F-4D97-AF65-F5344CB8AC3E}">
        <p14:creationId xmlns:p14="http://schemas.microsoft.com/office/powerpoint/2010/main" val="3570824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a:t>
            </a:r>
            <a:r>
              <a:rPr lang="en-US" baseline="0" dirty="0" smtClean="0"/>
              <a:t>t now most views are either qualitative images OR quantitative derived products. How best to combine the strengths?</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4</a:t>
            </a:fld>
            <a:endParaRPr lang="en-US"/>
          </a:p>
        </p:txBody>
      </p:sp>
    </p:spTree>
    <p:extLst>
      <p:ext uri="{BB962C8B-B14F-4D97-AF65-F5344CB8AC3E}">
        <p14:creationId xmlns:p14="http://schemas.microsoft.com/office/powerpoint/2010/main" val="2535225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on to the ABI. More info at: </a:t>
            </a:r>
          </a:p>
          <a:p>
            <a:r>
              <a:rPr lang="en-US" dirty="0" smtClean="0"/>
              <a:t>http://www.goes-r.gov/</a:t>
            </a:r>
          </a:p>
          <a:p>
            <a:r>
              <a:rPr lang="en-US" dirty="0" smtClean="0"/>
              <a:t>Or</a:t>
            </a:r>
          </a:p>
          <a:p>
            <a:r>
              <a:rPr lang="en-US" dirty="0" smtClean="0"/>
              <a:t>http://cimss.ssec.wisc.edu/goes/abi/</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31</a:t>
            </a:fld>
            <a:endParaRPr lang="en-US"/>
          </a:p>
        </p:txBody>
      </p:sp>
    </p:spTree>
    <p:extLst>
      <p:ext uri="{BB962C8B-B14F-4D97-AF65-F5344CB8AC3E}">
        <p14:creationId xmlns:p14="http://schemas.microsoft.com/office/powerpoint/2010/main" val="3814927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32</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solidFill>
                  <a:prstClr val="black"/>
                </a:solidFill>
              </a:rPr>
              <a:pPr/>
              <a:t>34</a:t>
            </a:fld>
            <a:endParaRPr lang="en-US">
              <a:solidFill>
                <a:prstClr val="black"/>
              </a:solidFill>
            </a:endParaRPr>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solidFill>
                  <a:prstClr val="black"/>
                </a:solidFill>
              </a:rPr>
              <a:pPr/>
              <a:t>35</a:t>
            </a:fld>
            <a:endParaRPr lang="en-US">
              <a:solidFill>
                <a:prstClr val="black"/>
              </a:solidFill>
            </a:endParaRPr>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solidFill>
                  <a:prstClr val="black"/>
                </a:solidFill>
              </a:rPr>
              <a:pPr/>
              <a:t>36</a:t>
            </a:fld>
            <a:endParaRPr lang="en-US">
              <a:solidFill>
                <a:prstClr val="black"/>
              </a:solidFill>
            </a:endParaRPr>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37</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38</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39</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a:p>
            <a:pPr eaLnBrk="1" hangingPunct="1"/>
            <a:endParaRPr lang="en-US" dirty="0"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40</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a:p>
            <a:pPr eaLnBrk="1" hangingPunct="1"/>
            <a:endParaRPr lang="en-US" dirty="0"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41</a:t>
            </a:fld>
            <a:endParaRPr lang="en-US"/>
          </a:p>
        </p:txBody>
      </p:sp>
    </p:spTree>
    <p:extLst>
      <p:ext uri="{BB962C8B-B14F-4D97-AF65-F5344CB8AC3E}">
        <p14:creationId xmlns:p14="http://schemas.microsoft.com/office/powerpoint/2010/main" val="1413121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Classic</a:t>
            </a:r>
            <a:r>
              <a:rPr lang="en-US" baseline="0" dirty="0" smtClean="0"/>
              <a:t> example: </a:t>
            </a:r>
            <a:r>
              <a:rPr lang="en-US" baseline="0" dirty="0" smtClean="0"/>
              <a:t>quantitative on left, qualitative on right (not this isn’t the official ‘dust’ RGB enhancement). Both have strengths and weaknesses. </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5</a:t>
            </a:fld>
            <a:endParaRPr lang="en-US"/>
          </a:p>
        </p:txBody>
      </p:sp>
    </p:spTree>
    <p:extLst>
      <p:ext uri="{BB962C8B-B14F-4D97-AF65-F5344CB8AC3E}">
        <p14:creationId xmlns:p14="http://schemas.microsoft.com/office/powerpoint/2010/main" val="2032167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Jordan </a:t>
            </a:r>
            <a:r>
              <a:rPr lang="en-US" dirty="0" err="1" smtClean="0"/>
              <a:t>Gerth</a:t>
            </a:r>
            <a:r>
              <a:rPr lang="en-US" dirty="0" smtClean="0"/>
              <a:t>.</a:t>
            </a:r>
            <a:r>
              <a:rPr lang="en-US" baseline="0" dirty="0" smtClean="0"/>
              <a:t> Sample in AWIPS-II.</a:t>
            </a:r>
          </a:p>
          <a:p>
            <a:r>
              <a:rPr lang="en-US" dirty="0" smtClean="0"/>
              <a:t>http://www.goes-r.gov/downloads/GUC-7/day1/session01/05-Gerth-AWIPSII.pptx</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47</a:t>
            </a:fld>
            <a:endParaRPr lang="en-US"/>
          </a:p>
        </p:txBody>
      </p:sp>
    </p:spTree>
    <p:extLst>
      <p:ext uri="{BB962C8B-B14F-4D97-AF65-F5344CB8AC3E}">
        <p14:creationId xmlns:p14="http://schemas.microsoft.com/office/powerpoint/2010/main" val="828827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Following slides from Mike </a:t>
            </a:r>
            <a:r>
              <a:rPr lang="en-US" dirty="0" err="1" smtClean="0"/>
              <a:t>Pavolonis</a:t>
            </a:r>
            <a:r>
              <a:rPr lang="en-US" dirty="0" smtClean="0"/>
              <a:t> (ASPB) in Madison,</a:t>
            </a:r>
            <a:r>
              <a:rPr lang="en-US" baseline="0" dirty="0" smtClean="0"/>
              <a:t> WI.</a:t>
            </a:r>
            <a:endParaRPr lang="en-US" dirty="0"/>
          </a:p>
        </p:txBody>
      </p:sp>
      <p:sp>
        <p:nvSpPr>
          <p:cNvPr id="4" name="Slide Number Placeholder 3"/>
          <p:cNvSpPr>
            <a:spLocks noGrp="1"/>
          </p:cNvSpPr>
          <p:nvPr>
            <p:ph type="sldNum" sz="quarter" idx="10"/>
          </p:nvPr>
        </p:nvSpPr>
        <p:spPr/>
        <p:txBody>
          <a:bodyPr/>
          <a:lstStyle/>
          <a:p>
            <a:fld id="{E555EAFA-9B74-5E49-BEEF-69B451F76E4E}"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contours is one method to “combine” a quantitative product with an RGB.</a:t>
            </a:r>
          </a:p>
          <a:p>
            <a:endParaRPr lang="en-US" dirty="0" smtClean="0"/>
          </a:p>
          <a:p>
            <a:r>
              <a:rPr lang="en-US" dirty="0" smtClean="0"/>
              <a:t>-</a:t>
            </a:r>
            <a:r>
              <a:rPr lang="en-US" dirty="0" smtClean="0"/>
              <a:t>June </a:t>
            </a:r>
            <a:r>
              <a:rPr lang="en-US" dirty="0" smtClean="0"/>
              <a:t>4</a:t>
            </a:r>
          </a:p>
          <a:p>
            <a:r>
              <a:rPr lang="en-US" dirty="0" smtClean="0"/>
              <a:t>-</a:t>
            </a:r>
            <a:r>
              <a:rPr lang="en-US" dirty="0" smtClean="0"/>
              <a:t>May 21</a:t>
            </a:r>
          </a:p>
          <a:p>
            <a:endParaRPr lang="en-US" dirty="0" smtClean="0"/>
          </a:p>
        </p:txBody>
      </p:sp>
      <p:sp>
        <p:nvSpPr>
          <p:cNvPr id="35844" name="Date Placeholder 3"/>
          <p:cNvSpPr>
            <a:spLocks noGrp="1"/>
          </p:cNvSpPr>
          <p:nvPr>
            <p:ph type="dt" sz="quarter" idx="1"/>
          </p:nvPr>
        </p:nvSpPr>
        <p:spPr>
          <a:noFill/>
        </p:spPr>
        <p:txBody>
          <a:bodyPr/>
          <a:lstStyle/>
          <a:p>
            <a:fld id="{279B028B-EB98-4643-A014-DA4C147A6A77}" type="datetime1">
              <a:rPr lang="en-US" smtClean="0">
                <a:solidFill>
                  <a:prstClr val="black"/>
                </a:solidFill>
              </a:rPr>
              <a:pPr/>
              <a:t>8/27/2012</a:t>
            </a:fld>
            <a:endParaRPr lang="en-US" smtClean="0">
              <a:solidFill>
                <a:prstClr val="black"/>
              </a:solidFill>
            </a:endParaRPr>
          </a:p>
        </p:txBody>
      </p:sp>
      <p:sp>
        <p:nvSpPr>
          <p:cNvPr id="35845" name="Slide Number Placeholder 4"/>
          <p:cNvSpPr>
            <a:spLocks noGrp="1"/>
          </p:cNvSpPr>
          <p:nvPr>
            <p:ph type="sldNum" sz="quarter" idx="5"/>
          </p:nvPr>
        </p:nvSpPr>
        <p:spPr>
          <a:noFill/>
        </p:spPr>
        <p:txBody>
          <a:bodyPr/>
          <a:lstStyle/>
          <a:p>
            <a:fld id="{8B6FF703-D265-AF40-9504-D83F5714240B}" type="slidenum">
              <a:rPr lang="en-US" smtClean="0">
                <a:solidFill>
                  <a:prstClr val="black"/>
                </a:solidFill>
              </a:rPr>
              <a:pPr/>
              <a:t>7</a:t>
            </a:fld>
            <a:endParaRPr lang="en-US"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D75D7-B632-464A-93EC-35D069A7B06F}" type="slidenum">
              <a:rPr lang="en-US">
                <a:solidFill>
                  <a:prstClr val="black"/>
                </a:solidFill>
              </a:rPr>
              <a:pPr/>
              <a:t>8</a:t>
            </a:fld>
            <a:endParaRPr lang="en-US">
              <a:solidFill>
                <a:prstClr val="black"/>
              </a:solidFill>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contours is one method to “combine” a quantitative product with an RGB. This case for cloud ceilings.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a:t>
            </a:r>
            <a:r>
              <a:rPr lang="en-US" baseline="0" dirty="0" smtClean="0"/>
              <a:t> we “remove the tyranny of ‘versus’?”</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9</a:t>
            </a:fld>
            <a:endParaRPr lang="en-US"/>
          </a:p>
        </p:txBody>
      </p:sp>
    </p:spTree>
    <p:extLst>
      <p:ext uri="{BB962C8B-B14F-4D97-AF65-F5344CB8AC3E}">
        <p14:creationId xmlns:p14="http://schemas.microsoft.com/office/powerpoint/2010/main" val="902872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 Sounder:</a:t>
            </a:r>
            <a:r>
              <a:rPr lang="en-US" baseline="0" dirty="0" smtClean="0"/>
              <a:t> 18 IR bands and 1 visible.</a:t>
            </a:r>
            <a:endParaRPr lang="en-US" dirty="0"/>
          </a:p>
        </p:txBody>
      </p:sp>
      <p:sp>
        <p:nvSpPr>
          <p:cNvPr id="4" name="Slide Number Placeholder 3"/>
          <p:cNvSpPr>
            <a:spLocks noGrp="1"/>
          </p:cNvSpPr>
          <p:nvPr>
            <p:ph type="sldNum" sz="quarter" idx="10"/>
          </p:nvPr>
        </p:nvSpPr>
        <p:spPr/>
        <p:txBody>
          <a:bodyPr/>
          <a:lstStyle/>
          <a:p>
            <a:fld id="{EF7F4302-CF82-4929-81F0-64EB6C8E3BCE}" type="slidenum">
              <a:rPr lang="en-US" smtClean="0"/>
              <a:t>10</a:t>
            </a:fld>
            <a:endParaRPr lang="en-US"/>
          </a:p>
        </p:txBody>
      </p:sp>
    </p:spTree>
    <p:extLst>
      <p:ext uri="{BB962C8B-B14F-4D97-AF65-F5344CB8AC3E}">
        <p14:creationId xmlns:p14="http://schemas.microsoft.com/office/powerpoint/2010/main" val="2409536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64648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228683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2053840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73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412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503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462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7878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842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5546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944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2157224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69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906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898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5568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65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62091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882312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85265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69367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216420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49C90B-004B-481C-9F42-C922380EE03E}" type="datetimeFigureOut">
              <a:rPr lang="en-US" smtClean="0"/>
              <a:t>8/20/2012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2122613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8/20/2012</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1395832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8/20/2012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574664758"/>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4007943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ACDF6120-F1F0-4C60-9FE9-39AC71A9C79D}" type="datetimeFigureOut">
              <a:rPr lang="en-US" smtClean="0">
                <a:solidFill>
                  <a:srgbClr val="464653"/>
                </a:solidFill>
              </a:rPr>
              <a:pPr/>
              <a:t>8/28/2012</a:t>
            </a:fld>
            <a:endParaRPr lang="en-US" sz="1600" dirty="0">
              <a:solidFill>
                <a:srgbClr val="464653"/>
              </a:solidFill>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dirty="0">
              <a:solidFill>
                <a:srgbClr val="464653"/>
              </a:solidFill>
            </a:endParaRPr>
          </a:p>
        </p:txBody>
      </p:sp>
      <p:sp>
        <p:nvSpPr>
          <p:cNvPr id="29" name="Slide Number Placeholder 28"/>
          <p:cNvSpPr>
            <a:spLocks noGrp="1"/>
          </p:cNvSpPr>
          <p:nvPr>
            <p:ph type="sldNum" sz="quarter" idx="12"/>
          </p:nvPr>
        </p:nvSpPr>
        <p:spPr>
          <a:xfrm>
            <a:off x="1216152" y="6355080"/>
            <a:ext cx="1219200" cy="365760"/>
          </a:xfrm>
        </p:spPr>
        <p:txBody>
          <a:bodyPr/>
          <a:lstStyle/>
          <a:p>
            <a:fld id="{EA7C8D44-3667-46F6-9772-CC52308E2A7F}" type="slidenum">
              <a:rPr lang="en-US" smtClean="0">
                <a:solidFill>
                  <a:srgbClr val="464653"/>
                </a:solidFill>
              </a:rPr>
              <a:pPr/>
              <a:t>‹#›</a:t>
            </a:fld>
            <a:endParaRPr lang="en-US" dirty="0">
              <a:solidFill>
                <a:srgbClr val="464653"/>
              </a:solidFill>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4872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dirty="0">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dirty="0">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921973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ACDF6120-F1F0-4C60-9FE9-39AC71A9C79D}" type="datetimeFigureOut">
              <a:rPr lang="en-US" smtClean="0">
                <a:solidFill>
                  <a:srgbClr val="DDE9EC"/>
                </a:solidFill>
              </a:rPr>
              <a:pPr/>
              <a:t>8/28/2012</a:t>
            </a:fld>
            <a:endParaRPr lang="en-US" dirty="0">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dirty="0">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EA7C8D44-3667-46F6-9772-CC52308E2A7F}" type="slidenum">
              <a:rPr lang="en-US" smtClean="0">
                <a:solidFill>
                  <a:srgbClr val="DDE9EC"/>
                </a:solidFill>
              </a:rPr>
              <a:pPr/>
              <a:t>‹#›</a:t>
            </a:fld>
            <a:endParaRPr lang="en-US" dirty="0">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532797824"/>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37014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8" name="Footer Placeholder 7"/>
          <p:cNvSpPr>
            <a:spLocks noGrp="1"/>
          </p:cNvSpPr>
          <p:nvPr>
            <p:ph type="ftr" sz="quarter" idx="11"/>
          </p:nvPr>
        </p:nvSpPr>
        <p:spPr/>
        <p:txBody>
          <a:bodyPr/>
          <a:lstStyle/>
          <a:p>
            <a:endParaRPr lang="en-US">
              <a:solidFill>
                <a:srgbClr val="464653"/>
              </a:solidFill>
            </a:endParaRPr>
          </a:p>
        </p:txBody>
      </p:sp>
      <p:sp>
        <p:nvSpPr>
          <p:cNvPr id="9" name="Slide Number Placeholder 8"/>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0031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777512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68739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49C90B-004B-481C-9F42-C922380EE03E}" type="datetimeFigureOut">
              <a:rPr lang="en-US" smtClean="0"/>
              <a:t>8/20/2012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123411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22479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CDF6120-F1F0-4C60-9FE9-39AC71A9C79D}" type="datetimeFigureOut">
              <a:rPr lang="en-US" smtClean="0">
                <a:solidFill>
                  <a:srgbClr val="DDE9EC"/>
                </a:solidFill>
              </a:rPr>
              <a:pPr/>
              <a:t>8/28/2012</a:t>
            </a:fld>
            <a:endParaRPr lang="en-US">
              <a:solidFill>
                <a:srgbClr val="DDE9EC"/>
              </a:solidFill>
            </a:endParaRPr>
          </a:p>
        </p:txBody>
      </p:sp>
      <p:sp>
        <p:nvSpPr>
          <p:cNvPr id="6" name="Footer Placeholder 5"/>
          <p:cNvSpPr>
            <a:spLocks noGrp="1"/>
          </p:cNvSpPr>
          <p:nvPr>
            <p:ph type="ftr" sz="quarter" idx="11"/>
          </p:nvPr>
        </p:nvSpPr>
        <p:spPr/>
        <p:txBody>
          <a:bodyPr/>
          <a:lstStyle/>
          <a:p>
            <a:endParaRPr lang="en-US">
              <a:solidFill>
                <a:srgbClr val="DDE9EC"/>
              </a:solidFill>
            </a:endParaRPr>
          </a:p>
        </p:txBody>
      </p:sp>
      <p:sp>
        <p:nvSpPr>
          <p:cNvPr id="7" name="Slide Number Placeholder 6"/>
          <p:cNvSpPr>
            <a:spLocks noGrp="1"/>
          </p:cNvSpPr>
          <p:nvPr>
            <p:ph type="sldNum" sz="quarter" idx="12"/>
          </p:nvPr>
        </p:nvSpPr>
        <p:spPr/>
        <p:txBody>
          <a:bodyPr/>
          <a:lstStyle/>
          <a:p>
            <a:fld id="{EA7C8D44-3667-46F6-9772-CC52308E2A7F}"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809735511"/>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513559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solidFill>
                  <a:srgbClr val="464653"/>
                </a:solidFill>
              </a:rPr>
              <a:pPr/>
              <a:t>8/28/2012</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21195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49C90B-004B-481C-9F42-C922380EE03E}" type="datetimeFigureOut">
              <a:rPr lang="en-US" smtClean="0"/>
              <a:t>8/20/2012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3898442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49C90B-004B-481C-9F42-C922380EE03E}" type="datetimeFigureOut">
              <a:rPr lang="en-US" smtClean="0"/>
              <a:t>8/20/2012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54373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9C90B-004B-481C-9F42-C922380EE03E}" type="datetimeFigureOut">
              <a:rPr lang="en-US" smtClean="0"/>
              <a:t>8/20/2012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33736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49C90B-004B-481C-9F42-C922380EE03E}" type="datetimeFigureOut">
              <a:rPr lang="en-US" smtClean="0"/>
              <a:t>8/20/2012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303915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49C90B-004B-481C-9F42-C922380EE03E}" type="datetimeFigureOut">
              <a:rPr lang="en-US" smtClean="0"/>
              <a:t>8/20/2012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32A4F-58C1-4777-BA81-CC647D3A78BB}" type="slidenum">
              <a:rPr lang="en-US" smtClean="0"/>
              <a:t>‹#›</a:t>
            </a:fld>
            <a:endParaRPr lang="en-US"/>
          </a:p>
        </p:txBody>
      </p:sp>
    </p:spTree>
    <p:extLst>
      <p:ext uri="{BB962C8B-B14F-4D97-AF65-F5344CB8AC3E}">
        <p14:creationId xmlns:p14="http://schemas.microsoft.com/office/powerpoint/2010/main" val="1143729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9C90B-004B-481C-9F42-C922380EE03E}" type="datetimeFigureOut">
              <a:rPr lang="en-US" smtClean="0"/>
              <a:t>8/20/2012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732A4F-58C1-4777-BA81-CC647D3A78BB}" type="slidenum">
              <a:rPr lang="en-US" smtClean="0"/>
              <a:t>‹#›</a:t>
            </a:fld>
            <a:endParaRPr lang="en-US"/>
          </a:p>
        </p:txBody>
      </p:sp>
    </p:spTree>
    <p:extLst>
      <p:ext uri="{BB962C8B-B14F-4D97-AF65-F5344CB8AC3E}">
        <p14:creationId xmlns:p14="http://schemas.microsoft.com/office/powerpoint/2010/main" val="367396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13299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8/20/2012</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314636156"/>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ACDF6120-F1F0-4C60-9FE9-39AC71A9C79D}" type="datetimeFigureOut">
              <a:rPr lang="en-US" smtClean="0">
                <a:solidFill>
                  <a:srgbClr val="464653"/>
                </a:solidFill>
              </a:rPr>
              <a:pPr/>
              <a:t>8/28/2012</a:t>
            </a:fld>
            <a:endParaRPr lang="en-US" dirty="0">
              <a:solidFill>
                <a:srgbClr val="464653"/>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dirty="0">
              <a:solidFill>
                <a:srgbClr val="464653"/>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EA7C8D44-3667-46F6-9772-CC52308E2A7F}" type="slidenum">
              <a:rPr lang="en-US" smtClean="0">
                <a:solidFill>
                  <a:srgbClr val="464653"/>
                </a:solidFill>
              </a:rPr>
              <a:pPr/>
              <a:t>‹#›</a:t>
            </a:fld>
            <a:endParaRPr lang="en-US" sz="1600" dirty="0">
              <a:solidFill>
                <a:srgbClr val="464653"/>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47819101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1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51.GIF"/></Relationships>
</file>

<file path=ppt/slides/_rels/slide3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53.GIF"/></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9.JP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81000" y="990600"/>
            <a:ext cx="8763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dirty="0" smtClean="0">
                <a:solidFill>
                  <a:srgbClr val="FFFF00"/>
                </a:solidFill>
                <a:latin typeface="Arial Unicode MS" pitchFamily="34" charset="-128"/>
                <a:cs typeface="Times New Roman" pitchFamily="18" charset="0"/>
              </a:rPr>
              <a:t>Moving from "versus" </a:t>
            </a:r>
            <a:r>
              <a:rPr lang="en-US" sz="4400" dirty="0">
                <a:solidFill>
                  <a:srgbClr val="FFFF00"/>
                </a:solidFill>
                <a:latin typeface="Arial Unicode MS" pitchFamily="34" charset="-128"/>
                <a:cs typeface="Times New Roman" pitchFamily="18" charset="0"/>
              </a:rPr>
              <a:t>quantitative </a:t>
            </a:r>
            <a:r>
              <a:rPr lang="en-US" sz="4400" dirty="0" smtClean="0">
                <a:solidFill>
                  <a:srgbClr val="FFFF00"/>
                </a:solidFill>
                <a:latin typeface="Arial Unicode MS" pitchFamily="34" charset="-128"/>
                <a:cs typeface="Times New Roman" pitchFamily="18" charset="0"/>
              </a:rPr>
              <a:t>products to RGB “with” </a:t>
            </a:r>
            <a:r>
              <a:rPr lang="en-US" sz="4400" dirty="0">
                <a:solidFill>
                  <a:srgbClr val="FFFF00"/>
                </a:solidFill>
                <a:latin typeface="Arial Unicode MS" pitchFamily="34" charset="-128"/>
                <a:cs typeface="Times New Roman" pitchFamily="18" charset="0"/>
              </a:rPr>
              <a:t>quantitative products</a:t>
            </a:r>
            <a:r>
              <a:rPr lang="en-US" sz="4400" dirty="0" smtClean="0">
                <a:solidFill>
                  <a:srgbClr val="FFFF00"/>
                </a:solidFill>
                <a:latin typeface="Arial Unicode MS" pitchFamily="34" charset="-128"/>
                <a:cs typeface="Times New Roman" pitchFamily="18" charset="0"/>
              </a:rPr>
              <a:t> </a:t>
            </a:r>
            <a:endParaRPr lang="en-US" sz="4400"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609600" y="3324761"/>
            <a:ext cx="85344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rgbClr val="FFFFFF"/>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marL="0" lvl="1" indent="0" algn="ctr" fontAlgn="base">
              <a:spcBef>
                <a:spcPct val="50000"/>
              </a:spcBef>
              <a:spcAft>
                <a:spcPct val="0"/>
              </a:spcAft>
            </a:pPr>
            <a:r>
              <a:rPr lang="en-US" sz="2000" b="1" dirty="0" err="1" smtClean="0">
                <a:solidFill>
                  <a:srgbClr val="FFFFFF"/>
                </a:solidFill>
                <a:latin typeface="Arial Unicode MS" pitchFamily="34" charset="-128"/>
              </a:rPr>
              <a:t>Joleen</a:t>
            </a:r>
            <a:r>
              <a:rPr lang="en-US" sz="2000" b="1" dirty="0" smtClean="0">
                <a:solidFill>
                  <a:srgbClr val="FFFFFF"/>
                </a:solidFill>
                <a:latin typeface="Arial Unicode MS" pitchFamily="34" charset="-128"/>
              </a:rPr>
              <a:t> Feltz </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smtClean="0">
                <a:solidFill>
                  <a:srgbClr val="FFFF00"/>
                </a:solidFill>
                <a:latin typeface="Arial Unicode MS" pitchFamily="34" charset="-128"/>
              </a:rPr>
              <a:t>CIMSS</a:t>
            </a:r>
          </a:p>
          <a:p>
            <a:pPr algn="ctr" fontAlgn="base">
              <a:spcBef>
                <a:spcPct val="50000"/>
              </a:spcBef>
              <a:spcAft>
                <a:spcPct val="0"/>
              </a:spcAft>
            </a:pPr>
            <a:endParaRPr lang="en-US" sz="2000" b="1" dirty="0" smtClean="0">
              <a:solidFill>
                <a:srgbClr val="FFFF00"/>
              </a:solidFill>
              <a:latin typeface="Arial Unicode MS" pitchFamily="34" charset="-128"/>
            </a:endParaRPr>
          </a:p>
          <a:p>
            <a:pPr algn="ctr" fontAlgn="base">
              <a:spcBef>
                <a:spcPct val="50000"/>
              </a:spcBef>
              <a:spcAft>
                <a:spcPct val="0"/>
              </a:spcAft>
            </a:pPr>
            <a:r>
              <a:rPr lang="en-US" sz="2000" b="1" dirty="0" smtClean="0">
                <a:solidFill>
                  <a:srgbClr val="FFFF00"/>
                </a:solidFill>
                <a:latin typeface="Arial Unicode MS" pitchFamily="34" charset="-128"/>
              </a:rPr>
              <a:t>Madison, WI</a:t>
            </a:r>
          </a:p>
          <a:p>
            <a:pPr algn="ctr" fontAlgn="base">
              <a:spcBef>
                <a:spcPct val="50000"/>
              </a:spcBef>
              <a:spcAft>
                <a:spcPct val="0"/>
              </a:spcAft>
            </a:pPr>
            <a:endParaRPr lang="en-US" sz="2000" b="1" dirty="0">
              <a:solidFill>
                <a:srgbClr val="FFFF00"/>
              </a:solidFill>
              <a:latin typeface="Arial Unicode MS" pitchFamily="34" charset="-128"/>
            </a:endParaRPr>
          </a:p>
        </p:txBody>
      </p:sp>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pic>
        <p:nvPicPr>
          <p:cNvPr id="7175" name="Picture 7" descr="cimss_for_engraving_cro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1" descr="WideBannerLef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04800" y="4791075"/>
            <a:ext cx="1533525" cy="1914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spTree>
    <p:extLst>
      <p:ext uri="{BB962C8B-B14F-4D97-AF65-F5344CB8AC3E}">
        <p14:creationId xmlns:p14="http://schemas.microsoft.com/office/powerpoint/2010/main" val="42261704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GOES Sounder</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089502"/>
            <a:ext cx="8153399" cy="5707379"/>
          </a:xfrm>
        </p:spPr>
      </p:pic>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18066876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gscb12.12240.1300"/>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95300" y="457200"/>
            <a:ext cx="3810000" cy="2857500"/>
          </a:xfrm>
          <a:prstGeom prst="rect">
            <a:avLst/>
          </a:prstGeom>
          <a:noFill/>
          <a:ln>
            <a:noFill/>
          </a:ln>
        </p:spPr>
      </p:pic>
      <p:pic>
        <p:nvPicPr>
          <p:cNvPr id="3" name="Picture 2" descr="usgscb10.12240.1300"/>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4838700" y="457200"/>
            <a:ext cx="3810000" cy="2857500"/>
          </a:xfrm>
          <a:prstGeom prst="rect">
            <a:avLst/>
          </a:prstGeom>
          <a:noFill/>
          <a:ln>
            <a:noFill/>
          </a:ln>
        </p:spPr>
      </p:pic>
      <p:pic>
        <p:nvPicPr>
          <p:cNvPr id="4" name="Picture 3" descr="usgscb03.12240.1300"/>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495300" y="3543300"/>
            <a:ext cx="3810000" cy="2857500"/>
          </a:xfrm>
          <a:prstGeom prst="rect">
            <a:avLst/>
          </a:prstGeom>
          <a:noFill/>
          <a:ln>
            <a:noFill/>
          </a:ln>
        </p:spPr>
      </p:pic>
      <p:pic>
        <p:nvPicPr>
          <p:cNvPr id="5" name="Picture 4" descr="usgscb08.12240.1300"/>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4838700" y="3543300"/>
            <a:ext cx="3810000" cy="2857500"/>
          </a:xfrm>
          <a:prstGeom prst="rect">
            <a:avLst/>
          </a:prstGeom>
          <a:noFill/>
          <a:ln>
            <a:noFill/>
          </a:ln>
        </p:spPr>
      </p:pic>
      <p:sp>
        <p:nvSpPr>
          <p:cNvPr id="6" name="TextBox 5"/>
          <p:cNvSpPr txBox="1"/>
          <p:nvPr/>
        </p:nvSpPr>
        <p:spPr>
          <a:xfrm>
            <a:off x="1447800" y="6477000"/>
            <a:ext cx="6323078" cy="369332"/>
          </a:xfrm>
          <a:prstGeom prst="rect">
            <a:avLst/>
          </a:prstGeom>
          <a:solidFill>
            <a:schemeClr val="bg1"/>
          </a:solidFill>
        </p:spPr>
        <p:txBody>
          <a:bodyPr wrap="none" rtlCol="0">
            <a:spAutoFit/>
          </a:bodyPr>
          <a:lstStyle/>
          <a:p>
            <a:r>
              <a:rPr lang="en-US" dirty="0" smtClean="0"/>
              <a:t>GOES Sounder: Bands at 6.5, 7.4, 14.1 and 11 micrometers</a:t>
            </a:r>
            <a:endParaRPr lang="en-US" dirty="0"/>
          </a:p>
        </p:txBody>
      </p:sp>
    </p:spTree>
    <p:extLst>
      <p:ext uri="{BB962C8B-B14F-4D97-AF65-F5344CB8AC3E}">
        <p14:creationId xmlns:p14="http://schemas.microsoft.com/office/powerpoint/2010/main" val="123951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pw.12240.1300"/>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95300" y="457200"/>
            <a:ext cx="3810000" cy="2857500"/>
          </a:xfrm>
          <a:prstGeom prst="rect">
            <a:avLst/>
          </a:prstGeom>
          <a:noFill/>
          <a:ln>
            <a:noFill/>
          </a:ln>
        </p:spPr>
      </p:pic>
      <p:pic>
        <p:nvPicPr>
          <p:cNvPr id="3" name="Picture 2" descr="uspw1.12240.1300"/>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4838700" y="457200"/>
            <a:ext cx="3810000" cy="2857500"/>
          </a:xfrm>
          <a:prstGeom prst="rect">
            <a:avLst/>
          </a:prstGeom>
          <a:noFill/>
          <a:ln>
            <a:noFill/>
          </a:ln>
        </p:spPr>
      </p:pic>
      <p:pic>
        <p:nvPicPr>
          <p:cNvPr id="4" name="Picture 3" descr="uspw2.12240.1300"/>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495300" y="3543300"/>
            <a:ext cx="3810000" cy="2857500"/>
          </a:xfrm>
          <a:prstGeom prst="rect">
            <a:avLst/>
          </a:prstGeom>
          <a:noFill/>
          <a:ln>
            <a:noFill/>
          </a:ln>
        </p:spPr>
      </p:pic>
      <p:pic>
        <p:nvPicPr>
          <p:cNvPr id="5" name="Picture 4" descr="uspw3.12240.1300"/>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4838700" y="3543300"/>
            <a:ext cx="3810000" cy="2857500"/>
          </a:xfrm>
          <a:prstGeom prst="rect">
            <a:avLst/>
          </a:prstGeom>
          <a:noFill/>
          <a:ln>
            <a:noFill/>
          </a:ln>
        </p:spPr>
      </p:pic>
      <p:sp>
        <p:nvSpPr>
          <p:cNvPr id="7" name="TextBox 6"/>
          <p:cNvSpPr txBox="1"/>
          <p:nvPr/>
        </p:nvSpPr>
        <p:spPr>
          <a:xfrm>
            <a:off x="1066800" y="6477000"/>
            <a:ext cx="6990247" cy="369332"/>
          </a:xfrm>
          <a:prstGeom prst="rect">
            <a:avLst/>
          </a:prstGeom>
          <a:solidFill>
            <a:schemeClr val="bg1"/>
          </a:solidFill>
        </p:spPr>
        <p:txBody>
          <a:bodyPr wrap="none" rtlCol="0">
            <a:spAutoFit/>
          </a:bodyPr>
          <a:lstStyle/>
          <a:p>
            <a:r>
              <a:rPr lang="en-US" dirty="0" smtClean="0"/>
              <a:t>GOES Sounder Derived Products: Total PW, Low, Middle and High</a:t>
            </a:r>
            <a:endParaRPr lang="en-US" dirty="0"/>
          </a:p>
        </p:txBody>
      </p:sp>
    </p:spTree>
    <p:extLst>
      <p:ext uri="{BB962C8B-B14F-4D97-AF65-F5344CB8AC3E}">
        <p14:creationId xmlns:p14="http://schemas.microsoft.com/office/powerpoint/2010/main" val="2220986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13</a:t>
            </a:fld>
            <a:endParaRPr lang="en-US">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8032"/>
            <a:ext cx="9144000" cy="5161935"/>
          </a:xfrm>
          <a:prstGeom prst="rect">
            <a:avLst/>
          </a:prstGeom>
        </p:spPr>
      </p:pic>
      <p:sp>
        <p:nvSpPr>
          <p:cNvPr id="4" name="TextBox 3"/>
          <p:cNvSpPr txBox="1"/>
          <p:nvPr/>
        </p:nvSpPr>
        <p:spPr>
          <a:xfrm>
            <a:off x="1543725" y="6248400"/>
            <a:ext cx="5314275" cy="369332"/>
          </a:xfrm>
          <a:prstGeom prst="rect">
            <a:avLst/>
          </a:prstGeom>
          <a:solidFill>
            <a:schemeClr val="bg1"/>
          </a:solidFill>
        </p:spPr>
        <p:txBody>
          <a:bodyPr wrap="none" rtlCol="0">
            <a:spAutoFit/>
          </a:bodyPr>
          <a:lstStyle/>
          <a:p>
            <a:r>
              <a:rPr lang="en-US" dirty="0" smtClean="0"/>
              <a:t>GOES Sounder “</a:t>
            </a:r>
            <a:r>
              <a:rPr lang="en-US" dirty="0" err="1" smtClean="0"/>
              <a:t>Airmass</a:t>
            </a:r>
            <a:r>
              <a:rPr lang="en-US" dirty="0" smtClean="0"/>
              <a:t>” RGB: Image from CIRA</a:t>
            </a:r>
            <a:endParaRPr lang="en-US" dirty="0"/>
          </a:p>
        </p:txBody>
      </p:sp>
    </p:spTree>
    <p:extLst>
      <p:ext uri="{BB962C8B-B14F-4D97-AF65-F5344CB8AC3E}">
        <p14:creationId xmlns:p14="http://schemas.microsoft.com/office/powerpoint/2010/main" val="2211866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DR3.7micron"/>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467246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DRCtop"/>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2763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inrgb"/>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50382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ctcRGBScreenSho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3813" y="0"/>
            <a:ext cx="9094787" cy="6858000"/>
          </a:xfrm>
          <a:prstGeom prst="rect">
            <a:avLst/>
          </a:prstGeom>
          <a:noFill/>
          <a:ln>
            <a:noFill/>
          </a:ln>
        </p:spPr>
      </p:pic>
      <p:sp>
        <p:nvSpPr>
          <p:cNvPr id="3" name="TextBox 2"/>
          <p:cNvSpPr txBox="1"/>
          <p:nvPr/>
        </p:nvSpPr>
        <p:spPr>
          <a:xfrm>
            <a:off x="3810000" y="5486400"/>
            <a:ext cx="1261884" cy="369332"/>
          </a:xfrm>
          <a:prstGeom prst="rect">
            <a:avLst/>
          </a:prstGeom>
          <a:noFill/>
        </p:spPr>
        <p:txBody>
          <a:bodyPr wrap="none" rtlCol="0">
            <a:spAutoFit/>
          </a:bodyPr>
          <a:lstStyle/>
          <a:p>
            <a:r>
              <a:rPr lang="en-US" dirty="0" err="1" smtClean="0"/>
              <a:t>McIDAS</a:t>
            </a:r>
            <a:r>
              <a:rPr lang="en-US" dirty="0" smtClean="0"/>
              <a:t>-V</a:t>
            </a:r>
            <a:endParaRPr lang="en-US" dirty="0"/>
          </a:p>
        </p:txBody>
      </p:sp>
    </p:spTree>
    <p:extLst>
      <p:ext uri="{BB962C8B-B14F-4D97-AF65-F5344CB8AC3E}">
        <p14:creationId xmlns:p14="http://schemas.microsoft.com/office/powerpoint/2010/main" val="4035500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DRrgb"/>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40299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cRGBScreenSho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 y="0"/>
            <a:ext cx="9085263" cy="6858000"/>
          </a:xfrm>
          <a:prstGeom prst="rect">
            <a:avLst/>
          </a:prstGeom>
          <a:noFill/>
          <a:ln>
            <a:noFill/>
          </a:ln>
        </p:spPr>
      </p:pic>
      <p:sp>
        <p:nvSpPr>
          <p:cNvPr id="3" name="TextBox 2"/>
          <p:cNvSpPr txBox="1"/>
          <p:nvPr/>
        </p:nvSpPr>
        <p:spPr>
          <a:xfrm>
            <a:off x="3810000" y="5486400"/>
            <a:ext cx="1261884" cy="369332"/>
          </a:xfrm>
          <a:prstGeom prst="rect">
            <a:avLst/>
          </a:prstGeom>
          <a:noFill/>
        </p:spPr>
        <p:txBody>
          <a:bodyPr wrap="none" rtlCol="0">
            <a:spAutoFit/>
          </a:bodyPr>
          <a:lstStyle/>
          <a:p>
            <a:r>
              <a:rPr lang="en-US" dirty="0" err="1" smtClean="0"/>
              <a:t>McIDAS</a:t>
            </a:r>
            <a:r>
              <a:rPr lang="en-US" dirty="0" smtClean="0"/>
              <a:t>-V</a:t>
            </a:r>
            <a:endParaRPr lang="en-US" dirty="0"/>
          </a:p>
        </p:txBody>
      </p:sp>
    </p:spTree>
    <p:extLst>
      <p:ext uri="{BB962C8B-B14F-4D97-AF65-F5344CB8AC3E}">
        <p14:creationId xmlns:p14="http://schemas.microsoft.com/office/powerpoint/2010/main" val="40740797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Thanks</a:t>
            </a:r>
            <a:endParaRPr lang="en-US" dirty="0" smtClean="0">
              <a:solidFill>
                <a:srgbClr val="FFFF00"/>
              </a:solidFill>
            </a:endParaRP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Inputs from many others</a:t>
            </a:r>
            <a:endParaRPr lang="en-US" dirty="0" smtClean="0">
              <a:solidFill>
                <a:schemeClr val="bg1"/>
              </a:solidFill>
            </a:endParaRPr>
          </a:p>
          <a:p>
            <a:pPr lvl="1" eaLnBrk="1" hangingPunct="1">
              <a:lnSpc>
                <a:spcPct val="90000"/>
              </a:lnSpc>
            </a:pPr>
            <a:r>
              <a:rPr lang="en-US" sz="2400" dirty="0">
                <a:solidFill>
                  <a:schemeClr val="bg1"/>
                </a:solidFill>
              </a:rPr>
              <a:t>Tom Rink</a:t>
            </a:r>
          </a:p>
          <a:p>
            <a:pPr lvl="1" eaLnBrk="1" hangingPunct="1">
              <a:lnSpc>
                <a:spcPct val="90000"/>
              </a:lnSpc>
            </a:pPr>
            <a:r>
              <a:rPr lang="en-US" sz="2400" dirty="0" smtClean="0">
                <a:solidFill>
                  <a:schemeClr val="bg1"/>
                </a:solidFill>
              </a:rPr>
              <a:t>Jun Li</a:t>
            </a:r>
          </a:p>
          <a:p>
            <a:pPr lvl="1" eaLnBrk="1" hangingPunct="1">
              <a:lnSpc>
                <a:spcPct val="90000"/>
              </a:lnSpc>
            </a:pPr>
            <a:r>
              <a:rPr lang="en-US" sz="2400" dirty="0" smtClean="0">
                <a:solidFill>
                  <a:schemeClr val="bg1"/>
                </a:solidFill>
              </a:rPr>
              <a:t>Mike </a:t>
            </a:r>
            <a:r>
              <a:rPr lang="en-US" sz="2400" dirty="0" err="1" smtClean="0">
                <a:solidFill>
                  <a:schemeClr val="bg1"/>
                </a:solidFill>
              </a:rPr>
              <a:t>Pavolonis</a:t>
            </a:r>
            <a:endParaRPr lang="en-US" sz="2400" dirty="0" smtClean="0">
              <a:solidFill>
                <a:schemeClr val="bg1"/>
              </a:solidFill>
            </a:endParaRPr>
          </a:p>
          <a:p>
            <a:pPr lvl="1" eaLnBrk="1" hangingPunct="1">
              <a:lnSpc>
                <a:spcPct val="90000"/>
              </a:lnSpc>
            </a:pPr>
            <a:r>
              <a:rPr lang="en-US" sz="2400" dirty="0" smtClean="0">
                <a:solidFill>
                  <a:schemeClr val="bg1"/>
                </a:solidFill>
              </a:rPr>
              <a:t>Don </a:t>
            </a:r>
            <a:r>
              <a:rPr lang="en-US" sz="2400" dirty="0" err="1" smtClean="0">
                <a:solidFill>
                  <a:schemeClr val="bg1"/>
                </a:solidFill>
              </a:rPr>
              <a:t>Hillger</a:t>
            </a:r>
            <a:endParaRPr lang="en-US" sz="2400" dirty="0" smtClean="0">
              <a:solidFill>
                <a:schemeClr val="bg1"/>
              </a:solidFill>
            </a:endParaRPr>
          </a:p>
          <a:p>
            <a:pPr lvl="1" eaLnBrk="1" hangingPunct="1">
              <a:lnSpc>
                <a:spcPct val="90000"/>
              </a:lnSpc>
            </a:pPr>
            <a:r>
              <a:rPr lang="en-US" sz="2400" dirty="0" smtClean="0">
                <a:solidFill>
                  <a:schemeClr val="bg1"/>
                </a:solidFill>
              </a:rPr>
              <a:t>Steve Miller</a:t>
            </a:r>
          </a:p>
          <a:p>
            <a:pPr lvl="1" eaLnBrk="1" hangingPunct="1">
              <a:lnSpc>
                <a:spcPct val="90000"/>
              </a:lnSpc>
            </a:pPr>
            <a:r>
              <a:rPr lang="en-US" sz="2400" dirty="0" smtClean="0">
                <a:solidFill>
                  <a:schemeClr val="bg1"/>
                </a:solidFill>
              </a:rPr>
              <a:t>Jordan </a:t>
            </a:r>
            <a:r>
              <a:rPr lang="en-US" sz="2400" dirty="0" err="1" smtClean="0">
                <a:solidFill>
                  <a:schemeClr val="bg1"/>
                </a:solidFill>
              </a:rPr>
              <a:t>Gerth</a:t>
            </a:r>
            <a:endParaRPr lang="en-US" sz="2400" dirty="0" smtClean="0">
              <a:solidFill>
                <a:schemeClr val="bg1"/>
              </a:solidFill>
            </a:endParaRPr>
          </a:p>
          <a:p>
            <a:pPr lvl="1" eaLnBrk="1" hangingPunct="1">
              <a:lnSpc>
                <a:spcPct val="90000"/>
              </a:lnSpc>
            </a:pPr>
            <a:r>
              <a:rPr lang="en-US" sz="2400" dirty="0">
                <a:solidFill>
                  <a:schemeClr val="bg1"/>
                </a:solidFill>
              </a:rPr>
              <a:t>Andy </a:t>
            </a:r>
            <a:r>
              <a:rPr lang="en-US" sz="2400" dirty="0" smtClean="0">
                <a:solidFill>
                  <a:schemeClr val="bg1"/>
                </a:solidFill>
              </a:rPr>
              <a:t>Heidinger</a:t>
            </a:r>
          </a:p>
          <a:p>
            <a:pPr lvl="1" eaLnBrk="1" hangingPunct="1">
              <a:lnSpc>
                <a:spcPct val="90000"/>
              </a:lnSpc>
            </a:pPr>
            <a:r>
              <a:rPr lang="en-US" sz="2400" dirty="0" smtClean="0">
                <a:solidFill>
                  <a:schemeClr val="bg1"/>
                </a:solidFill>
              </a:rPr>
              <a:t>Mat </a:t>
            </a:r>
            <a:r>
              <a:rPr lang="en-US" sz="2400" dirty="0" err="1" smtClean="0">
                <a:solidFill>
                  <a:schemeClr val="bg1"/>
                </a:solidFill>
              </a:rPr>
              <a:t>Gunshor</a:t>
            </a:r>
            <a:endParaRPr lang="en-US" sz="2400" dirty="0" smtClean="0">
              <a:solidFill>
                <a:schemeClr val="bg1"/>
              </a:solidFill>
            </a:endParaRPr>
          </a:p>
          <a:p>
            <a:pPr lvl="1" eaLnBrk="1" hangingPunct="1">
              <a:lnSpc>
                <a:spcPct val="90000"/>
              </a:lnSpc>
            </a:pPr>
            <a:r>
              <a:rPr lang="en-US" sz="2400" dirty="0" smtClean="0">
                <a:solidFill>
                  <a:schemeClr val="bg1"/>
                </a:solidFill>
              </a:rPr>
              <a:t>Jason </a:t>
            </a:r>
            <a:r>
              <a:rPr lang="en-US" sz="2400" dirty="0" err="1" smtClean="0">
                <a:solidFill>
                  <a:schemeClr val="bg1"/>
                </a:solidFill>
              </a:rPr>
              <a:t>Otkin</a:t>
            </a:r>
            <a:endParaRPr lang="en-US" sz="2400" dirty="0" smtClean="0">
              <a:solidFill>
                <a:schemeClr val="bg1"/>
              </a:solidFill>
            </a:endParaRPr>
          </a:p>
          <a:p>
            <a:pPr lvl="1" eaLnBrk="1" hangingPunct="1">
              <a:lnSpc>
                <a:spcPct val="90000"/>
              </a:lnSpc>
            </a:pPr>
            <a:r>
              <a:rPr lang="en-US" sz="2400" dirty="0" smtClean="0">
                <a:solidFill>
                  <a:schemeClr val="bg1"/>
                </a:solidFill>
              </a:rPr>
              <a:t>Will </a:t>
            </a:r>
            <a:r>
              <a:rPr lang="en-US" sz="2400" dirty="0" err="1" smtClean="0">
                <a:solidFill>
                  <a:schemeClr val="bg1"/>
                </a:solidFill>
              </a:rPr>
              <a:t>Straka</a:t>
            </a:r>
            <a:endParaRPr lang="en-US" sz="2400" dirty="0" smtClean="0">
              <a:solidFill>
                <a:schemeClr val="bg1"/>
              </a:solidFill>
            </a:endParaRPr>
          </a:p>
          <a:p>
            <a:pPr lvl="1" eaLnBrk="1" hangingPunct="1">
              <a:lnSpc>
                <a:spcPct val="90000"/>
              </a:lnSpc>
            </a:pPr>
            <a:r>
              <a:rPr lang="en-US" sz="2400" dirty="0" smtClean="0">
                <a:solidFill>
                  <a:schemeClr val="bg1"/>
                </a:solidFill>
              </a:rPr>
              <a:t>Steve Goodman</a:t>
            </a:r>
          </a:p>
          <a:p>
            <a:pPr lvl="1" eaLnBrk="1" hangingPunct="1">
              <a:lnSpc>
                <a:spcPct val="90000"/>
              </a:lnSpc>
            </a:pPr>
            <a:r>
              <a:rPr lang="en-US" sz="2400" dirty="0" smtClean="0">
                <a:solidFill>
                  <a:schemeClr val="bg1"/>
                </a:solidFill>
              </a:rPr>
              <a:t>Jaime Daniels</a:t>
            </a:r>
          </a:p>
          <a:p>
            <a:pPr lvl="1" eaLnBrk="1" hangingPunct="1">
              <a:lnSpc>
                <a:spcPct val="90000"/>
              </a:lnSpc>
            </a:pPr>
            <a:r>
              <a:rPr lang="en-US" sz="2400" dirty="0" smtClean="0">
                <a:solidFill>
                  <a:schemeClr val="bg1"/>
                </a:solidFill>
              </a:rPr>
              <a:t>Chris Schmidt</a:t>
            </a:r>
          </a:p>
          <a:p>
            <a:pPr lvl="1" eaLnBrk="1" hangingPunct="1">
              <a:lnSpc>
                <a:spcPct val="90000"/>
              </a:lnSpc>
            </a:pPr>
            <a:r>
              <a:rPr lang="en-US" sz="2400" dirty="0" smtClean="0">
                <a:solidFill>
                  <a:schemeClr val="bg1"/>
                </a:solidFill>
              </a:rPr>
              <a:t>Etc. </a:t>
            </a:r>
          </a:p>
          <a:p>
            <a:pPr lvl="1" eaLnBrk="1" hangingPunct="1">
              <a:lnSpc>
                <a:spcPct val="90000"/>
              </a:lnSpc>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a:t>
            </a:fld>
            <a:endParaRPr lang="en-US" smtClean="0">
              <a:solidFill>
                <a:srgbClr val="000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3533011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nalSNDRRGB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066374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Concept</a:t>
            </a:r>
            <a:endParaRPr lang="en-US" dirty="0" smtClean="0">
              <a:solidFill>
                <a:schemeClr val="bg1"/>
              </a:solidFill>
            </a:endParaRPr>
          </a:p>
          <a:p>
            <a:pPr lvl="1" eaLnBrk="1" hangingPunct="1">
              <a:lnSpc>
                <a:spcPct val="90000"/>
              </a:lnSpc>
            </a:pPr>
            <a:r>
              <a:rPr lang="en-US" dirty="0">
                <a:solidFill>
                  <a:schemeClr val="bg1"/>
                </a:solidFill>
              </a:rPr>
              <a:t> </a:t>
            </a:r>
            <a:r>
              <a:rPr lang="en-US" dirty="0" smtClean="0">
                <a:solidFill>
                  <a:schemeClr val="bg1"/>
                </a:solidFill>
              </a:rPr>
              <a:t>Combining qualitative and quantitative products</a:t>
            </a:r>
          </a:p>
          <a:p>
            <a:pPr lvl="1" eaLnBrk="1" hangingPunct="1">
              <a:lnSpc>
                <a:spcPct val="90000"/>
              </a:lnSpc>
            </a:pPr>
            <a:r>
              <a:rPr lang="en-US" dirty="0" smtClean="0">
                <a:solidFill>
                  <a:schemeClr val="bg1"/>
                </a:solidFill>
              </a:rPr>
              <a:t>“</a:t>
            </a:r>
            <a:r>
              <a:rPr lang="en-US" dirty="0">
                <a:solidFill>
                  <a:schemeClr val="bg1"/>
                </a:solidFill>
              </a:rPr>
              <a:t>Removing the tyranny of versus…”</a:t>
            </a:r>
          </a:p>
          <a:p>
            <a:pPr marL="457200" lvl="1" indent="0" eaLnBrk="1" hangingPunct="1">
              <a:lnSpc>
                <a:spcPct val="90000"/>
              </a:lnSpc>
              <a:buNone/>
            </a:pP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Examples</a:t>
            </a:r>
          </a:p>
          <a:p>
            <a:pPr lvl="1" eaLnBrk="1" hangingPunct="1">
              <a:lnSpc>
                <a:spcPct val="90000"/>
              </a:lnSpc>
            </a:pPr>
            <a:r>
              <a:rPr lang="en-US" dirty="0" smtClean="0">
                <a:solidFill>
                  <a:schemeClr val="bg1"/>
                </a:solidFill>
              </a:rPr>
              <a:t>Sounder</a:t>
            </a:r>
          </a:p>
          <a:p>
            <a:pPr lvl="1" eaLnBrk="1" hangingPunct="1">
              <a:lnSpc>
                <a:spcPct val="90000"/>
              </a:lnSpc>
            </a:pPr>
            <a:r>
              <a:rPr lang="en-US" dirty="0" smtClean="0">
                <a:solidFill>
                  <a:srgbClr val="FFFF00"/>
                </a:solidFill>
              </a:rPr>
              <a:t>Imager</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a:solidFill>
                  <a:schemeClr val="bg1"/>
                </a:solidFill>
              </a:rPr>
              <a:t>GOES-R ABI</a:t>
            </a:r>
          </a:p>
          <a:p>
            <a:pPr eaLnBrk="1" hangingPunct="1">
              <a:lnSpc>
                <a:spcPct val="90000"/>
              </a:lnSpc>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21</a:t>
            </a:fld>
            <a:endParaRPr lang="en-US" smtClean="0">
              <a:solidFill>
                <a:srgbClr val="000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21541160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ctt"/>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275" y="0"/>
            <a:ext cx="9059863" cy="6858000"/>
          </a:xfrm>
          <a:prstGeom prst="rect">
            <a:avLst/>
          </a:prstGeom>
          <a:noFill/>
          <a:ln>
            <a:noFill/>
          </a:ln>
        </p:spPr>
      </p:pic>
      <p:sp>
        <p:nvSpPr>
          <p:cNvPr id="3" name="TextBox 2"/>
          <p:cNvSpPr txBox="1"/>
          <p:nvPr/>
        </p:nvSpPr>
        <p:spPr>
          <a:xfrm>
            <a:off x="304800" y="6248400"/>
            <a:ext cx="2826479" cy="369332"/>
          </a:xfrm>
          <a:prstGeom prst="rect">
            <a:avLst/>
          </a:prstGeom>
          <a:noFill/>
        </p:spPr>
        <p:txBody>
          <a:bodyPr wrap="none" rtlCol="0">
            <a:spAutoFit/>
          </a:bodyPr>
          <a:lstStyle/>
          <a:p>
            <a:r>
              <a:rPr lang="en-US" dirty="0" smtClean="0">
                <a:solidFill>
                  <a:schemeClr val="bg1"/>
                </a:solidFill>
              </a:rPr>
              <a:t>Data from Andy Heidinger</a:t>
            </a:r>
            <a:endParaRPr lang="en-US" dirty="0">
              <a:solidFill>
                <a:schemeClr val="bg1"/>
              </a:solidFill>
            </a:endParaRPr>
          </a:p>
        </p:txBody>
      </p:sp>
      <p:sp>
        <p:nvSpPr>
          <p:cNvPr id="4" name="TextBox 3"/>
          <p:cNvSpPr txBox="1"/>
          <p:nvPr/>
        </p:nvSpPr>
        <p:spPr>
          <a:xfrm>
            <a:off x="533400" y="457200"/>
            <a:ext cx="2492990" cy="369332"/>
          </a:xfrm>
          <a:prstGeom prst="rect">
            <a:avLst/>
          </a:prstGeom>
          <a:noFill/>
        </p:spPr>
        <p:txBody>
          <a:bodyPr wrap="none" rtlCol="0">
            <a:spAutoFit/>
          </a:bodyPr>
          <a:lstStyle/>
          <a:p>
            <a:r>
              <a:rPr lang="en-US" dirty="0" smtClean="0">
                <a:solidFill>
                  <a:srgbClr val="FFFF00"/>
                </a:solidFill>
              </a:rPr>
              <a:t>Cloud-top temperature</a:t>
            </a:r>
            <a:endParaRPr lang="en-US" dirty="0">
              <a:solidFill>
                <a:srgbClr val="FFFF00"/>
              </a:solidFill>
            </a:endParaRPr>
          </a:p>
        </p:txBody>
      </p:sp>
    </p:spTree>
    <p:extLst>
      <p:ext uri="{BB962C8B-B14F-4D97-AF65-F5344CB8AC3E}">
        <p14:creationId xmlns:p14="http://schemas.microsoft.com/office/powerpoint/2010/main" val="35810909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exp_rain_rate"/>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275" y="0"/>
            <a:ext cx="9059863" cy="6858000"/>
          </a:xfrm>
          <a:prstGeom prst="rect">
            <a:avLst/>
          </a:prstGeom>
          <a:noFill/>
          <a:ln>
            <a:noFill/>
          </a:ln>
        </p:spPr>
      </p:pic>
      <p:sp>
        <p:nvSpPr>
          <p:cNvPr id="3" name="TextBox 2"/>
          <p:cNvSpPr txBox="1"/>
          <p:nvPr/>
        </p:nvSpPr>
        <p:spPr>
          <a:xfrm>
            <a:off x="304800" y="6248400"/>
            <a:ext cx="2826479" cy="369332"/>
          </a:xfrm>
          <a:prstGeom prst="rect">
            <a:avLst/>
          </a:prstGeom>
          <a:noFill/>
        </p:spPr>
        <p:txBody>
          <a:bodyPr wrap="none" rtlCol="0">
            <a:spAutoFit/>
          </a:bodyPr>
          <a:lstStyle/>
          <a:p>
            <a:r>
              <a:rPr lang="en-US" dirty="0" smtClean="0">
                <a:solidFill>
                  <a:schemeClr val="bg1"/>
                </a:solidFill>
              </a:rPr>
              <a:t>Data from Andy Heidinger</a:t>
            </a:r>
            <a:endParaRPr lang="en-US" dirty="0">
              <a:solidFill>
                <a:schemeClr val="bg1"/>
              </a:solidFill>
            </a:endParaRPr>
          </a:p>
        </p:txBody>
      </p:sp>
      <p:sp>
        <p:nvSpPr>
          <p:cNvPr id="4" name="TextBox 3"/>
          <p:cNvSpPr txBox="1"/>
          <p:nvPr/>
        </p:nvSpPr>
        <p:spPr>
          <a:xfrm>
            <a:off x="533400" y="457200"/>
            <a:ext cx="1210588" cy="369332"/>
          </a:xfrm>
          <a:prstGeom prst="rect">
            <a:avLst/>
          </a:prstGeom>
          <a:noFill/>
        </p:spPr>
        <p:txBody>
          <a:bodyPr wrap="none" rtlCol="0">
            <a:spAutoFit/>
          </a:bodyPr>
          <a:lstStyle/>
          <a:p>
            <a:r>
              <a:rPr lang="en-US" dirty="0" smtClean="0">
                <a:solidFill>
                  <a:srgbClr val="FFFF00"/>
                </a:solidFill>
              </a:rPr>
              <a:t>Rain Rate</a:t>
            </a:r>
            <a:endParaRPr lang="en-US" dirty="0">
              <a:solidFill>
                <a:srgbClr val="FFFF00"/>
              </a:solidFill>
            </a:endParaRPr>
          </a:p>
        </p:txBody>
      </p:sp>
    </p:spTree>
    <p:extLst>
      <p:ext uri="{BB962C8B-B14F-4D97-AF65-F5344CB8AC3E}">
        <p14:creationId xmlns:p14="http://schemas.microsoft.com/office/powerpoint/2010/main" val="11761969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false_colo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275" y="0"/>
            <a:ext cx="9059863" cy="6858000"/>
          </a:xfrm>
          <a:prstGeom prst="rect">
            <a:avLst/>
          </a:prstGeom>
          <a:noFill/>
          <a:ln>
            <a:noFill/>
          </a:ln>
        </p:spPr>
      </p:pic>
      <p:sp>
        <p:nvSpPr>
          <p:cNvPr id="3" name="TextBox 2"/>
          <p:cNvSpPr txBox="1"/>
          <p:nvPr/>
        </p:nvSpPr>
        <p:spPr>
          <a:xfrm>
            <a:off x="304800" y="6248400"/>
            <a:ext cx="2826479" cy="369332"/>
          </a:xfrm>
          <a:prstGeom prst="rect">
            <a:avLst/>
          </a:prstGeom>
          <a:noFill/>
        </p:spPr>
        <p:txBody>
          <a:bodyPr wrap="none" rtlCol="0">
            <a:spAutoFit/>
          </a:bodyPr>
          <a:lstStyle/>
          <a:p>
            <a:r>
              <a:rPr lang="en-US" dirty="0" smtClean="0">
                <a:solidFill>
                  <a:schemeClr val="bg1"/>
                </a:solidFill>
              </a:rPr>
              <a:t>Data from Andy Heidinger</a:t>
            </a:r>
            <a:endParaRPr lang="en-US" dirty="0">
              <a:solidFill>
                <a:schemeClr val="bg1"/>
              </a:solidFill>
            </a:endParaRPr>
          </a:p>
        </p:txBody>
      </p:sp>
      <p:sp>
        <p:nvSpPr>
          <p:cNvPr id="4" name="TextBox 3"/>
          <p:cNvSpPr txBox="1"/>
          <p:nvPr/>
        </p:nvSpPr>
        <p:spPr>
          <a:xfrm>
            <a:off x="533400" y="457200"/>
            <a:ext cx="1313180" cy="369332"/>
          </a:xfrm>
          <a:prstGeom prst="rect">
            <a:avLst/>
          </a:prstGeom>
          <a:noFill/>
        </p:spPr>
        <p:txBody>
          <a:bodyPr wrap="none" rtlCol="0">
            <a:spAutoFit/>
          </a:bodyPr>
          <a:lstStyle/>
          <a:p>
            <a:r>
              <a:rPr lang="en-US" dirty="0" smtClean="0">
                <a:solidFill>
                  <a:srgbClr val="FFFF00"/>
                </a:solidFill>
              </a:rPr>
              <a:t>False color</a:t>
            </a:r>
            <a:endParaRPr lang="en-US" dirty="0">
              <a:solidFill>
                <a:srgbClr val="FFFF00"/>
              </a:solidFill>
            </a:endParaRPr>
          </a:p>
        </p:txBody>
      </p:sp>
    </p:spTree>
    <p:extLst>
      <p:ext uri="{BB962C8B-B14F-4D97-AF65-F5344CB8AC3E}">
        <p14:creationId xmlns:p14="http://schemas.microsoft.com/office/powerpoint/2010/main" val="17527478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8_grayscale_to_RGB_ctt_rainrate_falsecolo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275" y="0"/>
            <a:ext cx="9059863" cy="6858000"/>
          </a:xfrm>
          <a:prstGeom prst="rect">
            <a:avLst/>
          </a:prstGeom>
          <a:noFill/>
          <a:ln>
            <a:noFill/>
          </a:ln>
        </p:spPr>
      </p:pic>
      <p:sp>
        <p:nvSpPr>
          <p:cNvPr id="3" name="TextBox 2"/>
          <p:cNvSpPr txBox="1"/>
          <p:nvPr/>
        </p:nvSpPr>
        <p:spPr>
          <a:xfrm>
            <a:off x="533400" y="457200"/>
            <a:ext cx="5160387" cy="369332"/>
          </a:xfrm>
          <a:prstGeom prst="rect">
            <a:avLst/>
          </a:prstGeom>
          <a:noFill/>
        </p:spPr>
        <p:txBody>
          <a:bodyPr wrap="none" rtlCol="0">
            <a:spAutoFit/>
          </a:bodyPr>
          <a:lstStyle/>
          <a:p>
            <a:r>
              <a:rPr lang="en-US" dirty="0" smtClean="0">
                <a:solidFill>
                  <a:srgbClr val="FFFF00"/>
                </a:solidFill>
              </a:rPr>
              <a:t>Cloud top temperature + Rain Rate + False color</a:t>
            </a:r>
            <a:endParaRPr lang="en-US" dirty="0">
              <a:solidFill>
                <a:srgbClr val="FFFF00"/>
              </a:solidFill>
            </a:endParaRPr>
          </a:p>
        </p:txBody>
      </p:sp>
      <p:sp>
        <p:nvSpPr>
          <p:cNvPr id="4" name="TextBox 3"/>
          <p:cNvSpPr txBox="1"/>
          <p:nvPr/>
        </p:nvSpPr>
        <p:spPr>
          <a:xfrm>
            <a:off x="838200" y="4419600"/>
            <a:ext cx="7661072" cy="369332"/>
          </a:xfrm>
          <a:prstGeom prst="rect">
            <a:avLst/>
          </a:prstGeom>
          <a:solidFill>
            <a:schemeClr val="tx1"/>
          </a:solidFill>
        </p:spPr>
        <p:txBody>
          <a:bodyPr wrap="none" rtlCol="0">
            <a:spAutoFit/>
          </a:bodyPr>
          <a:lstStyle/>
          <a:p>
            <a:r>
              <a:rPr lang="en-US" dirty="0" smtClean="0">
                <a:solidFill>
                  <a:schemeClr val="bg1"/>
                </a:solidFill>
              </a:rPr>
              <a:t>This is only meant to show the concept of merging imagery and products. </a:t>
            </a:r>
            <a:endParaRPr lang="en-US" dirty="0">
              <a:solidFill>
                <a:schemeClr val="bg1"/>
              </a:solidFill>
            </a:endParaRPr>
          </a:p>
        </p:txBody>
      </p:sp>
    </p:spTree>
    <p:extLst>
      <p:ext uri="{BB962C8B-B14F-4D97-AF65-F5344CB8AC3E}">
        <p14:creationId xmlns:p14="http://schemas.microsoft.com/office/powerpoint/2010/main" val="2843203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C0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67505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CALB0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3110490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CRGB0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941351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CTCRGBAdded0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29331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Concept</a:t>
            </a:r>
            <a:endParaRPr lang="en-US" dirty="0" smtClean="0">
              <a:solidFill>
                <a:schemeClr val="bg1"/>
              </a:solidFill>
            </a:endParaRPr>
          </a:p>
          <a:p>
            <a:pPr lvl="1" eaLnBrk="1" hangingPunct="1">
              <a:lnSpc>
                <a:spcPct val="90000"/>
              </a:lnSpc>
            </a:pPr>
            <a:r>
              <a:rPr lang="en-US" dirty="0">
                <a:solidFill>
                  <a:schemeClr val="bg1"/>
                </a:solidFill>
              </a:rPr>
              <a:t> </a:t>
            </a:r>
            <a:r>
              <a:rPr lang="en-US" dirty="0" smtClean="0">
                <a:solidFill>
                  <a:schemeClr val="bg1"/>
                </a:solidFill>
              </a:rPr>
              <a:t>Combining qualitative and quantitative products</a:t>
            </a:r>
          </a:p>
          <a:p>
            <a:pPr lvl="1" eaLnBrk="1" hangingPunct="1">
              <a:lnSpc>
                <a:spcPct val="90000"/>
              </a:lnSpc>
            </a:pPr>
            <a:r>
              <a:rPr lang="en-US" dirty="0" smtClean="0">
                <a:solidFill>
                  <a:schemeClr val="bg1"/>
                </a:solidFill>
              </a:rPr>
              <a:t>“</a:t>
            </a:r>
            <a:r>
              <a:rPr lang="en-US" dirty="0">
                <a:solidFill>
                  <a:schemeClr val="bg1"/>
                </a:solidFill>
              </a:rPr>
              <a:t>Removing the tyranny of versus…”</a:t>
            </a:r>
          </a:p>
          <a:p>
            <a:pPr marL="457200" lvl="1" indent="0" eaLnBrk="1" hangingPunct="1">
              <a:lnSpc>
                <a:spcPct val="90000"/>
              </a:lnSpc>
              <a:buNone/>
            </a:pP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Examples</a:t>
            </a:r>
          </a:p>
          <a:p>
            <a:pPr lvl="1" eaLnBrk="1" hangingPunct="1">
              <a:lnSpc>
                <a:spcPct val="90000"/>
              </a:lnSpc>
            </a:pPr>
            <a:r>
              <a:rPr lang="en-US" dirty="0" smtClean="0">
                <a:solidFill>
                  <a:schemeClr val="bg1"/>
                </a:solidFill>
              </a:rPr>
              <a:t>Sounder</a:t>
            </a:r>
          </a:p>
          <a:p>
            <a:pPr lvl="1" eaLnBrk="1" hangingPunct="1">
              <a:lnSpc>
                <a:spcPct val="90000"/>
              </a:lnSpc>
            </a:pPr>
            <a:r>
              <a:rPr lang="en-US" dirty="0" smtClean="0">
                <a:solidFill>
                  <a:schemeClr val="bg1"/>
                </a:solidFill>
              </a:rPr>
              <a:t>Imager</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GOES-R ABI</a:t>
            </a: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a:t>
            </a:fld>
            <a:endParaRPr lang="en-US" smtClean="0">
              <a:solidFill>
                <a:srgbClr val="000000"/>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406986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30</a:t>
            </a:fld>
            <a:endParaRPr lang="en-US">
              <a:solidFill>
                <a:srgbClr val="00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038600" y="3244334"/>
            <a:ext cx="1210588" cy="369332"/>
          </a:xfrm>
          <a:prstGeom prst="rect">
            <a:avLst/>
          </a:prstGeom>
          <a:solidFill>
            <a:schemeClr val="bg1"/>
          </a:solidFill>
        </p:spPr>
        <p:txBody>
          <a:bodyPr wrap="none" rtlCol="0">
            <a:spAutoFit/>
          </a:bodyPr>
          <a:lstStyle/>
          <a:p>
            <a:r>
              <a:rPr lang="en-US" dirty="0" smtClean="0"/>
              <a:t>Animation</a:t>
            </a:r>
            <a:endParaRPr lang="en-US" dirty="0"/>
          </a:p>
        </p:txBody>
      </p:sp>
    </p:spTree>
    <p:extLst>
      <p:ext uri="{BB962C8B-B14F-4D97-AF65-F5344CB8AC3E}">
        <p14:creationId xmlns:p14="http://schemas.microsoft.com/office/powerpoint/2010/main" val="21558967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Concept</a:t>
            </a:r>
            <a:endParaRPr lang="en-US" dirty="0" smtClean="0">
              <a:solidFill>
                <a:schemeClr val="bg1"/>
              </a:solidFill>
            </a:endParaRPr>
          </a:p>
          <a:p>
            <a:pPr lvl="1" eaLnBrk="1" hangingPunct="1">
              <a:lnSpc>
                <a:spcPct val="90000"/>
              </a:lnSpc>
            </a:pPr>
            <a:r>
              <a:rPr lang="en-US" dirty="0">
                <a:solidFill>
                  <a:schemeClr val="bg1"/>
                </a:solidFill>
              </a:rPr>
              <a:t> </a:t>
            </a:r>
            <a:r>
              <a:rPr lang="en-US" dirty="0" smtClean="0">
                <a:solidFill>
                  <a:schemeClr val="bg1"/>
                </a:solidFill>
              </a:rPr>
              <a:t>Combining qualitative and quantitative products</a:t>
            </a:r>
          </a:p>
          <a:p>
            <a:pPr lvl="1" eaLnBrk="1" hangingPunct="1">
              <a:lnSpc>
                <a:spcPct val="90000"/>
              </a:lnSpc>
            </a:pPr>
            <a:r>
              <a:rPr lang="en-US" dirty="0" smtClean="0">
                <a:solidFill>
                  <a:schemeClr val="bg1"/>
                </a:solidFill>
              </a:rPr>
              <a:t>“</a:t>
            </a:r>
            <a:r>
              <a:rPr lang="en-US" dirty="0">
                <a:solidFill>
                  <a:schemeClr val="bg1"/>
                </a:solidFill>
              </a:rPr>
              <a:t>Removing the tyranny of versus…”</a:t>
            </a:r>
          </a:p>
          <a:p>
            <a:pPr marL="457200" lvl="1" indent="0" eaLnBrk="1" hangingPunct="1">
              <a:lnSpc>
                <a:spcPct val="90000"/>
              </a:lnSpc>
              <a:buNone/>
            </a:pP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chemeClr val="bg1"/>
                </a:solidFill>
              </a:rPr>
              <a:t>Examples</a:t>
            </a:r>
          </a:p>
          <a:p>
            <a:pPr lvl="1" eaLnBrk="1" hangingPunct="1">
              <a:lnSpc>
                <a:spcPct val="90000"/>
              </a:lnSpc>
            </a:pPr>
            <a:r>
              <a:rPr lang="en-US" dirty="0" smtClean="0">
                <a:solidFill>
                  <a:schemeClr val="bg1"/>
                </a:solidFill>
              </a:rPr>
              <a:t>Sounder</a:t>
            </a:r>
          </a:p>
          <a:p>
            <a:pPr lvl="1" eaLnBrk="1" hangingPunct="1">
              <a:lnSpc>
                <a:spcPct val="90000"/>
              </a:lnSpc>
            </a:pPr>
            <a:r>
              <a:rPr lang="en-US" dirty="0" smtClean="0">
                <a:solidFill>
                  <a:schemeClr val="bg1"/>
                </a:solidFill>
              </a:rPr>
              <a:t>Imager</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a:solidFill>
                  <a:srgbClr val="FFFF00"/>
                </a:solidFill>
              </a:rPr>
              <a:t>GOES-R ABI</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31</a:t>
            </a:fld>
            <a:endParaRPr lang="en-US" smtClean="0">
              <a:solidFill>
                <a:srgbClr val="000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5550027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32</a:t>
            </a:fld>
            <a:endParaRPr lang="en-US" smtClean="0">
              <a:solidFill>
                <a:srgbClr val="000000"/>
              </a:solidFill>
            </a:endParaRPr>
          </a:p>
        </p:txBody>
      </p:sp>
    </p:spTree>
    <p:extLst>
      <p:ext uri="{BB962C8B-B14F-4D97-AF65-F5344CB8AC3E}">
        <p14:creationId xmlns:p14="http://schemas.microsoft.com/office/powerpoint/2010/main" val="31182150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solidFill>
                  <a:srgbClr val="000000"/>
                </a:solidFill>
              </a:rPr>
              <a:pPr/>
              <a:t>33</a:t>
            </a:fld>
            <a:endParaRPr lang="en-US">
              <a:solidFill>
                <a:srgbClr val="000000"/>
              </a:solidFill>
            </a:endParaRPr>
          </a:p>
        </p:txBody>
      </p:sp>
      <p:sp>
        <p:nvSpPr>
          <p:cNvPr id="66563" name="Text Box 3"/>
          <p:cNvSpPr txBox="1">
            <a:spLocks noChangeArrowheads="1"/>
          </p:cNvSpPr>
          <p:nvPr/>
        </p:nvSpPr>
        <p:spPr bwMode="auto">
          <a:xfrm>
            <a:off x="31750" y="5775325"/>
            <a:ext cx="9906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Anticipated </a:t>
            </a:r>
            <a:r>
              <a:rPr lang="en-US" sz="2000" b="1" dirty="0">
                <a:solidFill>
                  <a:srgbClr val="FFFFFF"/>
                </a:solidFill>
                <a:latin typeface="Arial Unicode MS" pitchFamily="34" charset="-128"/>
              </a:rPr>
              <a:t>scan </a:t>
            </a:r>
            <a:r>
              <a:rPr lang="en-US" sz="2000" b="1" dirty="0" smtClean="0">
                <a:solidFill>
                  <a:srgbClr val="FFFFFF"/>
                </a:solidFill>
                <a:latin typeface="Arial Unicode MS" pitchFamily="34" charset="-128"/>
              </a:rPr>
              <a:t>mode </a:t>
            </a:r>
            <a:r>
              <a:rPr lang="en-US" sz="2000" b="1" dirty="0">
                <a:solidFill>
                  <a:srgbClr val="FFFFFF"/>
                </a:solidFill>
                <a:latin typeface="Arial Unicode MS" pitchFamily="34" charset="-128"/>
              </a:rPr>
              <a:t>for the ABI:</a:t>
            </a:r>
          </a:p>
          <a:p>
            <a:pPr eaLnBrk="0" hangingPunct="0"/>
            <a:r>
              <a:rPr lang="en-US" sz="2000" b="1" dirty="0">
                <a:solidFill>
                  <a:srgbClr val="FFFFFF"/>
                </a:solidFill>
                <a:latin typeface="Arial Unicode MS" pitchFamily="34" charset="-128"/>
              </a:rPr>
              <a:t>- Full disk images every 15 minutes + 5 min CONUS images + </a:t>
            </a:r>
            <a:r>
              <a:rPr lang="en-US" sz="2000" b="1" dirty="0" err="1">
                <a:solidFill>
                  <a:srgbClr val="FFFFFF"/>
                </a:solidFill>
                <a:latin typeface="Arial Unicode MS" pitchFamily="34" charset="-128"/>
              </a:rPr>
              <a:t>mesoscale</a:t>
            </a:r>
            <a:r>
              <a:rPr lang="en-US" sz="2000" b="1" dirty="0">
                <a:solidFill>
                  <a:srgbClr val="FFFFFF"/>
                </a:solidFill>
                <a:latin typeface="Arial Unicode MS" pitchFamily="34" charset="-128"/>
              </a:rPr>
              <a:t>. </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262766463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solidFill>
                  <a:srgbClr val="000000"/>
                </a:solidFill>
              </a:rPr>
              <a:pPr/>
              <a:t>34</a:t>
            </a:fld>
            <a:endParaRPr lang="en-US">
              <a:solidFill>
                <a:srgbClr val="000000"/>
              </a:solidFill>
            </a:endParaRPr>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rgbClr val="FFFFFF"/>
                </a:solidFill>
                <a:latin typeface="Arial Unicode MS" pitchFamily="34" charset="-128"/>
              </a:rPr>
              <a:t>ABI can offer Continental US images every 5 minutes for routine monitoring of a wide range of events (storms, dust, clouds, fires, winds, </a:t>
            </a:r>
            <a:r>
              <a:rPr lang="en-US" b="1" dirty="0" err="1">
                <a:solidFill>
                  <a:srgbClr val="FFFFFF"/>
                </a:solidFill>
                <a:latin typeface="Arial Unicode MS" pitchFamily="34" charset="-128"/>
              </a:rPr>
              <a:t>etc</a:t>
            </a:r>
            <a:r>
              <a:rPr lang="en-US" b="1" dirty="0">
                <a:solidFill>
                  <a:srgbClr val="FFFFFF"/>
                </a:solidFill>
                <a:latin typeface="Arial Unicode MS" pitchFamily="34" charset="-128"/>
              </a:rPr>
              <a:t>).</a:t>
            </a:r>
          </a:p>
          <a:p>
            <a:pPr algn="ctr" eaLnBrk="0" hangingPunct="0"/>
            <a:r>
              <a:rPr lang="en-US" b="1" dirty="0">
                <a:solidFill>
                  <a:srgbClr val="FFFFFF"/>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402807550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solidFill>
                  <a:srgbClr val="000000"/>
                </a:solidFill>
              </a:rPr>
              <a:pPr/>
              <a:t>35</a:t>
            </a:fld>
            <a:endParaRPr lang="en-US">
              <a:solidFill>
                <a:srgbClr val="000000"/>
              </a:solidFill>
            </a:endParaRPr>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2714233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solidFill>
                  <a:srgbClr val="000000"/>
                </a:solidFill>
              </a:rPr>
              <a:pPr/>
              <a:t>36</a:t>
            </a:fld>
            <a:endParaRPr lang="en-US">
              <a:solidFill>
                <a:srgbClr val="000000"/>
              </a:solidFill>
            </a:endParaRPr>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rgbClr val="FFFFFF"/>
                </a:solidFill>
                <a:latin typeface="Arial Unicode MS" pitchFamily="34" charset="-128"/>
              </a:rPr>
              <a:t>Mesoscale</a:t>
            </a:r>
            <a:r>
              <a:rPr lang="en-US" sz="2000" b="1" dirty="0">
                <a:solidFill>
                  <a:srgbClr val="FFFFFF"/>
                </a:solidFill>
                <a:latin typeface="Arial Unicode MS" pitchFamily="34" charset="-128"/>
              </a:rPr>
              <a:t> images every 30 seconds for rapidly changing </a:t>
            </a:r>
            <a:r>
              <a:rPr lang="en-US" sz="2000" b="1" dirty="0" smtClean="0">
                <a:solidFill>
                  <a:srgbClr val="FFFFFF"/>
                </a:solidFill>
                <a:latin typeface="Arial Unicode MS" pitchFamily="34" charset="-128"/>
              </a:rPr>
              <a:t>phenomena</a:t>
            </a:r>
          </a:p>
          <a:p>
            <a:pPr algn="ctr" eaLnBrk="0" hangingPunct="0"/>
            <a:r>
              <a:rPr lang="en-US" sz="2000" b="1" dirty="0" smtClean="0">
                <a:solidFill>
                  <a:srgbClr val="FFFFFF"/>
                </a:solidFill>
                <a:latin typeface="Arial Unicode MS" pitchFamily="34" charset="-128"/>
              </a:rPr>
              <a:t>(thunderstorms</a:t>
            </a:r>
            <a:r>
              <a:rPr lang="en-US" sz="2000" b="1" dirty="0">
                <a:solidFill>
                  <a:srgbClr val="FFFFFF"/>
                </a:solidFill>
                <a:latin typeface="Arial Unicode MS" pitchFamily="34" charset="-128"/>
              </a:rPr>
              <a:t>, hurricanes, fires, </a:t>
            </a:r>
            <a:r>
              <a:rPr lang="en-US" sz="2000" b="1" dirty="0" err="1">
                <a:solidFill>
                  <a:srgbClr val="FFFFFF"/>
                </a:solidFill>
                <a:latin typeface="Arial Unicode MS" pitchFamily="34" charset="-128"/>
              </a:rPr>
              <a:t>etc</a:t>
            </a:r>
            <a:r>
              <a:rPr lang="en-US" sz="2000" b="1" dirty="0">
                <a:solidFill>
                  <a:srgbClr val="FFFFFF"/>
                </a:solidFill>
                <a:latin typeface="Arial Unicode MS" pitchFamily="34" charset="-128"/>
              </a:rPr>
              <a:t>). </a:t>
            </a:r>
            <a:r>
              <a:rPr lang="en-US" sz="2000" b="1" dirty="0" smtClean="0">
                <a:solidFill>
                  <a:srgbClr val="FFFFFF"/>
                </a:solidFill>
                <a:latin typeface="Arial Unicode MS" pitchFamily="34" charset="-128"/>
              </a:rPr>
              <a:t>Or two regions every 60 seconds.</a:t>
            </a:r>
            <a:endParaRPr lang="en-US" sz="2000" b="1" dirty="0">
              <a:solidFill>
                <a:srgbClr val="FFFFFF"/>
              </a:solidFill>
              <a:latin typeface="Arial Unicode MS" pitchFamily="34" charset="-128"/>
            </a:endParaRPr>
          </a:p>
        </p:txBody>
      </p:sp>
    </p:spTree>
    <p:extLst>
      <p:ext uri="{BB962C8B-B14F-4D97-AF65-F5344CB8AC3E}">
        <p14:creationId xmlns:p14="http://schemas.microsoft.com/office/powerpoint/2010/main" val="2280957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37</a:t>
            </a:fld>
            <a:endParaRPr lang="en-US" smtClean="0">
              <a:solidFill>
                <a:srgbClr val="000000"/>
              </a:solidFill>
            </a:endParaRPr>
          </a:p>
        </p:txBody>
      </p:sp>
      <p:sp>
        <p:nvSpPr>
          <p:cNvPr id="6"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
        <p:nvSpPr>
          <p:cNvPr id="7" name="TextBox 6"/>
          <p:cNvSpPr txBox="1"/>
          <p:nvPr/>
        </p:nvSpPr>
        <p:spPr>
          <a:xfrm>
            <a:off x="3429000" y="6124416"/>
            <a:ext cx="5562600" cy="369332"/>
          </a:xfrm>
          <a:prstGeom prst="rect">
            <a:avLst/>
          </a:prstGeom>
          <a:solidFill>
            <a:schemeClr val="bg1"/>
          </a:solidFill>
        </p:spPr>
        <p:txBody>
          <a:bodyPr wrap="square" rtlCol="0">
            <a:spAutoFit/>
          </a:bodyPr>
          <a:lstStyle/>
          <a:p>
            <a:r>
              <a:rPr lang="en-US" dirty="0" smtClean="0"/>
              <a:t>No ‘green’ band due to ‘lack of user requirement’.</a:t>
            </a:r>
            <a:endParaRPr lang="en-US" dirty="0"/>
          </a:p>
        </p:txBody>
      </p:sp>
    </p:spTree>
    <p:extLst>
      <p:ext uri="{BB962C8B-B14F-4D97-AF65-F5344CB8AC3E}">
        <p14:creationId xmlns:p14="http://schemas.microsoft.com/office/powerpoint/2010/main" val="329067282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38</a:t>
            </a:fld>
            <a:endParaRPr lang="en-US" smtClean="0">
              <a:solidFill>
                <a:srgbClr val="000000"/>
              </a:solidFill>
            </a:endParaRPr>
          </a:p>
        </p:txBody>
      </p:sp>
    </p:spTree>
    <p:extLst>
      <p:ext uri="{BB962C8B-B14F-4D97-AF65-F5344CB8AC3E}">
        <p14:creationId xmlns:p14="http://schemas.microsoft.com/office/powerpoint/2010/main" val="83119584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222" t="3244" r="222" b="3315"/>
          <a:stretch/>
        </p:blipFill>
        <p:spPr>
          <a:xfrm>
            <a:off x="609601" y="753532"/>
            <a:ext cx="7630928" cy="5545667"/>
          </a:xfrm>
          <a:prstGeom prst="rect">
            <a:avLst/>
          </a:prstGeom>
        </p:spPr>
      </p:pic>
      <p:sp>
        <p:nvSpPr>
          <p:cNvPr id="36867"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FFFFFF"/>
                </a:solidFill>
                <a:latin typeface="Arial Unicode MS" pitchFamily="34" charset="-128"/>
                <a:cs typeface="Times New Roman" pitchFamily="18" charset="0"/>
              </a:rPr>
              <a:t>The ABI visible and near-IR bands have many uses</a:t>
            </a:r>
            <a:r>
              <a:rPr lang="en-US" sz="2400" i="1" dirty="0">
                <a:solidFill>
                  <a:srgbClr val="FFFFFF"/>
                </a:solidFill>
                <a:latin typeface="Arial Unicode MS" pitchFamily="34" charset="-128"/>
              </a:rPr>
              <a:t>.</a:t>
            </a:r>
          </a:p>
        </p:txBody>
      </p:sp>
      <p:grpSp>
        <p:nvGrpSpPr>
          <p:cNvPr id="3" name="Group 2"/>
          <p:cNvGrpSpPr/>
          <p:nvPr/>
        </p:nvGrpSpPr>
        <p:grpSpPr>
          <a:xfrm>
            <a:off x="693326" y="1788806"/>
            <a:ext cx="7387741" cy="2261004"/>
            <a:chOff x="693326" y="1788806"/>
            <a:chExt cx="7387741" cy="2261004"/>
          </a:xfrm>
        </p:grpSpPr>
        <p:sp>
          <p:nvSpPr>
            <p:cNvPr id="36869" name="Text Box 5"/>
            <p:cNvSpPr txBox="1">
              <a:spLocks noChangeArrowheads="1"/>
            </p:cNvSpPr>
            <p:nvPr/>
          </p:nvSpPr>
          <p:spPr bwMode="auto">
            <a:xfrm rot="18900000">
              <a:off x="693326" y="2392064"/>
              <a:ext cx="2246128" cy="400110"/>
            </a:xfrm>
            <a:prstGeom prst="rect">
              <a:avLst/>
            </a:prstGeom>
            <a:solidFill>
              <a:srgbClr val="FFFFFF"/>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333399"/>
                  </a:solidFill>
                  <a:latin typeface="Times New Roman" pitchFamily="18" charset="0"/>
                </a:rPr>
                <a:t>Aerosols, Insolation</a:t>
              </a:r>
              <a:endParaRPr lang="en-US" sz="2000" dirty="0">
                <a:solidFill>
                  <a:srgbClr val="000000"/>
                </a:solidFill>
                <a:latin typeface="Times New Roman" pitchFamily="18" charset="0"/>
              </a:endParaRPr>
            </a:p>
          </p:txBody>
        </p:sp>
        <p:sp>
          <p:nvSpPr>
            <p:cNvPr id="36870" name="Text Box 6"/>
            <p:cNvSpPr txBox="1">
              <a:spLocks noChangeArrowheads="1"/>
            </p:cNvSpPr>
            <p:nvPr/>
          </p:nvSpPr>
          <p:spPr bwMode="auto">
            <a:xfrm rot="189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FF3300"/>
                  </a:solidFill>
                  <a:latin typeface="Times New Roman" pitchFamily="18" charset="0"/>
                </a:rPr>
                <a:t>Clouds, Snow</a:t>
              </a:r>
              <a:endParaRPr lang="en-US" sz="2000" dirty="0">
                <a:solidFill>
                  <a:srgbClr val="000000"/>
                </a:solidFill>
                <a:latin typeface="Times New Roman" pitchFamily="18" charset="0"/>
              </a:endParaRPr>
            </a:p>
          </p:txBody>
        </p:sp>
        <p:sp>
          <p:nvSpPr>
            <p:cNvPr id="36871" name="Text Box 7"/>
            <p:cNvSpPr txBox="1">
              <a:spLocks noChangeArrowheads="1"/>
            </p:cNvSpPr>
            <p:nvPr/>
          </p:nvSpPr>
          <p:spPr bwMode="auto">
            <a:xfrm rot="18893914">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6600"/>
                  </a:solidFill>
                  <a:latin typeface="Times New Roman" pitchFamily="18" charset="0"/>
                </a:rPr>
                <a:t>Vegetation, Imagery</a:t>
              </a:r>
              <a:endParaRPr lang="en-US" sz="2000" dirty="0">
                <a:solidFill>
                  <a:srgbClr val="006600"/>
                </a:solidFill>
                <a:latin typeface="Times New Roman" pitchFamily="18" charset="0"/>
              </a:endParaRPr>
            </a:p>
          </p:txBody>
        </p:sp>
        <p:sp>
          <p:nvSpPr>
            <p:cNvPr id="36872" name="Text Box 8"/>
            <p:cNvSpPr txBox="1">
              <a:spLocks noChangeArrowheads="1"/>
            </p:cNvSpPr>
            <p:nvPr/>
          </p:nvSpPr>
          <p:spPr bwMode="auto">
            <a:xfrm rot="189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mask, Suspended matter</a:t>
              </a:r>
              <a:endParaRPr lang="en-US" sz="2000" dirty="0">
                <a:solidFill>
                  <a:srgbClr val="000000"/>
                </a:solidFill>
                <a:latin typeface="Times New Roman" pitchFamily="18" charset="0"/>
              </a:endParaRPr>
            </a:p>
          </p:txBody>
        </p:sp>
        <p:sp>
          <p:nvSpPr>
            <p:cNvPr id="36873" name="Text Box 9"/>
            <p:cNvSpPr txBox="1">
              <a:spLocks noChangeArrowheads="1"/>
            </p:cNvSpPr>
            <p:nvPr/>
          </p:nvSpPr>
          <p:spPr bwMode="auto">
            <a:xfrm rot="189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Particle </a:t>
              </a:r>
              <a:r>
                <a:rPr lang="en-US" sz="2000" dirty="0">
                  <a:solidFill>
                    <a:srgbClr val="000000"/>
                  </a:solidFill>
                  <a:latin typeface="Times New Roman" pitchFamily="18" charset="0"/>
                </a:rPr>
                <a:t>size</a:t>
              </a:r>
            </a:p>
          </p:txBody>
        </p:sp>
        <p:sp>
          <p:nvSpPr>
            <p:cNvPr id="36874" name="Text Box 10"/>
            <p:cNvSpPr txBox="1">
              <a:spLocks noChangeArrowheads="1"/>
            </p:cNvSpPr>
            <p:nvPr/>
          </p:nvSpPr>
          <p:spPr bwMode="auto">
            <a:xfrm rot="189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a:solidFill>
                    <a:srgbClr val="000000"/>
                  </a:solidFill>
                  <a:latin typeface="Times New Roman" pitchFamily="18" charset="0"/>
                </a:rPr>
                <a:t>Snow, Phase</a:t>
              </a:r>
            </a:p>
          </p:txBody>
        </p:sp>
      </p:gr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39</a:t>
            </a:fld>
            <a:endParaRPr lang="en-US" smtClean="0">
              <a:solidFill>
                <a:srgbClr val="000000"/>
              </a:solidFill>
            </a:endParaRPr>
          </a:p>
        </p:txBody>
      </p:sp>
      <p:sp>
        <p:nvSpPr>
          <p:cNvPr id="13" name="Text Box 4"/>
          <p:cNvSpPr txBox="1">
            <a:spLocks noChangeArrowheads="1"/>
          </p:cNvSpPr>
          <p:nvPr/>
        </p:nvSpPr>
        <p:spPr bwMode="auto">
          <a:xfrm>
            <a:off x="983962" y="0"/>
            <a:ext cx="7245638"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a:solidFill>
                  <a:srgbClr val="FFFF00"/>
                </a:solidFill>
                <a:latin typeface="Times New Roman" pitchFamily="18" charset="0"/>
              </a:rPr>
              <a:t>Visible and near-IR channels on the ABI</a:t>
            </a:r>
            <a:endParaRPr lang="en-US" sz="3200" dirty="0">
              <a:solidFill>
                <a:srgbClr val="FFFF00"/>
              </a:solidFill>
              <a:latin typeface="Times New Roman" pitchFamily="18" charset="0"/>
            </a:endParaRPr>
          </a:p>
        </p:txBody>
      </p:sp>
      <p:sp>
        <p:nvSpPr>
          <p:cNvPr id="4" name="TextBox 3"/>
          <p:cNvSpPr txBox="1"/>
          <p:nvPr/>
        </p:nvSpPr>
        <p:spPr>
          <a:xfrm>
            <a:off x="3023904" y="4756666"/>
            <a:ext cx="3706977" cy="369332"/>
          </a:xfrm>
          <a:prstGeom prst="rect">
            <a:avLst/>
          </a:prstGeom>
          <a:solidFill>
            <a:schemeClr val="bg1"/>
          </a:solidFill>
        </p:spPr>
        <p:txBody>
          <a:bodyPr wrap="none" rtlCol="0">
            <a:spAutoFit/>
          </a:bodyPr>
          <a:lstStyle/>
          <a:p>
            <a:r>
              <a:rPr lang="en-US" dirty="0">
                <a:solidFill>
                  <a:srgbClr val="000000"/>
                </a:solidFill>
              </a:rPr>
              <a:t>Sample use only, many other uses</a:t>
            </a:r>
          </a:p>
        </p:txBody>
      </p:sp>
    </p:spTree>
    <p:extLst>
      <p:ext uri="{BB962C8B-B14F-4D97-AF65-F5344CB8AC3E}">
        <p14:creationId xmlns:p14="http://schemas.microsoft.com/office/powerpoint/2010/main" val="2921319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FFFF00"/>
                </a:solidFill>
              </a:rPr>
              <a:t>Bridging the gap in imagery</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4</a:t>
            </a:fld>
            <a:endParaRPr lang="en-US">
              <a:solidFill>
                <a:srgbClr val="000000"/>
              </a:solidFill>
            </a:endParaRPr>
          </a:p>
        </p:txBody>
      </p:sp>
      <p:sp>
        <p:nvSpPr>
          <p:cNvPr id="5" name="Oval 4"/>
          <p:cNvSpPr/>
          <p:nvPr/>
        </p:nvSpPr>
        <p:spPr>
          <a:xfrm>
            <a:off x="762000" y="1219200"/>
            <a:ext cx="34290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Qualitative</a:t>
            </a:r>
            <a:endParaRPr lang="en-US" sz="2800" dirty="0">
              <a:solidFill>
                <a:schemeClr val="tx1"/>
              </a:solidFill>
            </a:endParaRPr>
          </a:p>
        </p:txBody>
      </p:sp>
      <p:sp>
        <p:nvSpPr>
          <p:cNvPr id="6" name="Oval 5"/>
          <p:cNvSpPr/>
          <p:nvPr/>
        </p:nvSpPr>
        <p:spPr>
          <a:xfrm>
            <a:off x="4800600" y="1219200"/>
            <a:ext cx="33528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Quantitative</a:t>
            </a:r>
            <a:endParaRPr lang="en-US" sz="2800" dirty="0">
              <a:solidFill>
                <a:schemeClr val="tx1"/>
              </a:solidFill>
            </a:endParaRPr>
          </a:p>
        </p:txBody>
      </p:sp>
      <p:sp>
        <p:nvSpPr>
          <p:cNvPr id="8" name="Oval 7"/>
          <p:cNvSpPr/>
          <p:nvPr/>
        </p:nvSpPr>
        <p:spPr>
          <a:xfrm>
            <a:off x="2286000" y="4038600"/>
            <a:ext cx="34290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rPr>
              <a:t>BBoth</a:t>
            </a:r>
            <a:endParaRPr lang="en-US" sz="2800" dirty="0">
              <a:solidFill>
                <a:schemeClr val="tx1"/>
              </a:solidFill>
            </a:endParaRPr>
          </a:p>
        </p:txBody>
      </p:sp>
      <p:sp>
        <p:nvSpPr>
          <p:cNvPr id="9" name="Oval 8"/>
          <p:cNvSpPr/>
          <p:nvPr/>
        </p:nvSpPr>
        <p:spPr>
          <a:xfrm>
            <a:off x="3429000" y="4038600"/>
            <a:ext cx="3352800" cy="2667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0" name="TextBox 9"/>
          <p:cNvSpPr txBox="1"/>
          <p:nvPr/>
        </p:nvSpPr>
        <p:spPr>
          <a:xfrm>
            <a:off x="3453756" y="4987378"/>
            <a:ext cx="1133644" cy="646331"/>
          </a:xfrm>
          <a:prstGeom prst="rect">
            <a:avLst/>
          </a:prstGeom>
          <a:noFill/>
        </p:spPr>
        <p:txBody>
          <a:bodyPr wrap="none" rtlCol="0">
            <a:spAutoFit/>
          </a:bodyPr>
          <a:lstStyle/>
          <a:p>
            <a:r>
              <a:rPr lang="en-US" sz="3600" dirty="0" smtClean="0"/>
              <a:t>Both</a:t>
            </a:r>
            <a:endParaRPr lang="en-US" sz="3600" dirty="0"/>
          </a:p>
        </p:txBody>
      </p:sp>
    </p:spTree>
    <p:extLst>
      <p:ext uri="{BB962C8B-B14F-4D97-AF65-F5344CB8AC3E}">
        <p14:creationId xmlns:p14="http://schemas.microsoft.com/office/powerpoint/2010/main" val="185288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33400" y="645789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dirty="0" smtClean="0">
                <a:solidFill>
                  <a:srgbClr val="FFFFFF"/>
                </a:solidFill>
                <a:latin typeface="Arial Unicode MS" pitchFamily="34" charset="-128"/>
              </a:rPr>
              <a:t>ABI </a:t>
            </a:r>
            <a:r>
              <a:rPr lang="en-US" sz="2000" dirty="0">
                <a:solidFill>
                  <a:srgbClr val="FFFFFF"/>
                </a:solidFill>
                <a:latin typeface="Arial Unicode MS" pitchFamily="34" charset="-128"/>
              </a:rPr>
              <a:t>has many more bands than the current operational GOES imagers.</a:t>
            </a:r>
            <a:r>
              <a:rPr lang="en-US" dirty="0">
                <a:solidFill>
                  <a:srgbClr val="FFFFFF"/>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40</a:t>
            </a:fld>
            <a:endParaRPr lang="en-US" dirty="0" smtClean="0">
              <a:solidFill>
                <a:srgbClr val="000000"/>
              </a:solidFill>
            </a:endParaRPr>
          </a:p>
        </p:txBody>
      </p:sp>
      <p:sp>
        <p:nvSpPr>
          <p:cNvPr id="5" name="Text Box 4"/>
          <p:cNvSpPr txBox="1">
            <a:spLocks noChangeArrowheads="1"/>
          </p:cNvSpPr>
          <p:nvPr/>
        </p:nvSpPr>
        <p:spPr bwMode="auto">
          <a:xfrm>
            <a:off x="1981200" y="0"/>
            <a:ext cx="5054397"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smtClean="0">
                <a:solidFill>
                  <a:srgbClr val="FFFF00"/>
                </a:solidFill>
                <a:latin typeface="Times New Roman" pitchFamily="18" charset="0"/>
              </a:rPr>
              <a:t>The IR </a:t>
            </a:r>
            <a:r>
              <a:rPr lang="en-US" sz="3200" b="1" dirty="0">
                <a:solidFill>
                  <a:srgbClr val="FFFF00"/>
                </a:solidFill>
                <a:latin typeface="Times New Roman" pitchFamily="18" charset="0"/>
              </a:rPr>
              <a:t>channels on the ABI</a:t>
            </a:r>
            <a:endParaRPr lang="en-US" sz="3200" dirty="0">
              <a:solidFill>
                <a:srgbClr val="FFFF00"/>
              </a:solidFill>
              <a:latin typeface="Times New Roman" pitchFamily="18"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b="3320"/>
          <a:stretch/>
        </p:blipFill>
        <p:spPr>
          <a:xfrm>
            <a:off x="685800" y="517930"/>
            <a:ext cx="7924799" cy="5959070"/>
          </a:xfrm>
          <a:prstGeom prst="rect">
            <a:avLst/>
          </a:prstGeom>
        </p:spPr>
      </p:pic>
      <p:sp>
        <p:nvSpPr>
          <p:cNvPr id="8" name="Text Box 5"/>
          <p:cNvSpPr txBox="1">
            <a:spLocks noChangeArrowheads="1"/>
          </p:cNvSpPr>
          <p:nvPr/>
        </p:nvSpPr>
        <p:spPr bwMode="auto">
          <a:xfrm rot="18900000">
            <a:off x="1226364" y="2216825"/>
            <a:ext cx="2771913"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Clouds, Stability Indices </a:t>
            </a:r>
            <a:endParaRPr lang="en-US" sz="2000" dirty="0">
              <a:solidFill>
                <a:srgbClr val="000000"/>
              </a:solidFill>
              <a:latin typeface="Times New Roman" pitchFamily="18" charset="0"/>
            </a:endParaRPr>
          </a:p>
        </p:txBody>
      </p:sp>
      <p:sp>
        <p:nvSpPr>
          <p:cNvPr id="9" name="Text Box 6"/>
          <p:cNvSpPr txBox="1">
            <a:spLocks noChangeArrowheads="1"/>
          </p:cNvSpPr>
          <p:nvPr/>
        </p:nvSpPr>
        <p:spPr bwMode="auto">
          <a:xfrm rot="18900000">
            <a:off x="2274360" y="2465626"/>
            <a:ext cx="193379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Rainfall, Aerosol</a:t>
            </a:r>
            <a:endParaRPr lang="en-US" sz="2000" dirty="0">
              <a:solidFill>
                <a:srgbClr val="000000"/>
              </a:solidFill>
              <a:latin typeface="Times New Roman" pitchFamily="18" charset="0"/>
            </a:endParaRPr>
          </a:p>
        </p:txBody>
      </p:sp>
      <p:sp>
        <p:nvSpPr>
          <p:cNvPr id="10" name="Text Box 7"/>
          <p:cNvSpPr txBox="1">
            <a:spLocks noChangeArrowheads="1"/>
          </p:cNvSpPr>
          <p:nvPr/>
        </p:nvSpPr>
        <p:spPr bwMode="auto">
          <a:xfrm rot="18893914">
            <a:off x="3044276" y="2249278"/>
            <a:ext cx="24290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SST, Fires, Radiances</a:t>
            </a:r>
            <a:endParaRPr lang="en-US" sz="2000" dirty="0">
              <a:solidFill>
                <a:srgbClr val="000000"/>
              </a:solidFill>
              <a:latin typeface="Times New Roman" pitchFamily="18" charset="0"/>
            </a:endParaRPr>
          </a:p>
        </p:txBody>
      </p:sp>
      <p:sp>
        <p:nvSpPr>
          <p:cNvPr id="11" name="Text Box 8"/>
          <p:cNvSpPr txBox="1">
            <a:spLocks noChangeArrowheads="1"/>
          </p:cNvSpPr>
          <p:nvPr/>
        </p:nvSpPr>
        <p:spPr bwMode="auto">
          <a:xfrm rot="18900000">
            <a:off x="3679455" y="2503267"/>
            <a:ext cx="219002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Hurricane, Imagery</a:t>
            </a:r>
            <a:endParaRPr lang="en-US" sz="2000" dirty="0">
              <a:solidFill>
                <a:srgbClr val="000000"/>
              </a:solidFill>
              <a:latin typeface="Times New Roman" pitchFamily="18" charset="0"/>
            </a:endParaRPr>
          </a:p>
        </p:txBody>
      </p:sp>
      <p:sp>
        <p:nvSpPr>
          <p:cNvPr id="12" name="Text Box 9"/>
          <p:cNvSpPr txBox="1">
            <a:spLocks noChangeArrowheads="1"/>
          </p:cNvSpPr>
          <p:nvPr/>
        </p:nvSpPr>
        <p:spPr bwMode="auto">
          <a:xfrm rot="18618598">
            <a:off x="5944545" y="2478667"/>
            <a:ext cx="210826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 Cloud Phase, SST</a:t>
            </a:r>
            <a:endParaRPr lang="en-US" sz="2000" dirty="0">
              <a:solidFill>
                <a:srgbClr val="000000"/>
              </a:solidFill>
              <a:latin typeface="Times New Roman" pitchFamily="18" charset="0"/>
            </a:endParaRPr>
          </a:p>
        </p:txBody>
      </p:sp>
      <p:sp>
        <p:nvSpPr>
          <p:cNvPr id="13" name="Text Box 10"/>
          <p:cNvSpPr txBox="1">
            <a:spLocks noChangeArrowheads="1"/>
          </p:cNvSpPr>
          <p:nvPr/>
        </p:nvSpPr>
        <p:spPr bwMode="auto">
          <a:xfrm rot="18900000">
            <a:off x="4151323" y="2286279"/>
            <a:ext cx="3183885"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Ozone, Downward Radiation</a:t>
            </a:r>
            <a:endParaRPr lang="en-US" sz="2000" dirty="0">
              <a:solidFill>
                <a:srgbClr val="000000"/>
              </a:solidFill>
              <a:latin typeface="Times New Roman" pitchFamily="18" charset="0"/>
            </a:endParaRPr>
          </a:p>
        </p:txBody>
      </p:sp>
      <p:sp>
        <p:nvSpPr>
          <p:cNvPr id="14" name="Text Box 5"/>
          <p:cNvSpPr txBox="1">
            <a:spLocks noChangeArrowheads="1"/>
          </p:cNvSpPr>
          <p:nvPr/>
        </p:nvSpPr>
        <p:spPr bwMode="auto">
          <a:xfrm rot="18900000">
            <a:off x="1224708" y="4674170"/>
            <a:ext cx="1822935"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SO2, Radiances</a:t>
            </a:r>
            <a:endParaRPr lang="en-US" sz="2000" dirty="0">
              <a:solidFill>
                <a:srgbClr val="000000"/>
              </a:solidFill>
              <a:latin typeface="Times New Roman" pitchFamily="18" charset="0"/>
            </a:endParaRPr>
          </a:p>
        </p:txBody>
      </p:sp>
      <p:sp>
        <p:nvSpPr>
          <p:cNvPr id="15" name="Text Box 6"/>
          <p:cNvSpPr txBox="1">
            <a:spLocks noChangeArrowheads="1"/>
          </p:cNvSpPr>
          <p:nvPr/>
        </p:nvSpPr>
        <p:spPr bwMode="auto">
          <a:xfrm rot="18900000">
            <a:off x="1494089" y="4880045"/>
            <a:ext cx="23484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Winds, WV profiling</a:t>
            </a:r>
            <a:endParaRPr lang="en-US" sz="2000" dirty="0">
              <a:solidFill>
                <a:srgbClr val="000000"/>
              </a:solidFill>
              <a:latin typeface="Times New Roman" pitchFamily="18" charset="0"/>
            </a:endParaRPr>
          </a:p>
        </p:txBody>
      </p:sp>
      <p:sp>
        <p:nvSpPr>
          <p:cNvPr id="16" name="Text Box 7"/>
          <p:cNvSpPr txBox="1">
            <a:spLocks noChangeArrowheads="1"/>
          </p:cNvSpPr>
          <p:nvPr/>
        </p:nvSpPr>
        <p:spPr bwMode="auto">
          <a:xfrm rot="18893914">
            <a:off x="2401915" y="4906423"/>
            <a:ext cx="2102370"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TPW, Rainfall rate</a:t>
            </a:r>
            <a:endParaRPr lang="en-US" sz="2000" dirty="0">
              <a:solidFill>
                <a:srgbClr val="000000"/>
              </a:solidFill>
              <a:latin typeface="Times New Roman" pitchFamily="18" charset="0"/>
            </a:endParaRPr>
          </a:p>
        </p:txBody>
      </p:sp>
      <p:sp>
        <p:nvSpPr>
          <p:cNvPr id="17" name="Text Box 9"/>
          <p:cNvSpPr txBox="1">
            <a:spLocks noChangeArrowheads="1"/>
          </p:cNvSpPr>
          <p:nvPr/>
        </p:nvSpPr>
        <p:spPr bwMode="auto">
          <a:xfrm rot="18522511">
            <a:off x="6181818" y="5075568"/>
            <a:ext cx="1223412"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Fires, Fog</a:t>
            </a:r>
            <a:endParaRPr lang="en-US" sz="2000" dirty="0">
              <a:solidFill>
                <a:srgbClr val="000000"/>
              </a:solidFill>
              <a:latin typeface="Times New Roman" pitchFamily="18" charset="0"/>
            </a:endParaRPr>
          </a:p>
        </p:txBody>
      </p:sp>
      <p:sp>
        <p:nvSpPr>
          <p:cNvPr id="18" name="TextBox 17"/>
          <p:cNvSpPr txBox="1"/>
          <p:nvPr/>
        </p:nvSpPr>
        <p:spPr>
          <a:xfrm>
            <a:off x="2995286" y="3593068"/>
            <a:ext cx="3706977" cy="369332"/>
          </a:xfrm>
          <a:prstGeom prst="rect">
            <a:avLst/>
          </a:prstGeom>
          <a:solidFill>
            <a:schemeClr val="bg1"/>
          </a:solidFill>
        </p:spPr>
        <p:txBody>
          <a:bodyPr wrap="none" rtlCol="0">
            <a:spAutoFit/>
          </a:bodyPr>
          <a:lstStyle/>
          <a:p>
            <a:r>
              <a:rPr lang="en-US" dirty="0">
                <a:solidFill>
                  <a:srgbClr val="000000"/>
                </a:solidFill>
              </a:rPr>
              <a:t>Sample use only, many other uses</a:t>
            </a:r>
          </a:p>
        </p:txBody>
      </p:sp>
    </p:spTree>
    <p:extLst>
      <p:ext uri="{BB962C8B-B14F-4D97-AF65-F5344CB8AC3E}">
        <p14:creationId xmlns:p14="http://schemas.microsoft.com/office/powerpoint/2010/main" val="1970474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1113" y="228600"/>
            <a:ext cx="8229600" cy="1143000"/>
          </a:xfrm>
        </p:spPr>
        <p:txBody>
          <a:bodyPr/>
          <a:lstStyle/>
          <a:p>
            <a:r>
              <a:rPr lang="en-US" dirty="0" smtClean="0">
                <a:solidFill>
                  <a:srgbClr val="FFFF00"/>
                </a:solidFill>
              </a:rPr>
              <a:t>Miller et al.</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381000"/>
            <a:ext cx="3667641" cy="4754564"/>
          </a:xfrm>
        </p:spPr>
      </p:pic>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41</a:t>
            </a:fld>
            <a:endParaRPr lang="en-US">
              <a:solidFill>
                <a:srgbClr val="00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133600"/>
            <a:ext cx="3965097" cy="2667000"/>
          </a:xfrm>
          <a:prstGeom prst="rect">
            <a:avLst/>
          </a:prstGeom>
        </p:spPr>
      </p:pic>
      <p:sp>
        <p:nvSpPr>
          <p:cNvPr id="7" name="TextBox 6"/>
          <p:cNvSpPr txBox="1"/>
          <p:nvPr/>
        </p:nvSpPr>
        <p:spPr>
          <a:xfrm>
            <a:off x="381000" y="5334000"/>
            <a:ext cx="8305800" cy="1200329"/>
          </a:xfrm>
          <a:prstGeom prst="rect">
            <a:avLst/>
          </a:prstGeom>
          <a:noFill/>
        </p:spPr>
        <p:txBody>
          <a:bodyPr wrap="square" rtlCol="0">
            <a:spAutoFit/>
          </a:bodyPr>
          <a:lstStyle/>
          <a:p>
            <a:r>
              <a:rPr lang="en-US" dirty="0" smtClean="0">
                <a:solidFill>
                  <a:schemeClr val="bg1"/>
                </a:solidFill>
              </a:rPr>
              <a:t>Miller, Steven D.; Schmidt, Christopher C.; Schmit, Timothy J. and </a:t>
            </a:r>
            <a:r>
              <a:rPr lang="en-US" dirty="0" err="1" smtClean="0">
                <a:solidFill>
                  <a:schemeClr val="bg1"/>
                </a:solidFill>
              </a:rPr>
              <a:t>Hillger</a:t>
            </a:r>
            <a:r>
              <a:rPr lang="en-US" dirty="0" smtClean="0">
                <a:solidFill>
                  <a:schemeClr val="bg1"/>
                </a:solidFill>
              </a:rPr>
              <a:t>, Donald W. </a:t>
            </a:r>
            <a:r>
              <a:rPr lang="en-US" b="1" dirty="0" smtClean="0">
                <a:solidFill>
                  <a:schemeClr val="bg1"/>
                </a:solidFill>
              </a:rPr>
              <a:t>A case for natural </a:t>
            </a:r>
            <a:r>
              <a:rPr lang="en-US" b="1" dirty="0" err="1" smtClean="0">
                <a:solidFill>
                  <a:schemeClr val="bg1"/>
                </a:solidFill>
              </a:rPr>
              <a:t>colour</a:t>
            </a:r>
            <a:r>
              <a:rPr lang="en-US" b="1" dirty="0" smtClean="0">
                <a:solidFill>
                  <a:schemeClr val="bg1"/>
                </a:solidFill>
              </a:rPr>
              <a:t> imagery from geostationary satellites, and an approximation for the GOES-R ABI. </a:t>
            </a:r>
            <a:r>
              <a:rPr lang="en-US" dirty="0" smtClean="0">
                <a:solidFill>
                  <a:schemeClr val="bg1"/>
                </a:solidFill>
              </a:rPr>
              <a:t>International Journal of Remote Sensing, Volume 33, Issue 13, 2012, pp.3999-4028.</a:t>
            </a:r>
            <a:endParaRPr lang="en-US" dirty="0">
              <a:solidFill>
                <a:schemeClr val="bg1"/>
              </a:solidFill>
            </a:endParaRPr>
          </a:p>
        </p:txBody>
      </p:sp>
    </p:spTree>
    <p:extLst>
      <p:ext uri="{BB962C8B-B14F-4D97-AF65-F5344CB8AC3E}">
        <p14:creationId xmlns:p14="http://schemas.microsoft.com/office/powerpoint/2010/main" val="23256787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endParaRPr lang="en-US" dirty="0" smtClean="0">
              <a:solidFill>
                <a:srgbClr val="FFFF00"/>
              </a:solidFill>
            </a:endParaRP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0463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2479618"/>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3388038272"/>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6054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SRSOR</a:t>
            </a:r>
            <a:endParaRPr lang="en-US" dirty="0" smtClean="0">
              <a:solidFill>
                <a:srgbClr val="FFFF00"/>
              </a:solidFill>
            </a:endParaRPr>
          </a:p>
        </p:txBody>
      </p:sp>
      <p:sp>
        <p:nvSpPr>
          <p:cNvPr id="9219" name="Rectangle 3"/>
          <p:cNvSpPr>
            <a:spLocks noGrp="1" noChangeArrowheads="1"/>
          </p:cNvSpPr>
          <p:nvPr>
            <p:ph type="body" idx="1"/>
          </p:nvPr>
        </p:nvSpPr>
        <p:spPr>
          <a:xfrm>
            <a:off x="76200" y="914400"/>
            <a:ext cx="8915400" cy="5105400"/>
          </a:xfrm>
        </p:spPr>
        <p:txBody>
          <a:bodyPr/>
          <a:lstStyle/>
          <a:p>
            <a:pPr lvl="1" eaLnBrk="1" hangingPunct="1">
              <a:lnSpc>
                <a:spcPct val="90000"/>
              </a:lnSpc>
            </a:pPr>
            <a:r>
              <a:rPr lang="en-US" dirty="0">
                <a:solidFill>
                  <a:schemeClr val="bg1"/>
                </a:solidFill>
              </a:rPr>
              <a:t>Super Rapid Scan Operations for GOES-R</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GOES-14 Special 1-min imagery</a:t>
            </a:r>
            <a:endParaRPr lang="en-US" dirty="0" smtClean="0">
              <a:solidFill>
                <a:schemeClr val="bg1"/>
              </a:solidFill>
            </a:endParaRP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Almost 900 images per day!</a:t>
            </a:r>
          </a:p>
          <a:p>
            <a:pPr lvl="2" eaLnBrk="1" hangingPunct="1">
              <a:lnSpc>
                <a:spcPct val="90000"/>
              </a:lnSpc>
            </a:pPr>
            <a:r>
              <a:rPr lang="en-US" dirty="0" smtClean="0">
                <a:solidFill>
                  <a:schemeClr val="bg1"/>
                </a:solidFill>
              </a:rPr>
              <a:t>Select days between mid-August and end of October.</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Java-script images at</a:t>
            </a:r>
          </a:p>
          <a:p>
            <a:pPr lvl="2" eaLnBrk="1" hangingPunct="1">
              <a:lnSpc>
                <a:spcPct val="90000"/>
              </a:lnSpc>
            </a:pPr>
            <a:r>
              <a:rPr lang="en-US" dirty="0">
                <a:solidFill>
                  <a:schemeClr val="bg1"/>
                </a:solidFill>
              </a:rPr>
              <a:t>http://www.ssec.wisc.edu/data/1min</a:t>
            </a:r>
            <a:endParaRPr lang="en-US" dirty="0" smtClean="0">
              <a:solidFill>
                <a:schemeClr val="bg1"/>
              </a:solidFill>
            </a:endParaRPr>
          </a:p>
          <a:p>
            <a:pPr lvl="1" eaLnBrk="1" hangingPunct="1">
              <a:lnSpc>
                <a:spcPct val="90000"/>
              </a:lnSpc>
            </a:pPr>
            <a:endParaRPr lang="en-US" dirty="0">
              <a:solidFill>
                <a:schemeClr val="bg1"/>
              </a:solidFill>
            </a:endParaRPr>
          </a:p>
          <a:p>
            <a:pPr lvl="1" eaLnBrk="1" hangingPunct="1">
              <a:lnSpc>
                <a:spcPct val="90000"/>
              </a:lnSpc>
            </a:pPr>
            <a:r>
              <a:rPr lang="en-US" dirty="0">
                <a:solidFill>
                  <a:schemeClr val="bg1"/>
                </a:solidFill>
              </a:rPr>
              <a:t>http://cimss.ssec.wisc.edu/goes/srsor/GOES-14_SRSOR_test.html</a:t>
            </a: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44</a:t>
            </a:fld>
            <a:endParaRPr lang="en-US" smtClean="0">
              <a:solidFill>
                <a:srgbClr val="000000"/>
              </a:solidFill>
            </a:endParaRPr>
          </a:p>
        </p:txBody>
      </p:sp>
    </p:spTree>
    <p:extLst>
      <p:ext uri="{BB962C8B-B14F-4D97-AF65-F5344CB8AC3E}">
        <p14:creationId xmlns:p14="http://schemas.microsoft.com/office/powerpoint/2010/main" val="20361480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45</a:t>
            </a:fld>
            <a:endParaRPr lang="en-US">
              <a:solidFill>
                <a:srgbClr val="000000"/>
              </a:solidFill>
            </a:endParaRPr>
          </a:p>
        </p:txBody>
      </p:sp>
      <p:pic>
        <p:nvPicPr>
          <p:cNvPr id="14" name="800x900_GOES_B1_RSRSO_ISAAC_animated_2012242_120000_182_2012242_1341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375" y="0"/>
            <a:ext cx="7715250" cy="6858000"/>
          </a:xfrm>
          <a:prstGeom prst="rect">
            <a:avLst/>
          </a:prstGeom>
        </p:spPr>
      </p:pic>
      <p:sp>
        <p:nvSpPr>
          <p:cNvPr id="15" name="TextBox 14"/>
          <p:cNvSpPr txBox="1"/>
          <p:nvPr/>
        </p:nvSpPr>
        <p:spPr>
          <a:xfrm>
            <a:off x="6324600" y="6172200"/>
            <a:ext cx="1826141" cy="369332"/>
          </a:xfrm>
          <a:prstGeom prst="rect">
            <a:avLst/>
          </a:prstGeom>
          <a:noFill/>
        </p:spPr>
        <p:txBody>
          <a:bodyPr wrap="none" rtlCol="0">
            <a:spAutoFit/>
          </a:bodyPr>
          <a:lstStyle/>
          <a:p>
            <a:r>
              <a:rPr lang="en-US" dirty="0" smtClean="0"/>
              <a:t>Click to animate</a:t>
            </a:r>
            <a:endParaRPr lang="en-US" dirty="0"/>
          </a:p>
        </p:txBody>
      </p:sp>
    </p:spTree>
    <p:extLst>
      <p:ext uri="{BB962C8B-B14F-4D97-AF65-F5344CB8AC3E}">
        <p14:creationId xmlns:p14="http://schemas.microsoft.com/office/powerpoint/2010/main" val="157674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Summary</a:t>
            </a:r>
            <a:endParaRPr lang="en-US" dirty="0" smtClean="0">
              <a:solidFill>
                <a:srgbClr val="FFFF00"/>
              </a:solidFill>
            </a:endParaRPr>
          </a:p>
        </p:txBody>
      </p:sp>
      <p:sp>
        <p:nvSpPr>
          <p:cNvPr id="9219" name="Rectangle 3"/>
          <p:cNvSpPr>
            <a:spLocks noGrp="1" noChangeArrowheads="1"/>
          </p:cNvSpPr>
          <p:nvPr>
            <p:ph type="body" idx="1"/>
          </p:nvPr>
        </p:nvSpPr>
        <p:spPr>
          <a:xfrm>
            <a:off x="76200" y="914400"/>
            <a:ext cx="8915400" cy="5105400"/>
          </a:xfrm>
        </p:spPr>
        <p:txBody>
          <a:bodyPr/>
          <a:lstStyle/>
          <a:p>
            <a:pPr lvl="1" eaLnBrk="1" hangingPunct="1">
              <a:lnSpc>
                <a:spcPct val="90000"/>
              </a:lnSpc>
            </a:pPr>
            <a:r>
              <a:rPr lang="en-US" dirty="0" smtClean="0">
                <a:solidFill>
                  <a:schemeClr val="bg1"/>
                </a:solidFill>
              </a:rPr>
              <a:t>Consider ways to ‘bring together’ qualitative imagery and quantitative products</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This may mean to produce more quantitative products at full spatial resolutions</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GOES-R will offer many options, given the number of spectral bands and derived products.</a:t>
            </a:r>
          </a:p>
          <a:p>
            <a:pPr lvl="1" eaLnBrk="1" hangingPunct="1">
              <a:lnSpc>
                <a:spcPct val="90000"/>
              </a:lnSpc>
            </a:pPr>
            <a:endParaRPr lang="en-US" dirty="0">
              <a:solidFill>
                <a:schemeClr val="bg1"/>
              </a:solidFill>
            </a:endParaRPr>
          </a:p>
          <a:p>
            <a:pPr lvl="1" eaLnBrk="1" hangingPunct="1">
              <a:lnSpc>
                <a:spcPct val="90000"/>
              </a:lnSpc>
            </a:pPr>
            <a:r>
              <a:rPr lang="en-US" dirty="0" smtClean="0">
                <a:solidFill>
                  <a:schemeClr val="bg1"/>
                </a:solidFill>
              </a:rPr>
              <a:t>Ideally, our display systems could easily show or combine images and products (via contours, over-lays and RGB combinations)!</a:t>
            </a: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46</a:t>
            </a:fld>
            <a:endParaRPr lang="en-US" smtClean="0">
              <a:solidFill>
                <a:srgbClr val="000000"/>
              </a:solidFill>
            </a:endParaRPr>
          </a:p>
        </p:txBody>
      </p:sp>
    </p:spTree>
    <p:extLst>
      <p:ext uri="{BB962C8B-B14F-4D97-AF65-F5344CB8AC3E}">
        <p14:creationId xmlns:p14="http://schemas.microsoft.com/office/powerpoint/2010/main" val="38731656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gbfull"/>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181100"/>
            <a:ext cx="9144000" cy="5143500"/>
          </a:xfrm>
          <a:prstGeom prst="rect">
            <a:avLst/>
          </a:prstGeom>
          <a:noFill/>
          <a:ln>
            <a:noFill/>
          </a:ln>
        </p:spPr>
      </p:pic>
      <p:sp>
        <p:nvSpPr>
          <p:cNvPr id="3" name="Title 2"/>
          <p:cNvSpPr>
            <a:spLocks noGrp="1"/>
          </p:cNvSpPr>
          <p:nvPr>
            <p:ph type="title"/>
          </p:nvPr>
        </p:nvSpPr>
        <p:spPr/>
        <p:txBody>
          <a:bodyPr/>
          <a:lstStyle/>
          <a:p>
            <a:r>
              <a:rPr lang="en-US" dirty="0" smtClean="0"/>
              <a:t>Building an RGB:  Composite</a:t>
            </a:r>
            <a:endParaRPr lang="en-US" dirty="0"/>
          </a:p>
        </p:txBody>
      </p:sp>
      <p:sp>
        <p:nvSpPr>
          <p:cNvPr id="4" name="TextBox 3"/>
          <p:cNvSpPr txBox="1"/>
          <p:nvPr/>
        </p:nvSpPr>
        <p:spPr>
          <a:xfrm>
            <a:off x="635430" y="6397823"/>
            <a:ext cx="8508570" cy="307777"/>
          </a:xfrm>
          <a:prstGeom prst="rect">
            <a:avLst/>
          </a:prstGeom>
          <a:noFill/>
        </p:spPr>
        <p:txBody>
          <a:bodyPr wrap="square" rtlCol="0">
            <a:spAutoFit/>
          </a:bodyPr>
          <a:lstStyle/>
          <a:p>
            <a:r>
              <a:rPr lang="en-US" sz="1400" dirty="0">
                <a:solidFill>
                  <a:prstClr val="black"/>
                </a:solidFill>
              </a:rPr>
              <a:t>Composite clearly indicates trough over western United States, dry slot, and differential tropospheric moisture</a:t>
            </a:r>
            <a:endParaRPr lang="en-US" sz="1400" dirty="0">
              <a:solidFill>
                <a:prstClr val="black"/>
              </a:solidFill>
            </a:endParaRPr>
          </a:p>
        </p:txBody>
      </p:sp>
      <p:sp>
        <p:nvSpPr>
          <p:cNvPr id="5" name="TextBox 4"/>
          <p:cNvSpPr txBox="1"/>
          <p:nvPr/>
        </p:nvSpPr>
        <p:spPr>
          <a:xfrm>
            <a:off x="5234300" y="5002292"/>
            <a:ext cx="3446906" cy="369332"/>
          </a:xfrm>
          <a:prstGeom prst="rect">
            <a:avLst/>
          </a:prstGeom>
          <a:solidFill>
            <a:schemeClr val="bg1"/>
          </a:solidFill>
        </p:spPr>
        <p:txBody>
          <a:bodyPr wrap="none" rtlCol="0">
            <a:spAutoFit/>
          </a:bodyPr>
          <a:lstStyle/>
          <a:p>
            <a:r>
              <a:rPr lang="en-US" baseline="0" dirty="0" smtClean="0"/>
              <a:t>Sample data combined in AWIPS-II.</a:t>
            </a:r>
            <a:endParaRPr lang="en-US" dirty="0" smtClean="0"/>
          </a:p>
        </p:txBody>
      </p:sp>
    </p:spTree>
    <p:extLst>
      <p:ext uri="{BB962C8B-B14F-4D97-AF65-F5344CB8AC3E}">
        <p14:creationId xmlns:p14="http://schemas.microsoft.com/office/powerpoint/2010/main" val="21229729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4400" y="304800"/>
            <a:ext cx="7772400" cy="1143000"/>
          </a:xfrm>
        </p:spPr>
        <p:txBody>
          <a:bodyPr/>
          <a:lstStyle/>
          <a:p>
            <a:pPr eaLnBrk="1" hangingPunct="1"/>
            <a:r>
              <a:rPr lang="en-US" dirty="0" smtClean="0">
                <a:solidFill>
                  <a:srgbClr val="FFFF00"/>
                </a:solidFill>
              </a:rPr>
              <a:t>From ‘grayscale’ to full color!</a:t>
            </a:r>
            <a:endParaRPr lang="en-US" dirty="0" smtClean="0">
              <a:solidFill>
                <a:srgbClr val="FFFF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 y="1524000"/>
            <a:ext cx="3469171" cy="4943162"/>
          </a:xfrm>
          <a:prstGeom prst="rect">
            <a:avLst/>
          </a:prstGeom>
          <a:ln>
            <a:solidFill>
              <a:schemeClr val="tx1"/>
            </a:solidFill>
          </a:ln>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3800" y="1971674"/>
            <a:ext cx="5327044" cy="4505326"/>
          </a:xfrm>
          <a:prstGeom prst="rect">
            <a:avLst/>
          </a:prstGeom>
          <a:ln>
            <a:solidFill>
              <a:schemeClr val="tx1"/>
            </a:solidFill>
          </a:ln>
        </p:spPr>
      </p:pic>
    </p:spTree>
    <p:extLst>
      <p:ext uri="{BB962C8B-B14F-4D97-AF65-F5344CB8AC3E}">
        <p14:creationId xmlns:p14="http://schemas.microsoft.com/office/powerpoint/2010/main" val="311936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447675" y="255588"/>
            <a:ext cx="6486525" cy="8318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zh-CN" sz="2400" b="1" dirty="0">
                <a:solidFill>
                  <a:srgbClr val="3333CC"/>
                </a:solidFill>
                <a:ea typeface="SimSun" pitchFamily="2" charset="-122"/>
              </a:rPr>
              <a:t>Aerosol/Dust Optical Thickness Retrieval</a:t>
            </a:r>
          </a:p>
          <a:p>
            <a:pPr fontAlgn="base">
              <a:spcBef>
                <a:spcPct val="0"/>
              </a:spcBef>
              <a:spcAft>
                <a:spcPct val="0"/>
              </a:spcAft>
            </a:pPr>
            <a:r>
              <a:rPr lang="en-US" altLang="zh-CN" sz="2400" b="1" dirty="0" smtClean="0">
                <a:solidFill>
                  <a:srgbClr val="3333CC"/>
                </a:solidFill>
                <a:ea typeface="SimSun" pitchFamily="2" charset="-122"/>
              </a:rPr>
              <a:t>Data </a:t>
            </a:r>
            <a:r>
              <a:rPr lang="en-US" altLang="zh-CN" sz="2400" b="1" dirty="0">
                <a:solidFill>
                  <a:srgbClr val="3333CC"/>
                </a:solidFill>
                <a:ea typeface="SimSun" pitchFamily="2" charset="-122"/>
              </a:rPr>
              <a:t>from SEVIRI</a:t>
            </a:r>
          </a:p>
        </p:txBody>
      </p:sp>
      <p:pic>
        <p:nvPicPr>
          <p:cNvPr id="114692" name="Picture 4" descr="SEVIRI_Dust_cimss_sma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14693" name="Picture 5" descr="dust_msg_color_small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133600"/>
            <a:ext cx="4267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14694" name="Text Box 6"/>
          <p:cNvSpPr txBox="1">
            <a:spLocks noChangeArrowheads="1"/>
          </p:cNvSpPr>
          <p:nvPr/>
        </p:nvSpPr>
        <p:spPr bwMode="auto">
          <a:xfrm>
            <a:off x="838200" y="5294313"/>
            <a:ext cx="294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Dust Aerosol Optical Depth</a:t>
            </a:r>
          </a:p>
        </p:txBody>
      </p:sp>
      <p:sp>
        <p:nvSpPr>
          <p:cNvPr id="114695" name="Text Box 7"/>
          <p:cNvSpPr txBox="1">
            <a:spLocks noChangeArrowheads="1"/>
          </p:cNvSpPr>
          <p:nvPr/>
        </p:nvSpPr>
        <p:spPr bwMode="auto">
          <a:xfrm>
            <a:off x="6948488" y="5949950"/>
            <a:ext cx="132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a:solidFill>
                  <a:srgbClr val="000000"/>
                </a:solidFill>
              </a:rPr>
              <a:t>CIMSS/NSMC</a:t>
            </a:r>
          </a:p>
        </p:txBody>
      </p:sp>
      <p:sp>
        <p:nvSpPr>
          <p:cNvPr id="2" name="TextBox 1"/>
          <p:cNvSpPr txBox="1"/>
          <p:nvPr/>
        </p:nvSpPr>
        <p:spPr>
          <a:xfrm>
            <a:off x="990600" y="6070084"/>
            <a:ext cx="1952266" cy="369332"/>
          </a:xfrm>
          <a:prstGeom prst="rect">
            <a:avLst/>
          </a:prstGeom>
          <a:noFill/>
        </p:spPr>
        <p:txBody>
          <a:bodyPr wrap="none" rtlCol="0">
            <a:spAutoFit/>
          </a:bodyPr>
          <a:lstStyle/>
          <a:p>
            <a:r>
              <a:rPr lang="en-US" dirty="0" smtClean="0"/>
              <a:t>From Jun LI, CIMSS</a:t>
            </a:r>
            <a:endParaRPr lang="en-US" dirty="0"/>
          </a:p>
        </p:txBody>
      </p:sp>
      <p:sp>
        <p:nvSpPr>
          <p:cNvPr id="3" name="Slide Number Placeholder 2"/>
          <p:cNvSpPr>
            <a:spLocks noGrp="1"/>
          </p:cNvSpPr>
          <p:nvPr>
            <p:ph type="sldNum" sz="quarter" idx="12"/>
          </p:nvPr>
        </p:nvSpPr>
        <p:spPr/>
        <p:txBody>
          <a:bodyPr/>
          <a:lstStyle/>
          <a:p>
            <a:fld id="{A9732A4F-58C1-4777-BA81-CC647D3A78BB}" type="slidenum">
              <a:rPr lang="en-US" smtClean="0"/>
              <a:t>5</a:t>
            </a:fld>
            <a:endParaRPr lang="en-US"/>
          </a:p>
        </p:txBody>
      </p:sp>
    </p:spTree>
    <p:extLst>
      <p:ext uri="{BB962C8B-B14F-4D97-AF65-F5344CB8AC3E}">
        <p14:creationId xmlns:p14="http://schemas.microsoft.com/office/powerpoint/2010/main" val="37050014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0737"/>
            <a:ext cx="7772400" cy="1788685"/>
          </a:xfrm>
        </p:spPr>
        <p:txBody>
          <a:bodyPr>
            <a:normAutofit fontScale="90000"/>
          </a:bodyPr>
          <a:lstStyle/>
          <a:p>
            <a:r>
              <a:rPr lang="en-US" b="1" dirty="0" smtClean="0"/>
              <a:t>An Overview of New and Unique GOES-R Products for Hazard Assessment</a:t>
            </a:r>
            <a:endParaRPr lang="en-US" b="1" dirty="0"/>
          </a:p>
        </p:txBody>
      </p:sp>
      <p:sp>
        <p:nvSpPr>
          <p:cNvPr id="3" name="Subtitle 2"/>
          <p:cNvSpPr>
            <a:spLocks noGrp="1"/>
          </p:cNvSpPr>
          <p:nvPr>
            <p:ph type="subTitle" idx="1"/>
          </p:nvPr>
        </p:nvSpPr>
        <p:spPr>
          <a:xfrm>
            <a:off x="511322" y="3799352"/>
            <a:ext cx="8115171" cy="1752600"/>
          </a:xfrm>
        </p:spPr>
        <p:txBody>
          <a:bodyPr>
            <a:normAutofit fontScale="70000" lnSpcReduction="20000"/>
          </a:bodyPr>
          <a:lstStyle/>
          <a:p>
            <a:r>
              <a:rPr lang="en-US" sz="4000" b="1" dirty="0" smtClean="0">
                <a:solidFill>
                  <a:srgbClr val="0000FF"/>
                </a:solidFill>
              </a:rPr>
              <a:t>Mike </a:t>
            </a:r>
            <a:r>
              <a:rPr lang="en-US" sz="4000" b="1" dirty="0" err="1" smtClean="0">
                <a:solidFill>
                  <a:srgbClr val="0000FF"/>
                </a:solidFill>
              </a:rPr>
              <a:t>Pavolonis</a:t>
            </a:r>
            <a:endParaRPr lang="en-US" sz="4000" b="1" dirty="0" smtClean="0">
              <a:solidFill>
                <a:srgbClr val="0000FF"/>
              </a:solidFill>
            </a:endParaRPr>
          </a:p>
          <a:p>
            <a:r>
              <a:rPr lang="en-US" sz="4000" b="1" dirty="0" smtClean="0">
                <a:solidFill>
                  <a:srgbClr val="0000FF"/>
                </a:solidFill>
              </a:rPr>
              <a:t>(NOAA/NESDIS)</a:t>
            </a:r>
            <a:endParaRPr lang="en-US" sz="4000" dirty="0">
              <a:solidFill>
                <a:srgbClr val="0000FF"/>
              </a:solidFill>
            </a:endParaRPr>
          </a:p>
          <a:p>
            <a:r>
              <a:rPr lang="en-US" sz="4000" dirty="0" smtClean="0">
                <a:solidFill>
                  <a:srgbClr val="0000FF"/>
                </a:solidFill>
              </a:rPr>
              <a:t>Justin </a:t>
            </a:r>
            <a:r>
              <a:rPr lang="en-US" sz="4000" dirty="0" err="1" smtClean="0">
                <a:solidFill>
                  <a:srgbClr val="0000FF"/>
                </a:solidFill>
              </a:rPr>
              <a:t>Sieglaff</a:t>
            </a:r>
            <a:r>
              <a:rPr lang="en-US" sz="4000" dirty="0" smtClean="0">
                <a:solidFill>
                  <a:srgbClr val="0000FF"/>
                </a:solidFill>
              </a:rPr>
              <a:t>, Dan </a:t>
            </a:r>
            <a:r>
              <a:rPr lang="en-US" sz="4000" dirty="0" err="1" smtClean="0">
                <a:solidFill>
                  <a:srgbClr val="0000FF"/>
                </a:solidFill>
              </a:rPr>
              <a:t>Hartung</a:t>
            </a:r>
            <a:r>
              <a:rPr lang="en-US" sz="4000" dirty="0" smtClean="0">
                <a:solidFill>
                  <a:srgbClr val="0000FF"/>
                </a:solidFill>
              </a:rPr>
              <a:t>, and Corey Calvert</a:t>
            </a:r>
          </a:p>
          <a:p>
            <a:r>
              <a:rPr lang="en-US" sz="4000" dirty="0" smtClean="0">
                <a:solidFill>
                  <a:srgbClr val="0000FF"/>
                </a:solidFill>
              </a:rPr>
              <a:t>(UW-CIMSS)</a:t>
            </a:r>
          </a:p>
          <a:p>
            <a:endParaRPr lang="en-US" dirty="0"/>
          </a:p>
        </p:txBody>
      </p:sp>
      <p:pic>
        <p:nvPicPr>
          <p:cNvPr id="4" name="Picture 4" descr="noaaclr"/>
          <p:cNvPicPr>
            <a:picLocks noChangeAspect="1" noChangeArrowheads="1"/>
          </p:cNvPicPr>
          <p:nvPr/>
        </p:nvPicPr>
        <p:blipFill>
          <a:blip r:embed="rId3"/>
          <a:srcRect/>
          <a:stretch>
            <a:fillRect/>
          </a:stretch>
        </p:blipFill>
        <p:spPr bwMode="auto">
          <a:xfrm>
            <a:off x="76200" y="5334000"/>
            <a:ext cx="1600200" cy="1447800"/>
          </a:xfrm>
          <a:prstGeom prst="rect">
            <a:avLst/>
          </a:prstGeom>
          <a:noFill/>
          <a:ln w="9525">
            <a:noFill/>
            <a:miter lim="800000"/>
            <a:headEnd/>
            <a:tailEnd/>
          </a:ln>
        </p:spPr>
      </p:pic>
      <p:pic>
        <p:nvPicPr>
          <p:cNvPr id="5" name="Picture 5" descr="cimss-logo-small-transp"/>
          <p:cNvPicPr>
            <a:picLocks noChangeAspect="1" noChangeArrowheads="1"/>
          </p:cNvPicPr>
          <p:nvPr/>
        </p:nvPicPr>
        <p:blipFill>
          <a:blip r:embed="rId4"/>
          <a:srcRect/>
          <a:stretch>
            <a:fillRect/>
          </a:stretch>
        </p:blipFill>
        <p:spPr bwMode="auto">
          <a:xfrm>
            <a:off x="7408863" y="5591175"/>
            <a:ext cx="1730375" cy="1266825"/>
          </a:xfrm>
          <a:prstGeom prst="rect">
            <a:avLst/>
          </a:prstGeom>
          <a:noFill/>
          <a:ln w="9525">
            <a:noFill/>
            <a:miter lim="800000"/>
            <a:headEnd/>
            <a:tailEnd/>
          </a:ln>
        </p:spPr>
      </p:pic>
      <p:pic>
        <p:nvPicPr>
          <p:cNvPr id="6" name="Picture 6" descr="ejafjalla16apr2010-mfulle4118j"/>
          <p:cNvPicPr>
            <a:picLocks noChangeAspect="1" noChangeArrowheads="1"/>
          </p:cNvPicPr>
          <p:nvPr/>
        </p:nvPicPr>
        <p:blipFill>
          <a:blip r:embed="rId5"/>
          <a:srcRect/>
          <a:stretch>
            <a:fillRect/>
          </a:stretch>
        </p:blipFill>
        <p:spPr bwMode="auto">
          <a:xfrm flipH="1">
            <a:off x="685800" y="77788"/>
            <a:ext cx="1828800" cy="1217612"/>
          </a:xfrm>
          <a:prstGeom prst="rect">
            <a:avLst/>
          </a:prstGeom>
          <a:noFill/>
          <a:ln w="9525">
            <a:noFill/>
            <a:miter lim="800000"/>
            <a:headEnd/>
            <a:tailEnd/>
          </a:ln>
        </p:spPr>
      </p:pic>
      <p:pic>
        <p:nvPicPr>
          <p:cNvPr id="7" name="Picture 7" descr="ejafjalla16apr2010-mfulle4145j"/>
          <p:cNvPicPr>
            <a:picLocks noChangeAspect="1" noChangeArrowheads="1"/>
          </p:cNvPicPr>
          <p:nvPr/>
        </p:nvPicPr>
        <p:blipFill>
          <a:blip r:embed="rId6"/>
          <a:srcRect/>
          <a:stretch>
            <a:fillRect/>
          </a:stretch>
        </p:blipFill>
        <p:spPr bwMode="auto">
          <a:xfrm>
            <a:off x="2667000" y="77788"/>
            <a:ext cx="1828800" cy="1217612"/>
          </a:xfrm>
          <a:prstGeom prst="rect">
            <a:avLst/>
          </a:prstGeom>
          <a:noFill/>
          <a:ln w="9525">
            <a:noFill/>
            <a:miter lim="800000"/>
            <a:headEnd/>
            <a:tailEnd/>
          </a:ln>
        </p:spPr>
      </p:pic>
      <p:sp>
        <p:nvSpPr>
          <p:cNvPr id="8" name="Text Box 11"/>
          <p:cNvSpPr txBox="1">
            <a:spLocks noChangeArrowheads="1"/>
          </p:cNvSpPr>
          <p:nvPr/>
        </p:nvSpPr>
        <p:spPr bwMode="auto">
          <a:xfrm>
            <a:off x="636318" y="1253626"/>
            <a:ext cx="1981200" cy="228600"/>
          </a:xfrm>
          <a:prstGeom prst="rect">
            <a:avLst/>
          </a:prstGeom>
          <a:noFill/>
          <a:ln w="9525">
            <a:noFill/>
            <a:miter lim="800000"/>
            <a:headEnd/>
            <a:tailEnd/>
          </a:ln>
        </p:spPr>
        <p:txBody>
          <a:bodyPr>
            <a:prstTxWarp prst="textNoShape">
              <a:avLst/>
            </a:prstTxWarp>
            <a:spAutoFit/>
          </a:bodyPr>
          <a:lstStyle/>
          <a:p>
            <a:pPr defTabSz="457200">
              <a:spcBef>
                <a:spcPct val="50000"/>
              </a:spcBef>
            </a:pPr>
            <a:r>
              <a:rPr lang="en-US" sz="900" b="1" dirty="0">
                <a:solidFill>
                  <a:prstClr val="black"/>
                </a:solidFill>
              </a:rPr>
              <a:t>Marco </a:t>
            </a:r>
            <a:r>
              <a:rPr lang="en-US" sz="900" b="1" dirty="0" err="1">
                <a:solidFill>
                  <a:prstClr val="black"/>
                </a:solidFill>
              </a:rPr>
              <a:t>Fulle</a:t>
            </a:r>
            <a:r>
              <a:rPr lang="en-US" sz="900" b="1" dirty="0">
                <a:solidFill>
                  <a:prstClr val="black"/>
                </a:solidFill>
              </a:rPr>
              <a:t> - </a:t>
            </a:r>
            <a:r>
              <a:rPr lang="en-US" sz="900" b="1" dirty="0" err="1">
                <a:solidFill>
                  <a:prstClr val="black"/>
                </a:solidFill>
              </a:rPr>
              <a:t>www.stromboli.net</a:t>
            </a:r>
            <a:endParaRPr lang="en-US" sz="900" dirty="0">
              <a:solidFill>
                <a:prstClr val="black"/>
              </a:solidFill>
            </a:endParaRPr>
          </a:p>
        </p:txBody>
      </p:sp>
      <p:pic>
        <p:nvPicPr>
          <p:cNvPr id="9" name="Picture 3" descr="CA350B.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8385" y="86035"/>
            <a:ext cx="1819114" cy="121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Fog Blanket, Santa Lucia Range, California.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04525" y="77788"/>
            <a:ext cx="1939498" cy="122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OES-R_Color_hres"/>
          <p:cNvPicPr>
            <a:picLocks noChangeAspect="1" noChangeArrowheads="1"/>
          </p:cNvPicPr>
          <p:nvPr/>
        </p:nvPicPr>
        <p:blipFill>
          <a:blip r:embed="rId9"/>
          <a:srcRect/>
          <a:stretch>
            <a:fillRect/>
          </a:stretch>
        </p:blipFill>
        <p:spPr bwMode="auto">
          <a:xfrm>
            <a:off x="3810000" y="5638800"/>
            <a:ext cx="1676400" cy="1117600"/>
          </a:xfrm>
          <a:prstGeom prst="rect">
            <a:avLst/>
          </a:prstGeom>
          <a:noFill/>
          <a:ln w="9525">
            <a:noFill/>
            <a:miter lim="800000"/>
            <a:headEnd/>
            <a:tailEnd/>
          </a:ln>
        </p:spPr>
      </p:pic>
    </p:spTree>
    <p:extLst>
      <p:ext uri="{BB962C8B-B14F-4D97-AF65-F5344CB8AC3E}">
        <p14:creationId xmlns:p14="http://schemas.microsoft.com/office/powerpoint/2010/main" val="2350442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p:cNvSpPr>
            <a:spLocks noGrp="1"/>
          </p:cNvSpPr>
          <p:nvPr>
            <p:ph type="title"/>
          </p:nvPr>
        </p:nvSpPr>
        <p:spPr>
          <a:xfrm>
            <a:off x="457200" y="76200"/>
            <a:ext cx="8229600" cy="1143000"/>
          </a:xfrm>
        </p:spPr>
        <p:txBody>
          <a:bodyPr>
            <a:noAutofit/>
          </a:bodyPr>
          <a:lstStyle/>
          <a:p>
            <a:r>
              <a:rPr lang="en-US" sz="3600" dirty="0" smtClean="0">
                <a:latin typeface="Arial Black" charset="0"/>
              </a:rPr>
              <a:t>http://cimss.ssec.wisc.edu/goesr/proving-ground/geocat_ash</a:t>
            </a:r>
          </a:p>
        </p:txBody>
      </p:sp>
      <p:sp>
        <p:nvSpPr>
          <p:cNvPr id="34819" name="Slide Number Placeholder 3"/>
          <p:cNvSpPr>
            <a:spLocks noGrp="1"/>
          </p:cNvSpPr>
          <p:nvPr>
            <p:ph type="sldNum" sz="quarter" idx="12"/>
          </p:nvPr>
        </p:nvSpPr>
        <p:spPr>
          <a:noFill/>
        </p:spPr>
        <p:txBody>
          <a:bodyPr/>
          <a:lstStyle/>
          <a:p>
            <a:fld id="{957AE97B-3F32-0843-8539-62EEA2A3F1F0}" type="slidenum">
              <a:rPr lang="en-US" smtClean="0"/>
              <a:pPr/>
              <a:t>7</a:t>
            </a:fld>
            <a:endParaRPr lang="en-US" smtClean="0"/>
          </a:p>
        </p:txBody>
      </p:sp>
      <p:pic>
        <p:nvPicPr>
          <p:cNvPr id="34820" name="Picture 5" descr="SA_realtime_example.tiff"/>
          <p:cNvPicPr>
            <a:picLocks noChangeAspect="1"/>
          </p:cNvPicPr>
          <p:nvPr/>
        </p:nvPicPr>
        <p:blipFill>
          <a:blip r:embed="rId3"/>
          <a:srcRect/>
          <a:stretch>
            <a:fillRect/>
          </a:stretch>
        </p:blipFill>
        <p:spPr bwMode="auto">
          <a:xfrm>
            <a:off x="0" y="1701800"/>
            <a:ext cx="5287963" cy="5003800"/>
          </a:xfrm>
          <a:prstGeom prst="rect">
            <a:avLst/>
          </a:prstGeom>
          <a:noFill/>
          <a:ln w="9525">
            <a:noFill/>
            <a:miter lim="800000"/>
            <a:headEnd/>
            <a:tailEnd/>
          </a:ln>
        </p:spPr>
      </p:pic>
      <p:pic>
        <p:nvPicPr>
          <p:cNvPr id="34821" name="Picture 6" descr="iceland_web_site_screenshot.tiff"/>
          <p:cNvPicPr>
            <a:picLocks noChangeAspect="1"/>
          </p:cNvPicPr>
          <p:nvPr/>
        </p:nvPicPr>
        <p:blipFill>
          <a:blip r:embed="rId4"/>
          <a:srcRect/>
          <a:stretch>
            <a:fillRect/>
          </a:stretch>
        </p:blipFill>
        <p:spPr bwMode="auto">
          <a:xfrm>
            <a:off x="5321300" y="1714500"/>
            <a:ext cx="3822700" cy="4889500"/>
          </a:xfrm>
          <a:prstGeom prst="rect">
            <a:avLst/>
          </a:prstGeom>
          <a:noFill/>
          <a:ln w="9525">
            <a:noFill/>
            <a:miter lim="800000"/>
            <a:headEnd/>
            <a:tailEnd/>
          </a:ln>
        </p:spPr>
      </p:pic>
      <p:sp>
        <p:nvSpPr>
          <p:cNvPr id="34822" name="TextBox 7"/>
          <p:cNvSpPr txBox="1">
            <a:spLocks noChangeArrowheads="1"/>
          </p:cNvSpPr>
          <p:nvPr/>
        </p:nvSpPr>
        <p:spPr bwMode="auto">
          <a:xfrm>
            <a:off x="1117600" y="1206500"/>
            <a:ext cx="3289300" cy="523875"/>
          </a:xfrm>
          <a:prstGeom prst="rect">
            <a:avLst/>
          </a:prstGeom>
          <a:noFill/>
          <a:ln w="9525">
            <a:noFill/>
            <a:miter lim="800000"/>
            <a:headEnd/>
            <a:tailEnd/>
          </a:ln>
        </p:spPr>
        <p:txBody>
          <a:bodyPr>
            <a:prstTxWarp prst="textNoShape">
              <a:avLst/>
            </a:prstTxWarp>
            <a:spAutoFit/>
          </a:bodyPr>
          <a:lstStyle/>
          <a:p>
            <a:pPr algn="ctr" defTabSz="457200"/>
            <a:r>
              <a:rPr lang="en-US" sz="2800" dirty="0">
                <a:solidFill>
                  <a:srgbClr val="FFFF00"/>
                </a:solidFill>
              </a:rPr>
              <a:t>Cordon </a:t>
            </a:r>
            <a:r>
              <a:rPr lang="en-US" sz="2800" dirty="0" err="1">
                <a:solidFill>
                  <a:srgbClr val="FFFF00"/>
                </a:solidFill>
              </a:rPr>
              <a:t>Caulle</a:t>
            </a:r>
            <a:endParaRPr lang="en-US" sz="2800" dirty="0">
              <a:solidFill>
                <a:srgbClr val="FFFF00"/>
              </a:solidFill>
            </a:endParaRPr>
          </a:p>
        </p:txBody>
      </p:sp>
      <p:sp>
        <p:nvSpPr>
          <p:cNvPr id="34823" name="TextBox 8"/>
          <p:cNvSpPr txBox="1">
            <a:spLocks noChangeArrowheads="1"/>
          </p:cNvSpPr>
          <p:nvPr/>
        </p:nvSpPr>
        <p:spPr bwMode="auto">
          <a:xfrm>
            <a:off x="5613400" y="1219200"/>
            <a:ext cx="3289300" cy="523875"/>
          </a:xfrm>
          <a:prstGeom prst="rect">
            <a:avLst/>
          </a:prstGeom>
          <a:noFill/>
          <a:ln w="9525">
            <a:noFill/>
            <a:miter lim="800000"/>
            <a:headEnd/>
            <a:tailEnd/>
          </a:ln>
        </p:spPr>
        <p:txBody>
          <a:bodyPr>
            <a:prstTxWarp prst="textNoShape">
              <a:avLst/>
            </a:prstTxWarp>
            <a:spAutoFit/>
          </a:bodyPr>
          <a:lstStyle/>
          <a:p>
            <a:pPr algn="ctr" defTabSz="457200"/>
            <a:r>
              <a:rPr lang="en-US" sz="2800" dirty="0" err="1">
                <a:solidFill>
                  <a:srgbClr val="FFFF00"/>
                </a:solidFill>
              </a:rPr>
              <a:t>Grimsvotn</a:t>
            </a:r>
            <a:endParaRPr lang="en-US" sz="2800" dirty="0">
              <a:solidFill>
                <a:srgbClr val="FFFF00"/>
              </a:solidFill>
            </a:endParaRPr>
          </a:p>
        </p:txBody>
      </p:sp>
      <p:sp>
        <p:nvSpPr>
          <p:cNvPr id="2" name="TextBox 1"/>
          <p:cNvSpPr txBox="1"/>
          <p:nvPr/>
        </p:nvSpPr>
        <p:spPr>
          <a:xfrm>
            <a:off x="1752600" y="5296932"/>
            <a:ext cx="5736507" cy="369332"/>
          </a:xfrm>
          <a:prstGeom prst="rect">
            <a:avLst/>
          </a:prstGeom>
          <a:solidFill>
            <a:schemeClr val="bg1"/>
          </a:solidFill>
        </p:spPr>
        <p:txBody>
          <a:bodyPr wrap="none" rtlCol="0">
            <a:spAutoFit/>
          </a:bodyPr>
          <a:lstStyle/>
          <a:p>
            <a:r>
              <a:rPr lang="en-US" dirty="0" smtClean="0"/>
              <a:t>Using contours to highlight quantitative product (over RGB)</a:t>
            </a:r>
            <a:endParaRPr lang="en-US" dirty="0"/>
          </a:p>
        </p:txBody>
      </p:sp>
      <p:cxnSp>
        <p:nvCxnSpPr>
          <p:cNvPr id="4" name="Straight Arrow Connector 3"/>
          <p:cNvCxnSpPr/>
          <p:nvPr/>
        </p:nvCxnSpPr>
        <p:spPr>
          <a:xfrm flipV="1">
            <a:off x="6019800" y="4159250"/>
            <a:ext cx="76200" cy="11376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362200" y="4728091"/>
            <a:ext cx="152400" cy="568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185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ocat.GOES-12.2009347.061500.Alva-OK.rgb_fogcont.gif"/>
          <p:cNvPicPr>
            <a:picLocks noChangeAspect="1"/>
          </p:cNvPicPr>
          <p:nvPr/>
        </p:nvPicPr>
        <p:blipFill>
          <a:blip r:embed="rId3"/>
          <a:stretch>
            <a:fillRect/>
          </a:stretch>
        </p:blipFill>
        <p:spPr>
          <a:xfrm>
            <a:off x="87381" y="0"/>
            <a:ext cx="5965419" cy="6858000"/>
          </a:xfrm>
          <a:prstGeom prst="rect">
            <a:avLst/>
          </a:prstGeom>
        </p:spPr>
      </p:pic>
      <p:sp>
        <p:nvSpPr>
          <p:cNvPr id="8" name="TextBox 7"/>
          <p:cNvSpPr txBox="1"/>
          <p:nvPr/>
        </p:nvSpPr>
        <p:spPr>
          <a:xfrm>
            <a:off x="6228522" y="872435"/>
            <a:ext cx="2451652" cy="5632310"/>
          </a:xfrm>
          <a:prstGeom prst="rect">
            <a:avLst/>
          </a:prstGeom>
          <a:solidFill>
            <a:schemeClr val="accent1">
              <a:lumMod val="20000"/>
              <a:lumOff val="80000"/>
            </a:schemeClr>
          </a:solidFill>
        </p:spPr>
        <p:txBody>
          <a:bodyPr wrap="square" rtlCol="0">
            <a:spAutoFit/>
          </a:bodyPr>
          <a:lstStyle/>
          <a:p>
            <a:pPr defTabSz="457200">
              <a:buFont typeface="Arial"/>
              <a:buChar char="•"/>
            </a:pPr>
            <a:r>
              <a:rPr lang="en-US" sz="2400" b="1" dirty="0" smtClean="0">
                <a:solidFill>
                  <a:prstClr val="black"/>
                </a:solidFill>
              </a:rPr>
              <a:t> The </a:t>
            </a:r>
            <a:r>
              <a:rPr lang="en-US" sz="2400" b="1" dirty="0">
                <a:solidFill>
                  <a:prstClr val="black"/>
                </a:solidFill>
              </a:rPr>
              <a:t>quantitative assessment of cloud ceiling can be overlaid on top of imagery to make the product more appealing to forecasters.</a:t>
            </a:r>
          </a:p>
          <a:p>
            <a:pPr defTabSz="457200">
              <a:buFont typeface="Arial"/>
              <a:buChar char="•"/>
            </a:pPr>
            <a:endParaRPr lang="en-US" sz="2400" b="1" dirty="0">
              <a:solidFill>
                <a:prstClr val="black"/>
              </a:solidFill>
            </a:endParaRPr>
          </a:p>
          <a:p>
            <a:pPr defTabSz="457200">
              <a:buFont typeface="Arial"/>
              <a:buChar char="•"/>
            </a:pPr>
            <a:r>
              <a:rPr lang="en-US" sz="2400" b="1" dirty="0" smtClean="0">
                <a:solidFill>
                  <a:prstClr val="black"/>
                </a:solidFill>
              </a:rPr>
              <a:t> The </a:t>
            </a:r>
            <a:r>
              <a:rPr lang="en-US" sz="2400" b="1" dirty="0">
                <a:solidFill>
                  <a:prstClr val="black"/>
                </a:solidFill>
              </a:rPr>
              <a:t>ability to contour the IFR and MVFR probabilities will soon be available in AWIPS.</a:t>
            </a:r>
          </a:p>
        </p:txBody>
      </p:sp>
      <p:sp>
        <p:nvSpPr>
          <p:cNvPr id="4" name="TextBox 3"/>
          <p:cNvSpPr txBox="1"/>
          <p:nvPr/>
        </p:nvSpPr>
        <p:spPr>
          <a:xfrm>
            <a:off x="609601" y="3276600"/>
            <a:ext cx="3200400" cy="646331"/>
          </a:xfrm>
          <a:prstGeom prst="rect">
            <a:avLst/>
          </a:prstGeom>
          <a:solidFill>
            <a:schemeClr val="bg1"/>
          </a:solidFill>
        </p:spPr>
        <p:txBody>
          <a:bodyPr wrap="square" rtlCol="0">
            <a:spAutoFit/>
          </a:bodyPr>
          <a:lstStyle/>
          <a:p>
            <a:r>
              <a:rPr lang="en-US" dirty="0" smtClean="0"/>
              <a:t>Using contours to highlight quantitative product (over RGB)</a:t>
            </a:r>
            <a:endParaRPr lang="en-US" dirty="0"/>
          </a:p>
        </p:txBody>
      </p:sp>
    </p:spTree>
    <p:extLst>
      <p:ext uri="{BB962C8B-B14F-4D97-AF65-F5344CB8AC3E}">
        <p14:creationId xmlns:p14="http://schemas.microsoft.com/office/powerpoint/2010/main" val="3339714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1066800"/>
            <a:ext cx="8839200" cy="5105400"/>
          </a:xfrm>
        </p:spPr>
        <p:txBody>
          <a:bodyPr/>
          <a:lstStyle/>
          <a:p>
            <a:pPr eaLnBrk="1" hangingPunct="1">
              <a:lnSpc>
                <a:spcPct val="90000"/>
              </a:lnSpc>
            </a:pPr>
            <a:r>
              <a:rPr lang="en-US" dirty="0" smtClean="0">
                <a:solidFill>
                  <a:schemeClr val="bg1"/>
                </a:solidFill>
              </a:rPr>
              <a:t>Concept</a:t>
            </a:r>
            <a:endParaRPr lang="en-US" dirty="0" smtClean="0">
              <a:solidFill>
                <a:schemeClr val="bg1"/>
              </a:solidFill>
            </a:endParaRPr>
          </a:p>
          <a:p>
            <a:pPr lvl="1" eaLnBrk="1" hangingPunct="1">
              <a:lnSpc>
                <a:spcPct val="90000"/>
              </a:lnSpc>
            </a:pPr>
            <a:r>
              <a:rPr lang="en-US" dirty="0">
                <a:solidFill>
                  <a:schemeClr val="bg1"/>
                </a:solidFill>
              </a:rPr>
              <a:t> </a:t>
            </a:r>
            <a:r>
              <a:rPr lang="en-US" dirty="0" smtClean="0">
                <a:solidFill>
                  <a:schemeClr val="bg1"/>
                </a:solidFill>
              </a:rPr>
              <a:t>Combining qualitative and quantitative products</a:t>
            </a:r>
          </a:p>
          <a:p>
            <a:pPr lvl="1" eaLnBrk="1" hangingPunct="1">
              <a:lnSpc>
                <a:spcPct val="90000"/>
              </a:lnSpc>
            </a:pPr>
            <a:r>
              <a:rPr lang="en-US" dirty="0" smtClean="0">
                <a:solidFill>
                  <a:schemeClr val="bg1"/>
                </a:solidFill>
              </a:rPr>
              <a:t>“</a:t>
            </a:r>
            <a:r>
              <a:rPr lang="en-US" dirty="0">
                <a:solidFill>
                  <a:schemeClr val="bg1"/>
                </a:solidFill>
              </a:rPr>
              <a:t>Removing the tyranny of versus…”</a:t>
            </a:r>
          </a:p>
          <a:p>
            <a:pPr marL="457200" lvl="1" indent="0" eaLnBrk="1" hangingPunct="1">
              <a:lnSpc>
                <a:spcPct val="90000"/>
              </a:lnSpc>
              <a:buNone/>
            </a:pP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smtClean="0">
                <a:solidFill>
                  <a:srgbClr val="FFFF00"/>
                </a:solidFill>
              </a:rPr>
              <a:t>Examples</a:t>
            </a:r>
          </a:p>
          <a:p>
            <a:pPr lvl="1" eaLnBrk="1" hangingPunct="1">
              <a:lnSpc>
                <a:spcPct val="90000"/>
              </a:lnSpc>
            </a:pPr>
            <a:r>
              <a:rPr lang="en-US" dirty="0" smtClean="0">
                <a:solidFill>
                  <a:schemeClr val="bg1"/>
                </a:solidFill>
              </a:rPr>
              <a:t>Sounder</a:t>
            </a:r>
          </a:p>
          <a:p>
            <a:pPr lvl="1" eaLnBrk="1" hangingPunct="1">
              <a:lnSpc>
                <a:spcPct val="90000"/>
              </a:lnSpc>
            </a:pPr>
            <a:r>
              <a:rPr lang="en-US" dirty="0" smtClean="0">
                <a:solidFill>
                  <a:schemeClr val="bg1"/>
                </a:solidFill>
              </a:rPr>
              <a:t>Imager</a:t>
            </a:r>
            <a:r>
              <a:rPr lang="en-US" dirty="0" smtClean="0">
                <a:solidFill>
                  <a:schemeClr val="bg1"/>
                </a:solidFill>
              </a:rPr>
              <a:t/>
            </a:r>
            <a:br>
              <a:rPr lang="en-US" dirty="0" smtClean="0">
                <a:solidFill>
                  <a:schemeClr val="bg1"/>
                </a:solidFill>
              </a:rPr>
            </a:br>
            <a:endParaRPr lang="en-US" dirty="0" smtClean="0">
              <a:solidFill>
                <a:schemeClr val="bg1"/>
              </a:solidFill>
            </a:endParaRPr>
          </a:p>
          <a:p>
            <a:pPr eaLnBrk="1" hangingPunct="1">
              <a:lnSpc>
                <a:spcPct val="90000"/>
              </a:lnSpc>
            </a:pPr>
            <a:r>
              <a:rPr lang="en-US" dirty="0">
                <a:solidFill>
                  <a:schemeClr val="bg1"/>
                </a:solidFill>
              </a:rPr>
              <a:t>GOES-R ABI</a:t>
            </a:r>
          </a:p>
          <a:p>
            <a:pPr eaLnBrk="1" hangingPunct="1">
              <a:lnSpc>
                <a:spcPct val="90000"/>
              </a:lnSpc>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9</a:t>
            </a:fld>
            <a:endParaRPr lang="en-US" smtClean="0">
              <a:solidFill>
                <a:srgbClr val="000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555002746"/>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15904</TotalTime>
  <Words>1849</Words>
  <Application>Microsoft Office PowerPoint</Application>
  <PresentationFormat>On-screen Show (4:3)</PresentationFormat>
  <Paragraphs>361</Paragraphs>
  <Slides>48</Slides>
  <Notes>41</Notes>
  <HiddenSlides>1</HiddenSlides>
  <MMClips>1</MMClips>
  <ScaleCrop>false</ScaleCrop>
  <HeadingPairs>
    <vt:vector size="4" baseType="variant">
      <vt:variant>
        <vt:lpstr>Theme</vt:lpstr>
      </vt:variant>
      <vt:variant>
        <vt:i4>4</vt:i4>
      </vt:variant>
      <vt:variant>
        <vt:lpstr>Slide Titles</vt:lpstr>
      </vt:variant>
      <vt:variant>
        <vt:i4>48</vt:i4>
      </vt:variant>
    </vt:vector>
  </HeadingPairs>
  <TitlesOfParts>
    <vt:vector size="52" baseType="lpstr">
      <vt:lpstr>Office Theme</vt:lpstr>
      <vt:lpstr>1_Default Design</vt:lpstr>
      <vt:lpstr>1_Office Theme</vt:lpstr>
      <vt:lpstr>Origin</vt:lpstr>
      <vt:lpstr>PowerPoint Presentation</vt:lpstr>
      <vt:lpstr>Thanks</vt:lpstr>
      <vt:lpstr>Outline</vt:lpstr>
      <vt:lpstr>Bridging the gap in imagery</vt:lpstr>
      <vt:lpstr>PowerPoint Presentation</vt:lpstr>
      <vt:lpstr>An Overview of New and Unique GOES-R Products for Hazard Assessment</vt:lpstr>
      <vt:lpstr>http://cimss.ssec.wisc.edu/goesr/proving-ground/geocat_ash</vt:lpstr>
      <vt:lpstr>PowerPoint Presentation</vt:lpstr>
      <vt:lpstr>Outline</vt:lpstr>
      <vt:lpstr>GOES Sounder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The Advanced Baseline Imager:</vt:lpstr>
      <vt:lpstr>PowerPoint Presentation</vt:lpstr>
      <vt:lpstr>PowerPoint Presentation</vt:lpstr>
      <vt:lpstr>PowerPoint Presentation</vt:lpstr>
      <vt:lpstr>PowerPoint Presentation</vt:lpstr>
      <vt:lpstr>ABI Visible/Near-IR Bands</vt:lpstr>
      <vt:lpstr>ABI IR Bands</vt:lpstr>
      <vt:lpstr>PowerPoint Presentation</vt:lpstr>
      <vt:lpstr>PowerPoint Presentation</vt:lpstr>
      <vt:lpstr>Miller et al.</vt:lpstr>
      <vt:lpstr>Pseudo-Natural Color</vt:lpstr>
      <vt:lpstr>GOES-R ABI Products</vt:lpstr>
      <vt:lpstr>SRSOR</vt:lpstr>
      <vt:lpstr>PowerPoint Presentation</vt:lpstr>
      <vt:lpstr>Summary</vt:lpstr>
      <vt:lpstr>Building an RGB:  Composite</vt:lpstr>
      <vt:lpstr>From ‘grayscale’ to full color!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29</cp:revision>
  <dcterms:created xsi:type="dcterms:W3CDTF">2012-08-20T19:34:43Z</dcterms:created>
  <dcterms:modified xsi:type="dcterms:W3CDTF">2012-08-31T20:38:58Z</dcterms:modified>
</cp:coreProperties>
</file>