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3" r:id="rId2"/>
    <p:sldId id="312" r:id="rId3"/>
    <p:sldId id="317" r:id="rId4"/>
    <p:sldId id="318" r:id="rId5"/>
    <p:sldId id="313" r:id="rId6"/>
    <p:sldId id="315" r:id="rId7"/>
    <p:sldId id="322" r:id="rId8"/>
    <p:sldId id="308" r:id="rId9"/>
    <p:sldId id="306" r:id="rId10"/>
    <p:sldId id="307" r:id="rId11"/>
    <p:sldId id="303" r:id="rId12"/>
    <p:sldId id="302" r:id="rId13"/>
    <p:sldId id="301" r:id="rId14"/>
    <p:sldId id="289" r:id="rId15"/>
    <p:sldId id="296" r:id="rId16"/>
    <p:sldId id="319" r:id="rId17"/>
    <p:sldId id="320" r:id="rId18"/>
    <p:sldId id="32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9" d="100"/>
          <a:sy n="129" d="100"/>
        </p:scale>
        <p:origin x="-149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7B4A9-7731-4F7B-AAFF-5E003619374D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41B6A-0553-4969-BABD-842B2948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 Baseline Imager (ABI) Algorithm Working Group (AWG)/University of Wisconsin (UW) Data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CD084-ECEF-46D8-8EFB-C41C522D193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8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Fire</a:t>
            </a:r>
            <a:r>
              <a:rPr lang="en-US" baseline="0" dirty="0" smtClean="0"/>
              <a:t>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 of Nature run for GOES-R ABI proxy data showing</a:t>
            </a:r>
            <a:r>
              <a:rPr lang="en-US" baseline="0" dirty="0" smtClean="0"/>
              <a:t> WRF-</a:t>
            </a:r>
            <a:r>
              <a:rPr lang="en-US" baseline="0" dirty="0" err="1" smtClean="0"/>
              <a:t>Chem</a:t>
            </a:r>
            <a:r>
              <a:rPr lang="en-US" baseline="0" dirty="0" smtClean="0"/>
              <a:t> generally underestimates surface PM2.5, misses exact timing of fire (due to use of previous day’s fire detection), but shows reasonable smoke plume for Pioneer fire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VIIRS observations</a:t>
            </a:r>
            <a:r>
              <a:rPr lang="en-US" baseline="0" dirty="0" smtClean="0"/>
              <a:t> obscured 5 days out of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6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August 31 through</a:t>
            </a:r>
            <a:r>
              <a:rPr lang="en-US" baseline="0" dirty="0" smtClean="0"/>
              <a:t> September 05 CONUS animation (16-22Z only, realistic synoptic evolution, green band generated from other bands, smoke visible in Pacific NW)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</a:t>
            </a:r>
            <a:r>
              <a:rPr lang="en-US" baseline="0" dirty="0" smtClean="0"/>
              <a:t> for August 31 and Sept 01 showing that geostationary measurements provide higher temporal resolution and allow viewing between clouds, characterizing fire dynamics, smoke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</a:t>
            </a:r>
            <a:r>
              <a:rPr lang="en-US" baseline="0" dirty="0" smtClean="0"/>
              <a:t> for August 31 and Sept 01 showing that geostationary measurements provide higher temporal resolution and allow viewing between clouds, characterizing fire dynamics, smoke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</a:t>
            </a:r>
            <a:r>
              <a:rPr lang="en-US" baseline="0" dirty="0" smtClean="0"/>
              <a:t> for Sept 01 showing multi-spectral AOD retrieval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1B6A-0553-4969-BABD-842B29483B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10" y="16764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Preparing for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Aerosol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Depth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Proxy Data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Bradley Pierce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NOAA/NESDIS/STAR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Shobha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Kondragunta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NOAA/NESDIS/STAR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Zhang and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Zhou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IMSG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933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 Satellite Aerosol Product Workshop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Operational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Users, September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13-14,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Weather and Climate Prediction 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NCWCP), College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Park, MD 20740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80" y="17698"/>
            <a:ext cx="1668920" cy="1066800"/>
          </a:xfrm>
          <a:prstGeom prst="rect">
            <a:avLst/>
          </a:prstGeom>
        </p:spPr>
      </p:pic>
      <p:pic>
        <p:nvPicPr>
          <p:cNvPr id="7" name="Picture 6" descr="no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3560" cy="1295400"/>
          </a:xfrm>
          <a:prstGeom prst="rect">
            <a:avLst/>
          </a:prstGeom>
        </p:spPr>
      </p:pic>
      <p:pic>
        <p:nvPicPr>
          <p:cNvPr id="8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42" y="357095"/>
            <a:ext cx="5429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4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products-20160802_181534-20160802_183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38400" y="1154668"/>
            <a:ext cx="224163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Aerosol Optical Depth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6746" y="2526267"/>
            <a:ext cx="1071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Rain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498855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LST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968" y="5334000"/>
            <a:ext cx="122963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Total Totals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3394" y="5333999"/>
            <a:ext cx="128317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Lifted Index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7716" y="5333997"/>
            <a:ext cx="112928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Showalter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399" y="3897868"/>
            <a:ext cx="506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2504" y="3897868"/>
            <a:ext cx="62068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TPW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021" y="3897868"/>
            <a:ext cx="67197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174" y="5334000"/>
            <a:ext cx="883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K-index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354" y="1154668"/>
            <a:ext cx="186679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Aerosol Detection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1154668"/>
            <a:ext cx="12811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Cloud Mask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1154668"/>
            <a:ext cx="178587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Cloud Top Height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690" y="2526267"/>
            <a:ext cx="1723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Cloud Top Phase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00" y="2526266"/>
            <a:ext cx="19727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Cloud Top Pressure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6917" y="3886200"/>
            <a:ext cx="69833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0"/>
            <a:ext cx="736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 (select) Derived Products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17220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Using GOES-R ABI Imagery simulated at UW via AWG Proxy, processed via the  Ground System, acquired via </a:t>
            </a:r>
            <a:r>
              <a:rPr lang="en-US" sz="2000" dirty="0" err="1">
                <a:solidFill>
                  <a:srgbClr val="000000"/>
                </a:solidFill>
              </a:rPr>
              <a:t>NOAAPort</a:t>
            </a:r>
            <a:r>
              <a:rPr lang="en-US" sz="2000" dirty="0">
                <a:solidFill>
                  <a:srgbClr val="000000"/>
                </a:solidFill>
              </a:rPr>
              <a:t>, in AWIPS-II (default enhancements)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0" y="664028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72000" y="664028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ciweb.nwcg.gov/photos/IDBOF/2016-07-19-0913-Pioneer/picts/2016_09_09-08.15.04.457-CD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99" y="1053197"/>
            <a:ext cx="4041601" cy="5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68998"/>
              </p:ext>
            </p:extLst>
          </p:nvPr>
        </p:nvGraphicFramePr>
        <p:xfrm>
          <a:off x="85737" y="1868301"/>
          <a:ext cx="4267200" cy="914400"/>
        </p:xfrm>
        <a:graphic>
          <a:graphicData uri="http://schemas.openxmlformats.org/drawingml/2006/table">
            <a:tbl>
              <a:tblPr/>
              <a:tblGrid>
                <a:gridCol w="2057400"/>
                <a:gridCol w="22098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as of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9/9/2016, 11:52:28 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Incident Type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Wildfire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of Origin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Monday July 18th, 2016 approx. 05:00 PM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09621"/>
              </p:ext>
            </p:extLst>
          </p:nvPr>
        </p:nvGraphicFramePr>
        <p:xfrm>
          <a:off x="85737" y="2858901"/>
          <a:ext cx="4267200" cy="798699"/>
        </p:xfrm>
        <a:graphic>
          <a:graphicData uri="http://schemas.openxmlformats.org/drawingml/2006/table">
            <a:tbl>
              <a:tblPr/>
              <a:tblGrid>
                <a:gridCol w="2057400"/>
                <a:gridCol w="2209800"/>
              </a:tblGrid>
              <a:tr h="266233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Personnel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182,445 Acres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 of Perimeter Contained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6477000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http://inciweb.nwcg.gov/incident/4866/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436" y="1284030"/>
            <a:ext cx="272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Pioneer Fire, Idaho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41163" r="64327" b="26364"/>
          <a:stretch/>
        </p:blipFill>
        <p:spPr bwMode="auto">
          <a:xfrm>
            <a:off x="84550" y="3733800"/>
            <a:ext cx="4941649" cy="275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10349" r="75106" b="80777"/>
          <a:stretch/>
        </p:blipFill>
        <p:spPr bwMode="auto">
          <a:xfrm>
            <a:off x="0" y="0"/>
            <a:ext cx="2424547" cy="81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2667000" y="4724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00400" y="83701"/>
            <a:ext cx="586740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GOES-R ABI aerosol retrievals using synthetic ABI proxy data </a:t>
            </a:r>
          </a:p>
        </p:txBody>
      </p:sp>
    </p:spTree>
    <p:extLst>
      <p:ext uri="{BB962C8B-B14F-4D97-AF65-F5344CB8AC3E}">
        <p14:creationId xmlns:p14="http://schemas.microsoft.com/office/powerpoint/2010/main" val="22052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43600" y="3492674"/>
            <a:ext cx="990600" cy="2971800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 descr="\\beans\users$\bpierce\Data\Documents\Attachments\sep_09\AIRNOW_WRF-Chem_8km_surface_pm2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beans\users$\bpierce\Data\Documents\Attachments\sep_09\AIRNOW_vs_WRF-Chem_Pacific_NW_August_31-September_05_2016_8km.conus.12-36hr.FX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r="15727" b="6258"/>
          <a:stretch/>
        </p:blipFill>
        <p:spPr bwMode="auto">
          <a:xfrm>
            <a:off x="5050207" y="0"/>
            <a:ext cx="4093793" cy="31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beans\users$\bpierce\Data\Documents\Attachments\sep_09\AIRNOW_vs_WRF-Chem_August_31-September_09_2016.16059000.ID.timese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78480"/>
            <a:ext cx="4724400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662766" y="2057400"/>
            <a:ext cx="3429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578" y="76200"/>
            <a:ext cx="5936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WRF-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PM2.5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Pioneer Fire August 31-September 05, 2016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76600" y="2057400"/>
            <a:ext cx="1828800" cy="160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90691" y="2362200"/>
            <a:ext cx="140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Pioneer Fire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sep_09\VIIRS_AOD_zoom_September_05_20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1332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bpierce\Data\Documents\Attachments\sep_09\VIIRS_AOD_zoom_August_31_2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" y="1411544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ns\users$\bpierce\Data\Documents\Attachments\sep_09\VIIRS_AOD_zoom_September_01_2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09455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beans\users$\bpierce\Data\Documents\Attachments\sep_09\VIIRS_AOD_zoom_September_02_20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9456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beans\users$\bpierce\Data\Documents\Attachments\sep_09\VIIRS_AOD_zoom_September_03_20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1332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beans\users$\bpierce\Data\Documents\Attachments\sep_09\VIIRS_AOD_zoom_September_04_20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1332"/>
            <a:ext cx="3048000" cy="24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33953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2016-08-31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SNPP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 Pioneer Fire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31-September 05, 2016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104089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2016-09-01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67716" y="104174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2016-09-02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" y="41148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2016-09-03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13548" y="408200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2016-09-04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67716" y="409139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2016-09-05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549041" y="2724411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4778" y="2718148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90778" y="2724411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56348" y="5784937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02085" y="577867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98085" y="5784937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s\users$\bpierce\Data\Documents\Attachments\sep_09\GOESRpx_rgb_20160831-201609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7052" y="1136737"/>
            <a:ext cx="27432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686" y="8117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GOES-R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 2016-08-31 to 2016-09-05 (1600-2200 UCT)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Color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7370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Green band: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0.86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IR (NIR)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utilized in a regression based LUT, along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Red and Blue bands, to create the needed Green band. </a:t>
            </a:r>
          </a:p>
        </p:txBody>
      </p:sp>
    </p:spTree>
    <p:extLst>
      <p:ext uri="{BB962C8B-B14F-4D97-AF65-F5344CB8AC3E}">
        <p14:creationId xmlns:p14="http://schemas.microsoft.com/office/powerpoint/2010/main" val="39461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sep_09\August_31-September_01_2016_zoo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482340" y="3429000"/>
            <a:ext cx="48006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11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North West Zoom 2016-08-31 to 2016-09-01 (1600-2200 UCT)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Color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7370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Green band: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0.86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IR (NIR)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utilized in a regression based LUT, along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Red and Blue bands, to create the needed Green band. </a:t>
            </a:r>
          </a:p>
        </p:txBody>
      </p:sp>
    </p:spTree>
    <p:extLst>
      <p:ext uri="{BB962C8B-B14F-4D97-AF65-F5344CB8AC3E}">
        <p14:creationId xmlns:p14="http://schemas.microsoft.com/office/powerpoint/2010/main" val="18955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11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North West Zoom 2016-09-01 2200 UCT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370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ABI Green band: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0.86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IR (NIR)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utilized in a regression based LUT, along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Red and Blue bands, to create the needed Green band.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415" y="990601"/>
            <a:ext cx="808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2016-09-01 2200 UCT Simulated Natural Color/AOD (Beta)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82340" y="3429000"/>
            <a:ext cx="49733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\\beans\users$\bpierce\Data\Documents\Attachments\sep_09\GOESRpx_rgb_2016090122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43" b="63539"/>
          <a:stretch/>
        </p:blipFill>
        <p:spPr bwMode="auto">
          <a:xfrm>
            <a:off x="952473" y="1318248"/>
            <a:ext cx="6041270" cy="35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482340" y="3429000"/>
            <a:ext cx="48006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11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North West Zoom 2016-09-01 2200 UCT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plus AOD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415" y="990601"/>
            <a:ext cx="808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2016-09-01 2200 UCT Simulated Natural Color/AOD (Beta)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82340" y="3429000"/>
            <a:ext cx="497338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\\beans\users$\bpierce\Data\Documents\Attachments\sep_09\GOESRpx_rgb_2016090122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43" b="63539"/>
          <a:stretch/>
        </p:blipFill>
        <p:spPr bwMode="auto">
          <a:xfrm>
            <a:off x="952473" y="1318248"/>
            <a:ext cx="6041270" cy="35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beans\users$\bpierce\Data\Documents\Attachments\sep_09\GOESRpx_aod_2016090122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79" b="63904"/>
          <a:stretch/>
        </p:blipFill>
        <p:spPr bwMode="auto">
          <a:xfrm>
            <a:off x="930797" y="1308190"/>
            <a:ext cx="6079603" cy="35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482340" y="3429000"/>
            <a:ext cx="48006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70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GOES-R ABI AOD retrieval: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 and VIIRS heritage multi-spectral AOD retrieval at high (2km) spatial and high (5 minute CONUS, 15 minute Full Disk) temporal resolution  </a:t>
            </a:r>
          </a:p>
        </p:txBody>
      </p:sp>
    </p:spTree>
    <p:extLst>
      <p:ext uri="{BB962C8B-B14F-4D97-AF65-F5344CB8AC3E}">
        <p14:creationId xmlns:p14="http://schemas.microsoft.com/office/powerpoint/2010/main" val="39628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868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launch scheduled for November 04,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 level maturity Aerosol Optical Depth (AOD) products available no later than Launch+6months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Advanced Baseline Imager (ABI) multi-spectral AOD retrievals based in MODIS and VIIRS heritage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 will provide MODIS and VIIRS quality AOD retrievals 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(2km) and temporal (5 minutes CONUS, 15 minutes Full Disk)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spatial and temporal resolution will increase likelihood of cloud free scenes and improve characterization of aerosol loading over the continental US as well as long-range transport of aerosols from other sources.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599" y="990601"/>
            <a:ext cx="5943601" cy="2777966"/>
            <a:chOff x="0" y="1219200"/>
            <a:chExt cx="8426965" cy="4233862"/>
          </a:xfrm>
        </p:grpSpPr>
        <p:pic>
          <p:nvPicPr>
            <p:cNvPr id="3074" name="Picture 2" descr="http://www.mdpi.com/2072-4292/8/2/126/a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59"/>
            <a:stretch/>
          </p:blipFill>
          <p:spPr bwMode="auto">
            <a:xfrm>
              <a:off x="457200" y="1219200"/>
              <a:ext cx="7969765" cy="4233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0" y="4550228"/>
              <a:ext cx="21489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Nov 04, 2016 Launch</a:t>
              </a:r>
              <a:endParaRPr lang="en-US" b="1" dirty="0"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 rot="10800000" flipV="1">
            <a:off x="0" y="3811488"/>
            <a:ext cx="9144000" cy="25545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GOES-R ABI</a:t>
            </a:r>
            <a:r>
              <a: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have five channels between 0.47 and 2.25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on-orbit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calibration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can be used to retrieve aerosol properties over land and ocean</a:t>
            </a:r>
            <a:r>
              <a: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000" b="1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b="1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 aerosol algorithm is based on heritage MODIS and VIIRS algorithms.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ABI AOD retrieval is at </a:t>
            </a:r>
            <a:r>
              <a:rPr lang="en-US" altLang="en-US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2-km spatial resolution and 5- and 15- minute temporal resolution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daytime (VIIRS EDR AOD retrieval is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 per day at 6km, MODIS C6 AOD retrieval is once per day at 3km) 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-2286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GOES-R Advanced Baseline Imager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http://www.star.nesdis.noaa.gov/goesr/docs/ATBD/AOD.pdf</a:t>
            </a:r>
          </a:p>
        </p:txBody>
      </p:sp>
    </p:spTree>
    <p:extLst>
      <p:ext uri="{BB962C8B-B14F-4D97-AF65-F5344CB8AC3E}">
        <p14:creationId xmlns:p14="http://schemas.microsoft.com/office/powerpoint/2010/main" val="40055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12415"/>
          <a:stretch/>
        </p:blipFill>
        <p:spPr bwMode="auto">
          <a:xfrm>
            <a:off x="-11152" y="0"/>
            <a:ext cx="9155152" cy="68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6581001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Matt 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Seybold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GOES-R Data Operations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Manager, OSPO/SPSD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53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415"/>
          <a:stretch/>
        </p:blipFill>
        <p:spPr bwMode="auto">
          <a:xfrm>
            <a:off x="0" y="0"/>
            <a:ext cx="9170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8600" y="6581001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Matt 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Seybold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GOES-R Data Operations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Manager, OSPO/SPSD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84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98854"/>
            <a:ext cx="3428999" cy="27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0277" r="12561" b="14666"/>
          <a:stretch/>
        </p:blipFill>
        <p:spPr bwMode="auto">
          <a:xfrm>
            <a:off x="0" y="4030699"/>
            <a:ext cx="4675838" cy="26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15870" r="27927" b="6992"/>
          <a:stretch/>
        </p:blipFill>
        <p:spPr bwMode="auto">
          <a:xfrm>
            <a:off x="-1" y="46310"/>
            <a:ext cx="4876801" cy="355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rammb.cira.colostate.edu/research/goes%2Dr%5Fstudies/images/viirs_modis_compar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3"/>
          <a:stretch/>
        </p:blipFill>
        <p:spPr bwMode="auto">
          <a:xfrm>
            <a:off x="4675838" y="3265714"/>
            <a:ext cx="4468161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6800" y="3733800"/>
            <a:ext cx="251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ABI verses Current GOES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4876800" y="115669"/>
            <a:ext cx="426719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itchFamily="34" charset="0"/>
                <a:ea typeface="Times New Roman" pitchFamily="18" charset="0"/>
                <a:cs typeface="Arial" pitchFamily="34" charset="0"/>
              </a:rPr>
              <a:t>The ABI aerosol algorithm is based on heritage MODIS and VIIRS algorithms. 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98854"/>
            <a:ext cx="4724400" cy="8251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98854"/>
            <a:ext cx="3428999" cy="27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0277" r="12561" b="14666"/>
          <a:stretch/>
        </p:blipFill>
        <p:spPr bwMode="auto">
          <a:xfrm>
            <a:off x="0" y="4030699"/>
            <a:ext cx="4675838" cy="26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15870" r="27927" b="6992"/>
          <a:stretch/>
        </p:blipFill>
        <p:spPr bwMode="auto">
          <a:xfrm>
            <a:off x="-1" y="46310"/>
            <a:ext cx="4876801" cy="355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rammb.cira.colostate.edu/research/goes%2Dr%5Fstudies/images/viirs_modis_compar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3"/>
          <a:stretch/>
        </p:blipFill>
        <p:spPr bwMode="auto">
          <a:xfrm>
            <a:off x="4675838" y="3265714"/>
            <a:ext cx="4468161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6800" y="3733800"/>
            <a:ext cx="251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ABI verses Current GOES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4876800" y="115669"/>
            <a:ext cx="426719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itchFamily="34" charset="0"/>
                <a:ea typeface="Times New Roman" pitchFamily="18" charset="0"/>
                <a:cs typeface="Arial" pitchFamily="34" charset="0"/>
              </a:rPr>
              <a:t>The ABI aerosol algorithm is based on heritage MODIS and VIIRS algorithms. 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90600" y="762000"/>
            <a:ext cx="4953000" cy="388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1486" y="914400"/>
            <a:ext cx="4953000" cy="403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04005" y="1066800"/>
            <a:ext cx="4939595" cy="42018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01486" y="1317170"/>
            <a:ext cx="4942114" cy="44740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1484" y="1458684"/>
            <a:ext cx="4942116" cy="44849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778830" y="4561114"/>
            <a:ext cx="4191000" cy="15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78828" y="4876800"/>
            <a:ext cx="4191000" cy="15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78828" y="5181600"/>
            <a:ext cx="4191000" cy="15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78826" y="5671458"/>
            <a:ext cx="4191000" cy="15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78826" y="5834744"/>
            <a:ext cx="4191000" cy="152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200" y="698854"/>
            <a:ext cx="4724400" cy="8251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Simulation of the GOES-R ABI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9062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Greenwald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J. et al. (2015), Real-Time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the GOES-R ABI for User Readiness and Product Evaluation. 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Bulletin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American Meteorological Society 05/2015;  DOI:10.1175/BAMS-D-14-00007.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18421"/>
            <a:ext cx="5976913" cy="23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8580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(8km) Weather Research and Forecasting (WRF) model with chemistry (WRF-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meteorological, cloud, and aerosol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Radiative Transfer Model (CRTM) forward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MODIS Bi-directional reflectance function (BRDF) surface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GOES-R Ground System testing (Data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data flows)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 Readiness (test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formats,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display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 Evaluation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(running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to catch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deficiencies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0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76200" y="5791200"/>
            <a:ext cx="8991600" cy="5052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0"/>
            <a:ext cx="767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GOES-R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ABI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AWG Datasets (AAWDS)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76200" y="3429000"/>
            <a:ext cx="8991600" cy="21672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505200"/>
            <a:ext cx="2838450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Grid Remap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(GOES-R Full Disk GRB)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041571" y="3496270"/>
            <a:ext cx="2950029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Grid Remap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(GOES-R CONUS/MESO GRB)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152400" y="4949882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RaFTR</a:t>
            </a:r>
            <a:r>
              <a:rPr lang="en-US" dirty="0">
                <a:solidFill>
                  <a:prstClr val="black"/>
                </a:solidFill>
              </a:rPr>
              <a:t> software – </a:t>
            </a:r>
          </a:p>
          <a:p>
            <a:r>
              <a:rPr lang="en-US" dirty="0">
                <a:solidFill>
                  <a:prstClr val="black"/>
                </a:solidFill>
              </a:rPr>
              <a:t>ABI in a box 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76200" y="838200"/>
            <a:ext cx="8991600" cy="2415096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1015767"/>
            <a:ext cx="1683756" cy="92333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GFS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</a:rPr>
              <a:t>Met+Ozone</a:t>
            </a:r>
            <a:r>
              <a:rPr lang="en-US" dirty="0">
                <a:solidFill>
                  <a:prstClr val="black"/>
                </a:solidFill>
              </a:rPr>
              <a:t> (Global)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5800" y="1066800"/>
            <a:ext cx="990600" cy="923330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RAQMS Aerosol (Global)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1066800"/>
            <a:ext cx="1371600" cy="92333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WRF-</a:t>
            </a:r>
            <a:r>
              <a:rPr lang="en-US" dirty="0" err="1">
                <a:solidFill>
                  <a:prstClr val="black"/>
                </a:solidFill>
              </a:rPr>
              <a:t>Chem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Met/Aerosol (CONUS)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8800" y="1066800"/>
            <a:ext cx="990600" cy="923330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RAQMS Ozone (Global)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3517" y="2514600"/>
            <a:ext cx="1697260" cy="646331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CRTM </a:t>
            </a:r>
            <a:r>
              <a:rPr lang="en-US" b="1" u="sng" dirty="0">
                <a:solidFill>
                  <a:prstClr val="black"/>
                </a:solidFill>
              </a:rPr>
              <a:t>Full Disk 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16 ABI bands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74887" y="2477869"/>
            <a:ext cx="1480790" cy="646331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CRTM </a:t>
            </a:r>
            <a:r>
              <a:rPr lang="en-US" b="1" u="sng" dirty="0">
                <a:solidFill>
                  <a:prstClr val="black"/>
                </a:solidFill>
              </a:rPr>
              <a:t>CONUS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16 ABI bands</a:t>
            </a:r>
          </a:p>
        </p:txBody>
      </p:sp>
      <p:cxnSp>
        <p:nvCxnSpPr>
          <p:cNvPr id="52" name="Elbow Connector 51"/>
          <p:cNvCxnSpPr>
            <a:endCxn id="47" idx="1"/>
          </p:cNvCxnSpPr>
          <p:nvPr/>
        </p:nvCxnSpPr>
        <p:spPr>
          <a:xfrm rot="16200000" flipH="1">
            <a:off x="6300410" y="1826557"/>
            <a:ext cx="1303467" cy="645488"/>
          </a:xfrm>
          <a:prstGeom prst="bent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hape 62"/>
          <p:cNvCxnSpPr/>
          <p:nvPr/>
        </p:nvCxnSpPr>
        <p:spPr>
          <a:xfrm flipV="1">
            <a:off x="2895600" y="457200"/>
            <a:ext cx="5257800" cy="533400"/>
          </a:xfrm>
          <a:prstGeom prst="bentConnector3">
            <a:avLst>
              <a:gd name="adj1" fmla="val 60"/>
            </a:avLst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8153400" y="457200"/>
            <a:ext cx="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hape 81"/>
          <p:cNvCxnSpPr>
            <a:stCxn id="15" idx="0"/>
          </p:cNvCxnSpPr>
          <p:nvPr/>
        </p:nvCxnSpPr>
        <p:spPr>
          <a:xfrm rot="5400000" flipH="1" flipV="1">
            <a:off x="6076950" y="-476250"/>
            <a:ext cx="457200" cy="2628900"/>
          </a:xfrm>
          <a:prstGeom prst="bentConnector2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620000" y="609600"/>
            <a:ext cx="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2971800" y="19812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7837994" y="1981200"/>
            <a:ext cx="10606" cy="495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300000">
            <a:off x="5009574" y="2009699"/>
            <a:ext cx="19626" cy="200101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161911" y="2008480"/>
            <a:ext cx="0" cy="27752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200400" y="2209800"/>
            <a:ext cx="1828800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 flipH="1">
            <a:off x="3581400" y="2286000"/>
            <a:ext cx="2590800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4" idx="0"/>
          </p:cNvCxnSpPr>
          <p:nvPr/>
        </p:nvCxnSpPr>
        <p:spPr>
          <a:xfrm flipH="1">
            <a:off x="3192147" y="2209800"/>
            <a:ext cx="8253" cy="3048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/>
          <p:nvPr/>
        </p:nvCxnSpPr>
        <p:spPr>
          <a:xfrm>
            <a:off x="3581400" y="2286000"/>
            <a:ext cx="0" cy="2286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152400" y="2040887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Radiative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</a:rPr>
              <a:t>Transfer –</a:t>
            </a:r>
          </a:p>
          <a:p>
            <a:r>
              <a:rPr lang="en-US" dirty="0">
                <a:solidFill>
                  <a:prstClr val="black"/>
                </a:solidFill>
              </a:rPr>
              <a:t>synthetic radiances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52400" y="140905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NWP/Aerosol/Ozone Forecast – 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7919787" y="3124200"/>
            <a:ext cx="0" cy="449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>
            <a:off x="2971800" y="3160931"/>
            <a:ext cx="0" cy="4127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33600" y="5867400"/>
            <a:ext cx="5715000" cy="381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NOAA Satellite Broadcast Network (SBN) distribution</a:t>
            </a:r>
          </a:p>
        </p:txBody>
      </p:sp>
      <p:sp>
        <p:nvSpPr>
          <p:cNvPr id="64" name="Oval 63"/>
          <p:cNvSpPr/>
          <p:nvPr/>
        </p:nvSpPr>
        <p:spPr>
          <a:xfrm>
            <a:off x="5342856" y="4982503"/>
            <a:ext cx="1362744" cy="5643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Flex</a:t>
            </a:r>
          </a:p>
        </p:txBody>
      </p:sp>
      <p:sp>
        <p:nvSpPr>
          <p:cNvPr id="66" name="Oval 65"/>
          <p:cNvSpPr/>
          <p:nvPr/>
        </p:nvSpPr>
        <p:spPr>
          <a:xfrm>
            <a:off x="3970495" y="4982503"/>
            <a:ext cx="1372361" cy="5643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Full Disk</a:t>
            </a:r>
          </a:p>
        </p:txBody>
      </p:sp>
      <p:sp>
        <p:nvSpPr>
          <p:cNvPr id="24" name="Left Brace 23"/>
          <p:cNvSpPr/>
          <p:nvPr/>
        </p:nvSpPr>
        <p:spPr>
          <a:xfrm rot="5400000">
            <a:off x="4457055" y="1220758"/>
            <a:ext cx="313860" cy="6019038"/>
          </a:xfrm>
          <a:prstGeom prst="leftBrace">
            <a:avLst>
              <a:gd name="adj1" fmla="val 8333"/>
              <a:gd name="adj2" fmla="val 3775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>
            <a:stCxn id="95" idx="1"/>
            <a:endCxn id="24" idx="1"/>
          </p:cNvCxnSpPr>
          <p:nvPr/>
        </p:nvCxnSpPr>
        <p:spPr>
          <a:xfrm flipH="1">
            <a:off x="5350836" y="3819436"/>
            <a:ext cx="690735" cy="25391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24" idx="1"/>
          </p:cNvCxnSpPr>
          <p:nvPr/>
        </p:nvCxnSpPr>
        <p:spPr>
          <a:xfrm>
            <a:off x="4743450" y="3819435"/>
            <a:ext cx="607386" cy="253912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Left Brace 72"/>
          <p:cNvSpPr/>
          <p:nvPr/>
        </p:nvSpPr>
        <p:spPr>
          <a:xfrm rot="5400000" flipH="1">
            <a:off x="4483971" y="1878728"/>
            <a:ext cx="251495" cy="6019038"/>
          </a:xfrm>
          <a:prstGeom prst="leftBrace">
            <a:avLst>
              <a:gd name="adj1" fmla="val 8333"/>
              <a:gd name="adj2" fmla="val 3761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8200" y="4382120"/>
            <a:ext cx="1524000" cy="380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GOES West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733799" y="4382120"/>
            <a:ext cx="2209801" cy="380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GOES Test (Central)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939143" y="4382120"/>
            <a:ext cx="1524000" cy="380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GOES East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5350836" y="5323853"/>
            <a:ext cx="0" cy="4673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4114800" y="6410947"/>
            <a:ext cx="2590800" cy="38100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AWIPS II 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342856" y="6177273"/>
            <a:ext cx="7980" cy="23367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76200" y="838200"/>
            <a:ext cx="2214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AWG@SSEC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200" y="3352800"/>
            <a:ext cx="1559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Ground 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33478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Flowchart to emulate several operational situations (satellite locations and scan modes)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81800" y="6258580"/>
            <a:ext cx="232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…including SSEC/CIMSS, national centers, select WFOs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200" y="5739825"/>
            <a:ext cx="1019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NWS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010400" y="49530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Imagery, Level 2 also being generated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54729" y="5536800"/>
            <a:ext cx="232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Via PDA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9458-D915-4A82-8508-1936942C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838200"/>
            <a:ext cx="2322871" cy="2415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20160802_18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6479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0.64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6746" y="2526267"/>
            <a:ext cx="89159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 anchor="t" anchorCtr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3.9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334000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13.3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997" y="5333999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722" y="5333997"/>
            <a:ext cx="1050800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11.2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6679" y="533399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12.3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96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6.9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3281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7.3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79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8.4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1719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9.6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751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0.47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65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0.86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04003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1.37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087" y="2526267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1.6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3280" y="2526266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2.2 </a:t>
            </a:r>
            <a:r>
              <a:rPr lang="en-US" sz="2400" dirty="0">
                <a:solidFill>
                  <a:prstClr val="white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2600" y="0"/>
            <a:ext cx="5484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 Spectral bands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76200" y="61722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GOES-R ABI Imagery simulated at UW via AWG Proxy, processed via the Ground System, acquired via </a:t>
            </a:r>
            <a:r>
              <a:rPr lang="en-US" sz="2000" dirty="0" err="1">
                <a:solidFill>
                  <a:srgbClr val="000000"/>
                </a:solidFill>
              </a:rPr>
              <a:t>NOAAPort</a:t>
            </a:r>
            <a:r>
              <a:rPr lang="en-US" sz="2000" dirty="0">
                <a:solidFill>
                  <a:srgbClr val="000000"/>
                </a:solidFill>
              </a:rPr>
              <a:t>, shown in AWIPS-II (default enhancements)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66750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0" y="664028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2000" y="664028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2049236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6000" y="2057400"/>
            <a:ext cx="2286000" cy="1390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1140</Words>
  <Application>Microsoft Office PowerPoint</Application>
  <PresentationFormat>On-screen Show (4:3)</PresentationFormat>
  <Paragraphs>189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45</cp:revision>
  <dcterms:created xsi:type="dcterms:W3CDTF">2006-08-16T00:00:00Z</dcterms:created>
  <dcterms:modified xsi:type="dcterms:W3CDTF">2016-09-12T14:24:35Z</dcterms:modified>
</cp:coreProperties>
</file>