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0" r:id="rId2"/>
    <p:sldId id="263" r:id="rId3"/>
    <p:sldId id="264" r:id="rId4"/>
    <p:sldId id="259" r:id="rId5"/>
    <p:sldId id="258" r:id="rId6"/>
    <p:sldId id="256" r:id="rId7"/>
    <p:sldId id="257" r:id="rId8"/>
    <p:sldId id="261" r:id="rId9"/>
    <p:sldId id="262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BD772-8A5B-46DC-8FCD-2BB9E57A7486}" type="datetimeFigureOut">
              <a:rPr lang="en-US" smtClean="0"/>
              <a:t>10/9/2015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D290F7-3795-4302-B574-670A32ED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76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AWIPS II Synthetic ABI 16 Band multi-panel</a:t>
            </a:r>
            <a:r>
              <a:rPr lang="en-US" baseline="0" dirty="0" smtClean="0"/>
              <a:t> (Band 01 upper left, Band 16 lower right) </a:t>
            </a:r>
            <a:r>
              <a:rPr lang="en-US" dirty="0" smtClean="0"/>
              <a:t>West Perspective 19:55Z 08-Oct-2015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290F7-3795-4302-B574-670A32EDE5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34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McIDAS</a:t>
            </a:r>
            <a:r>
              <a:rPr lang="en-US" dirty="0" smtClean="0"/>
              <a:t>-V image at</a:t>
            </a:r>
            <a:r>
              <a:rPr lang="en-US" baseline="0" dirty="0" smtClean="0"/>
              <a:t> 19:00Z October 02, 2015 from Original (WRF-CHEM/CRTM)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290F7-3795-4302-B574-670A32EDE5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69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McIDAS</a:t>
            </a:r>
            <a:r>
              <a:rPr lang="en-US" dirty="0" smtClean="0"/>
              <a:t>-V image at</a:t>
            </a:r>
            <a:r>
              <a:rPr lang="en-US" baseline="0" dirty="0" smtClean="0"/>
              <a:t> 19:30Z October 02, 2015 from AWIPS II (NOAAPORT)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290F7-3795-4302-B574-670A32EDE5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6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McIDAS</a:t>
            </a:r>
            <a:r>
              <a:rPr lang="en-US" dirty="0" smtClean="0"/>
              <a:t>-V image at</a:t>
            </a:r>
            <a:r>
              <a:rPr lang="en-US" baseline="0" dirty="0" smtClean="0"/>
              <a:t> 19:00Z October 02, 2015 from Original (WRF-CHEM/CRTM)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290F7-3795-4302-B574-670A32EDE5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95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McIDAS</a:t>
            </a:r>
            <a:r>
              <a:rPr lang="en-US" dirty="0" smtClean="0"/>
              <a:t>-V image at</a:t>
            </a:r>
            <a:r>
              <a:rPr lang="en-US" baseline="0" dirty="0" smtClean="0"/>
              <a:t> 19:30Z October 02, 2015 from AWIPS II (NOAAPORT)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290F7-3795-4302-B574-670A32EDE5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634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McIDAS</a:t>
            </a:r>
            <a:r>
              <a:rPr lang="en-US" dirty="0" smtClean="0"/>
              <a:t>-V image at</a:t>
            </a:r>
            <a:r>
              <a:rPr lang="en-US" baseline="0" dirty="0" smtClean="0"/>
              <a:t> 17:02Z October 07, 2015 from AWIPS II (NOAAPORT) CONUS Sector –note location of brighter surface within Mississippi and Red River Valleys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290F7-3795-4302-B574-670A32EDE5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18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McIDAS</a:t>
            </a:r>
            <a:r>
              <a:rPr lang="en-US" dirty="0" smtClean="0"/>
              <a:t>-V image at</a:t>
            </a:r>
            <a:r>
              <a:rPr lang="en-US" baseline="0" dirty="0" smtClean="0"/>
              <a:t> 17:02Z October 07, 2015 from AWIPS II (NOAAPORT) CONUS Sector –note the shift in location of brighter surface within Mississippi and Red River Valleys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290F7-3795-4302-B574-670A32EDE5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82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12391"/>
            <a:ext cx="9144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Real time simulated GOES-R Advanced Baseline Imager (ABI) </a:t>
            </a:r>
            <a:r>
              <a:rPr lang="en-US" dirty="0" smtClean="0"/>
              <a:t>imagery</a:t>
            </a:r>
            <a:r>
              <a:rPr lang="en-US" baseline="30000" dirty="0" smtClean="0"/>
              <a:t>1</a:t>
            </a:r>
            <a:r>
              <a:rPr lang="en-US" dirty="0" smtClean="0"/>
              <a:t> </a:t>
            </a:r>
            <a:r>
              <a:rPr lang="en-US" dirty="0"/>
              <a:t>is now flowing to the Advanced Weather Interactive Processing System (AWIPS) routinely over the NOAAPORT Satellite Broadcast Network (SBN) on the new GOES-R </a:t>
            </a:r>
            <a:r>
              <a:rPr lang="en-US" dirty="0" smtClean="0"/>
              <a:t>East and West </a:t>
            </a:r>
            <a:r>
              <a:rPr lang="en-US" dirty="0"/>
              <a:t>feed as part of end-to-end testing for GOES-R ABI data delivery. </a:t>
            </a:r>
            <a:endParaRPr lang="en-US" dirty="0" smtClean="0"/>
          </a:p>
          <a:p>
            <a:pPr lvl="1"/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NWS AWIPS II Environmental Data </a:t>
            </a:r>
            <a:r>
              <a:rPr lang="en-US" dirty="0" err="1"/>
              <a:t>EXchange</a:t>
            </a:r>
            <a:r>
              <a:rPr lang="en-US" dirty="0"/>
              <a:t> (EDEX) testing </a:t>
            </a:r>
            <a:r>
              <a:rPr lang="en-US" dirty="0" smtClean="0"/>
              <a:t>uses the </a:t>
            </a:r>
            <a:r>
              <a:rPr lang="en-US" dirty="0"/>
              <a:t>ABI L1B Simulator </a:t>
            </a:r>
            <a:r>
              <a:rPr lang="en-US" dirty="0" err="1"/>
              <a:t>RaFTR</a:t>
            </a:r>
            <a:r>
              <a:rPr lang="en-US" dirty="0"/>
              <a:t> (Resample and Format, Timed Release) </a:t>
            </a:r>
            <a:r>
              <a:rPr lang="en-US" dirty="0" smtClean="0"/>
              <a:t>with input from the Real-time </a:t>
            </a:r>
            <a:r>
              <a:rPr lang="en-US" dirty="0"/>
              <a:t>Proxy </a:t>
            </a:r>
            <a:r>
              <a:rPr lang="en-US" dirty="0" smtClean="0"/>
              <a:t>stream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We </a:t>
            </a:r>
            <a:r>
              <a:rPr lang="en-US" dirty="0"/>
              <a:t>are </a:t>
            </a:r>
            <a:r>
              <a:rPr lang="en-US" dirty="0" smtClean="0"/>
              <a:t>currently testing </a:t>
            </a:r>
            <a:r>
              <a:rPr lang="en-US" dirty="0"/>
              <a:t>ingest of the original proxy radiances (on the WRF-CHEM model grid) and the NOAAPORT AWIPS II imagery (on the AWIPS II grid) into </a:t>
            </a:r>
            <a:r>
              <a:rPr lang="en-US" dirty="0" err="1"/>
              <a:t>McIDAS</a:t>
            </a:r>
            <a:r>
              <a:rPr lang="en-US" dirty="0"/>
              <a:t>-V for </a:t>
            </a:r>
            <a:r>
              <a:rPr lang="en-US" dirty="0" smtClean="0"/>
              <a:t>end-to-end testing of </a:t>
            </a:r>
            <a:r>
              <a:rPr lang="en-US" dirty="0"/>
              <a:t>the ground system processing of the GOES-R ABI AWIPS II imagery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18" y="6211669"/>
            <a:ext cx="9138082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sz="1200" b="1" baseline="30000" dirty="0" smtClean="0"/>
              <a:t>1</a:t>
            </a:r>
            <a:r>
              <a:rPr lang="en-US" sz="1200" b="1" dirty="0" smtClean="0"/>
              <a:t>The </a:t>
            </a:r>
            <a:r>
              <a:rPr lang="en-US" sz="1200" b="1" dirty="0"/>
              <a:t>real time ABI imagery is generated by </a:t>
            </a:r>
            <a:r>
              <a:rPr lang="en-US" sz="1200" b="1" dirty="0" smtClean="0"/>
              <a:t>CIMSS/ASPB </a:t>
            </a:r>
            <a:r>
              <a:rPr lang="en-US" sz="1200" b="1" dirty="0"/>
              <a:t>GOES-R </a:t>
            </a:r>
            <a:r>
              <a:rPr lang="en-US" sz="1200" b="1" dirty="0" smtClean="0"/>
              <a:t>AWG </a:t>
            </a:r>
            <a:r>
              <a:rPr lang="en-US" sz="1200" b="1" dirty="0"/>
              <a:t>proxy data team. </a:t>
            </a:r>
            <a:r>
              <a:rPr lang="en-US" sz="1200" b="1" dirty="0" smtClean="0"/>
              <a:t>Meteorological </a:t>
            </a:r>
            <a:r>
              <a:rPr lang="en-US" sz="1200" b="1" dirty="0"/>
              <a:t>and cloud forecasts from </a:t>
            </a:r>
            <a:r>
              <a:rPr lang="en-US" sz="1200" b="1" dirty="0" smtClean="0"/>
              <a:t>GFS and aerosol forecasts from RAQMS provide input to the CRTM to </a:t>
            </a:r>
            <a:r>
              <a:rPr lang="en-US" sz="1200" b="1" dirty="0"/>
              <a:t>generate the full-disk 16 band ABI imagery. </a:t>
            </a:r>
            <a:r>
              <a:rPr lang="en-US" sz="1200" b="1" dirty="0" smtClean="0"/>
              <a:t>Nested RAQMS/WRF-CHEM </a:t>
            </a:r>
            <a:r>
              <a:rPr lang="en-US" sz="1200" b="1" dirty="0"/>
              <a:t>meteorological, cloud and aerosol forecasts are used with the CRTM over the continental 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GOES-R ABI AWIPS II Testing</a:t>
            </a:r>
          </a:p>
          <a:p>
            <a:pPr algn="ctr"/>
            <a:r>
              <a:rPr lang="en-US" dirty="0"/>
              <a:t>Brad Pierce, Tim </a:t>
            </a:r>
            <a:r>
              <a:rPr lang="en-US" dirty="0" err="1"/>
              <a:t>Schmit</a:t>
            </a:r>
            <a:r>
              <a:rPr lang="en-US" dirty="0"/>
              <a:t>, Jordan </a:t>
            </a:r>
            <a:r>
              <a:rPr lang="en-US" dirty="0" err="1" smtClean="0"/>
              <a:t>Gerth</a:t>
            </a:r>
            <a:r>
              <a:rPr lang="en-US" dirty="0" smtClean="0"/>
              <a:t>, Tom Rink</a:t>
            </a:r>
          </a:p>
          <a:p>
            <a:pPr algn="ctr"/>
            <a:endParaRPr lang="en-US" dirty="0" smtClean="0"/>
          </a:p>
          <a:p>
            <a:pPr algn="ctr"/>
            <a:r>
              <a:rPr lang="en-US" b="1" dirty="0" smtClean="0"/>
              <a:t>CIMSS ABI Proxy Team: </a:t>
            </a:r>
          </a:p>
          <a:p>
            <a:pPr algn="ctr"/>
            <a:r>
              <a:rPr lang="en-US" dirty="0" smtClean="0"/>
              <a:t>Todd </a:t>
            </a:r>
            <a:r>
              <a:rPr lang="en-US" dirty="0" err="1"/>
              <a:t>Schaack</a:t>
            </a:r>
            <a:r>
              <a:rPr lang="en-US" dirty="0"/>
              <a:t>, Allen </a:t>
            </a:r>
            <a:r>
              <a:rPr lang="en-US" dirty="0" err="1"/>
              <a:t>Lenzen</a:t>
            </a:r>
            <a:r>
              <a:rPr lang="en-US" dirty="0"/>
              <a:t>, </a:t>
            </a:r>
            <a:r>
              <a:rPr lang="en-US" dirty="0" err="1"/>
              <a:t>Kaba</a:t>
            </a:r>
            <a:r>
              <a:rPr lang="en-US" dirty="0"/>
              <a:t> Bah, Marek </a:t>
            </a:r>
            <a:r>
              <a:rPr lang="en-US" dirty="0" err="1"/>
              <a:t>Rogal</a:t>
            </a:r>
            <a:r>
              <a:rPr lang="en-US" dirty="0"/>
              <a:t>, Tom Greenwald, James </a:t>
            </a:r>
            <a:r>
              <a:rPr lang="en-US" dirty="0" smtClean="0"/>
              <a:t>Davies</a:t>
            </a:r>
          </a:p>
          <a:p>
            <a:pPr algn="ctr"/>
            <a:r>
              <a:rPr lang="en-US" b="1" dirty="0" smtClean="0"/>
              <a:t>GOES-R Ground System Testing:</a:t>
            </a:r>
          </a:p>
          <a:p>
            <a:pPr algn="ctr"/>
            <a:r>
              <a:rPr lang="en-US" dirty="0" smtClean="0"/>
              <a:t>Joe </a:t>
            </a:r>
            <a:r>
              <a:rPr lang="en-US" dirty="0" err="1" smtClean="0"/>
              <a:t>Zajic</a:t>
            </a:r>
            <a:r>
              <a:rPr lang="en-US" dirty="0" smtClean="0"/>
              <a:t>, </a:t>
            </a:r>
            <a:r>
              <a:rPr lang="en-US" dirty="0" smtClean="0"/>
              <a:t>Matthew Seybold</a:t>
            </a:r>
            <a:r>
              <a:rPr lang="en-US" dirty="0"/>
              <a:t>, </a:t>
            </a:r>
            <a:r>
              <a:rPr lang="en-US" dirty="0" smtClean="0"/>
              <a:t>Wayne Mackenzie, Kim Pham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64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17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GOES-R ABI AWIPS II Testing</a:t>
            </a:r>
          </a:p>
        </p:txBody>
      </p:sp>
      <p:pic>
        <p:nvPicPr>
          <p:cNvPr id="3" name="Picture 2" descr="\\beans\users$\bpierce\Data\Documents\Attachments\oct_09\ABI_PROXY_AWIPSII_West_B01-B16_20151008_195500_delay6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1" y="762000"/>
            <a:ext cx="9145509" cy="555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455" y="6488668"/>
            <a:ext cx="7162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AWIPS II Synthetic ABI 16 Band </a:t>
            </a:r>
            <a:r>
              <a:rPr lang="en-US" dirty="0"/>
              <a:t>L</a:t>
            </a:r>
            <a:r>
              <a:rPr lang="en-US" dirty="0" smtClean="0"/>
              <a:t>oop West Perspective 19:55Z 08-Oct-2015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86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beans\users$\bpierce\Data\Documents\Attachments\oct_09\GOES-R_ABI_AWIPS_proxy_testing_16panel_v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65" y="0"/>
            <a:ext cx="800143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707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beans\users$\bpierce\Data\Documents\Attachments\oct_07\crtmB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3063"/>
            <a:ext cx="9144000" cy="495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457200"/>
            <a:ext cx="8133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Original ABI Band 13 CONUS image at 19Z on October, 02, 2015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1425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beans\users$\bpierce\Data\Documents\Attachments\oct_07\noaaportB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3063"/>
            <a:ext cx="9144000" cy="495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457200"/>
            <a:ext cx="9143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NOAAPORT ABI Band Full Disk 13 image at 19:32Z on October, 02, 2015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Differences are attributed to 32 minute time difference. </a:t>
            </a:r>
            <a:r>
              <a:rPr lang="en-US" sz="1600" dirty="0" err="1" smtClean="0"/>
              <a:t>RaFTR</a:t>
            </a:r>
            <a:r>
              <a:rPr lang="en-US" sz="1600" dirty="0" smtClean="0"/>
              <a:t> interpolates between 19Z and 20Z proxy data to obtain 19:32Z NOAAPORT image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2559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beans\users$\bpierce\Data\Documents\Attachments\oct_07\crtmB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3063"/>
            <a:ext cx="9144000" cy="495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400" y="457200"/>
            <a:ext cx="7978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Original ABI Band 2 CONUS image at 19Z on October, 02, 2015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1837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beans\users$\bpierce\Data\Documents\Attachments\oct_07\noaaportB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3064"/>
            <a:ext cx="9144000" cy="495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57200"/>
            <a:ext cx="9207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NOAAPORT ABI Band 2 Full Disk image at 19:32Z on October, 02, 2015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Clear sky differences cannot attributed to 32 minute time difference. Suggests navigation issue that needs to be investigated.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6304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beans\users$\bpierce\Data\Documents\Attachments\oct_07\ABI_ECONUS_B2-20151007_17003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15"/>
            <a:ext cx="9144000" cy="687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4114800"/>
            <a:ext cx="4023602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NOAAPORT Band 2 CONUS image</a:t>
            </a:r>
          </a:p>
          <a:p>
            <a:r>
              <a:rPr lang="en-US" dirty="0" smtClean="0"/>
              <a:t>17:02Z October 07, 2015</a:t>
            </a:r>
          </a:p>
          <a:p>
            <a:r>
              <a:rPr lang="en-US" dirty="0" smtClean="0"/>
              <a:t>(navigation performed at ground system)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72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beans\users$\bpierce\Data\Documents\Attachments\oct_07\ABI_FD_B2-20151007_17003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15"/>
            <a:ext cx="9144000" cy="687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4114800"/>
            <a:ext cx="3666260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NOAAPORT Band 2 Full Disk image</a:t>
            </a:r>
          </a:p>
          <a:p>
            <a:r>
              <a:rPr lang="en-US" dirty="0" smtClean="0"/>
              <a:t>17:02Z October 07, 2015</a:t>
            </a:r>
          </a:p>
          <a:p>
            <a:r>
              <a:rPr lang="en-US" dirty="0" smtClean="0"/>
              <a:t>(navigation performed within AWIPS)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33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534</Words>
  <Application>Microsoft Office PowerPoint</Application>
  <PresentationFormat>On-screen Show (4:3)</PresentationFormat>
  <Paragraphs>41</Paragraphs>
  <Slides>9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Pierce</dc:creator>
  <cp:lastModifiedBy>Brad Pierce</cp:lastModifiedBy>
  <cp:revision>16</cp:revision>
  <dcterms:created xsi:type="dcterms:W3CDTF">2006-08-16T00:00:00Z</dcterms:created>
  <dcterms:modified xsi:type="dcterms:W3CDTF">2015-10-09T16:35:41Z</dcterms:modified>
</cp:coreProperties>
</file>