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tiff" ContentType="image/tif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777" r:id="rId1"/>
    <p:sldMasterId id="2147483801" r:id="rId2"/>
    <p:sldMasterId id="2147483814" r:id="rId3"/>
  </p:sldMasterIdLst>
  <p:notesMasterIdLst>
    <p:notesMasterId r:id="rId20"/>
  </p:notesMasterIdLst>
  <p:sldIdLst>
    <p:sldId id="286" r:id="rId4"/>
    <p:sldId id="287" r:id="rId5"/>
    <p:sldId id="257" r:id="rId6"/>
    <p:sldId id="272" r:id="rId7"/>
    <p:sldId id="284" r:id="rId8"/>
    <p:sldId id="280" r:id="rId9"/>
    <p:sldId id="277" r:id="rId10"/>
    <p:sldId id="282" r:id="rId11"/>
    <p:sldId id="283" r:id="rId12"/>
    <p:sldId id="288" r:id="rId13"/>
    <p:sldId id="274" r:id="rId14"/>
    <p:sldId id="291" r:id="rId15"/>
    <p:sldId id="285" r:id="rId16"/>
    <p:sldId id="289" r:id="rId17"/>
    <p:sldId id="292" r:id="rId18"/>
    <p:sldId id="293" r:id="rId19"/>
  </p:sldIdLst>
  <p:sldSz cx="9144000" cy="6858000" type="screen4x3"/>
  <p:notesSz cx="6997700" cy="9271000"/>
  <p:defaultTex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0651C3A-4460-11DB-9652-00E08161165F}"/>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81" autoAdjust="0"/>
    <p:restoredTop sz="94660"/>
  </p:normalViewPr>
  <p:slideViewPr>
    <p:cSldViewPr snapToGrid="0">
      <p:cViewPr varScale="1">
        <p:scale>
          <a:sx n="91" d="100"/>
          <a:sy n="91" d="100"/>
        </p:scale>
        <p:origin x="1248" y="48"/>
      </p:cViewPr>
      <p:guideLst/>
    </p:cSldViewPr>
  </p:slideViewPr>
  <p:notesTextViewPr>
    <p:cViewPr>
      <p:scale>
        <a:sx n="1" d="1"/>
        <a:sy n="1" d="1"/>
      </p:scale>
      <p:origin x="0" y="0"/>
    </p:cViewPr>
  </p:notesTextViewPr>
  <p:sorterViewPr>
    <p:cViewPr>
      <p:scale>
        <a:sx n="100" d="100"/>
        <a:sy n="100" d="100"/>
      </p:scale>
      <p:origin x="0" y="-1428"/>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
        <p:cNvGrpSpPr/>
        <p:nvPr/>
      </p:nvGrpSpPr>
      <p:grpSpPr>
        <a:xfrm>
          <a:off x="0" y="0"/>
          <a:ext cx="0" cy="0"/>
          <a:chOff x="0" y="0"/>
          <a:chExt cx="0" cy="0"/>
        </a:xfrm>
      </p:grpSpPr>
      <p:sp>
        <p:nvSpPr>
          <p:cNvPr id="2" name="Shape 2"/>
          <p:cNvSpPr txBox="1">
            <a:spLocks noGrp="1"/>
          </p:cNvSpPr>
          <p:nvPr>
            <p:ph type="hdr" idx="2"/>
          </p:nvPr>
        </p:nvSpPr>
        <p:spPr>
          <a:xfrm>
            <a:off x="0" y="0"/>
            <a:ext cx="3035300" cy="446088"/>
          </a:xfrm>
          <a:prstGeom prst="rect">
            <a:avLst/>
          </a:prstGeom>
          <a:noFill/>
          <a:ln>
            <a:noFill/>
          </a:ln>
        </p:spPr>
        <p:txBody>
          <a:bodyPr lIns="91425" tIns="91425" rIns="91425" bIns="91425" anchor="t" anchorCtr="0"/>
          <a:lstStyle>
            <a:lvl1pPr marL="0" marR="0" indent="0" algn="l" rtl="0">
              <a:spcBef>
                <a:spcPts val="0"/>
              </a:spcBef>
              <a:spcAft>
                <a:spcPts val="0"/>
              </a:spcAft>
              <a:defRPr/>
            </a:lvl1pPr>
            <a:lvl2pPr marL="87313" marR="0" indent="369887" algn="l" rtl="0">
              <a:spcBef>
                <a:spcPts val="0"/>
              </a:spcBef>
              <a:spcAft>
                <a:spcPts val="0"/>
              </a:spcAft>
              <a:defRPr/>
            </a:lvl2pPr>
            <a:lvl3pPr marL="176213" marR="0" indent="738187" algn="l" rtl="0">
              <a:spcBef>
                <a:spcPts val="0"/>
              </a:spcBef>
              <a:spcAft>
                <a:spcPts val="0"/>
              </a:spcAft>
              <a:defRPr/>
            </a:lvl3pPr>
            <a:lvl4pPr marL="263525" marR="0" indent="1108075" algn="l" rtl="0">
              <a:spcBef>
                <a:spcPts val="0"/>
              </a:spcBef>
              <a:spcAft>
                <a:spcPts val="0"/>
              </a:spcAft>
              <a:defRPr/>
            </a:lvl4pPr>
            <a:lvl5pPr marL="352425" marR="0" indent="1476375" algn="l" rtl="0">
              <a:spcBef>
                <a:spcPts val="0"/>
              </a:spcBef>
              <a:spcAft>
                <a:spcPts val="0"/>
              </a:spcAft>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3" name="Shape 3"/>
          <p:cNvSpPr txBox="1">
            <a:spLocks noGrp="1"/>
          </p:cNvSpPr>
          <p:nvPr>
            <p:ph type="dt" idx="10"/>
          </p:nvPr>
        </p:nvSpPr>
        <p:spPr>
          <a:xfrm>
            <a:off x="3998912" y="0"/>
            <a:ext cx="2963862" cy="446088"/>
          </a:xfrm>
          <a:prstGeom prst="rect">
            <a:avLst/>
          </a:prstGeom>
          <a:noFill/>
          <a:ln>
            <a:noFill/>
          </a:ln>
        </p:spPr>
        <p:txBody>
          <a:bodyPr lIns="91425" tIns="91425" rIns="91425" bIns="91425" anchor="t" anchorCtr="0"/>
          <a:lstStyle>
            <a:lvl1pPr marL="0" marR="0" indent="0" algn="r" rtl="0">
              <a:spcBef>
                <a:spcPts val="0"/>
              </a:spcBef>
              <a:spcAft>
                <a:spcPts val="0"/>
              </a:spcAft>
              <a:defRPr/>
            </a:lvl1pPr>
            <a:lvl2pPr marL="87313" marR="0" indent="369887" algn="l" rtl="0">
              <a:spcBef>
                <a:spcPts val="0"/>
              </a:spcBef>
              <a:spcAft>
                <a:spcPts val="0"/>
              </a:spcAft>
              <a:defRPr/>
            </a:lvl2pPr>
            <a:lvl3pPr marL="176213" marR="0" indent="738187" algn="l" rtl="0">
              <a:spcBef>
                <a:spcPts val="0"/>
              </a:spcBef>
              <a:spcAft>
                <a:spcPts val="0"/>
              </a:spcAft>
              <a:defRPr/>
            </a:lvl3pPr>
            <a:lvl4pPr marL="263525" marR="0" indent="1108075" algn="l" rtl="0">
              <a:spcBef>
                <a:spcPts val="0"/>
              </a:spcBef>
              <a:spcAft>
                <a:spcPts val="0"/>
              </a:spcAft>
              <a:defRPr/>
            </a:lvl4pPr>
            <a:lvl5pPr marL="352425" marR="0" indent="1476375" algn="l" rtl="0">
              <a:spcBef>
                <a:spcPts val="0"/>
              </a:spcBef>
              <a:spcAft>
                <a:spcPts val="0"/>
              </a:spcAft>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4" name="Shape 4"/>
          <p:cNvSpPr>
            <a:spLocks noGrp="1" noRot="1" noChangeAspect="1"/>
          </p:cNvSpPr>
          <p:nvPr>
            <p:ph type="sldImg" idx="3"/>
          </p:nvPr>
        </p:nvSpPr>
        <p:spPr>
          <a:xfrm>
            <a:off x="1190625" y="669925"/>
            <a:ext cx="4651374" cy="3489325"/>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miter/>
            <a:headEnd type="none" w="med" len="med"/>
            <a:tailEnd type="none" w="med" len="med"/>
          </a:ln>
        </p:spPr>
      </p:sp>
      <p:sp>
        <p:nvSpPr>
          <p:cNvPr id="5" name="Shape 5"/>
          <p:cNvSpPr txBox="1">
            <a:spLocks noGrp="1"/>
          </p:cNvSpPr>
          <p:nvPr>
            <p:ph type="body" idx="1"/>
          </p:nvPr>
        </p:nvSpPr>
        <p:spPr>
          <a:xfrm>
            <a:off x="962025" y="4379912"/>
            <a:ext cx="5110162" cy="4160837"/>
          </a:xfrm>
          <a:prstGeom prst="rect">
            <a:avLst/>
          </a:prstGeom>
          <a:noFill/>
          <a:ln>
            <a:noFill/>
          </a:ln>
        </p:spPr>
        <p:txBody>
          <a:bodyPr lIns="91425" tIns="91425" rIns="91425" bIns="91425" anchor="t" anchorCtr="0"/>
          <a:lstStyle>
            <a:lvl1pPr marL="0" marR="0" indent="0" algn="l" rtl="0">
              <a:spcBef>
                <a:spcPts val="60"/>
              </a:spcBef>
              <a:spcAft>
                <a:spcPts val="0"/>
              </a:spcAft>
              <a:defRPr/>
            </a:lvl1pPr>
            <a:lvl2pPr marL="87313" marR="0" indent="-11113" algn="l" rtl="0">
              <a:spcBef>
                <a:spcPts val="60"/>
              </a:spcBef>
              <a:spcAft>
                <a:spcPts val="0"/>
              </a:spcAft>
              <a:defRPr/>
            </a:lvl2pPr>
            <a:lvl3pPr marL="176213" marR="0" indent="-11112" algn="l" rtl="0">
              <a:spcBef>
                <a:spcPts val="60"/>
              </a:spcBef>
              <a:spcAft>
                <a:spcPts val="0"/>
              </a:spcAft>
              <a:defRPr/>
            </a:lvl3pPr>
            <a:lvl4pPr marL="263525" marR="0" indent="-9525" algn="l" rtl="0">
              <a:spcBef>
                <a:spcPts val="60"/>
              </a:spcBef>
              <a:spcAft>
                <a:spcPts val="0"/>
              </a:spcAft>
              <a:defRPr/>
            </a:lvl4pPr>
            <a:lvl5pPr marL="352425" marR="0" indent="-9525" algn="l" rtl="0">
              <a:spcBef>
                <a:spcPts val="60"/>
              </a:spcBef>
              <a:spcAft>
                <a:spcPts val="0"/>
              </a:spcAft>
              <a:defRPr/>
            </a:lvl5pPr>
            <a:lvl6pPr marL="441746" marR="0" indent="-9946" algn="l" rtl="0">
              <a:spcBef>
                <a:spcPts val="0"/>
              </a:spcBef>
              <a:defRPr/>
            </a:lvl6pPr>
            <a:lvl7pPr marL="530092" marR="0" indent="-9392" algn="l" rtl="0">
              <a:spcBef>
                <a:spcPts val="0"/>
              </a:spcBef>
              <a:defRPr/>
            </a:lvl7pPr>
            <a:lvl8pPr marL="618441" marR="0" indent="-8840" algn="l" rtl="0">
              <a:spcBef>
                <a:spcPts val="0"/>
              </a:spcBef>
              <a:defRPr/>
            </a:lvl8pPr>
            <a:lvl9pPr marL="706789" marR="0" indent="-8288" algn="l" rtl="0">
              <a:spcBef>
                <a:spcPts val="0"/>
              </a:spcBef>
              <a:defRPr/>
            </a:lvl9pPr>
          </a:lstStyle>
          <a:p>
            <a:endParaRPr/>
          </a:p>
        </p:txBody>
      </p:sp>
      <p:sp>
        <p:nvSpPr>
          <p:cNvPr id="6" name="Shape 6"/>
          <p:cNvSpPr txBox="1">
            <a:spLocks noGrp="1"/>
          </p:cNvSpPr>
          <p:nvPr>
            <p:ph type="ftr" idx="11"/>
          </p:nvPr>
        </p:nvSpPr>
        <p:spPr>
          <a:xfrm>
            <a:off x="0" y="8836025"/>
            <a:ext cx="3035300" cy="447674"/>
          </a:xfrm>
          <a:prstGeom prst="rect">
            <a:avLst/>
          </a:prstGeom>
          <a:noFill/>
          <a:ln>
            <a:noFill/>
          </a:ln>
        </p:spPr>
        <p:txBody>
          <a:bodyPr lIns="91425" tIns="91425" rIns="91425" bIns="91425" anchor="b" anchorCtr="0"/>
          <a:lstStyle>
            <a:lvl1pPr marL="0" marR="0" indent="0" algn="l" rtl="0">
              <a:spcBef>
                <a:spcPts val="0"/>
              </a:spcBef>
              <a:spcAft>
                <a:spcPts val="0"/>
              </a:spcAft>
              <a:defRPr/>
            </a:lvl1pPr>
            <a:lvl2pPr marL="87313" marR="0" indent="369887" algn="l" rtl="0">
              <a:spcBef>
                <a:spcPts val="0"/>
              </a:spcBef>
              <a:spcAft>
                <a:spcPts val="0"/>
              </a:spcAft>
              <a:defRPr/>
            </a:lvl2pPr>
            <a:lvl3pPr marL="176213" marR="0" indent="738187" algn="l" rtl="0">
              <a:spcBef>
                <a:spcPts val="0"/>
              </a:spcBef>
              <a:spcAft>
                <a:spcPts val="0"/>
              </a:spcAft>
              <a:defRPr/>
            </a:lvl3pPr>
            <a:lvl4pPr marL="263525" marR="0" indent="1108075" algn="l" rtl="0">
              <a:spcBef>
                <a:spcPts val="0"/>
              </a:spcBef>
              <a:spcAft>
                <a:spcPts val="0"/>
              </a:spcAft>
              <a:defRPr/>
            </a:lvl4pPr>
            <a:lvl5pPr marL="352425" marR="0" indent="1476375" algn="l" rtl="0">
              <a:spcBef>
                <a:spcPts val="0"/>
              </a:spcBef>
              <a:spcAft>
                <a:spcPts val="0"/>
              </a:spcAft>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7" name="Shape 7"/>
          <p:cNvSpPr txBox="1">
            <a:spLocks noGrp="1"/>
          </p:cNvSpPr>
          <p:nvPr>
            <p:ph type="sldNum" idx="12"/>
          </p:nvPr>
        </p:nvSpPr>
        <p:spPr>
          <a:xfrm>
            <a:off x="3998912" y="8836025"/>
            <a:ext cx="2963862" cy="447674"/>
          </a:xfrm>
          <a:prstGeom prst="rect">
            <a:avLst/>
          </a:prstGeom>
          <a:noFill/>
          <a:ln>
            <a:noFill/>
          </a:ln>
        </p:spPr>
        <p:txBody>
          <a:bodyPr lIns="86675" tIns="43350" rIns="86675" bIns="43350" anchor="b" anchorCtr="0">
            <a:noAutofit/>
          </a:bodyPr>
          <a:lstStyle>
            <a:lvl1pPr marL="0" marR="0" indent="0" algn="r" rtl="0">
              <a:spcBef>
                <a:spcPts val="0"/>
              </a:spcBef>
              <a:spcAft>
                <a:spcPts val="0"/>
              </a:spcAft>
              <a:buNone/>
              <a:defRPr sz="1200" b="0" i="0" u="none" strike="noStrike" cap="none" baseline="0">
                <a:solidFill>
                  <a:schemeClr val="dk1"/>
                </a:solidFill>
                <a:latin typeface="Times New Roman"/>
                <a:ea typeface="Times New Roman"/>
                <a:cs typeface="Times New Roman"/>
                <a:sym typeface="Times New Roman"/>
              </a:defRPr>
            </a:lvl1pPr>
          </a:lstStyle>
          <a:p>
            <a:pPr marL="0" lvl="0" indent="0">
              <a:spcBef>
                <a:spcPts val="0"/>
              </a:spcBef>
              <a:buSzPct val="25000"/>
              <a:buNone/>
            </a:pPr>
            <a:fld id="{00000000-1234-1234-1234-123412341234}" type="slidenum">
              <a:rPr lang="en-US"/>
              <a:t>‹#›</a:t>
            </a:fld>
            <a:endParaRPr lang="en-US"/>
          </a:p>
        </p:txBody>
      </p:sp>
    </p:spTree>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0625" y="669925"/>
            <a:ext cx="4651375" cy="348932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60"/>
              </a:spcBef>
              <a:spcAft>
                <a:spcPts val="0"/>
              </a:spcAft>
              <a:buClrTx/>
              <a:buSzTx/>
              <a:buFontTx/>
              <a:buNone/>
              <a:tabLst/>
              <a:defRPr/>
            </a:pPr>
            <a:r>
              <a:rPr lang="en-US" sz="700" b="0" i="0" u="none" strike="noStrike" cap="none" baseline="0" dirty="0" smtClean="0">
                <a:solidFill>
                  <a:schemeClr val="dk1"/>
                </a:solidFill>
                <a:latin typeface="Times New Roman"/>
                <a:ea typeface="Times New Roman"/>
                <a:cs typeface="Times New Roman"/>
                <a:sym typeface="Times New Roman"/>
              </a:rPr>
              <a:t>GOES-17 and -16: http://cimss.ssec.wisc.edu/goes/blog/wp-content/uploads/2018/11/mollweide_ABI_band09.mp4 GOES-17: </a:t>
            </a:r>
            <a:r>
              <a:rPr lang="en-US" sz="1200" dirty="0" smtClean="0"/>
              <a:t>Preliminary, non-operational</a:t>
            </a:r>
          </a:p>
          <a:p>
            <a:pPr marL="0" indent="0">
              <a:buNone/>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624F33-020E-4850-B51E-33AEA0354921}" type="slidenum">
              <a:rPr kumimoji="0" lang="en-US" sz="1200" b="0" i="0" u="none" strike="noStrike" kern="1200" cap="none" spc="0" normalizeH="0" baseline="0" noProof="0" smtClean="0">
                <a:ln>
                  <a:noFill/>
                </a:ln>
                <a:solidFill>
                  <a:srgbClr val="000000"/>
                </a:solidFill>
                <a:effectLst/>
                <a:uLnTx/>
                <a:uFillTx/>
                <a:latin typeface="Arial Narrow" panose="020B0606020202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Tree>
    <p:extLst>
      <p:ext uri="{BB962C8B-B14F-4D97-AF65-F5344CB8AC3E}">
        <p14:creationId xmlns:p14="http://schemas.microsoft.com/office/powerpoint/2010/main" val="4785872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http://cimss.ssec.wisc.edu/goes/blog/wp-content/uploads/2018/11/FD_ABI137_WEST128_VIS_loop_2018322_120038_2018323_153038_faster.mp4</a:t>
            </a:r>
            <a:endParaRPr lang="en-US" dirty="0"/>
          </a:p>
        </p:txBody>
      </p:sp>
      <p:sp>
        <p:nvSpPr>
          <p:cNvPr id="4" name="Slide Number Placeholder 3"/>
          <p:cNvSpPr>
            <a:spLocks noGrp="1"/>
          </p:cNvSpPr>
          <p:nvPr>
            <p:ph type="sldNum" idx="10"/>
          </p:nvPr>
        </p:nvSpPr>
        <p:spPr/>
        <p:txBody>
          <a:bodyPr/>
          <a:lstStyle/>
          <a:p>
            <a:pPr marL="0" lvl="0" indent="0">
              <a:spcBef>
                <a:spcPts val="0"/>
              </a:spcBef>
              <a:buSzPct val="25000"/>
              <a:buNone/>
            </a:pPr>
            <a:fld id="{00000000-1234-1234-1234-123412341234}" type="slidenum">
              <a:rPr lang="en-US" smtClean="0"/>
              <a:t>11</a:t>
            </a:fld>
            <a:endParaRPr lang="en-US"/>
          </a:p>
        </p:txBody>
      </p:sp>
    </p:spTree>
    <p:extLst>
      <p:ext uri="{BB962C8B-B14F-4D97-AF65-F5344CB8AC3E}">
        <p14:creationId xmlns:p14="http://schemas.microsoft.com/office/powerpoint/2010/main" val="12108329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
        <p:cNvGrpSpPr/>
        <p:nvPr/>
      </p:nvGrpSpPr>
      <p:grpSpPr>
        <a:xfrm>
          <a:off x="0" y="0"/>
          <a:ext cx="0" cy="0"/>
          <a:chOff x="0" y="0"/>
          <a:chExt cx="0" cy="0"/>
        </a:xfrm>
      </p:grpSpPr>
      <p:sp>
        <p:nvSpPr>
          <p:cNvPr id="483" name="Shape 483"/>
          <p:cNvSpPr txBox="1">
            <a:spLocks noGrp="1"/>
          </p:cNvSpPr>
          <p:nvPr>
            <p:ph type="sldNum" idx="12"/>
          </p:nvPr>
        </p:nvSpPr>
        <p:spPr>
          <a:xfrm>
            <a:off x="3998912" y="8836025"/>
            <a:ext cx="2963862" cy="447674"/>
          </a:xfrm>
          <a:prstGeom prst="rect">
            <a:avLst/>
          </a:prstGeom>
          <a:noFill/>
          <a:ln>
            <a:noFill/>
          </a:ln>
        </p:spPr>
        <p:txBody>
          <a:bodyPr lIns="86675" tIns="43350" rIns="86675" bIns="43350" anchor="b"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baseline="0">
                <a:solidFill>
                  <a:schemeClr val="dk1"/>
                </a:solidFill>
                <a:latin typeface="Times New Roman"/>
                <a:ea typeface="Times New Roman"/>
                <a:cs typeface="Times New Roman"/>
                <a:sym typeface="Times New Roman"/>
              </a:rPr>
              <a:t>15</a:t>
            </a:fld>
            <a:endParaRPr lang="en-US" sz="1200" b="0" i="0" u="none" strike="noStrike" cap="none" baseline="0">
              <a:solidFill>
                <a:schemeClr val="dk1"/>
              </a:solidFill>
              <a:latin typeface="Times New Roman"/>
              <a:ea typeface="Times New Roman"/>
              <a:cs typeface="Times New Roman"/>
              <a:sym typeface="Times New Roman"/>
            </a:endParaRPr>
          </a:p>
        </p:txBody>
      </p:sp>
      <p:sp>
        <p:nvSpPr>
          <p:cNvPr id="484" name="Shape 484"/>
          <p:cNvSpPr>
            <a:spLocks noGrp="1" noRot="1" noChangeAspect="1"/>
          </p:cNvSpPr>
          <p:nvPr>
            <p:ph type="sldImg" idx="2"/>
          </p:nvPr>
        </p:nvSpPr>
        <p:spPr>
          <a:xfrm>
            <a:off x="1190625" y="669925"/>
            <a:ext cx="4651375" cy="3489325"/>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485" name="Shape 485"/>
          <p:cNvSpPr txBox="1">
            <a:spLocks noGrp="1"/>
          </p:cNvSpPr>
          <p:nvPr>
            <p:ph type="body" idx="1"/>
          </p:nvPr>
        </p:nvSpPr>
        <p:spPr>
          <a:xfrm>
            <a:off x="962025" y="4379912"/>
            <a:ext cx="5110162" cy="4160837"/>
          </a:xfrm>
          <a:prstGeom prst="rect">
            <a:avLst/>
          </a:prstGeom>
          <a:noFill/>
          <a:ln>
            <a:noFill/>
          </a:ln>
        </p:spPr>
        <p:txBody>
          <a:bodyPr lIns="86675" tIns="43350" rIns="86675" bIns="43350" anchor="t" anchorCtr="0">
            <a:noAutofit/>
          </a:bodyPr>
          <a:lstStyle/>
          <a:p>
            <a:pPr marL="0" marR="0" lvl="0" indent="0" algn="l" rtl="0">
              <a:spcBef>
                <a:spcPts val="0"/>
              </a:spcBef>
              <a:spcAft>
                <a:spcPts val="0"/>
              </a:spcAft>
              <a:buNone/>
            </a:pPr>
            <a:endParaRPr sz="200" b="0" i="0" u="none" strike="noStrike" cap="none" baseline="0">
              <a:solidFill>
                <a:schemeClr val="dk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38833126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Shape 492"/>
          <p:cNvSpPr txBox="1">
            <a:spLocks noGrp="1"/>
          </p:cNvSpPr>
          <p:nvPr>
            <p:ph type="sldNum" idx="12"/>
          </p:nvPr>
        </p:nvSpPr>
        <p:spPr>
          <a:xfrm>
            <a:off x="3998912" y="8836025"/>
            <a:ext cx="2963862" cy="447674"/>
          </a:xfrm>
          <a:prstGeom prst="rect">
            <a:avLst/>
          </a:prstGeom>
          <a:noFill/>
          <a:ln>
            <a:noFill/>
          </a:ln>
        </p:spPr>
        <p:txBody>
          <a:bodyPr lIns="86675" tIns="43350" rIns="86675" bIns="43350" anchor="b"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baseline="0">
                <a:solidFill>
                  <a:schemeClr val="dk1"/>
                </a:solidFill>
                <a:latin typeface="Times New Roman"/>
                <a:ea typeface="Times New Roman"/>
                <a:cs typeface="Times New Roman"/>
                <a:sym typeface="Times New Roman"/>
              </a:rPr>
              <a:t>16</a:t>
            </a:fld>
            <a:endParaRPr lang="en-US" sz="1200" b="0" i="0" u="none" strike="noStrike" cap="none" baseline="0">
              <a:solidFill>
                <a:schemeClr val="dk1"/>
              </a:solidFill>
              <a:latin typeface="Times New Roman"/>
              <a:ea typeface="Times New Roman"/>
              <a:cs typeface="Times New Roman"/>
              <a:sym typeface="Times New Roman"/>
            </a:endParaRPr>
          </a:p>
        </p:txBody>
      </p:sp>
      <p:sp>
        <p:nvSpPr>
          <p:cNvPr id="493" name="Shape 493"/>
          <p:cNvSpPr>
            <a:spLocks noGrp="1" noRot="1" noChangeAspect="1"/>
          </p:cNvSpPr>
          <p:nvPr>
            <p:ph type="sldImg" idx="2"/>
          </p:nvPr>
        </p:nvSpPr>
        <p:spPr>
          <a:xfrm>
            <a:off x="1190625" y="669925"/>
            <a:ext cx="4651375" cy="3489325"/>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494" name="Shape 494"/>
          <p:cNvSpPr txBox="1">
            <a:spLocks noGrp="1"/>
          </p:cNvSpPr>
          <p:nvPr>
            <p:ph type="body" idx="1"/>
          </p:nvPr>
        </p:nvSpPr>
        <p:spPr>
          <a:xfrm>
            <a:off x="962025" y="4379912"/>
            <a:ext cx="5110162" cy="4160837"/>
          </a:xfrm>
          <a:prstGeom prst="rect">
            <a:avLst/>
          </a:prstGeom>
          <a:noFill/>
          <a:ln>
            <a:noFill/>
          </a:ln>
        </p:spPr>
        <p:txBody>
          <a:bodyPr lIns="86675" tIns="43350" rIns="86675" bIns="43350" anchor="t" anchorCtr="0">
            <a:noAutofit/>
          </a:bodyPr>
          <a:lstStyle/>
          <a:p>
            <a:pPr marL="0" marR="0" lvl="0" indent="0" algn="l" rtl="0">
              <a:spcBef>
                <a:spcPts val="0"/>
              </a:spcBef>
              <a:spcAft>
                <a:spcPts val="0"/>
              </a:spcAft>
              <a:buNone/>
            </a:pPr>
            <a:r>
              <a:rPr lang="en-US" sz="200" b="0" i="0" u="none" strike="noStrike" cap="none" baseline="0" dirty="0" err="1" smtClean="0">
                <a:solidFill>
                  <a:schemeClr val="dk1"/>
                </a:solidFill>
                <a:latin typeface="Times New Roman"/>
                <a:ea typeface="Times New Roman"/>
                <a:cs typeface="Times New Roman"/>
                <a:sym typeface="Times New Roman"/>
              </a:rPr>
              <a:t>Webapps</a:t>
            </a:r>
            <a:r>
              <a:rPr lang="en-US" sz="200" b="0" i="0" u="none" strike="noStrike" cap="none" baseline="0" dirty="0" smtClean="0">
                <a:solidFill>
                  <a:schemeClr val="dk1"/>
                </a:solidFill>
                <a:latin typeface="Times New Roman"/>
                <a:ea typeface="Times New Roman"/>
                <a:cs typeface="Times New Roman"/>
                <a:sym typeface="Times New Roman"/>
              </a:rPr>
              <a:t>: http://cimss.ssec.wisc.edu/education/goesr/webapps</a:t>
            </a:r>
            <a:endParaRPr sz="200" b="0" i="0" u="none" strike="noStrike" cap="none" baseline="0" dirty="0">
              <a:solidFill>
                <a:schemeClr val="dk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6352169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
        <p:cNvGrpSpPr/>
        <p:nvPr/>
      </p:nvGrpSpPr>
      <p:grpSpPr>
        <a:xfrm>
          <a:off x="0" y="0"/>
          <a:ext cx="0" cy="0"/>
          <a:chOff x="0" y="0"/>
          <a:chExt cx="0" cy="0"/>
        </a:xfrm>
      </p:grpSpPr>
      <p:sp>
        <p:nvSpPr>
          <p:cNvPr id="466" name="Shape 466"/>
          <p:cNvSpPr txBox="1">
            <a:spLocks noGrp="1"/>
          </p:cNvSpPr>
          <p:nvPr>
            <p:ph type="body" idx="1"/>
          </p:nvPr>
        </p:nvSpPr>
        <p:spPr>
          <a:xfrm>
            <a:off x="962025" y="4379912"/>
            <a:ext cx="5110162" cy="4160837"/>
          </a:xfrm>
          <a:prstGeom prst="rect">
            <a:avLst/>
          </a:prstGeom>
        </p:spPr>
        <p:txBody>
          <a:bodyPr lIns="91425" tIns="91425" rIns="91425" bIns="91425" anchor="t" anchorCtr="0">
            <a:noAutofit/>
          </a:bodyPr>
          <a:lstStyle/>
          <a:p>
            <a:pPr>
              <a:spcBef>
                <a:spcPts val="0"/>
              </a:spcBef>
              <a:buNone/>
            </a:pPr>
            <a:endParaRPr/>
          </a:p>
        </p:txBody>
      </p:sp>
      <p:sp>
        <p:nvSpPr>
          <p:cNvPr id="467" name="Shape 467"/>
          <p:cNvSpPr>
            <a:spLocks noGrp="1" noRot="1" noChangeAspect="1"/>
          </p:cNvSpPr>
          <p:nvPr>
            <p:ph type="sldImg" idx="2"/>
          </p:nvPr>
        </p:nvSpPr>
        <p:spPr>
          <a:xfrm>
            <a:off x="1190625" y="669925"/>
            <a:ext cx="4651375" cy="3489325"/>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
        <p:cNvGrpSpPr/>
        <p:nvPr/>
      </p:nvGrpSpPr>
      <p:grpSpPr>
        <a:xfrm>
          <a:off x="0" y="0"/>
          <a:ext cx="0" cy="0"/>
          <a:chOff x="0" y="0"/>
          <a:chExt cx="0" cy="0"/>
        </a:xfrm>
      </p:grpSpPr>
      <p:sp>
        <p:nvSpPr>
          <p:cNvPr id="474" name="Shape 474"/>
          <p:cNvSpPr txBox="1">
            <a:spLocks noGrp="1"/>
          </p:cNvSpPr>
          <p:nvPr>
            <p:ph type="sldNum" idx="12"/>
          </p:nvPr>
        </p:nvSpPr>
        <p:spPr>
          <a:xfrm>
            <a:off x="3998912" y="8836025"/>
            <a:ext cx="2963862" cy="447674"/>
          </a:xfrm>
          <a:prstGeom prst="rect">
            <a:avLst/>
          </a:prstGeom>
          <a:noFill/>
          <a:ln>
            <a:noFill/>
          </a:ln>
        </p:spPr>
        <p:txBody>
          <a:bodyPr lIns="86675" tIns="43350" rIns="86675" bIns="43350" anchor="b"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baseline="0">
                <a:solidFill>
                  <a:srgbClr val="000000"/>
                </a:solidFill>
                <a:latin typeface="Times New Roman"/>
                <a:ea typeface="Times New Roman"/>
                <a:cs typeface="Times New Roman"/>
                <a:sym typeface="Times New Roman"/>
              </a:rPr>
              <a:t>4</a:t>
            </a:fld>
            <a:endParaRPr lang="en-US" sz="1200" b="0" i="0" u="none" strike="noStrike" cap="none" baseline="0">
              <a:solidFill>
                <a:srgbClr val="000000"/>
              </a:solidFill>
              <a:latin typeface="Times New Roman"/>
              <a:ea typeface="Times New Roman"/>
              <a:cs typeface="Times New Roman"/>
              <a:sym typeface="Times New Roman"/>
            </a:endParaRPr>
          </a:p>
        </p:txBody>
      </p:sp>
      <p:sp>
        <p:nvSpPr>
          <p:cNvPr id="475" name="Shape 475"/>
          <p:cNvSpPr>
            <a:spLocks noGrp="1" noRot="1" noChangeAspect="1"/>
          </p:cNvSpPr>
          <p:nvPr>
            <p:ph type="sldImg" idx="2"/>
          </p:nvPr>
        </p:nvSpPr>
        <p:spPr>
          <a:xfrm>
            <a:off x="1181100" y="695325"/>
            <a:ext cx="4635500" cy="3476625"/>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476" name="Shape 476"/>
          <p:cNvSpPr txBox="1">
            <a:spLocks noGrp="1"/>
          </p:cNvSpPr>
          <p:nvPr>
            <p:ph type="body" idx="1"/>
          </p:nvPr>
        </p:nvSpPr>
        <p:spPr>
          <a:xfrm>
            <a:off x="962025" y="4379912"/>
            <a:ext cx="5110162" cy="4160837"/>
          </a:xfrm>
          <a:prstGeom prst="rect">
            <a:avLst/>
          </a:prstGeom>
          <a:noFill/>
          <a:ln>
            <a:noFill/>
          </a:ln>
        </p:spPr>
        <p:txBody>
          <a:bodyPr lIns="86675" tIns="43350" rIns="86675" bIns="43350" anchor="t" anchorCtr="0">
            <a:noAutofit/>
          </a:bodyPr>
          <a:lstStyle/>
          <a:p>
            <a:pPr marL="0" marR="0" lvl="0" indent="0" algn="l" rtl="0">
              <a:spcBef>
                <a:spcPts val="0"/>
              </a:spcBef>
              <a:spcAft>
                <a:spcPts val="0"/>
              </a:spcAft>
              <a:buNone/>
            </a:pPr>
            <a:endParaRPr sz="200" b="0" i="0" u="none" strike="noStrike" cap="none" baseline="0">
              <a:solidFill>
                <a:schemeClr val="dk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24486246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lvl="0" indent="0">
              <a:spcBef>
                <a:spcPts val="0"/>
              </a:spcBef>
              <a:buSzPct val="25000"/>
              <a:buNone/>
            </a:pPr>
            <a:fld id="{00000000-1234-1234-1234-123412341234}" type="slidenum">
              <a:rPr lang="en-US" smtClean="0"/>
              <a:t>5</a:t>
            </a:fld>
            <a:endParaRPr lang="en-US"/>
          </a:p>
        </p:txBody>
      </p:sp>
    </p:spTree>
    <p:extLst>
      <p:ext uri="{BB962C8B-B14F-4D97-AF65-F5344CB8AC3E}">
        <p14:creationId xmlns:p14="http://schemas.microsoft.com/office/powerpoint/2010/main" val="16005102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0625" y="669925"/>
            <a:ext cx="4651375" cy="3489325"/>
          </a:xfrm>
        </p:spPr>
      </p:sp>
      <p:sp>
        <p:nvSpPr>
          <p:cNvPr id="3" name="Notes Placeholder 2"/>
          <p:cNvSpPr>
            <a:spLocks noGrp="1"/>
          </p:cNvSpPr>
          <p:nvPr>
            <p:ph type="body" idx="1"/>
          </p:nvPr>
        </p:nvSpPr>
        <p:spPr/>
        <p:txBody>
          <a:bodyPr/>
          <a:lstStyle/>
          <a:p>
            <a:r>
              <a:rPr lang="en-US" dirty="0" smtClean="0"/>
              <a:t>The</a:t>
            </a:r>
            <a:r>
              <a:rPr lang="en-US" baseline="0" dirty="0" smtClean="0"/>
              <a:t> only other thing I wanted to say about AWG is show the list of baseline and Pathfinder ABI products. There are about this many “option 2” products too that are sort of just in limbo now.</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D9CC82F-FDC0-441D-B8FD-7274716355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41085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8500"/>
            <a:ext cx="4648200" cy="3486150"/>
          </a:xfrm>
          <a:prstGeom prst="rect">
            <a:avLst/>
          </a:prstGeom>
          <a:noFill/>
          <a:ln w="12700">
            <a:solidFill>
              <a:prstClr val="black"/>
            </a:solidFill>
          </a:ln>
        </p:spPr>
      </p:sp>
      <p:sp>
        <p:nvSpPr>
          <p:cNvPr id="3" name="Notes Placeholder 2"/>
          <p:cNvSpPr>
            <a:spLocks noGrp="1"/>
          </p:cNvSpPr>
          <p:nvPr>
            <p:ph type="body" idx="1"/>
          </p:nvPr>
        </p:nvSpPr>
        <p:spPr/>
        <p:txBody>
          <a:bodyPr>
            <a:normAutofit/>
          </a:bodyPr>
          <a:lstStyle/>
          <a:p>
            <a:r>
              <a:rPr lang="en-US" dirty="0" smtClean="0"/>
              <a:t>Animation. </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1BEEACE-4CF1-42EB-B55C-8F0E1225548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070167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Shape 8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2" name="Shape 8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27444955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Shape 9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6" name="Shape 9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22936377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624F33-020E-4850-B51E-33AEA0354921}" type="slidenum">
              <a:rPr kumimoji="0" lang="en-US" sz="1200" b="0" i="0" u="none" strike="noStrike" kern="1200" cap="none" spc="0" normalizeH="0" baseline="0" noProof="0" smtClean="0">
                <a:ln>
                  <a:noFill/>
                </a:ln>
                <a:solidFill>
                  <a:srgbClr val="000000"/>
                </a:solidFill>
                <a:effectLst/>
                <a:uLnTx/>
                <a:uFillTx/>
                <a:latin typeface="Arial Narrow" panose="020B0606020202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Tree>
    <p:extLst>
      <p:ext uri="{BB962C8B-B14F-4D97-AF65-F5344CB8AC3E}">
        <p14:creationId xmlns:p14="http://schemas.microsoft.com/office/powerpoint/2010/main" val="166785626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8" Type="http://schemas.openxmlformats.org/officeDocument/2006/relationships/hyperlink" Target="http://www.noaa.gov/satellites" TargetMode="External"/><Relationship Id="rId13" Type="http://schemas.openxmlformats.org/officeDocument/2006/relationships/image" Target="../media/image10.png"/><Relationship Id="rId3" Type="http://schemas.openxmlformats.org/officeDocument/2006/relationships/image" Target="../media/image15.png"/><Relationship Id="rId7" Type="http://schemas.openxmlformats.org/officeDocument/2006/relationships/image" Target="../media/image7.png"/><Relationship Id="rId12" Type="http://schemas.openxmlformats.org/officeDocument/2006/relationships/hyperlink" Target="http://www.noaa.gov/oceans-coasts" TargetMode="External"/><Relationship Id="rId2" Type="http://schemas.openxmlformats.org/officeDocument/2006/relationships/hyperlink" Target="http://www.noaa.gov/" TargetMode="External"/><Relationship Id="rId1" Type="http://schemas.openxmlformats.org/officeDocument/2006/relationships/slideMaster" Target="../slideMasters/slideMaster2.xml"/><Relationship Id="rId6" Type="http://schemas.openxmlformats.org/officeDocument/2006/relationships/hyperlink" Target="http://www.noaa.gov/research" TargetMode="External"/><Relationship Id="rId11" Type="http://schemas.openxmlformats.org/officeDocument/2006/relationships/image" Target="../media/image9.png"/><Relationship Id="rId5" Type="http://schemas.openxmlformats.org/officeDocument/2006/relationships/image" Target="../media/image6.png"/><Relationship Id="rId15" Type="http://schemas.openxmlformats.org/officeDocument/2006/relationships/image" Target="../media/image11.png"/><Relationship Id="rId10" Type="http://schemas.openxmlformats.org/officeDocument/2006/relationships/hyperlink" Target="http://www.noaa.gov/fisheries" TargetMode="External"/><Relationship Id="rId4" Type="http://schemas.openxmlformats.org/officeDocument/2006/relationships/hyperlink" Target="http://www.noaa.gov/marine-aviation" TargetMode="External"/><Relationship Id="rId9" Type="http://schemas.openxmlformats.org/officeDocument/2006/relationships/image" Target="../media/image8.png"/><Relationship Id="rId14" Type="http://schemas.openxmlformats.org/officeDocument/2006/relationships/hyperlink" Target="http://www.noaa.gov/weather" TargetMode="Externa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Rectangle 7"/>
          <p:cNvSpPr/>
          <p:nvPr userDrawn="1"/>
        </p:nvSpPr>
        <p:spPr>
          <a:xfrm>
            <a:off x="0" y="0"/>
            <a:ext cx="9144000" cy="617538"/>
          </a:xfrm>
          <a:prstGeom prst="rect">
            <a:avLst/>
          </a:prstGeom>
          <a:solidFill>
            <a:schemeClr val="tx1"/>
          </a:solidFill>
          <a:ln>
            <a:noFill/>
          </a:ln>
          <a:effectLst>
            <a:outerShdw blurRad="50800" dist="63500" dir="540000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A2526EE-7FE8-4D17-AAE4-9A2FF8210C7B}" type="datetime1">
              <a:rPr lang="en-US" smtClean="0"/>
              <a:t>11/20/2018</a:t>
            </a:fld>
            <a:endParaRPr lang="en-US"/>
          </a:p>
        </p:txBody>
      </p:sp>
      <p:grpSp>
        <p:nvGrpSpPr>
          <p:cNvPr id="15" name="Group 14"/>
          <p:cNvGrpSpPr/>
          <p:nvPr userDrawn="1"/>
        </p:nvGrpSpPr>
        <p:grpSpPr>
          <a:xfrm>
            <a:off x="0" y="6356351"/>
            <a:ext cx="9153750" cy="501652"/>
            <a:chOff x="-128811" y="5840638"/>
            <a:chExt cx="9153750" cy="501652"/>
          </a:xfrm>
        </p:grpSpPr>
        <p:sp>
          <p:nvSpPr>
            <p:cNvPr id="14" name="Rectangle 13"/>
            <p:cNvSpPr/>
            <p:nvPr userDrawn="1"/>
          </p:nvSpPr>
          <p:spPr>
            <a:xfrm>
              <a:off x="-119061" y="5840638"/>
              <a:ext cx="9144000" cy="501652"/>
            </a:xfrm>
            <a:prstGeom prst="rect">
              <a:avLst/>
            </a:prstGeom>
            <a:solidFill>
              <a:schemeClr val="tx1"/>
            </a:solidFill>
            <a:ln>
              <a:noFill/>
            </a:ln>
            <a:effectLst>
              <a:outerShdw blurRad="50800" dist="63500" dir="540000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p>
          </p:txBody>
        </p:sp>
        <p:pic>
          <p:nvPicPr>
            <p:cNvPr id="13" name="Picture 15" descr="Terra-II.jpg"/>
            <p:cNvPicPr>
              <a:picLocks noChangeAspect="1"/>
            </p:cNvPicPr>
            <p:nvPr userDrawn="1"/>
          </p:nvPicPr>
          <p:blipFill>
            <a:blip r:embed="rId2" cstate="print">
              <a:extLst>
                <a:ext uri="{28A0092B-C50C-407E-A947-70E740481C1C}">
                  <a14:useLocalDpi xmlns:a14="http://schemas.microsoft.com/office/drawing/2010/main" val="0"/>
                </a:ext>
              </a:extLst>
            </a:blip>
            <a:srcRect l="-12575" t="26163" r="13078" b="65103"/>
            <a:stretch>
              <a:fillRect/>
            </a:stretch>
          </p:blipFill>
          <p:spPr bwMode="auto">
            <a:xfrm>
              <a:off x="-128811" y="5840638"/>
              <a:ext cx="9144000" cy="501650"/>
            </a:xfrm>
            <a:prstGeom prst="rect">
              <a:avLst/>
            </a:prstGeom>
            <a:noFill/>
            <a:ln>
              <a:solidFill>
                <a:schemeClr val="tx1"/>
              </a:solid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5" name="Footer Placeholder 4"/>
          <p:cNvSpPr>
            <a:spLocks noGrp="1"/>
          </p:cNvSpPr>
          <p:nvPr>
            <p:ph type="ftr" sz="quarter" idx="11"/>
          </p:nvPr>
        </p:nvSpPr>
        <p:spPr>
          <a:xfrm>
            <a:off x="3028950" y="6637564"/>
            <a:ext cx="3086100" cy="220435"/>
          </a:xfrm>
        </p:spPr>
        <p:txBody>
          <a:bodyPr/>
          <a:lstStyle>
            <a:lvl1pPr>
              <a:defRPr>
                <a:solidFill>
                  <a:schemeClr val="bg1"/>
                </a:solidFill>
              </a:defRPr>
            </a:lvl1pPr>
          </a:lstStyle>
          <a:p>
            <a:endParaRPr lang="en-US" dirty="0"/>
          </a:p>
        </p:txBody>
      </p:sp>
      <p:sp>
        <p:nvSpPr>
          <p:cNvPr id="6" name="Slide Number Placeholder 5"/>
          <p:cNvSpPr>
            <a:spLocks noGrp="1"/>
          </p:cNvSpPr>
          <p:nvPr>
            <p:ph type="sldNum" sz="quarter" idx="12"/>
          </p:nvPr>
        </p:nvSpPr>
        <p:spPr>
          <a:xfrm>
            <a:off x="7086600" y="6637564"/>
            <a:ext cx="2057400" cy="220436"/>
          </a:xfrm>
        </p:spPr>
        <p:txBody>
          <a:bodyPr/>
          <a:lstStyle>
            <a:lvl1pPr>
              <a:defRPr>
                <a:solidFill>
                  <a:schemeClr val="bg1"/>
                </a:solidFill>
              </a:defRPr>
            </a:lvl1pPr>
          </a:lstStyle>
          <a:p>
            <a:fld id="{FC67DB6C-621F-4C8D-9D12-A87C1BDB54D0}" type="slidenum">
              <a:rPr lang="en-US" smtClean="0"/>
              <a:pPr/>
              <a:t>‹#›</a:t>
            </a:fld>
            <a:endParaRPr lang="en-US" dirty="0"/>
          </a:p>
        </p:txBody>
      </p:sp>
      <p:pic>
        <p:nvPicPr>
          <p:cNvPr id="12" name="Picture 2" descr="http://cimss.ssec.wisc.edu/logo/fullsize/cimss-logo-big-transp.gif"/>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6356348"/>
            <a:ext cx="740900" cy="5016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 name="Picture 16" descr="NASA_Logo.png"/>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584746" y="48760"/>
            <a:ext cx="549275" cy="465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 name="Picture 17" descr="NOAA_logo.png"/>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8125957" y="48760"/>
            <a:ext cx="465138" cy="466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 name="Picture 11" descr="GOES-R_logo.png"/>
          <p:cNvPicPr>
            <a:picLocks noChangeAspect="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0" y="42864"/>
            <a:ext cx="796925" cy="509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045002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11B4BAF-6101-44BC-B92C-3DC79D43BB26}" type="datetime1">
              <a:rPr lang="en-US" smtClean="0"/>
              <a:t>11/20/2018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67DB6C-621F-4C8D-9D12-A87C1BDB54D0}" type="slidenum">
              <a:rPr lang="en-US" smtClean="0"/>
              <a:t>‹#›</a:t>
            </a:fld>
            <a:endParaRPr lang="en-US"/>
          </a:p>
        </p:txBody>
      </p:sp>
    </p:spTree>
    <p:extLst>
      <p:ext uri="{BB962C8B-B14F-4D97-AF65-F5344CB8AC3E}">
        <p14:creationId xmlns:p14="http://schemas.microsoft.com/office/powerpoint/2010/main" val="13078395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FB5DA4E-CA66-4A98-8342-A53D1DC09F90}" type="datetime1">
              <a:rPr lang="en-US" smtClean="0"/>
              <a:t>11/20/2018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67DB6C-621F-4C8D-9D12-A87C1BDB54D0}" type="slidenum">
              <a:rPr lang="en-US" smtClean="0"/>
              <a:t>‹#›</a:t>
            </a:fld>
            <a:endParaRPr lang="en-US"/>
          </a:p>
        </p:txBody>
      </p:sp>
    </p:spTree>
    <p:extLst>
      <p:ext uri="{BB962C8B-B14F-4D97-AF65-F5344CB8AC3E}">
        <p14:creationId xmlns:p14="http://schemas.microsoft.com/office/powerpoint/2010/main" val="3231245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0657010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 Column, Small Pic">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Slide Title</a:t>
            </a:r>
            <a:endParaRPr lang="en-US" dirty="0"/>
          </a:p>
        </p:txBody>
      </p:sp>
      <p:sp>
        <p:nvSpPr>
          <p:cNvPr id="15" name="Picture Placeholder 3"/>
          <p:cNvSpPr>
            <a:spLocks noGrp="1"/>
          </p:cNvSpPr>
          <p:nvPr>
            <p:ph type="pic" sz="quarter" idx="16"/>
          </p:nvPr>
        </p:nvSpPr>
        <p:spPr>
          <a:xfrm>
            <a:off x="4953000" y="1219200"/>
            <a:ext cx="3733800" cy="1981200"/>
          </a:xfrm>
          <a:solidFill>
            <a:schemeClr val="bg1">
              <a:lumMod val="95000"/>
            </a:schemeClr>
          </a:solidFill>
        </p:spPr>
        <p:txBody>
          <a:bodyPr anchor="ctr" anchorCtr="0">
            <a:normAutofit/>
          </a:bodyPr>
          <a:lstStyle>
            <a:lvl1pPr marL="0" indent="0" algn="ctr">
              <a:buNone/>
              <a:defRPr sz="2000">
                <a:solidFill>
                  <a:schemeClr val="bg1">
                    <a:lumMod val="50000"/>
                  </a:schemeClr>
                </a:solidFill>
              </a:defRPr>
            </a:lvl1pPr>
          </a:lstStyle>
          <a:p>
            <a:endParaRPr lang="en-US" dirty="0"/>
          </a:p>
        </p:txBody>
      </p:sp>
      <p:sp>
        <p:nvSpPr>
          <p:cNvPr id="8" name="Content Placeholder 2"/>
          <p:cNvSpPr>
            <a:spLocks noGrp="1"/>
          </p:cNvSpPr>
          <p:nvPr>
            <p:ph idx="1" hasCustomPrompt="1"/>
          </p:nvPr>
        </p:nvSpPr>
        <p:spPr>
          <a:xfrm>
            <a:off x="752888" y="1219200"/>
            <a:ext cx="3742912" cy="4953000"/>
          </a:xfrm>
        </p:spPr>
        <p:txBody>
          <a:bodyPr/>
          <a:lstStyle>
            <a:lvl1pPr>
              <a:defRPr sz="2800" b="0" baseline="0">
                <a:solidFill>
                  <a:schemeClr val="tx1">
                    <a:lumMod val="75000"/>
                  </a:schemeClr>
                </a:solidFill>
              </a:defRPr>
            </a:lvl1pPr>
            <a:lvl2pPr>
              <a:defRPr sz="2400">
                <a:solidFill>
                  <a:schemeClr val="tx1">
                    <a:lumMod val="75000"/>
                  </a:schemeClr>
                </a:solidFill>
              </a:defRPr>
            </a:lvl2pPr>
            <a:lvl3pPr>
              <a:defRPr sz="2000">
                <a:solidFill>
                  <a:schemeClr val="tx1">
                    <a:lumMod val="75000"/>
                  </a:schemeClr>
                </a:solidFill>
              </a:defRPr>
            </a:lvl3pPr>
            <a:lvl4pPr>
              <a:defRPr sz="1800">
                <a:solidFill>
                  <a:schemeClr val="tx1">
                    <a:lumMod val="75000"/>
                  </a:schemeClr>
                </a:solidFill>
              </a:defRPr>
            </a:lvl4pPr>
            <a:lvl5pPr>
              <a:defRPr sz="1600">
                <a:solidFill>
                  <a:schemeClr val="tx1">
                    <a:lumMod val="75000"/>
                  </a:schemeClr>
                </a:solidFill>
              </a:defRPr>
            </a:lvl5pPr>
          </a:lstStyle>
          <a:p>
            <a:pPr lvl="0"/>
            <a:r>
              <a:rPr lang="en-US" dirty="0" smtClean="0"/>
              <a:t>First level</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Content Placeholder 2"/>
          <p:cNvSpPr>
            <a:spLocks noGrp="1"/>
          </p:cNvSpPr>
          <p:nvPr>
            <p:ph idx="17" hasCustomPrompt="1"/>
          </p:nvPr>
        </p:nvSpPr>
        <p:spPr>
          <a:xfrm>
            <a:off x="4953000" y="3429000"/>
            <a:ext cx="3742912" cy="2743200"/>
          </a:xfrm>
        </p:spPr>
        <p:txBody>
          <a:bodyPr/>
          <a:lstStyle>
            <a:lvl1pPr>
              <a:defRPr sz="2800" b="0" baseline="0">
                <a:solidFill>
                  <a:schemeClr val="tx1">
                    <a:lumMod val="75000"/>
                  </a:schemeClr>
                </a:solidFill>
              </a:defRPr>
            </a:lvl1pPr>
            <a:lvl2pPr>
              <a:defRPr sz="2400">
                <a:solidFill>
                  <a:schemeClr val="tx1">
                    <a:lumMod val="75000"/>
                  </a:schemeClr>
                </a:solidFill>
              </a:defRPr>
            </a:lvl2pPr>
            <a:lvl3pPr>
              <a:defRPr sz="2000">
                <a:solidFill>
                  <a:schemeClr val="tx1">
                    <a:lumMod val="75000"/>
                  </a:schemeClr>
                </a:solidFill>
              </a:defRPr>
            </a:lvl3pPr>
            <a:lvl4pPr>
              <a:defRPr sz="1800">
                <a:solidFill>
                  <a:schemeClr val="tx1">
                    <a:lumMod val="75000"/>
                  </a:schemeClr>
                </a:solidFill>
              </a:defRPr>
            </a:lvl4pPr>
            <a:lvl5pPr>
              <a:defRPr sz="1600">
                <a:solidFill>
                  <a:schemeClr val="tx1">
                    <a:lumMod val="75000"/>
                  </a:schemeClr>
                </a:solidFill>
              </a:defRPr>
            </a:lvl5pPr>
          </a:lstStyle>
          <a:p>
            <a:pPr lvl="0"/>
            <a:r>
              <a:rPr lang="en-US" dirty="0" smtClean="0"/>
              <a:t>First level</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759985846"/>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Basic">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Slide Title</a:t>
            </a:r>
            <a:endParaRPr lang="en-US" dirty="0"/>
          </a:p>
        </p:txBody>
      </p:sp>
      <p:sp>
        <p:nvSpPr>
          <p:cNvPr id="3" name="Content Placeholder 2"/>
          <p:cNvSpPr>
            <a:spLocks noGrp="1"/>
          </p:cNvSpPr>
          <p:nvPr>
            <p:ph idx="1" hasCustomPrompt="1"/>
          </p:nvPr>
        </p:nvSpPr>
        <p:spPr/>
        <p:txBody>
          <a:bodyPr/>
          <a:lstStyle>
            <a:lvl1pPr>
              <a:defRPr sz="2800" b="0" baseline="0">
                <a:solidFill>
                  <a:schemeClr val="tx1">
                    <a:lumMod val="75000"/>
                  </a:schemeClr>
                </a:solidFill>
              </a:defRPr>
            </a:lvl1pPr>
            <a:lvl2pPr>
              <a:defRPr sz="2400">
                <a:solidFill>
                  <a:schemeClr val="tx1">
                    <a:lumMod val="75000"/>
                  </a:schemeClr>
                </a:solidFill>
              </a:defRPr>
            </a:lvl2pPr>
            <a:lvl3pPr>
              <a:defRPr sz="2000">
                <a:solidFill>
                  <a:schemeClr val="tx1">
                    <a:lumMod val="75000"/>
                  </a:schemeClr>
                </a:solidFill>
              </a:defRPr>
            </a:lvl3pPr>
            <a:lvl4pPr>
              <a:defRPr sz="1800">
                <a:solidFill>
                  <a:schemeClr val="tx1">
                    <a:lumMod val="75000"/>
                  </a:schemeClr>
                </a:solidFill>
              </a:defRPr>
            </a:lvl4pPr>
            <a:lvl5pPr>
              <a:defRPr sz="1600">
                <a:solidFill>
                  <a:schemeClr val="tx1">
                    <a:lumMod val="75000"/>
                  </a:schemeClr>
                </a:solidFill>
              </a:defRPr>
            </a:lvl5pPr>
          </a:lstStyle>
          <a:p>
            <a:pPr lvl="0"/>
            <a:r>
              <a:rPr lang="en-US" dirty="0" smtClean="0"/>
              <a:t>First level</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196758669"/>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 Column, Tall Pic Righ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Slide Title</a:t>
            </a:r>
            <a:endParaRPr lang="en-US" dirty="0"/>
          </a:p>
        </p:txBody>
      </p:sp>
      <p:sp>
        <p:nvSpPr>
          <p:cNvPr id="5" name="Picture Placeholder 3"/>
          <p:cNvSpPr>
            <a:spLocks noGrp="1"/>
          </p:cNvSpPr>
          <p:nvPr>
            <p:ph type="pic" sz="quarter" idx="15"/>
          </p:nvPr>
        </p:nvSpPr>
        <p:spPr>
          <a:xfrm>
            <a:off x="6096000" y="1219200"/>
            <a:ext cx="2590800" cy="4953000"/>
          </a:xfrm>
          <a:solidFill>
            <a:schemeClr val="bg1">
              <a:lumMod val="95000"/>
            </a:schemeClr>
          </a:solidFill>
        </p:spPr>
        <p:txBody>
          <a:bodyPr anchor="ctr" anchorCtr="0">
            <a:normAutofit/>
          </a:bodyPr>
          <a:lstStyle>
            <a:lvl1pPr marL="0" indent="0" algn="ctr">
              <a:buNone/>
              <a:defRPr sz="2000">
                <a:solidFill>
                  <a:schemeClr val="bg1">
                    <a:lumMod val="50000"/>
                  </a:schemeClr>
                </a:solidFill>
              </a:defRPr>
            </a:lvl1pPr>
          </a:lstStyle>
          <a:p>
            <a:endParaRPr lang="en-US" dirty="0"/>
          </a:p>
        </p:txBody>
      </p:sp>
      <p:sp>
        <p:nvSpPr>
          <p:cNvPr id="7" name="Content Placeholder 2"/>
          <p:cNvSpPr>
            <a:spLocks noGrp="1"/>
          </p:cNvSpPr>
          <p:nvPr>
            <p:ph idx="1" hasCustomPrompt="1"/>
          </p:nvPr>
        </p:nvSpPr>
        <p:spPr>
          <a:xfrm>
            <a:off x="752888" y="1219200"/>
            <a:ext cx="5190712" cy="4953000"/>
          </a:xfrm>
        </p:spPr>
        <p:txBody>
          <a:bodyPr/>
          <a:lstStyle>
            <a:lvl1pPr>
              <a:defRPr sz="2800" b="0" baseline="0">
                <a:solidFill>
                  <a:schemeClr val="tx1">
                    <a:lumMod val="75000"/>
                  </a:schemeClr>
                </a:solidFill>
              </a:defRPr>
            </a:lvl1pPr>
            <a:lvl2pPr>
              <a:defRPr sz="2400">
                <a:solidFill>
                  <a:schemeClr val="tx1">
                    <a:lumMod val="75000"/>
                  </a:schemeClr>
                </a:solidFill>
              </a:defRPr>
            </a:lvl2pPr>
            <a:lvl3pPr>
              <a:defRPr sz="2000">
                <a:solidFill>
                  <a:schemeClr val="tx1">
                    <a:lumMod val="75000"/>
                  </a:schemeClr>
                </a:solidFill>
              </a:defRPr>
            </a:lvl3pPr>
            <a:lvl4pPr>
              <a:defRPr sz="1800">
                <a:solidFill>
                  <a:schemeClr val="tx1">
                    <a:lumMod val="75000"/>
                  </a:schemeClr>
                </a:solidFill>
              </a:defRPr>
            </a:lvl4pPr>
            <a:lvl5pPr>
              <a:defRPr sz="1600">
                <a:solidFill>
                  <a:schemeClr val="tx1">
                    <a:lumMod val="75000"/>
                  </a:schemeClr>
                </a:solidFill>
              </a:defRPr>
            </a:lvl5pPr>
          </a:lstStyle>
          <a:p>
            <a:pPr lvl="0"/>
            <a:r>
              <a:rPr lang="en-US" dirty="0" smtClean="0"/>
              <a:t>First level</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849275455"/>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 Column, Tall Pic Lef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Slide Title</a:t>
            </a:r>
            <a:endParaRPr lang="en-US" dirty="0"/>
          </a:p>
        </p:txBody>
      </p:sp>
      <p:sp>
        <p:nvSpPr>
          <p:cNvPr id="6" name="Picture Placeholder 3"/>
          <p:cNvSpPr>
            <a:spLocks noGrp="1"/>
          </p:cNvSpPr>
          <p:nvPr>
            <p:ph type="pic" sz="quarter" idx="15"/>
          </p:nvPr>
        </p:nvSpPr>
        <p:spPr>
          <a:xfrm>
            <a:off x="762000" y="1219200"/>
            <a:ext cx="2590800" cy="4953000"/>
          </a:xfrm>
          <a:solidFill>
            <a:schemeClr val="bg1">
              <a:lumMod val="95000"/>
            </a:schemeClr>
          </a:solidFill>
        </p:spPr>
        <p:txBody>
          <a:bodyPr anchor="ctr" anchorCtr="0">
            <a:normAutofit/>
          </a:bodyPr>
          <a:lstStyle>
            <a:lvl1pPr marL="0" indent="0" algn="ctr">
              <a:buNone/>
              <a:defRPr sz="2000">
                <a:solidFill>
                  <a:schemeClr val="bg1">
                    <a:lumMod val="50000"/>
                  </a:schemeClr>
                </a:solidFill>
              </a:defRPr>
            </a:lvl1pPr>
          </a:lstStyle>
          <a:p>
            <a:endParaRPr lang="en-US" dirty="0"/>
          </a:p>
        </p:txBody>
      </p:sp>
      <p:sp>
        <p:nvSpPr>
          <p:cNvPr id="7" name="Content Placeholder 2"/>
          <p:cNvSpPr>
            <a:spLocks noGrp="1"/>
          </p:cNvSpPr>
          <p:nvPr>
            <p:ph idx="1" hasCustomPrompt="1"/>
          </p:nvPr>
        </p:nvSpPr>
        <p:spPr>
          <a:xfrm>
            <a:off x="3505200" y="1219200"/>
            <a:ext cx="5190712" cy="4953000"/>
          </a:xfrm>
        </p:spPr>
        <p:txBody>
          <a:bodyPr/>
          <a:lstStyle>
            <a:lvl1pPr>
              <a:defRPr sz="2800" b="0" baseline="0">
                <a:solidFill>
                  <a:schemeClr val="tx1">
                    <a:lumMod val="75000"/>
                  </a:schemeClr>
                </a:solidFill>
              </a:defRPr>
            </a:lvl1pPr>
            <a:lvl2pPr>
              <a:defRPr sz="2400">
                <a:solidFill>
                  <a:schemeClr val="tx1">
                    <a:lumMod val="75000"/>
                  </a:schemeClr>
                </a:solidFill>
              </a:defRPr>
            </a:lvl2pPr>
            <a:lvl3pPr>
              <a:defRPr sz="2000">
                <a:solidFill>
                  <a:schemeClr val="tx1">
                    <a:lumMod val="75000"/>
                  </a:schemeClr>
                </a:solidFill>
              </a:defRPr>
            </a:lvl3pPr>
            <a:lvl4pPr>
              <a:defRPr sz="1800">
                <a:solidFill>
                  <a:schemeClr val="tx1">
                    <a:lumMod val="75000"/>
                  </a:schemeClr>
                </a:solidFill>
              </a:defRPr>
            </a:lvl4pPr>
            <a:lvl5pPr>
              <a:defRPr sz="1600">
                <a:solidFill>
                  <a:schemeClr val="tx1">
                    <a:lumMod val="75000"/>
                  </a:schemeClr>
                </a:solidFill>
              </a:defRPr>
            </a:lvl5pPr>
          </a:lstStyle>
          <a:p>
            <a:pPr lvl="0"/>
            <a:r>
              <a:rPr lang="en-US" dirty="0" smtClean="0"/>
              <a:t>First level</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07209452"/>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 Column, Wide Pic Top">
    <p:spTree>
      <p:nvGrpSpPr>
        <p:cNvPr id="1" name=""/>
        <p:cNvGrpSpPr/>
        <p:nvPr/>
      </p:nvGrpSpPr>
      <p:grpSpPr>
        <a:xfrm>
          <a:off x="0" y="0"/>
          <a:ext cx="0" cy="0"/>
          <a:chOff x="0" y="0"/>
          <a:chExt cx="0" cy="0"/>
        </a:xfrm>
      </p:grpSpPr>
      <p:sp>
        <p:nvSpPr>
          <p:cNvPr id="5" name="Picture Placeholder 3"/>
          <p:cNvSpPr>
            <a:spLocks noGrp="1"/>
          </p:cNvSpPr>
          <p:nvPr>
            <p:ph type="pic" sz="quarter" idx="15"/>
          </p:nvPr>
        </p:nvSpPr>
        <p:spPr>
          <a:xfrm>
            <a:off x="762000" y="1219200"/>
            <a:ext cx="7921784" cy="1752600"/>
          </a:xfrm>
          <a:solidFill>
            <a:schemeClr val="bg1">
              <a:lumMod val="95000"/>
            </a:schemeClr>
          </a:solidFill>
        </p:spPr>
        <p:txBody>
          <a:bodyPr anchor="ctr" anchorCtr="0">
            <a:normAutofit/>
          </a:bodyPr>
          <a:lstStyle>
            <a:lvl1pPr marL="0" indent="0" algn="ctr">
              <a:buNone/>
              <a:defRPr sz="2000">
                <a:solidFill>
                  <a:schemeClr val="bg1">
                    <a:lumMod val="50000"/>
                  </a:schemeClr>
                </a:solidFill>
              </a:defRPr>
            </a:lvl1pPr>
          </a:lstStyle>
          <a:p>
            <a:endParaRPr lang="en-US" dirty="0"/>
          </a:p>
        </p:txBody>
      </p:sp>
      <p:sp>
        <p:nvSpPr>
          <p:cNvPr id="6" name="Content Placeholder 2"/>
          <p:cNvSpPr>
            <a:spLocks noGrp="1"/>
          </p:cNvSpPr>
          <p:nvPr>
            <p:ph idx="16" hasCustomPrompt="1"/>
          </p:nvPr>
        </p:nvSpPr>
        <p:spPr>
          <a:xfrm>
            <a:off x="752888" y="3124200"/>
            <a:ext cx="7933912" cy="3048000"/>
          </a:xfrm>
        </p:spPr>
        <p:txBody>
          <a:bodyPr/>
          <a:lstStyle>
            <a:lvl1pPr>
              <a:defRPr sz="2800" b="0" baseline="0">
                <a:solidFill>
                  <a:schemeClr val="tx1">
                    <a:lumMod val="75000"/>
                  </a:schemeClr>
                </a:solidFill>
              </a:defRPr>
            </a:lvl1pPr>
            <a:lvl2pPr>
              <a:defRPr sz="2400">
                <a:solidFill>
                  <a:schemeClr val="tx1">
                    <a:lumMod val="75000"/>
                  </a:schemeClr>
                </a:solidFill>
              </a:defRPr>
            </a:lvl2pPr>
            <a:lvl3pPr>
              <a:defRPr sz="2000">
                <a:solidFill>
                  <a:schemeClr val="tx1">
                    <a:lumMod val="75000"/>
                  </a:schemeClr>
                </a:solidFill>
              </a:defRPr>
            </a:lvl3pPr>
            <a:lvl4pPr>
              <a:defRPr sz="1800">
                <a:solidFill>
                  <a:schemeClr val="tx1">
                    <a:lumMod val="75000"/>
                  </a:schemeClr>
                </a:solidFill>
              </a:defRPr>
            </a:lvl4pPr>
            <a:lvl5pPr>
              <a:defRPr sz="1600">
                <a:solidFill>
                  <a:schemeClr val="tx1">
                    <a:lumMod val="75000"/>
                  </a:schemeClr>
                </a:solidFill>
              </a:defRPr>
            </a:lvl5pPr>
          </a:lstStyle>
          <a:p>
            <a:pPr lvl="0"/>
            <a:r>
              <a:rPr lang="en-US" dirty="0" smtClean="0"/>
              <a:t>First level</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itle Placeholder 1"/>
          <p:cNvSpPr>
            <a:spLocks noGrp="1"/>
          </p:cNvSpPr>
          <p:nvPr>
            <p:ph type="title"/>
          </p:nvPr>
        </p:nvSpPr>
        <p:spPr>
          <a:xfrm>
            <a:off x="752888" y="274638"/>
            <a:ext cx="7933912" cy="792162"/>
          </a:xfrm>
          <a:prstGeom prst="rect">
            <a:avLst/>
          </a:prstGeom>
        </p:spPr>
        <p:txBody>
          <a:bodyPr vert="horz" lIns="0" tIns="0" rIns="0" bIns="0" rtlCol="0" anchor="ctr">
            <a:noAutofit/>
          </a:bodyPr>
          <a:lstStyle/>
          <a:p>
            <a:r>
              <a:rPr lang="en-US" dirty="0" smtClean="0"/>
              <a:t>Slide Title</a:t>
            </a:r>
            <a:endParaRPr lang="en-US" dirty="0"/>
          </a:p>
        </p:txBody>
      </p:sp>
    </p:spTree>
    <p:extLst>
      <p:ext uri="{BB962C8B-B14F-4D97-AF65-F5344CB8AC3E}">
        <p14:creationId xmlns:p14="http://schemas.microsoft.com/office/powerpoint/2010/main" val="925591892"/>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 Column, Wide Pic Bottom">
    <p:spTree>
      <p:nvGrpSpPr>
        <p:cNvPr id="1" name=""/>
        <p:cNvGrpSpPr/>
        <p:nvPr/>
      </p:nvGrpSpPr>
      <p:grpSpPr>
        <a:xfrm>
          <a:off x="0" y="0"/>
          <a:ext cx="0" cy="0"/>
          <a:chOff x="0" y="0"/>
          <a:chExt cx="0" cy="0"/>
        </a:xfrm>
      </p:grpSpPr>
      <p:sp>
        <p:nvSpPr>
          <p:cNvPr id="5" name="Picture Placeholder 3"/>
          <p:cNvSpPr>
            <a:spLocks noGrp="1"/>
          </p:cNvSpPr>
          <p:nvPr>
            <p:ph type="pic" sz="quarter" idx="15"/>
          </p:nvPr>
        </p:nvSpPr>
        <p:spPr>
          <a:xfrm>
            <a:off x="762000" y="4419600"/>
            <a:ext cx="7921784" cy="1752600"/>
          </a:xfrm>
          <a:solidFill>
            <a:schemeClr val="bg1">
              <a:lumMod val="95000"/>
            </a:schemeClr>
          </a:solidFill>
        </p:spPr>
        <p:txBody>
          <a:bodyPr anchor="ctr" anchorCtr="0">
            <a:normAutofit/>
          </a:bodyPr>
          <a:lstStyle>
            <a:lvl1pPr marL="0" indent="0" algn="ctr">
              <a:buNone/>
              <a:defRPr sz="2000">
                <a:solidFill>
                  <a:schemeClr val="bg1">
                    <a:lumMod val="50000"/>
                  </a:schemeClr>
                </a:solidFill>
              </a:defRPr>
            </a:lvl1pPr>
          </a:lstStyle>
          <a:p>
            <a:endParaRPr lang="en-US" dirty="0"/>
          </a:p>
        </p:txBody>
      </p:sp>
      <p:sp>
        <p:nvSpPr>
          <p:cNvPr id="6" name="Content Placeholder 2"/>
          <p:cNvSpPr>
            <a:spLocks noGrp="1"/>
          </p:cNvSpPr>
          <p:nvPr>
            <p:ph idx="16" hasCustomPrompt="1"/>
          </p:nvPr>
        </p:nvSpPr>
        <p:spPr>
          <a:xfrm>
            <a:off x="752888" y="1219200"/>
            <a:ext cx="7933912" cy="3048000"/>
          </a:xfrm>
        </p:spPr>
        <p:txBody>
          <a:bodyPr/>
          <a:lstStyle>
            <a:lvl1pPr>
              <a:defRPr sz="2800" b="0" baseline="0">
                <a:solidFill>
                  <a:schemeClr val="tx1">
                    <a:lumMod val="75000"/>
                  </a:schemeClr>
                </a:solidFill>
              </a:defRPr>
            </a:lvl1pPr>
            <a:lvl2pPr>
              <a:defRPr sz="2400">
                <a:solidFill>
                  <a:schemeClr val="tx1">
                    <a:lumMod val="75000"/>
                  </a:schemeClr>
                </a:solidFill>
              </a:defRPr>
            </a:lvl2pPr>
            <a:lvl3pPr>
              <a:defRPr sz="2000">
                <a:solidFill>
                  <a:schemeClr val="tx1">
                    <a:lumMod val="75000"/>
                  </a:schemeClr>
                </a:solidFill>
              </a:defRPr>
            </a:lvl3pPr>
            <a:lvl4pPr>
              <a:defRPr sz="1800">
                <a:solidFill>
                  <a:schemeClr val="tx1">
                    <a:lumMod val="75000"/>
                  </a:schemeClr>
                </a:solidFill>
              </a:defRPr>
            </a:lvl4pPr>
            <a:lvl5pPr>
              <a:defRPr sz="1600">
                <a:solidFill>
                  <a:schemeClr val="tx1">
                    <a:lumMod val="75000"/>
                  </a:schemeClr>
                </a:solidFill>
              </a:defRPr>
            </a:lvl5pPr>
          </a:lstStyle>
          <a:p>
            <a:pPr lvl="0"/>
            <a:r>
              <a:rPr lang="en-US" dirty="0" smtClean="0"/>
              <a:t>First level</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itle Placeholder 1"/>
          <p:cNvSpPr>
            <a:spLocks noGrp="1"/>
          </p:cNvSpPr>
          <p:nvPr>
            <p:ph type="title"/>
          </p:nvPr>
        </p:nvSpPr>
        <p:spPr>
          <a:xfrm>
            <a:off x="752888" y="274638"/>
            <a:ext cx="7933912" cy="792162"/>
          </a:xfrm>
          <a:prstGeom prst="rect">
            <a:avLst/>
          </a:prstGeom>
        </p:spPr>
        <p:txBody>
          <a:bodyPr vert="horz" lIns="0" tIns="0" rIns="0" bIns="0" rtlCol="0" anchor="ctr">
            <a:noAutofit/>
          </a:bodyPr>
          <a:lstStyle/>
          <a:p>
            <a:r>
              <a:rPr lang="en-US" dirty="0" smtClean="0"/>
              <a:t>Slide Title</a:t>
            </a:r>
            <a:endParaRPr lang="en-US" dirty="0"/>
          </a:p>
        </p:txBody>
      </p:sp>
    </p:spTree>
    <p:extLst>
      <p:ext uri="{BB962C8B-B14F-4D97-AF65-F5344CB8AC3E}">
        <p14:creationId xmlns:p14="http://schemas.microsoft.com/office/powerpoint/2010/main" val="3979978008"/>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 Colum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Slide Title</a:t>
            </a:r>
            <a:endParaRPr lang="en-US" dirty="0"/>
          </a:p>
        </p:txBody>
      </p:sp>
      <p:sp>
        <p:nvSpPr>
          <p:cNvPr id="10" name="Content Placeholder 2"/>
          <p:cNvSpPr>
            <a:spLocks noGrp="1"/>
          </p:cNvSpPr>
          <p:nvPr>
            <p:ph idx="1" hasCustomPrompt="1"/>
          </p:nvPr>
        </p:nvSpPr>
        <p:spPr>
          <a:xfrm>
            <a:off x="762000" y="1219200"/>
            <a:ext cx="3742912" cy="4953000"/>
          </a:xfrm>
        </p:spPr>
        <p:txBody>
          <a:bodyPr/>
          <a:lstStyle>
            <a:lvl1pPr>
              <a:defRPr sz="2800" b="0" baseline="0">
                <a:solidFill>
                  <a:schemeClr val="tx1">
                    <a:lumMod val="75000"/>
                  </a:schemeClr>
                </a:solidFill>
              </a:defRPr>
            </a:lvl1pPr>
            <a:lvl2pPr>
              <a:defRPr sz="2400">
                <a:solidFill>
                  <a:schemeClr val="tx1">
                    <a:lumMod val="75000"/>
                  </a:schemeClr>
                </a:solidFill>
              </a:defRPr>
            </a:lvl2pPr>
            <a:lvl3pPr>
              <a:defRPr sz="2000">
                <a:solidFill>
                  <a:schemeClr val="tx1">
                    <a:lumMod val="75000"/>
                  </a:schemeClr>
                </a:solidFill>
              </a:defRPr>
            </a:lvl3pPr>
            <a:lvl4pPr>
              <a:defRPr sz="1800">
                <a:solidFill>
                  <a:schemeClr val="tx1">
                    <a:lumMod val="75000"/>
                  </a:schemeClr>
                </a:solidFill>
              </a:defRPr>
            </a:lvl4pPr>
            <a:lvl5pPr>
              <a:defRPr sz="1600">
                <a:solidFill>
                  <a:schemeClr val="tx1">
                    <a:lumMod val="75000"/>
                  </a:schemeClr>
                </a:solidFill>
              </a:defRPr>
            </a:lvl5pPr>
          </a:lstStyle>
          <a:p>
            <a:pPr lvl="0"/>
            <a:r>
              <a:rPr lang="en-US" dirty="0" smtClean="0"/>
              <a:t>First level</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Content Placeholder 2"/>
          <p:cNvSpPr>
            <a:spLocks noGrp="1"/>
          </p:cNvSpPr>
          <p:nvPr>
            <p:ph idx="10" hasCustomPrompt="1"/>
          </p:nvPr>
        </p:nvSpPr>
        <p:spPr>
          <a:xfrm>
            <a:off x="4953000" y="1219200"/>
            <a:ext cx="3742912" cy="4953000"/>
          </a:xfrm>
        </p:spPr>
        <p:txBody>
          <a:bodyPr/>
          <a:lstStyle>
            <a:lvl1pPr>
              <a:defRPr sz="2800" b="0" baseline="0">
                <a:solidFill>
                  <a:schemeClr val="tx1">
                    <a:lumMod val="75000"/>
                  </a:schemeClr>
                </a:solidFill>
              </a:defRPr>
            </a:lvl1pPr>
            <a:lvl2pPr>
              <a:defRPr sz="2400">
                <a:solidFill>
                  <a:schemeClr val="tx1">
                    <a:lumMod val="75000"/>
                  </a:schemeClr>
                </a:solidFill>
              </a:defRPr>
            </a:lvl2pPr>
            <a:lvl3pPr>
              <a:defRPr sz="2000">
                <a:solidFill>
                  <a:schemeClr val="tx1">
                    <a:lumMod val="75000"/>
                  </a:schemeClr>
                </a:solidFill>
              </a:defRPr>
            </a:lvl3pPr>
            <a:lvl4pPr>
              <a:defRPr sz="1800">
                <a:solidFill>
                  <a:schemeClr val="tx1">
                    <a:lumMod val="75000"/>
                  </a:schemeClr>
                </a:solidFill>
              </a:defRPr>
            </a:lvl4pPr>
            <a:lvl5pPr>
              <a:defRPr sz="1600">
                <a:solidFill>
                  <a:schemeClr val="tx1">
                    <a:lumMod val="75000"/>
                  </a:schemeClr>
                </a:solidFill>
              </a:defRPr>
            </a:lvl5pPr>
          </a:lstStyle>
          <a:p>
            <a:pPr lvl="0"/>
            <a:r>
              <a:rPr lang="en-US" dirty="0" smtClean="0"/>
              <a:t>First level</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642078031"/>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50650" y="87541"/>
            <a:ext cx="7764700" cy="385988"/>
          </a:xfrm>
        </p:spPr>
        <p:txBody>
          <a:bodyPr/>
          <a:lstStyle>
            <a:lvl1pPr>
              <a:defRPr>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421F4C2-65D8-417B-9507-1F045A87FDEB}" type="datetime1">
              <a:rPr lang="en-US" smtClean="0"/>
              <a:t>11/20/2018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67DB6C-621F-4C8D-9D12-A87C1BDB54D0}" type="slidenum">
              <a:rPr lang="en-US" smtClean="0"/>
              <a:t>‹#›</a:t>
            </a:fld>
            <a:endParaRPr lang="en-US"/>
          </a:p>
        </p:txBody>
      </p:sp>
    </p:spTree>
    <p:extLst>
      <p:ext uri="{BB962C8B-B14F-4D97-AF65-F5344CB8AC3E}">
        <p14:creationId xmlns:p14="http://schemas.microsoft.com/office/powerpoint/2010/main" val="39531583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 Column, 2 Pic">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Slide Title</a:t>
            </a:r>
            <a:endParaRPr lang="en-US" dirty="0"/>
          </a:p>
        </p:txBody>
      </p:sp>
      <p:sp>
        <p:nvSpPr>
          <p:cNvPr id="4" name="Picture Placeholder 3"/>
          <p:cNvSpPr>
            <a:spLocks noGrp="1"/>
          </p:cNvSpPr>
          <p:nvPr>
            <p:ph type="pic" sz="quarter" idx="14"/>
          </p:nvPr>
        </p:nvSpPr>
        <p:spPr>
          <a:xfrm>
            <a:off x="762001" y="1219200"/>
            <a:ext cx="3733800" cy="1600200"/>
          </a:xfrm>
          <a:solidFill>
            <a:schemeClr val="bg1">
              <a:lumMod val="95000"/>
            </a:schemeClr>
          </a:solidFill>
        </p:spPr>
        <p:txBody>
          <a:bodyPr anchor="ctr" anchorCtr="0">
            <a:normAutofit/>
          </a:bodyPr>
          <a:lstStyle>
            <a:lvl1pPr marL="0" indent="0" algn="ctr">
              <a:buNone/>
              <a:defRPr sz="2000">
                <a:solidFill>
                  <a:schemeClr val="bg1">
                    <a:lumMod val="50000"/>
                  </a:schemeClr>
                </a:solidFill>
              </a:defRPr>
            </a:lvl1pPr>
          </a:lstStyle>
          <a:p>
            <a:endParaRPr lang="en-US" dirty="0"/>
          </a:p>
        </p:txBody>
      </p:sp>
      <p:sp>
        <p:nvSpPr>
          <p:cNvPr id="15" name="Picture Placeholder 3"/>
          <p:cNvSpPr>
            <a:spLocks noGrp="1"/>
          </p:cNvSpPr>
          <p:nvPr>
            <p:ph type="pic" sz="quarter" idx="16"/>
          </p:nvPr>
        </p:nvSpPr>
        <p:spPr>
          <a:xfrm>
            <a:off x="4953000" y="1219200"/>
            <a:ext cx="3733800" cy="1600200"/>
          </a:xfrm>
          <a:solidFill>
            <a:schemeClr val="bg1">
              <a:lumMod val="95000"/>
            </a:schemeClr>
          </a:solidFill>
        </p:spPr>
        <p:txBody>
          <a:bodyPr anchor="ctr" anchorCtr="0">
            <a:normAutofit/>
          </a:bodyPr>
          <a:lstStyle>
            <a:lvl1pPr marL="0" indent="0" algn="ctr">
              <a:buNone/>
              <a:defRPr sz="2000">
                <a:solidFill>
                  <a:schemeClr val="bg1">
                    <a:lumMod val="50000"/>
                  </a:schemeClr>
                </a:solidFill>
              </a:defRPr>
            </a:lvl1pPr>
          </a:lstStyle>
          <a:p>
            <a:endParaRPr lang="en-US" dirty="0"/>
          </a:p>
        </p:txBody>
      </p:sp>
      <p:sp>
        <p:nvSpPr>
          <p:cNvPr id="11" name="Content Placeholder 2"/>
          <p:cNvSpPr>
            <a:spLocks noGrp="1"/>
          </p:cNvSpPr>
          <p:nvPr>
            <p:ph idx="1" hasCustomPrompt="1"/>
          </p:nvPr>
        </p:nvSpPr>
        <p:spPr>
          <a:xfrm>
            <a:off x="752888" y="3048000"/>
            <a:ext cx="3742912" cy="3124200"/>
          </a:xfrm>
        </p:spPr>
        <p:txBody>
          <a:bodyPr/>
          <a:lstStyle>
            <a:lvl1pPr>
              <a:defRPr sz="2800" b="0" baseline="0">
                <a:solidFill>
                  <a:schemeClr val="tx1">
                    <a:lumMod val="75000"/>
                  </a:schemeClr>
                </a:solidFill>
              </a:defRPr>
            </a:lvl1pPr>
            <a:lvl2pPr>
              <a:defRPr sz="2400">
                <a:solidFill>
                  <a:schemeClr val="tx1">
                    <a:lumMod val="75000"/>
                  </a:schemeClr>
                </a:solidFill>
              </a:defRPr>
            </a:lvl2pPr>
            <a:lvl3pPr>
              <a:defRPr sz="2000">
                <a:solidFill>
                  <a:schemeClr val="tx1">
                    <a:lumMod val="75000"/>
                  </a:schemeClr>
                </a:solidFill>
              </a:defRPr>
            </a:lvl3pPr>
            <a:lvl4pPr>
              <a:defRPr sz="1800">
                <a:solidFill>
                  <a:schemeClr val="tx1">
                    <a:lumMod val="75000"/>
                  </a:schemeClr>
                </a:solidFill>
              </a:defRPr>
            </a:lvl4pPr>
            <a:lvl5pPr>
              <a:defRPr sz="1600">
                <a:solidFill>
                  <a:schemeClr val="tx1">
                    <a:lumMod val="75000"/>
                  </a:schemeClr>
                </a:solidFill>
              </a:defRPr>
            </a:lvl5pPr>
          </a:lstStyle>
          <a:p>
            <a:pPr lvl="0"/>
            <a:r>
              <a:rPr lang="en-US" dirty="0" smtClean="0"/>
              <a:t>First level</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2"/>
          <p:cNvSpPr>
            <a:spLocks noGrp="1"/>
          </p:cNvSpPr>
          <p:nvPr>
            <p:ph idx="17" hasCustomPrompt="1"/>
          </p:nvPr>
        </p:nvSpPr>
        <p:spPr>
          <a:xfrm>
            <a:off x="4953000" y="3048000"/>
            <a:ext cx="3742912" cy="3124200"/>
          </a:xfrm>
        </p:spPr>
        <p:txBody>
          <a:bodyPr/>
          <a:lstStyle>
            <a:lvl1pPr>
              <a:defRPr sz="2800" b="0" baseline="0">
                <a:solidFill>
                  <a:schemeClr val="tx1">
                    <a:lumMod val="75000"/>
                  </a:schemeClr>
                </a:solidFill>
              </a:defRPr>
            </a:lvl1pPr>
            <a:lvl2pPr>
              <a:defRPr sz="2400">
                <a:solidFill>
                  <a:schemeClr val="tx1">
                    <a:lumMod val="75000"/>
                  </a:schemeClr>
                </a:solidFill>
              </a:defRPr>
            </a:lvl2pPr>
            <a:lvl3pPr>
              <a:defRPr sz="2000">
                <a:solidFill>
                  <a:schemeClr val="tx1">
                    <a:lumMod val="75000"/>
                  </a:schemeClr>
                </a:solidFill>
              </a:defRPr>
            </a:lvl3pPr>
            <a:lvl4pPr>
              <a:defRPr sz="1800">
                <a:solidFill>
                  <a:schemeClr val="tx1">
                    <a:lumMod val="75000"/>
                  </a:schemeClr>
                </a:solidFill>
              </a:defRPr>
            </a:lvl4pPr>
            <a:lvl5pPr>
              <a:defRPr sz="1600">
                <a:solidFill>
                  <a:schemeClr val="tx1">
                    <a:lumMod val="75000"/>
                  </a:schemeClr>
                </a:solidFill>
              </a:defRPr>
            </a:lvl5pPr>
          </a:lstStyle>
          <a:p>
            <a:pPr lvl="0"/>
            <a:r>
              <a:rPr lang="en-US" dirty="0" smtClean="0"/>
              <a:t>First level</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073389862"/>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 Colum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Slide Title</a:t>
            </a:r>
            <a:endParaRPr lang="en-US" dirty="0"/>
          </a:p>
        </p:txBody>
      </p:sp>
      <p:sp>
        <p:nvSpPr>
          <p:cNvPr id="9" name="Content Placeholder 2"/>
          <p:cNvSpPr>
            <a:spLocks noGrp="1"/>
          </p:cNvSpPr>
          <p:nvPr>
            <p:ph idx="19" hasCustomPrompt="1"/>
          </p:nvPr>
        </p:nvSpPr>
        <p:spPr>
          <a:xfrm>
            <a:off x="752888" y="1219200"/>
            <a:ext cx="2447512" cy="4953000"/>
          </a:xfrm>
        </p:spPr>
        <p:txBody>
          <a:bodyPr/>
          <a:lstStyle>
            <a:lvl1pPr>
              <a:defRPr sz="2800" b="0" baseline="0">
                <a:solidFill>
                  <a:schemeClr val="tx1">
                    <a:lumMod val="75000"/>
                  </a:schemeClr>
                </a:solidFill>
              </a:defRPr>
            </a:lvl1pPr>
            <a:lvl2pPr>
              <a:defRPr sz="2400">
                <a:solidFill>
                  <a:schemeClr val="tx1">
                    <a:lumMod val="75000"/>
                  </a:schemeClr>
                </a:solidFill>
              </a:defRPr>
            </a:lvl2pPr>
            <a:lvl3pPr>
              <a:defRPr sz="2000">
                <a:solidFill>
                  <a:schemeClr val="tx1">
                    <a:lumMod val="75000"/>
                  </a:schemeClr>
                </a:solidFill>
              </a:defRPr>
            </a:lvl3pPr>
            <a:lvl4pPr>
              <a:defRPr sz="1800">
                <a:solidFill>
                  <a:schemeClr val="tx1">
                    <a:lumMod val="75000"/>
                  </a:schemeClr>
                </a:solidFill>
              </a:defRPr>
            </a:lvl4pPr>
            <a:lvl5pPr>
              <a:defRPr sz="1600">
                <a:solidFill>
                  <a:schemeClr val="tx1">
                    <a:lumMod val="75000"/>
                  </a:schemeClr>
                </a:solidFill>
              </a:defRPr>
            </a:lvl5pPr>
          </a:lstStyle>
          <a:p>
            <a:pPr lvl="0"/>
            <a:r>
              <a:rPr lang="en-US" dirty="0" smtClean="0"/>
              <a:t>First level</a:t>
            </a:r>
          </a:p>
          <a:p>
            <a:pPr lvl="1"/>
            <a:r>
              <a:rPr lang="en-US" dirty="0" smtClean="0"/>
              <a:t>Second level</a:t>
            </a:r>
          </a:p>
          <a:p>
            <a:pPr lvl="2"/>
            <a:r>
              <a:rPr lang="en-US" dirty="0" smtClean="0"/>
              <a:t>Third level</a:t>
            </a:r>
          </a:p>
        </p:txBody>
      </p:sp>
      <p:sp>
        <p:nvSpPr>
          <p:cNvPr id="13" name="Content Placeholder 2"/>
          <p:cNvSpPr>
            <a:spLocks noGrp="1"/>
          </p:cNvSpPr>
          <p:nvPr>
            <p:ph idx="20" hasCustomPrompt="1"/>
          </p:nvPr>
        </p:nvSpPr>
        <p:spPr>
          <a:xfrm>
            <a:off x="6248400" y="1219200"/>
            <a:ext cx="2447512" cy="4953000"/>
          </a:xfrm>
        </p:spPr>
        <p:txBody>
          <a:bodyPr/>
          <a:lstStyle>
            <a:lvl1pPr>
              <a:defRPr sz="2800" b="0" baseline="0">
                <a:solidFill>
                  <a:schemeClr val="tx1">
                    <a:lumMod val="75000"/>
                  </a:schemeClr>
                </a:solidFill>
              </a:defRPr>
            </a:lvl1pPr>
            <a:lvl2pPr>
              <a:defRPr sz="2400">
                <a:solidFill>
                  <a:schemeClr val="tx1">
                    <a:lumMod val="75000"/>
                  </a:schemeClr>
                </a:solidFill>
              </a:defRPr>
            </a:lvl2pPr>
            <a:lvl3pPr>
              <a:defRPr sz="2000">
                <a:solidFill>
                  <a:schemeClr val="tx1">
                    <a:lumMod val="75000"/>
                  </a:schemeClr>
                </a:solidFill>
              </a:defRPr>
            </a:lvl3pPr>
            <a:lvl4pPr>
              <a:defRPr sz="1800">
                <a:solidFill>
                  <a:schemeClr val="tx1">
                    <a:lumMod val="75000"/>
                  </a:schemeClr>
                </a:solidFill>
              </a:defRPr>
            </a:lvl4pPr>
            <a:lvl5pPr>
              <a:defRPr sz="1600">
                <a:solidFill>
                  <a:schemeClr val="tx1">
                    <a:lumMod val="75000"/>
                  </a:schemeClr>
                </a:solidFill>
              </a:defRPr>
            </a:lvl5pPr>
          </a:lstStyle>
          <a:p>
            <a:pPr lvl="0"/>
            <a:r>
              <a:rPr lang="en-US" dirty="0" smtClean="0"/>
              <a:t>First level</a:t>
            </a:r>
          </a:p>
          <a:p>
            <a:pPr lvl="1"/>
            <a:r>
              <a:rPr lang="en-US" dirty="0" smtClean="0"/>
              <a:t>Second level</a:t>
            </a:r>
          </a:p>
          <a:p>
            <a:pPr lvl="2"/>
            <a:r>
              <a:rPr lang="en-US" dirty="0" smtClean="0"/>
              <a:t>Third level</a:t>
            </a:r>
          </a:p>
        </p:txBody>
      </p:sp>
      <p:sp>
        <p:nvSpPr>
          <p:cNvPr id="14" name="Content Placeholder 2"/>
          <p:cNvSpPr>
            <a:spLocks noGrp="1"/>
          </p:cNvSpPr>
          <p:nvPr>
            <p:ph idx="21" hasCustomPrompt="1"/>
          </p:nvPr>
        </p:nvSpPr>
        <p:spPr>
          <a:xfrm>
            <a:off x="3500644" y="1219200"/>
            <a:ext cx="2447512" cy="4953000"/>
          </a:xfrm>
        </p:spPr>
        <p:txBody>
          <a:bodyPr/>
          <a:lstStyle>
            <a:lvl1pPr>
              <a:defRPr sz="2800" b="0" baseline="0">
                <a:solidFill>
                  <a:schemeClr val="tx1">
                    <a:lumMod val="75000"/>
                  </a:schemeClr>
                </a:solidFill>
              </a:defRPr>
            </a:lvl1pPr>
            <a:lvl2pPr>
              <a:defRPr sz="2400">
                <a:solidFill>
                  <a:schemeClr val="tx1">
                    <a:lumMod val="75000"/>
                  </a:schemeClr>
                </a:solidFill>
              </a:defRPr>
            </a:lvl2pPr>
            <a:lvl3pPr>
              <a:defRPr sz="2000">
                <a:solidFill>
                  <a:schemeClr val="tx1">
                    <a:lumMod val="75000"/>
                  </a:schemeClr>
                </a:solidFill>
              </a:defRPr>
            </a:lvl3pPr>
            <a:lvl4pPr>
              <a:defRPr sz="1800">
                <a:solidFill>
                  <a:schemeClr val="tx1">
                    <a:lumMod val="75000"/>
                  </a:schemeClr>
                </a:solidFill>
              </a:defRPr>
            </a:lvl4pPr>
            <a:lvl5pPr>
              <a:defRPr sz="1600">
                <a:solidFill>
                  <a:schemeClr val="tx1">
                    <a:lumMod val="75000"/>
                  </a:schemeClr>
                </a:solidFill>
              </a:defRPr>
            </a:lvl5pPr>
          </a:lstStyle>
          <a:p>
            <a:pPr lvl="0"/>
            <a:r>
              <a:rPr lang="en-US" dirty="0" smtClean="0"/>
              <a:t>First level</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2579322903"/>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 Column, 3 Pic">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Slide Title</a:t>
            </a:r>
            <a:endParaRPr lang="en-US" dirty="0"/>
          </a:p>
        </p:txBody>
      </p:sp>
      <p:sp>
        <p:nvSpPr>
          <p:cNvPr id="18" name="Picture Placeholder 3"/>
          <p:cNvSpPr>
            <a:spLocks noGrp="1"/>
          </p:cNvSpPr>
          <p:nvPr>
            <p:ph type="pic" sz="quarter" idx="15"/>
          </p:nvPr>
        </p:nvSpPr>
        <p:spPr>
          <a:xfrm>
            <a:off x="762000" y="1219200"/>
            <a:ext cx="2435438" cy="1600200"/>
          </a:xfrm>
          <a:solidFill>
            <a:schemeClr val="bg1">
              <a:lumMod val="95000"/>
            </a:schemeClr>
          </a:solidFill>
        </p:spPr>
        <p:txBody>
          <a:bodyPr anchor="ctr" anchorCtr="0">
            <a:normAutofit/>
          </a:bodyPr>
          <a:lstStyle>
            <a:lvl1pPr marL="0" indent="0" algn="ctr">
              <a:buNone/>
              <a:defRPr sz="2000">
                <a:solidFill>
                  <a:schemeClr val="bg1">
                    <a:lumMod val="50000"/>
                  </a:schemeClr>
                </a:solidFill>
              </a:defRPr>
            </a:lvl1pPr>
          </a:lstStyle>
          <a:p>
            <a:endParaRPr lang="en-US" dirty="0"/>
          </a:p>
        </p:txBody>
      </p:sp>
      <p:sp>
        <p:nvSpPr>
          <p:cNvPr id="14" name="Picture Placeholder 3"/>
          <p:cNvSpPr>
            <a:spLocks noGrp="1"/>
          </p:cNvSpPr>
          <p:nvPr>
            <p:ph type="pic" sz="quarter" idx="17"/>
          </p:nvPr>
        </p:nvSpPr>
        <p:spPr>
          <a:xfrm>
            <a:off x="3508162" y="1219200"/>
            <a:ext cx="2435438" cy="1600200"/>
          </a:xfrm>
          <a:solidFill>
            <a:schemeClr val="bg1">
              <a:lumMod val="95000"/>
            </a:schemeClr>
          </a:solidFill>
        </p:spPr>
        <p:txBody>
          <a:bodyPr anchor="ctr" anchorCtr="0">
            <a:normAutofit/>
          </a:bodyPr>
          <a:lstStyle>
            <a:lvl1pPr marL="0" indent="0" algn="ctr">
              <a:buNone/>
              <a:defRPr sz="2000">
                <a:solidFill>
                  <a:schemeClr val="bg1">
                    <a:lumMod val="50000"/>
                  </a:schemeClr>
                </a:solidFill>
              </a:defRPr>
            </a:lvl1pPr>
          </a:lstStyle>
          <a:p>
            <a:endParaRPr lang="en-US" dirty="0"/>
          </a:p>
        </p:txBody>
      </p:sp>
      <p:sp>
        <p:nvSpPr>
          <p:cNvPr id="16" name="Picture Placeholder 3"/>
          <p:cNvSpPr>
            <a:spLocks noGrp="1"/>
          </p:cNvSpPr>
          <p:nvPr>
            <p:ph type="pic" sz="quarter" idx="19"/>
          </p:nvPr>
        </p:nvSpPr>
        <p:spPr>
          <a:xfrm>
            <a:off x="6251362" y="1219200"/>
            <a:ext cx="2435438" cy="1600200"/>
          </a:xfrm>
          <a:solidFill>
            <a:schemeClr val="bg1">
              <a:lumMod val="95000"/>
            </a:schemeClr>
          </a:solidFill>
        </p:spPr>
        <p:txBody>
          <a:bodyPr anchor="ctr" anchorCtr="0">
            <a:normAutofit/>
          </a:bodyPr>
          <a:lstStyle>
            <a:lvl1pPr marL="0" indent="0" algn="ctr">
              <a:buNone/>
              <a:defRPr sz="2000">
                <a:solidFill>
                  <a:schemeClr val="bg1">
                    <a:lumMod val="50000"/>
                  </a:schemeClr>
                </a:solidFill>
              </a:defRPr>
            </a:lvl1pPr>
          </a:lstStyle>
          <a:p>
            <a:endParaRPr lang="en-US" dirty="0"/>
          </a:p>
        </p:txBody>
      </p:sp>
      <p:sp>
        <p:nvSpPr>
          <p:cNvPr id="17" name="Content Placeholder 2"/>
          <p:cNvSpPr>
            <a:spLocks noGrp="1"/>
          </p:cNvSpPr>
          <p:nvPr>
            <p:ph idx="21" hasCustomPrompt="1"/>
          </p:nvPr>
        </p:nvSpPr>
        <p:spPr>
          <a:xfrm>
            <a:off x="752888" y="3048000"/>
            <a:ext cx="2447512" cy="3124200"/>
          </a:xfrm>
        </p:spPr>
        <p:txBody>
          <a:bodyPr/>
          <a:lstStyle>
            <a:lvl1pPr>
              <a:defRPr sz="2800" b="0" baseline="0">
                <a:solidFill>
                  <a:schemeClr val="tx1">
                    <a:lumMod val="75000"/>
                  </a:schemeClr>
                </a:solidFill>
              </a:defRPr>
            </a:lvl1pPr>
            <a:lvl2pPr>
              <a:defRPr sz="2400">
                <a:solidFill>
                  <a:schemeClr val="tx1">
                    <a:lumMod val="75000"/>
                  </a:schemeClr>
                </a:solidFill>
              </a:defRPr>
            </a:lvl2pPr>
            <a:lvl3pPr>
              <a:defRPr sz="2000">
                <a:solidFill>
                  <a:schemeClr val="tx1">
                    <a:lumMod val="75000"/>
                  </a:schemeClr>
                </a:solidFill>
              </a:defRPr>
            </a:lvl3pPr>
            <a:lvl4pPr>
              <a:defRPr sz="1800">
                <a:solidFill>
                  <a:schemeClr val="tx1">
                    <a:lumMod val="75000"/>
                  </a:schemeClr>
                </a:solidFill>
              </a:defRPr>
            </a:lvl4pPr>
            <a:lvl5pPr>
              <a:defRPr sz="1600">
                <a:solidFill>
                  <a:schemeClr val="tx1">
                    <a:lumMod val="75000"/>
                  </a:schemeClr>
                </a:solidFill>
              </a:defRPr>
            </a:lvl5pPr>
          </a:lstStyle>
          <a:p>
            <a:pPr lvl="0"/>
            <a:r>
              <a:rPr lang="en-US" dirty="0" smtClean="0"/>
              <a:t>First level</a:t>
            </a:r>
          </a:p>
          <a:p>
            <a:pPr lvl="1"/>
            <a:r>
              <a:rPr lang="en-US" dirty="0" smtClean="0"/>
              <a:t>Second level</a:t>
            </a:r>
          </a:p>
          <a:p>
            <a:pPr lvl="2"/>
            <a:r>
              <a:rPr lang="en-US" dirty="0" smtClean="0"/>
              <a:t>Third level</a:t>
            </a:r>
          </a:p>
        </p:txBody>
      </p:sp>
      <p:sp>
        <p:nvSpPr>
          <p:cNvPr id="19" name="Content Placeholder 2"/>
          <p:cNvSpPr>
            <a:spLocks noGrp="1"/>
          </p:cNvSpPr>
          <p:nvPr>
            <p:ph idx="22" hasCustomPrompt="1"/>
          </p:nvPr>
        </p:nvSpPr>
        <p:spPr>
          <a:xfrm>
            <a:off x="6248400" y="3048000"/>
            <a:ext cx="2447512" cy="3124200"/>
          </a:xfrm>
        </p:spPr>
        <p:txBody>
          <a:bodyPr/>
          <a:lstStyle>
            <a:lvl1pPr>
              <a:defRPr sz="2800" b="0" baseline="0">
                <a:solidFill>
                  <a:schemeClr val="tx1">
                    <a:lumMod val="75000"/>
                  </a:schemeClr>
                </a:solidFill>
              </a:defRPr>
            </a:lvl1pPr>
            <a:lvl2pPr>
              <a:defRPr sz="2400">
                <a:solidFill>
                  <a:schemeClr val="tx1">
                    <a:lumMod val="75000"/>
                  </a:schemeClr>
                </a:solidFill>
              </a:defRPr>
            </a:lvl2pPr>
            <a:lvl3pPr>
              <a:defRPr sz="2000">
                <a:solidFill>
                  <a:schemeClr val="tx1">
                    <a:lumMod val="75000"/>
                  </a:schemeClr>
                </a:solidFill>
              </a:defRPr>
            </a:lvl3pPr>
            <a:lvl4pPr>
              <a:defRPr sz="1800">
                <a:solidFill>
                  <a:schemeClr val="tx1">
                    <a:lumMod val="75000"/>
                  </a:schemeClr>
                </a:solidFill>
              </a:defRPr>
            </a:lvl4pPr>
            <a:lvl5pPr>
              <a:defRPr sz="1600">
                <a:solidFill>
                  <a:schemeClr val="tx1">
                    <a:lumMod val="75000"/>
                  </a:schemeClr>
                </a:solidFill>
              </a:defRPr>
            </a:lvl5pPr>
          </a:lstStyle>
          <a:p>
            <a:pPr lvl="0"/>
            <a:r>
              <a:rPr lang="en-US" dirty="0" smtClean="0"/>
              <a:t>First level</a:t>
            </a:r>
          </a:p>
          <a:p>
            <a:pPr lvl="1"/>
            <a:r>
              <a:rPr lang="en-US" dirty="0" smtClean="0"/>
              <a:t>Second level</a:t>
            </a:r>
          </a:p>
          <a:p>
            <a:pPr lvl="2"/>
            <a:r>
              <a:rPr lang="en-US" dirty="0" smtClean="0"/>
              <a:t>Third level</a:t>
            </a:r>
          </a:p>
        </p:txBody>
      </p:sp>
      <p:sp>
        <p:nvSpPr>
          <p:cNvPr id="20" name="Content Placeholder 2"/>
          <p:cNvSpPr>
            <a:spLocks noGrp="1"/>
          </p:cNvSpPr>
          <p:nvPr>
            <p:ph idx="23" hasCustomPrompt="1"/>
          </p:nvPr>
        </p:nvSpPr>
        <p:spPr>
          <a:xfrm>
            <a:off x="3500644" y="3048000"/>
            <a:ext cx="2447512" cy="3124200"/>
          </a:xfrm>
        </p:spPr>
        <p:txBody>
          <a:bodyPr/>
          <a:lstStyle>
            <a:lvl1pPr>
              <a:defRPr sz="2800" b="0" baseline="0">
                <a:solidFill>
                  <a:schemeClr val="tx1">
                    <a:lumMod val="75000"/>
                  </a:schemeClr>
                </a:solidFill>
              </a:defRPr>
            </a:lvl1pPr>
            <a:lvl2pPr>
              <a:defRPr sz="2400">
                <a:solidFill>
                  <a:schemeClr val="tx1">
                    <a:lumMod val="75000"/>
                  </a:schemeClr>
                </a:solidFill>
              </a:defRPr>
            </a:lvl2pPr>
            <a:lvl3pPr>
              <a:defRPr sz="2000">
                <a:solidFill>
                  <a:schemeClr val="tx1">
                    <a:lumMod val="75000"/>
                  </a:schemeClr>
                </a:solidFill>
              </a:defRPr>
            </a:lvl3pPr>
            <a:lvl4pPr>
              <a:defRPr sz="1800">
                <a:solidFill>
                  <a:schemeClr val="tx1">
                    <a:lumMod val="75000"/>
                  </a:schemeClr>
                </a:solidFill>
              </a:defRPr>
            </a:lvl4pPr>
            <a:lvl5pPr>
              <a:defRPr sz="1600">
                <a:solidFill>
                  <a:schemeClr val="tx1">
                    <a:lumMod val="75000"/>
                  </a:schemeClr>
                </a:solidFill>
              </a:defRPr>
            </a:lvl5pPr>
          </a:lstStyle>
          <a:p>
            <a:pPr lvl="0"/>
            <a:r>
              <a:rPr lang="en-US" dirty="0" smtClean="0"/>
              <a:t>First level</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3232863883"/>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 Lg Pic">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Slide Title</a:t>
            </a:r>
            <a:endParaRPr lang="en-US" dirty="0"/>
          </a:p>
        </p:txBody>
      </p:sp>
      <p:sp>
        <p:nvSpPr>
          <p:cNvPr id="4" name="Picture Placeholder 3"/>
          <p:cNvSpPr>
            <a:spLocks noGrp="1"/>
          </p:cNvSpPr>
          <p:nvPr>
            <p:ph type="pic" sz="quarter" idx="14"/>
          </p:nvPr>
        </p:nvSpPr>
        <p:spPr>
          <a:xfrm>
            <a:off x="762000" y="1219200"/>
            <a:ext cx="7924800" cy="4953000"/>
          </a:xfrm>
          <a:solidFill>
            <a:schemeClr val="bg1">
              <a:lumMod val="95000"/>
            </a:schemeClr>
          </a:solidFill>
        </p:spPr>
        <p:txBody>
          <a:bodyPr anchor="ctr" anchorCtr="0">
            <a:normAutofit/>
          </a:bodyPr>
          <a:lstStyle>
            <a:lvl1pPr marL="0" indent="0" algn="ctr">
              <a:buNone/>
              <a:defRPr sz="2000">
                <a:solidFill>
                  <a:schemeClr val="bg1">
                    <a:lumMod val="50000"/>
                  </a:schemeClr>
                </a:solidFill>
              </a:defRPr>
            </a:lvl1pPr>
          </a:lstStyle>
          <a:p>
            <a:endParaRPr lang="en-US" dirty="0"/>
          </a:p>
        </p:txBody>
      </p:sp>
    </p:spTree>
    <p:extLst>
      <p:ext uri="{BB962C8B-B14F-4D97-AF65-F5344CB8AC3E}">
        <p14:creationId xmlns:p14="http://schemas.microsoft.com/office/powerpoint/2010/main" val="2277220351"/>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Dk Blue">
    <p:spTree>
      <p:nvGrpSpPr>
        <p:cNvPr id="1" name=""/>
        <p:cNvGrpSpPr/>
        <p:nvPr/>
      </p:nvGrpSpPr>
      <p:grpSpPr>
        <a:xfrm>
          <a:off x="0" y="0"/>
          <a:ext cx="0" cy="0"/>
          <a:chOff x="0" y="0"/>
          <a:chExt cx="0" cy="0"/>
        </a:xfrm>
      </p:grpSpPr>
      <p:sp>
        <p:nvSpPr>
          <p:cNvPr id="20" name="Rectangle 19"/>
          <p:cNvSpPr/>
          <p:nvPr userDrawn="1"/>
        </p:nvSpPr>
        <p:spPr>
          <a:xfrm>
            <a:off x="410810" y="0"/>
            <a:ext cx="8730845" cy="4267199"/>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Picture Placeholder 3"/>
          <p:cNvSpPr>
            <a:spLocks noGrp="1"/>
          </p:cNvSpPr>
          <p:nvPr>
            <p:ph type="pic" sz="quarter" idx="15"/>
          </p:nvPr>
        </p:nvSpPr>
        <p:spPr>
          <a:xfrm>
            <a:off x="412576" y="4267200"/>
            <a:ext cx="8729079" cy="2590800"/>
          </a:xfrm>
          <a:prstGeom prst="rect">
            <a:avLst/>
          </a:prstGeom>
          <a:solidFill>
            <a:schemeClr val="bg1">
              <a:lumMod val="95000"/>
            </a:schemeClr>
          </a:solidFill>
        </p:spPr>
        <p:txBody>
          <a:bodyPr anchor="ctr" anchorCtr="0">
            <a:normAutofit/>
          </a:bodyPr>
          <a:lstStyle>
            <a:lvl1pPr marL="0" indent="0" algn="ctr">
              <a:buNone/>
              <a:defRPr sz="2000">
                <a:solidFill>
                  <a:schemeClr val="bg1">
                    <a:lumMod val="50000"/>
                  </a:schemeClr>
                </a:solidFill>
              </a:defRPr>
            </a:lvl1pPr>
          </a:lstStyle>
          <a:p>
            <a:endParaRPr lang="en-US" dirty="0"/>
          </a:p>
        </p:txBody>
      </p:sp>
      <p:sp>
        <p:nvSpPr>
          <p:cNvPr id="10" name="Text Placeholder 9"/>
          <p:cNvSpPr>
            <a:spLocks noGrp="1"/>
          </p:cNvSpPr>
          <p:nvPr>
            <p:ph type="body" sz="quarter" idx="20" hasCustomPrompt="1"/>
          </p:nvPr>
        </p:nvSpPr>
        <p:spPr>
          <a:xfrm>
            <a:off x="780334" y="2590798"/>
            <a:ext cx="1371600" cy="960120"/>
          </a:xfrm>
          <a:prstGeom prst="rect">
            <a:avLst/>
          </a:prstGeom>
        </p:spPr>
        <p:txBody>
          <a:bodyPr lIns="0" tIns="0" rIns="0" bIns="0"/>
          <a:lstStyle>
            <a:lvl1pPr marL="0" indent="0">
              <a:buNone/>
              <a:defRPr sz="1800" b="1" baseline="0">
                <a:solidFill>
                  <a:srgbClr val="D6F5FF"/>
                </a:solidFill>
                <a:latin typeface="Arial Narrow" panose="020B0606020202030204" pitchFamily="34" charset="0"/>
              </a:defRPr>
            </a:lvl1pPr>
            <a:lvl2pPr marL="457200" indent="0">
              <a:buNone/>
              <a:defRPr sz="1800" b="1">
                <a:latin typeface="Arial Narrow" panose="020B0606020202030204" pitchFamily="34" charset="0"/>
              </a:defRPr>
            </a:lvl2pPr>
            <a:lvl3pPr marL="914400" indent="0">
              <a:buNone/>
              <a:defRPr sz="1800" b="1">
                <a:latin typeface="Arial Narrow" panose="020B0606020202030204" pitchFamily="34" charset="0"/>
              </a:defRPr>
            </a:lvl3pPr>
            <a:lvl4pPr marL="1371600" indent="0">
              <a:buNone/>
              <a:defRPr sz="1800" b="1">
                <a:latin typeface="Arial Narrow" panose="020B0606020202030204" pitchFamily="34" charset="0"/>
              </a:defRPr>
            </a:lvl4pPr>
            <a:lvl5pPr marL="1828800" indent="0">
              <a:buNone/>
              <a:defRPr sz="1800" b="1">
                <a:latin typeface="Arial Narrow" panose="020B0606020202030204" pitchFamily="34" charset="0"/>
              </a:defRPr>
            </a:lvl5pPr>
          </a:lstStyle>
          <a:p>
            <a:pPr lvl="0"/>
            <a:r>
              <a:rPr lang="en-US" dirty="0" smtClean="0"/>
              <a:t>Office Information</a:t>
            </a:r>
            <a:endParaRPr lang="en-US" dirty="0"/>
          </a:p>
        </p:txBody>
      </p:sp>
      <p:sp>
        <p:nvSpPr>
          <p:cNvPr id="37" name="Text Placeholder 9"/>
          <p:cNvSpPr>
            <a:spLocks noGrp="1"/>
          </p:cNvSpPr>
          <p:nvPr>
            <p:ph type="body" sz="quarter" idx="21" hasCustomPrompt="1"/>
          </p:nvPr>
        </p:nvSpPr>
        <p:spPr>
          <a:xfrm>
            <a:off x="780334" y="3733800"/>
            <a:ext cx="1295400" cy="268921"/>
          </a:xfrm>
          <a:prstGeom prst="rect">
            <a:avLst/>
          </a:prstGeom>
        </p:spPr>
        <p:txBody>
          <a:bodyPr lIns="0" tIns="0" rIns="0" bIns="0"/>
          <a:lstStyle>
            <a:lvl1pPr marL="0" indent="0">
              <a:buNone/>
              <a:defRPr sz="1600" b="0" baseline="0">
                <a:solidFill>
                  <a:srgbClr val="D6F5FF"/>
                </a:solidFill>
                <a:latin typeface="Arial Narrow" panose="020B0606020202030204" pitchFamily="34" charset="0"/>
              </a:defRPr>
            </a:lvl1pPr>
            <a:lvl2pPr marL="457200" indent="0">
              <a:buNone/>
              <a:defRPr sz="1800" b="1">
                <a:latin typeface="Arial Narrow" panose="020B0606020202030204" pitchFamily="34" charset="0"/>
              </a:defRPr>
            </a:lvl2pPr>
            <a:lvl3pPr marL="914400" indent="0">
              <a:buNone/>
              <a:defRPr sz="1800" b="1">
                <a:latin typeface="Arial Narrow" panose="020B0606020202030204" pitchFamily="34" charset="0"/>
              </a:defRPr>
            </a:lvl3pPr>
            <a:lvl4pPr marL="1371600" indent="0">
              <a:buNone/>
              <a:defRPr sz="1800" b="1">
                <a:latin typeface="Arial Narrow" panose="020B0606020202030204" pitchFamily="34" charset="0"/>
              </a:defRPr>
            </a:lvl4pPr>
            <a:lvl5pPr marL="1828800" indent="0">
              <a:buNone/>
              <a:defRPr sz="1800" b="1">
                <a:latin typeface="Arial Narrow" panose="020B0606020202030204" pitchFamily="34" charset="0"/>
              </a:defRPr>
            </a:lvl5pPr>
          </a:lstStyle>
          <a:p>
            <a:pPr lvl="0"/>
            <a:r>
              <a:rPr lang="en-US" dirty="0" smtClean="0"/>
              <a:t>MM/DD/YYYY</a:t>
            </a:r>
            <a:endParaRPr lang="en-US" dirty="0"/>
          </a:p>
        </p:txBody>
      </p:sp>
      <p:sp>
        <p:nvSpPr>
          <p:cNvPr id="12" name="Text Placeholder 11"/>
          <p:cNvSpPr>
            <a:spLocks noGrp="1"/>
          </p:cNvSpPr>
          <p:nvPr>
            <p:ph type="body" sz="quarter" idx="22" hasCustomPrompt="1"/>
          </p:nvPr>
        </p:nvSpPr>
        <p:spPr>
          <a:xfrm>
            <a:off x="2514600" y="768745"/>
            <a:ext cx="6096000" cy="1358585"/>
          </a:xfrm>
          <a:prstGeom prst="rect">
            <a:avLst/>
          </a:prstGeom>
        </p:spPr>
        <p:txBody>
          <a:bodyPr lIns="0" tIns="0" rIns="0" bIns="0"/>
          <a:lstStyle>
            <a:lvl1pPr marL="0" indent="0">
              <a:buNone/>
              <a:defRPr sz="4400" b="1" baseline="0">
                <a:solidFill>
                  <a:schemeClr val="bg1"/>
                </a:solidFill>
              </a:defRPr>
            </a:lvl1pPr>
          </a:lstStyle>
          <a:p>
            <a:pPr lvl="0"/>
            <a:r>
              <a:rPr lang="en-US" dirty="0" smtClean="0"/>
              <a:t>PPT Title</a:t>
            </a:r>
          </a:p>
        </p:txBody>
      </p:sp>
      <p:sp>
        <p:nvSpPr>
          <p:cNvPr id="14" name="Text Placeholder 13"/>
          <p:cNvSpPr>
            <a:spLocks noGrp="1"/>
          </p:cNvSpPr>
          <p:nvPr>
            <p:ph type="body" sz="quarter" idx="23" hasCustomPrompt="1"/>
          </p:nvPr>
        </p:nvSpPr>
        <p:spPr>
          <a:xfrm>
            <a:off x="2515037" y="2262187"/>
            <a:ext cx="6092516" cy="938213"/>
          </a:xfrm>
          <a:prstGeom prst="rect">
            <a:avLst/>
          </a:prstGeom>
        </p:spPr>
        <p:txBody>
          <a:bodyPr lIns="0" tIns="0" rIns="0" bIns="0"/>
          <a:lstStyle>
            <a:lvl1pPr marL="0" indent="0">
              <a:buNone/>
              <a:defRPr sz="2800" b="0">
                <a:solidFill>
                  <a:schemeClr val="accent1">
                    <a:lumMod val="20000"/>
                    <a:lumOff val="80000"/>
                  </a:schemeClr>
                </a:solidFill>
                <a:latin typeface="Arial Narrow" panose="020B0606020202030204" pitchFamily="34" charset="0"/>
              </a:defRPr>
            </a:lvl1pPr>
          </a:lstStyle>
          <a:p>
            <a:pPr lvl="0"/>
            <a:r>
              <a:rPr lang="en-US" dirty="0" smtClean="0"/>
              <a:t>PPT Subtitle</a:t>
            </a:r>
            <a:endParaRPr lang="en-US" dirty="0"/>
          </a:p>
        </p:txBody>
      </p:sp>
      <p:sp>
        <p:nvSpPr>
          <p:cNvPr id="21" name="Text Placeholder 20"/>
          <p:cNvSpPr>
            <a:spLocks noGrp="1"/>
          </p:cNvSpPr>
          <p:nvPr>
            <p:ph type="body" sz="quarter" idx="24" hasCustomPrompt="1"/>
          </p:nvPr>
        </p:nvSpPr>
        <p:spPr>
          <a:xfrm>
            <a:off x="2514600" y="3311237"/>
            <a:ext cx="6096000" cy="692727"/>
          </a:xfrm>
          <a:prstGeom prst="rect">
            <a:avLst/>
          </a:prstGeom>
        </p:spPr>
        <p:txBody>
          <a:bodyPr lIns="0" tIns="0" rIns="0" bIns="0"/>
          <a:lstStyle>
            <a:lvl1pPr marL="0" indent="0">
              <a:buNone/>
              <a:defRPr sz="1800" baseline="0">
                <a:solidFill>
                  <a:schemeClr val="accent1">
                    <a:lumMod val="20000"/>
                    <a:lumOff val="80000"/>
                  </a:schemeClr>
                </a:solidFill>
                <a:latin typeface="Arial Narrow" panose="020B0606020202030204" pitchFamily="34" charset="0"/>
              </a:defRPr>
            </a:lvl1pPr>
          </a:lstStyle>
          <a:p>
            <a:pPr lvl="0"/>
            <a:r>
              <a:rPr lang="en-US" dirty="0" smtClean="0"/>
              <a:t>Author, Title, Affiliation  (optional)</a:t>
            </a:r>
          </a:p>
        </p:txBody>
      </p:sp>
      <p:cxnSp>
        <p:nvCxnSpPr>
          <p:cNvPr id="38" name="Straight Connector 37"/>
          <p:cNvCxnSpPr/>
          <p:nvPr userDrawn="1"/>
        </p:nvCxnSpPr>
        <p:spPr>
          <a:xfrm>
            <a:off x="2285999" y="609600"/>
            <a:ext cx="0" cy="3473450"/>
          </a:xfrm>
          <a:prstGeom prst="line">
            <a:avLst/>
          </a:prstGeom>
          <a:ln w="1270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39" name="Picture 4">
            <a:hlinkClick r:id="rId2"/>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533400" y="533400"/>
            <a:ext cx="1762136" cy="2133912"/>
          </a:xfrm>
          <a:prstGeom prst="rect">
            <a:avLst/>
          </a:prstGeom>
          <a:noFill/>
          <a:extLst>
            <a:ext uri="{909E8E84-426E-40dd-AFC4-6F175D3DCCD1}">
              <a14:hiddenFill xmlns:a14="http://schemas.microsoft.com/office/drawing/2010/main" xmlns="">
                <a:solidFill>
                  <a:srgbClr val="FFFFFF"/>
                </a:solidFill>
              </a14:hiddenFill>
            </a:ext>
          </a:extLst>
        </p:spPr>
      </p:pic>
      <p:grpSp>
        <p:nvGrpSpPr>
          <p:cNvPr id="68" name="Group 67"/>
          <p:cNvGrpSpPr/>
          <p:nvPr userDrawn="1"/>
        </p:nvGrpSpPr>
        <p:grpSpPr>
          <a:xfrm>
            <a:off x="-30388" y="0"/>
            <a:ext cx="472440" cy="6858000"/>
            <a:chOff x="-15240" y="0"/>
            <a:chExt cx="472440" cy="6858000"/>
          </a:xfrm>
        </p:grpSpPr>
        <p:sp>
          <p:nvSpPr>
            <p:cNvPr id="69" name="Rectangle 68"/>
            <p:cNvSpPr/>
            <p:nvPr userDrawn="1"/>
          </p:nvSpPr>
          <p:spPr>
            <a:xfrm>
              <a:off x="10668" y="0"/>
              <a:ext cx="420624" cy="6858000"/>
            </a:xfrm>
            <a:prstGeom prst="rect">
              <a:avLst/>
            </a:prstGeom>
            <a:solidFill>
              <a:srgbClr val="0099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p:cNvSpPr/>
            <p:nvPr userDrawn="1"/>
          </p:nvSpPr>
          <p:spPr>
            <a:xfrm>
              <a:off x="16002" y="3197352"/>
              <a:ext cx="409956" cy="1069848"/>
            </a:xfrm>
            <a:prstGeom prst="rect">
              <a:avLst/>
            </a:prstGeom>
            <a:solidFill>
              <a:srgbClr val="0B45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 name="Picture 13" descr="C:\Users\jacqui.fenner\Desktop\PTT templates\images\noaa icons\noaa_icons-04.png">
              <a:hlinkClick r:id="rId4"/>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15240" y="5714999"/>
              <a:ext cx="472440" cy="324009"/>
            </a:xfrm>
            <a:prstGeom prst="rect">
              <a:avLst/>
            </a:prstGeom>
            <a:noFill/>
            <a:extLst>
              <a:ext uri="{909E8E84-426E-40dd-AFC4-6F175D3DCCD1}">
                <a14:hiddenFill xmlns:a14="http://schemas.microsoft.com/office/drawing/2010/main" xmlns="">
                  <a:solidFill>
                    <a:srgbClr val="FFFFFF"/>
                  </a:solidFill>
                </a14:hiddenFill>
              </a:ext>
            </a:extLst>
          </p:spPr>
        </p:pic>
        <p:pic>
          <p:nvPicPr>
            <p:cNvPr id="72" name="Picture 14" descr="C:\Users\jacqui.fenner\Desktop\PTT templates\images\noaa icons\noaa_icons-05.png">
              <a:hlinkClick r:id="rId6"/>
            </p:cNvPr>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15240" y="4648200"/>
              <a:ext cx="472440" cy="324009"/>
            </a:xfrm>
            <a:prstGeom prst="rect">
              <a:avLst/>
            </a:prstGeom>
            <a:noFill/>
            <a:extLst>
              <a:ext uri="{909E8E84-426E-40dd-AFC4-6F175D3DCCD1}">
                <a14:hiddenFill xmlns:a14="http://schemas.microsoft.com/office/drawing/2010/main" xmlns="">
                  <a:solidFill>
                    <a:srgbClr val="FFFFFF"/>
                  </a:solidFill>
                </a14:hiddenFill>
              </a:ext>
            </a:extLst>
          </p:spPr>
        </p:pic>
        <p:pic>
          <p:nvPicPr>
            <p:cNvPr id="73" name="Picture 15" descr="C:\Users\jacqui.fenner\Desktop\PTT templates\images\noaa icons\noaa_icons-06.png">
              <a:hlinkClick r:id="rId8"/>
            </p:cNvPr>
            <p:cNvPicPr>
              <a:picLocks noChangeAspect="1" noChangeArrowheads="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15240" y="3581400"/>
              <a:ext cx="472440" cy="324009"/>
            </a:xfrm>
            <a:prstGeom prst="rect">
              <a:avLst/>
            </a:prstGeom>
            <a:noFill/>
            <a:extLst>
              <a:ext uri="{909E8E84-426E-40dd-AFC4-6F175D3DCCD1}">
                <a14:hiddenFill xmlns:a14="http://schemas.microsoft.com/office/drawing/2010/main" xmlns="">
                  <a:solidFill>
                    <a:srgbClr val="FFFFFF"/>
                  </a:solidFill>
                </a14:hiddenFill>
              </a:ext>
            </a:extLst>
          </p:spPr>
        </p:pic>
        <p:pic>
          <p:nvPicPr>
            <p:cNvPr id="74" name="Picture 16" descr="C:\Users\jacqui.fenner\Desktop\PTT templates\images\noaa icons\noaa_icons-07.png">
              <a:hlinkClick r:id="rId10"/>
            </p:cNvPr>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15240" y="2514600"/>
              <a:ext cx="472440" cy="324009"/>
            </a:xfrm>
            <a:prstGeom prst="rect">
              <a:avLst/>
            </a:prstGeom>
            <a:noFill/>
            <a:extLst>
              <a:ext uri="{909E8E84-426E-40dd-AFC4-6F175D3DCCD1}">
                <a14:hiddenFill xmlns:a14="http://schemas.microsoft.com/office/drawing/2010/main" xmlns="">
                  <a:solidFill>
                    <a:srgbClr val="FFFFFF"/>
                  </a:solidFill>
                </a14:hiddenFill>
              </a:ext>
            </a:extLst>
          </p:spPr>
        </p:pic>
        <p:pic>
          <p:nvPicPr>
            <p:cNvPr id="75" name="Picture 17" descr="C:\Users\jacqui.fenner\Desktop\PTT templates\images\noaa icons\noaa_icons-08.png">
              <a:hlinkClick r:id="rId12"/>
            </p:cNvPr>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15240" y="1447800"/>
              <a:ext cx="472440" cy="324009"/>
            </a:xfrm>
            <a:prstGeom prst="rect">
              <a:avLst/>
            </a:prstGeom>
            <a:noFill/>
            <a:extLst>
              <a:ext uri="{909E8E84-426E-40dd-AFC4-6F175D3DCCD1}">
                <a14:hiddenFill xmlns:a14="http://schemas.microsoft.com/office/drawing/2010/main" xmlns="">
                  <a:solidFill>
                    <a:srgbClr val="FFFFFF"/>
                  </a:solidFill>
                </a14:hiddenFill>
              </a:ext>
            </a:extLst>
          </p:spPr>
        </p:pic>
        <p:pic>
          <p:nvPicPr>
            <p:cNvPr id="76" name="Picture 19" descr="C:\Users\jacqui.fenner\Desktop\PTT templates\images\noaa icons\noaa_icons-10.png">
              <a:hlinkClick r:id="rId14"/>
            </p:cNvPr>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15240" y="381000"/>
              <a:ext cx="472440" cy="324009"/>
            </a:xfrm>
            <a:prstGeom prst="rect">
              <a:avLst/>
            </a:prstGeom>
            <a:noFill/>
            <a:extLst>
              <a:ext uri="{909E8E84-426E-40dd-AFC4-6F175D3DCCD1}">
                <a14:hiddenFill xmlns:a14="http://schemas.microsoft.com/office/drawing/2010/main" xmlns="">
                  <a:solidFill>
                    <a:srgbClr val="FFFFFF"/>
                  </a:solidFill>
                </a14:hiddenFill>
              </a:ext>
            </a:extLst>
          </p:spPr>
        </p:pic>
        <p:grpSp>
          <p:nvGrpSpPr>
            <p:cNvPr id="77" name="Group 76"/>
            <p:cNvGrpSpPr/>
            <p:nvPr userDrawn="1"/>
          </p:nvGrpSpPr>
          <p:grpSpPr>
            <a:xfrm>
              <a:off x="15148" y="0"/>
              <a:ext cx="420624" cy="6858000"/>
              <a:chOff x="15148" y="0"/>
              <a:chExt cx="420624" cy="6858000"/>
            </a:xfrm>
          </p:grpSpPr>
          <p:grpSp>
            <p:nvGrpSpPr>
              <p:cNvPr id="78" name="Group 77"/>
              <p:cNvGrpSpPr/>
              <p:nvPr userDrawn="1"/>
            </p:nvGrpSpPr>
            <p:grpSpPr>
              <a:xfrm>
                <a:off x="15148" y="1066800"/>
                <a:ext cx="420624" cy="5334000"/>
                <a:chOff x="15148" y="1066800"/>
                <a:chExt cx="420624" cy="5334000"/>
              </a:xfrm>
            </p:grpSpPr>
            <p:cxnSp>
              <p:nvCxnSpPr>
                <p:cNvPr id="80" name="Straight Connector 79"/>
                <p:cNvCxnSpPr/>
                <p:nvPr userDrawn="1"/>
              </p:nvCxnSpPr>
              <p:spPr>
                <a:xfrm>
                  <a:off x="15148" y="4267200"/>
                  <a:ext cx="420624" cy="0"/>
                </a:xfrm>
                <a:prstGeom prst="line">
                  <a:avLst/>
                </a:prstGeom>
                <a:ln>
                  <a:solidFill>
                    <a:schemeClr val="bg1">
                      <a:alpha val="40000"/>
                    </a:scheme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userDrawn="1"/>
              </p:nvCxnSpPr>
              <p:spPr>
                <a:xfrm>
                  <a:off x="15148" y="3200400"/>
                  <a:ext cx="420624" cy="0"/>
                </a:xfrm>
                <a:prstGeom prst="line">
                  <a:avLst/>
                </a:prstGeom>
                <a:ln>
                  <a:solidFill>
                    <a:schemeClr val="bg1">
                      <a:alpha val="40000"/>
                    </a:schemeClr>
                  </a:solidFill>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userDrawn="1"/>
              </p:nvCxnSpPr>
              <p:spPr>
                <a:xfrm>
                  <a:off x="15148" y="2133600"/>
                  <a:ext cx="420624" cy="0"/>
                </a:xfrm>
                <a:prstGeom prst="line">
                  <a:avLst/>
                </a:prstGeom>
                <a:ln>
                  <a:solidFill>
                    <a:schemeClr val="bg1">
                      <a:alpha val="40000"/>
                    </a:schemeClr>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userDrawn="1"/>
              </p:nvCxnSpPr>
              <p:spPr>
                <a:xfrm>
                  <a:off x="15148" y="5334000"/>
                  <a:ext cx="420624" cy="0"/>
                </a:xfrm>
                <a:prstGeom prst="line">
                  <a:avLst/>
                </a:prstGeom>
                <a:ln>
                  <a:solidFill>
                    <a:schemeClr val="bg1">
                      <a:alpha val="40000"/>
                    </a:scheme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userDrawn="1"/>
              </p:nvCxnSpPr>
              <p:spPr>
                <a:xfrm>
                  <a:off x="15148" y="1066800"/>
                  <a:ext cx="420624" cy="0"/>
                </a:xfrm>
                <a:prstGeom prst="line">
                  <a:avLst/>
                </a:prstGeom>
                <a:ln>
                  <a:solidFill>
                    <a:schemeClr val="bg1">
                      <a:alpha val="40000"/>
                    </a:scheme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userDrawn="1"/>
              </p:nvCxnSpPr>
              <p:spPr>
                <a:xfrm>
                  <a:off x="15148" y="6400800"/>
                  <a:ext cx="420624" cy="0"/>
                </a:xfrm>
                <a:prstGeom prst="line">
                  <a:avLst/>
                </a:prstGeom>
                <a:ln>
                  <a:solidFill>
                    <a:schemeClr val="bg1">
                      <a:alpha val="40000"/>
                    </a:schemeClr>
                  </a:solidFill>
                </a:ln>
              </p:spPr>
              <p:style>
                <a:lnRef idx="1">
                  <a:schemeClr val="accent1"/>
                </a:lnRef>
                <a:fillRef idx="0">
                  <a:schemeClr val="accent1"/>
                </a:fillRef>
                <a:effectRef idx="0">
                  <a:schemeClr val="accent1"/>
                </a:effectRef>
                <a:fontRef idx="minor">
                  <a:schemeClr val="tx1"/>
                </a:fontRef>
              </p:style>
            </p:cxnSp>
          </p:grpSp>
          <p:cxnSp>
            <p:nvCxnSpPr>
              <p:cNvPr id="79" name="Straight Connector 78"/>
              <p:cNvCxnSpPr/>
              <p:nvPr userDrawn="1"/>
            </p:nvCxnSpPr>
            <p:spPr>
              <a:xfrm>
                <a:off x="431292" y="0"/>
                <a:ext cx="0" cy="6858000"/>
              </a:xfrm>
              <a:prstGeom prst="line">
                <a:avLst/>
              </a:prstGeom>
              <a:ln>
                <a:solidFill>
                  <a:schemeClr val="bg1">
                    <a:alpha val="40000"/>
                  </a:schemeClr>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21196853"/>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 Column, Small Pic">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Slide Title</a:t>
            </a:r>
            <a:endParaRPr lang="en-US" dirty="0"/>
          </a:p>
        </p:txBody>
      </p:sp>
      <p:sp>
        <p:nvSpPr>
          <p:cNvPr id="15" name="Picture Placeholder 3"/>
          <p:cNvSpPr>
            <a:spLocks noGrp="1"/>
          </p:cNvSpPr>
          <p:nvPr>
            <p:ph type="pic" sz="quarter" idx="16"/>
          </p:nvPr>
        </p:nvSpPr>
        <p:spPr>
          <a:xfrm>
            <a:off x="4953000" y="1219200"/>
            <a:ext cx="3733800" cy="1981200"/>
          </a:xfrm>
          <a:solidFill>
            <a:schemeClr val="bg1">
              <a:lumMod val="95000"/>
            </a:schemeClr>
          </a:solidFill>
        </p:spPr>
        <p:txBody>
          <a:bodyPr anchor="ctr" anchorCtr="0">
            <a:normAutofit/>
          </a:bodyPr>
          <a:lstStyle>
            <a:lvl1pPr marL="0" indent="0" algn="ctr">
              <a:buNone/>
              <a:defRPr sz="2000">
                <a:solidFill>
                  <a:schemeClr val="bg1">
                    <a:lumMod val="50000"/>
                  </a:schemeClr>
                </a:solidFill>
              </a:defRPr>
            </a:lvl1pPr>
          </a:lstStyle>
          <a:p>
            <a:endParaRPr lang="en-US" dirty="0"/>
          </a:p>
        </p:txBody>
      </p:sp>
      <p:sp>
        <p:nvSpPr>
          <p:cNvPr id="8" name="Content Placeholder 2"/>
          <p:cNvSpPr>
            <a:spLocks noGrp="1"/>
          </p:cNvSpPr>
          <p:nvPr>
            <p:ph idx="1" hasCustomPrompt="1"/>
          </p:nvPr>
        </p:nvSpPr>
        <p:spPr>
          <a:xfrm>
            <a:off x="752888" y="1219200"/>
            <a:ext cx="3742912" cy="4953000"/>
          </a:xfrm>
        </p:spPr>
        <p:txBody>
          <a:bodyPr/>
          <a:lstStyle>
            <a:lvl1pPr>
              <a:defRPr sz="2800" b="0" baseline="0">
                <a:solidFill>
                  <a:schemeClr val="tx1">
                    <a:lumMod val="75000"/>
                  </a:schemeClr>
                </a:solidFill>
              </a:defRPr>
            </a:lvl1pPr>
            <a:lvl2pPr>
              <a:defRPr sz="2400">
                <a:solidFill>
                  <a:schemeClr val="tx1">
                    <a:lumMod val="75000"/>
                  </a:schemeClr>
                </a:solidFill>
              </a:defRPr>
            </a:lvl2pPr>
            <a:lvl3pPr>
              <a:defRPr sz="2000">
                <a:solidFill>
                  <a:schemeClr val="tx1">
                    <a:lumMod val="75000"/>
                  </a:schemeClr>
                </a:solidFill>
              </a:defRPr>
            </a:lvl3pPr>
            <a:lvl4pPr>
              <a:defRPr sz="1800">
                <a:solidFill>
                  <a:schemeClr val="tx1">
                    <a:lumMod val="75000"/>
                  </a:schemeClr>
                </a:solidFill>
              </a:defRPr>
            </a:lvl4pPr>
            <a:lvl5pPr>
              <a:defRPr sz="1600">
                <a:solidFill>
                  <a:schemeClr val="tx1">
                    <a:lumMod val="75000"/>
                  </a:schemeClr>
                </a:solidFill>
              </a:defRPr>
            </a:lvl5pPr>
          </a:lstStyle>
          <a:p>
            <a:pPr lvl="0"/>
            <a:r>
              <a:rPr lang="en-US" dirty="0" smtClean="0"/>
              <a:t>First level</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Content Placeholder 2"/>
          <p:cNvSpPr>
            <a:spLocks noGrp="1"/>
          </p:cNvSpPr>
          <p:nvPr>
            <p:ph idx="17" hasCustomPrompt="1"/>
          </p:nvPr>
        </p:nvSpPr>
        <p:spPr>
          <a:xfrm>
            <a:off x="4953000" y="3429000"/>
            <a:ext cx="3742912" cy="2743200"/>
          </a:xfrm>
        </p:spPr>
        <p:txBody>
          <a:bodyPr/>
          <a:lstStyle>
            <a:lvl1pPr>
              <a:defRPr sz="2800" b="0" baseline="0">
                <a:solidFill>
                  <a:schemeClr val="tx1">
                    <a:lumMod val="75000"/>
                  </a:schemeClr>
                </a:solidFill>
              </a:defRPr>
            </a:lvl1pPr>
            <a:lvl2pPr>
              <a:defRPr sz="2400">
                <a:solidFill>
                  <a:schemeClr val="tx1">
                    <a:lumMod val="75000"/>
                  </a:schemeClr>
                </a:solidFill>
              </a:defRPr>
            </a:lvl2pPr>
            <a:lvl3pPr>
              <a:defRPr sz="2000">
                <a:solidFill>
                  <a:schemeClr val="tx1">
                    <a:lumMod val="75000"/>
                  </a:schemeClr>
                </a:solidFill>
              </a:defRPr>
            </a:lvl3pPr>
            <a:lvl4pPr>
              <a:defRPr sz="1800">
                <a:solidFill>
                  <a:schemeClr val="tx1">
                    <a:lumMod val="75000"/>
                  </a:schemeClr>
                </a:solidFill>
              </a:defRPr>
            </a:lvl4pPr>
            <a:lvl5pPr>
              <a:defRPr sz="1600">
                <a:solidFill>
                  <a:schemeClr val="tx1">
                    <a:lumMod val="75000"/>
                  </a:schemeClr>
                </a:solidFill>
              </a:defRPr>
            </a:lvl5pPr>
          </a:lstStyle>
          <a:p>
            <a:pPr lvl="0"/>
            <a:r>
              <a:rPr lang="en-US" dirty="0" smtClean="0"/>
              <a:t>First level</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974802155"/>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Basic">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Slide Title</a:t>
            </a:r>
            <a:endParaRPr lang="en-US" dirty="0"/>
          </a:p>
        </p:txBody>
      </p:sp>
      <p:sp>
        <p:nvSpPr>
          <p:cNvPr id="3" name="Content Placeholder 2"/>
          <p:cNvSpPr>
            <a:spLocks noGrp="1"/>
          </p:cNvSpPr>
          <p:nvPr>
            <p:ph idx="1" hasCustomPrompt="1"/>
          </p:nvPr>
        </p:nvSpPr>
        <p:spPr/>
        <p:txBody>
          <a:bodyPr/>
          <a:lstStyle>
            <a:lvl1pPr>
              <a:defRPr sz="2800" b="0" baseline="0">
                <a:solidFill>
                  <a:schemeClr val="tx1">
                    <a:lumMod val="75000"/>
                  </a:schemeClr>
                </a:solidFill>
              </a:defRPr>
            </a:lvl1pPr>
            <a:lvl2pPr>
              <a:defRPr sz="2400">
                <a:solidFill>
                  <a:schemeClr val="tx1">
                    <a:lumMod val="75000"/>
                  </a:schemeClr>
                </a:solidFill>
              </a:defRPr>
            </a:lvl2pPr>
            <a:lvl3pPr>
              <a:defRPr sz="2000">
                <a:solidFill>
                  <a:schemeClr val="tx1">
                    <a:lumMod val="75000"/>
                  </a:schemeClr>
                </a:solidFill>
              </a:defRPr>
            </a:lvl3pPr>
            <a:lvl4pPr>
              <a:defRPr sz="1800">
                <a:solidFill>
                  <a:schemeClr val="tx1">
                    <a:lumMod val="75000"/>
                  </a:schemeClr>
                </a:solidFill>
              </a:defRPr>
            </a:lvl4pPr>
            <a:lvl5pPr>
              <a:defRPr sz="1600">
                <a:solidFill>
                  <a:schemeClr val="tx1">
                    <a:lumMod val="75000"/>
                  </a:schemeClr>
                </a:solidFill>
              </a:defRPr>
            </a:lvl5pPr>
          </a:lstStyle>
          <a:p>
            <a:pPr lvl="0"/>
            <a:r>
              <a:rPr lang="en-US" dirty="0" smtClean="0"/>
              <a:t>First level</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718728729"/>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 Column, Tall Pic Righ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Slide Title</a:t>
            </a:r>
            <a:endParaRPr lang="en-US" dirty="0"/>
          </a:p>
        </p:txBody>
      </p:sp>
      <p:sp>
        <p:nvSpPr>
          <p:cNvPr id="5" name="Picture Placeholder 3"/>
          <p:cNvSpPr>
            <a:spLocks noGrp="1"/>
          </p:cNvSpPr>
          <p:nvPr>
            <p:ph type="pic" sz="quarter" idx="15"/>
          </p:nvPr>
        </p:nvSpPr>
        <p:spPr>
          <a:xfrm>
            <a:off x="6096000" y="1219200"/>
            <a:ext cx="2590800" cy="4953000"/>
          </a:xfrm>
          <a:solidFill>
            <a:schemeClr val="bg1">
              <a:lumMod val="95000"/>
            </a:schemeClr>
          </a:solidFill>
        </p:spPr>
        <p:txBody>
          <a:bodyPr anchor="ctr" anchorCtr="0">
            <a:normAutofit/>
          </a:bodyPr>
          <a:lstStyle>
            <a:lvl1pPr marL="0" indent="0" algn="ctr">
              <a:buNone/>
              <a:defRPr sz="2000">
                <a:solidFill>
                  <a:schemeClr val="bg1">
                    <a:lumMod val="50000"/>
                  </a:schemeClr>
                </a:solidFill>
              </a:defRPr>
            </a:lvl1pPr>
          </a:lstStyle>
          <a:p>
            <a:endParaRPr lang="en-US" dirty="0"/>
          </a:p>
        </p:txBody>
      </p:sp>
      <p:sp>
        <p:nvSpPr>
          <p:cNvPr id="7" name="Content Placeholder 2"/>
          <p:cNvSpPr>
            <a:spLocks noGrp="1"/>
          </p:cNvSpPr>
          <p:nvPr>
            <p:ph idx="1" hasCustomPrompt="1"/>
          </p:nvPr>
        </p:nvSpPr>
        <p:spPr>
          <a:xfrm>
            <a:off x="752888" y="1219200"/>
            <a:ext cx="5190712" cy="4953000"/>
          </a:xfrm>
        </p:spPr>
        <p:txBody>
          <a:bodyPr/>
          <a:lstStyle>
            <a:lvl1pPr>
              <a:defRPr sz="2800" b="0" baseline="0">
                <a:solidFill>
                  <a:schemeClr val="tx1">
                    <a:lumMod val="75000"/>
                  </a:schemeClr>
                </a:solidFill>
              </a:defRPr>
            </a:lvl1pPr>
            <a:lvl2pPr>
              <a:defRPr sz="2400">
                <a:solidFill>
                  <a:schemeClr val="tx1">
                    <a:lumMod val="75000"/>
                  </a:schemeClr>
                </a:solidFill>
              </a:defRPr>
            </a:lvl2pPr>
            <a:lvl3pPr>
              <a:defRPr sz="2000">
                <a:solidFill>
                  <a:schemeClr val="tx1">
                    <a:lumMod val="75000"/>
                  </a:schemeClr>
                </a:solidFill>
              </a:defRPr>
            </a:lvl3pPr>
            <a:lvl4pPr>
              <a:defRPr sz="1800">
                <a:solidFill>
                  <a:schemeClr val="tx1">
                    <a:lumMod val="75000"/>
                  </a:schemeClr>
                </a:solidFill>
              </a:defRPr>
            </a:lvl4pPr>
            <a:lvl5pPr>
              <a:defRPr sz="1600">
                <a:solidFill>
                  <a:schemeClr val="tx1">
                    <a:lumMod val="75000"/>
                  </a:schemeClr>
                </a:solidFill>
              </a:defRPr>
            </a:lvl5pPr>
          </a:lstStyle>
          <a:p>
            <a:pPr lvl="0"/>
            <a:r>
              <a:rPr lang="en-US" dirty="0" smtClean="0"/>
              <a:t>First level</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992684375"/>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 Column, Tall Pic Lef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Slide Title</a:t>
            </a:r>
            <a:endParaRPr lang="en-US" dirty="0"/>
          </a:p>
        </p:txBody>
      </p:sp>
      <p:sp>
        <p:nvSpPr>
          <p:cNvPr id="6" name="Picture Placeholder 3"/>
          <p:cNvSpPr>
            <a:spLocks noGrp="1"/>
          </p:cNvSpPr>
          <p:nvPr>
            <p:ph type="pic" sz="quarter" idx="15"/>
          </p:nvPr>
        </p:nvSpPr>
        <p:spPr>
          <a:xfrm>
            <a:off x="762000" y="1219200"/>
            <a:ext cx="2590800" cy="4953000"/>
          </a:xfrm>
          <a:solidFill>
            <a:schemeClr val="bg1">
              <a:lumMod val="95000"/>
            </a:schemeClr>
          </a:solidFill>
        </p:spPr>
        <p:txBody>
          <a:bodyPr anchor="ctr" anchorCtr="0">
            <a:normAutofit/>
          </a:bodyPr>
          <a:lstStyle>
            <a:lvl1pPr marL="0" indent="0" algn="ctr">
              <a:buNone/>
              <a:defRPr sz="2000">
                <a:solidFill>
                  <a:schemeClr val="bg1">
                    <a:lumMod val="50000"/>
                  </a:schemeClr>
                </a:solidFill>
              </a:defRPr>
            </a:lvl1pPr>
          </a:lstStyle>
          <a:p>
            <a:endParaRPr lang="en-US" dirty="0"/>
          </a:p>
        </p:txBody>
      </p:sp>
      <p:sp>
        <p:nvSpPr>
          <p:cNvPr id="7" name="Content Placeholder 2"/>
          <p:cNvSpPr>
            <a:spLocks noGrp="1"/>
          </p:cNvSpPr>
          <p:nvPr>
            <p:ph idx="1" hasCustomPrompt="1"/>
          </p:nvPr>
        </p:nvSpPr>
        <p:spPr>
          <a:xfrm>
            <a:off x="3505200" y="1219200"/>
            <a:ext cx="5190712" cy="4953000"/>
          </a:xfrm>
        </p:spPr>
        <p:txBody>
          <a:bodyPr/>
          <a:lstStyle>
            <a:lvl1pPr>
              <a:defRPr sz="2800" b="0" baseline="0">
                <a:solidFill>
                  <a:schemeClr val="tx1">
                    <a:lumMod val="75000"/>
                  </a:schemeClr>
                </a:solidFill>
              </a:defRPr>
            </a:lvl1pPr>
            <a:lvl2pPr>
              <a:defRPr sz="2400">
                <a:solidFill>
                  <a:schemeClr val="tx1">
                    <a:lumMod val="75000"/>
                  </a:schemeClr>
                </a:solidFill>
              </a:defRPr>
            </a:lvl2pPr>
            <a:lvl3pPr>
              <a:defRPr sz="2000">
                <a:solidFill>
                  <a:schemeClr val="tx1">
                    <a:lumMod val="75000"/>
                  </a:schemeClr>
                </a:solidFill>
              </a:defRPr>
            </a:lvl3pPr>
            <a:lvl4pPr>
              <a:defRPr sz="1800">
                <a:solidFill>
                  <a:schemeClr val="tx1">
                    <a:lumMod val="75000"/>
                  </a:schemeClr>
                </a:solidFill>
              </a:defRPr>
            </a:lvl4pPr>
            <a:lvl5pPr>
              <a:defRPr sz="1600">
                <a:solidFill>
                  <a:schemeClr val="tx1">
                    <a:lumMod val="75000"/>
                  </a:schemeClr>
                </a:solidFill>
              </a:defRPr>
            </a:lvl5pPr>
          </a:lstStyle>
          <a:p>
            <a:pPr lvl="0"/>
            <a:r>
              <a:rPr lang="en-US" dirty="0" smtClean="0"/>
              <a:t>First level</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431446450"/>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 Column, Wide Pic Top">
    <p:spTree>
      <p:nvGrpSpPr>
        <p:cNvPr id="1" name=""/>
        <p:cNvGrpSpPr/>
        <p:nvPr/>
      </p:nvGrpSpPr>
      <p:grpSpPr>
        <a:xfrm>
          <a:off x="0" y="0"/>
          <a:ext cx="0" cy="0"/>
          <a:chOff x="0" y="0"/>
          <a:chExt cx="0" cy="0"/>
        </a:xfrm>
      </p:grpSpPr>
      <p:sp>
        <p:nvSpPr>
          <p:cNvPr id="5" name="Picture Placeholder 3"/>
          <p:cNvSpPr>
            <a:spLocks noGrp="1"/>
          </p:cNvSpPr>
          <p:nvPr>
            <p:ph type="pic" sz="quarter" idx="15"/>
          </p:nvPr>
        </p:nvSpPr>
        <p:spPr>
          <a:xfrm>
            <a:off x="762000" y="1219200"/>
            <a:ext cx="7921784" cy="1752600"/>
          </a:xfrm>
          <a:solidFill>
            <a:schemeClr val="bg1">
              <a:lumMod val="95000"/>
            </a:schemeClr>
          </a:solidFill>
        </p:spPr>
        <p:txBody>
          <a:bodyPr anchor="ctr" anchorCtr="0">
            <a:normAutofit/>
          </a:bodyPr>
          <a:lstStyle>
            <a:lvl1pPr marL="0" indent="0" algn="ctr">
              <a:buNone/>
              <a:defRPr sz="2000">
                <a:solidFill>
                  <a:schemeClr val="bg1">
                    <a:lumMod val="50000"/>
                  </a:schemeClr>
                </a:solidFill>
              </a:defRPr>
            </a:lvl1pPr>
          </a:lstStyle>
          <a:p>
            <a:endParaRPr lang="en-US" dirty="0"/>
          </a:p>
        </p:txBody>
      </p:sp>
      <p:sp>
        <p:nvSpPr>
          <p:cNvPr id="6" name="Content Placeholder 2"/>
          <p:cNvSpPr>
            <a:spLocks noGrp="1"/>
          </p:cNvSpPr>
          <p:nvPr>
            <p:ph idx="16" hasCustomPrompt="1"/>
          </p:nvPr>
        </p:nvSpPr>
        <p:spPr>
          <a:xfrm>
            <a:off x="752888" y="3124200"/>
            <a:ext cx="7933912" cy="3048000"/>
          </a:xfrm>
        </p:spPr>
        <p:txBody>
          <a:bodyPr/>
          <a:lstStyle>
            <a:lvl1pPr>
              <a:defRPr sz="2800" b="0" baseline="0">
                <a:solidFill>
                  <a:schemeClr val="tx1">
                    <a:lumMod val="75000"/>
                  </a:schemeClr>
                </a:solidFill>
              </a:defRPr>
            </a:lvl1pPr>
            <a:lvl2pPr>
              <a:defRPr sz="2400">
                <a:solidFill>
                  <a:schemeClr val="tx1">
                    <a:lumMod val="75000"/>
                  </a:schemeClr>
                </a:solidFill>
              </a:defRPr>
            </a:lvl2pPr>
            <a:lvl3pPr>
              <a:defRPr sz="2000">
                <a:solidFill>
                  <a:schemeClr val="tx1">
                    <a:lumMod val="75000"/>
                  </a:schemeClr>
                </a:solidFill>
              </a:defRPr>
            </a:lvl3pPr>
            <a:lvl4pPr>
              <a:defRPr sz="1800">
                <a:solidFill>
                  <a:schemeClr val="tx1">
                    <a:lumMod val="75000"/>
                  </a:schemeClr>
                </a:solidFill>
              </a:defRPr>
            </a:lvl4pPr>
            <a:lvl5pPr>
              <a:defRPr sz="1600">
                <a:solidFill>
                  <a:schemeClr val="tx1">
                    <a:lumMod val="75000"/>
                  </a:schemeClr>
                </a:solidFill>
              </a:defRPr>
            </a:lvl5pPr>
          </a:lstStyle>
          <a:p>
            <a:pPr lvl="0"/>
            <a:r>
              <a:rPr lang="en-US" dirty="0" smtClean="0"/>
              <a:t>First level</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itle Placeholder 1"/>
          <p:cNvSpPr>
            <a:spLocks noGrp="1"/>
          </p:cNvSpPr>
          <p:nvPr>
            <p:ph type="title"/>
          </p:nvPr>
        </p:nvSpPr>
        <p:spPr>
          <a:xfrm>
            <a:off x="752888" y="274638"/>
            <a:ext cx="7933912" cy="792162"/>
          </a:xfrm>
          <a:prstGeom prst="rect">
            <a:avLst/>
          </a:prstGeom>
        </p:spPr>
        <p:txBody>
          <a:bodyPr vert="horz" lIns="0" tIns="0" rIns="0" bIns="0" rtlCol="0" anchor="ctr">
            <a:noAutofit/>
          </a:bodyPr>
          <a:lstStyle/>
          <a:p>
            <a:r>
              <a:rPr lang="en-US" dirty="0" smtClean="0"/>
              <a:t>Slide Title</a:t>
            </a:r>
            <a:endParaRPr lang="en-US" dirty="0"/>
          </a:p>
        </p:txBody>
      </p:sp>
    </p:spTree>
    <p:extLst>
      <p:ext uri="{BB962C8B-B14F-4D97-AF65-F5344CB8AC3E}">
        <p14:creationId xmlns:p14="http://schemas.microsoft.com/office/powerpoint/2010/main" val="2844386805"/>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65499821-87E4-4845-AB02-AED91CADA81C}" type="datetime1">
              <a:rPr lang="en-US" smtClean="0"/>
              <a:t>11/20/2018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67DB6C-621F-4C8D-9D12-A87C1BDB54D0}" type="slidenum">
              <a:rPr lang="en-US" smtClean="0"/>
              <a:t>‹#›</a:t>
            </a:fld>
            <a:endParaRPr lang="en-US"/>
          </a:p>
        </p:txBody>
      </p:sp>
    </p:spTree>
    <p:extLst>
      <p:ext uri="{BB962C8B-B14F-4D97-AF65-F5344CB8AC3E}">
        <p14:creationId xmlns:p14="http://schemas.microsoft.com/office/powerpoint/2010/main" val="174604567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 Column, Wide Pic Bottom">
    <p:spTree>
      <p:nvGrpSpPr>
        <p:cNvPr id="1" name=""/>
        <p:cNvGrpSpPr/>
        <p:nvPr/>
      </p:nvGrpSpPr>
      <p:grpSpPr>
        <a:xfrm>
          <a:off x="0" y="0"/>
          <a:ext cx="0" cy="0"/>
          <a:chOff x="0" y="0"/>
          <a:chExt cx="0" cy="0"/>
        </a:xfrm>
      </p:grpSpPr>
      <p:sp>
        <p:nvSpPr>
          <p:cNvPr id="5" name="Picture Placeholder 3"/>
          <p:cNvSpPr>
            <a:spLocks noGrp="1"/>
          </p:cNvSpPr>
          <p:nvPr>
            <p:ph type="pic" sz="quarter" idx="15"/>
          </p:nvPr>
        </p:nvSpPr>
        <p:spPr>
          <a:xfrm>
            <a:off x="762000" y="4419600"/>
            <a:ext cx="7921784" cy="1752600"/>
          </a:xfrm>
          <a:solidFill>
            <a:schemeClr val="bg1">
              <a:lumMod val="95000"/>
            </a:schemeClr>
          </a:solidFill>
        </p:spPr>
        <p:txBody>
          <a:bodyPr anchor="ctr" anchorCtr="0">
            <a:normAutofit/>
          </a:bodyPr>
          <a:lstStyle>
            <a:lvl1pPr marL="0" indent="0" algn="ctr">
              <a:buNone/>
              <a:defRPr sz="2000">
                <a:solidFill>
                  <a:schemeClr val="bg1">
                    <a:lumMod val="50000"/>
                  </a:schemeClr>
                </a:solidFill>
              </a:defRPr>
            </a:lvl1pPr>
          </a:lstStyle>
          <a:p>
            <a:endParaRPr lang="en-US" dirty="0"/>
          </a:p>
        </p:txBody>
      </p:sp>
      <p:sp>
        <p:nvSpPr>
          <p:cNvPr id="6" name="Content Placeholder 2"/>
          <p:cNvSpPr>
            <a:spLocks noGrp="1"/>
          </p:cNvSpPr>
          <p:nvPr>
            <p:ph idx="16" hasCustomPrompt="1"/>
          </p:nvPr>
        </p:nvSpPr>
        <p:spPr>
          <a:xfrm>
            <a:off x="752888" y="1219200"/>
            <a:ext cx="7933912" cy="3048000"/>
          </a:xfrm>
        </p:spPr>
        <p:txBody>
          <a:bodyPr/>
          <a:lstStyle>
            <a:lvl1pPr>
              <a:defRPr sz="2800" b="0" baseline="0">
                <a:solidFill>
                  <a:schemeClr val="tx1">
                    <a:lumMod val="75000"/>
                  </a:schemeClr>
                </a:solidFill>
              </a:defRPr>
            </a:lvl1pPr>
            <a:lvl2pPr>
              <a:defRPr sz="2400">
                <a:solidFill>
                  <a:schemeClr val="tx1">
                    <a:lumMod val="75000"/>
                  </a:schemeClr>
                </a:solidFill>
              </a:defRPr>
            </a:lvl2pPr>
            <a:lvl3pPr>
              <a:defRPr sz="2000">
                <a:solidFill>
                  <a:schemeClr val="tx1">
                    <a:lumMod val="75000"/>
                  </a:schemeClr>
                </a:solidFill>
              </a:defRPr>
            </a:lvl3pPr>
            <a:lvl4pPr>
              <a:defRPr sz="1800">
                <a:solidFill>
                  <a:schemeClr val="tx1">
                    <a:lumMod val="75000"/>
                  </a:schemeClr>
                </a:solidFill>
              </a:defRPr>
            </a:lvl4pPr>
            <a:lvl5pPr>
              <a:defRPr sz="1600">
                <a:solidFill>
                  <a:schemeClr val="tx1">
                    <a:lumMod val="75000"/>
                  </a:schemeClr>
                </a:solidFill>
              </a:defRPr>
            </a:lvl5pPr>
          </a:lstStyle>
          <a:p>
            <a:pPr lvl="0"/>
            <a:r>
              <a:rPr lang="en-US" dirty="0" smtClean="0"/>
              <a:t>First level</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itle Placeholder 1"/>
          <p:cNvSpPr>
            <a:spLocks noGrp="1"/>
          </p:cNvSpPr>
          <p:nvPr>
            <p:ph type="title"/>
          </p:nvPr>
        </p:nvSpPr>
        <p:spPr>
          <a:xfrm>
            <a:off x="752888" y="274638"/>
            <a:ext cx="7933912" cy="792162"/>
          </a:xfrm>
          <a:prstGeom prst="rect">
            <a:avLst/>
          </a:prstGeom>
        </p:spPr>
        <p:txBody>
          <a:bodyPr vert="horz" lIns="0" tIns="0" rIns="0" bIns="0" rtlCol="0" anchor="ctr">
            <a:noAutofit/>
          </a:bodyPr>
          <a:lstStyle/>
          <a:p>
            <a:r>
              <a:rPr lang="en-US" dirty="0" smtClean="0"/>
              <a:t>Slide Title</a:t>
            </a:r>
            <a:endParaRPr lang="en-US" dirty="0"/>
          </a:p>
        </p:txBody>
      </p:sp>
    </p:spTree>
    <p:extLst>
      <p:ext uri="{BB962C8B-B14F-4D97-AF65-F5344CB8AC3E}">
        <p14:creationId xmlns:p14="http://schemas.microsoft.com/office/powerpoint/2010/main" val="780326799"/>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 Colum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Slide Title</a:t>
            </a:r>
            <a:endParaRPr lang="en-US" dirty="0"/>
          </a:p>
        </p:txBody>
      </p:sp>
      <p:sp>
        <p:nvSpPr>
          <p:cNvPr id="10" name="Content Placeholder 2"/>
          <p:cNvSpPr>
            <a:spLocks noGrp="1"/>
          </p:cNvSpPr>
          <p:nvPr>
            <p:ph idx="1" hasCustomPrompt="1"/>
          </p:nvPr>
        </p:nvSpPr>
        <p:spPr>
          <a:xfrm>
            <a:off x="762000" y="1219200"/>
            <a:ext cx="3742912" cy="4953000"/>
          </a:xfrm>
        </p:spPr>
        <p:txBody>
          <a:bodyPr/>
          <a:lstStyle>
            <a:lvl1pPr>
              <a:defRPr sz="2800" b="0" baseline="0">
                <a:solidFill>
                  <a:schemeClr val="tx1">
                    <a:lumMod val="75000"/>
                  </a:schemeClr>
                </a:solidFill>
              </a:defRPr>
            </a:lvl1pPr>
            <a:lvl2pPr>
              <a:defRPr sz="2400">
                <a:solidFill>
                  <a:schemeClr val="tx1">
                    <a:lumMod val="75000"/>
                  </a:schemeClr>
                </a:solidFill>
              </a:defRPr>
            </a:lvl2pPr>
            <a:lvl3pPr>
              <a:defRPr sz="2000">
                <a:solidFill>
                  <a:schemeClr val="tx1">
                    <a:lumMod val="75000"/>
                  </a:schemeClr>
                </a:solidFill>
              </a:defRPr>
            </a:lvl3pPr>
            <a:lvl4pPr>
              <a:defRPr sz="1800">
                <a:solidFill>
                  <a:schemeClr val="tx1">
                    <a:lumMod val="75000"/>
                  </a:schemeClr>
                </a:solidFill>
              </a:defRPr>
            </a:lvl4pPr>
            <a:lvl5pPr>
              <a:defRPr sz="1600">
                <a:solidFill>
                  <a:schemeClr val="tx1">
                    <a:lumMod val="75000"/>
                  </a:schemeClr>
                </a:solidFill>
              </a:defRPr>
            </a:lvl5pPr>
          </a:lstStyle>
          <a:p>
            <a:pPr lvl="0"/>
            <a:r>
              <a:rPr lang="en-US" dirty="0" smtClean="0"/>
              <a:t>First level</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Content Placeholder 2"/>
          <p:cNvSpPr>
            <a:spLocks noGrp="1"/>
          </p:cNvSpPr>
          <p:nvPr>
            <p:ph idx="10" hasCustomPrompt="1"/>
          </p:nvPr>
        </p:nvSpPr>
        <p:spPr>
          <a:xfrm>
            <a:off x="4953000" y="1219200"/>
            <a:ext cx="3742912" cy="4953000"/>
          </a:xfrm>
        </p:spPr>
        <p:txBody>
          <a:bodyPr/>
          <a:lstStyle>
            <a:lvl1pPr>
              <a:defRPr sz="2800" b="0" baseline="0">
                <a:solidFill>
                  <a:schemeClr val="tx1">
                    <a:lumMod val="75000"/>
                  </a:schemeClr>
                </a:solidFill>
              </a:defRPr>
            </a:lvl1pPr>
            <a:lvl2pPr>
              <a:defRPr sz="2400">
                <a:solidFill>
                  <a:schemeClr val="tx1">
                    <a:lumMod val="75000"/>
                  </a:schemeClr>
                </a:solidFill>
              </a:defRPr>
            </a:lvl2pPr>
            <a:lvl3pPr>
              <a:defRPr sz="2000">
                <a:solidFill>
                  <a:schemeClr val="tx1">
                    <a:lumMod val="75000"/>
                  </a:schemeClr>
                </a:solidFill>
              </a:defRPr>
            </a:lvl3pPr>
            <a:lvl4pPr>
              <a:defRPr sz="1800">
                <a:solidFill>
                  <a:schemeClr val="tx1">
                    <a:lumMod val="75000"/>
                  </a:schemeClr>
                </a:solidFill>
              </a:defRPr>
            </a:lvl4pPr>
            <a:lvl5pPr>
              <a:defRPr sz="1600">
                <a:solidFill>
                  <a:schemeClr val="tx1">
                    <a:lumMod val="75000"/>
                  </a:schemeClr>
                </a:solidFill>
              </a:defRPr>
            </a:lvl5pPr>
          </a:lstStyle>
          <a:p>
            <a:pPr lvl="0"/>
            <a:r>
              <a:rPr lang="en-US" dirty="0" smtClean="0"/>
              <a:t>First level</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92764201"/>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 Column, 2 Pic">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Slide Title</a:t>
            </a:r>
            <a:endParaRPr lang="en-US" dirty="0"/>
          </a:p>
        </p:txBody>
      </p:sp>
      <p:sp>
        <p:nvSpPr>
          <p:cNvPr id="4" name="Picture Placeholder 3"/>
          <p:cNvSpPr>
            <a:spLocks noGrp="1"/>
          </p:cNvSpPr>
          <p:nvPr>
            <p:ph type="pic" sz="quarter" idx="14"/>
          </p:nvPr>
        </p:nvSpPr>
        <p:spPr>
          <a:xfrm>
            <a:off x="762001" y="1219200"/>
            <a:ext cx="3733800" cy="1600200"/>
          </a:xfrm>
          <a:solidFill>
            <a:schemeClr val="bg1">
              <a:lumMod val="95000"/>
            </a:schemeClr>
          </a:solidFill>
        </p:spPr>
        <p:txBody>
          <a:bodyPr anchor="ctr" anchorCtr="0">
            <a:normAutofit/>
          </a:bodyPr>
          <a:lstStyle>
            <a:lvl1pPr marL="0" indent="0" algn="ctr">
              <a:buNone/>
              <a:defRPr sz="2000">
                <a:solidFill>
                  <a:schemeClr val="bg1">
                    <a:lumMod val="50000"/>
                  </a:schemeClr>
                </a:solidFill>
              </a:defRPr>
            </a:lvl1pPr>
          </a:lstStyle>
          <a:p>
            <a:endParaRPr lang="en-US" dirty="0"/>
          </a:p>
        </p:txBody>
      </p:sp>
      <p:sp>
        <p:nvSpPr>
          <p:cNvPr id="15" name="Picture Placeholder 3"/>
          <p:cNvSpPr>
            <a:spLocks noGrp="1"/>
          </p:cNvSpPr>
          <p:nvPr>
            <p:ph type="pic" sz="quarter" idx="16"/>
          </p:nvPr>
        </p:nvSpPr>
        <p:spPr>
          <a:xfrm>
            <a:off x="4953000" y="1219200"/>
            <a:ext cx="3733800" cy="1600200"/>
          </a:xfrm>
          <a:solidFill>
            <a:schemeClr val="bg1">
              <a:lumMod val="95000"/>
            </a:schemeClr>
          </a:solidFill>
        </p:spPr>
        <p:txBody>
          <a:bodyPr anchor="ctr" anchorCtr="0">
            <a:normAutofit/>
          </a:bodyPr>
          <a:lstStyle>
            <a:lvl1pPr marL="0" indent="0" algn="ctr">
              <a:buNone/>
              <a:defRPr sz="2000">
                <a:solidFill>
                  <a:schemeClr val="bg1">
                    <a:lumMod val="50000"/>
                  </a:schemeClr>
                </a:solidFill>
              </a:defRPr>
            </a:lvl1pPr>
          </a:lstStyle>
          <a:p>
            <a:endParaRPr lang="en-US" dirty="0"/>
          </a:p>
        </p:txBody>
      </p:sp>
      <p:sp>
        <p:nvSpPr>
          <p:cNvPr id="11" name="Content Placeholder 2"/>
          <p:cNvSpPr>
            <a:spLocks noGrp="1"/>
          </p:cNvSpPr>
          <p:nvPr>
            <p:ph idx="1" hasCustomPrompt="1"/>
          </p:nvPr>
        </p:nvSpPr>
        <p:spPr>
          <a:xfrm>
            <a:off x="752888" y="3048000"/>
            <a:ext cx="3742912" cy="3124200"/>
          </a:xfrm>
        </p:spPr>
        <p:txBody>
          <a:bodyPr/>
          <a:lstStyle>
            <a:lvl1pPr>
              <a:defRPr sz="2800" b="0" baseline="0">
                <a:solidFill>
                  <a:schemeClr val="tx1">
                    <a:lumMod val="75000"/>
                  </a:schemeClr>
                </a:solidFill>
              </a:defRPr>
            </a:lvl1pPr>
            <a:lvl2pPr>
              <a:defRPr sz="2400">
                <a:solidFill>
                  <a:schemeClr val="tx1">
                    <a:lumMod val="75000"/>
                  </a:schemeClr>
                </a:solidFill>
              </a:defRPr>
            </a:lvl2pPr>
            <a:lvl3pPr>
              <a:defRPr sz="2000">
                <a:solidFill>
                  <a:schemeClr val="tx1">
                    <a:lumMod val="75000"/>
                  </a:schemeClr>
                </a:solidFill>
              </a:defRPr>
            </a:lvl3pPr>
            <a:lvl4pPr>
              <a:defRPr sz="1800">
                <a:solidFill>
                  <a:schemeClr val="tx1">
                    <a:lumMod val="75000"/>
                  </a:schemeClr>
                </a:solidFill>
              </a:defRPr>
            </a:lvl4pPr>
            <a:lvl5pPr>
              <a:defRPr sz="1600">
                <a:solidFill>
                  <a:schemeClr val="tx1">
                    <a:lumMod val="75000"/>
                  </a:schemeClr>
                </a:solidFill>
              </a:defRPr>
            </a:lvl5pPr>
          </a:lstStyle>
          <a:p>
            <a:pPr lvl="0"/>
            <a:r>
              <a:rPr lang="en-US" dirty="0" smtClean="0"/>
              <a:t>First level</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2"/>
          <p:cNvSpPr>
            <a:spLocks noGrp="1"/>
          </p:cNvSpPr>
          <p:nvPr>
            <p:ph idx="17" hasCustomPrompt="1"/>
          </p:nvPr>
        </p:nvSpPr>
        <p:spPr>
          <a:xfrm>
            <a:off x="4953000" y="3048000"/>
            <a:ext cx="3742912" cy="3124200"/>
          </a:xfrm>
        </p:spPr>
        <p:txBody>
          <a:bodyPr/>
          <a:lstStyle>
            <a:lvl1pPr>
              <a:defRPr sz="2800" b="0" baseline="0">
                <a:solidFill>
                  <a:schemeClr val="tx1">
                    <a:lumMod val="75000"/>
                  </a:schemeClr>
                </a:solidFill>
              </a:defRPr>
            </a:lvl1pPr>
            <a:lvl2pPr>
              <a:defRPr sz="2400">
                <a:solidFill>
                  <a:schemeClr val="tx1">
                    <a:lumMod val="75000"/>
                  </a:schemeClr>
                </a:solidFill>
              </a:defRPr>
            </a:lvl2pPr>
            <a:lvl3pPr>
              <a:defRPr sz="2000">
                <a:solidFill>
                  <a:schemeClr val="tx1">
                    <a:lumMod val="75000"/>
                  </a:schemeClr>
                </a:solidFill>
              </a:defRPr>
            </a:lvl3pPr>
            <a:lvl4pPr>
              <a:defRPr sz="1800">
                <a:solidFill>
                  <a:schemeClr val="tx1">
                    <a:lumMod val="75000"/>
                  </a:schemeClr>
                </a:solidFill>
              </a:defRPr>
            </a:lvl4pPr>
            <a:lvl5pPr>
              <a:defRPr sz="1600">
                <a:solidFill>
                  <a:schemeClr val="tx1">
                    <a:lumMod val="75000"/>
                  </a:schemeClr>
                </a:solidFill>
              </a:defRPr>
            </a:lvl5pPr>
          </a:lstStyle>
          <a:p>
            <a:pPr lvl="0"/>
            <a:r>
              <a:rPr lang="en-US" dirty="0" smtClean="0"/>
              <a:t>First level</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787147245"/>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 Colum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Slide Title</a:t>
            </a:r>
            <a:endParaRPr lang="en-US" dirty="0"/>
          </a:p>
        </p:txBody>
      </p:sp>
      <p:sp>
        <p:nvSpPr>
          <p:cNvPr id="9" name="Content Placeholder 2"/>
          <p:cNvSpPr>
            <a:spLocks noGrp="1"/>
          </p:cNvSpPr>
          <p:nvPr>
            <p:ph idx="19" hasCustomPrompt="1"/>
          </p:nvPr>
        </p:nvSpPr>
        <p:spPr>
          <a:xfrm>
            <a:off x="752888" y="1219200"/>
            <a:ext cx="2447512" cy="4953000"/>
          </a:xfrm>
        </p:spPr>
        <p:txBody>
          <a:bodyPr/>
          <a:lstStyle>
            <a:lvl1pPr>
              <a:defRPr sz="2800" b="0" baseline="0">
                <a:solidFill>
                  <a:schemeClr val="tx1">
                    <a:lumMod val="75000"/>
                  </a:schemeClr>
                </a:solidFill>
              </a:defRPr>
            </a:lvl1pPr>
            <a:lvl2pPr>
              <a:defRPr sz="2400">
                <a:solidFill>
                  <a:schemeClr val="tx1">
                    <a:lumMod val="75000"/>
                  </a:schemeClr>
                </a:solidFill>
              </a:defRPr>
            </a:lvl2pPr>
            <a:lvl3pPr>
              <a:defRPr sz="2000">
                <a:solidFill>
                  <a:schemeClr val="tx1">
                    <a:lumMod val="75000"/>
                  </a:schemeClr>
                </a:solidFill>
              </a:defRPr>
            </a:lvl3pPr>
            <a:lvl4pPr>
              <a:defRPr sz="1800">
                <a:solidFill>
                  <a:schemeClr val="tx1">
                    <a:lumMod val="75000"/>
                  </a:schemeClr>
                </a:solidFill>
              </a:defRPr>
            </a:lvl4pPr>
            <a:lvl5pPr>
              <a:defRPr sz="1600">
                <a:solidFill>
                  <a:schemeClr val="tx1">
                    <a:lumMod val="75000"/>
                  </a:schemeClr>
                </a:solidFill>
              </a:defRPr>
            </a:lvl5pPr>
          </a:lstStyle>
          <a:p>
            <a:pPr lvl="0"/>
            <a:r>
              <a:rPr lang="en-US" dirty="0" smtClean="0"/>
              <a:t>First level</a:t>
            </a:r>
          </a:p>
          <a:p>
            <a:pPr lvl="1"/>
            <a:r>
              <a:rPr lang="en-US" dirty="0" smtClean="0"/>
              <a:t>Second level</a:t>
            </a:r>
          </a:p>
          <a:p>
            <a:pPr lvl="2"/>
            <a:r>
              <a:rPr lang="en-US" dirty="0" smtClean="0"/>
              <a:t>Third level</a:t>
            </a:r>
          </a:p>
        </p:txBody>
      </p:sp>
      <p:sp>
        <p:nvSpPr>
          <p:cNvPr id="13" name="Content Placeholder 2"/>
          <p:cNvSpPr>
            <a:spLocks noGrp="1"/>
          </p:cNvSpPr>
          <p:nvPr>
            <p:ph idx="20" hasCustomPrompt="1"/>
          </p:nvPr>
        </p:nvSpPr>
        <p:spPr>
          <a:xfrm>
            <a:off x="6248400" y="1219200"/>
            <a:ext cx="2447512" cy="4953000"/>
          </a:xfrm>
        </p:spPr>
        <p:txBody>
          <a:bodyPr/>
          <a:lstStyle>
            <a:lvl1pPr>
              <a:defRPr sz="2800" b="0" baseline="0">
                <a:solidFill>
                  <a:schemeClr val="tx1">
                    <a:lumMod val="75000"/>
                  </a:schemeClr>
                </a:solidFill>
              </a:defRPr>
            </a:lvl1pPr>
            <a:lvl2pPr>
              <a:defRPr sz="2400">
                <a:solidFill>
                  <a:schemeClr val="tx1">
                    <a:lumMod val="75000"/>
                  </a:schemeClr>
                </a:solidFill>
              </a:defRPr>
            </a:lvl2pPr>
            <a:lvl3pPr>
              <a:defRPr sz="2000">
                <a:solidFill>
                  <a:schemeClr val="tx1">
                    <a:lumMod val="75000"/>
                  </a:schemeClr>
                </a:solidFill>
              </a:defRPr>
            </a:lvl3pPr>
            <a:lvl4pPr>
              <a:defRPr sz="1800">
                <a:solidFill>
                  <a:schemeClr val="tx1">
                    <a:lumMod val="75000"/>
                  </a:schemeClr>
                </a:solidFill>
              </a:defRPr>
            </a:lvl4pPr>
            <a:lvl5pPr>
              <a:defRPr sz="1600">
                <a:solidFill>
                  <a:schemeClr val="tx1">
                    <a:lumMod val="75000"/>
                  </a:schemeClr>
                </a:solidFill>
              </a:defRPr>
            </a:lvl5pPr>
          </a:lstStyle>
          <a:p>
            <a:pPr lvl="0"/>
            <a:r>
              <a:rPr lang="en-US" dirty="0" smtClean="0"/>
              <a:t>First level</a:t>
            </a:r>
          </a:p>
          <a:p>
            <a:pPr lvl="1"/>
            <a:r>
              <a:rPr lang="en-US" dirty="0" smtClean="0"/>
              <a:t>Second level</a:t>
            </a:r>
          </a:p>
          <a:p>
            <a:pPr lvl="2"/>
            <a:r>
              <a:rPr lang="en-US" dirty="0" smtClean="0"/>
              <a:t>Third level</a:t>
            </a:r>
          </a:p>
        </p:txBody>
      </p:sp>
      <p:sp>
        <p:nvSpPr>
          <p:cNvPr id="14" name="Content Placeholder 2"/>
          <p:cNvSpPr>
            <a:spLocks noGrp="1"/>
          </p:cNvSpPr>
          <p:nvPr>
            <p:ph idx="21" hasCustomPrompt="1"/>
          </p:nvPr>
        </p:nvSpPr>
        <p:spPr>
          <a:xfrm>
            <a:off x="3500644" y="1219200"/>
            <a:ext cx="2447512" cy="4953000"/>
          </a:xfrm>
        </p:spPr>
        <p:txBody>
          <a:bodyPr/>
          <a:lstStyle>
            <a:lvl1pPr>
              <a:defRPr sz="2800" b="0" baseline="0">
                <a:solidFill>
                  <a:schemeClr val="tx1">
                    <a:lumMod val="75000"/>
                  </a:schemeClr>
                </a:solidFill>
              </a:defRPr>
            </a:lvl1pPr>
            <a:lvl2pPr>
              <a:defRPr sz="2400">
                <a:solidFill>
                  <a:schemeClr val="tx1">
                    <a:lumMod val="75000"/>
                  </a:schemeClr>
                </a:solidFill>
              </a:defRPr>
            </a:lvl2pPr>
            <a:lvl3pPr>
              <a:defRPr sz="2000">
                <a:solidFill>
                  <a:schemeClr val="tx1">
                    <a:lumMod val="75000"/>
                  </a:schemeClr>
                </a:solidFill>
              </a:defRPr>
            </a:lvl3pPr>
            <a:lvl4pPr>
              <a:defRPr sz="1800">
                <a:solidFill>
                  <a:schemeClr val="tx1">
                    <a:lumMod val="75000"/>
                  </a:schemeClr>
                </a:solidFill>
              </a:defRPr>
            </a:lvl4pPr>
            <a:lvl5pPr>
              <a:defRPr sz="1600">
                <a:solidFill>
                  <a:schemeClr val="tx1">
                    <a:lumMod val="75000"/>
                  </a:schemeClr>
                </a:solidFill>
              </a:defRPr>
            </a:lvl5pPr>
          </a:lstStyle>
          <a:p>
            <a:pPr lvl="0"/>
            <a:r>
              <a:rPr lang="en-US" dirty="0" smtClean="0"/>
              <a:t>First level</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258947452"/>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 Column, 3 Pic">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Slide Title</a:t>
            </a:r>
            <a:endParaRPr lang="en-US" dirty="0"/>
          </a:p>
        </p:txBody>
      </p:sp>
      <p:sp>
        <p:nvSpPr>
          <p:cNvPr id="18" name="Picture Placeholder 3"/>
          <p:cNvSpPr>
            <a:spLocks noGrp="1"/>
          </p:cNvSpPr>
          <p:nvPr>
            <p:ph type="pic" sz="quarter" idx="15"/>
          </p:nvPr>
        </p:nvSpPr>
        <p:spPr>
          <a:xfrm>
            <a:off x="762000" y="1219200"/>
            <a:ext cx="2435438" cy="1600200"/>
          </a:xfrm>
          <a:solidFill>
            <a:schemeClr val="bg1">
              <a:lumMod val="95000"/>
            </a:schemeClr>
          </a:solidFill>
        </p:spPr>
        <p:txBody>
          <a:bodyPr anchor="ctr" anchorCtr="0">
            <a:normAutofit/>
          </a:bodyPr>
          <a:lstStyle>
            <a:lvl1pPr marL="0" indent="0" algn="ctr">
              <a:buNone/>
              <a:defRPr sz="2000">
                <a:solidFill>
                  <a:schemeClr val="bg1">
                    <a:lumMod val="50000"/>
                  </a:schemeClr>
                </a:solidFill>
              </a:defRPr>
            </a:lvl1pPr>
          </a:lstStyle>
          <a:p>
            <a:endParaRPr lang="en-US" dirty="0"/>
          </a:p>
        </p:txBody>
      </p:sp>
      <p:sp>
        <p:nvSpPr>
          <p:cNvPr id="14" name="Picture Placeholder 3"/>
          <p:cNvSpPr>
            <a:spLocks noGrp="1"/>
          </p:cNvSpPr>
          <p:nvPr>
            <p:ph type="pic" sz="quarter" idx="17"/>
          </p:nvPr>
        </p:nvSpPr>
        <p:spPr>
          <a:xfrm>
            <a:off x="3508162" y="1219200"/>
            <a:ext cx="2435438" cy="1600200"/>
          </a:xfrm>
          <a:solidFill>
            <a:schemeClr val="bg1">
              <a:lumMod val="95000"/>
            </a:schemeClr>
          </a:solidFill>
        </p:spPr>
        <p:txBody>
          <a:bodyPr anchor="ctr" anchorCtr="0">
            <a:normAutofit/>
          </a:bodyPr>
          <a:lstStyle>
            <a:lvl1pPr marL="0" indent="0" algn="ctr">
              <a:buNone/>
              <a:defRPr sz="2000">
                <a:solidFill>
                  <a:schemeClr val="bg1">
                    <a:lumMod val="50000"/>
                  </a:schemeClr>
                </a:solidFill>
              </a:defRPr>
            </a:lvl1pPr>
          </a:lstStyle>
          <a:p>
            <a:endParaRPr lang="en-US" dirty="0"/>
          </a:p>
        </p:txBody>
      </p:sp>
      <p:sp>
        <p:nvSpPr>
          <p:cNvPr id="16" name="Picture Placeholder 3"/>
          <p:cNvSpPr>
            <a:spLocks noGrp="1"/>
          </p:cNvSpPr>
          <p:nvPr>
            <p:ph type="pic" sz="quarter" idx="19"/>
          </p:nvPr>
        </p:nvSpPr>
        <p:spPr>
          <a:xfrm>
            <a:off x="6251362" y="1219200"/>
            <a:ext cx="2435438" cy="1600200"/>
          </a:xfrm>
          <a:solidFill>
            <a:schemeClr val="bg1">
              <a:lumMod val="95000"/>
            </a:schemeClr>
          </a:solidFill>
        </p:spPr>
        <p:txBody>
          <a:bodyPr anchor="ctr" anchorCtr="0">
            <a:normAutofit/>
          </a:bodyPr>
          <a:lstStyle>
            <a:lvl1pPr marL="0" indent="0" algn="ctr">
              <a:buNone/>
              <a:defRPr sz="2000">
                <a:solidFill>
                  <a:schemeClr val="bg1">
                    <a:lumMod val="50000"/>
                  </a:schemeClr>
                </a:solidFill>
              </a:defRPr>
            </a:lvl1pPr>
          </a:lstStyle>
          <a:p>
            <a:endParaRPr lang="en-US" dirty="0"/>
          </a:p>
        </p:txBody>
      </p:sp>
      <p:sp>
        <p:nvSpPr>
          <p:cNvPr id="17" name="Content Placeholder 2"/>
          <p:cNvSpPr>
            <a:spLocks noGrp="1"/>
          </p:cNvSpPr>
          <p:nvPr>
            <p:ph idx="21" hasCustomPrompt="1"/>
          </p:nvPr>
        </p:nvSpPr>
        <p:spPr>
          <a:xfrm>
            <a:off x="752888" y="3048000"/>
            <a:ext cx="2447512" cy="3124200"/>
          </a:xfrm>
        </p:spPr>
        <p:txBody>
          <a:bodyPr/>
          <a:lstStyle>
            <a:lvl1pPr>
              <a:defRPr sz="2800" b="0" baseline="0">
                <a:solidFill>
                  <a:schemeClr val="tx1">
                    <a:lumMod val="75000"/>
                  </a:schemeClr>
                </a:solidFill>
              </a:defRPr>
            </a:lvl1pPr>
            <a:lvl2pPr>
              <a:defRPr sz="2400">
                <a:solidFill>
                  <a:schemeClr val="tx1">
                    <a:lumMod val="75000"/>
                  </a:schemeClr>
                </a:solidFill>
              </a:defRPr>
            </a:lvl2pPr>
            <a:lvl3pPr>
              <a:defRPr sz="2000">
                <a:solidFill>
                  <a:schemeClr val="tx1">
                    <a:lumMod val="75000"/>
                  </a:schemeClr>
                </a:solidFill>
              </a:defRPr>
            </a:lvl3pPr>
            <a:lvl4pPr>
              <a:defRPr sz="1800">
                <a:solidFill>
                  <a:schemeClr val="tx1">
                    <a:lumMod val="75000"/>
                  </a:schemeClr>
                </a:solidFill>
              </a:defRPr>
            </a:lvl4pPr>
            <a:lvl5pPr>
              <a:defRPr sz="1600">
                <a:solidFill>
                  <a:schemeClr val="tx1">
                    <a:lumMod val="75000"/>
                  </a:schemeClr>
                </a:solidFill>
              </a:defRPr>
            </a:lvl5pPr>
          </a:lstStyle>
          <a:p>
            <a:pPr lvl="0"/>
            <a:r>
              <a:rPr lang="en-US" dirty="0" smtClean="0"/>
              <a:t>First level</a:t>
            </a:r>
          </a:p>
          <a:p>
            <a:pPr lvl="1"/>
            <a:r>
              <a:rPr lang="en-US" dirty="0" smtClean="0"/>
              <a:t>Second level</a:t>
            </a:r>
          </a:p>
          <a:p>
            <a:pPr lvl="2"/>
            <a:r>
              <a:rPr lang="en-US" dirty="0" smtClean="0"/>
              <a:t>Third level</a:t>
            </a:r>
          </a:p>
        </p:txBody>
      </p:sp>
      <p:sp>
        <p:nvSpPr>
          <p:cNvPr id="19" name="Content Placeholder 2"/>
          <p:cNvSpPr>
            <a:spLocks noGrp="1"/>
          </p:cNvSpPr>
          <p:nvPr>
            <p:ph idx="22" hasCustomPrompt="1"/>
          </p:nvPr>
        </p:nvSpPr>
        <p:spPr>
          <a:xfrm>
            <a:off x="6248400" y="3048000"/>
            <a:ext cx="2447512" cy="3124200"/>
          </a:xfrm>
        </p:spPr>
        <p:txBody>
          <a:bodyPr/>
          <a:lstStyle>
            <a:lvl1pPr>
              <a:defRPr sz="2800" b="0" baseline="0">
                <a:solidFill>
                  <a:schemeClr val="tx1">
                    <a:lumMod val="75000"/>
                  </a:schemeClr>
                </a:solidFill>
              </a:defRPr>
            </a:lvl1pPr>
            <a:lvl2pPr>
              <a:defRPr sz="2400">
                <a:solidFill>
                  <a:schemeClr val="tx1">
                    <a:lumMod val="75000"/>
                  </a:schemeClr>
                </a:solidFill>
              </a:defRPr>
            </a:lvl2pPr>
            <a:lvl3pPr>
              <a:defRPr sz="2000">
                <a:solidFill>
                  <a:schemeClr val="tx1">
                    <a:lumMod val="75000"/>
                  </a:schemeClr>
                </a:solidFill>
              </a:defRPr>
            </a:lvl3pPr>
            <a:lvl4pPr>
              <a:defRPr sz="1800">
                <a:solidFill>
                  <a:schemeClr val="tx1">
                    <a:lumMod val="75000"/>
                  </a:schemeClr>
                </a:solidFill>
              </a:defRPr>
            </a:lvl4pPr>
            <a:lvl5pPr>
              <a:defRPr sz="1600">
                <a:solidFill>
                  <a:schemeClr val="tx1">
                    <a:lumMod val="75000"/>
                  </a:schemeClr>
                </a:solidFill>
              </a:defRPr>
            </a:lvl5pPr>
          </a:lstStyle>
          <a:p>
            <a:pPr lvl="0"/>
            <a:r>
              <a:rPr lang="en-US" dirty="0" smtClean="0"/>
              <a:t>First level</a:t>
            </a:r>
          </a:p>
          <a:p>
            <a:pPr lvl="1"/>
            <a:r>
              <a:rPr lang="en-US" dirty="0" smtClean="0"/>
              <a:t>Second level</a:t>
            </a:r>
          </a:p>
          <a:p>
            <a:pPr lvl="2"/>
            <a:r>
              <a:rPr lang="en-US" dirty="0" smtClean="0"/>
              <a:t>Third level</a:t>
            </a:r>
          </a:p>
        </p:txBody>
      </p:sp>
      <p:sp>
        <p:nvSpPr>
          <p:cNvPr id="20" name="Content Placeholder 2"/>
          <p:cNvSpPr>
            <a:spLocks noGrp="1"/>
          </p:cNvSpPr>
          <p:nvPr>
            <p:ph idx="23" hasCustomPrompt="1"/>
          </p:nvPr>
        </p:nvSpPr>
        <p:spPr>
          <a:xfrm>
            <a:off x="3500644" y="3048000"/>
            <a:ext cx="2447512" cy="3124200"/>
          </a:xfrm>
        </p:spPr>
        <p:txBody>
          <a:bodyPr/>
          <a:lstStyle>
            <a:lvl1pPr>
              <a:defRPr sz="2800" b="0" baseline="0">
                <a:solidFill>
                  <a:schemeClr val="tx1">
                    <a:lumMod val="75000"/>
                  </a:schemeClr>
                </a:solidFill>
              </a:defRPr>
            </a:lvl1pPr>
            <a:lvl2pPr>
              <a:defRPr sz="2400">
                <a:solidFill>
                  <a:schemeClr val="tx1">
                    <a:lumMod val="75000"/>
                  </a:schemeClr>
                </a:solidFill>
              </a:defRPr>
            </a:lvl2pPr>
            <a:lvl3pPr>
              <a:defRPr sz="2000">
                <a:solidFill>
                  <a:schemeClr val="tx1">
                    <a:lumMod val="75000"/>
                  </a:schemeClr>
                </a:solidFill>
              </a:defRPr>
            </a:lvl3pPr>
            <a:lvl4pPr>
              <a:defRPr sz="1800">
                <a:solidFill>
                  <a:schemeClr val="tx1">
                    <a:lumMod val="75000"/>
                  </a:schemeClr>
                </a:solidFill>
              </a:defRPr>
            </a:lvl4pPr>
            <a:lvl5pPr>
              <a:defRPr sz="1600">
                <a:solidFill>
                  <a:schemeClr val="tx1">
                    <a:lumMod val="75000"/>
                  </a:schemeClr>
                </a:solidFill>
              </a:defRPr>
            </a:lvl5pPr>
          </a:lstStyle>
          <a:p>
            <a:pPr lvl="0"/>
            <a:r>
              <a:rPr lang="en-US" dirty="0" smtClean="0"/>
              <a:t>First level</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1957250260"/>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 Lg Pic">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Slide Title</a:t>
            </a:r>
            <a:endParaRPr lang="en-US" dirty="0"/>
          </a:p>
        </p:txBody>
      </p:sp>
      <p:sp>
        <p:nvSpPr>
          <p:cNvPr id="4" name="Picture Placeholder 3"/>
          <p:cNvSpPr>
            <a:spLocks noGrp="1"/>
          </p:cNvSpPr>
          <p:nvPr>
            <p:ph type="pic" sz="quarter" idx="14"/>
          </p:nvPr>
        </p:nvSpPr>
        <p:spPr>
          <a:xfrm>
            <a:off x="762000" y="1219200"/>
            <a:ext cx="7924800" cy="4953000"/>
          </a:xfrm>
          <a:solidFill>
            <a:schemeClr val="bg1">
              <a:lumMod val="95000"/>
            </a:schemeClr>
          </a:solidFill>
        </p:spPr>
        <p:txBody>
          <a:bodyPr anchor="ctr" anchorCtr="0">
            <a:normAutofit/>
          </a:bodyPr>
          <a:lstStyle>
            <a:lvl1pPr marL="0" indent="0" algn="ctr">
              <a:buNone/>
              <a:defRPr sz="2000">
                <a:solidFill>
                  <a:schemeClr val="bg1">
                    <a:lumMod val="50000"/>
                  </a:schemeClr>
                </a:solidFill>
              </a:defRPr>
            </a:lvl1pPr>
          </a:lstStyle>
          <a:p>
            <a:endParaRPr lang="en-US" dirty="0"/>
          </a:p>
        </p:txBody>
      </p:sp>
    </p:spTree>
    <p:extLst>
      <p:ext uri="{BB962C8B-B14F-4D97-AF65-F5344CB8AC3E}">
        <p14:creationId xmlns:p14="http://schemas.microsoft.com/office/powerpoint/2010/main" val="1509642449"/>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136E28E8-2A29-47C3-83F5-0F77DE560FC2}" type="datetime1">
              <a:rPr lang="en-US" smtClean="0"/>
              <a:t>11/20/2018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67DB6C-621F-4C8D-9D12-A87C1BDB54D0}" type="slidenum">
              <a:rPr lang="en-US" smtClean="0"/>
              <a:t>‹#›</a:t>
            </a:fld>
            <a:endParaRPr lang="en-US"/>
          </a:p>
        </p:txBody>
      </p:sp>
    </p:spTree>
    <p:extLst>
      <p:ext uri="{BB962C8B-B14F-4D97-AF65-F5344CB8AC3E}">
        <p14:creationId xmlns:p14="http://schemas.microsoft.com/office/powerpoint/2010/main" val="30320347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F9E9E62C-73CD-44A4-B53D-6DFE2C1E01FB}" type="datetime1">
              <a:rPr lang="en-US" smtClean="0"/>
              <a:t>11/20/2018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C67DB6C-621F-4C8D-9D12-A87C1BDB54D0}" type="slidenum">
              <a:rPr lang="en-US" smtClean="0"/>
              <a:t>‹#›</a:t>
            </a:fld>
            <a:endParaRPr lang="en-US"/>
          </a:p>
        </p:txBody>
      </p:sp>
    </p:spTree>
    <p:extLst>
      <p:ext uri="{BB962C8B-B14F-4D97-AF65-F5344CB8AC3E}">
        <p14:creationId xmlns:p14="http://schemas.microsoft.com/office/powerpoint/2010/main" val="31853618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6AB8768-5505-4E3C-92E2-A931E401A90C}" type="datetime1">
              <a:rPr lang="en-US" smtClean="0"/>
              <a:t>11/20/2018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C67DB6C-621F-4C8D-9D12-A87C1BDB54D0}" type="slidenum">
              <a:rPr lang="en-US" smtClean="0"/>
              <a:t>‹#›</a:t>
            </a:fld>
            <a:endParaRPr lang="en-US"/>
          </a:p>
        </p:txBody>
      </p:sp>
    </p:spTree>
    <p:extLst>
      <p:ext uri="{BB962C8B-B14F-4D97-AF65-F5344CB8AC3E}">
        <p14:creationId xmlns:p14="http://schemas.microsoft.com/office/powerpoint/2010/main" val="11921670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DD57286-A097-4516-953C-CA7E9E958EBD}" type="datetime1">
              <a:rPr lang="en-US" smtClean="0"/>
              <a:t>11/20/2018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C67DB6C-621F-4C8D-9D12-A87C1BDB54D0}" type="slidenum">
              <a:rPr lang="en-US" smtClean="0"/>
              <a:t>‹#›</a:t>
            </a:fld>
            <a:endParaRPr lang="en-US"/>
          </a:p>
        </p:txBody>
      </p:sp>
    </p:spTree>
    <p:extLst>
      <p:ext uri="{BB962C8B-B14F-4D97-AF65-F5344CB8AC3E}">
        <p14:creationId xmlns:p14="http://schemas.microsoft.com/office/powerpoint/2010/main" val="24626708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5543D768-9092-486E-BB0E-27C1E4DA1EC9}" type="datetime1">
              <a:rPr lang="en-US" smtClean="0"/>
              <a:t>11/20/2018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67DB6C-621F-4C8D-9D12-A87C1BDB54D0}" type="slidenum">
              <a:rPr lang="en-US" smtClean="0"/>
              <a:t>‹#›</a:t>
            </a:fld>
            <a:endParaRPr lang="en-US"/>
          </a:p>
        </p:txBody>
      </p:sp>
    </p:spTree>
    <p:extLst>
      <p:ext uri="{BB962C8B-B14F-4D97-AF65-F5344CB8AC3E}">
        <p14:creationId xmlns:p14="http://schemas.microsoft.com/office/powerpoint/2010/main" val="29642202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78E0F76-89AE-49FD-B3CE-226E6974B390}" type="datetime1">
              <a:rPr lang="en-US" smtClean="0"/>
              <a:t>11/20/2018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67DB6C-621F-4C8D-9D12-A87C1BDB54D0}" type="slidenum">
              <a:rPr lang="en-US" smtClean="0"/>
              <a:t>‹#›</a:t>
            </a:fld>
            <a:endParaRPr lang="en-US"/>
          </a:p>
        </p:txBody>
      </p:sp>
    </p:spTree>
    <p:extLst>
      <p:ext uri="{BB962C8B-B14F-4D97-AF65-F5344CB8AC3E}">
        <p14:creationId xmlns:p14="http://schemas.microsoft.com/office/powerpoint/2010/main" val="39456138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18" Type="http://schemas.openxmlformats.org/officeDocument/2006/relationships/image" Target="../media/image5.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4.png"/><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18" Type="http://schemas.openxmlformats.org/officeDocument/2006/relationships/hyperlink" Target="http://www.noaa.gov/satellites" TargetMode="External"/><Relationship Id="rId26" Type="http://schemas.openxmlformats.org/officeDocument/2006/relationships/hyperlink" Target="https://www.commerce.gov/" TargetMode="External"/><Relationship Id="rId3" Type="http://schemas.openxmlformats.org/officeDocument/2006/relationships/slideLayout" Target="../slideLayouts/slideLayout15.xml"/><Relationship Id="rId21" Type="http://schemas.openxmlformats.org/officeDocument/2006/relationships/image" Target="../media/image9.png"/><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image" Target="../media/image7.png"/><Relationship Id="rId25" Type="http://schemas.openxmlformats.org/officeDocument/2006/relationships/image" Target="../media/image11.png"/><Relationship Id="rId2" Type="http://schemas.openxmlformats.org/officeDocument/2006/relationships/slideLayout" Target="../slideLayouts/slideLayout14.xml"/><Relationship Id="rId16" Type="http://schemas.openxmlformats.org/officeDocument/2006/relationships/hyperlink" Target="http://www.noaa.gov/research" TargetMode="External"/><Relationship Id="rId20" Type="http://schemas.openxmlformats.org/officeDocument/2006/relationships/hyperlink" Target="http://www.noaa.gov/fisheries" TargetMode="External"/><Relationship Id="rId29" Type="http://schemas.openxmlformats.org/officeDocument/2006/relationships/image" Target="../media/image13.png"/><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24" Type="http://schemas.openxmlformats.org/officeDocument/2006/relationships/hyperlink" Target="http://www.noaa.gov/weather" TargetMode="External"/><Relationship Id="rId5" Type="http://schemas.openxmlformats.org/officeDocument/2006/relationships/slideLayout" Target="../slideLayouts/slideLayout17.xml"/><Relationship Id="rId15" Type="http://schemas.openxmlformats.org/officeDocument/2006/relationships/image" Target="../media/image6.png"/><Relationship Id="rId23" Type="http://schemas.openxmlformats.org/officeDocument/2006/relationships/image" Target="../media/image10.png"/><Relationship Id="rId28" Type="http://schemas.openxmlformats.org/officeDocument/2006/relationships/hyperlink" Target="http://www.noaa.gov/" TargetMode="External"/><Relationship Id="rId10" Type="http://schemas.openxmlformats.org/officeDocument/2006/relationships/slideLayout" Target="../slideLayouts/slideLayout22.xml"/><Relationship Id="rId19" Type="http://schemas.openxmlformats.org/officeDocument/2006/relationships/image" Target="../media/image8.png"/><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hyperlink" Target="http://www.noaa.gov/marine-aviation" TargetMode="External"/><Relationship Id="rId22" Type="http://schemas.openxmlformats.org/officeDocument/2006/relationships/hyperlink" Target="http://www.noaa.gov/oceans-coasts" TargetMode="External"/><Relationship Id="rId27" Type="http://schemas.openxmlformats.org/officeDocument/2006/relationships/image" Target="../media/image12.png"/><Relationship Id="rId30" Type="http://schemas.openxmlformats.org/officeDocument/2006/relationships/image" Target="../media/image14.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hyperlink" Target="http://www.noaa.gov/marine-aviation" TargetMode="External"/><Relationship Id="rId18" Type="http://schemas.openxmlformats.org/officeDocument/2006/relationships/image" Target="../media/image18.png"/><Relationship Id="rId26" Type="http://schemas.openxmlformats.org/officeDocument/2006/relationships/image" Target="../media/image22.png"/><Relationship Id="rId3" Type="http://schemas.openxmlformats.org/officeDocument/2006/relationships/slideLayout" Target="../slideLayouts/slideLayout27.xml"/><Relationship Id="rId21" Type="http://schemas.openxmlformats.org/officeDocument/2006/relationships/hyperlink" Target="http://www.noaa.gov/oceans-coasts" TargetMode="External"/><Relationship Id="rId7" Type="http://schemas.openxmlformats.org/officeDocument/2006/relationships/slideLayout" Target="../slideLayouts/slideLayout31.xml"/><Relationship Id="rId12" Type="http://schemas.openxmlformats.org/officeDocument/2006/relationships/theme" Target="../theme/theme3.xml"/><Relationship Id="rId17" Type="http://schemas.openxmlformats.org/officeDocument/2006/relationships/hyperlink" Target="http://www.noaa.gov/satellites" TargetMode="External"/><Relationship Id="rId25" Type="http://schemas.openxmlformats.org/officeDocument/2006/relationships/hyperlink" Target="https://www.commerce.gov/" TargetMode="External"/><Relationship Id="rId2" Type="http://schemas.openxmlformats.org/officeDocument/2006/relationships/slideLayout" Target="../slideLayouts/slideLayout26.xml"/><Relationship Id="rId16" Type="http://schemas.openxmlformats.org/officeDocument/2006/relationships/image" Target="../media/image17.png"/><Relationship Id="rId20" Type="http://schemas.openxmlformats.org/officeDocument/2006/relationships/image" Target="../media/image19.png"/><Relationship Id="rId29" Type="http://schemas.openxmlformats.org/officeDocument/2006/relationships/image" Target="../media/image23.jpeg"/><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24" Type="http://schemas.openxmlformats.org/officeDocument/2006/relationships/image" Target="../media/image21.png"/><Relationship Id="rId5" Type="http://schemas.openxmlformats.org/officeDocument/2006/relationships/slideLayout" Target="../slideLayouts/slideLayout29.xml"/><Relationship Id="rId15" Type="http://schemas.openxmlformats.org/officeDocument/2006/relationships/hyperlink" Target="http://www.noaa.gov/research" TargetMode="External"/><Relationship Id="rId23" Type="http://schemas.openxmlformats.org/officeDocument/2006/relationships/hyperlink" Target="http://www.noaa.gov/weather" TargetMode="External"/><Relationship Id="rId28" Type="http://schemas.openxmlformats.org/officeDocument/2006/relationships/image" Target="../media/image13.png"/><Relationship Id="rId10" Type="http://schemas.openxmlformats.org/officeDocument/2006/relationships/slideLayout" Target="../slideLayouts/slideLayout34.xml"/><Relationship Id="rId19" Type="http://schemas.openxmlformats.org/officeDocument/2006/relationships/hyperlink" Target="http://www.noaa.gov/fisheries" TargetMode="Externa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16.png"/><Relationship Id="rId22" Type="http://schemas.openxmlformats.org/officeDocument/2006/relationships/image" Target="../media/image20.png"/><Relationship Id="rId27" Type="http://schemas.openxmlformats.org/officeDocument/2006/relationships/hyperlink" Target="http://www.noaa.gov/" TargetMode="Externa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5" name="Group 14"/>
          <p:cNvGrpSpPr/>
          <p:nvPr userDrawn="1"/>
        </p:nvGrpSpPr>
        <p:grpSpPr>
          <a:xfrm>
            <a:off x="0" y="6356348"/>
            <a:ext cx="9153750" cy="501655"/>
            <a:chOff x="0" y="6356348"/>
            <a:chExt cx="9153750" cy="501655"/>
          </a:xfrm>
        </p:grpSpPr>
        <p:grpSp>
          <p:nvGrpSpPr>
            <p:cNvPr id="11" name="Group 10"/>
            <p:cNvGrpSpPr/>
            <p:nvPr userDrawn="1"/>
          </p:nvGrpSpPr>
          <p:grpSpPr>
            <a:xfrm>
              <a:off x="0" y="6356351"/>
              <a:ext cx="9153750" cy="501652"/>
              <a:chOff x="-128811" y="5840638"/>
              <a:chExt cx="9153750" cy="501652"/>
            </a:xfrm>
          </p:grpSpPr>
          <p:sp>
            <p:nvSpPr>
              <p:cNvPr id="12" name="Rectangle 11"/>
              <p:cNvSpPr/>
              <p:nvPr userDrawn="1"/>
            </p:nvSpPr>
            <p:spPr>
              <a:xfrm>
                <a:off x="-119061" y="5840638"/>
                <a:ext cx="9144000" cy="501652"/>
              </a:xfrm>
              <a:prstGeom prst="rect">
                <a:avLst/>
              </a:prstGeom>
              <a:solidFill>
                <a:schemeClr val="tx1"/>
              </a:solidFill>
              <a:ln>
                <a:noFill/>
              </a:ln>
              <a:effectLst>
                <a:outerShdw blurRad="50800" dist="63500" dir="540000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p>
            </p:txBody>
          </p:sp>
          <p:pic>
            <p:nvPicPr>
              <p:cNvPr id="13" name="Picture 15" descr="Terra-II.jpg"/>
              <p:cNvPicPr>
                <a:picLocks noChangeAspect="1"/>
              </p:cNvPicPr>
              <p:nvPr userDrawn="1"/>
            </p:nvPicPr>
            <p:blipFill>
              <a:blip r:embed="rId14" cstate="print">
                <a:extLst>
                  <a:ext uri="{28A0092B-C50C-407E-A947-70E740481C1C}">
                    <a14:useLocalDpi xmlns:a14="http://schemas.microsoft.com/office/drawing/2010/main" val="0"/>
                  </a:ext>
                </a:extLst>
              </a:blip>
              <a:srcRect l="-12575" t="26163" r="13078" b="65103"/>
              <a:stretch>
                <a:fillRect/>
              </a:stretch>
            </p:blipFill>
            <p:spPr bwMode="auto">
              <a:xfrm>
                <a:off x="-128811" y="5840638"/>
                <a:ext cx="9144000" cy="501650"/>
              </a:xfrm>
              <a:prstGeom prst="rect">
                <a:avLst/>
              </a:prstGeom>
              <a:noFill/>
              <a:ln>
                <a:solidFill>
                  <a:schemeClr val="tx1"/>
                </a:solid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14" name="Picture 2" descr="http://cimss.ssec.wisc.edu/logo/fullsize/cimss-logo-big-transp.gif"/>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0" y="6356348"/>
              <a:ext cx="740900" cy="5016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3" name="Text Placeholder 2"/>
          <p:cNvSpPr>
            <a:spLocks noGrp="1"/>
          </p:cNvSpPr>
          <p:nvPr>
            <p:ph type="body" idx="1"/>
          </p:nvPr>
        </p:nvSpPr>
        <p:spPr>
          <a:xfrm>
            <a:off x="628650" y="660402"/>
            <a:ext cx="7886700" cy="5690049"/>
          </a:xfrm>
          <a:prstGeom prst="rect">
            <a:avLst/>
          </a:prstGeom>
        </p:spPr>
        <p:txBody>
          <a:bodyPr vert="horz" lIns="91440" tIns="45720" rIns="91440" bIns="45720" rtlCol="0">
            <a:normAutofit/>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750650" y="6621236"/>
            <a:ext cx="1935400" cy="230868"/>
          </a:xfrm>
          <a:prstGeom prst="rect">
            <a:avLst/>
          </a:prstGeom>
        </p:spPr>
        <p:txBody>
          <a:bodyPr vert="horz" lIns="91440" tIns="45720" rIns="91440" bIns="45720" rtlCol="0" anchor="ctr"/>
          <a:lstStyle>
            <a:lvl1pPr algn="l">
              <a:defRPr sz="1200">
                <a:solidFill>
                  <a:schemeClr val="bg1"/>
                </a:solidFill>
              </a:defRPr>
            </a:lvl1pPr>
          </a:lstStyle>
          <a:p>
            <a:fld id="{05569A79-0008-4E34-9A58-9B919D0BBDFC}" type="datetime1">
              <a:rPr lang="en-US" smtClean="0"/>
              <a:t>11/20/2018</a:t>
            </a:fld>
            <a:endParaRPr lang="en-US"/>
          </a:p>
        </p:txBody>
      </p:sp>
      <p:sp>
        <p:nvSpPr>
          <p:cNvPr id="5" name="Footer Placeholder 4"/>
          <p:cNvSpPr>
            <a:spLocks noGrp="1"/>
          </p:cNvSpPr>
          <p:nvPr>
            <p:ph type="ftr" sz="quarter" idx="3"/>
          </p:nvPr>
        </p:nvSpPr>
        <p:spPr>
          <a:xfrm>
            <a:off x="3038700" y="6621236"/>
            <a:ext cx="3086100" cy="230868"/>
          </a:xfrm>
          <a:prstGeom prst="rect">
            <a:avLst/>
          </a:prstGeom>
        </p:spPr>
        <p:txBody>
          <a:bodyPr vert="horz" lIns="91440" tIns="45720" rIns="91440" bIns="45720" rtlCol="0" anchor="ctr"/>
          <a:lstStyle>
            <a:lvl1pPr algn="ctr">
              <a:defRPr sz="1200">
                <a:solidFill>
                  <a:schemeClr val="bg1"/>
                </a:solidFill>
              </a:defRPr>
            </a:lvl1pPr>
          </a:lstStyle>
          <a:p>
            <a:endParaRPr lang="en-US"/>
          </a:p>
        </p:txBody>
      </p:sp>
      <p:sp>
        <p:nvSpPr>
          <p:cNvPr id="6" name="Slide Number Placeholder 5"/>
          <p:cNvSpPr>
            <a:spLocks noGrp="1"/>
          </p:cNvSpPr>
          <p:nvPr>
            <p:ph type="sldNum" sz="quarter" idx="4"/>
          </p:nvPr>
        </p:nvSpPr>
        <p:spPr>
          <a:xfrm>
            <a:off x="7086600" y="6621236"/>
            <a:ext cx="2057400" cy="239033"/>
          </a:xfrm>
          <a:prstGeom prst="rect">
            <a:avLst/>
          </a:prstGeom>
        </p:spPr>
        <p:txBody>
          <a:bodyPr vert="horz" lIns="91440" tIns="45720" rIns="91440" bIns="45720" rtlCol="0" anchor="ctr"/>
          <a:lstStyle>
            <a:lvl1pPr algn="r">
              <a:defRPr sz="1200">
                <a:solidFill>
                  <a:schemeClr val="bg1"/>
                </a:solidFill>
              </a:defRPr>
            </a:lvl1pPr>
          </a:lstStyle>
          <a:p>
            <a:fld id="{FC67DB6C-621F-4C8D-9D12-A87C1BDB54D0}" type="slidenum">
              <a:rPr lang="en-US" smtClean="0"/>
              <a:pPr/>
              <a:t>‹#›</a:t>
            </a:fld>
            <a:endParaRPr lang="en-US"/>
          </a:p>
        </p:txBody>
      </p:sp>
      <p:sp>
        <p:nvSpPr>
          <p:cNvPr id="7" name="Rectangle 6"/>
          <p:cNvSpPr/>
          <p:nvPr userDrawn="1"/>
        </p:nvSpPr>
        <p:spPr>
          <a:xfrm>
            <a:off x="0" y="0"/>
            <a:ext cx="9144000" cy="617538"/>
          </a:xfrm>
          <a:prstGeom prst="rect">
            <a:avLst/>
          </a:prstGeom>
          <a:solidFill>
            <a:schemeClr val="tx1"/>
          </a:solidFill>
          <a:ln>
            <a:noFill/>
          </a:ln>
          <a:effectLst>
            <a:outerShdw blurRad="50800" dist="63500" dir="540000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p>
        </p:txBody>
      </p:sp>
      <p:pic>
        <p:nvPicPr>
          <p:cNvPr id="8" name="Picture 7" descr="NASA_Logo.png"/>
          <p:cNvPicPr>
            <a:picLocks noChangeAspect="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8584746" y="48760"/>
            <a:ext cx="549275" cy="465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Picture 8" descr="NOAA_logo.png"/>
          <p:cNvPicPr>
            <a:picLocks noChangeAspect="1"/>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a:off x="8125957" y="48760"/>
            <a:ext cx="465138" cy="466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 name="Picture 11" descr="GOES-R_logo.png"/>
          <p:cNvPicPr>
            <a:picLocks noChangeAspect="1"/>
          </p:cNvPicPr>
          <p:nvPr userDrawn="1"/>
        </p:nvPicPr>
        <p:blipFill>
          <a:blip r:embed="rId18" cstate="print">
            <a:extLst>
              <a:ext uri="{28A0092B-C50C-407E-A947-70E740481C1C}">
                <a14:useLocalDpi xmlns:a14="http://schemas.microsoft.com/office/drawing/2010/main" val="0"/>
              </a:ext>
            </a:extLst>
          </a:blip>
          <a:srcRect/>
          <a:stretch>
            <a:fillRect/>
          </a:stretch>
        </p:blipFill>
        <p:spPr bwMode="auto">
          <a:xfrm>
            <a:off x="0" y="42864"/>
            <a:ext cx="796925" cy="509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Placeholder 1"/>
          <p:cNvSpPr>
            <a:spLocks noGrp="1"/>
          </p:cNvSpPr>
          <p:nvPr>
            <p:ph type="title"/>
          </p:nvPr>
        </p:nvSpPr>
        <p:spPr>
          <a:xfrm>
            <a:off x="922564" y="1"/>
            <a:ext cx="7339693" cy="617538"/>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Tree>
    <p:extLst>
      <p:ext uri="{BB962C8B-B14F-4D97-AF65-F5344CB8AC3E}">
        <p14:creationId xmlns:p14="http://schemas.microsoft.com/office/powerpoint/2010/main" val="2491124271"/>
      </p:ext>
    </p:extLst>
  </p:cSld>
  <p:clrMap bg1="lt1" tx1="dk1" bg2="lt2" tx2="dk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 id="2147483782" r:id="rId5"/>
    <p:sldLayoutId id="2147483783" r:id="rId6"/>
    <p:sldLayoutId id="2147483784" r:id="rId7"/>
    <p:sldLayoutId id="2147483785" r:id="rId8"/>
    <p:sldLayoutId id="2147483786" r:id="rId9"/>
    <p:sldLayoutId id="2147483787" r:id="rId10"/>
    <p:sldLayoutId id="2147483788" r:id="rId11"/>
    <p:sldLayoutId id="2147483789" r:id="rId12"/>
  </p:sldLayoutIdLst>
  <p:hf hdr="0" ftr="0" dt="0"/>
  <p:txStyles>
    <p:titleStyle>
      <a:lvl1pPr algn="ctr" defTabSz="914400"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63" name="Group 62"/>
          <p:cNvGrpSpPr/>
          <p:nvPr userDrawn="1"/>
        </p:nvGrpSpPr>
        <p:grpSpPr>
          <a:xfrm>
            <a:off x="-30388" y="0"/>
            <a:ext cx="472440" cy="6858000"/>
            <a:chOff x="-15240" y="0"/>
            <a:chExt cx="472440" cy="6858000"/>
          </a:xfrm>
        </p:grpSpPr>
        <p:sp>
          <p:nvSpPr>
            <p:cNvPr id="64" name="Rectangle 63"/>
            <p:cNvSpPr/>
            <p:nvPr userDrawn="1"/>
          </p:nvSpPr>
          <p:spPr>
            <a:xfrm>
              <a:off x="10668" y="0"/>
              <a:ext cx="420624" cy="6858000"/>
            </a:xfrm>
            <a:prstGeom prst="rect">
              <a:avLst/>
            </a:prstGeom>
            <a:solidFill>
              <a:srgbClr val="0099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p:cNvSpPr/>
            <p:nvPr userDrawn="1"/>
          </p:nvSpPr>
          <p:spPr>
            <a:xfrm>
              <a:off x="16002" y="3197352"/>
              <a:ext cx="409956" cy="1069848"/>
            </a:xfrm>
            <a:prstGeom prst="rect">
              <a:avLst/>
            </a:prstGeom>
            <a:solidFill>
              <a:srgbClr val="0B45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6" name="Picture 13" descr="C:\Users\jacqui.fenner\Desktop\PTT templates\images\noaa icons\noaa_icons-04.png">
              <a:hlinkClick r:id="rId14"/>
            </p:cNvPr>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15240" y="5714999"/>
              <a:ext cx="472440" cy="324009"/>
            </a:xfrm>
            <a:prstGeom prst="rect">
              <a:avLst/>
            </a:prstGeom>
            <a:noFill/>
            <a:extLst>
              <a:ext uri="{909E8E84-426E-40dd-AFC4-6F175D3DCCD1}">
                <a14:hiddenFill xmlns:a14="http://schemas.microsoft.com/office/drawing/2010/main" xmlns="">
                  <a:solidFill>
                    <a:srgbClr val="FFFFFF"/>
                  </a:solidFill>
                </a14:hiddenFill>
              </a:ext>
            </a:extLst>
          </p:spPr>
        </p:pic>
        <p:pic>
          <p:nvPicPr>
            <p:cNvPr id="67" name="Picture 14" descr="C:\Users\jacqui.fenner\Desktop\PTT templates\images\noaa icons\noaa_icons-05.png">
              <a:hlinkClick r:id="rId16"/>
            </p:cNvPr>
            <p:cNvPicPr>
              <a:picLocks noChangeAspect="1" noChangeArrowheads="1"/>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a:off x="-15240" y="4648200"/>
              <a:ext cx="472440" cy="324009"/>
            </a:xfrm>
            <a:prstGeom prst="rect">
              <a:avLst/>
            </a:prstGeom>
            <a:noFill/>
            <a:extLst>
              <a:ext uri="{909E8E84-426E-40dd-AFC4-6F175D3DCCD1}">
                <a14:hiddenFill xmlns:a14="http://schemas.microsoft.com/office/drawing/2010/main" xmlns="">
                  <a:solidFill>
                    <a:srgbClr val="FFFFFF"/>
                  </a:solidFill>
                </a14:hiddenFill>
              </a:ext>
            </a:extLst>
          </p:spPr>
        </p:pic>
        <p:pic>
          <p:nvPicPr>
            <p:cNvPr id="68" name="Picture 15" descr="C:\Users\jacqui.fenner\Desktop\PTT templates\images\noaa icons\noaa_icons-06.png">
              <a:hlinkClick r:id="rId18"/>
            </p:cNvPr>
            <p:cNvPicPr>
              <a:picLocks noChangeAspect="1" noChangeArrowheads="1"/>
            </p:cNvPicPr>
            <p:nvPr userDrawn="1"/>
          </p:nvPicPr>
          <p:blipFill>
            <a:blip r:embed="rId19" cstate="print">
              <a:extLst>
                <a:ext uri="{28A0092B-C50C-407E-A947-70E740481C1C}">
                  <a14:useLocalDpi xmlns:a14="http://schemas.microsoft.com/office/drawing/2010/main" val="0"/>
                </a:ext>
              </a:extLst>
            </a:blip>
            <a:srcRect/>
            <a:stretch>
              <a:fillRect/>
            </a:stretch>
          </p:blipFill>
          <p:spPr bwMode="auto">
            <a:xfrm>
              <a:off x="-15240" y="3581400"/>
              <a:ext cx="472440" cy="324009"/>
            </a:xfrm>
            <a:prstGeom prst="rect">
              <a:avLst/>
            </a:prstGeom>
            <a:noFill/>
            <a:extLst>
              <a:ext uri="{909E8E84-426E-40dd-AFC4-6F175D3DCCD1}">
                <a14:hiddenFill xmlns:a14="http://schemas.microsoft.com/office/drawing/2010/main" xmlns="">
                  <a:solidFill>
                    <a:srgbClr val="FFFFFF"/>
                  </a:solidFill>
                </a14:hiddenFill>
              </a:ext>
            </a:extLst>
          </p:spPr>
        </p:pic>
        <p:pic>
          <p:nvPicPr>
            <p:cNvPr id="69" name="Picture 16" descr="C:\Users\jacqui.fenner\Desktop\PTT templates\images\noaa icons\noaa_icons-07.png">
              <a:hlinkClick r:id="rId20"/>
            </p:cNvPr>
            <p:cNvPicPr>
              <a:picLocks noChangeAspect="1" noChangeArrowheads="1"/>
            </p:cNvPicPr>
            <p:nvPr userDrawn="1"/>
          </p:nvPicPr>
          <p:blipFill>
            <a:blip r:embed="rId21" cstate="print">
              <a:extLst>
                <a:ext uri="{28A0092B-C50C-407E-A947-70E740481C1C}">
                  <a14:useLocalDpi xmlns:a14="http://schemas.microsoft.com/office/drawing/2010/main" val="0"/>
                </a:ext>
              </a:extLst>
            </a:blip>
            <a:srcRect/>
            <a:stretch>
              <a:fillRect/>
            </a:stretch>
          </p:blipFill>
          <p:spPr bwMode="auto">
            <a:xfrm>
              <a:off x="-15240" y="2514600"/>
              <a:ext cx="472440" cy="324009"/>
            </a:xfrm>
            <a:prstGeom prst="rect">
              <a:avLst/>
            </a:prstGeom>
            <a:noFill/>
            <a:extLst>
              <a:ext uri="{909E8E84-426E-40dd-AFC4-6F175D3DCCD1}">
                <a14:hiddenFill xmlns:a14="http://schemas.microsoft.com/office/drawing/2010/main" xmlns="">
                  <a:solidFill>
                    <a:srgbClr val="FFFFFF"/>
                  </a:solidFill>
                </a14:hiddenFill>
              </a:ext>
            </a:extLst>
          </p:spPr>
        </p:pic>
        <p:pic>
          <p:nvPicPr>
            <p:cNvPr id="70" name="Picture 17" descr="C:\Users\jacqui.fenner\Desktop\PTT templates\images\noaa icons\noaa_icons-08.png">
              <a:hlinkClick r:id="rId22"/>
            </p:cNvPr>
            <p:cNvPicPr>
              <a:picLocks noChangeAspect="1" noChangeArrowheads="1"/>
            </p:cNvPicPr>
            <p:nvPr userDrawn="1"/>
          </p:nvPicPr>
          <p:blipFill>
            <a:blip r:embed="rId23" cstate="print">
              <a:extLst>
                <a:ext uri="{28A0092B-C50C-407E-A947-70E740481C1C}">
                  <a14:useLocalDpi xmlns:a14="http://schemas.microsoft.com/office/drawing/2010/main" val="0"/>
                </a:ext>
              </a:extLst>
            </a:blip>
            <a:srcRect/>
            <a:stretch>
              <a:fillRect/>
            </a:stretch>
          </p:blipFill>
          <p:spPr bwMode="auto">
            <a:xfrm>
              <a:off x="-15240" y="1447800"/>
              <a:ext cx="472440" cy="324009"/>
            </a:xfrm>
            <a:prstGeom prst="rect">
              <a:avLst/>
            </a:prstGeom>
            <a:noFill/>
            <a:extLst>
              <a:ext uri="{909E8E84-426E-40dd-AFC4-6F175D3DCCD1}">
                <a14:hiddenFill xmlns:a14="http://schemas.microsoft.com/office/drawing/2010/main" xmlns="">
                  <a:solidFill>
                    <a:srgbClr val="FFFFFF"/>
                  </a:solidFill>
                </a14:hiddenFill>
              </a:ext>
            </a:extLst>
          </p:spPr>
        </p:pic>
        <p:pic>
          <p:nvPicPr>
            <p:cNvPr id="71" name="Picture 19" descr="C:\Users\jacqui.fenner\Desktop\PTT templates\images\noaa icons\noaa_icons-10.png">
              <a:hlinkClick r:id="rId24"/>
            </p:cNvPr>
            <p:cNvPicPr>
              <a:picLocks noChangeAspect="1" noChangeArrowheads="1"/>
            </p:cNvPicPr>
            <p:nvPr userDrawn="1"/>
          </p:nvPicPr>
          <p:blipFill>
            <a:blip r:embed="rId25" cstate="print">
              <a:extLst>
                <a:ext uri="{28A0092B-C50C-407E-A947-70E740481C1C}">
                  <a14:useLocalDpi xmlns:a14="http://schemas.microsoft.com/office/drawing/2010/main" val="0"/>
                </a:ext>
              </a:extLst>
            </a:blip>
            <a:srcRect/>
            <a:stretch>
              <a:fillRect/>
            </a:stretch>
          </p:blipFill>
          <p:spPr bwMode="auto">
            <a:xfrm>
              <a:off x="-15240" y="381000"/>
              <a:ext cx="472440" cy="324009"/>
            </a:xfrm>
            <a:prstGeom prst="rect">
              <a:avLst/>
            </a:prstGeom>
            <a:noFill/>
            <a:extLst>
              <a:ext uri="{909E8E84-426E-40dd-AFC4-6F175D3DCCD1}">
                <a14:hiddenFill xmlns:a14="http://schemas.microsoft.com/office/drawing/2010/main" xmlns="">
                  <a:solidFill>
                    <a:srgbClr val="FFFFFF"/>
                  </a:solidFill>
                </a14:hiddenFill>
              </a:ext>
            </a:extLst>
          </p:spPr>
        </p:pic>
        <p:grpSp>
          <p:nvGrpSpPr>
            <p:cNvPr id="72" name="Group 71"/>
            <p:cNvGrpSpPr/>
            <p:nvPr userDrawn="1"/>
          </p:nvGrpSpPr>
          <p:grpSpPr>
            <a:xfrm>
              <a:off x="15148" y="0"/>
              <a:ext cx="420624" cy="6858000"/>
              <a:chOff x="15148" y="0"/>
              <a:chExt cx="420624" cy="6858000"/>
            </a:xfrm>
          </p:grpSpPr>
          <p:grpSp>
            <p:nvGrpSpPr>
              <p:cNvPr id="73" name="Group 72"/>
              <p:cNvGrpSpPr/>
              <p:nvPr userDrawn="1"/>
            </p:nvGrpSpPr>
            <p:grpSpPr>
              <a:xfrm>
                <a:off x="15148" y="1066800"/>
                <a:ext cx="420624" cy="5334000"/>
                <a:chOff x="15148" y="1066800"/>
                <a:chExt cx="420624" cy="5334000"/>
              </a:xfrm>
            </p:grpSpPr>
            <p:cxnSp>
              <p:nvCxnSpPr>
                <p:cNvPr id="75" name="Straight Connector 74"/>
                <p:cNvCxnSpPr/>
                <p:nvPr userDrawn="1"/>
              </p:nvCxnSpPr>
              <p:spPr>
                <a:xfrm>
                  <a:off x="15148" y="4267200"/>
                  <a:ext cx="420624" cy="0"/>
                </a:xfrm>
                <a:prstGeom prst="line">
                  <a:avLst/>
                </a:prstGeom>
                <a:ln>
                  <a:solidFill>
                    <a:schemeClr val="bg1">
                      <a:alpha val="40000"/>
                    </a:schemeClr>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userDrawn="1"/>
              </p:nvCxnSpPr>
              <p:spPr>
                <a:xfrm>
                  <a:off x="15148" y="3200400"/>
                  <a:ext cx="420624" cy="0"/>
                </a:xfrm>
                <a:prstGeom prst="line">
                  <a:avLst/>
                </a:prstGeom>
                <a:ln>
                  <a:solidFill>
                    <a:schemeClr val="bg1">
                      <a:alpha val="40000"/>
                    </a:scheme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userDrawn="1"/>
              </p:nvCxnSpPr>
              <p:spPr>
                <a:xfrm>
                  <a:off x="15148" y="2133600"/>
                  <a:ext cx="420624" cy="0"/>
                </a:xfrm>
                <a:prstGeom prst="line">
                  <a:avLst/>
                </a:prstGeom>
                <a:ln>
                  <a:solidFill>
                    <a:schemeClr val="bg1">
                      <a:alpha val="40000"/>
                    </a:scheme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userDrawn="1"/>
              </p:nvCxnSpPr>
              <p:spPr>
                <a:xfrm>
                  <a:off x="15148" y="5334000"/>
                  <a:ext cx="420624" cy="0"/>
                </a:xfrm>
                <a:prstGeom prst="line">
                  <a:avLst/>
                </a:prstGeom>
                <a:ln>
                  <a:solidFill>
                    <a:schemeClr val="bg1">
                      <a:alpha val="40000"/>
                    </a:scheme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userDrawn="1"/>
              </p:nvCxnSpPr>
              <p:spPr>
                <a:xfrm>
                  <a:off x="15148" y="1066800"/>
                  <a:ext cx="420624" cy="0"/>
                </a:xfrm>
                <a:prstGeom prst="line">
                  <a:avLst/>
                </a:prstGeom>
                <a:ln>
                  <a:solidFill>
                    <a:schemeClr val="bg1">
                      <a:alpha val="40000"/>
                    </a:schemeClr>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userDrawn="1"/>
              </p:nvCxnSpPr>
              <p:spPr>
                <a:xfrm>
                  <a:off x="15148" y="6400800"/>
                  <a:ext cx="420624" cy="0"/>
                </a:xfrm>
                <a:prstGeom prst="line">
                  <a:avLst/>
                </a:prstGeom>
                <a:ln>
                  <a:solidFill>
                    <a:schemeClr val="bg1">
                      <a:alpha val="40000"/>
                    </a:schemeClr>
                  </a:solidFill>
                </a:ln>
              </p:spPr>
              <p:style>
                <a:lnRef idx="1">
                  <a:schemeClr val="accent1"/>
                </a:lnRef>
                <a:fillRef idx="0">
                  <a:schemeClr val="accent1"/>
                </a:fillRef>
                <a:effectRef idx="0">
                  <a:schemeClr val="accent1"/>
                </a:effectRef>
                <a:fontRef idx="minor">
                  <a:schemeClr val="tx1"/>
                </a:fontRef>
              </p:style>
            </p:cxnSp>
          </p:grpSp>
          <p:cxnSp>
            <p:nvCxnSpPr>
              <p:cNvPr id="74" name="Straight Connector 73"/>
              <p:cNvCxnSpPr/>
              <p:nvPr userDrawn="1"/>
            </p:nvCxnSpPr>
            <p:spPr>
              <a:xfrm>
                <a:off x="431292" y="0"/>
                <a:ext cx="0" cy="6858000"/>
              </a:xfrm>
              <a:prstGeom prst="line">
                <a:avLst/>
              </a:prstGeom>
              <a:ln>
                <a:solidFill>
                  <a:schemeClr val="bg1">
                    <a:alpha val="40000"/>
                  </a:schemeClr>
                </a:solidFill>
              </a:ln>
            </p:spPr>
            <p:style>
              <a:lnRef idx="1">
                <a:schemeClr val="accent1"/>
              </a:lnRef>
              <a:fillRef idx="0">
                <a:schemeClr val="accent1"/>
              </a:fillRef>
              <a:effectRef idx="0">
                <a:schemeClr val="accent1"/>
              </a:effectRef>
              <a:fontRef idx="minor">
                <a:schemeClr val="tx1"/>
              </a:fontRef>
            </p:style>
          </p:cxnSp>
        </p:grpSp>
      </p:grpSp>
      <p:sp>
        <p:nvSpPr>
          <p:cNvPr id="7" name="Rectangle 6"/>
          <p:cNvSpPr/>
          <p:nvPr userDrawn="1"/>
        </p:nvSpPr>
        <p:spPr>
          <a:xfrm>
            <a:off x="0" y="6400801"/>
            <a:ext cx="9144000" cy="457200"/>
          </a:xfrm>
          <a:prstGeom prst="rect">
            <a:avLst/>
          </a:prstGeom>
          <a:solidFill>
            <a:srgbClr val="D6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752888" y="274638"/>
            <a:ext cx="7400512" cy="792162"/>
          </a:xfrm>
          <a:prstGeom prst="rect">
            <a:avLst/>
          </a:prstGeom>
        </p:spPr>
        <p:txBody>
          <a:bodyPr vert="horz" lIns="0" tIns="0" rIns="0" bIns="0" rtlCol="0" anchor="ctr">
            <a:noAutofit/>
          </a:bodyPr>
          <a:lstStyle/>
          <a:p>
            <a:r>
              <a:rPr lang="en-US" dirty="0" smtClean="0"/>
              <a:t>Slide Title</a:t>
            </a:r>
            <a:endParaRPr lang="en-US" dirty="0"/>
          </a:p>
        </p:txBody>
      </p:sp>
      <p:sp>
        <p:nvSpPr>
          <p:cNvPr id="3" name="Text Placeholder 2"/>
          <p:cNvSpPr>
            <a:spLocks noGrp="1"/>
          </p:cNvSpPr>
          <p:nvPr>
            <p:ph type="body" idx="1"/>
          </p:nvPr>
        </p:nvSpPr>
        <p:spPr>
          <a:xfrm>
            <a:off x="752888" y="1219200"/>
            <a:ext cx="7933912" cy="4953000"/>
          </a:xfrm>
          <a:prstGeom prst="rect">
            <a:avLst/>
          </a:prstGeom>
        </p:spPr>
        <p:txBody>
          <a:bodyPr vert="horz" lIns="0" tIns="0" rIns="0" bIns="0" rtlCol="0">
            <a:normAutofit/>
          </a:bodyPr>
          <a:lstStyle/>
          <a:p>
            <a:pPr lvl="1"/>
            <a:r>
              <a:rPr lang="en-US" dirty="0" smtClean="0"/>
              <a:t>First level</a:t>
            </a:r>
          </a:p>
          <a:p>
            <a:pPr lvl="2"/>
            <a:r>
              <a:rPr lang="en-US" dirty="0" smtClean="0"/>
              <a:t>Second level</a:t>
            </a:r>
          </a:p>
          <a:p>
            <a:pPr lvl="3"/>
            <a:r>
              <a:rPr lang="en-US" dirty="0" smtClean="0"/>
              <a:t>Third level</a:t>
            </a:r>
          </a:p>
          <a:p>
            <a:pPr lvl="4"/>
            <a:r>
              <a:rPr lang="en-US" dirty="0" smtClean="0"/>
              <a:t>Fourth level</a:t>
            </a:r>
          </a:p>
          <a:p>
            <a:pPr lvl="5"/>
            <a:r>
              <a:rPr lang="en-US" dirty="0" smtClean="0"/>
              <a:t>Fifth level</a:t>
            </a:r>
            <a:endParaRPr lang="en-US" dirty="0"/>
          </a:p>
        </p:txBody>
      </p:sp>
      <p:pic>
        <p:nvPicPr>
          <p:cNvPr id="1026" name="Picture 2" descr="G:\STALL\ST Comms\Templates &amp; Resources\Logos\Other Emblems\DOC Logo\DOC Color.png">
            <a:hlinkClick r:id="rId26"/>
          </p:cNvPr>
          <p:cNvPicPr>
            <a:picLocks noChangeAspect="1" noChangeArrowheads="1"/>
          </p:cNvPicPr>
          <p:nvPr userDrawn="1"/>
        </p:nvPicPr>
        <p:blipFill>
          <a:blip r:embed="rId27" cstate="print">
            <a:extLst>
              <a:ext uri="{28A0092B-C50C-407E-A947-70E740481C1C}">
                <a14:useLocalDpi xmlns:a14="http://schemas.microsoft.com/office/drawing/2010/main" val="0"/>
              </a:ext>
            </a:extLst>
          </a:blip>
          <a:srcRect/>
          <a:stretch>
            <a:fillRect/>
          </a:stretch>
        </p:blipFill>
        <p:spPr bwMode="auto">
          <a:xfrm>
            <a:off x="228600" y="6443457"/>
            <a:ext cx="371888" cy="371888"/>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Picture 2">
            <a:hlinkClick r:id="rId28"/>
          </p:cNvPr>
          <p:cNvPicPr>
            <a:picLocks noChangeAspect="1" noChangeArrowheads="1"/>
          </p:cNvPicPr>
          <p:nvPr userDrawn="1"/>
        </p:nvPicPr>
        <p:blipFill>
          <a:blip r:embed="rId29" cstate="print">
            <a:extLst>
              <a:ext uri="{28A0092B-C50C-407E-A947-70E740481C1C}">
                <a14:useLocalDpi xmlns:a14="http://schemas.microsoft.com/office/drawing/2010/main" val="0"/>
              </a:ext>
            </a:extLst>
          </a:blip>
          <a:stretch>
            <a:fillRect/>
          </a:stretch>
        </p:blipFill>
        <p:spPr bwMode="auto">
          <a:xfrm>
            <a:off x="639827" y="6449252"/>
            <a:ext cx="360298" cy="360298"/>
          </a:xfrm>
          <a:prstGeom prst="rect">
            <a:avLst/>
          </a:prstGeom>
          <a:noFill/>
          <a:extLst>
            <a:ext uri="{909E8E84-426E-40dd-AFC4-6F175D3DCCD1}">
              <a14:hiddenFill xmlns:a14="http://schemas.microsoft.com/office/drawing/2010/main" xmlns="">
                <a:solidFill>
                  <a:srgbClr val="FFFFFF"/>
                </a:solidFill>
              </a14:hiddenFill>
            </a:ext>
          </a:extLst>
        </p:spPr>
      </p:pic>
      <p:sp>
        <p:nvSpPr>
          <p:cNvPr id="11" name="TextBox 10"/>
          <p:cNvSpPr txBox="1"/>
          <p:nvPr userDrawn="1"/>
        </p:nvSpPr>
        <p:spPr>
          <a:xfrm>
            <a:off x="1447800" y="6551712"/>
            <a:ext cx="7239000" cy="153888"/>
          </a:xfrm>
          <a:prstGeom prst="rect">
            <a:avLst/>
          </a:prstGeom>
          <a:noFill/>
        </p:spPr>
        <p:txBody>
          <a:bodyPr wrap="square" lIns="0" tIns="0" rIns="0" bIns="0" rtlCol="0">
            <a:spAutoFit/>
          </a:bodyPr>
          <a:lstStyle/>
          <a:p>
            <a:pPr algn="r"/>
            <a:r>
              <a:rPr lang="en-US" sz="1000" dirty="0" smtClean="0">
                <a:solidFill>
                  <a:srgbClr val="0B4596"/>
                </a:solidFill>
                <a:latin typeface="Arial Narrow" panose="020B0606020202030204" pitchFamily="34" charset="0"/>
              </a:rPr>
              <a:t>Department of Commerce  //  National Oceanic and Atmospheric Administration  //</a:t>
            </a:r>
            <a:r>
              <a:rPr lang="en-US" sz="1000" baseline="0" dirty="0" smtClean="0">
                <a:solidFill>
                  <a:srgbClr val="0B4596"/>
                </a:solidFill>
                <a:latin typeface="Arial Narrow" panose="020B0606020202030204" pitchFamily="34" charset="0"/>
              </a:rPr>
              <a:t> </a:t>
            </a:r>
            <a:r>
              <a:rPr lang="en-US" sz="1000" dirty="0" smtClean="0">
                <a:solidFill>
                  <a:srgbClr val="0B4596"/>
                </a:solidFill>
                <a:latin typeface="Arial Narrow" panose="020B0606020202030204" pitchFamily="34" charset="0"/>
              </a:rPr>
              <a:t> </a:t>
            </a:r>
            <a:fld id="{BAD75039-5660-4072-AAD8-5764B7DF14A3}" type="slidenum">
              <a:rPr lang="en-US" sz="1000" smtClean="0">
                <a:solidFill>
                  <a:srgbClr val="0B4596"/>
                </a:solidFill>
                <a:latin typeface="Arial Narrow" panose="020B0606020202030204" pitchFamily="34" charset="0"/>
              </a:rPr>
              <a:pPr algn="r"/>
              <a:t>‹#›</a:t>
            </a:fld>
            <a:endParaRPr lang="en-US" sz="1000" dirty="0" smtClean="0">
              <a:solidFill>
                <a:srgbClr val="0B4596"/>
              </a:solidFill>
              <a:latin typeface="Arial Narrow" panose="020B0606020202030204" pitchFamily="34" charset="0"/>
            </a:endParaRPr>
          </a:p>
        </p:txBody>
      </p:sp>
      <p:pic>
        <p:nvPicPr>
          <p:cNvPr id="26" name="Picture 2">
            <a:hlinkClick r:id="rId18"/>
          </p:cNvPr>
          <p:cNvPicPr>
            <a:picLocks noChangeAspect="1" noChangeArrowheads="1"/>
          </p:cNvPicPr>
          <p:nvPr userDrawn="1"/>
        </p:nvPicPr>
        <p:blipFill>
          <a:blip r:embed="rId30" cstate="print">
            <a:extLst>
              <a:ext uri="{28A0092B-C50C-407E-A947-70E740481C1C}">
                <a14:useLocalDpi xmlns:a14="http://schemas.microsoft.com/office/drawing/2010/main" val="0"/>
              </a:ext>
            </a:extLst>
          </a:blip>
          <a:stretch>
            <a:fillRect/>
          </a:stretch>
        </p:blipFill>
        <p:spPr bwMode="auto">
          <a:xfrm>
            <a:off x="8229600" y="152400"/>
            <a:ext cx="762000" cy="7620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997513937"/>
      </p:ext>
    </p:extLst>
  </p:cSld>
  <p:clrMap bg1="lt1" tx1="dk1" bg2="lt2" tx2="dk2" accent1="accent1" accent2="accent2" accent3="accent3" accent4="accent4" accent5="accent5" accent6="accent6" hlink="hlink" folHlink="folHlink"/>
  <p:sldLayoutIdLst>
    <p:sldLayoutId id="2147483802" r:id="rId1"/>
    <p:sldLayoutId id="2147483803" r:id="rId2"/>
    <p:sldLayoutId id="2147483804" r:id="rId3"/>
    <p:sldLayoutId id="2147483805" r:id="rId4"/>
    <p:sldLayoutId id="2147483806" r:id="rId5"/>
    <p:sldLayoutId id="2147483807" r:id="rId6"/>
    <p:sldLayoutId id="2147483808" r:id="rId7"/>
    <p:sldLayoutId id="2147483809" r:id="rId8"/>
    <p:sldLayoutId id="2147483810" r:id="rId9"/>
    <p:sldLayoutId id="2147483811" r:id="rId10"/>
    <p:sldLayoutId id="2147483812" r:id="rId11"/>
    <p:sldLayoutId id="2147483813" r:id="rId12"/>
  </p:sldLayoutIdLst>
  <p:timing>
    <p:tnLst>
      <p:par>
        <p:cTn id="1" dur="indefinite" restart="never" nodeType="tmRoot"/>
      </p:par>
    </p:tnLst>
  </p:timing>
  <p:txStyles>
    <p:titleStyle>
      <a:lvl1pPr algn="l" defTabSz="914400" rtl="0" eaLnBrk="1" latinLnBrk="0" hangingPunct="1">
        <a:spcBef>
          <a:spcPct val="0"/>
        </a:spcBef>
        <a:buNone/>
        <a:defRPr sz="3200" b="1" kern="1200">
          <a:solidFill>
            <a:srgbClr val="0099D8"/>
          </a:solidFill>
          <a:latin typeface="Arial" panose="020B0604020202020204" pitchFamily="34" charset="0"/>
          <a:ea typeface="+mj-ea"/>
          <a:cs typeface="Arial" panose="020B0604020202020204" pitchFamily="34" charset="0"/>
        </a:defRPr>
      </a:lvl1pPr>
    </p:titleStyle>
    <p:bodyStyle>
      <a:lvl1pPr marL="457200" indent="-457200" algn="l" defTabSz="914400" rtl="0" eaLnBrk="1" latinLnBrk="0" hangingPunct="1">
        <a:spcBef>
          <a:spcPct val="20000"/>
        </a:spcBef>
        <a:buFont typeface="Arial" panose="020B0604020202020204" pitchFamily="34" charset="0"/>
        <a:buChar char="•"/>
        <a:defRPr sz="3200" kern="1200" baseline="0">
          <a:solidFill>
            <a:schemeClr val="tx1"/>
          </a:solidFill>
          <a:latin typeface="Arial" panose="020B0604020202020204" pitchFamily="34" charset="0"/>
          <a:ea typeface="+mn-ea"/>
          <a:cs typeface="Arial" panose="020B0604020202020204" pitchFamily="34" charset="0"/>
        </a:defRPr>
      </a:lvl1pPr>
      <a:lvl2pPr marL="914400" indent="-457200" algn="l" defTabSz="914400" rtl="0" eaLnBrk="1" latinLnBrk="0" hangingPunct="1">
        <a:spcBef>
          <a:spcPct val="20000"/>
        </a:spcBef>
        <a:buFont typeface="Arial" panose="020B0604020202020204" pitchFamily="34" charset="0"/>
        <a:buChar char="•"/>
        <a:defRPr sz="2800" kern="1200">
          <a:solidFill>
            <a:schemeClr val="tx1">
              <a:lumMod val="75000"/>
            </a:schemeClr>
          </a:solidFill>
          <a:latin typeface="Arial" panose="020B0604020202020204" pitchFamily="34" charset="0"/>
          <a:ea typeface="+mn-ea"/>
          <a:cs typeface="Arial" panose="020B0604020202020204" pitchFamily="34" charset="0"/>
        </a:defRPr>
      </a:lvl2pPr>
      <a:lvl3pPr marL="1257300" indent="-342900" algn="l" defTabSz="914400" rtl="0" eaLnBrk="1" latinLnBrk="0" hangingPunct="1">
        <a:spcBef>
          <a:spcPct val="20000"/>
        </a:spcBef>
        <a:buFont typeface="Arial" panose="020B0604020202020204" pitchFamily="34" charset="0"/>
        <a:buChar char="•"/>
        <a:defRPr sz="2400" kern="1200">
          <a:solidFill>
            <a:schemeClr val="tx1">
              <a:lumMod val="75000"/>
            </a:schemeClr>
          </a:solidFill>
          <a:latin typeface="Arial" panose="020B0604020202020204" pitchFamily="34" charset="0"/>
          <a:ea typeface="+mn-ea"/>
          <a:cs typeface="Arial" panose="020B0604020202020204" pitchFamily="34" charset="0"/>
        </a:defRPr>
      </a:lvl3pPr>
      <a:lvl4pPr marL="1714500" indent="-342900" algn="l" defTabSz="914400" rtl="0" eaLnBrk="1" latinLnBrk="0" hangingPunct="1">
        <a:spcBef>
          <a:spcPct val="20000"/>
        </a:spcBef>
        <a:buFont typeface="Arial" panose="020B0604020202020204" pitchFamily="34" charset="0"/>
        <a:buChar char="•"/>
        <a:defRPr sz="2000" kern="1200">
          <a:solidFill>
            <a:schemeClr val="tx1">
              <a:lumMod val="75000"/>
            </a:schemeClr>
          </a:solidFill>
          <a:latin typeface="Arial" panose="020B0604020202020204" pitchFamily="34" charset="0"/>
          <a:ea typeface="+mn-ea"/>
          <a:cs typeface="Arial" panose="020B0604020202020204" pitchFamily="34" charset="0"/>
        </a:defRPr>
      </a:lvl4pPr>
      <a:lvl5pPr marL="2171700" indent="-342900" algn="l" defTabSz="914400" rtl="0" eaLnBrk="1" latinLnBrk="0" hangingPunct="1">
        <a:spcBef>
          <a:spcPct val="20000"/>
        </a:spcBef>
        <a:buFont typeface="Arial" panose="020B0604020202020204" pitchFamily="34" charset="0"/>
        <a:buChar char="•"/>
        <a:defRPr sz="1800" kern="1200">
          <a:solidFill>
            <a:schemeClr val="tx1">
              <a:lumMod val="7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1600" kern="1200">
          <a:solidFill>
            <a:schemeClr val="tx1">
              <a:lumMod val="75000"/>
            </a:schemeClr>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63" name="Group 62"/>
          <p:cNvGrpSpPr/>
          <p:nvPr userDrawn="1"/>
        </p:nvGrpSpPr>
        <p:grpSpPr>
          <a:xfrm>
            <a:off x="-30388" y="0"/>
            <a:ext cx="472440" cy="6858000"/>
            <a:chOff x="-15240" y="0"/>
            <a:chExt cx="472440" cy="6858000"/>
          </a:xfrm>
        </p:grpSpPr>
        <p:sp>
          <p:nvSpPr>
            <p:cNvPr id="64" name="Rectangle 63"/>
            <p:cNvSpPr/>
            <p:nvPr userDrawn="1"/>
          </p:nvSpPr>
          <p:spPr>
            <a:xfrm>
              <a:off x="10668" y="0"/>
              <a:ext cx="420624" cy="6858000"/>
            </a:xfrm>
            <a:prstGeom prst="rect">
              <a:avLst/>
            </a:prstGeom>
            <a:solidFill>
              <a:srgbClr val="0099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p:cNvSpPr/>
            <p:nvPr userDrawn="1"/>
          </p:nvSpPr>
          <p:spPr>
            <a:xfrm>
              <a:off x="16002" y="3197352"/>
              <a:ext cx="409956" cy="1069848"/>
            </a:xfrm>
            <a:prstGeom prst="rect">
              <a:avLst/>
            </a:prstGeom>
            <a:solidFill>
              <a:srgbClr val="0B45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6" name="Picture 13" descr="C:\Users\jacqui.fenner\Desktop\PTT templates\images\noaa icons\noaa_icons-04.png">
              <a:hlinkClick r:id="rId13"/>
            </p:cNvPr>
            <p:cNvPicPr>
              <a:picLocks noChangeAspect="1" noChangeArrowheads="1"/>
            </p:cNvPicPr>
            <p:nvPr userDrawn="1"/>
          </p:nvPicPr>
          <p:blipFill>
            <a:blip r:embed="rId14" cstate="screen">
              <a:extLst>
                <a:ext uri="{28A0092B-C50C-407E-A947-70E740481C1C}">
                  <a14:useLocalDpi xmlns:a14="http://schemas.microsoft.com/office/drawing/2010/main"/>
                </a:ext>
              </a:extLst>
            </a:blip>
            <a:srcRect/>
            <a:stretch>
              <a:fillRect/>
            </a:stretch>
          </p:blipFill>
          <p:spPr bwMode="auto">
            <a:xfrm>
              <a:off x="-15240" y="5714999"/>
              <a:ext cx="472440" cy="324009"/>
            </a:xfrm>
            <a:prstGeom prst="rect">
              <a:avLst/>
            </a:prstGeom>
            <a:noFill/>
            <a:extLst>
              <a:ext uri="{909E8E84-426E-40dd-AFC4-6F175D3DCCD1}">
                <a14:hiddenFill xmlns:a14="http://schemas.microsoft.com/office/drawing/2010/main" xmlns="">
                  <a:solidFill>
                    <a:srgbClr val="FFFFFF"/>
                  </a:solidFill>
                </a14:hiddenFill>
              </a:ext>
            </a:extLst>
          </p:spPr>
        </p:pic>
        <p:pic>
          <p:nvPicPr>
            <p:cNvPr id="67" name="Picture 14" descr="C:\Users\jacqui.fenner\Desktop\PTT templates\images\noaa icons\noaa_icons-05.png">
              <a:hlinkClick r:id="rId15"/>
            </p:cNvPr>
            <p:cNvPicPr>
              <a:picLocks noChangeAspect="1" noChangeArrowheads="1"/>
            </p:cNvPicPr>
            <p:nvPr userDrawn="1"/>
          </p:nvPicPr>
          <p:blipFill>
            <a:blip r:embed="rId16" cstate="screen">
              <a:extLst>
                <a:ext uri="{28A0092B-C50C-407E-A947-70E740481C1C}">
                  <a14:useLocalDpi xmlns:a14="http://schemas.microsoft.com/office/drawing/2010/main"/>
                </a:ext>
              </a:extLst>
            </a:blip>
            <a:srcRect/>
            <a:stretch>
              <a:fillRect/>
            </a:stretch>
          </p:blipFill>
          <p:spPr bwMode="auto">
            <a:xfrm>
              <a:off x="-15240" y="4648200"/>
              <a:ext cx="472440" cy="324009"/>
            </a:xfrm>
            <a:prstGeom prst="rect">
              <a:avLst/>
            </a:prstGeom>
            <a:noFill/>
            <a:extLst>
              <a:ext uri="{909E8E84-426E-40dd-AFC4-6F175D3DCCD1}">
                <a14:hiddenFill xmlns:a14="http://schemas.microsoft.com/office/drawing/2010/main" xmlns="">
                  <a:solidFill>
                    <a:srgbClr val="FFFFFF"/>
                  </a:solidFill>
                </a14:hiddenFill>
              </a:ext>
            </a:extLst>
          </p:spPr>
        </p:pic>
        <p:pic>
          <p:nvPicPr>
            <p:cNvPr id="68" name="Picture 15" descr="C:\Users\jacqui.fenner\Desktop\PTT templates\images\noaa icons\noaa_icons-06.png">
              <a:hlinkClick r:id="rId17"/>
            </p:cNvPr>
            <p:cNvPicPr>
              <a:picLocks noChangeAspect="1" noChangeArrowheads="1"/>
            </p:cNvPicPr>
            <p:nvPr userDrawn="1"/>
          </p:nvPicPr>
          <p:blipFill>
            <a:blip r:embed="rId18" cstate="screen">
              <a:extLst>
                <a:ext uri="{28A0092B-C50C-407E-A947-70E740481C1C}">
                  <a14:useLocalDpi xmlns:a14="http://schemas.microsoft.com/office/drawing/2010/main"/>
                </a:ext>
              </a:extLst>
            </a:blip>
            <a:srcRect/>
            <a:stretch>
              <a:fillRect/>
            </a:stretch>
          </p:blipFill>
          <p:spPr bwMode="auto">
            <a:xfrm>
              <a:off x="-15240" y="3581400"/>
              <a:ext cx="472440" cy="324009"/>
            </a:xfrm>
            <a:prstGeom prst="rect">
              <a:avLst/>
            </a:prstGeom>
            <a:noFill/>
            <a:extLst>
              <a:ext uri="{909E8E84-426E-40dd-AFC4-6F175D3DCCD1}">
                <a14:hiddenFill xmlns:a14="http://schemas.microsoft.com/office/drawing/2010/main" xmlns="">
                  <a:solidFill>
                    <a:srgbClr val="FFFFFF"/>
                  </a:solidFill>
                </a14:hiddenFill>
              </a:ext>
            </a:extLst>
          </p:spPr>
        </p:pic>
        <p:pic>
          <p:nvPicPr>
            <p:cNvPr id="69" name="Picture 16" descr="C:\Users\jacqui.fenner\Desktop\PTT templates\images\noaa icons\noaa_icons-07.png">
              <a:hlinkClick r:id="rId19"/>
            </p:cNvPr>
            <p:cNvPicPr>
              <a:picLocks noChangeAspect="1" noChangeArrowheads="1"/>
            </p:cNvPicPr>
            <p:nvPr userDrawn="1"/>
          </p:nvPicPr>
          <p:blipFill>
            <a:blip r:embed="rId20" cstate="screen">
              <a:extLst>
                <a:ext uri="{28A0092B-C50C-407E-A947-70E740481C1C}">
                  <a14:useLocalDpi xmlns:a14="http://schemas.microsoft.com/office/drawing/2010/main"/>
                </a:ext>
              </a:extLst>
            </a:blip>
            <a:srcRect/>
            <a:stretch>
              <a:fillRect/>
            </a:stretch>
          </p:blipFill>
          <p:spPr bwMode="auto">
            <a:xfrm>
              <a:off x="-15240" y="2514600"/>
              <a:ext cx="472440" cy="324009"/>
            </a:xfrm>
            <a:prstGeom prst="rect">
              <a:avLst/>
            </a:prstGeom>
            <a:noFill/>
            <a:extLst>
              <a:ext uri="{909E8E84-426E-40dd-AFC4-6F175D3DCCD1}">
                <a14:hiddenFill xmlns:a14="http://schemas.microsoft.com/office/drawing/2010/main" xmlns="">
                  <a:solidFill>
                    <a:srgbClr val="FFFFFF"/>
                  </a:solidFill>
                </a14:hiddenFill>
              </a:ext>
            </a:extLst>
          </p:spPr>
        </p:pic>
        <p:pic>
          <p:nvPicPr>
            <p:cNvPr id="70" name="Picture 17" descr="C:\Users\jacqui.fenner\Desktop\PTT templates\images\noaa icons\noaa_icons-08.png">
              <a:hlinkClick r:id="rId21"/>
            </p:cNvPr>
            <p:cNvPicPr>
              <a:picLocks noChangeAspect="1" noChangeArrowheads="1"/>
            </p:cNvPicPr>
            <p:nvPr userDrawn="1"/>
          </p:nvPicPr>
          <p:blipFill>
            <a:blip r:embed="rId22" cstate="screen">
              <a:extLst>
                <a:ext uri="{28A0092B-C50C-407E-A947-70E740481C1C}">
                  <a14:useLocalDpi xmlns:a14="http://schemas.microsoft.com/office/drawing/2010/main"/>
                </a:ext>
              </a:extLst>
            </a:blip>
            <a:srcRect/>
            <a:stretch>
              <a:fillRect/>
            </a:stretch>
          </p:blipFill>
          <p:spPr bwMode="auto">
            <a:xfrm>
              <a:off x="-15240" y="1447800"/>
              <a:ext cx="472440" cy="324009"/>
            </a:xfrm>
            <a:prstGeom prst="rect">
              <a:avLst/>
            </a:prstGeom>
            <a:noFill/>
            <a:extLst>
              <a:ext uri="{909E8E84-426E-40dd-AFC4-6F175D3DCCD1}">
                <a14:hiddenFill xmlns:a14="http://schemas.microsoft.com/office/drawing/2010/main" xmlns="">
                  <a:solidFill>
                    <a:srgbClr val="FFFFFF"/>
                  </a:solidFill>
                </a14:hiddenFill>
              </a:ext>
            </a:extLst>
          </p:spPr>
        </p:pic>
        <p:pic>
          <p:nvPicPr>
            <p:cNvPr id="71" name="Picture 19" descr="C:\Users\jacqui.fenner\Desktop\PTT templates\images\noaa icons\noaa_icons-10.png">
              <a:hlinkClick r:id="rId23"/>
            </p:cNvPr>
            <p:cNvPicPr>
              <a:picLocks noChangeAspect="1" noChangeArrowheads="1"/>
            </p:cNvPicPr>
            <p:nvPr userDrawn="1"/>
          </p:nvPicPr>
          <p:blipFill>
            <a:blip r:embed="rId24" cstate="screen">
              <a:extLst>
                <a:ext uri="{28A0092B-C50C-407E-A947-70E740481C1C}">
                  <a14:useLocalDpi xmlns:a14="http://schemas.microsoft.com/office/drawing/2010/main"/>
                </a:ext>
              </a:extLst>
            </a:blip>
            <a:srcRect/>
            <a:stretch>
              <a:fillRect/>
            </a:stretch>
          </p:blipFill>
          <p:spPr bwMode="auto">
            <a:xfrm>
              <a:off x="-15240" y="381000"/>
              <a:ext cx="472440" cy="324009"/>
            </a:xfrm>
            <a:prstGeom prst="rect">
              <a:avLst/>
            </a:prstGeom>
            <a:noFill/>
            <a:extLst>
              <a:ext uri="{909E8E84-426E-40dd-AFC4-6F175D3DCCD1}">
                <a14:hiddenFill xmlns:a14="http://schemas.microsoft.com/office/drawing/2010/main" xmlns="">
                  <a:solidFill>
                    <a:srgbClr val="FFFFFF"/>
                  </a:solidFill>
                </a14:hiddenFill>
              </a:ext>
            </a:extLst>
          </p:spPr>
        </p:pic>
        <p:grpSp>
          <p:nvGrpSpPr>
            <p:cNvPr id="72" name="Group 71"/>
            <p:cNvGrpSpPr/>
            <p:nvPr userDrawn="1"/>
          </p:nvGrpSpPr>
          <p:grpSpPr>
            <a:xfrm>
              <a:off x="15148" y="0"/>
              <a:ext cx="420624" cy="6858000"/>
              <a:chOff x="15148" y="0"/>
              <a:chExt cx="420624" cy="6858000"/>
            </a:xfrm>
          </p:grpSpPr>
          <p:grpSp>
            <p:nvGrpSpPr>
              <p:cNvPr id="73" name="Group 72"/>
              <p:cNvGrpSpPr/>
              <p:nvPr userDrawn="1"/>
            </p:nvGrpSpPr>
            <p:grpSpPr>
              <a:xfrm>
                <a:off x="15148" y="1066800"/>
                <a:ext cx="420624" cy="5334000"/>
                <a:chOff x="15148" y="1066800"/>
                <a:chExt cx="420624" cy="5334000"/>
              </a:xfrm>
            </p:grpSpPr>
            <p:cxnSp>
              <p:nvCxnSpPr>
                <p:cNvPr id="75" name="Straight Connector 74"/>
                <p:cNvCxnSpPr/>
                <p:nvPr userDrawn="1"/>
              </p:nvCxnSpPr>
              <p:spPr>
                <a:xfrm>
                  <a:off x="15148" y="4267200"/>
                  <a:ext cx="420624" cy="0"/>
                </a:xfrm>
                <a:prstGeom prst="line">
                  <a:avLst/>
                </a:prstGeom>
                <a:ln>
                  <a:solidFill>
                    <a:schemeClr val="bg1">
                      <a:alpha val="40000"/>
                    </a:schemeClr>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userDrawn="1"/>
              </p:nvCxnSpPr>
              <p:spPr>
                <a:xfrm>
                  <a:off x="15148" y="3200400"/>
                  <a:ext cx="420624" cy="0"/>
                </a:xfrm>
                <a:prstGeom prst="line">
                  <a:avLst/>
                </a:prstGeom>
                <a:ln>
                  <a:solidFill>
                    <a:schemeClr val="bg1">
                      <a:alpha val="40000"/>
                    </a:scheme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userDrawn="1"/>
              </p:nvCxnSpPr>
              <p:spPr>
                <a:xfrm>
                  <a:off x="15148" y="2133600"/>
                  <a:ext cx="420624" cy="0"/>
                </a:xfrm>
                <a:prstGeom prst="line">
                  <a:avLst/>
                </a:prstGeom>
                <a:ln>
                  <a:solidFill>
                    <a:schemeClr val="bg1">
                      <a:alpha val="40000"/>
                    </a:scheme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userDrawn="1"/>
              </p:nvCxnSpPr>
              <p:spPr>
                <a:xfrm>
                  <a:off x="15148" y="5334000"/>
                  <a:ext cx="420624" cy="0"/>
                </a:xfrm>
                <a:prstGeom prst="line">
                  <a:avLst/>
                </a:prstGeom>
                <a:ln>
                  <a:solidFill>
                    <a:schemeClr val="bg1">
                      <a:alpha val="40000"/>
                    </a:scheme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userDrawn="1"/>
              </p:nvCxnSpPr>
              <p:spPr>
                <a:xfrm>
                  <a:off x="15148" y="1066800"/>
                  <a:ext cx="420624" cy="0"/>
                </a:xfrm>
                <a:prstGeom prst="line">
                  <a:avLst/>
                </a:prstGeom>
                <a:ln>
                  <a:solidFill>
                    <a:schemeClr val="bg1">
                      <a:alpha val="40000"/>
                    </a:schemeClr>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userDrawn="1"/>
              </p:nvCxnSpPr>
              <p:spPr>
                <a:xfrm>
                  <a:off x="15148" y="6400800"/>
                  <a:ext cx="420624" cy="0"/>
                </a:xfrm>
                <a:prstGeom prst="line">
                  <a:avLst/>
                </a:prstGeom>
                <a:ln>
                  <a:solidFill>
                    <a:schemeClr val="bg1">
                      <a:alpha val="40000"/>
                    </a:schemeClr>
                  </a:solidFill>
                </a:ln>
              </p:spPr>
              <p:style>
                <a:lnRef idx="1">
                  <a:schemeClr val="accent1"/>
                </a:lnRef>
                <a:fillRef idx="0">
                  <a:schemeClr val="accent1"/>
                </a:fillRef>
                <a:effectRef idx="0">
                  <a:schemeClr val="accent1"/>
                </a:effectRef>
                <a:fontRef idx="minor">
                  <a:schemeClr val="tx1"/>
                </a:fontRef>
              </p:style>
            </p:cxnSp>
          </p:grpSp>
          <p:cxnSp>
            <p:nvCxnSpPr>
              <p:cNvPr id="74" name="Straight Connector 73"/>
              <p:cNvCxnSpPr/>
              <p:nvPr userDrawn="1"/>
            </p:nvCxnSpPr>
            <p:spPr>
              <a:xfrm>
                <a:off x="431292" y="0"/>
                <a:ext cx="0" cy="6858000"/>
              </a:xfrm>
              <a:prstGeom prst="line">
                <a:avLst/>
              </a:prstGeom>
              <a:ln>
                <a:solidFill>
                  <a:schemeClr val="bg1">
                    <a:alpha val="40000"/>
                  </a:schemeClr>
                </a:solidFill>
              </a:ln>
            </p:spPr>
            <p:style>
              <a:lnRef idx="1">
                <a:schemeClr val="accent1"/>
              </a:lnRef>
              <a:fillRef idx="0">
                <a:schemeClr val="accent1"/>
              </a:fillRef>
              <a:effectRef idx="0">
                <a:schemeClr val="accent1"/>
              </a:effectRef>
              <a:fontRef idx="minor">
                <a:schemeClr val="tx1"/>
              </a:fontRef>
            </p:style>
          </p:cxnSp>
        </p:grpSp>
      </p:grpSp>
      <p:sp>
        <p:nvSpPr>
          <p:cNvPr id="7" name="Rectangle 6"/>
          <p:cNvSpPr/>
          <p:nvPr userDrawn="1"/>
        </p:nvSpPr>
        <p:spPr>
          <a:xfrm>
            <a:off x="0" y="6400801"/>
            <a:ext cx="9144000" cy="457200"/>
          </a:xfrm>
          <a:prstGeom prst="rect">
            <a:avLst/>
          </a:prstGeom>
          <a:solidFill>
            <a:srgbClr val="D6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752888" y="274638"/>
            <a:ext cx="7400512" cy="792162"/>
          </a:xfrm>
          <a:prstGeom prst="rect">
            <a:avLst/>
          </a:prstGeom>
        </p:spPr>
        <p:txBody>
          <a:bodyPr vert="horz" lIns="0" tIns="0" rIns="0" bIns="0" rtlCol="0" anchor="ctr">
            <a:noAutofit/>
          </a:bodyPr>
          <a:lstStyle/>
          <a:p>
            <a:r>
              <a:rPr lang="en-US" dirty="0" smtClean="0"/>
              <a:t>Slide Title</a:t>
            </a:r>
            <a:endParaRPr lang="en-US" dirty="0"/>
          </a:p>
        </p:txBody>
      </p:sp>
      <p:sp>
        <p:nvSpPr>
          <p:cNvPr id="3" name="Text Placeholder 2"/>
          <p:cNvSpPr>
            <a:spLocks noGrp="1"/>
          </p:cNvSpPr>
          <p:nvPr>
            <p:ph type="body" idx="1"/>
          </p:nvPr>
        </p:nvSpPr>
        <p:spPr>
          <a:xfrm>
            <a:off x="752888" y="1219200"/>
            <a:ext cx="7933912" cy="4953000"/>
          </a:xfrm>
          <a:prstGeom prst="rect">
            <a:avLst/>
          </a:prstGeom>
        </p:spPr>
        <p:txBody>
          <a:bodyPr vert="horz" lIns="0" tIns="0" rIns="0" bIns="0" rtlCol="0">
            <a:normAutofit/>
          </a:bodyPr>
          <a:lstStyle/>
          <a:p>
            <a:pPr lvl="1"/>
            <a:r>
              <a:rPr lang="en-US" dirty="0" smtClean="0"/>
              <a:t>First level</a:t>
            </a:r>
          </a:p>
          <a:p>
            <a:pPr lvl="2"/>
            <a:r>
              <a:rPr lang="en-US" dirty="0" smtClean="0"/>
              <a:t>Second level</a:t>
            </a:r>
          </a:p>
          <a:p>
            <a:pPr lvl="3"/>
            <a:r>
              <a:rPr lang="en-US" dirty="0" smtClean="0"/>
              <a:t>Third level</a:t>
            </a:r>
          </a:p>
          <a:p>
            <a:pPr lvl="4"/>
            <a:r>
              <a:rPr lang="en-US" dirty="0" smtClean="0"/>
              <a:t>Fourth level</a:t>
            </a:r>
          </a:p>
          <a:p>
            <a:pPr lvl="5"/>
            <a:r>
              <a:rPr lang="en-US" dirty="0" smtClean="0"/>
              <a:t>Fifth level</a:t>
            </a:r>
            <a:endParaRPr lang="en-US" dirty="0"/>
          </a:p>
        </p:txBody>
      </p:sp>
      <p:pic>
        <p:nvPicPr>
          <p:cNvPr id="1026" name="Picture 2" descr="G:\STALL\ST Comms\Templates &amp; Resources\Logos\Other Emblems\DOC Logo\DOC Color.png">
            <a:hlinkClick r:id="rId25"/>
          </p:cNvPr>
          <p:cNvPicPr>
            <a:picLocks noChangeAspect="1" noChangeArrowheads="1"/>
          </p:cNvPicPr>
          <p:nvPr userDrawn="1"/>
        </p:nvPicPr>
        <p:blipFill>
          <a:blip r:embed="rId26" cstate="screen">
            <a:extLst>
              <a:ext uri="{28A0092B-C50C-407E-A947-70E740481C1C}">
                <a14:useLocalDpi xmlns:a14="http://schemas.microsoft.com/office/drawing/2010/main"/>
              </a:ext>
            </a:extLst>
          </a:blip>
          <a:srcRect/>
          <a:stretch>
            <a:fillRect/>
          </a:stretch>
        </p:blipFill>
        <p:spPr bwMode="auto">
          <a:xfrm>
            <a:off x="228600" y="6443457"/>
            <a:ext cx="371888" cy="371888"/>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Picture 2">
            <a:hlinkClick r:id="rId27"/>
          </p:cNvPr>
          <p:cNvPicPr>
            <a:picLocks noChangeAspect="1" noChangeArrowheads="1"/>
          </p:cNvPicPr>
          <p:nvPr userDrawn="1"/>
        </p:nvPicPr>
        <p:blipFill>
          <a:blip r:embed="rId28" cstate="screen">
            <a:extLst>
              <a:ext uri="{28A0092B-C50C-407E-A947-70E740481C1C}">
                <a14:useLocalDpi xmlns:a14="http://schemas.microsoft.com/office/drawing/2010/main"/>
              </a:ext>
            </a:extLst>
          </a:blip>
          <a:stretch>
            <a:fillRect/>
          </a:stretch>
        </p:blipFill>
        <p:spPr bwMode="auto">
          <a:xfrm>
            <a:off x="639827" y="6449252"/>
            <a:ext cx="360298" cy="360298"/>
          </a:xfrm>
          <a:prstGeom prst="rect">
            <a:avLst/>
          </a:prstGeom>
          <a:noFill/>
          <a:extLst>
            <a:ext uri="{909E8E84-426E-40dd-AFC4-6F175D3DCCD1}">
              <a14:hiddenFill xmlns:a14="http://schemas.microsoft.com/office/drawing/2010/main" xmlns="">
                <a:solidFill>
                  <a:srgbClr val="FFFFFF"/>
                </a:solidFill>
              </a14:hiddenFill>
            </a:ext>
          </a:extLst>
        </p:spPr>
      </p:pic>
      <p:sp>
        <p:nvSpPr>
          <p:cNvPr id="11" name="TextBox 10"/>
          <p:cNvSpPr txBox="1"/>
          <p:nvPr userDrawn="1"/>
        </p:nvSpPr>
        <p:spPr>
          <a:xfrm>
            <a:off x="1447800" y="6551712"/>
            <a:ext cx="7239000" cy="153888"/>
          </a:xfrm>
          <a:prstGeom prst="rect">
            <a:avLst/>
          </a:prstGeom>
          <a:noFill/>
        </p:spPr>
        <p:txBody>
          <a:bodyPr wrap="square" lIns="0" tIns="0" rIns="0" bIns="0" rtlCol="0">
            <a:spAutoFit/>
          </a:bodyPr>
          <a:lstStyle/>
          <a:p>
            <a:pPr algn="r"/>
            <a:r>
              <a:rPr lang="en-US" sz="1000" dirty="0" smtClean="0">
                <a:solidFill>
                  <a:srgbClr val="0B4596"/>
                </a:solidFill>
                <a:latin typeface="Arial Narrow" panose="020B0606020202030204" pitchFamily="34" charset="0"/>
              </a:rPr>
              <a:t>Department of Commerce  //  National Oceanic and Atmospheric Administration  //</a:t>
            </a:r>
            <a:r>
              <a:rPr lang="en-US" sz="1000" baseline="0" dirty="0" smtClean="0">
                <a:solidFill>
                  <a:srgbClr val="0B4596"/>
                </a:solidFill>
                <a:latin typeface="Arial Narrow" panose="020B0606020202030204" pitchFamily="34" charset="0"/>
              </a:rPr>
              <a:t> </a:t>
            </a:r>
            <a:r>
              <a:rPr lang="en-US" sz="1000" dirty="0" smtClean="0">
                <a:solidFill>
                  <a:srgbClr val="0B4596"/>
                </a:solidFill>
                <a:latin typeface="Arial Narrow" panose="020B0606020202030204" pitchFamily="34" charset="0"/>
              </a:rPr>
              <a:t> </a:t>
            </a:r>
            <a:fld id="{BAD75039-5660-4072-AAD8-5764B7DF14A3}" type="slidenum">
              <a:rPr lang="en-US" sz="1000" smtClean="0">
                <a:solidFill>
                  <a:srgbClr val="0B4596"/>
                </a:solidFill>
                <a:latin typeface="Arial Narrow" panose="020B0606020202030204" pitchFamily="34" charset="0"/>
              </a:rPr>
              <a:pPr algn="r"/>
              <a:t>‹#›</a:t>
            </a:fld>
            <a:endParaRPr lang="en-US" sz="1000" dirty="0" smtClean="0">
              <a:solidFill>
                <a:srgbClr val="0B4596"/>
              </a:solidFill>
              <a:latin typeface="Arial Narrow" panose="020B0606020202030204" pitchFamily="34" charset="0"/>
            </a:endParaRPr>
          </a:p>
        </p:txBody>
      </p:sp>
      <p:pic>
        <p:nvPicPr>
          <p:cNvPr id="26" name="Picture 2">
            <a:hlinkClick r:id="rId17"/>
          </p:cNvPr>
          <p:cNvPicPr>
            <a:picLocks noChangeAspect="1" noChangeArrowheads="1"/>
          </p:cNvPicPr>
          <p:nvPr userDrawn="1"/>
        </p:nvPicPr>
        <p:blipFill>
          <a:blip r:embed="rId29" cstate="screen">
            <a:extLst>
              <a:ext uri="{28A0092B-C50C-407E-A947-70E740481C1C}">
                <a14:useLocalDpi xmlns:a14="http://schemas.microsoft.com/office/drawing/2010/main"/>
              </a:ext>
            </a:extLst>
          </a:blip>
          <a:stretch>
            <a:fillRect/>
          </a:stretch>
        </p:blipFill>
        <p:spPr bwMode="auto">
          <a:xfrm>
            <a:off x="8229600" y="152400"/>
            <a:ext cx="762000" cy="7620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019143092"/>
      </p:ext>
    </p:extLst>
  </p:cSld>
  <p:clrMap bg1="lt1" tx1="dk1" bg2="lt2" tx2="dk2" accent1="accent1" accent2="accent2" accent3="accent3" accent4="accent4" accent5="accent5" accent6="accent6" hlink="hlink" folHlink="folHlink"/>
  <p:sldLayoutIdLst>
    <p:sldLayoutId id="2147483815" r:id="rId1"/>
    <p:sldLayoutId id="2147483816" r:id="rId2"/>
    <p:sldLayoutId id="2147483817" r:id="rId3"/>
    <p:sldLayoutId id="2147483818" r:id="rId4"/>
    <p:sldLayoutId id="2147483819" r:id="rId5"/>
    <p:sldLayoutId id="2147483820" r:id="rId6"/>
    <p:sldLayoutId id="2147483821" r:id="rId7"/>
    <p:sldLayoutId id="2147483822" r:id="rId8"/>
    <p:sldLayoutId id="2147483823" r:id="rId9"/>
    <p:sldLayoutId id="2147483824" r:id="rId10"/>
    <p:sldLayoutId id="2147483825" r:id="rId11"/>
  </p:sldLayoutIdLst>
  <p:timing>
    <p:tnLst>
      <p:par>
        <p:cTn id="1" dur="indefinite" restart="never" nodeType="tmRoot"/>
      </p:par>
    </p:tnLst>
  </p:timing>
  <p:txStyles>
    <p:titleStyle>
      <a:lvl1pPr algn="l" defTabSz="914400" rtl="0" eaLnBrk="1" latinLnBrk="0" hangingPunct="1">
        <a:spcBef>
          <a:spcPct val="0"/>
        </a:spcBef>
        <a:buNone/>
        <a:defRPr sz="3200" b="1" kern="1200">
          <a:solidFill>
            <a:srgbClr val="0099D8"/>
          </a:solidFill>
          <a:latin typeface="Arial" panose="020B0604020202020204" pitchFamily="34" charset="0"/>
          <a:ea typeface="+mj-ea"/>
          <a:cs typeface="Arial" panose="020B0604020202020204" pitchFamily="34" charset="0"/>
        </a:defRPr>
      </a:lvl1pPr>
    </p:titleStyle>
    <p:bodyStyle>
      <a:lvl1pPr marL="457200" indent="-457200" algn="l" defTabSz="914400" rtl="0" eaLnBrk="1" latinLnBrk="0" hangingPunct="1">
        <a:spcBef>
          <a:spcPct val="20000"/>
        </a:spcBef>
        <a:buFont typeface="Arial" panose="020B0604020202020204" pitchFamily="34" charset="0"/>
        <a:buChar char="•"/>
        <a:defRPr sz="3200" kern="1200" baseline="0">
          <a:solidFill>
            <a:schemeClr val="tx1"/>
          </a:solidFill>
          <a:latin typeface="Arial" panose="020B0604020202020204" pitchFamily="34" charset="0"/>
          <a:ea typeface="+mn-ea"/>
          <a:cs typeface="Arial" panose="020B0604020202020204" pitchFamily="34" charset="0"/>
        </a:defRPr>
      </a:lvl1pPr>
      <a:lvl2pPr marL="914400" indent="-457200" algn="l" defTabSz="914400" rtl="0" eaLnBrk="1" latinLnBrk="0" hangingPunct="1">
        <a:spcBef>
          <a:spcPct val="20000"/>
        </a:spcBef>
        <a:buFont typeface="Arial" panose="020B0604020202020204" pitchFamily="34" charset="0"/>
        <a:buChar char="•"/>
        <a:defRPr sz="2800" kern="1200">
          <a:solidFill>
            <a:schemeClr val="tx1">
              <a:lumMod val="75000"/>
            </a:schemeClr>
          </a:solidFill>
          <a:latin typeface="Arial" panose="020B0604020202020204" pitchFamily="34" charset="0"/>
          <a:ea typeface="+mn-ea"/>
          <a:cs typeface="Arial" panose="020B0604020202020204" pitchFamily="34" charset="0"/>
        </a:defRPr>
      </a:lvl2pPr>
      <a:lvl3pPr marL="1257300" indent="-342900" algn="l" defTabSz="914400" rtl="0" eaLnBrk="1" latinLnBrk="0" hangingPunct="1">
        <a:spcBef>
          <a:spcPct val="20000"/>
        </a:spcBef>
        <a:buFont typeface="Arial" panose="020B0604020202020204" pitchFamily="34" charset="0"/>
        <a:buChar char="•"/>
        <a:defRPr sz="2400" kern="1200">
          <a:solidFill>
            <a:schemeClr val="tx1">
              <a:lumMod val="75000"/>
            </a:schemeClr>
          </a:solidFill>
          <a:latin typeface="Arial" panose="020B0604020202020204" pitchFamily="34" charset="0"/>
          <a:ea typeface="+mn-ea"/>
          <a:cs typeface="Arial" panose="020B0604020202020204" pitchFamily="34" charset="0"/>
        </a:defRPr>
      </a:lvl3pPr>
      <a:lvl4pPr marL="1714500" indent="-342900" algn="l" defTabSz="914400" rtl="0" eaLnBrk="1" latinLnBrk="0" hangingPunct="1">
        <a:spcBef>
          <a:spcPct val="20000"/>
        </a:spcBef>
        <a:buFont typeface="Arial" panose="020B0604020202020204" pitchFamily="34" charset="0"/>
        <a:buChar char="•"/>
        <a:defRPr sz="2000" kern="1200">
          <a:solidFill>
            <a:schemeClr val="tx1">
              <a:lumMod val="75000"/>
            </a:schemeClr>
          </a:solidFill>
          <a:latin typeface="Arial" panose="020B0604020202020204" pitchFamily="34" charset="0"/>
          <a:ea typeface="+mn-ea"/>
          <a:cs typeface="Arial" panose="020B0604020202020204" pitchFamily="34" charset="0"/>
        </a:defRPr>
      </a:lvl4pPr>
      <a:lvl5pPr marL="2171700" indent="-342900" algn="l" defTabSz="914400" rtl="0" eaLnBrk="1" latinLnBrk="0" hangingPunct="1">
        <a:spcBef>
          <a:spcPct val="20000"/>
        </a:spcBef>
        <a:buFont typeface="Arial" panose="020B0604020202020204" pitchFamily="34" charset="0"/>
        <a:buChar char="•"/>
        <a:defRPr sz="1800" kern="1200">
          <a:solidFill>
            <a:schemeClr val="tx1">
              <a:lumMod val="7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1600" kern="1200">
          <a:solidFill>
            <a:schemeClr val="tx1">
              <a:lumMod val="75000"/>
            </a:schemeClr>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4.xml"/></Relationships>
</file>

<file path=ppt/slides/_rels/slide1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9.xml"/><Relationship Id="rId1" Type="http://schemas.openxmlformats.org/officeDocument/2006/relationships/slideLayout" Target="../slideLayouts/slideLayout14.xml"/><Relationship Id="rId4" Type="http://schemas.openxmlformats.org/officeDocument/2006/relationships/image" Target="../media/image42.tiff"/></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43.pn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g"/><Relationship Id="rId1" Type="http://schemas.openxmlformats.org/officeDocument/2006/relationships/slideLayout" Target="../slideLayouts/slideLayout14.xml"/><Relationship Id="rId4" Type="http://schemas.openxmlformats.org/officeDocument/2006/relationships/image" Target="../media/image49.png"/></Relationships>
</file>

<file path=ppt/slides/_rels/slide1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6.xml"/></Relationships>
</file>

<file path=ppt/slides/_rels/slide1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1.xml"/><Relationship Id="rId1" Type="http://schemas.openxmlformats.org/officeDocument/2006/relationships/slideLayout" Target="../slideLayouts/slideLayout31.xml"/><Relationship Id="rId4" Type="http://schemas.openxmlformats.org/officeDocument/2006/relationships/image" Target="../media/image52.gif"/></Relationships>
</file>

<file path=ppt/slides/_rels/slide1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2.xml"/><Relationship Id="rId1" Type="http://schemas.openxmlformats.org/officeDocument/2006/relationships/slideLayout" Target="../slideLayouts/slideLayout26.xml"/><Relationship Id="rId5" Type="http://schemas.openxmlformats.org/officeDocument/2006/relationships/image" Target="../media/image55.PNG"/><Relationship Id="rId4" Type="http://schemas.openxmlformats.org/officeDocument/2006/relationships/image" Target="../media/image5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27.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6.jpg"/><Relationship Id="rId5" Type="http://schemas.openxmlformats.org/officeDocument/2006/relationships/image" Target="../media/image25.jpg"/><Relationship Id="rId4"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14.xml"/><Relationship Id="rId6" Type="http://schemas.openxmlformats.org/officeDocument/2006/relationships/image" Target="../media/image31.jpg"/><Relationship Id="rId5" Type="http://schemas.openxmlformats.org/officeDocument/2006/relationships/image" Target="../media/image30.png"/><Relationship Id="rId4" Type="http://schemas.openxmlformats.org/officeDocument/2006/relationships/image" Target="../media/image29.png"/></Relationships>
</file>

<file path=ppt/slides/_rels/slide4.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xml"/><Relationship Id="rId1" Type="http://schemas.openxmlformats.org/officeDocument/2006/relationships/slideLayout" Target="../slideLayouts/slideLayout14.xml"/><Relationship Id="rId5" Type="http://schemas.openxmlformats.org/officeDocument/2006/relationships/image" Target="../media/image34.jpg"/><Relationship Id="rId4" Type="http://schemas.openxmlformats.org/officeDocument/2006/relationships/image" Target="../media/image33.jp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notesSlide" Target="../notesSlides/notesSlide7.xml"/><Relationship Id="rId1" Type="http://schemas.openxmlformats.org/officeDocument/2006/relationships/slideLayout" Target="../slideLayouts/slideLayout14.xml"/><Relationship Id="rId6" Type="http://schemas.openxmlformats.org/officeDocument/2006/relationships/image" Target="../media/image39.gif"/><Relationship Id="rId5" Type="http://schemas.openxmlformats.org/officeDocument/2006/relationships/image" Target="../media/image38.gif"/><Relationship Id="rId4" Type="http://schemas.openxmlformats.org/officeDocument/2006/relationships/image" Target="../media/image37.gif"/></Relationships>
</file>

<file path=ppt/slides/_rels/slide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1"/>
          <p:cNvPicPr>
            <a:picLocks noGrp="1" noChangeAspect="1"/>
          </p:cNvPicPr>
          <p:nvPr>
            <p:ph type="pic" sz="quarter" idx="15"/>
          </p:nvPr>
        </p:nvPicPr>
        <p:blipFill>
          <a:blip r:embed="rId2" cstate="print">
            <a:extLst>
              <a:ext uri="{28A0092B-C50C-407E-A947-70E740481C1C}">
                <a14:useLocalDpi xmlns:a14="http://schemas.microsoft.com/office/drawing/2010/main" val="0"/>
              </a:ext>
            </a:extLst>
          </a:blip>
          <a:srcRect t="18877" b="18877"/>
          <a:stretch>
            <a:fillRect/>
          </a:stretch>
        </p:blipFill>
        <p:spPr/>
      </p:pic>
      <p:sp>
        <p:nvSpPr>
          <p:cNvPr id="9" name="Text Placeholder 8"/>
          <p:cNvSpPr>
            <a:spLocks noGrp="1"/>
          </p:cNvSpPr>
          <p:nvPr>
            <p:ph type="body" sz="quarter" idx="20"/>
          </p:nvPr>
        </p:nvSpPr>
        <p:spPr/>
        <p:txBody>
          <a:bodyPr/>
          <a:lstStyle/>
          <a:p>
            <a:pPr algn="ctr"/>
            <a:r>
              <a:rPr lang="en-US" dirty="0" smtClean="0">
                <a:solidFill>
                  <a:schemeClr val="bg1"/>
                </a:solidFill>
                <a:latin typeface="Arial" panose="020B0604020202020204" pitchFamily="34" charset="0"/>
              </a:rPr>
              <a:t>Satellite and Information Service</a:t>
            </a:r>
            <a:endParaRPr lang="en-US" dirty="0">
              <a:solidFill>
                <a:schemeClr val="bg1"/>
              </a:solidFill>
              <a:latin typeface="Arial" panose="020B0604020202020204" pitchFamily="34" charset="0"/>
            </a:endParaRPr>
          </a:p>
        </p:txBody>
      </p:sp>
      <p:sp>
        <p:nvSpPr>
          <p:cNvPr id="11" name="Text Placeholder 10"/>
          <p:cNvSpPr>
            <a:spLocks noGrp="1"/>
          </p:cNvSpPr>
          <p:nvPr>
            <p:ph type="body" sz="quarter" idx="22"/>
          </p:nvPr>
        </p:nvSpPr>
        <p:spPr>
          <a:xfrm>
            <a:off x="2507942" y="369904"/>
            <a:ext cx="6096000" cy="2667000"/>
          </a:xfrm>
        </p:spPr>
        <p:txBody>
          <a:bodyPr>
            <a:normAutofit/>
          </a:bodyPr>
          <a:lstStyle/>
          <a:p>
            <a:r>
              <a:rPr lang="en-US" sz="4000" dirty="0" smtClean="0">
                <a:effectLst>
                  <a:outerShdw blurRad="38100" dist="38100" dir="2700000" algn="tl">
                    <a:srgbClr val="000000">
                      <a:alpha val="43137"/>
                    </a:srgbClr>
                  </a:outerShdw>
                </a:effectLst>
              </a:rPr>
              <a:t>National Environmental Satellite, Data, and Information Service (NESDIS)</a:t>
            </a:r>
            <a:endParaRPr lang="en-US" sz="4000" dirty="0">
              <a:effectLst>
                <a:outerShdw blurRad="38100" dist="38100" dir="2700000" algn="tl">
                  <a:srgbClr val="000000">
                    <a:alpha val="43137"/>
                  </a:srgbClr>
                </a:outerShdw>
              </a:effectLst>
            </a:endParaRPr>
          </a:p>
        </p:txBody>
      </p:sp>
      <p:sp>
        <p:nvSpPr>
          <p:cNvPr id="3" name="Text Placeholder 2"/>
          <p:cNvSpPr>
            <a:spLocks noGrp="1"/>
          </p:cNvSpPr>
          <p:nvPr>
            <p:ph type="body" sz="quarter" idx="24"/>
          </p:nvPr>
        </p:nvSpPr>
        <p:spPr/>
        <p:txBody>
          <a:bodyPr/>
          <a:lstStyle/>
          <a:p>
            <a:r>
              <a:rPr lang="en-US" dirty="0"/>
              <a:t>Tim Schmit, Acting ASPB Branch Chief</a:t>
            </a:r>
          </a:p>
          <a:p>
            <a:r>
              <a:rPr lang="en-US" dirty="0" smtClean="0"/>
              <a:t>NOAA at CIMSS briefing, November 26, 2018</a:t>
            </a:r>
            <a:endParaRPr lang="en-US" dirty="0"/>
          </a:p>
        </p:txBody>
      </p:sp>
    </p:spTree>
    <p:extLst>
      <p:ext uri="{BB962C8B-B14F-4D97-AF65-F5344CB8AC3E}">
        <p14:creationId xmlns:p14="http://schemas.microsoft.com/office/powerpoint/2010/main" val="112044222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Transforming Data to Environmental Intelligence</a:t>
            </a:r>
            <a:endParaRPr lang="en-US" dirty="0"/>
          </a:p>
        </p:txBody>
      </p:sp>
      <p:sp>
        <p:nvSpPr>
          <p:cNvPr id="7" name="TextBox 6"/>
          <p:cNvSpPr txBox="1"/>
          <p:nvPr/>
        </p:nvSpPr>
        <p:spPr>
          <a:xfrm>
            <a:off x="457200" y="6172200"/>
            <a:ext cx="6298713"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A4595"/>
                </a:solidFill>
                <a:effectLst/>
                <a:uLnTx/>
                <a:uFillTx/>
                <a:latin typeface="Calibri"/>
                <a:ea typeface="+mn-ea"/>
                <a:cs typeface="+mn-cs"/>
              </a:rPr>
              <a:t>POC: </a:t>
            </a:r>
            <a:r>
              <a:rPr kumimoji="0" lang="en-US" sz="1100" b="0" i="0" u="none" strike="noStrike" kern="1200" cap="none" spc="0" normalizeH="0" baseline="0" noProof="0" dirty="0" smtClean="0">
                <a:ln>
                  <a:noFill/>
                </a:ln>
                <a:solidFill>
                  <a:srgbClr val="0A4595"/>
                </a:solidFill>
                <a:effectLst/>
                <a:uLnTx/>
                <a:uFillTx/>
                <a:latin typeface="Calibri"/>
                <a:ea typeface="+mn-ea"/>
                <a:cs typeface="+mn-cs"/>
              </a:rPr>
              <a:t>Michael Pavolonis, NESDIS Center for Satellite Applications and Research (</a:t>
            </a:r>
            <a:r>
              <a:rPr kumimoji="0" lang="en-US" sz="1100" b="0" i="0" u="none" strike="noStrike" kern="1200" cap="none" spc="0" normalizeH="0" baseline="0" noProof="0" dirty="0" err="1" smtClean="0">
                <a:ln>
                  <a:noFill/>
                </a:ln>
                <a:solidFill>
                  <a:srgbClr val="0A4595"/>
                </a:solidFill>
                <a:effectLst/>
                <a:uLnTx/>
                <a:uFillTx/>
                <a:latin typeface="Calibri"/>
                <a:ea typeface="+mn-ea"/>
                <a:cs typeface="+mn-cs"/>
              </a:rPr>
              <a:t>Mike.Pavolonis@</a:t>
            </a:r>
            <a:r>
              <a:rPr kumimoji="0" lang="en-US" sz="1100" b="0" i="0" u="none" strike="noStrike" kern="1200" cap="none" spc="0" normalizeH="0" baseline="0" noProof="0" dirty="0" err="1">
                <a:ln>
                  <a:noFill/>
                </a:ln>
                <a:solidFill>
                  <a:srgbClr val="0A4595"/>
                </a:solidFill>
                <a:effectLst/>
                <a:uLnTx/>
                <a:uFillTx/>
                <a:latin typeface="Calibri"/>
                <a:ea typeface="+mn-ea"/>
                <a:cs typeface="+mn-cs"/>
              </a:rPr>
              <a:t>noaa.gov</a:t>
            </a:r>
            <a:r>
              <a:rPr kumimoji="0" lang="en-US" sz="1100" b="0" i="0" u="none" strike="noStrike" kern="1200" cap="none" spc="0" normalizeH="0" baseline="0" noProof="0" dirty="0" smtClean="0">
                <a:ln>
                  <a:noFill/>
                </a:ln>
                <a:solidFill>
                  <a:srgbClr val="0A4595"/>
                </a:solidFill>
                <a:effectLst/>
                <a:uLnTx/>
                <a:uFillTx/>
                <a:latin typeface="Calibri"/>
                <a:ea typeface="+mn-ea"/>
                <a:cs typeface="+mn-cs"/>
              </a:rPr>
              <a:t>)</a:t>
            </a:r>
            <a:endParaRPr kumimoji="0" lang="en-US" sz="1100" b="0" i="0" u="none" strike="noStrike" kern="1200" cap="none" spc="0" normalizeH="0" baseline="0" noProof="0" dirty="0">
              <a:ln>
                <a:noFill/>
              </a:ln>
              <a:solidFill>
                <a:srgbClr val="0A4595"/>
              </a:solidFill>
              <a:effectLst/>
              <a:uLnTx/>
              <a:uFillTx/>
              <a:latin typeface="Calibri"/>
              <a:ea typeface="+mn-ea"/>
              <a:cs typeface="+mn-cs"/>
            </a:endParaRPr>
          </a:p>
        </p:txBody>
      </p:sp>
      <p:sp>
        <p:nvSpPr>
          <p:cNvPr id="8" name="TextBox 7"/>
          <p:cNvSpPr txBox="1"/>
          <p:nvPr/>
        </p:nvSpPr>
        <p:spPr>
          <a:xfrm>
            <a:off x="609600" y="1295400"/>
            <a:ext cx="8316141" cy="2062103"/>
          </a:xfrm>
          <a:prstGeom prst="rect">
            <a:avLst/>
          </a:prstGeom>
          <a:solidFill>
            <a:schemeClr val="tx1">
              <a:lumMod val="20000"/>
              <a:lumOff val="80000"/>
            </a:schemeClr>
          </a:solidFill>
          <a:ln w="25400">
            <a:solidFill>
              <a:schemeClr val="tx2"/>
            </a:solidFill>
          </a:ln>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charset="2"/>
              <a:buChar char="Ø"/>
              <a:tabLst/>
              <a:defRPr/>
            </a:pPr>
            <a:r>
              <a:rPr kumimoji="0" lang="en-US" sz="1600" b="0" i="0" u="none" strike="noStrike" kern="1200" cap="none" spc="0" normalizeH="0" baseline="0" noProof="0" dirty="0" smtClean="0">
                <a:ln>
                  <a:noFill/>
                </a:ln>
                <a:solidFill>
                  <a:srgbClr val="0A4595"/>
                </a:solidFill>
                <a:effectLst/>
                <a:uLnTx/>
                <a:uFillTx/>
                <a:latin typeface="Calibri"/>
                <a:ea typeface="+mn-ea"/>
                <a:cs typeface="+mn-cs"/>
              </a:rPr>
              <a:t>“Probability of Severe” (</a:t>
            </a:r>
            <a:r>
              <a:rPr kumimoji="0" lang="en-US" sz="1600" b="0" i="0" u="none" strike="noStrike" kern="1200" cap="none" spc="0" normalizeH="0" baseline="0" noProof="0" dirty="0" err="1" smtClean="0">
                <a:ln>
                  <a:noFill/>
                </a:ln>
                <a:solidFill>
                  <a:srgbClr val="0A4595"/>
                </a:solidFill>
                <a:effectLst/>
                <a:uLnTx/>
                <a:uFillTx/>
                <a:latin typeface="Calibri"/>
                <a:ea typeface="+mn-ea"/>
                <a:cs typeface="+mn-cs"/>
              </a:rPr>
              <a:t>ProbSevere</a:t>
            </a:r>
            <a:r>
              <a:rPr kumimoji="0" lang="en-US" sz="1600" b="0" i="0" u="none" strike="noStrike" kern="1200" cap="none" spc="0" normalizeH="0" baseline="0" noProof="0" dirty="0" smtClean="0">
                <a:ln>
                  <a:noFill/>
                </a:ln>
                <a:solidFill>
                  <a:srgbClr val="0A4595"/>
                </a:solidFill>
                <a:effectLst/>
                <a:uLnTx/>
                <a:uFillTx/>
                <a:latin typeface="Calibri"/>
                <a:ea typeface="+mn-ea"/>
                <a:cs typeface="+mn-cs"/>
              </a:rPr>
              <a:t>) model for improved severe thunderstorm and tornado warnings</a:t>
            </a:r>
          </a:p>
          <a:p>
            <a:pPr marL="285750" marR="0" lvl="0" indent="-285750" algn="l" defTabSz="914400" rtl="0" eaLnBrk="1" fontAlgn="auto" latinLnBrk="0" hangingPunct="1">
              <a:lnSpc>
                <a:spcPct val="100000"/>
              </a:lnSpc>
              <a:spcBef>
                <a:spcPts val="0"/>
              </a:spcBef>
              <a:spcAft>
                <a:spcPts val="0"/>
              </a:spcAft>
              <a:buClrTx/>
              <a:buSzTx/>
              <a:buFont typeface="Wingdings" charset="2"/>
              <a:buChar char="Ø"/>
              <a:tabLst/>
              <a:defRPr/>
            </a:pPr>
            <a:endParaRPr kumimoji="0" lang="en-US" sz="1600" b="0" i="0" u="none" strike="noStrike" kern="1200" cap="none" spc="0" normalizeH="0" baseline="0" noProof="0" dirty="0">
              <a:ln>
                <a:noFill/>
              </a:ln>
              <a:solidFill>
                <a:srgbClr val="0A4595"/>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charset="2"/>
              <a:buChar char="Ø"/>
              <a:tabLst/>
              <a:defRPr/>
            </a:pPr>
            <a:r>
              <a:rPr kumimoji="0" lang="en-US" sz="1600" b="0" i="0" u="none" strike="noStrike" kern="1200" cap="none" spc="0" normalizeH="0" baseline="0" noProof="0" dirty="0" smtClean="0">
                <a:ln>
                  <a:noFill/>
                </a:ln>
                <a:solidFill>
                  <a:srgbClr val="0A4595"/>
                </a:solidFill>
                <a:effectLst/>
                <a:uLnTx/>
                <a:uFillTx/>
                <a:latin typeface="Calibri"/>
                <a:ea typeface="+mn-ea"/>
                <a:cs typeface="+mn-cs"/>
              </a:rPr>
              <a:t>Automated volcanic eruption detection and ash cloud tracking in direct support </a:t>
            </a:r>
            <a:r>
              <a:rPr kumimoji="0" lang="en-US" sz="1600" b="0" i="0" u="none" strike="noStrike" kern="1200" cap="none" spc="0" normalizeH="0" baseline="0" noProof="0" smtClean="0">
                <a:ln>
                  <a:noFill/>
                </a:ln>
                <a:solidFill>
                  <a:srgbClr val="0A4595"/>
                </a:solidFill>
                <a:effectLst/>
                <a:uLnTx/>
                <a:uFillTx/>
                <a:latin typeface="Calibri"/>
                <a:ea typeface="+mn-ea"/>
                <a:cs typeface="+mn-cs"/>
              </a:rPr>
              <a:t>of NOAA </a:t>
            </a:r>
            <a:r>
              <a:rPr kumimoji="0" lang="en-US" sz="1600" b="0" i="0" u="none" strike="noStrike" kern="1200" cap="none" spc="0" normalizeH="0" baseline="0" noProof="0" dirty="0" smtClean="0">
                <a:ln>
                  <a:noFill/>
                </a:ln>
                <a:solidFill>
                  <a:srgbClr val="0A4595"/>
                </a:solidFill>
                <a:effectLst/>
                <a:uLnTx/>
                <a:uFillTx/>
                <a:latin typeface="Calibri"/>
                <a:ea typeface="+mn-ea"/>
                <a:cs typeface="+mn-cs"/>
              </a:rPr>
              <a:t>obligation to the International Civil Aviation Organization (ICAO) International Airways Volcano Watch (IAVW)</a:t>
            </a:r>
          </a:p>
          <a:p>
            <a:pPr marL="285750" marR="0" lvl="0" indent="-285750" algn="l" defTabSz="914400" rtl="0" eaLnBrk="1" fontAlgn="auto" latinLnBrk="0" hangingPunct="1">
              <a:lnSpc>
                <a:spcPct val="100000"/>
              </a:lnSpc>
              <a:spcBef>
                <a:spcPts val="0"/>
              </a:spcBef>
              <a:spcAft>
                <a:spcPts val="0"/>
              </a:spcAft>
              <a:buClrTx/>
              <a:buSzTx/>
              <a:buFont typeface="Wingdings" charset="2"/>
              <a:buChar char="Ø"/>
              <a:tabLst/>
              <a:defRPr/>
            </a:pPr>
            <a:endParaRPr kumimoji="0" lang="en-US" sz="1600" b="0" i="0" u="none" strike="noStrike" kern="1200" cap="none" spc="0" normalizeH="0" baseline="0" noProof="0" dirty="0">
              <a:ln>
                <a:noFill/>
              </a:ln>
              <a:solidFill>
                <a:srgbClr val="0A4595"/>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charset="2"/>
              <a:buChar char="Ø"/>
              <a:tabLst/>
              <a:defRPr/>
            </a:pPr>
            <a:r>
              <a:rPr kumimoji="0" lang="en-US" sz="1600" b="0" i="0" u="none" strike="noStrike" kern="1200" cap="none" spc="0" normalizeH="0" baseline="0" noProof="0" dirty="0" smtClean="0">
                <a:ln>
                  <a:noFill/>
                </a:ln>
                <a:solidFill>
                  <a:srgbClr val="0A4595"/>
                </a:solidFill>
                <a:effectLst/>
                <a:uLnTx/>
                <a:uFillTx/>
                <a:latin typeface="Calibri"/>
                <a:ea typeface="+mn-ea"/>
                <a:cs typeface="+mn-cs"/>
              </a:rPr>
              <a:t>Products for increasing aviation safety and efficiency in low visibility conditions</a:t>
            </a:r>
          </a:p>
        </p:txBody>
      </p:sp>
      <p:pic>
        <p:nvPicPr>
          <p:cNvPr id="4" name="Picture 3" descr="ProbTorHighLevel_Storm2.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 y="3657600"/>
            <a:ext cx="4038600" cy="1893212"/>
          </a:xfrm>
          <a:prstGeom prst="rect">
            <a:avLst/>
          </a:prstGeom>
        </p:spPr>
      </p:pic>
      <p:sp>
        <p:nvSpPr>
          <p:cNvPr id="9" name="TextBox 8"/>
          <p:cNvSpPr txBox="1"/>
          <p:nvPr/>
        </p:nvSpPr>
        <p:spPr>
          <a:xfrm>
            <a:off x="381000" y="5410200"/>
            <a:ext cx="426720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0A4595"/>
                </a:solidFill>
                <a:effectLst/>
                <a:uLnTx/>
                <a:uFillTx/>
                <a:latin typeface="Calibri"/>
                <a:ea typeface="+mn-ea"/>
                <a:cs typeface="+mn-cs"/>
              </a:rPr>
              <a:t>Tornado guidance from </a:t>
            </a:r>
            <a:r>
              <a:rPr kumimoji="0" lang="en-US" sz="1800" b="1" i="0" u="none" strike="noStrike" kern="1200" cap="none" spc="0" normalizeH="0" baseline="0" noProof="0" dirty="0" err="1" smtClean="0">
                <a:ln>
                  <a:noFill/>
                </a:ln>
                <a:solidFill>
                  <a:srgbClr val="0A4595"/>
                </a:solidFill>
                <a:effectLst/>
                <a:uLnTx/>
                <a:uFillTx/>
                <a:latin typeface="Calibri"/>
                <a:ea typeface="+mn-ea"/>
                <a:cs typeface="+mn-cs"/>
              </a:rPr>
              <a:t>ProbSevere</a:t>
            </a:r>
            <a:r>
              <a:rPr kumimoji="0" lang="en-US" sz="1800" b="1" i="0" u="none" strike="noStrike" kern="1200" cap="none" spc="0" normalizeH="0" baseline="0" noProof="0" dirty="0" smtClean="0">
                <a:ln>
                  <a:noFill/>
                </a:ln>
                <a:solidFill>
                  <a:srgbClr val="0A4595"/>
                </a:solidFill>
                <a:effectLst/>
                <a:uLnTx/>
                <a:uFillTx/>
                <a:latin typeface="Calibri"/>
                <a:ea typeface="+mn-ea"/>
                <a:cs typeface="+mn-cs"/>
              </a:rPr>
              <a:t> model</a:t>
            </a:r>
            <a:endParaRPr kumimoji="0" lang="en-US" sz="1800" b="1" i="0" u="none" strike="noStrike" kern="1200" cap="none" spc="0" normalizeH="0" baseline="0" noProof="0" dirty="0">
              <a:ln>
                <a:noFill/>
              </a:ln>
              <a:solidFill>
                <a:srgbClr val="0A4595"/>
              </a:solidFill>
              <a:effectLst/>
              <a:uLnTx/>
              <a:uFillTx/>
              <a:latin typeface="Calibri"/>
              <a:ea typeface="+mn-ea"/>
              <a:cs typeface="+mn-cs"/>
            </a:endParaRPr>
          </a:p>
        </p:txBody>
      </p:sp>
      <p:pic>
        <p:nvPicPr>
          <p:cNvPr id="11" name="Picture 10" descr="volcat_alert.tif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47082" y="3429000"/>
            <a:ext cx="4296918" cy="2184400"/>
          </a:xfrm>
          <a:prstGeom prst="rect">
            <a:avLst/>
          </a:prstGeom>
        </p:spPr>
      </p:pic>
      <p:sp>
        <p:nvSpPr>
          <p:cNvPr id="12" name="TextBox 11"/>
          <p:cNvSpPr txBox="1"/>
          <p:nvPr/>
        </p:nvSpPr>
        <p:spPr>
          <a:xfrm>
            <a:off x="4953000" y="5562600"/>
            <a:ext cx="40386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0A4595"/>
                </a:solidFill>
                <a:effectLst/>
                <a:uLnTx/>
                <a:uFillTx/>
                <a:latin typeface="Calibri"/>
                <a:ea typeface="+mn-ea"/>
                <a:cs typeface="+mn-cs"/>
              </a:rPr>
              <a:t>Timely detection of volcanic eruptions + info for improved ash cloud forecasting</a:t>
            </a:r>
            <a:endParaRPr kumimoji="0" lang="en-US" sz="1800" b="1" i="0" u="none" strike="noStrike" kern="1200" cap="none" spc="0" normalizeH="0" baseline="0" noProof="0" dirty="0">
              <a:ln>
                <a:noFill/>
              </a:ln>
              <a:solidFill>
                <a:srgbClr val="0A4595"/>
              </a:solidFill>
              <a:effectLst/>
              <a:uLnTx/>
              <a:uFillTx/>
              <a:latin typeface="Calibri"/>
              <a:ea typeface="+mn-ea"/>
              <a:cs typeface="+mn-cs"/>
            </a:endParaRPr>
          </a:p>
        </p:txBody>
      </p:sp>
    </p:spTree>
    <p:extLst>
      <p:ext uri="{BB962C8B-B14F-4D97-AF65-F5344CB8AC3E}">
        <p14:creationId xmlns:p14="http://schemas.microsoft.com/office/powerpoint/2010/main" val="399111215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GOES-17 vs GOES-15 Full </a:t>
            </a:r>
            <a:r>
              <a:rPr lang="en-US" dirty="0" smtClean="0"/>
              <a:t>Disks</a:t>
            </a:r>
            <a:r>
              <a:rPr lang="en-US" dirty="0"/>
              <a:t/>
            </a:r>
            <a:br>
              <a:rPr lang="en-US" dirty="0"/>
            </a:br>
            <a:endParaRPr lang="en-US" dirty="0"/>
          </a:p>
        </p:txBody>
      </p:sp>
      <p:pic>
        <p:nvPicPr>
          <p:cNvPr id="6" name="FD_ABI137_WEST128_VIS_loop_2018322_120038_2018323_153038_faster">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08000" y="882650"/>
            <a:ext cx="8128000" cy="5092700"/>
          </a:xfrm>
          <a:prstGeom prst="rect">
            <a:avLst/>
          </a:prstGeom>
        </p:spPr>
      </p:pic>
      <p:sp>
        <p:nvSpPr>
          <p:cNvPr id="7" name="TextBox 6"/>
          <p:cNvSpPr txBox="1"/>
          <p:nvPr/>
        </p:nvSpPr>
        <p:spPr>
          <a:xfrm>
            <a:off x="1807860" y="6440407"/>
            <a:ext cx="2422458" cy="307777"/>
          </a:xfrm>
          <a:prstGeom prst="rect">
            <a:avLst/>
          </a:prstGeom>
          <a:noFill/>
        </p:spPr>
        <p:txBody>
          <a:bodyPr wrap="none" rtlCol="0">
            <a:spAutoFit/>
          </a:bodyPr>
          <a:lstStyle/>
          <a:p>
            <a:r>
              <a:rPr lang="en-US" dirty="0" smtClean="0"/>
              <a:t>Preliminary, non-operational</a:t>
            </a:r>
            <a:endParaRPr lang="en-US" dirty="0"/>
          </a:p>
        </p:txBody>
      </p:sp>
      <p:sp>
        <p:nvSpPr>
          <p:cNvPr id="9" name="TextBox 8"/>
          <p:cNvSpPr txBox="1"/>
          <p:nvPr/>
        </p:nvSpPr>
        <p:spPr>
          <a:xfrm>
            <a:off x="457200" y="6172200"/>
            <a:ext cx="5734262" cy="261610"/>
          </a:xfrm>
          <a:prstGeom prst="rect">
            <a:avLst/>
          </a:prstGeom>
          <a:noFill/>
        </p:spPr>
        <p:txBody>
          <a:bodyPr wrap="none" rtlCol="0">
            <a:spAutoFit/>
          </a:bodyPr>
          <a:lstStyle/>
          <a:p>
            <a:pPr lvl="0"/>
            <a:r>
              <a:rPr lang="en-US" sz="1100" kern="1200" dirty="0">
                <a:solidFill>
                  <a:srgbClr val="0A4595"/>
                </a:solidFill>
                <a:latin typeface="Calibri"/>
                <a:ea typeface="+mn-ea"/>
                <a:cs typeface="+mn-cs"/>
              </a:rPr>
              <a:t>POC: Tim </a:t>
            </a:r>
            <a:r>
              <a:rPr lang="en-US" sz="1100" kern="1200" dirty="0" smtClean="0">
                <a:solidFill>
                  <a:srgbClr val="0A4595"/>
                </a:solidFill>
                <a:latin typeface="Calibri"/>
                <a:ea typeface="+mn-ea"/>
                <a:cs typeface="+mn-cs"/>
              </a:rPr>
              <a:t>Schmit</a:t>
            </a:r>
            <a:r>
              <a:rPr kumimoji="0" lang="en-US" sz="1100" b="0" i="0" u="none" strike="noStrike" kern="1200" cap="none" spc="0" normalizeH="0" baseline="0" noProof="0" dirty="0" smtClean="0">
                <a:ln>
                  <a:noFill/>
                </a:ln>
                <a:solidFill>
                  <a:srgbClr val="0A4595"/>
                </a:solidFill>
                <a:effectLst/>
                <a:uLnTx/>
                <a:uFillTx/>
                <a:latin typeface="Calibri"/>
                <a:ea typeface="+mn-ea"/>
                <a:cs typeface="+mn-cs"/>
              </a:rPr>
              <a:t>, NESDIS Center for Satellite Applications and Research (Tim.J.Schmit@noaa.gov)</a:t>
            </a:r>
            <a:endParaRPr kumimoji="0" lang="en-US" sz="1100" b="0" i="0" u="none" strike="noStrike" kern="1200" cap="none" spc="0" normalizeH="0" baseline="0" noProof="0" dirty="0">
              <a:ln>
                <a:noFill/>
              </a:ln>
              <a:solidFill>
                <a:srgbClr val="0A4595"/>
              </a:solidFill>
              <a:effectLst/>
              <a:uLnTx/>
              <a:uFillTx/>
              <a:latin typeface="Calibri"/>
              <a:ea typeface="+mn-ea"/>
              <a:cs typeface="+mn-cs"/>
            </a:endParaRPr>
          </a:p>
        </p:txBody>
      </p:sp>
    </p:spTree>
    <p:extLst>
      <p:ext uri="{BB962C8B-B14F-4D97-AF65-F5344CB8AC3E}">
        <p14:creationId xmlns:p14="http://schemas.microsoft.com/office/powerpoint/2010/main" val="2328998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75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GOES-17 </a:t>
            </a:r>
            <a:r>
              <a:rPr lang="en-US" dirty="0" err="1" smtClean="0"/>
              <a:t>Meso</a:t>
            </a:r>
            <a:r>
              <a:rPr lang="en-US" dirty="0" smtClean="0"/>
              <a:t>-locations</a:t>
            </a:r>
            <a:r>
              <a:rPr lang="en-US" dirty="0"/>
              <a:t/>
            </a:r>
            <a:br>
              <a:rPr lang="en-US" dirty="0"/>
            </a:br>
            <a:endParaRPr lang="en-US" dirty="0"/>
          </a:p>
        </p:txBody>
      </p:sp>
      <p:sp>
        <p:nvSpPr>
          <p:cNvPr id="9" name="TextBox 8"/>
          <p:cNvSpPr txBox="1"/>
          <p:nvPr/>
        </p:nvSpPr>
        <p:spPr>
          <a:xfrm>
            <a:off x="638684" y="5983736"/>
            <a:ext cx="5734262" cy="261610"/>
          </a:xfrm>
          <a:prstGeom prst="rect">
            <a:avLst/>
          </a:prstGeom>
          <a:noFill/>
        </p:spPr>
        <p:txBody>
          <a:bodyPr wrap="none" rtlCol="0">
            <a:spAutoFit/>
          </a:bodyPr>
          <a:lstStyle/>
          <a:p>
            <a:pPr lvl="0"/>
            <a:r>
              <a:rPr lang="en-US" sz="1100" kern="1200" dirty="0">
                <a:solidFill>
                  <a:srgbClr val="0A4595"/>
                </a:solidFill>
                <a:latin typeface="Calibri"/>
                <a:ea typeface="+mn-ea"/>
                <a:cs typeface="+mn-cs"/>
              </a:rPr>
              <a:t>POC: Tim </a:t>
            </a:r>
            <a:r>
              <a:rPr lang="en-US" sz="1100" kern="1200" dirty="0" smtClean="0">
                <a:solidFill>
                  <a:srgbClr val="0A4595"/>
                </a:solidFill>
                <a:latin typeface="Calibri"/>
                <a:ea typeface="+mn-ea"/>
                <a:cs typeface="+mn-cs"/>
              </a:rPr>
              <a:t>Schmit</a:t>
            </a:r>
            <a:r>
              <a:rPr kumimoji="0" lang="en-US" sz="1100" b="0" i="0" u="none" strike="noStrike" kern="1200" cap="none" spc="0" normalizeH="0" baseline="0" noProof="0" dirty="0" smtClean="0">
                <a:ln>
                  <a:noFill/>
                </a:ln>
                <a:solidFill>
                  <a:srgbClr val="0A4595"/>
                </a:solidFill>
                <a:effectLst/>
                <a:uLnTx/>
                <a:uFillTx/>
                <a:latin typeface="Calibri"/>
                <a:ea typeface="+mn-ea"/>
                <a:cs typeface="+mn-cs"/>
              </a:rPr>
              <a:t>, NESDIS Center for Satellite Applications and Research (Tim.J.Schmit@noaa.gov)</a:t>
            </a:r>
            <a:endParaRPr kumimoji="0" lang="en-US" sz="1100" b="0" i="0" u="none" strike="noStrike" kern="1200" cap="none" spc="0" normalizeH="0" baseline="0" noProof="0" dirty="0">
              <a:ln>
                <a:noFill/>
              </a:ln>
              <a:solidFill>
                <a:srgbClr val="0A4595"/>
              </a:solidFill>
              <a:effectLst/>
              <a:uLnTx/>
              <a:uFillTx/>
              <a:latin typeface="Calibri"/>
              <a:ea typeface="+mn-ea"/>
              <a:cs typeface="+mn-cs"/>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29089" y="998672"/>
            <a:ext cx="6924311" cy="4647240"/>
          </a:xfrm>
          <a:prstGeom prst="rect">
            <a:avLst/>
          </a:prstGeom>
        </p:spPr>
      </p:pic>
      <p:pic>
        <p:nvPicPr>
          <p:cNvPr id="4" name="181121_goes17_visible_splitWindowDifference_Veniaminof_AK_ani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206" y="1996070"/>
            <a:ext cx="6908362" cy="3987666"/>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74232" y="1522211"/>
            <a:ext cx="4564924" cy="3747803"/>
          </a:xfrm>
          <a:prstGeom prst="rect">
            <a:avLst/>
          </a:prstGeom>
        </p:spPr>
      </p:pic>
    </p:spTree>
    <p:extLst>
      <p:ext uri="{BB962C8B-B14F-4D97-AF65-F5344CB8AC3E}">
        <p14:creationId xmlns:p14="http://schemas.microsoft.com/office/powerpoint/2010/main" val="3214179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repeatCount="indefinite" fill="hold" display="0">
                  <p:stCondLst>
                    <p:cond delay="indefinite"/>
                  </p:stCondLst>
                </p:cTn>
                <p:tgtEl>
                  <p:spTgt spid="4"/>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NCEI/CIMSS</a:t>
            </a:r>
            <a:br>
              <a:rPr lang="en-US" dirty="0"/>
            </a:br>
            <a:endParaRPr lang="en-US" dirty="0"/>
          </a:p>
        </p:txBody>
      </p:sp>
      <p:pic>
        <p:nvPicPr>
          <p:cNvPr id="8" name="Picture 7" descr="DYK-NCEI copy.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13579" y="935808"/>
            <a:ext cx="1945800" cy="1086705"/>
          </a:xfrm>
          <a:prstGeom prst="rect">
            <a:avLst/>
          </a:prstGeom>
        </p:spPr>
      </p:pic>
      <p:pic>
        <p:nvPicPr>
          <p:cNvPr id="9" name="Picture 13" descr="NOAA col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0402" y="848889"/>
            <a:ext cx="1279953" cy="12799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Picture 9" descr="CIMSS_logo_web_multicolor_PNG_1100x800.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60426" y="804870"/>
            <a:ext cx="1799076" cy="1308419"/>
          </a:xfrm>
          <a:prstGeom prst="rect">
            <a:avLst/>
          </a:prstGeom>
        </p:spPr>
      </p:pic>
      <p:sp>
        <p:nvSpPr>
          <p:cNvPr id="12" name="TextBox 11"/>
          <p:cNvSpPr txBox="1"/>
          <p:nvPr/>
        </p:nvSpPr>
        <p:spPr>
          <a:xfrm>
            <a:off x="630385" y="6033122"/>
            <a:ext cx="6233758"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Calibri"/>
                <a:ea typeface="+mn-ea"/>
                <a:cs typeface="+mn-cs"/>
              </a:rPr>
              <a:t>POC: James </a:t>
            </a:r>
            <a:r>
              <a:rPr kumimoji="0" lang="en-US" b="0" i="0" u="none" strike="noStrike" kern="1200" cap="none" spc="0" normalizeH="0" baseline="0" noProof="0" dirty="0" smtClean="0">
                <a:ln>
                  <a:noFill/>
                </a:ln>
                <a:solidFill>
                  <a:prstClr val="black"/>
                </a:solidFill>
                <a:effectLst/>
                <a:uLnTx/>
                <a:uFillTx/>
                <a:latin typeface="Calibri"/>
                <a:ea typeface="+mn-ea"/>
                <a:cs typeface="+mn-cs"/>
              </a:rPr>
              <a:t>Kossin, NCEI Center for Weather and Climate </a:t>
            </a:r>
            <a:r>
              <a:rPr kumimoji="0" lang="en-US" b="0" i="0" u="none" strike="noStrike" kern="1200" cap="none" spc="0" normalizeH="0" baseline="0" noProof="0" dirty="0">
                <a:ln>
                  <a:noFill/>
                </a:ln>
                <a:solidFill>
                  <a:prstClr val="black"/>
                </a:solidFill>
                <a:effectLst/>
                <a:uLnTx/>
                <a:uFillTx/>
                <a:latin typeface="Calibri"/>
                <a:ea typeface="+mn-ea"/>
                <a:cs typeface="+mn-cs"/>
              </a:rPr>
              <a:t>(</a:t>
            </a:r>
            <a:r>
              <a:rPr kumimoji="0" lang="en-US" b="0" i="0" u="none" strike="noStrike" kern="1200" cap="none" spc="0" normalizeH="0" baseline="0" noProof="0" dirty="0" err="1">
                <a:ln>
                  <a:noFill/>
                </a:ln>
                <a:solidFill>
                  <a:prstClr val="black"/>
                </a:solidFill>
                <a:effectLst/>
                <a:uLnTx/>
                <a:uFillTx/>
                <a:latin typeface="Calibri"/>
                <a:ea typeface="+mn-ea"/>
                <a:cs typeface="+mn-cs"/>
              </a:rPr>
              <a:t>james.kossin@noaa.gov</a:t>
            </a:r>
            <a:r>
              <a:rPr kumimoji="0" lang="en-US" b="0" i="0" u="none" strike="noStrike" kern="1200" cap="none" spc="0" normalizeH="0" baseline="0" noProof="0" dirty="0" smtClean="0">
                <a:ln>
                  <a:noFill/>
                </a:ln>
                <a:solidFill>
                  <a:prstClr val="black"/>
                </a:solidFill>
                <a:effectLst/>
                <a:uLnTx/>
                <a:uFillTx/>
                <a:latin typeface="Calibri"/>
                <a:ea typeface="+mn-ea"/>
                <a:cs typeface="+mn-cs"/>
              </a:rPr>
              <a:t>)</a:t>
            </a:r>
            <a:endParaRPr kumimoji="0" lang="en-US" b="0" i="0" u="none" strike="noStrike" kern="1200" cap="none" spc="0" normalizeH="0" baseline="0" noProof="0" dirty="0">
              <a:ln>
                <a:noFill/>
              </a:ln>
              <a:solidFill>
                <a:prstClr val="black"/>
              </a:solidFill>
              <a:effectLst/>
              <a:uLnTx/>
              <a:uFillTx/>
              <a:latin typeface="Calibri"/>
              <a:ea typeface="+mn-ea"/>
              <a:cs typeface="+mn-cs"/>
            </a:endParaRPr>
          </a:p>
        </p:txBody>
      </p:sp>
      <p:sp>
        <p:nvSpPr>
          <p:cNvPr id="13" name="TextBox 12"/>
          <p:cNvSpPr txBox="1"/>
          <p:nvPr/>
        </p:nvSpPr>
        <p:spPr>
          <a:xfrm>
            <a:off x="569603" y="2272688"/>
            <a:ext cx="8316141" cy="3477875"/>
          </a:xfrm>
          <a:prstGeom prst="rect">
            <a:avLst/>
          </a:prstGeom>
          <a:solidFill>
            <a:schemeClr val="bg1">
              <a:lumMod val="95000"/>
            </a:schemeClr>
          </a:solid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Wingdings" charset="2"/>
              <a:buChar char="Ø"/>
              <a:tabLst/>
              <a:defRPr/>
            </a:pPr>
            <a:r>
              <a:rPr kumimoji="0" lang="en-US" sz="2000" b="0" i="0" u="none" strike="noStrike" kern="1200" cap="none" spc="0" normalizeH="0" baseline="0" noProof="0" dirty="0" smtClean="0">
                <a:ln>
                  <a:noFill/>
                </a:ln>
                <a:solidFill>
                  <a:prstClr val="black"/>
                </a:solidFill>
                <a:effectLst/>
                <a:uLnTx/>
                <a:uFillTx/>
                <a:latin typeface="Calibri"/>
                <a:ea typeface="+mn-ea"/>
                <a:cs typeface="+mn-cs"/>
              </a:rPr>
              <a:t>Research-To-Operations projects in collaboration with the National Hurricane Center</a:t>
            </a:r>
          </a:p>
          <a:p>
            <a:pPr marL="285750" marR="0" lvl="0" indent="-285750" algn="l" defTabSz="457200" rtl="0" eaLnBrk="1" fontAlgn="auto" latinLnBrk="0" hangingPunct="1">
              <a:lnSpc>
                <a:spcPct val="100000"/>
              </a:lnSpc>
              <a:spcBef>
                <a:spcPts val="0"/>
              </a:spcBef>
              <a:spcAft>
                <a:spcPts val="0"/>
              </a:spcAft>
              <a:buClrTx/>
              <a:buSzTx/>
              <a:buFont typeface="Wingdings" charset="2"/>
              <a:buChar char="Ø"/>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Wingdings" charset="2"/>
              <a:buChar char="Ø"/>
              <a:tabLst/>
              <a:defRPr/>
            </a:pPr>
            <a:r>
              <a:rPr kumimoji="0" lang="en-US" sz="2000" b="0" i="0" u="none" strike="noStrike" kern="1200" cap="none" spc="0" normalizeH="0" baseline="0" noProof="0" dirty="0" smtClean="0">
                <a:ln>
                  <a:noFill/>
                </a:ln>
                <a:solidFill>
                  <a:prstClr val="black"/>
                </a:solidFill>
                <a:effectLst/>
                <a:uLnTx/>
                <a:uFillTx/>
                <a:latin typeface="Calibri"/>
                <a:ea typeface="+mn-ea"/>
                <a:cs typeface="+mn-cs"/>
              </a:rPr>
              <a:t>Lead Authorship in USGCRP/NCA, CLIVAR, WMO, and IPCC reports</a:t>
            </a:r>
          </a:p>
          <a:p>
            <a:pPr marL="285750" marR="0" lvl="0" indent="-285750" algn="l" defTabSz="457200" rtl="0" eaLnBrk="1" fontAlgn="auto" latinLnBrk="0" hangingPunct="1">
              <a:lnSpc>
                <a:spcPct val="100000"/>
              </a:lnSpc>
              <a:spcBef>
                <a:spcPts val="0"/>
              </a:spcBef>
              <a:spcAft>
                <a:spcPts val="0"/>
              </a:spcAft>
              <a:buClrTx/>
              <a:buSzTx/>
              <a:buFont typeface="Wingdings" charset="2"/>
              <a:buChar char="Ø"/>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Wingdings" charset="2"/>
              <a:buChar char="Ø"/>
              <a:tabLst/>
              <a:defRPr/>
            </a:pPr>
            <a:r>
              <a:rPr kumimoji="0" lang="en-US" sz="2000" b="0" i="0" u="none" strike="noStrike" kern="1200" cap="none" spc="0" normalizeH="0" baseline="0" noProof="0" dirty="0" smtClean="0">
                <a:ln>
                  <a:noFill/>
                </a:ln>
                <a:solidFill>
                  <a:prstClr val="black"/>
                </a:solidFill>
                <a:effectLst/>
                <a:uLnTx/>
                <a:uFillTx/>
                <a:latin typeface="Calibri"/>
                <a:ea typeface="+mn-ea"/>
                <a:cs typeface="+mn-cs"/>
              </a:rPr>
              <a:t>Targeted research in the relationships between climate variability and change and tropical cyclones</a:t>
            </a:r>
          </a:p>
          <a:p>
            <a:pPr marL="285750" marR="0" lvl="0" indent="-285750" algn="l" defTabSz="457200" rtl="0" eaLnBrk="1" fontAlgn="auto" latinLnBrk="0" hangingPunct="1">
              <a:lnSpc>
                <a:spcPct val="100000"/>
              </a:lnSpc>
              <a:spcBef>
                <a:spcPts val="0"/>
              </a:spcBef>
              <a:spcAft>
                <a:spcPts val="0"/>
              </a:spcAft>
              <a:buClrTx/>
              <a:buSzTx/>
              <a:buFont typeface="Wingdings" charset="2"/>
              <a:buChar char="Ø"/>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Wingdings" charset="2"/>
              <a:buChar char="Ø"/>
              <a:tabLst/>
              <a:defRPr/>
            </a:pPr>
            <a:r>
              <a:rPr kumimoji="0" lang="en-US" sz="2000" b="0" i="0" u="none" strike="noStrike" kern="1200" cap="none" spc="0" normalizeH="0" baseline="0" noProof="0" dirty="0" smtClean="0">
                <a:ln>
                  <a:noFill/>
                </a:ln>
                <a:solidFill>
                  <a:prstClr val="black"/>
                </a:solidFill>
                <a:effectLst/>
                <a:uLnTx/>
                <a:uFillTx/>
                <a:latin typeface="Calibri"/>
                <a:ea typeface="+mn-ea"/>
                <a:cs typeface="+mn-cs"/>
              </a:rPr>
              <a:t>Formal interactions and collaborations with NOAA stakeholders, primarily from the Insurance/Reinsurance, Oil and Gas Producer, Catastrophe Modeling, and Disaster Risk Reduction sectors</a:t>
            </a: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1282083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Mark </a:t>
            </a:r>
            <a:r>
              <a:rPr lang="en-US" dirty="0" err="1"/>
              <a:t>Kulie</a:t>
            </a:r>
            <a:r>
              <a:rPr lang="en-US" dirty="0"/>
              <a:t/>
            </a:r>
            <a:br>
              <a:rPr lang="en-US" dirty="0"/>
            </a:br>
            <a:endParaRPr lang="en-US" dirty="0"/>
          </a:p>
        </p:txBody>
      </p:sp>
      <p:sp>
        <p:nvSpPr>
          <p:cNvPr id="7" name="TextBox 6"/>
          <p:cNvSpPr txBox="1"/>
          <p:nvPr/>
        </p:nvSpPr>
        <p:spPr>
          <a:xfrm>
            <a:off x="348378" y="989217"/>
            <a:ext cx="4583218" cy="4801314"/>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charset="0"/>
              <a:buChar char="•"/>
              <a:tabLst/>
              <a:defRPr/>
            </a:pPr>
            <a:r>
              <a:rPr kumimoji="0" lang="en-US" sz="1800" b="0" i="0" u="none" strike="noStrike" kern="0" cap="none" spc="0" normalizeH="0" baseline="0" noProof="0" dirty="0" smtClean="0">
                <a:ln>
                  <a:noFill/>
                </a:ln>
                <a:solidFill>
                  <a:srgbClr val="000000"/>
                </a:solidFill>
                <a:effectLst/>
                <a:uLnTx/>
                <a:uFillTx/>
                <a:latin typeface="Arial"/>
                <a:cs typeface="Arial"/>
                <a:sym typeface="Arial"/>
                <a:rtl val="0"/>
              </a:rPr>
              <a:t>Joins ASPB November 26</a:t>
            </a:r>
          </a:p>
          <a:p>
            <a:pPr marL="285750" marR="0" lvl="0" indent="-285750" algn="l" defTabSz="914400" rtl="0" eaLnBrk="1" fontAlgn="auto" latinLnBrk="0" hangingPunct="1">
              <a:lnSpc>
                <a:spcPct val="100000"/>
              </a:lnSpc>
              <a:spcBef>
                <a:spcPts val="0"/>
              </a:spcBef>
              <a:spcAft>
                <a:spcPts val="0"/>
              </a:spcAft>
              <a:buClrTx/>
              <a:buSzTx/>
              <a:buFont typeface="Arial" charset="0"/>
              <a:buChar char="•"/>
              <a:tabLst/>
              <a:defRPr/>
            </a:pPr>
            <a:endParaRPr kumimoji="0" lang="en-US" sz="1800" b="0" i="0" u="none" strike="noStrike" kern="0" cap="none" spc="0" normalizeH="0" baseline="0" noProof="0" dirty="0">
              <a:ln>
                <a:noFill/>
              </a:ln>
              <a:solidFill>
                <a:srgbClr val="000000"/>
              </a:solidFill>
              <a:effectLst/>
              <a:uLnTx/>
              <a:uFillTx/>
              <a:latin typeface="Arial"/>
              <a:cs typeface="Arial"/>
              <a:sym typeface="Arial"/>
              <a:rtl val="0"/>
            </a:endParaRPr>
          </a:p>
          <a:p>
            <a:pPr marL="285750" marR="0" lvl="0" indent="-285750" algn="l" defTabSz="914400" rtl="0" eaLnBrk="1" fontAlgn="auto" latinLnBrk="0" hangingPunct="1">
              <a:lnSpc>
                <a:spcPct val="100000"/>
              </a:lnSpc>
              <a:spcBef>
                <a:spcPts val="0"/>
              </a:spcBef>
              <a:spcAft>
                <a:spcPts val="0"/>
              </a:spcAft>
              <a:buClrTx/>
              <a:buSzTx/>
              <a:buFont typeface="Arial" charset="0"/>
              <a:buChar char="•"/>
              <a:tabLst/>
              <a:defRPr/>
            </a:pPr>
            <a:r>
              <a:rPr kumimoji="0" lang="en-US" sz="1800" b="0" i="0" u="none" strike="noStrike" kern="0" cap="none" spc="0" normalizeH="0" baseline="0" noProof="0" dirty="0" smtClean="0">
                <a:ln>
                  <a:noFill/>
                </a:ln>
                <a:solidFill>
                  <a:srgbClr val="000000"/>
                </a:solidFill>
                <a:effectLst/>
                <a:uLnTx/>
                <a:uFillTx/>
                <a:latin typeface="Arial"/>
                <a:cs typeface="Arial"/>
                <a:sym typeface="Arial"/>
                <a:rtl val="0"/>
              </a:rPr>
              <a:t>PhD (UW-Madison; 2010) – Snowfall remote sensing</a:t>
            </a:r>
            <a:r>
              <a:rPr kumimoji="0" lang="en-US" sz="1800" b="0" i="0" u="none" strike="noStrike" kern="0" cap="none" spc="0" normalizeH="0" baseline="0" noProof="0" dirty="0">
                <a:ln>
                  <a:noFill/>
                </a:ln>
                <a:solidFill>
                  <a:srgbClr val="000000"/>
                </a:solidFill>
                <a:effectLst/>
                <a:uLnTx/>
                <a:uFillTx/>
                <a:latin typeface="Arial"/>
                <a:cs typeface="Arial"/>
                <a:sym typeface="Arial"/>
                <a:rtl val="0"/>
              </a:rPr>
              <a:t> </a:t>
            </a:r>
            <a:r>
              <a:rPr kumimoji="0" lang="en-US" sz="1800" b="0" i="0" u="none" strike="noStrike" kern="0" cap="none" spc="0" normalizeH="0" baseline="0" noProof="0" dirty="0" smtClean="0">
                <a:ln>
                  <a:noFill/>
                </a:ln>
                <a:solidFill>
                  <a:srgbClr val="000000"/>
                </a:solidFill>
                <a:effectLst/>
                <a:uLnTx/>
                <a:uFillTx/>
                <a:latin typeface="Arial"/>
                <a:cs typeface="Arial"/>
                <a:sym typeface="Arial"/>
                <a:rtl val="0"/>
              </a:rPr>
              <a:t> </a:t>
            </a:r>
          </a:p>
          <a:p>
            <a:pPr marL="285750" marR="0" lvl="0" indent="-285750" algn="l" defTabSz="914400" rtl="0" eaLnBrk="1" fontAlgn="auto" latinLnBrk="0" hangingPunct="1">
              <a:lnSpc>
                <a:spcPct val="100000"/>
              </a:lnSpc>
              <a:spcBef>
                <a:spcPts val="0"/>
              </a:spcBef>
              <a:spcAft>
                <a:spcPts val="0"/>
              </a:spcAft>
              <a:buClrTx/>
              <a:buSzTx/>
              <a:buFont typeface="Arial" charset="0"/>
              <a:buChar char="•"/>
              <a:tabLst/>
              <a:defRPr/>
            </a:pPr>
            <a:endParaRPr kumimoji="0" lang="en-US" sz="1800" b="0" i="0" u="none" strike="noStrike" kern="0" cap="none" spc="0" normalizeH="0" baseline="0" noProof="0" dirty="0">
              <a:ln>
                <a:noFill/>
              </a:ln>
              <a:solidFill>
                <a:srgbClr val="000000"/>
              </a:solidFill>
              <a:effectLst/>
              <a:uLnTx/>
              <a:uFillTx/>
              <a:latin typeface="Arial"/>
              <a:cs typeface="Arial"/>
              <a:sym typeface="Arial"/>
              <a:rtl val="0"/>
            </a:endParaRPr>
          </a:p>
          <a:p>
            <a:pPr marL="285750" marR="0" lvl="0" indent="-285750" algn="l" defTabSz="914400" rtl="0" eaLnBrk="1" fontAlgn="auto" latinLnBrk="0" hangingPunct="1">
              <a:lnSpc>
                <a:spcPct val="100000"/>
              </a:lnSpc>
              <a:spcBef>
                <a:spcPts val="0"/>
              </a:spcBef>
              <a:spcAft>
                <a:spcPts val="0"/>
              </a:spcAft>
              <a:buClrTx/>
              <a:buSzTx/>
              <a:buFont typeface="Arial" charset="0"/>
              <a:buChar char="•"/>
              <a:tabLst/>
              <a:defRPr/>
            </a:pPr>
            <a:r>
              <a:rPr kumimoji="0" lang="en-US" sz="1800" b="0" i="0" u="none" strike="noStrike" kern="0" cap="none" spc="0" normalizeH="0" baseline="0" noProof="0" dirty="0" smtClean="0">
                <a:ln>
                  <a:noFill/>
                </a:ln>
                <a:solidFill>
                  <a:srgbClr val="000000"/>
                </a:solidFill>
                <a:effectLst/>
                <a:uLnTx/>
                <a:uFillTx/>
                <a:latin typeface="Arial"/>
                <a:cs typeface="Arial"/>
                <a:sym typeface="Arial"/>
                <a:rtl val="0"/>
              </a:rPr>
              <a:t>Satellite-based global snowfall mapping</a:t>
            </a:r>
          </a:p>
          <a:p>
            <a:pPr marL="285750" marR="0" lvl="0" indent="-285750" algn="l" defTabSz="914400" rtl="0" eaLnBrk="1" fontAlgn="auto" latinLnBrk="0" hangingPunct="1">
              <a:lnSpc>
                <a:spcPct val="100000"/>
              </a:lnSpc>
              <a:spcBef>
                <a:spcPts val="0"/>
              </a:spcBef>
              <a:spcAft>
                <a:spcPts val="0"/>
              </a:spcAft>
              <a:buClrTx/>
              <a:buSzTx/>
              <a:buFont typeface="Arial" charset="0"/>
              <a:buChar char="•"/>
              <a:tabLst/>
              <a:defRPr/>
            </a:pPr>
            <a:endParaRPr kumimoji="0" lang="en-US" sz="1800" b="0" i="0" u="none" strike="noStrike" kern="0" cap="none" spc="0" normalizeH="0" baseline="0" noProof="0" dirty="0">
              <a:ln>
                <a:noFill/>
              </a:ln>
              <a:solidFill>
                <a:srgbClr val="000000"/>
              </a:solidFill>
              <a:effectLst/>
              <a:uLnTx/>
              <a:uFillTx/>
              <a:latin typeface="Arial"/>
              <a:cs typeface="Arial"/>
              <a:sym typeface="Arial"/>
              <a:rtl val="0"/>
            </a:endParaRPr>
          </a:p>
          <a:p>
            <a:pPr marL="285750" marR="0" lvl="0" indent="-285750" algn="l" defTabSz="914400" rtl="0" eaLnBrk="1" fontAlgn="auto" latinLnBrk="0" hangingPunct="1">
              <a:lnSpc>
                <a:spcPct val="100000"/>
              </a:lnSpc>
              <a:spcBef>
                <a:spcPts val="0"/>
              </a:spcBef>
              <a:spcAft>
                <a:spcPts val="0"/>
              </a:spcAft>
              <a:buClrTx/>
              <a:buSzTx/>
              <a:buFont typeface="Arial" charset="0"/>
              <a:buChar char="•"/>
              <a:tabLst/>
              <a:defRPr/>
            </a:pPr>
            <a:r>
              <a:rPr kumimoji="0" lang="en-US" sz="1800" b="0" i="0" u="none" strike="noStrike" kern="0" cap="none" spc="0" normalizeH="0" baseline="0" noProof="0" dirty="0" smtClean="0">
                <a:ln>
                  <a:noFill/>
                </a:ln>
                <a:solidFill>
                  <a:srgbClr val="000000"/>
                </a:solidFill>
                <a:effectLst/>
                <a:uLnTx/>
                <a:uFillTx/>
                <a:latin typeface="Arial"/>
                <a:cs typeface="Arial"/>
                <a:sym typeface="Arial"/>
                <a:rtl val="0"/>
              </a:rPr>
              <a:t>Monitoring long-term snowfall changes</a:t>
            </a:r>
          </a:p>
          <a:p>
            <a:pPr marL="285750" marR="0" lvl="0" indent="-285750" algn="l" defTabSz="914400" rtl="0" eaLnBrk="1" fontAlgn="auto" latinLnBrk="0" hangingPunct="1">
              <a:lnSpc>
                <a:spcPct val="100000"/>
              </a:lnSpc>
              <a:spcBef>
                <a:spcPts val="0"/>
              </a:spcBef>
              <a:spcAft>
                <a:spcPts val="0"/>
              </a:spcAft>
              <a:buClrTx/>
              <a:buSzTx/>
              <a:buFont typeface="Arial" charset="0"/>
              <a:buChar char="•"/>
              <a:tabLst/>
              <a:defRPr/>
            </a:pPr>
            <a:endParaRPr kumimoji="0" lang="en-US" sz="1800" b="0" i="0" u="none" strike="noStrike" kern="0" cap="none" spc="0" normalizeH="0" baseline="0" noProof="0" dirty="0">
              <a:ln>
                <a:noFill/>
              </a:ln>
              <a:solidFill>
                <a:srgbClr val="000000"/>
              </a:solidFill>
              <a:effectLst/>
              <a:uLnTx/>
              <a:uFillTx/>
              <a:latin typeface="Arial"/>
              <a:cs typeface="Arial"/>
              <a:sym typeface="Arial"/>
              <a:rtl val="0"/>
            </a:endParaRPr>
          </a:p>
          <a:p>
            <a:pPr marL="285750" marR="0" lvl="0" indent="-285750" algn="l" defTabSz="914400" rtl="0" eaLnBrk="1" fontAlgn="auto" latinLnBrk="0" hangingPunct="1">
              <a:lnSpc>
                <a:spcPct val="100000"/>
              </a:lnSpc>
              <a:spcBef>
                <a:spcPts val="0"/>
              </a:spcBef>
              <a:spcAft>
                <a:spcPts val="0"/>
              </a:spcAft>
              <a:buClrTx/>
              <a:buSzTx/>
              <a:buFont typeface="Arial" charset="0"/>
              <a:buChar char="•"/>
              <a:tabLst/>
              <a:defRPr/>
            </a:pPr>
            <a:r>
              <a:rPr kumimoji="0" lang="en-US" sz="1800" b="0" i="0" u="none" strike="noStrike" kern="0" cap="none" spc="0" normalizeH="0" baseline="0" noProof="0" dirty="0" smtClean="0">
                <a:ln>
                  <a:noFill/>
                </a:ln>
                <a:solidFill>
                  <a:srgbClr val="000000"/>
                </a:solidFill>
                <a:effectLst/>
                <a:uLnTx/>
                <a:uFillTx/>
                <a:latin typeface="Arial"/>
                <a:cs typeface="Arial"/>
                <a:sym typeface="Arial"/>
                <a:rtl val="0"/>
              </a:rPr>
              <a:t>Improving satellite + NWP snowfall QPE</a:t>
            </a:r>
          </a:p>
          <a:p>
            <a:pPr marL="285750" marR="0" lvl="0" indent="-285750" algn="l" defTabSz="914400" rtl="0" eaLnBrk="1" fontAlgn="auto" latinLnBrk="0" hangingPunct="1">
              <a:lnSpc>
                <a:spcPct val="100000"/>
              </a:lnSpc>
              <a:spcBef>
                <a:spcPts val="0"/>
              </a:spcBef>
              <a:spcAft>
                <a:spcPts val="0"/>
              </a:spcAft>
              <a:buClrTx/>
              <a:buSzTx/>
              <a:buFont typeface="Arial" charset="0"/>
              <a:buChar char="•"/>
              <a:tabLst/>
              <a:defRPr/>
            </a:pPr>
            <a:endParaRPr kumimoji="0" lang="en-US" sz="1800" b="0" i="0" u="none" strike="noStrike" kern="0" cap="none" spc="0" normalizeH="0" baseline="0" noProof="0" dirty="0">
              <a:ln>
                <a:noFill/>
              </a:ln>
              <a:solidFill>
                <a:srgbClr val="000000"/>
              </a:solidFill>
              <a:effectLst/>
              <a:uLnTx/>
              <a:uFillTx/>
              <a:latin typeface="Arial"/>
              <a:cs typeface="Arial"/>
              <a:sym typeface="Arial"/>
              <a:rtl val="0"/>
            </a:endParaRPr>
          </a:p>
          <a:p>
            <a:pPr marL="285750" marR="0" lvl="0" indent="-285750" algn="l" defTabSz="914400" rtl="0" eaLnBrk="1" fontAlgn="auto" latinLnBrk="0" hangingPunct="1">
              <a:lnSpc>
                <a:spcPct val="100000"/>
              </a:lnSpc>
              <a:spcBef>
                <a:spcPts val="0"/>
              </a:spcBef>
              <a:spcAft>
                <a:spcPts val="0"/>
              </a:spcAft>
              <a:buClrTx/>
              <a:buSzTx/>
              <a:buFont typeface="Arial" charset="0"/>
              <a:buChar char="•"/>
              <a:tabLst/>
              <a:defRPr/>
            </a:pPr>
            <a:r>
              <a:rPr kumimoji="0" lang="en-US" sz="1800" b="0" i="0" u="none" strike="noStrike" kern="0" cap="none" spc="0" normalizeH="0" baseline="0" noProof="0" dirty="0" smtClean="0">
                <a:ln>
                  <a:noFill/>
                </a:ln>
                <a:solidFill>
                  <a:srgbClr val="000000"/>
                </a:solidFill>
                <a:effectLst/>
                <a:uLnTx/>
                <a:uFillTx/>
                <a:latin typeface="Arial"/>
                <a:cs typeface="Arial"/>
                <a:sym typeface="Arial"/>
                <a:rtl val="0"/>
              </a:rPr>
              <a:t>Ground-based snow microphysics observations (Marquette, MI NWSWFO)</a:t>
            </a:r>
          </a:p>
          <a:p>
            <a:pPr marL="285750" marR="0" lvl="0" indent="-285750" algn="l" defTabSz="914400" rtl="0" eaLnBrk="1" fontAlgn="auto" latinLnBrk="0" hangingPunct="1">
              <a:lnSpc>
                <a:spcPct val="100000"/>
              </a:lnSpc>
              <a:spcBef>
                <a:spcPts val="0"/>
              </a:spcBef>
              <a:spcAft>
                <a:spcPts val="0"/>
              </a:spcAft>
              <a:buClrTx/>
              <a:buSzTx/>
              <a:buFont typeface="Arial" charset="0"/>
              <a:buChar char="•"/>
              <a:tabLst/>
              <a:defRPr/>
            </a:pPr>
            <a:endParaRPr kumimoji="0" lang="en-US" sz="1800" b="0" i="0" u="none" strike="noStrike" kern="0" cap="none" spc="0" normalizeH="0" baseline="0" noProof="0" dirty="0">
              <a:ln>
                <a:noFill/>
              </a:ln>
              <a:solidFill>
                <a:srgbClr val="000000"/>
              </a:solidFill>
              <a:effectLst/>
              <a:uLnTx/>
              <a:uFillTx/>
              <a:latin typeface="Arial"/>
              <a:cs typeface="Arial"/>
              <a:sym typeface="Arial"/>
              <a:rtl val="0"/>
            </a:endParaRPr>
          </a:p>
          <a:p>
            <a:pPr marL="285750" marR="0" lvl="0" indent="-285750" algn="l" defTabSz="914400" rtl="0" eaLnBrk="1" fontAlgn="auto" latinLnBrk="0" hangingPunct="1">
              <a:lnSpc>
                <a:spcPct val="100000"/>
              </a:lnSpc>
              <a:spcBef>
                <a:spcPts val="0"/>
              </a:spcBef>
              <a:spcAft>
                <a:spcPts val="0"/>
              </a:spcAft>
              <a:buClrTx/>
              <a:buSzTx/>
              <a:buFont typeface="Arial" charset="0"/>
              <a:buChar char="•"/>
              <a:tabLst/>
              <a:defRPr/>
            </a:pPr>
            <a:r>
              <a:rPr kumimoji="0" lang="en-US" sz="1800" b="0" i="0" u="none" strike="noStrike" kern="0" cap="none" spc="0" normalizeH="0" baseline="0" noProof="0" dirty="0" smtClean="0">
                <a:ln>
                  <a:noFill/>
                </a:ln>
                <a:solidFill>
                  <a:srgbClr val="000000"/>
                </a:solidFill>
                <a:effectLst/>
                <a:uLnTx/>
                <a:uFillTx/>
                <a:latin typeface="Arial"/>
                <a:cs typeface="Arial"/>
                <a:sym typeface="Arial"/>
                <a:rtl val="0"/>
              </a:rPr>
              <a:t>Great Lakes lake-effect snow product development (GOES + NEXRAD)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a:cs typeface="Arial"/>
              <a:sym typeface="Arial"/>
              <a:rtl val="0"/>
            </a:endParaRPr>
          </a:p>
        </p:txBody>
      </p:sp>
      <p:sp>
        <p:nvSpPr>
          <p:cNvPr id="11" name="Rectangle 10"/>
          <p:cNvSpPr/>
          <p:nvPr/>
        </p:nvSpPr>
        <p:spPr>
          <a:xfrm>
            <a:off x="6647380" y="1760831"/>
            <a:ext cx="123290" cy="1193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Calibri"/>
              <a:ea typeface="+mn-ea"/>
              <a:cs typeface="+mn-cs"/>
              <a:sym typeface="Arial"/>
              <a:rtl val="0"/>
            </a:endParaRPr>
          </a:p>
        </p:txBody>
      </p:sp>
      <p:sp>
        <p:nvSpPr>
          <p:cNvPr id="12" name="Rectangle 11"/>
          <p:cNvSpPr/>
          <p:nvPr/>
        </p:nvSpPr>
        <p:spPr>
          <a:xfrm>
            <a:off x="6655944" y="3115301"/>
            <a:ext cx="125000" cy="1107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Calibri"/>
              <a:ea typeface="+mn-ea"/>
              <a:cs typeface="+mn-cs"/>
              <a:sym typeface="Arial"/>
              <a:rtl val="0"/>
            </a:endParaRPr>
          </a:p>
        </p:txBody>
      </p:sp>
      <p:sp>
        <p:nvSpPr>
          <p:cNvPr id="13" name="Rectangle 12"/>
          <p:cNvSpPr/>
          <p:nvPr/>
        </p:nvSpPr>
        <p:spPr>
          <a:xfrm>
            <a:off x="6643960" y="4490321"/>
            <a:ext cx="125000" cy="1107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Calibri"/>
              <a:ea typeface="+mn-ea"/>
              <a:cs typeface="+mn-cs"/>
              <a:sym typeface="Arial"/>
              <a:rtl val="0"/>
            </a:endParaRPr>
          </a:p>
        </p:txBody>
      </p:sp>
      <p:grpSp>
        <p:nvGrpSpPr>
          <p:cNvPr id="6" name="Group 5"/>
          <p:cNvGrpSpPr/>
          <p:nvPr/>
        </p:nvGrpSpPr>
        <p:grpSpPr>
          <a:xfrm>
            <a:off x="4802773" y="353004"/>
            <a:ext cx="4081202" cy="5973616"/>
            <a:chOff x="4802773" y="332456"/>
            <a:chExt cx="4081202" cy="5973616"/>
          </a:xfrm>
        </p:grpSpPr>
        <p:sp>
          <p:nvSpPr>
            <p:cNvPr id="9" name="TextBox 8"/>
            <p:cNvSpPr txBox="1"/>
            <p:nvPr/>
          </p:nvSpPr>
          <p:spPr>
            <a:xfrm>
              <a:off x="4941870" y="5844407"/>
              <a:ext cx="3942105" cy="461665"/>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err="1" smtClean="0">
                  <a:ln>
                    <a:noFill/>
                  </a:ln>
                  <a:solidFill>
                    <a:srgbClr val="000000"/>
                  </a:solidFill>
                  <a:effectLst/>
                  <a:uLnTx/>
                  <a:uFillTx/>
                  <a:latin typeface="Arial"/>
                  <a:cs typeface="Arial"/>
                  <a:sym typeface="Arial"/>
                  <a:rtl val="0"/>
                </a:rPr>
                <a:t>CloudSat</a:t>
              </a:r>
              <a:r>
                <a:rPr kumimoji="0" lang="en-US" sz="1200" b="1" i="0" u="none" strike="noStrike" kern="0" cap="none" spc="0" normalizeH="0" baseline="0" noProof="0" dirty="0" smtClean="0">
                  <a:ln>
                    <a:noFill/>
                  </a:ln>
                  <a:solidFill>
                    <a:srgbClr val="000000"/>
                  </a:solidFill>
                  <a:effectLst/>
                  <a:uLnTx/>
                  <a:uFillTx/>
                  <a:latin typeface="Arial"/>
                  <a:cs typeface="Arial"/>
                  <a:sym typeface="Arial"/>
                  <a:rtl val="0"/>
                </a:rPr>
                <a:t> seasonal convective snow QPE (left) and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smtClean="0">
                  <a:ln>
                    <a:noFill/>
                  </a:ln>
                  <a:solidFill>
                    <a:srgbClr val="000000"/>
                  </a:solidFill>
                  <a:effectLst/>
                  <a:uLnTx/>
                  <a:uFillTx/>
                  <a:latin typeface="Arial"/>
                  <a:cs typeface="Arial"/>
                  <a:sym typeface="Arial"/>
                  <a:rtl val="0"/>
                </a:rPr>
                <a:t>occurrence fraction (right)</a:t>
              </a:r>
              <a:r>
                <a:rPr kumimoji="0" lang="en-US" sz="1200" b="1" i="0" u="none" strike="noStrike" kern="0" cap="none" spc="0" normalizeH="0" baseline="0" noProof="0" dirty="0">
                  <a:ln>
                    <a:noFill/>
                  </a:ln>
                  <a:solidFill>
                    <a:srgbClr val="000000"/>
                  </a:solidFill>
                  <a:effectLst/>
                  <a:uLnTx/>
                  <a:uFillTx/>
                  <a:latin typeface="Arial"/>
                  <a:cs typeface="Arial"/>
                  <a:sym typeface="Arial"/>
                  <a:rtl val="0"/>
                </a:rPr>
                <a:t> </a:t>
              </a:r>
              <a:r>
                <a:rPr kumimoji="0" lang="en-US" sz="1200" b="1" i="0" u="none" strike="noStrike" kern="0" cap="none" spc="0" normalizeH="0" baseline="0" noProof="0" dirty="0" smtClean="0">
                  <a:ln>
                    <a:noFill/>
                  </a:ln>
                  <a:solidFill>
                    <a:srgbClr val="000000"/>
                  </a:solidFill>
                  <a:effectLst/>
                  <a:uLnTx/>
                  <a:uFillTx/>
                  <a:latin typeface="Arial"/>
                  <a:cs typeface="Arial"/>
                  <a:sym typeface="Arial"/>
                  <a:rtl val="0"/>
                </a:rPr>
                <a:t>(Kulie and </a:t>
              </a:r>
              <a:r>
                <a:rPr kumimoji="0" lang="en-US" sz="1200" b="1" i="0" u="none" strike="noStrike" kern="0" cap="none" spc="0" normalizeH="0" baseline="0" noProof="0" dirty="0" err="1" smtClean="0">
                  <a:ln>
                    <a:noFill/>
                  </a:ln>
                  <a:solidFill>
                    <a:srgbClr val="000000"/>
                  </a:solidFill>
                  <a:effectLst/>
                  <a:uLnTx/>
                  <a:uFillTx/>
                  <a:latin typeface="Arial"/>
                  <a:cs typeface="Arial"/>
                  <a:sym typeface="Arial"/>
                  <a:rtl val="0"/>
                </a:rPr>
                <a:t>Milani</a:t>
              </a:r>
              <a:r>
                <a:rPr kumimoji="0" lang="en-US" sz="1200" b="1" i="0" u="none" strike="noStrike" kern="0" cap="none" spc="0" normalizeH="0" baseline="0" noProof="0" dirty="0" smtClean="0">
                  <a:ln>
                    <a:noFill/>
                  </a:ln>
                  <a:solidFill>
                    <a:srgbClr val="000000"/>
                  </a:solidFill>
                  <a:effectLst/>
                  <a:uLnTx/>
                  <a:uFillTx/>
                  <a:latin typeface="Arial"/>
                  <a:cs typeface="Arial"/>
                  <a:sym typeface="Arial"/>
                  <a:rtl val="0"/>
                </a:rPr>
                <a:t> 2018).</a:t>
              </a:r>
              <a:endParaRPr kumimoji="0" lang="en-US" sz="1200" b="1" i="0" u="none" strike="noStrike" kern="0" cap="none" spc="0" normalizeH="0" baseline="0" noProof="0" dirty="0">
                <a:ln>
                  <a:noFill/>
                </a:ln>
                <a:solidFill>
                  <a:srgbClr val="000000"/>
                </a:solidFill>
                <a:effectLst/>
                <a:uLnTx/>
                <a:uFillTx/>
                <a:latin typeface="Arial"/>
                <a:cs typeface="Arial"/>
                <a:sym typeface="Arial"/>
                <a:rtl val="0"/>
              </a:endParaRPr>
            </a:p>
          </p:txBody>
        </p:sp>
        <p:pic>
          <p:nvPicPr>
            <p:cNvPr id="4" name="Picture 3"/>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4802773" y="332456"/>
              <a:ext cx="3412271" cy="5676472"/>
            </a:xfrm>
            <a:prstGeom prst="rect">
              <a:avLst/>
            </a:prstGeom>
          </p:spPr>
        </p:pic>
        <p:sp>
          <p:nvSpPr>
            <p:cNvPr id="5" name="Rectangle 4"/>
            <p:cNvSpPr/>
            <p:nvPr/>
          </p:nvSpPr>
          <p:spPr>
            <a:xfrm>
              <a:off x="6643960" y="1571946"/>
              <a:ext cx="136984" cy="18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Calibri"/>
                <a:ea typeface="+mn-ea"/>
                <a:cs typeface="+mn-cs"/>
                <a:sym typeface="Arial"/>
                <a:rtl val="0"/>
              </a:endParaRPr>
            </a:p>
          </p:txBody>
        </p:sp>
        <p:sp>
          <p:nvSpPr>
            <p:cNvPr id="15" name="Rectangle 14"/>
            <p:cNvSpPr/>
            <p:nvPr/>
          </p:nvSpPr>
          <p:spPr>
            <a:xfrm>
              <a:off x="6641519" y="3000447"/>
              <a:ext cx="136984" cy="18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Calibri"/>
                <a:ea typeface="+mn-ea"/>
                <a:cs typeface="+mn-cs"/>
                <a:sym typeface="Arial"/>
                <a:rtl val="0"/>
              </a:endParaRPr>
            </a:p>
          </p:txBody>
        </p:sp>
        <p:sp>
          <p:nvSpPr>
            <p:cNvPr id="16" name="Rectangle 15"/>
            <p:cNvSpPr/>
            <p:nvPr/>
          </p:nvSpPr>
          <p:spPr>
            <a:xfrm>
              <a:off x="6649952" y="4354917"/>
              <a:ext cx="136984" cy="18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Calibri"/>
                <a:ea typeface="+mn-ea"/>
                <a:cs typeface="+mn-cs"/>
                <a:sym typeface="Arial"/>
                <a:rtl val="0"/>
              </a:endParaRPr>
            </a:p>
          </p:txBody>
        </p:sp>
        <p:sp>
          <p:nvSpPr>
            <p:cNvPr id="17" name="Rectangle 16"/>
            <p:cNvSpPr/>
            <p:nvPr/>
          </p:nvSpPr>
          <p:spPr>
            <a:xfrm>
              <a:off x="6649952" y="5696088"/>
              <a:ext cx="136984" cy="18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Calibri"/>
                <a:ea typeface="+mn-ea"/>
                <a:cs typeface="+mn-cs"/>
                <a:sym typeface="Arial"/>
                <a:rtl val="0"/>
              </a:endParaRPr>
            </a:p>
          </p:txBody>
        </p:sp>
      </p:grpSp>
    </p:spTree>
    <p:extLst>
      <p:ext uri="{BB962C8B-B14F-4D97-AF65-F5344CB8AC3E}">
        <p14:creationId xmlns:p14="http://schemas.microsoft.com/office/powerpoint/2010/main" val="408521683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77"/>
        <p:cNvGrpSpPr/>
        <p:nvPr/>
      </p:nvGrpSpPr>
      <p:grpSpPr>
        <a:xfrm>
          <a:off x="0" y="0"/>
          <a:ext cx="0" cy="0"/>
          <a:chOff x="0" y="0"/>
          <a:chExt cx="0" cy="0"/>
        </a:xfrm>
      </p:grpSpPr>
      <p:sp>
        <p:nvSpPr>
          <p:cNvPr id="478" name="Shape 478"/>
          <p:cNvSpPr txBox="1"/>
          <p:nvPr/>
        </p:nvSpPr>
        <p:spPr>
          <a:xfrm>
            <a:off x="533400" y="238125"/>
            <a:ext cx="7924799" cy="523874"/>
          </a:xfrm>
          <a:prstGeom prst="rect">
            <a:avLst/>
          </a:prstGeom>
          <a:noFill/>
          <a:ln>
            <a:noFill/>
          </a:ln>
        </p:spPr>
        <p:txBody>
          <a:bodyPr lIns="91400" tIns="45700" rIns="91400" bIns="45700" anchor="t" anchorCtr="0">
            <a:noAutofit/>
          </a:bodyPr>
          <a:lstStyle/>
          <a:p>
            <a:pPr marL="0" marR="0" lvl="0" indent="0" algn="ctr" rtl="0">
              <a:spcBef>
                <a:spcPts val="0"/>
              </a:spcBef>
              <a:spcAft>
                <a:spcPts val="0"/>
              </a:spcAft>
              <a:buSzPct val="25000"/>
              <a:buNone/>
            </a:pPr>
            <a:endParaRPr lang="en-US" sz="2800" b="1" i="0" u="none" strike="noStrike" cap="none" baseline="0" dirty="0">
              <a:solidFill>
                <a:srgbClr val="000000"/>
              </a:solidFill>
              <a:latin typeface="Helvetica Neue"/>
              <a:ea typeface="Helvetica Neue"/>
              <a:cs typeface="Helvetica Neue"/>
              <a:sym typeface="Helvetica Neue"/>
            </a:endParaRPr>
          </a:p>
        </p:txBody>
      </p:sp>
      <p:sp>
        <p:nvSpPr>
          <p:cNvPr id="479" name="Shape 479"/>
          <p:cNvSpPr txBox="1"/>
          <p:nvPr/>
        </p:nvSpPr>
        <p:spPr>
          <a:xfrm>
            <a:off x="381000" y="976312"/>
            <a:ext cx="5638800" cy="5465761"/>
          </a:xfrm>
          <a:prstGeom prst="rect">
            <a:avLst/>
          </a:prstGeom>
          <a:noFill/>
          <a:ln>
            <a:noFill/>
          </a:ln>
        </p:spPr>
        <p:txBody>
          <a:bodyPr lIns="91400" tIns="45700" rIns="91400" bIns="45700" anchor="t" anchorCtr="0">
            <a:noAutofit/>
          </a:bodyPr>
          <a:lstStyle/>
          <a:p>
            <a:pPr marL="0" marR="0" lvl="0" indent="0" algn="l" rtl="0">
              <a:spcBef>
                <a:spcPts val="0"/>
              </a:spcBef>
              <a:spcAft>
                <a:spcPts val="0"/>
              </a:spcAft>
              <a:buSzPct val="25000"/>
              <a:buNone/>
            </a:pPr>
            <a:r>
              <a:rPr lang="en-US" sz="1800" b="1" i="0" u="sng" strike="noStrike" cap="none" baseline="0" dirty="0">
                <a:solidFill>
                  <a:srgbClr val="000000"/>
                </a:solidFill>
                <a:latin typeface="Helvetica Neue"/>
                <a:ea typeface="Helvetica Neue"/>
                <a:cs typeface="Helvetica Neue"/>
                <a:sym typeface="Helvetica Neue"/>
              </a:rPr>
              <a:t>Weather</a:t>
            </a:r>
            <a:r>
              <a:rPr lang="en-US" sz="1800" b="0" i="0" u="none" strike="noStrike" cap="none" baseline="0" dirty="0">
                <a:solidFill>
                  <a:srgbClr val="000000"/>
                </a:solidFill>
                <a:latin typeface="Helvetica Neue"/>
                <a:ea typeface="Helvetica Neue"/>
                <a:cs typeface="Helvetica Neue"/>
                <a:sym typeface="Helvetica Neue"/>
              </a:rPr>
              <a:t> </a:t>
            </a:r>
          </a:p>
          <a:p>
            <a:pPr marL="221891" marR="0" lvl="0" indent="-221891" algn="l" rtl="0">
              <a:spcBef>
                <a:spcPts val="360"/>
              </a:spcBef>
              <a:spcAft>
                <a:spcPts val="0"/>
              </a:spcAft>
              <a:buClr>
                <a:srgbClr val="000000"/>
              </a:buClr>
              <a:buSzPct val="100000"/>
              <a:buFont typeface="Arial"/>
              <a:buChar char="•"/>
            </a:pPr>
            <a:r>
              <a:rPr lang="en-US" sz="1800" b="0" i="0" u="none" strike="noStrike" cap="none" baseline="0" dirty="0">
                <a:solidFill>
                  <a:srgbClr val="000000"/>
                </a:solidFill>
                <a:latin typeface="Helvetica Neue"/>
                <a:ea typeface="Helvetica Neue"/>
                <a:cs typeface="Helvetica Neue"/>
                <a:sym typeface="Helvetica Neue"/>
              </a:rPr>
              <a:t>GOES products: </a:t>
            </a:r>
            <a:r>
              <a:rPr lang="en-US" sz="1800" b="0" i="0" u="none" strike="noStrike" cap="none" baseline="0" dirty="0" smtClean="0">
                <a:solidFill>
                  <a:srgbClr val="000000"/>
                </a:solidFill>
                <a:latin typeface="Helvetica Neue"/>
                <a:ea typeface="Helvetica Neue"/>
                <a:cs typeface="Helvetica Neue"/>
                <a:sym typeface="Helvetica Neue"/>
              </a:rPr>
              <a:t>imagery, soundings</a:t>
            </a:r>
            <a:r>
              <a:rPr lang="en-US" sz="1800" b="0" i="0" u="none" strike="noStrike" cap="none" baseline="0" dirty="0">
                <a:solidFill>
                  <a:srgbClr val="000000"/>
                </a:solidFill>
                <a:latin typeface="Helvetica Neue"/>
                <a:ea typeface="Helvetica Neue"/>
                <a:cs typeface="Helvetica Neue"/>
                <a:sym typeface="Helvetica Neue"/>
              </a:rPr>
              <a:t>, winds, fires, clouds, clear-sky brightness temperature, snow/ice, aviation</a:t>
            </a:r>
          </a:p>
          <a:p>
            <a:pPr marL="221891" marR="0" lvl="1" indent="-221891" algn="l" rtl="0">
              <a:spcBef>
                <a:spcPts val="360"/>
              </a:spcBef>
              <a:spcAft>
                <a:spcPts val="0"/>
              </a:spcAft>
              <a:buClr>
                <a:srgbClr val="000000"/>
              </a:buClr>
              <a:buSzPct val="100000"/>
              <a:buFont typeface="Helvetica Neue"/>
              <a:buChar char="•"/>
            </a:pPr>
            <a:r>
              <a:rPr lang="en-US" sz="1800" b="0" i="0" u="none" strike="noStrike" cap="none" baseline="0" dirty="0">
                <a:solidFill>
                  <a:srgbClr val="000000"/>
                </a:solidFill>
                <a:latin typeface="Helvetica Neue"/>
                <a:ea typeface="Helvetica Neue"/>
                <a:cs typeface="Helvetica Neue"/>
                <a:sym typeface="Helvetica Neue"/>
              </a:rPr>
              <a:t>POES products: polar winds, global clouds, snow/ice, volcanic ash</a:t>
            </a:r>
          </a:p>
          <a:p>
            <a:pPr marL="221891" marR="0" lvl="1" indent="-221891" algn="l" rtl="0">
              <a:spcBef>
                <a:spcPts val="360"/>
              </a:spcBef>
              <a:spcAft>
                <a:spcPts val="0"/>
              </a:spcAft>
              <a:buClr>
                <a:srgbClr val="000000"/>
              </a:buClr>
              <a:buSzPct val="100000"/>
              <a:buFont typeface="Helvetica Neue"/>
              <a:buChar char="•"/>
            </a:pPr>
            <a:r>
              <a:rPr lang="en-US" sz="1800" b="0" i="0" u="none" strike="noStrike" cap="none" baseline="0" dirty="0">
                <a:solidFill>
                  <a:schemeClr val="bg1">
                    <a:lumMod val="50000"/>
                  </a:schemeClr>
                </a:solidFill>
                <a:latin typeface="Helvetica Neue"/>
                <a:ea typeface="Helvetica Neue"/>
                <a:cs typeface="Helvetica Neue"/>
                <a:sym typeface="Helvetica Neue"/>
              </a:rPr>
              <a:t>Air quality modeling and data assimilation</a:t>
            </a:r>
          </a:p>
          <a:p>
            <a:pPr marL="221891" marR="0" lvl="1" indent="-221891" algn="l" rtl="0">
              <a:spcBef>
                <a:spcPts val="360"/>
              </a:spcBef>
              <a:spcAft>
                <a:spcPts val="0"/>
              </a:spcAft>
              <a:buClr>
                <a:srgbClr val="000000"/>
              </a:buClr>
              <a:buSzPct val="100000"/>
              <a:buFont typeface="Helvetica Neue"/>
              <a:buChar char="•"/>
            </a:pPr>
            <a:r>
              <a:rPr lang="en-US" sz="1800" b="0" i="0" u="none" strike="noStrike" cap="none" baseline="0" dirty="0">
                <a:solidFill>
                  <a:schemeClr val="bg1">
                    <a:lumMod val="50000"/>
                  </a:schemeClr>
                </a:solidFill>
                <a:latin typeface="Helvetica Neue"/>
                <a:ea typeface="Helvetica Neue"/>
                <a:cs typeface="Helvetica Neue"/>
                <a:sym typeface="Helvetica Neue"/>
              </a:rPr>
              <a:t>Satellite data assimilation</a:t>
            </a:r>
          </a:p>
          <a:p>
            <a:pPr marL="221891" marR="0" lvl="1" indent="-221891" algn="l" rtl="0">
              <a:spcBef>
                <a:spcPts val="360"/>
              </a:spcBef>
              <a:spcAft>
                <a:spcPts val="0"/>
              </a:spcAft>
              <a:buClr>
                <a:srgbClr val="000000"/>
              </a:buClr>
              <a:buSzPct val="100000"/>
              <a:buFont typeface="Helvetica Neue"/>
              <a:buChar char="•"/>
            </a:pPr>
            <a:r>
              <a:rPr lang="en-US" sz="1800" b="0" i="0" u="none" strike="noStrike" cap="none" baseline="0" dirty="0" smtClean="0">
                <a:solidFill>
                  <a:srgbClr val="000000"/>
                </a:solidFill>
                <a:latin typeface="Helvetica Neue"/>
                <a:ea typeface="Helvetica Neue"/>
                <a:cs typeface="Helvetica Neue"/>
                <a:sym typeface="Helvetica Neue"/>
              </a:rPr>
              <a:t>Nearcasting</a:t>
            </a:r>
          </a:p>
          <a:p>
            <a:pPr marL="569913" marR="0" lvl="1" indent="-125412" algn="l" rtl="0">
              <a:spcBef>
                <a:spcPts val="360"/>
              </a:spcBef>
              <a:spcAft>
                <a:spcPts val="0"/>
              </a:spcAft>
              <a:buNone/>
            </a:pPr>
            <a:endParaRPr sz="1800" b="0" i="0" u="none" strike="noStrike" cap="none" baseline="0" dirty="0">
              <a:solidFill>
                <a:srgbClr val="000000"/>
              </a:solidFill>
              <a:latin typeface="Helvetica Neue"/>
              <a:ea typeface="Helvetica Neue"/>
              <a:cs typeface="Helvetica Neue"/>
              <a:sym typeface="Helvetica Neue"/>
            </a:endParaRPr>
          </a:p>
          <a:p>
            <a:pPr marL="0" marR="0" lvl="0" indent="0" algn="l" rtl="0">
              <a:spcBef>
                <a:spcPts val="360"/>
              </a:spcBef>
              <a:spcAft>
                <a:spcPts val="0"/>
              </a:spcAft>
              <a:buSzPct val="25000"/>
              <a:buNone/>
            </a:pPr>
            <a:r>
              <a:rPr lang="en-US" sz="1800" b="1" i="0" u="sng" strike="noStrike" cap="none" baseline="0" dirty="0">
                <a:solidFill>
                  <a:srgbClr val="000000"/>
                </a:solidFill>
                <a:latin typeface="Helvetica Neue"/>
                <a:ea typeface="Helvetica Neue"/>
                <a:cs typeface="Helvetica Neue"/>
                <a:sym typeface="Helvetica Neue"/>
              </a:rPr>
              <a:t>Instruments</a:t>
            </a:r>
          </a:p>
          <a:p>
            <a:pPr marL="258924" marR="0" lvl="1" indent="-258924" algn="l" rtl="0">
              <a:spcBef>
                <a:spcPts val="360"/>
              </a:spcBef>
              <a:spcAft>
                <a:spcPts val="0"/>
              </a:spcAft>
              <a:buClr>
                <a:srgbClr val="000000"/>
              </a:buClr>
              <a:buSzPct val="100000"/>
              <a:buFont typeface="Helvetica Neue"/>
              <a:buChar char="•"/>
            </a:pPr>
            <a:r>
              <a:rPr lang="en-US" sz="1800" b="0" i="0" u="none" strike="noStrike" cap="none" baseline="0" dirty="0">
                <a:solidFill>
                  <a:srgbClr val="000000"/>
                </a:solidFill>
                <a:latin typeface="Helvetica Neue"/>
                <a:ea typeface="Helvetica Neue"/>
                <a:cs typeface="Helvetica Neue"/>
                <a:sym typeface="Helvetica Neue"/>
              </a:rPr>
              <a:t>Calibration</a:t>
            </a:r>
          </a:p>
          <a:p>
            <a:pPr marL="258924" marR="0" lvl="1" indent="-258924" algn="l" rtl="0">
              <a:spcBef>
                <a:spcPts val="360"/>
              </a:spcBef>
              <a:spcAft>
                <a:spcPts val="0"/>
              </a:spcAft>
              <a:buClr>
                <a:srgbClr val="000000"/>
              </a:buClr>
              <a:buSzPct val="100000"/>
              <a:buFont typeface="Helvetica Neue"/>
              <a:buChar char="•"/>
            </a:pPr>
            <a:r>
              <a:rPr lang="en-US" sz="1800" b="0" i="0" u="none" strike="noStrike" cap="none" baseline="0" dirty="0" smtClean="0">
                <a:solidFill>
                  <a:srgbClr val="000000"/>
                </a:solidFill>
                <a:latin typeface="Helvetica Neue"/>
                <a:ea typeface="Helvetica Neue"/>
                <a:cs typeface="Helvetica Neue"/>
                <a:sym typeface="Helvetica Neue"/>
              </a:rPr>
              <a:t>Inter-calibration</a:t>
            </a:r>
            <a:endParaRPr lang="en-US" sz="1800" b="0" i="0" u="none" strike="noStrike" cap="none" baseline="0" dirty="0">
              <a:solidFill>
                <a:srgbClr val="000000"/>
              </a:solidFill>
              <a:latin typeface="Helvetica Neue"/>
              <a:ea typeface="Helvetica Neue"/>
              <a:cs typeface="Helvetica Neue"/>
              <a:sym typeface="Helvetica Neue"/>
            </a:endParaRPr>
          </a:p>
          <a:p>
            <a:pPr marL="258924" marR="0" lvl="1" indent="-258924" algn="l" rtl="0">
              <a:spcBef>
                <a:spcPts val="360"/>
              </a:spcBef>
              <a:spcAft>
                <a:spcPts val="0"/>
              </a:spcAft>
              <a:buClr>
                <a:srgbClr val="000000"/>
              </a:buClr>
              <a:buSzPct val="100000"/>
              <a:buFont typeface="Helvetica Neue"/>
              <a:buChar char="•"/>
            </a:pPr>
            <a:r>
              <a:rPr lang="en-US" sz="1800" b="0" i="0" u="none" strike="noStrike" cap="none" baseline="0" dirty="0">
                <a:solidFill>
                  <a:srgbClr val="000000"/>
                </a:solidFill>
                <a:latin typeface="Helvetica Neue"/>
                <a:ea typeface="Helvetica Neue"/>
                <a:cs typeface="Helvetica Neue"/>
                <a:sym typeface="Helvetica Neue"/>
              </a:rPr>
              <a:t>Sensor performance analysis</a:t>
            </a:r>
          </a:p>
          <a:p>
            <a:pPr marL="258924" marR="0" lvl="1" indent="-258924" algn="l" rtl="0">
              <a:spcBef>
                <a:spcPts val="360"/>
              </a:spcBef>
              <a:spcAft>
                <a:spcPts val="0"/>
              </a:spcAft>
              <a:buClr>
                <a:srgbClr val="000000"/>
              </a:buClr>
              <a:buSzPct val="100000"/>
              <a:buFont typeface="Helvetica Neue"/>
              <a:buChar char="•"/>
            </a:pPr>
            <a:r>
              <a:rPr lang="en-US" sz="1800" b="0" i="0" u="none" strike="noStrike" cap="none" baseline="0" dirty="0">
                <a:solidFill>
                  <a:srgbClr val="000000"/>
                </a:solidFill>
                <a:latin typeface="Helvetica Neue"/>
                <a:ea typeface="Helvetica Neue"/>
                <a:cs typeface="Helvetica Neue"/>
                <a:sym typeface="Helvetica Neue"/>
              </a:rPr>
              <a:t>Validation</a:t>
            </a:r>
          </a:p>
          <a:p>
            <a:pPr marL="258924" marR="0" lvl="1" indent="-258924" algn="l" rtl="0">
              <a:spcBef>
                <a:spcPts val="360"/>
              </a:spcBef>
              <a:spcAft>
                <a:spcPts val="0"/>
              </a:spcAft>
              <a:buClr>
                <a:srgbClr val="000000"/>
              </a:buClr>
              <a:buSzPct val="100000"/>
              <a:buFont typeface="Helvetica Neue"/>
              <a:buChar char="•"/>
            </a:pPr>
            <a:r>
              <a:rPr lang="en-US" sz="1800" b="0" i="0" u="none" strike="noStrike" cap="none" baseline="0" dirty="0" smtClean="0">
                <a:solidFill>
                  <a:srgbClr val="000000"/>
                </a:solidFill>
                <a:latin typeface="Helvetica Neue"/>
                <a:ea typeface="Helvetica Neue"/>
                <a:cs typeface="Helvetica Neue"/>
                <a:sym typeface="Helvetica Neue"/>
              </a:rPr>
              <a:t>Instruments</a:t>
            </a:r>
            <a:r>
              <a:rPr lang="en-US" sz="1800" b="0" i="0" u="none" strike="noStrike" cap="none" baseline="0" dirty="0">
                <a:solidFill>
                  <a:srgbClr val="000000"/>
                </a:solidFill>
                <a:latin typeface="Helvetica Neue"/>
                <a:ea typeface="Helvetica Neue"/>
                <a:cs typeface="Helvetica Neue"/>
                <a:sym typeface="Helvetica Neue"/>
              </a:rPr>
              <a:t>: </a:t>
            </a:r>
            <a:r>
              <a:rPr lang="en-US" sz="1800" b="0" i="0" u="none" strike="noStrike" cap="none" baseline="0" dirty="0" smtClean="0">
                <a:solidFill>
                  <a:srgbClr val="000000"/>
                </a:solidFill>
                <a:latin typeface="Helvetica Neue"/>
                <a:ea typeface="Helvetica Neue"/>
                <a:cs typeface="Helvetica Neue"/>
                <a:sym typeface="Helvetica Neue"/>
              </a:rPr>
              <a:t>GOES-R/S, </a:t>
            </a:r>
            <a:r>
              <a:rPr lang="en-US" sz="1800" b="0" i="0" u="none" strike="noStrike" cap="none" baseline="0" dirty="0">
                <a:solidFill>
                  <a:srgbClr val="000000"/>
                </a:solidFill>
                <a:latin typeface="Helvetica Neue"/>
                <a:ea typeface="Helvetica Neue"/>
                <a:cs typeface="Helvetica Neue"/>
                <a:sym typeface="Helvetica Neue"/>
              </a:rPr>
              <a:t>JPSS; </a:t>
            </a:r>
            <a:r>
              <a:rPr lang="en-US" sz="1800" b="0" i="0" u="none" strike="noStrike" cap="none" baseline="0" dirty="0" smtClean="0">
                <a:solidFill>
                  <a:srgbClr val="000000"/>
                </a:solidFill>
                <a:latin typeface="Helvetica Neue"/>
                <a:ea typeface="Helvetica Neue"/>
                <a:cs typeface="Helvetica Neue"/>
                <a:sym typeface="Helvetica Neue"/>
              </a:rPr>
              <a:t>Tundra Orbit, etc.</a:t>
            </a:r>
            <a:endParaRPr lang="en-US" sz="1800" b="0" i="0" u="none" strike="noStrike" cap="none" baseline="0" dirty="0">
              <a:solidFill>
                <a:srgbClr val="000000"/>
              </a:solidFill>
              <a:latin typeface="Helvetica Neue"/>
              <a:ea typeface="Helvetica Neue"/>
              <a:cs typeface="Helvetica Neue"/>
              <a:sym typeface="Helvetica Neue"/>
            </a:endParaRPr>
          </a:p>
        </p:txBody>
      </p:sp>
      <p:pic>
        <p:nvPicPr>
          <p:cNvPr id="481" name="Shape 481"/>
          <p:cNvPicPr preferRelativeResize="0"/>
          <p:nvPr/>
        </p:nvPicPr>
        <p:blipFill rotWithShape="1">
          <a:blip r:embed="rId3">
            <a:alphaModFix/>
          </a:blip>
          <a:srcRect/>
          <a:stretch/>
        </p:blipFill>
        <p:spPr>
          <a:xfrm>
            <a:off x="6475412" y="918472"/>
            <a:ext cx="2286000" cy="2286000"/>
          </a:xfrm>
          <a:prstGeom prst="rect">
            <a:avLst/>
          </a:prstGeom>
          <a:noFill/>
          <a:ln>
            <a:noFill/>
          </a:ln>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39330" y="3476115"/>
            <a:ext cx="3722335" cy="2240629"/>
          </a:xfrm>
          <a:prstGeom prst="rect">
            <a:avLst/>
          </a:prstGeom>
        </p:spPr>
      </p:pic>
      <p:sp>
        <p:nvSpPr>
          <p:cNvPr id="4" name="Title 3"/>
          <p:cNvSpPr>
            <a:spLocks noGrp="1"/>
          </p:cNvSpPr>
          <p:nvPr>
            <p:ph type="title"/>
          </p:nvPr>
        </p:nvSpPr>
        <p:spPr>
          <a:xfrm>
            <a:off x="747083" y="126310"/>
            <a:ext cx="7400512" cy="792162"/>
          </a:xfrm>
        </p:spPr>
        <p:txBody>
          <a:bodyPr/>
          <a:lstStyle/>
          <a:p>
            <a:r>
              <a:rPr lang="en-US" dirty="0"/>
              <a:t>ASPB Priorities</a:t>
            </a:r>
          </a:p>
        </p:txBody>
      </p:sp>
    </p:spTree>
    <p:extLst>
      <p:ext uri="{BB962C8B-B14F-4D97-AF65-F5344CB8AC3E}">
        <p14:creationId xmlns:p14="http://schemas.microsoft.com/office/powerpoint/2010/main" val="1217766013"/>
      </p:ext>
    </p:extLst>
  </p:cSld>
  <p:clrMapOvr>
    <a:masterClrMapping/>
  </p:clrMapOvr>
  <p:transition spd="slow">
    <p:cut/>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pic>
        <p:nvPicPr>
          <p:cNvPr id="490" name="Shape 490"/>
          <p:cNvPicPr preferRelativeResize="0"/>
          <p:nvPr/>
        </p:nvPicPr>
        <p:blipFill rotWithShape="1">
          <a:blip r:embed="rId3">
            <a:alphaModFix/>
          </a:blip>
          <a:srcRect/>
          <a:stretch/>
        </p:blipFill>
        <p:spPr>
          <a:xfrm>
            <a:off x="6592174" y="5212504"/>
            <a:ext cx="1981199" cy="1220786"/>
          </a:xfrm>
          <a:prstGeom prst="rect">
            <a:avLst/>
          </a:prstGeom>
          <a:noFill/>
          <a:ln>
            <a:noFill/>
          </a:ln>
        </p:spPr>
      </p:pic>
      <p:sp>
        <p:nvSpPr>
          <p:cNvPr id="487" name="Shape 487"/>
          <p:cNvSpPr txBox="1"/>
          <p:nvPr/>
        </p:nvSpPr>
        <p:spPr>
          <a:xfrm>
            <a:off x="-1262244" y="257969"/>
            <a:ext cx="7924799" cy="508000"/>
          </a:xfrm>
          <a:prstGeom prst="rect">
            <a:avLst/>
          </a:prstGeom>
          <a:noFill/>
          <a:ln>
            <a:noFill/>
          </a:ln>
        </p:spPr>
        <p:txBody>
          <a:bodyPr lIns="91400" tIns="45700" rIns="91400" bIns="45700" anchor="t" anchorCtr="0">
            <a:noAutofit/>
          </a:bodyPr>
          <a:lstStyle/>
          <a:p>
            <a:pPr marL="0" marR="0" lvl="0" indent="0" algn="ctr" rtl="0">
              <a:spcBef>
                <a:spcPts val="0"/>
              </a:spcBef>
              <a:spcAft>
                <a:spcPts val="0"/>
              </a:spcAft>
              <a:buSzPct val="25000"/>
              <a:buNone/>
            </a:pPr>
            <a:endParaRPr lang="en-US" sz="2700" b="1" i="0" u="none" strike="noStrike" cap="none" baseline="0" dirty="0">
              <a:solidFill>
                <a:srgbClr val="000000"/>
              </a:solidFill>
              <a:latin typeface="Helvetica Neue"/>
              <a:ea typeface="Helvetica Neue"/>
              <a:cs typeface="Helvetica Neue"/>
              <a:sym typeface="Helvetica Neue"/>
            </a:endParaRPr>
          </a:p>
        </p:txBody>
      </p:sp>
      <p:sp>
        <p:nvSpPr>
          <p:cNvPr id="488" name="Shape 488"/>
          <p:cNvSpPr txBox="1"/>
          <p:nvPr/>
        </p:nvSpPr>
        <p:spPr>
          <a:xfrm>
            <a:off x="464762" y="880413"/>
            <a:ext cx="5181600" cy="5703888"/>
          </a:xfrm>
          <a:prstGeom prst="rect">
            <a:avLst/>
          </a:prstGeom>
          <a:noFill/>
          <a:ln>
            <a:noFill/>
          </a:ln>
        </p:spPr>
        <p:txBody>
          <a:bodyPr lIns="91400" tIns="45700" rIns="91400" bIns="45700" anchor="t" anchorCtr="0">
            <a:noAutofit/>
          </a:bodyPr>
          <a:lstStyle/>
          <a:p>
            <a:pPr marL="0" marR="0" lvl="0" indent="0" algn="l" rtl="0">
              <a:spcBef>
                <a:spcPts val="0"/>
              </a:spcBef>
              <a:spcAft>
                <a:spcPts val="0"/>
              </a:spcAft>
              <a:buSzPct val="25000"/>
              <a:buNone/>
            </a:pPr>
            <a:r>
              <a:rPr lang="en-US" sz="1800" b="1" i="0" u="sng" strike="noStrike" cap="none" baseline="0" dirty="0">
                <a:solidFill>
                  <a:schemeClr val="dk1"/>
                </a:solidFill>
                <a:latin typeface="Helvetica Neue"/>
                <a:ea typeface="Helvetica Neue"/>
                <a:cs typeface="Helvetica Neue"/>
                <a:sym typeface="Helvetica Neue"/>
              </a:rPr>
              <a:t>Climate</a:t>
            </a:r>
          </a:p>
          <a:p>
            <a:pPr marL="246578" marR="0" lvl="1" indent="-246578" algn="l" rtl="0">
              <a:spcBef>
                <a:spcPts val="360"/>
              </a:spcBef>
              <a:spcAft>
                <a:spcPts val="0"/>
              </a:spcAft>
              <a:buClr>
                <a:schemeClr val="dk1"/>
              </a:buClr>
              <a:buSzPct val="100000"/>
              <a:buFont typeface="Helvetica Neue"/>
              <a:buChar char="•"/>
            </a:pPr>
            <a:r>
              <a:rPr lang="en-US" sz="1800" b="0" i="0" u="none" strike="noStrike" cap="none" baseline="0" dirty="0">
                <a:solidFill>
                  <a:schemeClr val="dk1"/>
                </a:solidFill>
                <a:latin typeface="Helvetica Neue"/>
                <a:ea typeface="Helvetica Neue"/>
                <a:cs typeface="Helvetica Neue"/>
                <a:sym typeface="Helvetica Neue"/>
              </a:rPr>
              <a:t>Global cloud cover</a:t>
            </a:r>
          </a:p>
          <a:p>
            <a:pPr marL="246578" marR="0" lvl="1" indent="-246578" algn="l" rtl="0">
              <a:spcBef>
                <a:spcPts val="360"/>
              </a:spcBef>
              <a:spcAft>
                <a:spcPts val="0"/>
              </a:spcAft>
              <a:buClr>
                <a:schemeClr val="dk1"/>
              </a:buClr>
              <a:buSzPct val="100000"/>
              <a:buFont typeface="Helvetica Neue"/>
              <a:buChar char="•"/>
            </a:pPr>
            <a:r>
              <a:rPr lang="en-US" sz="1800" b="0" i="0" u="none" strike="noStrike" cap="none" baseline="0" dirty="0">
                <a:solidFill>
                  <a:schemeClr val="dk1"/>
                </a:solidFill>
                <a:latin typeface="Helvetica Neue"/>
                <a:ea typeface="Helvetica Neue"/>
                <a:cs typeface="Helvetica Neue"/>
                <a:sym typeface="Helvetica Neue"/>
              </a:rPr>
              <a:t>Polar clouds, winds, snow and ice</a:t>
            </a:r>
          </a:p>
          <a:p>
            <a:pPr marL="246578" marR="0" lvl="1" indent="-246578" algn="l" rtl="0">
              <a:spcBef>
                <a:spcPts val="360"/>
              </a:spcBef>
              <a:spcAft>
                <a:spcPts val="0"/>
              </a:spcAft>
              <a:buClr>
                <a:schemeClr val="dk1"/>
              </a:buClr>
              <a:buSzPct val="100000"/>
              <a:buFont typeface="Helvetica Neue"/>
              <a:buChar char="•"/>
            </a:pPr>
            <a:r>
              <a:rPr lang="en-US" sz="1800" b="0" i="0" u="none" strike="noStrike" cap="none" baseline="0" dirty="0">
                <a:solidFill>
                  <a:schemeClr val="dk1"/>
                </a:solidFill>
                <a:latin typeface="Helvetica Neue"/>
                <a:ea typeface="Helvetica Neue"/>
                <a:cs typeface="Helvetica Neue"/>
                <a:sym typeface="Helvetica Neue"/>
              </a:rPr>
              <a:t>Biomass burning</a:t>
            </a:r>
          </a:p>
          <a:p>
            <a:pPr marL="246578" marR="0" lvl="1" indent="-246578" algn="l" rtl="0">
              <a:spcBef>
                <a:spcPts val="360"/>
              </a:spcBef>
              <a:spcAft>
                <a:spcPts val="0"/>
              </a:spcAft>
              <a:buClr>
                <a:schemeClr val="dk1"/>
              </a:buClr>
              <a:buSzPct val="100000"/>
              <a:buFont typeface="Helvetica Neue"/>
              <a:buChar char="•"/>
            </a:pPr>
            <a:r>
              <a:rPr lang="en-US" sz="1800" b="0" i="0" u="none" strike="noStrike" cap="none" baseline="0" dirty="0">
                <a:solidFill>
                  <a:schemeClr val="dk1"/>
                </a:solidFill>
                <a:latin typeface="Helvetica Neue"/>
                <a:ea typeface="Helvetica Neue"/>
                <a:cs typeface="Helvetica Neue"/>
                <a:sym typeface="Helvetica Neue"/>
              </a:rPr>
              <a:t>Feedbacks and interactions</a:t>
            </a:r>
          </a:p>
          <a:p>
            <a:pPr marL="569913" marR="0" lvl="1" indent="-125412" algn="l" rtl="0">
              <a:spcBef>
                <a:spcPts val="360"/>
              </a:spcBef>
              <a:spcAft>
                <a:spcPts val="0"/>
              </a:spcAft>
              <a:buNone/>
            </a:pPr>
            <a:endParaRPr sz="1800" b="0" i="0" u="none" strike="noStrike" cap="none" baseline="0" dirty="0">
              <a:solidFill>
                <a:schemeClr val="dk1"/>
              </a:solidFill>
              <a:latin typeface="Helvetica Neue"/>
              <a:ea typeface="Helvetica Neue"/>
              <a:cs typeface="Helvetica Neue"/>
              <a:sym typeface="Helvetica Neue"/>
            </a:endParaRPr>
          </a:p>
          <a:p>
            <a:pPr marL="0" marR="0" lvl="0" indent="0" algn="l" rtl="0">
              <a:spcBef>
                <a:spcPts val="360"/>
              </a:spcBef>
              <a:spcAft>
                <a:spcPts val="0"/>
              </a:spcAft>
              <a:buSzPct val="25000"/>
              <a:buNone/>
            </a:pPr>
            <a:r>
              <a:rPr lang="en-US" sz="1800" b="1" i="0" u="sng" strike="noStrike" cap="none" baseline="0" dirty="0">
                <a:solidFill>
                  <a:schemeClr val="dk1"/>
                </a:solidFill>
                <a:latin typeface="Helvetica Neue"/>
                <a:ea typeface="Helvetica Neue"/>
                <a:cs typeface="Helvetica Neue"/>
                <a:sym typeface="Helvetica Neue"/>
              </a:rPr>
              <a:t>Outreach and Service</a:t>
            </a:r>
          </a:p>
          <a:p>
            <a:pPr marL="221891" marR="0" lvl="1" indent="-221891" algn="l" rtl="0">
              <a:spcBef>
                <a:spcPts val="360"/>
              </a:spcBef>
              <a:spcAft>
                <a:spcPts val="0"/>
              </a:spcAft>
              <a:buClr>
                <a:schemeClr val="dk1"/>
              </a:buClr>
              <a:buSzPct val="100000"/>
              <a:buFont typeface="Helvetica Neue"/>
              <a:buChar char="•"/>
            </a:pPr>
            <a:r>
              <a:rPr lang="en-US" sz="1800" b="0" i="0" u="none" strike="noStrike" cap="none" baseline="0" dirty="0">
                <a:solidFill>
                  <a:schemeClr val="dk1"/>
                </a:solidFill>
                <a:latin typeface="Helvetica Neue"/>
                <a:ea typeface="Helvetica Neue"/>
                <a:cs typeface="Helvetica Neue"/>
                <a:sym typeface="Helvetica Neue"/>
              </a:rPr>
              <a:t>Bringing new products into AWIPS</a:t>
            </a:r>
          </a:p>
          <a:p>
            <a:pPr marL="221891" marR="0" lvl="1" indent="-221891" algn="l" rtl="0">
              <a:spcBef>
                <a:spcPts val="360"/>
              </a:spcBef>
              <a:spcAft>
                <a:spcPts val="0"/>
              </a:spcAft>
              <a:buClr>
                <a:schemeClr val="dk1"/>
              </a:buClr>
              <a:buSzPct val="100000"/>
              <a:buFont typeface="Helvetica Neue"/>
              <a:buChar char="•"/>
            </a:pPr>
            <a:r>
              <a:rPr lang="en-US" sz="1800" b="0" i="0" u="none" strike="noStrike" cap="none" baseline="0" dirty="0">
                <a:solidFill>
                  <a:schemeClr val="dk1"/>
                </a:solidFill>
                <a:latin typeface="Helvetica Neue"/>
                <a:ea typeface="Helvetica Neue"/>
                <a:cs typeface="Helvetica Neue"/>
                <a:sym typeface="Helvetica Neue"/>
              </a:rPr>
              <a:t>Training (e.g., </a:t>
            </a:r>
            <a:r>
              <a:rPr lang="en-US" sz="1800" b="0" i="0" u="none" strike="noStrike" cap="none" baseline="0" dirty="0" err="1" smtClean="0">
                <a:solidFill>
                  <a:schemeClr val="dk1"/>
                </a:solidFill>
                <a:latin typeface="Helvetica Neue"/>
                <a:ea typeface="Helvetica Neue"/>
                <a:cs typeface="Helvetica Neue"/>
                <a:sym typeface="Helvetica Neue"/>
              </a:rPr>
              <a:t>VISITview</a:t>
            </a:r>
            <a:r>
              <a:rPr lang="en-US" sz="1800" b="0" i="0" u="none" strike="noStrike" cap="none" baseline="0" dirty="0" smtClean="0">
                <a:solidFill>
                  <a:schemeClr val="dk1"/>
                </a:solidFill>
                <a:latin typeface="Helvetica Neue"/>
                <a:ea typeface="Helvetica Neue"/>
                <a:cs typeface="Helvetica Neue"/>
                <a:sym typeface="Helvetica Neue"/>
              </a:rPr>
              <a:t>, distance learning)</a:t>
            </a:r>
            <a:endParaRPr lang="en-US" sz="1800" b="0" i="0" u="none" strike="noStrike" cap="none" baseline="0" dirty="0">
              <a:solidFill>
                <a:schemeClr val="dk1"/>
              </a:solidFill>
              <a:latin typeface="Helvetica Neue"/>
              <a:ea typeface="Helvetica Neue"/>
              <a:cs typeface="Helvetica Neue"/>
              <a:sym typeface="Helvetica Neue"/>
            </a:endParaRPr>
          </a:p>
          <a:p>
            <a:pPr marL="221891" marR="0" lvl="1" indent="-221891" algn="l" rtl="0">
              <a:spcBef>
                <a:spcPts val="360"/>
              </a:spcBef>
              <a:spcAft>
                <a:spcPts val="0"/>
              </a:spcAft>
              <a:buClr>
                <a:schemeClr val="dk1"/>
              </a:buClr>
              <a:buSzPct val="100000"/>
              <a:buFont typeface="Helvetica Neue"/>
              <a:buChar char="•"/>
            </a:pPr>
            <a:r>
              <a:rPr lang="en-US" sz="1800" b="0" i="0" u="none" strike="noStrike" cap="none" baseline="0" dirty="0">
                <a:solidFill>
                  <a:schemeClr val="dk1"/>
                </a:solidFill>
                <a:latin typeface="Helvetica Neue"/>
                <a:ea typeface="Helvetica Neue"/>
                <a:cs typeface="Helvetica Neue"/>
                <a:sym typeface="Helvetica Neue"/>
              </a:rPr>
              <a:t>Proving Ground</a:t>
            </a:r>
          </a:p>
          <a:p>
            <a:pPr marL="221891" marR="0" lvl="1" indent="-221891" algn="l" rtl="0">
              <a:spcBef>
                <a:spcPts val="360"/>
              </a:spcBef>
              <a:spcAft>
                <a:spcPts val="0"/>
              </a:spcAft>
              <a:buClr>
                <a:schemeClr val="dk1"/>
              </a:buClr>
              <a:buSzPct val="100000"/>
              <a:buFont typeface="Helvetica Neue"/>
              <a:buChar char="•"/>
            </a:pPr>
            <a:r>
              <a:rPr lang="en-US" sz="1800" b="0" i="0" u="none" strike="noStrike" cap="none" baseline="0" dirty="0">
                <a:solidFill>
                  <a:schemeClr val="dk1"/>
                </a:solidFill>
                <a:latin typeface="Helvetica Neue"/>
                <a:ea typeface="Helvetica Neue"/>
                <a:cs typeface="Helvetica Neue"/>
                <a:sym typeface="Helvetica Neue"/>
              </a:rPr>
              <a:t>Mentoring graduate and undergraduate students</a:t>
            </a:r>
          </a:p>
          <a:p>
            <a:pPr marL="0" marR="0" lvl="1" indent="0" algn="l" rtl="0">
              <a:spcBef>
                <a:spcPts val="360"/>
              </a:spcBef>
              <a:spcAft>
                <a:spcPts val="0"/>
              </a:spcAft>
              <a:buNone/>
            </a:pPr>
            <a:endParaRPr sz="1800" b="0" i="0" u="none" strike="noStrike" cap="none" baseline="0" dirty="0">
              <a:solidFill>
                <a:schemeClr val="dk1"/>
              </a:solidFill>
              <a:latin typeface="Helvetica Neue"/>
              <a:ea typeface="Helvetica Neue"/>
              <a:cs typeface="Helvetica Neue"/>
              <a:sym typeface="Helvetica Neue"/>
            </a:endParaRPr>
          </a:p>
          <a:p>
            <a:pPr marL="0" marR="0" lvl="1" indent="0" algn="l" rtl="0">
              <a:spcBef>
                <a:spcPts val="360"/>
              </a:spcBef>
              <a:spcAft>
                <a:spcPts val="0"/>
              </a:spcAft>
              <a:buSzPct val="25000"/>
              <a:buNone/>
            </a:pPr>
            <a:r>
              <a:rPr lang="en-US" sz="1800" b="1" i="0" u="sng" strike="noStrike" cap="none" baseline="0" dirty="0">
                <a:solidFill>
                  <a:schemeClr val="dk1"/>
                </a:solidFill>
                <a:latin typeface="Helvetica Neue"/>
                <a:ea typeface="Helvetica Neue"/>
                <a:cs typeface="Helvetica Neue"/>
                <a:sym typeface="Helvetica Neue"/>
              </a:rPr>
              <a:t>International activities</a:t>
            </a:r>
          </a:p>
          <a:p>
            <a:pPr marL="222199" marR="0" lvl="1" indent="-222199" algn="l" rtl="0">
              <a:spcBef>
                <a:spcPts val="360"/>
              </a:spcBef>
              <a:spcAft>
                <a:spcPts val="0"/>
              </a:spcAft>
              <a:buClr>
                <a:schemeClr val="dk1"/>
              </a:buClr>
              <a:buSzPct val="100000"/>
              <a:buFont typeface="Arial"/>
              <a:buChar char="•"/>
            </a:pPr>
            <a:r>
              <a:rPr lang="en-US" sz="1800" b="0" i="0" u="none" strike="noStrike" cap="none" baseline="0" dirty="0">
                <a:solidFill>
                  <a:schemeClr val="dk1"/>
                </a:solidFill>
                <a:latin typeface="Helvetica Neue"/>
                <a:ea typeface="Helvetica Neue"/>
                <a:cs typeface="Helvetica Neue"/>
                <a:sym typeface="Helvetica Neue"/>
              </a:rPr>
              <a:t>Global Cryosphere Watch</a:t>
            </a:r>
          </a:p>
          <a:p>
            <a:pPr marL="222199" marR="0" lvl="1" indent="-222199" algn="l" rtl="0">
              <a:spcBef>
                <a:spcPts val="360"/>
              </a:spcBef>
              <a:spcAft>
                <a:spcPts val="0"/>
              </a:spcAft>
              <a:buClr>
                <a:schemeClr val="dk1"/>
              </a:buClr>
              <a:buSzPct val="100000"/>
              <a:buFont typeface="Arial"/>
              <a:buChar char="•"/>
            </a:pPr>
            <a:r>
              <a:rPr lang="en-US" sz="1800" b="0" i="0" u="none" strike="noStrike" cap="none" baseline="0" dirty="0">
                <a:solidFill>
                  <a:schemeClr val="dk1"/>
                </a:solidFill>
                <a:latin typeface="Helvetica Neue"/>
                <a:ea typeface="Helvetica Neue"/>
                <a:cs typeface="Helvetica Neue"/>
                <a:sym typeface="Helvetica Neue"/>
              </a:rPr>
              <a:t>GEO/GEOS, CEOS, CGMS, WMO, ESA, EUMETSAT</a:t>
            </a:r>
          </a:p>
        </p:txBody>
      </p:sp>
      <p:pic>
        <p:nvPicPr>
          <p:cNvPr id="489" name="Shape 489"/>
          <p:cNvPicPr preferRelativeResize="0"/>
          <p:nvPr/>
        </p:nvPicPr>
        <p:blipFill rotWithShape="1">
          <a:blip r:embed="rId4">
            <a:alphaModFix/>
          </a:blip>
          <a:srcRect/>
          <a:stretch/>
        </p:blipFill>
        <p:spPr>
          <a:xfrm>
            <a:off x="5646362" y="171691"/>
            <a:ext cx="2722882" cy="2689915"/>
          </a:xfrm>
          <a:prstGeom prst="rect">
            <a:avLst/>
          </a:prstGeom>
          <a:noFill/>
          <a:ln>
            <a:noFill/>
          </a:ln>
        </p:spPr>
      </p:pic>
      <p:sp>
        <p:nvSpPr>
          <p:cNvPr id="4" name="Title 3"/>
          <p:cNvSpPr>
            <a:spLocks noGrp="1"/>
          </p:cNvSpPr>
          <p:nvPr>
            <p:ph type="title"/>
          </p:nvPr>
        </p:nvSpPr>
        <p:spPr>
          <a:xfrm>
            <a:off x="676107" y="88251"/>
            <a:ext cx="7400512" cy="792162"/>
          </a:xfrm>
        </p:spPr>
        <p:txBody>
          <a:bodyPr/>
          <a:lstStyle/>
          <a:p>
            <a:r>
              <a:rPr lang="en-US" dirty="0"/>
              <a:t>ASPB Priorities, cont.</a:t>
            </a: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88970" y="2945046"/>
            <a:ext cx="2961330" cy="2355277"/>
          </a:xfrm>
          <a:prstGeom prst="rect">
            <a:avLst/>
          </a:prstGeom>
        </p:spPr>
      </p:pic>
    </p:spTree>
    <p:extLst>
      <p:ext uri="{BB962C8B-B14F-4D97-AF65-F5344CB8AC3E}">
        <p14:creationId xmlns:p14="http://schemas.microsoft.com/office/powerpoint/2010/main" val="2971896923"/>
      </p:ext>
    </p:extLst>
  </p:cSld>
  <p:clrMapOvr>
    <a:masterClrMapping/>
  </p:clrMapOvr>
  <p:transition spd="slow">
    <p:cut/>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933400" y="615867"/>
            <a:ext cx="7400512" cy="792162"/>
          </a:xfrm>
        </p:spPr>
        <p:txBody>
          <a:bodyPr/>
          <a:lstStyle/>
          <a:p>
            <a:r>
              <a:rPr lang="en-US" dirty="0"/>
              <a:t>The Advanced Satellite Products Branch</a:t>
            </a:r>
            <a:br>
              <a:rPr lang="en-US" dirty="0"/>
            </a:br>
            <a:endParaRPr lang="en-US" dirty="0"/>
          </a:p>
        </p:txBody>
      </p:sp>
      <p:sp>
        <p:nvSpPr>
          <p:cNvPr id="4" name="Shape 436"/>
          <p:cNvSpPr txBox="1"/>
          <p:nvPr/>
        </p:nvSpPr>
        <p:spPr>
          <a:xfrm>
            <a:off x="90693" y="1423193"/>
            <a:ext cx="9213850" cy="1230313"/>
          </a:xfrm>
          <a:prstGeom prst="rect">
            <a:avLst/>
          </a:prstGeom>
          <a:noFill/>
          <a:ln>
            <a:noFill/>
          </a:ln>
        </p:spPr>
        <p:txBody>
          <a:bodyPr lIns="90950" tIns="45475" rIns="90950" bIns="45475" anchor="t" anchorCtr="0">
            <a:noAutofit/>
          </a:bodyPr>
          <a:lstStyle/>
          <a:p>
            <a:pPr marL="0" marR="0" lvl="0" indent="0" algn="ctr" rtl="0">
              <a:spcBef>
                <a:spcPts val="1200"/>
              </a:spcBef>
              <a:spcAft>
                <a:spcPts val="0"/>
              </a:spcAft>
              <a:buSzPct val="25000"/>
              <a:buNone/>
            </a:pPr>
            <a:r>
              <a:rPr lang="en-US" sz="2400" b="0" i="0" u="none" strike="noStrike" cap="none" baseline="0" dirty="0" smtClean="0">
                <a:solidFill>
                  <a:srgbClr val="000000"/>
                </a:solidFill>
                <a:latin typeface="Calibri"/>
                <a:ea typeface="Calibri"/>
                <a:cs typeface="Calibri"/>
                <a:sym typeface="Calibri"/>
              </a:rPr>
              <a:t>NOAA/NESDIS </a:t>
            </a:r>
            <a:r>
              <a:rPr lang="en-US" sz="2400" b="0" i="0" u="none" strike="noStrike" cap="none" baseline="0" dirty="0">
                <a:solidFill>
                  <a:srgbClr val="000000"/>
                </a:solidFill>
                <a:latin typeface="Calibri"/>
                <a:ea typeface="Calibri"/>
                <a:cs typeface="Calibri"/>
                <a:sym typeface="Calibri"/>
              </a:rPr>
              <a:t>Center for Satellite Applications and Research (STAR)</a:t>
            </a:r>
          </a:p>
        </p:txBody>
      </p:sp>
      <p:sp>
        <p:nvSpPr>
          <p:cNvPr id="5" name="Shape 437"/>
          <p:cNvSpPr/>
          <p:nvPr/>
        </p:nvSpPr>
        <p:spPr>
          <a:xfrm>
            <a:off x="692150" y="5334000"/>
            <a:ext cx="8229600" cy="1168400"/>
          </a:xfrm>
          <a:prstGeom prst="rect">
            <a:avLst/>
          </a:prstGeom>
          <a:noFill/>
          <a:ln>
            <a:noFill/>
          </a:ln>
        </p:spPr>
        <p:txBody>
          <a:bodyPr lIns="90950" tIns="45475" rIns="90950" bIns="45475" anchor="t" anchorCtr="0">
            <a:noAutofit/>
          </a:bodyPr>
          <a:lstStyle/>
          <a:p>
            <a:pPr marL="0" marR="0" lvl="0" indent="0" algn="l" rtl="0">
              <a:spcBef>
                <a:spcPts val="0"/>
              </a:spcBef>
              <a:spcAft>
                <a:spcPts val="0"/>
              </a:spcAft>
              <a:buSzPct val="25000"/>
              <a:buNone/>
            </a:pPr>
            <a:r>
              <a:rPr lang="en-US" sz="2000" b="0" i="1" u="none" strike="noStrike" cap="none" baseline="0" dirty="0">
                <a:solidFill>
                  <a:srgbClr val="000000"/>
                </a:solidFill>
                <a:latin typeface="Helvetica Neue"/>
                <a:ea typeface="Helvetica Neue"/>
                <a:cs typeface="Helvetica Neue"/>
                <a:sym typeface="Helvetica Neue"/>
              </a:rPr>
              <a:t>ASPB develops products from environmental satellites for short-term weather forecasting and monitoring of the earth-atmosphere system</a:t>
            </a:r>
            <a:r>
              <a:rPr lang="en-US" sz="2000" b="0" i="1" u="none" strike="noStrike" cap="none" baseline="0" dirty="0" smtClean="0">
                <a:solidFill>
                  <a:srgbClr val="000000"/>
                </a:solidFill>
                <a:latin typeface="Helvetica Neue"/>
                <a:ea typeface="Helvetica Neue"/>
                <a:cs typeface="Helvetica Neue"/>
                <a:sym typeface="Helvetica Neue"/>
              </a:rPr>
              <a:t>.</a:t>
            </a:r>
            <a:endParaRPr lang="en-US" sz="2000" b="0" i="1" u="none" strike="noStrike" cap="none" baseline="0" dirty="0">
              <a:solidFill>
                <a:srgbClr val="000000"/>
              </a:solidFill>
              <a:latin typeface="Helvetica Neue"/>
              <a:ea typeface="Helvetica Neue"/>
              <a:cs typeface="Helvetica Neue"/>
              <a:sym typeface="Helvetica Neue"/>
            </a:endParaRPr>
          </a:p>
        </p:txBody>
      </p:sp>
      <p:pic>
        <p:nvPicPr>
          <p:cNvPr id="6" name="Shape 438"/>
          <p:cNvPicPr preferRelativeResize="0"/>
          <p:nvPr/>
        </p:nvPicPr>
        <p:blipFill rotWithShape="1">
          <a:blip r:embed="rId5">
            <a:alphaModFix/>
          </a:blip>
          <a:srcRect/>
          <a:stretch/>
        </p:blipFill>
        <p:spPr>
          <a:xfrm>
            <a:off x="6533511" y="2560554"/>
            <a:ext cx="2638424" cy="2222500"/>
          </a:xfrm>
          <a:prstGeom prst="rect">
            <a:avLst/>
          </a:prstGeom>
          <a:noFill/>
          <a:ln>
            <a:noFill/>
          </a:ln>
        </p:spPr>
      </p:pic>
      <p:pic>
        <p:nvPicPr>
          <p:cNvPr id="7" name="Shape 439"/>
          <p:cNvPicPr preferRelativeResize="0"/>
          <p:nvPr/>
        </p:nvPicPr>
        <p:blipFill rotWithShape="1">
          <a:blip r:embed="rId6">
            <a:alphaModFix/>
          </a:blip>
          <a:srcRect/>
          <a:stretch/>
        </p:blipFill>
        <p:spPr>
          <a:xfrm>
            <a:off x="-69850" y="2393950"/>
            <a:ext cx="2743199" cy="2743199"/>
          </a:xfrm>
          <a:prstGeom prst="rect">
            <a:avLst/>
          </a:prstGeom>
          <a:noFill/>
          <a:ln>
            <a:noFill/>
          </a:ln>
        </p:spPr>
      </p:pic>
      <p:pic>
        <p:nvPicPr>
          <p:cNvPr id="8" name="mollweide_ABI_band09">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2545427" y="2103231"/>
            <a:ext cx="4176459" cy="3132344"/>
          </a:xfrm>
          <a:prstGeom prst="rect">
            <a:avLst/>
          </a:prstGeom>
        </p:spPr>
      </p:pic>
    </p:spTree>
    <p:extLst>
      <p:ext uri="{BB962C8B-B14F-4D97-AF65-F5344CB8AC3E}">
        <p14:creationId xmlns:p14="http://schemas.microsoft.com/office/powerpoint/2010/main" val="1834690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0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8"/>
                                        </p:tgtEl>
                                      </p:cBhvr>
                                    </p:cmd>
                                  </p:childTnLst>
                                </p:cTn>
                              </p:par>
                            </p:childTnLst>
                          </p:cTn>
                        </p:par>
                      </p:childTnLst>
                    </p:cTn>
                  </p:par>
                </p:childTnLst>
              </p:cTn>
              <p:nextCondLst>
                <p:cond evt="onClick" delay="0">
                  <p:tgtEl>
                    <p:spTgt spid="8"/>
                  </p:tgtEl>
                </p:cond>
              </p:nextCondLst>
            </p:seq>
            <p:video>
              <p:cMediaNode vol="80000">
                <p:cTn id="12" repeatCount="indefinite" fill="hold" display="0">
                  <p:stCondLst>
                    <p:cond delay="indefinite"/>
                  </p:stCondLst>
                </p:cTn>
                <p:tgtEl>
                  <p:spTgt spid="8"/>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44"/>
        <p:cNvGrpSpPr/>
        <p:nvPr/>
      </p:nvGrpSpPr>
      <p:grpSpPr>
        <a:xfrm>
          <a:off x="0" y="0"/>
          <a:ext cx="0" cy="0"/>
          <a:chOff x="0" y="0"/>
          <a:chExt cx="0" cy="0"/>
        </a:xfrm>
      </p:grpSpPr>
      <p:sp>
        <p:nvSpPr>
          <p:cNvPr id="445" name="Shape 445"/>
          <p:cNvSpPr/>
          <p:nvPr/>
        </p:nvSpPr>
        <p:spPr>
          <a:xfrm>
            <a:off x="0" y="0"/>
            <a:ext cx="9144000" cy="944562"/>
          </a:xfrm>
          <a:prstGeom prst="rect">
            <a:avLst/>
          </a:prstGeom>
          <a:gradFill>
            <a:gsLst>
              <a:gs pos="0">
                <a:srgbClr val="A2A2A2"/>
              </a:gs>
              <a:gs pos="100000">
                <a:srgbClr val="FFFFFF">
                  <a:alpha val="69803"/>
                </a:srgbClr>
              </a:gs>
            </a:gsLst>
            <a:lin ang="0" scaled="0"/>
          </a:gradFill>
          <a:ln w="9525" cap="flat">
            <a:solidFill>
              <a:schemeClr val="dk1"/>
            </a:solidFill>
            <a:prstDash val="solid"/>
            <a:miter/>
            <a:headEnd type="none" w="med" len="med"/>
            <a:tailEnd type="none" w="med" len="med"/>
          </a:ln>
        </p:spPr>
        <p:txBody>
          <a:bodyPr lIns="90825" tIns="45400" rIns="90825" bIns="45400" anchor="ctr" anchorCtr="0">
            <a:noAutofit/>
          </a:bodyPr>
          <a:lstStyle/>
          <a:p>
            <a:pPr marL="0" marR="0" lvl="0" indent="0" algn="l" rtl="0">
              <a:spcBef>
                <a:spcPts val="0"/>
              </a:spcBef>
              <a:spcAft>
                <a:spcPts val="0"/>
              </a:spcAft>
              <a:buNone/>
            </a:pPr>
            <a:endParaRPr sz="500" b="0" i="0" u="none" strike="noStrike" cap="none" baseline="0">
              <a:solidFill>
                <a:srgbClr val="000000"/>
              </a:solidFill>
              <a:latin typeface="Arial"/>
              <a:ea typeface="Arial"/>
              <a:cs typeface="Arial"/>
              <a:sym typeface="Arial"/>
            </a:endParaRPr>
          </a:p>
        </p:txBody>
      </p:sp>
      <p:pic>
        <p:nvPicPr>
          <p:cNvPr id="447" name="Shape 447"/>
          <p:cNvPicPr preferRelativeResize="0"/>
          <p:nvPr/>
        </p:nvPicPr>
        <p:blipFill rotWithShape="1">
          <a:blip r:embed="rId3">
            <a:alphaModFix/>
          </a:blip>
          <a:srcRect t="7377" b="2602"/>
          <a:stretch/>
        </p:blipFill>
        <p:spPr>
          <a:xfrm>
            <a:off x="874712" y="1416970"/>
            <a:ext cx="6781248" cy="4505335"/>
          </a:xfrm>
          <a:prstGeom prst="rect">
            <a:avLst/>
          </a:prstGeom>
          <a:noFill/>
          <a:ln>
            <a:noFill/>
          </a:ln>
        </p:spPr>
      </p:pic>
      <p:sp>
        <p:nvSpPr>
          <p:cNvPr id="448" name="Shape 448"/>
          <p:cNvSpPr/>
          <p:nvPr/>
        </p:nvSpPr>
        <p:spPr>
          <a:xfrm>
            <a:off x="6361113" y="5319712"/>
            <a:ext cx="1308098" cy="681036"/>
          </a:xfrm>
          <a:prstGeom prst="rect">
            <a:avLst/>
          </a:prstGeom>
          <a:noFill/>
          <a:ln w="38100" cap="flat">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None/>
            </a:pPr>
            <a:endParaRPr sz="500" b="0" i="0" u="none" strike="noStrike" cap="none" baseline="0">
              <a:solidFill>
                <a:srgbClr val="FFFFFF"/>
              </a:solidFill>
              <a:latin typeface="Times New Roman"/>
              <a:ea typeface="Times New Roman"/>
              <a:cs typeface="Times New Roman"/>
              <a:sym typeface="Times New Roman"/>
            </a:endParaRPr>
          </a:p>
        </p:txBody>
      </p:sp>
      <p:sp>
        <p:nvSpPr>
          <p:cNvPr id="449" name="Shape 449"/>
          <p:cNvSpPr/>
          <p:nvPr/>
        </p:nvSpPr>
        <p:spPr>
          <a:xfrm>
            <a:off x="6284912" y="3714750"/>
            <a:ext cx="357187" cy="339724"/>
          </a:xfrm>
          <a:prstGeom prst="star5">
            <a:avLst>
              <a:gd name="adj" fmla="val 19098"/>
              <a:gd name="hf" fmla="val 105146"/>
              <a:gd name="vf" fmla="val 110557"/>
            </a:avLst>
          </a:prstGeom>
          <a:solidFill>
            <a:srgbClr val="800000"/>
          </a:solidFill>
          <a:ln w="9525" cap="flat">
            <a:solidFill>
              <a:srgbClr val="7F7F7F"/>
            </a:solidFill>
            <a:prstDash val="solid"/>
            <a:round/>
            <a:headEnd type="none" w="med" len="med"/>
            <a:tailEnd type="none" w="med" len="med"/>
          </a:ln>
        </p:spPr>
        <p:txBody>
          <a:bodyPr lIns="90825" tIns="45400" rIns="90825" bIns="45400" anchor="ctr" anchorCtr="0">
            <a:noAutofit/>
          </a:bodyPr>
          <a:lstStyle/>
          <a:p>
            <a:pPr marL="0" marR="0" lvl="0" indent="0" algn="ctr" rtl="0">
              <a:spcBef>
                <a:spcPts val="0"/>
              </a:spcBef>
              <a:spcAft>
                <a:spcPts val="0"/>
              </a:spcAft>
              <a:buNone/>
            </a:pPr>
            <a:endParaRPr sz="500" b="0" i="0" u="none" strike="noStrike" cap="none" baseline="0">
              <a:solidFill>
                <a:srgbClr val="FFFFFF"/>
              </a:solidFill>
              <a:latin typeface="Times New Roman"/>
              <a:ea typeface="Times New Roman"/>
              <a:cs typeface="Times New Roman"/>
              <a:sym typeface="Times New Roman"/>
            </a:endParaRPr>
          </a:p>
        </p:txBody>
      </p:sp>
      <p:sp>
        <p:nvSpPr>
          <p:cNvPr id="450" name="Shape 450"/>
          <p:cNvSpPr/>
          <p:nvPr/>
        </p:nvSpPr>
        <p:spPr>
          <a:xfrm>
            <a:off x="5827712" y="3867150"/>
            <a:ext cx="357187" cy="339724"/>
          </a:xfrm>
          <a:prstGeom prst="star5">
            <a:avLst>
              <a:gd name="adj" fmla="val 19098"/>
              <a:gd name="hf" fmla="val 105146"/>
              <a:gd name="vf" fmla="val 110557"/>
            </a:avLst>
          </a:prstGeom>
          <a:solidFill>
            <a:srgbClr val="800000"/>
          </a:solidFill>
          <a:ln w="9525" cap="flat">
            <a:solidFill>
              <a:srgbClr val="7F7F7F"/>
            </a:solidFill>
            <a:prstDash val="solid"/>
            <a:round/>
            <a:headEnd type="none" w="med" len="med"/>
            <a:tailEnd type="none" w="med" len="med"/>
          </a:ln>
        </p:spPr>
        <p:txBody>
          <a:bodyPr lIns="90825" tIns="45400" rIns="90825" bIns="45400" anchor="ctr" anchorCtr="0">
            <a:noAutofit/>
          </a:bodyPr>
          <a:lstStyle/>
          <a:p>
            <a:pPr marL="0" marR="0" lvl="0" indent="0" algn="ctr" rtl="0">
              <a:spcBef>
                <a:spcPts val="0"/>
              </a:spcBef>
              <a:spcAft>
                <a:spcPts val="0"/>
              </a:spcAft>
              <a:buNone/>
            </a:pPr>
            <a:endParaRPr sz="500" b="0" i="0" u="none" strike="noStrike" cap="none" baseline="0">
              <a:solidFill>
                <a:srgbClr val="FFFFFF"/>
              </a:solidFill>
              <a:latin typeface="Times New Roman"/>
              <a:ea typeface="Times New Roman"/>
              <a:cs typeface="Times New Roman"/>
              <a:sym typeface="Times New Roman"/>
            </a:endParaRPr>
          </a:p>
        </p:txBody>
      </p:sp>
      <p:sp>
        <p:nvSpPr>
          <p:cNvPr id="451" name="Shape 451"/>
          <p:cNvSpPr/>
          <p:nvPr/>
        </p:nvSpPr>
        <p:spPr>
          <a:xfrm>
            <a:off x="6437312" y="5432425"/>
            <a:ext cx="357187" cy="339724"/>
          </a:xfrm>
          <a:prstGeom prst="star5">
            <a:avLst>
              <a:gd name="adj" fmla="val 19098"/>
              <a:gd name="hf" fmla="val 105146"/>
              <a:gd name="vf" fmla="val 110557"/>
            </a:avLst>
          </a:prstGeom>
          <a:solidFill>
            <a:srgbClr val="800000"/>
          </a:solidFill>
          <a:ln w="9525" cap="flat">
            <a:solidFill>
              <a:srgbClr val="7F7F7F"/>
            </a:solidFill>
            <a:prstDash val="solid"/>
            <a:round/>
            <a:headEnd type="none" w="med" len="med"/>
            <a:tailEnd type="none" w="med" len="med"/>
          </a:ln>
        </p:spPr>
        <p:txBody>
          <a:bodyPr lIns="90825" tIns="45400" rIns="90825" bIns="45400" anchor="ctr" anchorCtr="0">
            <a:noAutofit/>
          </a:bodyPr>
          <a:lstStyle/>
          <a:p>
            <a:pPr marL="0" marR="0" lvl="0" indent="0" algn="ctr" rtl="0">
              <a:spcBef>
                <a:spcPts val="0"/>
              </a:spcBef>
              <a:spcAft>
                <a:spcPts val="0"/>
              </a:spcAft>
              <a:buNone/>
            </a:pPr>
            <a:endParaRPr sz="500" b="0" i="0" u="none" strike="noStrike" cap="none" baseline="0">
              <a:solidFill>
                <a:srgbClr val="FFFFFF"/>
              </a:solidFill>
              <a:latin typeface="Times New Roman"/>
              <a:ea typeface="Times New Roman"/>
              <a:cs typeface="Times New Roman"/>
              <a:sym typeface="Times New Roman"/>
            </a:endParaRPr>
          </a:p>
        </p:txBody>
      </p:sp>
      <p:sp>
        <p:nvSpPr>
          <p:cNvPr id="452" name="Shape 452"/>
          <p:cNvSpPr/>
          <p:nvPr/>
        </p:nvSpPr>
        <p:spPr>
          <a:xfrm>
            <a:off x="4735512" y="2587625"/>
            <a:ext cx="357187" cy="339724"/>
          </a:xfrm>
          <a:prstGeom prst="star5">
            <a:avLst>
              <a:gd name="adj" fmla="val 19098"/>
              <a:gd name="hf" fmla="val 105146"/>
              <a:gd name="vf" fmla="val 110557"/>
            </a:avLst>
          </a:prstGeom>
          <a:solidFill>
            <a:srgbClr val="800000"/>
          </a:solidFill>
          <a:ln w="9525" cap="flat">
            <a:solidFill>
              <a:srgbClr val="7F7F7F"/>
            </a:solidFill>
            <a:prstDash val="solid"/>
            <a:round/>
            <a:headEnd type="none" w="med" len="med"/>
            <a:tailEnd type="none" w="med" len="med"/>
          </a:ln>
        </p:spPr>
        <p:txBody>
          <a:bodyPr lIns="90825" tIns="45400" rIns="90825" bIns="45400" anchor="ctr" anchorCtr="0">
            <a:noAutofit/>
          </a:bodyPr>
          <a:lstStyle/>
          <a:p>
            <a:pPr marL="0" marR="0" lvl="0" indent="0" algn="ctr" rtl="0">
              <a:spcBef>
                <a:spcPts val="0"/>
              </a:spcBef>
              <a:spcAft>
                <a:spcPts val="0"/>
              </a:spcAft>
              <a:buNone/>
            </a:pPr>
            <a:endParaRPr sz="500" b="0" i="0" u="none" strike="noStrike" cap="none" baseline="0">
              <a:solidFill>
                <a:srgbClr val="FFFFFF"/>
              </a:solidFill>
              <a:latin typeface="Times New Roman"/>
              <a:ea typeface="Times New Roman"/>
              <a:cs typeface="Times New Roman"/>
              <a:sym typeface="Times New Roman"/>
            </a:endParaRPr>
          </a:p>
        </p:txBody>
      </p:sp>
      <p:sp>
        <p:nvSpPr>
          <p:cNvPr id="453" name="Shape 453"/>
          <p:cNvSpPr/>
          <p:nvPr/>
        </p:nvSpPr>
        <p:spPr>
          <a:xfrm>
            <a:off x="3048000" y="2209800"/>
            <a:ext cx="357188" cy="339724"/>
          </a:xfrm>
          <a:prstGeom prst="star5">
            <a:avLst>
              <a:gd name="adj" fmla="val 19098"/>
              <a:gd name="hf" fmla="val 105146"/>
              <a:gd name="vf" fmla="val 110557"/>
            </a:avLst>
          </a:prstGeom>
          <a:solidFill>
            <a:srgbClr val="800000"/>
          </a:solidFill>
          <a:ln w="9525" cap="flat">
            <a:solidFill>
              <a:srgbClr val="7F7F7F"/>
            </a:solidFill>
            <a:prstDash val="solid"/>
            <a:round/>
            <a:headEnd type="none" w="med" len="med"/>
            <a:tailEnd type="none" w="med" len="med"/>
          </a:ln>
        </p:spPr>
        <p:txBody>
          <a:bodyPr lIns="90825" tIns="45400" rIns="90825" bIns="45400" anchor="ctr" anchorCtr="0">
            <a:noAutofit/>
          </a:bodyPr>
          <a:lstStyle/>
          <a:p>
            <a:pPr marL="0" marR="0" lvl="0" indent="0" algn="ctr" rtl="0">
              <a:spcBef>
                <a:spcPts val="0"/>
              </a:spcBef>
              <a:spcAft>
                <a:spcPts val="0"/>
              </a:spcAft>
              <a:buNone/>
            </a:pPr>
            <a:endParaRPr sz="500" b="0" i="0" u="none" strike="noStrike" cap="none" baseline="0">
              <a:solidFill>
                <a:srgbClr val="FFFFFF"/>
              </a:solidFill>
              <a:latin typeface="Times New Roman"/>
              <a:ea typeface="Times New Roman"/>
              <a:cs typeface="Times New Roman"/>
              <a:sym typeface="Times New Roman"/>
            </a:endParaRPr>
          </a:p>
        </p:txBody>
      </p:sp>
      <p:sp>
        <p:nvSpPr>
          <p:cNvPr id="455" name="Shape 455"/>
          <p:cNvSpPr txBox="1"/>
          <p:nvPr/>
        </p:nvSpPr>
        <p:spPr>
          <a:xfrm>
            <a:off x="6665913" y="5556250"/>
            <a:ext cx="904875" cy="214312"/>
          </a:xfrm>
          <a:prstGeom prst="rect">
            <a:avLst/>
          </a:prstGeom>
          <a:noFill/>
          <a:ln>
            <a:noFill/>
          </a:ln>
        </p:spPr>
        <p:txBody>
          <a:bodyPr lIns="90825" tIns="45400" rIns="90825" bIns="45400" anchor="t" anchorCtr="0">
            <a:noAutofit/>
          </a:bodyPr>
          <a:lstStyle/>
          <a:p>
            <a:pPr marL="0" marR="0" lvl="0" indent="0" algn="l" rtl="0">
              <a:spcBef>
                <a:spcPts val="0"/>
              </a:spcBef>
              <a:spcAft>
                <a:spcPts val="0"/>
              </a:spcAft>
              <a:buSzPct val="25000"/>
              <a:buNone/>
            </a:pPr>
            <a:r>
              <a:rPr lang="en-US" sz="800" b="0" i="0" u="none" strike="noStrike" cap="none" baseline="0">
                <a:solidFill>
                  <a:srgbClr val="FFFFFF"/>
                </a:solidFill>
                <a:latin typeface="Calibri"/>
                <a:ea typeface="Calibri"/>
                <a:cs typeface="Calibri"/>
                <a:sym typeface="Calibri"/>
              </a:rPr>
              <a:t>Univ. Puerto Rico </a:t>
            </a:r>
          </a:p>
        </p:txBody>
      </p:sp>
      <p:sp>
        <p:nvSpPr>
          <p:cNvPr id="456" name="Shape 456"/>
          <p:cNvSpPr txBox="1"/>
          <p:nvPr/>
        </p:nvSpPr>
        <p:spPr>
          <a:xfrm>
            <a:off x="6589888" y="3867158"/>
            <a:ext cx="1041629" cy="707286"/>
          </a:xfrm>
          <a:prstGeom prst="rect">
            <a:avLst/>
          </a:prstGeom>
          <a:noFill/>
          <a:ln>
            <a:noFill/>
          </a:ln>
        </p:spPr>
        <p:txBody>
          <a:bodyPr lIns="90825" tIns="45400" rIns="90825" bIns="45400" anchor="t" anchorCtr="0">
            <a:noAutofit/>
          </a:bodyPr>
          <a:lstStyle/>
          <a:p>
            <a:pPr marL="0" marR="0" lvl="0" indent="0" algn="l" rtl="0">
              <a:spcBef>
                <a:spcPts val="0"/>
              </a:spcBef>
              <a:spcAft>
                <a:spcPts val="0"/>
              </a:spcAft>
              <a:buSzPct val="25000"/>
              <a:buNone/>
            </a:pPr>
            <a:r>
              <a:rPr lang="en-US" sz="800" b="0" i="0" u="none" strike="noStrike" cap="none" baseline="0">
                <a:solidFill>
                  <a:srgbClr val="FFFFFF"/>
                </a:solidFill>
                <a:latin typeface="Times New Roman"/>
                <a:ea typeface="Times New Roman"/>
                <a:cs typeface="Times New Roman"/>
                <a:sym typeface="Times New Roman"/>
              </a:rPr>
              <a:t>CREST</a:t>
            </a:r>
          </a:p>
          <a:p>
            <a:pPr marL="0" marR="0" lvl="0" indent="0" algn="l" rtl="0">
              <a:spcBef>
                <a:spcPts val="0"/>
              </a:spcBef>
              <a:spcAft>
                <a:spcPts val="0"/>
              </a:spcAft>
              <a:buClr>
                <a:srgbClr val="FFFFFF"/>
              </a:buClr>
              <a:buSzPct val="100000"/>
              <a:buFont typeface="Arial"/>
              <a:buChar char="•"/>
            </a:pPr>
            <a:r>
              <a:rPr lang="en-US" sz="800" b="0" i="0" u="none" strike="noStrike" cap="none" baseline="0">
                <a:solidFill>
                  <a:srgbClr val="FFFFFF"/>
                </a:solidFill>
                <a:latin typeface="Times New Roman"/>
                <a:ea typeface="Times New Roman"/>
                <a:cs typeface="Times New Roman"/>
                <a:sym typeface="Times New Roman"/>
              </a:rPr>
              <a:t>City College of NY</a:t>
            </a:r>
          </a:p>
          <a:p>
            <a:pPr marL="0" marR="0" lvl="0" indent="0" algn="l" rtl="0">
              <a:spcBef>
                <a:spcPts val="0"/>
              </a:spcBef>
              <a:spcAft>
                <a:spcPts val="0"/>
              </a:spcAft>
              <a:buClr>
                <a:srgbClr val="FFFFFF"/>
              </a:buClr>
              <a:buSzPct val="100000"/>
              <a:buFont typeface="Arial"/>
              <a:buChar char="•"/>
            </a:pPr>
            <a:r>
              <a:rPr lang="en-US" sz="800" b="0" i="0" u="none" strike="noStrike" cap="none" baseline="0">
                <a:solidFill>
                  <a:srgbClr val="FFFFFF"/>
                </a:solidFill>
                <a:latin typeface="Times New Roman"/>
                <a:ea typeface="Times New Roman"/>
                <a:cs typeface="Times New Roman"/>
                <a:sym typeface="Times New Roman"/>
              </a:rPr>
              <a:t>City  Univ NY</a:t>
            </a:r>
          </a:p>
          <a:p>
            <a:pPr marL="0" marR="0" lvl="0" indent="0" algn="l" rtl="0">
              <a:spcBef>
                <a:spcPts val="0"/>
              </a:spcBef>
              <a:spcAft>
                <a:spcPts val="0"/>
              </a:spcAft>
              <a:buClr>
                <a:srgbClr val="FFFFFF"/>
              </a:buClr>
              <a:buSzPct val="100000"/>
              <a:buFont typeface="Arial"/>
              <a:buChar char="•"/>
            </a:pPr>
            <a:r>
              <a:rPr lang="en-US" sz="800" b="0" i="0" u="none" strike="noStrike" cap="none" baseline="0">
                <a:solidFill>
                  <a:srgbClr val="FFFFFF"/>
                </a:solidFill>
                <a:latin typeface="Times New Roman"/>
                <a:ea typeface="Times New Roman"/>
                <a:cs typeface="Times New Roman"/>
                <a:sym typeface="Times New Roman"/>
              </a:rPr>
              <a:t>Columbia Univ</a:t>
            </a:r>
          </a:p>
          <a:p>
            <a:pPr marL="0" marR="0" lvl="0" indent="0" algn="l" rtl="0">
              <a:spcBef>
                <a:spcPts val="0"/>
              </a:spcBef>
              <a:spcAft>
                <a:spcPts val="0"/>
              </a:spcAft>
              <a:buClr>
                <a:srgbClr val="FFFFFF"/>
              </a:buClr>
              <a:buSzPct val="100000"/>
              <a:buFont typeface="Arial"/>
              <a:buChar char="•"/>
            </a:pPr>
            <a:r>
              <a:rPr lang="en-US" sz="800" b="0" i="0" u="none" strike="noStrike" cap="none" baseline="0">
                <a:solidFill>
                  <a:srgbClr val="FFFFFF"/>
                </a:solidFill>
                <a:latin typeface="Times New Roman"/>
                <a:ea typeface="Times New Roman"/>
                <a:cs typeface="Times New Roman"/>
                <a:sym typeface="Times New Roman"/>
              </a:rPr>
              <a:t>Lehman College</a:t>
            </a:r>
          </a:p>
        </p:txBody>
      </p:sp>
      <p:sp>
        <p:nvSpPr>
          <p:cNvPr id="457" name="Shape 457"/>
          <p:cNvSpPr txBox="1"/>
          <p:nvPr/>
        </p:nvSpPr>
        <p:spPr>
          <a:xfrm>
            <a:off x="4787195" y="3644739"/>
            <a:ext cx="1066799" cy="461064"/>
          </a:xfrm>
          <a:prstGeom prst="rect">
            <a:avLst/>
          </a:prstGeom>
          <a:noFill/>
          <a:ln>
            <a:noFill/>
          </a:ln>
        </p:spPr>
        <p:txBody>
          <a:bodyPr lIns="90825" tIns="45400" rIns="90825" bIns="45400" anchor="t" anchorCtr="0">
            <a:noAutofit/>
          </a:bodyPr>
          <a:lstStyle/>
          <a:p>
            <a:pPr marL="0" marR="0" lvl="0" indent="0" algn="r" rtl="0">
              <a:spcBef>
                <a:spcPts val="0"/>
              </a:spcBef>
              <a:spcAft>
                <a:spcPts val="0"/>
              </a:spcAft>
              <a:buSzPct val="25000"/>
              <a:buNone/>
            </a:pPr>
            <a:r>
              <a:rPr lang="en-US" sz="800" b="0" i="0" u="none" strike="noStrike" cap="none" baseline="0" dirty="0">
                <a:solidFill>
                  <a:srgbClr val="FFFFFF"/>
                </a:solidFill>
                <a:latin typeface="Times New Roman"/>
                <a:ea typeface="Times New Roman"/>
                <a:cs typeface="Times New Roman"/>
                <a:sym typeface="Times New Roman"/>
              </a:rPr>
              <a:t>CICS- SCSB</a:t>
            </a:r>
          </a:p>
          <a:p>
            <a:pPr marL="0" marR="0" lvl="0" indent="0" algn="r" rtl="0">
              <a:spcBef>
                <a:spcPts val="0"/>
              </a:spcBef>
              <a:spcAft>
                <a:spcPts val="0"/>
              </a:spcAft>
              <a:buSzPct val="25000"/>
              <a:buNone/>
            </a:pPr>
            <a:r>
              <a:rPr lang="en-US" sz="800" b="0" i="0" u="none" strike="noStrike" cap="none" baseline="0" dirty="0">
                <a:solidFill>
                  <a:srgbClr val="FFFFFF"/>
                </a:solidFill>
                <a:latin typeface="Times New Roman"/>
                <a:ea typeface="Times New Roman"/>
                <a:cs typeface="Times New Roman"/>
                <a:sym typeface="Times New Roman"/>
              </a:rPr>
              <a:t>Hampton </a:t>
            </a:r>
            <a:r>
              <a:rPr lang="en-US" sz="800" b="0" i="0" u="none" strike="noStrike" cap="none" baseline="0" dirty="0" err="1">
                <a:solidFill>
                  <a:srgbClr val="FFFFFF"/>
                </a:solidFill>
                <a:latin typeface="Times New Roman"/>
                <a:ea typeface="Times New Roman"/>
                <a:cs typeface="Times New Roman"/>
                <a:sym typeface="Times New Roman"/>
              </a:rPr>
              <a:t>Univ</a:t>
            </a:r>
            <a:endParaRPr lang="en-US" sz="800" b="0" i="0" u="none" strike="noStrike" cap="none" baseline="0" dirty="0">
              <a:solidFill>
                <a:srgbClr val="FFFFFF"/>
              </a:solidFill>
              <a:latin typeface="Times New Roman"/>
              <a:ea typeface="Times New Roman"/>
              <a:cs typeface="Times New Roman"/>
              <a:sym typeface="Times New Roman"/>
            </a:endParaRPr>
          </a:p>
          <a:p>
            <a:pPr marL="0" marR="0" lvl="0" indent="0" algn="r" rtl="0">
              <a:spcBef>
                <a:spcPts val="0"/>
              </a:spcBef>
              <a:spcAft>
                <a:spcPts val="0"/>
              </a:spcAft>
              <a:buSzPct val="25000"/>
              <a:buNone/>
            </a:pPr>
            <a:r>
              <a:rPr lang="en-US" sz="800" b="0" i="0" u="none" strike="noStrike" cap="none" baseline="0" dirty="0">
                <a:solidFill>
                  <a:srgbClr val="FFFFFF"/>
                </a:solidFill>
                <a:latin typeface="Times New Roman"/>
                <a:ea typeface="Times New Roman"/>
                <a:cs typeface="Times New Roman"/>
                <a:sym typeface="Times New Roman"/>
              </a:rPr>
              <a:t>Bowie State </a:t>
            </a:r>
          </a:p>
        </p:txBody>
      </p:sp>
      <p:sp>
        <p:nvSpPr>
          <p:cNvPr id="458" name="Shape 458"/>
          <p:cNvSpPr txBox="1"/>
          <p:nvPr/>
        </p:nvSpPr>
        <p:spPr>
          <a:xfrm>
            <a:off x="4380089" y="2876558"/>
            <a:ext cx="1041629" cy="214844"/>
          </a:xfrm>
          <a:prstGeom prst="rect">
            <a:avLst/>
          </a:prstGeom>
          <a:noFill/>
          <a:ln>
            <a:noFill/>
          </a:ln>
        </p:spPr>
        <p:txBody>
          <a:bodyPr lIns="90825" tIns="45400" rIns="90825" bIns="45400" anchor="t" anchorCtr="0">
            <a:noAutofit/>
          </a:bodyPr>
          <a:lstStyle/>
          <a:p>
            <a:pPr marL="0" marR="0" lvl="0" indent="0" algn="ctr" rtl="0">
              <a:spcBef>
                <a:spcPts val="0"/>
              </a:spcBef>
              <a:spcAft>
                <a:spcPts val="0"/>
              </a:spcAft>
              <a:buSzPct val="25000"/>
              <a:buNone/>
            </a:pPr>
            <a:r>
              <a:rPr lang="en-US" sz="800" b="0" i="0" u="none" strike="noStrike" cap="none" baseline="0">
                <a:solidFill>
                  <a:srgbClr val="FFFFFF"/>
                </a:solidFill>
                <a:latin typeface="Times New Roman"/>
                <a:ea typeface="Times New Roman"/>
                <a:cs typeface="Times New Roman"/>
                <a:sym typeface="Times New Roman"/>
              </a:rPr>
              <a:t>CIMSS-ASPB</a:t>
            </a:r>
          </a:p>
        </p:txBody>
      </p:sp>
      <p:sp>
        <p:nvSpPr>
          <p:cNvPr id="459" name="Shape 459"/>
          <p:cNvSpPr txBox="1"/>
          <p:nvPr/>
        </p:nvSpPr>
        <p:spPr>
          <a:xfrm>
            <a:off x="2743200" y="2514600"/>
            <a:ext cx="1041629" cy="214844"/>
          </a:xfrm>
          <a:prstGeom prst="rect">
            <a:avLst/>
          </a:prstGeom>
          <a:noFill/>
          <a:ln>
            <a:noFill/>
          </a:ln>
        </p:spPr>
        <p:txBody>
          <a:bodyPr lIns="90825" tIns="45400" rIns="90825" bIns="45400" anchor="t" anchorCtr="0">
            <a:noAutofit/>
          </a:bodyPr>
          <a:lstStyle/>
          <a:p>
            <a:pPr marL="0" marR="0" lvl="0" indent="0" algn="ctr" rtl="0">
              <a:spcBef>
                <a:spcPts val="0"/>
              </a:spcBef>
              <a:spcAft>
                <a:spcPts val="0"/>
              </a:spcAft>
              <a:buSzPct val="25000"/>
              <a:buNone/>
            </a:pPr>
            <a:r>
              <a:rPr lang="en-US" sz="800" b="0" i="0" u="none" strike="noStrike" cap="none" baseline="0">
                <a:solidFill>
                  <a:srgbClr val="FFFFFF"/>
                </a:solidFill>
                <a:latin typeface="Times New Roman"/>
                <a:ea typeface="Times New Roman"/>
                <a:cs typeface="Times New Roman"/>
                <a:sym typeface="Times New Roman"/>
              </a:rPr>
              <a:t>CIRA-RAMMB</a:t>
            </a:r>
          </a:p>
        </p:txBody>
      </p:sp>
      <p:pic>
        <p:nvPicPr>
          <p:cNvPr id="461" name="Shape 461"/>
          <p:cNvPicPr preferRelativeResize="0"/>
          <p:nvPr/>
        </p:nvPicPr>
        <p:blipFill rotWithShape="1">
          <a:blip r:embed="rId4">
            <a:alphaModFix/>
          </a:blip>
          <a:srcRect/>
          <a:stretch/>
        </p:blipFill>
        <p:spPr>
          <a:xfrm>
            <a:off x="14288" y="49213"/>
            <a:ext cx="595311" cy="636586"/>
          </a:xfrm>
          <a:prstGeom prst="rect">
            <a:avLst/>
          </a:prstGeom>
          <a:noFill/>
          <a:ln>
            <a:noFill/>
          </a:ln>
        </p:spPr>
      </p:pic>
      <p:sp>
        <p:nvSpPr>
          <p:cNvPr id="462" name="Shape 462"/>
          <p:cNvSpPr txBox="1"/>
          <p:nvPr/>
        </p:nvSpPr>
        <p:spPr>
          <a:xfrm>
            <a:off x="761999" y="76200"/>
            <a:ext cx="5240931" cy="522288"/>
          </a:xfrm>
          <a:prstGeom prst="rect">
            <a:avLst/>
          </a:prstGeom>
          <a:noFill/>
          <a:ln>
            <a:noFill/>
          </a:ln>
        </p:spPr>
        <p:txBody>
          <a:bodyPr lIns="90825" tIns="45400" rIns="90825" bIns="45400" anchor="t" anchorCtr="0">
            <a:noAutofit/>
          </a:bodyPr>
          <a:lstStyle/>
          <a:p>
            <a:pPr marL="0" marR="0" lvl="0" indent="0" algn="l" rtl="0">
              <a:spcBef>
                <a:spcPts val="0"/>
              </a:spcBef>
              <a:spcAft>
                <a:spcPts val="0"/>
              </a:spcAft>
              <a:buSzPct val="25000"/>
              <a:buNone/>
            </a:pPr>
            <a:r>
              <a:rPr lang="en-US" sz="2800" b="0" i="0" u="none" strike="noStrike" cap="none" baseline="0" dirty="0" smtClean="0">
                <a:solidFill>
                  <a:schemeClr val="tx1"/>
                </a:solidFill>
                <a:latin typeface="Calibri"/>
                <a:ea typeface="Calibri"/>
                <a:cs typeface="Calibri"/>
                <a:sym typeface="Calibri"/>
              </a:rPr>
              <a:t>NOAA NESDIS STAR </a:t>
            </a:r>
          </a:p>
          <a:p>
            <a:pPr marL="0" marR="0" lvl="0" indent="0" algn="l" rtl="0">
              <a:spcBef>
                <a:spcPts val="0"/>
              </a:spcBef>
              <a:spcAft>
                <a:spcPts val="0"/>
              </a:spcAft>
              <a:buSzPct val="25000"/>
              <a:buNone/>
            </a:pPr>
            <a:r>
              <a:rPr lang="en-US" sz="2800" b="0" i="0" u="none" strike="noStrike" cap="none" baseline="0" dirty="0" smtClean="0">
                <a:solidFill>
                  <a:schemeClr val="tx1"/>
                </a:solidFill>
                <a:latin typeface="Calibri"/>
                <a:ea typeface="Calibri"/>
                <a:cs typeface="Calibri"/>
                <a:sym typeface="Calibri"/>
              </a:rPr>
              <a:t>Cooperative </a:t>
            </a:r>
            <a:r>
              <a:rPr lang="en-US" sz="2800" b="0" i="0" u="none" strike="noStrike" cap="none" baseline="0" dirty="0">
                <a:solidFill>
                  <a:schemeClr val="tx1"/>
                </a:solidFill>
                <a:latin typeface="Calibri"/>
                <a:ea typeface="Calibri"/>
                <a:cs typeface="Calibri"/>
                <a:sym typeface="Calibri"/>
              </a:rPr>
              <a:t>Research</a:t>
            </a:r>
          </a:p>
        </p:txBody>
      </p:sp>
      <p:pic>
        <p:nvPicPr>
          <p:cNvPr id="463" name="Shape 463"/>
          <p:cNvPicPr preferRelativeResize="0"/>
          <p:nvPr/>
        </p:nvPicPr>
        <p:blipFill rotWithShape="1">
          <a:blip r:embed="rId5">
            <a:alphaModFix/>
          </a:blip>
          <a:srcRect/>
          <a:stretch/>
        </p:blipFill>
        <p:spPr>
          <a:xfrm>
            <a:off x="6129337" y="0"/>
            <a:ext cx="3014662" cy="769938"/>
          </a:xfrm>
          <a:prstGeom prst="rect">
            <a:avLst/>
          </a:prstGeom>
          <a:noFill/>
          <a:ln>
            <a:noFill/>
          </a:ln>
        </p:spPr>
      </p:pic>
      <p:pic>
        <p:nvPicPr>
          <p:cNvPr id="464" name="Shape 464"/>
          <p:cNvPicPr preferRelativeResize="0"/>
          <p:nvPr/>
        </p:nvPicPr>
        <p:blipFill rotWithShape="1">
          <a:blip r:embed="rId6">
            <a:alphaModFix/>
          </a:blip>
          <a:srcRect/>
          <a:stretch/>
        </p:blipFill>
        <p:spPr>
          <a:xfrm>
            <a:off x="2032000" y="6096000"/>
            <a:ext cx="4837112" cy="508000"/>
          </a:xfrm>
          <a:prstGeom prst="rect">
            <a:avLst/>
          </a:prstGeom>
          <a:noFill/>
          <a:ln>
            <a:noFill/>
          </a:ln>
        </p:spPr>
      </p:pic>
      <p:sp>
        <p:nvSpPr>
          <p:cNvPr id="21" name="Shape 450"/>
          <p:cNvSpPr/>
          <p:nvPr/>
        </p:nvSpPr>
        <p:spPr>
          <a:xfrm>
            <a:off x="5161768" y="4031193"/>
            <a:ext cx="357187" cy="339724"/>
          </a:xfrm>
          <a:prstGeom prst="star5">
            <a:avLst>
              <a:gd name="adj" fmla="val 19098"/>
              <a:gd name="hf" fmla="val 105146"/>
              <a:gd name="vf" fmla="val 110557"/>
            </a:avLst>
          </a:prstGeom>
          <a:solidFill>
            <a:srgbClr val="800000"/>
          </a:solidFill>
          <a:ln w="9525" cap="flat">
            <a:solidFill>
              <a:srgbClr val="7F7F7F"/>
            </a:solidFill>
            <a:prstDash val="solid"/>
            <a:round/>
            <a:headEnd type="none" w="med" len="med"/>
            <a:tailEnd type="none" w="med" len="med"/>
          </a:ln>
        </p:spPr>
        <p:txBody>
          <a:bodyPr lIns="90825" tIns="45400" rIns="90825" bIns="45400" anchor="ctr" anchorCtr="0">
            <a:noAutofit/>
          </a:bodyPr>
          <a:lstStyle/>
          <a:p>
            <a:pPr marL="0" marR="0" lvl="0" indent="0" algn="ctr" rtl="0">
              <a:spcBef>
                <a:spcPts val="0"/>
              </a:spcBef>
              <a:spcAft>
                <a:spcPts val="0"/>
              </a:spcAft>
              <a:buNone/>
            </a:pPr>
            <a:endParaRPr sz="500" b="0" i="0" u="none" strike="noStrike" cap="none" baseline="0">
              <a:solidFill>
                <a:srgbClr val="FFFFFF"/>
              </a:solidFill>
              <a:latin typeface="Times New Roman"/>
              <a:ea typeface="Times New Roman"/>
              <a:cs typeface="Times New Roman"/>
              <a:sym typeface="Times New Roman"/>
            </a:endParaRPr>
          </a:p>
        </p:txBody>
      </p:sp>
      <p:sp>
        <p:nvSpPr>
          <p:cNvPr id="22" name="Shape 457"/>
          <p:cNvSpPr txBox="1"/>
          <p:nvPr/>
        </p:nvSpPr>
        <p:spPr>
          <a:xfrm>
            <a:off x="4156813" y="4054474"/>
            <a:ext cx="1066799" cy="461064"/>
          </a:xfrm>
          <a:prstGeom prst="rect">
            <a:avLst/>
          </a:prstGeom>
          <a:noFill/>
          <a:ln>
            <a:noFill/>
          </a:ln>
        </p:spPr>
        <p:txBody>
          <a:bodyPr lIns="90825" tIns="45400" rIns="90825" bIns="45400" anchor="t" anchorCtr="0">
            <a:noAutofit/>
          </a:bodyPr>
          <a:lstStyle/>
          <a:p>
            <a:pPr lvl="0" algn="r">
              <a:buSzPct val="25000"/>
            </a:pPr>
            <a:r>
              <a:rPr lang="en-US" sz="800" dirty="0">
                <a:solidFill>
                  <a:srgbClr val="FFFFFF"/>
                </a:solidFill>
                <a:latin typeface="Times New Roman"/>
                <a:ea typeface="Times New Roman"/>
                <a:cs typeface="Times New Roman"/>
                <a:sym typeface="Times New Roman"/>
              </a:rPr>
              <a:t>CICS-NC </a:t>
            </a:r>
            <a:endParaRPr lang="en-US" sz="800" dirty="0" smtClean="0">
              <a:solidFill>
                <a:srgbClr val="FFFFFF"/>
              </a:solidFill>
              <a:latin typeface="Times New Roman"/>
              <a:ea typeface="Times New Roman"/>
              <a:cs typeface="Times New Roman"/>
              <a:sym typeface="Times New Roman"/>
            </a:endParaRPr>
          </a:p>
          <a:p>
            <a:pPr lvl="0" algn="r">
              <a:buSzPct val="25000"/>
            </a:pPr>
            <a:r>
              <a:rPr lang="en-US" sz="800" dirty="0" smtClean="0">
                <a:solidFill>
                  <a:srgbClr val="FFFFFF"/>
                </a:solidFill>
                <a:latin typeface="Times New Roman"/>
                <a:ea typeface="Times New Roman"/>
                <a:cs typeface="Times New Roman"/>
                <a:sym typeface="Times New Roman"/>
              </a:rPr>
              <a:t>(</a:t>
            </a:r>
            <a:r>
              <a:rPr lang="en-US" sz="800" dirty="0">
                <a:solidFill>
                  <a:srgbClr val="FFFFFF"/>
                </a:solidFill>
                <a:latin typeface="Times New Roman"/>
                <a:ea typeface="Times New Roman"/>
                <a:cs typeface="Times New Roman"/>
                <a:sym typeface="Times New Roman"/>
              </a:rPr>
              <a:t>North </a:t>
            </a:r>
            <a:r>
              <a:rPr lang="en-US" sz="800" dirty="0" smtClean="0">
                <a:solidFill>
                  <a:srgbClr val="FFFFFF"/>
                </a:solidFill>
                <a:latin typeface="Times New Roman"/>
                <a:ea typeface="Times New Roman"/>
                <a:cs typeface="Times New Roman"/>
                <a:sym typeface="Times New Roman"/>
              </a:rPr>
              <a:t>Carolina)</a:t>
            </a:r>
            <a:r>
              <a:rPr lang="en-US" sz="800" b="0" i="0" u="none" strike="noStrike" cap="none" baseline="0" dirty="0" smtClean="0">
                <a:solidFill>
                  <a:srgbClr val="FFFFFF"/>
                </a:solidFill>
                <a:latin typeface="Times New Roman"/>
                <a:ea typeface="Times New Roman"/>
                <a:cs typeface="Times New Roman"/>
                <a:sym typeface="Times New Roman"/>
              </a:rPr>
              <a:t> </a:t>
            </a:r>
            <a:endParaRPr lang="en-US" sz="800" b="0" i="0" u="none" strike="noStrike" cap="none" baseline="0" dirty="0">
              <a:solidFill>
                <a:srgbClr val="FFFFFF"/>
              </a:solidFill>
              <a:latin typeface="Times New Roman"/>
              <a:ea typeface="Times New Roman"/>
              <a:cs typeface="Times New Roman"/>
              <a:sym typeface="Times New Roman"/>
            </a:endParaRPr>
          </a:p>
        </p:txBody>
      </p:sp>
    </p:spTree>
  </p:cSld>
  <p:clrMapOvr>
    <a:masterClrMapping/>
  </p:clrMapOvr>
  <p:transition spd="slow">
    <p:cut/>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68"/>
        <p:cNvGrpSpPr/>
        <p:nvPr/>
      </p:nvGrpSpPr>
      <p:grpSpPr>
        <a:xfrm>
          <a:off x="0" y="0"/>
          <a:ext cx="0" cy="0"/>
          <a:chOff x="0" y="0"/>
          <a:chExt cx="0" cy="0"/>
        </a:xfrm>
      </p:grpSpPr>
      <p:sp>
        <p:nvSpPr>
          <p:cNvPr id="469" name="Shape 469"/>
          <p:cNvSpPr txBox="1"/>
          <p:nvPr/>
        </p:nvSpPr>
        <p:spPr>
          <a:xfrm>
            <a:off x="338719" y="263453"/>
            <a:ext cx="2992437" cy="584200"/>
          </a:xfrm>
          <a:prstGeom prst="rect">
            <a:avLst/>
          </a:prstGeom>
          <a:noFill/>
          <a:ln>
            <a:noFill/>
          </a:ln>
        </p:spPr>
        <p:txBody>
          <a:bodyPr lIns="90950" tIns="45475" rIns="90950" bIns="45475" anchor="t" anchorCtr="0">
            <a:noAutofit/>
          </a:bodyPr>
          <a:lstStyle/>
          <a:p>
            <a:pPr marL="0" marR="0" lvl="0" indent="0" algn="l" rtl="0">
              <a:spcBef>
                <a:spcPts val="0"/>
              </a:spcBef>
              <a:spcAft>
                <a:spcPts val="0"/>
              </a:spcAft>
              <a:buSzPct val="25000"/>
              <a:buNone/>
            </a:pPr>
            <a:endParaRPr lang="en-US" sz="3200" b="0" i="0" u="none" strike="noStrike" cap="none" baseline="0" dirty="0">
              <a:solidFill>
                <a:srgbClr val="000000"/>
              </a:solidFill>
              <a:latin typeface="Calibri"/>
              <a:ea typeface="Calibri"/>
              <a:cs typeface="Calibri"/>
              <a:sym typeface="Calibri"/>
            </a:endParaRPr>
          </a:p>
        </p:txBody>
      </p:sp>
      <p:sp>
        <p:nvSpPr>
          <p:cNvPr id="470" name="Shape 470"/>
          <p:cNvSpPr txBox="1"/>
          <p:nvPr/>
        </p:nvSpPr>
        <p:spPr>
          <a:xfrm>
            <a:off x="681472" y="1390620"/>
            <a:ext cx="3711575" cy="5586413"/>
          </a:xfrm>
          <a:prstGeom prst="rect">
            <a:avLst/>
          </a:prstGeom>
          <a:noFill/>
          <a:ln>
            <a:noFill/>
          </a:ln>
        </p:spPr>
        <p:txBody>
          <a:bodyPr lIns="90950" tIns="45475" rIns="90950" bIns="45475" anchor="t" anchorCtr="0">
            <a:noAutofit/>
          </a:bodyPr>
          <a:lstStyle/>
          <a:p>
            <a:pPr marL="0" marR="0" lvl="0" indent="0" algn="l" rtl="0">
              <a:spcBef>
                <a:spcPts val="850"/>
              </a:spcBef>
              <a:spcAft>
                <a:spcPts val="0"/>
              </a:spcAft>
              <a:buSzPct val="25000"/>
              <a:buNone/>
            </a:pPr>
            <a:r>
              <a:rPr lang="en-US" sz="1700" b="0" i="0" strike="noStrike" cap="none" baseline="0" dirty="0" smtClean="0">
                <a:solidFill>
                  <a:srgbClr val="000000"/>
                </a:solidFill>
                <a:latin typeface="Helvetica Neue"/>
                <a:ea typeface="Helvetica Neue"/>
                <a:cs typeface="Helvetica Neue"/>
                <a:sym typeface="Helvetica Neue"/>
              </a:rPr>
              <a:t>The name</a:t>
            </a:r>
            <a:r>
              <a:rPr lang="en-US" sz="1700" b="0" i="0" strike="noStrike" cap="none" dirty="0" smtClean="0">
                <a:solidFill>
                  <a:srgbClr val="000000"/>
                </a:solidFill>
                <a:latin typeface="Helvetica Neue"/>
                <a:ea typeface="Helvetica Neue"/>
                <a:cs typeface="Helvetica Neue"/>
                <a:sym typeface="Helvetica Neue"/>
              </a:rPr>
              <a:t> has changed, but federal NOAA employees have been in Madison since the mid 1970s.  </a:t>
            </a:r>
            <a:endParaRPr lang="en-US" sz="1700" b="0" i="0" strike="noStrike" cap="none" baseline="0" dirty="0">
              <a:solidFill>
                <a:schemeClr val="bg1">
                  <a:lumMod val="50000"/>
                </a:schemeClr>
              </a:solidFill>
              <a:latin typeface="Helvetica Neue"/>
              <a:ea typeface="Helvetica Neue"/>
              <a:cs typeface="Helvetica Neue"/>
              <a:sym typeface="Helvetica Neue"/>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14027" y="171554"/>
            <a:ext cx="7747969" cy="2492037"/>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8657" y="2570802"/>
            <a:ext cx="5744997" cy="3829998"/>
          </a:xfrm>
          <a:prstGeom prst="rect">
            <a:avLst/>
          </a:prstGeom>
        </p:spPr>
      </p:pic>
      <p:sp>
        <p:nvSpPr>
          <p:cNvPr id="6" name="Title 5"/>
          <p:cNvSpPr>
            <a:spLocks noGrp="1"/>
          </p:cNvSpPr>
          <p:nvPr>
            <p:ph type="title"/>
          </p:nvPr>
        </p:nvSpPr>
        <p:spPr>
          <a:xfrm>
            <a:off x="641206" y="597857"/>
            <a:ext cx="7400512" cy="792162"/>
          </a:xfrm>
        </p:spPr>
        <p:txBody>
          <a:bodyPr/>
          <a:lstStyle/>
          <a:p>
            <a:r>
              <a:rPr lang="en-US" dirty="0"/>
              <a:t>NOAA at CIMSS: </a:t>
            </a:r>
            <a:r>
              <a:rPr lang="en-US" dirty="0" smtClean="0"/>
              <a:t/>
            </a:r>
            <a:br>
              <a:rPr lang="en-US" dirty="0" smtClean="0"/>
            </a:br>
            <a:r>
              <a:rPr lang="en-US" dirty="0" smtClean="0"/>
              <a:t>History</a:t>
            </a:r>
            <a:r>
              <a:rPr lang="en-US" dirty="0"/>
              <a:t/>
            </a:r>
            <a:br>
              <a:rPr lang="en-US" dirty="0"/>
            </a:br>
            <a:endParaRPr lang="en-US" dirty="0"/>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00078" y="2776216"/>
            <a:ext cx="2490751" cy="3511959"/>
          </a:xfrm>
          <a:prstGeom prst="rect">
            <a:avLst/>
          </a:prstGeom>
        </p:spPr>
      </p:pic>
    </p:spTree>
    <p:extLst>
      <p:ext uri="{BB962C8B-B14F-4D97-AF65-F5344CB8AC3E}">
        <p14:creationId xmlns:p14="http://schemas.microsoft.com/office/powerpoint/2010/main" val="3984945345"/>
      </p:ext>
    </p:extLst>
  </p:cSld>
  <p:clrMapOvr>
    <a:masterClrMapping/>
  </p:clrMapOvr>
  <p:transition spd="slow">
    <p:cut/>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600" dirty="0" smtClean="0"/>
              <a:t>NOAA at CIMSS</a:t>
            </a:r>
            <a:endParaRPr lang="en-US" sz="3600" dirty="0"/>
          </a:p>
        </p:txBody>
      </p:sp>
      <p:sp>
        <p:nvSpPr>
          <p:cNvPr id="4" name="Text Placeholder 3"/>
          <p:cNvSpPr>
            <a:spLocks noGrp="1"/>
          </p:cNvSpPr>
          <p:nvPr>
            <p:ph idx="1"/>
          </p:nvPr>
        </p:nvSpPr>
        <p:spPr>
          <a:xfrm>
            <a:off x="752888" y="1219200"/>
            <a:ext cx="8467894" cy="5516647"/>
          </a:xfrm>
        </p:spPr>
        <p:txBody>
          <a:bodyPr>
            <a:normAutofit fontScale="85000" lnSpcReduction="20000"/>
          </a:bodyPr>
          <a:lstStyle/>
          <a:p>
            <a:pPr marL="203200" indent="0">
              <a:buNone/>
            </a:pPr>
            <a:r>
              <a:rPr lang="en-US" sz="2400" dirty="0" smtClean="0"/>
              <a:t>NOAA ASPB, along with CIMSS, makes significant </a:t>
            </a:r>
            <a:r>
              <a:rPr lang="en-US" sz="2400" dirty="0"/>
              <a:t>contributions </a:t>
            </a:r>
            <a:endParaRPr lang="en-US" sz="2400" dirty="0" smtClean="0"/>
          </a:p>
          <a:p>
            <a:pPr marL="203200" indent="0">
              <a:buNone/>
            </a:pPr>
            <a:r>
              <a:rPr lang="en-US" sz="2400" dirty="0" smtClean="0"/>
              <a:t>1</a:t>
            </a:r>
            <a:r>
              <a:rPr lang="en-US" sz="2400" dirty="0"/>
              <a:t>). Satellite </a:t>
            </a:r>
            <a:r>
              <a:rPr lang="en-US" sz="2400" b="1" dirty="0"/>
              <a:t>mission planning</a:t>
            </a:r>
            <a:r>
              <a:rPr lang="en-US" sz="2400" dirty="0"/>
              <a:t>, </a:t>
            </a:r>
            <a:endParaRPr lang="en-US" sz="2400" dirty="0" smtClean="0"/>
          </a:p>
          <a:p>
            <a:pPr marL="203200" indent="0">
              <a:buNone/>
            </a:pPr>
            <a:r>
              <a:rPr lang="en-US" sz="2400" dirty="0" smtClean="0"/>
              <a:t>2</a:t>
            </a:r>
            <a:r>
              <a:rPr lang="en-US" sz="2400" dirty="0"/>
              <a:t>). Satellite </a:t>
            </a:r>
            <a:r>
              <a:rPr lang="en-US" sz="2400" b="1" dirty="0"/>
              <a:t>sensor calibration</a:t>
            </a:r>
            <a:r>
              <a:rPr lang="en-US" sz="2400" dirty="0"/>
              <a:t>, </a:t>
            </a:r>
            <a:endParaRPr lang="en-US" sz="2400" dirty="0" smtClean="0"/>
          </a:p>
          <a:p>
            <a:pPr marL="203200" indent="0">
              <a:buNone/>
            </a:pPr>
            <a:r>
              <a:rPr lang="en-US" sz="2400" dirty="0" smtClean="0"/>
              <a:t>3</a:t>
            </a:r>
            <a:r>
              <a:rPr lang="en-US" sz="2400" dirty="0"/>
              <a:t>). Satellite </a:t>
            </a:r>
            <a:r>
              <a:rPr lang="en-US" sz="2400" b="1" dirty="0"/>
              <a:t>product development and validation</a:t>
            </a:r>
            <a:r>
              <a:rPr lang="en-US" sz="2400" dirty="0"/>
              <a:t>, including many GOES-R and JPSS products, </a:t>
            </a:r>
            <a:endParaRPr lang="en-US" sz="2400" dirty="0" smtClean="0"/>
          </a:p>
          <a:p>
            <a:pPr marL="203200" indent="0">
              <a:buNone/>
            </a:pPr>
            <a:r>
              <a:rPr lang="en-US" sz="2400" dirty="0" smtClean="0"/>
              <a:t>4</a:t>
            </a:r>
            <a:r>
              <a:rPr lang="en-US" sz="2400" dirty="0"/>
              <a:t>). Satellite-based </a:t>
            </a:r>
            <a:r>
              <a:rPr lang="en-US" sz="2400" b="1" dirty="0"/>
              <a:t>Climate Data Records </a:t>
            </a:r>
            <a:r>
              <a:rPr lang="en-US" sz="2400" dirty="0"/>
              <a:t>and analysis, </a:t>
            </a:r>
            <a:endParaRPr lang="en-US" sz="2400" dirty="0" smtClean="0"/>
          </a:p>
          <a:p>
            <a:pPr marL="203200" indent="0">
              <a:buNone/>
            </a:pPr>
            <a:r>
              <a:rPr lang="en-US" sz="2400" dirty="0" smtClean="0"/>
              <a:t>5</a:t>
            </a:r>
            <a:r>
              <a:rPr lang="en-US" sz="2400" dirty="0"/>
              <a:t>). </a:t>
            </a:r>
            <a:r>
              <a:rPr lang="en-US" sz="2400" b="1" dirty="0"/>
              <a:t>Nowcasting applications</a:t>
            </a:r>
            <a:r>
              <a:rPr lang="en-US" sz="2400" dirty="0"/>
              <a:t> for improving advisories, warnings, and aviation support, </a:t>
            </a:r>
            <a:endParaRPr lang="en-US" sz="2400" dirty="0" smtClean="0"/>
          </a:p>
          <a:p>
            <a:pPr marL="203200" indent="0">
              <a:buNone/>
            </a:pPr>
            <a:r>
              <a:rPr lang="en-US" sz="2400" dirty="0" smtClean="0"/>
              <a:t>6</a:t>
            </a:r>
            <a:r>
              <a:rPr lang="en-US" sz="2400" dirty="0"/>
              <a:t>). Proving </a:t>
            </a:r>
            <a:r>
              <a:rPr lang="en-US" sz="2400" dirty="0" smtClean="0"/>
              <a:t>Grounds, education, outreach </a:t>
            </a:r>
            <a:r>
              <a:rPr lang="en-US" sz="2400" dirty="0"/>
              <a:t>and </a:t>
            </a:r>
            <a:r>
              <a:rPr lang="en-US" sz="2400" b="1" dirty="0"/>
              <a:t>user training</a:t>
            </a:r>
            <a:r>
              <a:rPr lang="en-US" sz="2400" dirty="0"/>
              <a:t>, </a:t>
            </a:r>
            <a:endParaRPr lang="en-US" sz="2400" dirty="0" smtClean="0"/>
          </a:p>
          <a:p>
            <a:pPr marL="203200" indent="0">
              <a:buNone/>
            </a:pPr>
            <a:r>
              <a:rPr lang="en-US" sz="2400" dirty="0" smtClean="0"/>
              <a:t>7</a:t>
            </a:r>
            <a:r>
              <a:rPr lang="en-US" sz="2400" dirty="0"/>
              <a:t>). </a:t>
            </a:r>
            <a:r>
              <a:rPr lang="en-US" sz="2400" b="1" dirty="0"/>
              <a:t>NWP support </a:t>
            </a:r>
            <a:endParaRPr lang="en-US" sz="2400" b="1" dirty="0" smtClean="0"/>
          </a:p>
          <a:p>
            <a:pPr marL="203200" indent="0">
              <a:buNone/>
            </a:pPr>
            <a:r>
              <a:rPr lang="en-US" sz="2400" b="1" dirty="0"/>
              <a:t>	</a:t>
            </a:r>
            <a:r>
              <a:rPr lang="en-US" sz="2400" dirty="0" smtClean="0"/>
              <a:t>- </a:t>
            </a:r>
            <a:r>
              <a:rPr lang="en-US" sz="2400" dirty="0"/>
              <a:t>current: satellite products for data assimilation, </a:t>
            </a:r>
            <a:endParaRPr lang="en-US" sz="2400" dirty="0" smtClean="0"/>
          </a:p>
          <a:p>
            <a:pPr marL="203200" indent="0">
              <a:buNone/>
            </a:pPr>
            <a:r>
              <a:rPr lang="en-US" sz="2400" dirty="0" smtClean="0"/>
              <a:t>	- past</a:t>
            </a:r>
            <a:r>
              <a:rPr lang="en-US" sz="2400" dirty="0"/>
              <a:t>: </a:t>
            </a:r>
            <a:r>
              <a:rPr lang="en-US" sz="2400" dirty="0" smtClean="0"/>
              <a:t>data </a:t>
            </a:r>
            <a:r>
              <a:rPr lang="en-US" sz="2400" dirty="0"/>
              <a:t>assimilation and model development </a:t>
            </a:r>
            <a:r>
              <a:rPr lang="en-US" sz="2400" dirty="0" smtClean="0"/>
              <a:t>work, </a:t>
            </a:r>
          </a:p>
          <a:p>
            <a:pPr marL="203200" indent="0">
              <a:buNone/>
            </a:pPr>
            <a:r>
              <a:rPr lang="en-US" sz="2400" dirty="0" smtClean="0"/>
              <a:t>8</a:t>
            </a:r>
            <a:r>
              <a:rPr lang="en-US" sz="2400" dirty="0"/>
              <a:t>). </a:t>
            </a:r>
            <a:r>
              <a:rPr lang="en-US" sz="2400" b="1" dirty="0"/>
              <a:t>International</a:t>
            </a:r>
            <a:r>
              <a:rPr lang="en-US" sz="2400" dirty="0"/>
              <a:t> expert </a:t>
            </a:r>
            <a:r>
              <a:rPr lang="en-US" sz="2400" dirty="0" smtClean="0"/>
              <a:t>panels</a:t>
            </a:r>
          </a:p>
          <a:p>
            <a:pPr marL="203200" indent="0">
              <a:buNone/>
            </a:pPr>
            <a:r>
              <a:rPr lang="en-US" sz="2400" dirty="0" smtClean="0"/>
              <a:t>9). Other</a:t>
            </a:r>
          </a:p>
          <a:p>
            <a:pPr marL="203200" indent="0">
              <a:buNone/>
            </a:pPr>
            <a:r>
              <a:rPr lang="en-US" sz="2400" dirty="0"/>
              <a:t>	</a:t>
            </a:r>
            <a:r>
              <a:rPr lang="en-US" sz="2400" dirty="0" smtClean="0"/>
              <a:t>- Weather </a:t>
            </a:r>
            <a:r>
              <a:rPr lang="en-US" sz="2400" dirty="0"/>
              <a:t>Improvement Act </a:t>
            </a:r>
            <a:endParaRPr lang="en-US" sz="2400" dirty="0" smtClean="0"/>
          </a:p>
          <a:p>
            <a:pPr marL="203200" indent="0">
              <a:buNone/>
            </a:pPr>
            <a:r>
              <a:rPr lang="en-US" sz="2400" dirty="0"/>
              <a:t>	</a:t>
            </a:r>
            <a:r>
              <a:rPr lang="en-US" sz="2400" dirty="0" smtClean="0"/>
              <a:t>- </a:t>
            </a:r>
            <a:r>
              <a:rPr lang="en-US" sz="2400" b="1" dirty="0" smtClean="0"/>
              <a:t>GOES-17</a:t>
            </a:r>
            <a:r>
              <a:rPr lang="en-US" sz="2400" dirty="0" smtClean="0"/>
              <a:t> ABI Issues</a:t>
            </a:r>
            <a:endParaRPr lang="en-US" sz="2400" dirty="0"/>
          </a:p>
          <a:p>
            <a:pPr marL="203200" indent="0">
              <a:buNone/>
            </a:pPr>
            <a:r>
              <a:rPr lang="en-US" dirty="0"/>
              <a:t/>
            </a:r>
            <a:br>
              <a:rPr lang="en-US" dirty="0"/>
            </a:br>
            <a:endParaRPr lang="en-US" dirty="0"/>
          </a:p>
          <a:p>
            <a:endParaRPr lang="en-US" dirty="0"/>
          </a:p>
        </p:txBody>
      </p:sp>
    </p:spTree>
    <p:extLst>
      <p:ext uri="{BB962C8B-B14F-4D97-AF65-F5344CB8AC3E}">
        <p14:creationId xmlns:p14="http://schemas.microsoft.com/office/powerpoint/2010/main" val="385846481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ASPB/CIMSS AWG Teams</a:t>
            </a:r>
            <a:endParaRPr lang="en-US" dirty="0"/>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C67DB6C-621F-4C8D-9D12-A87C1BDB54D0}"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5" name="Content Placeholder 6"/>
          <p:cNvGraphicFramePr>
            <a:graphicFrameLocks/>
          </p:cNvGraphicFramePr>
          <p:nvPr>
            <p:extLst>
              <p:ext uri="{D42A27DB-BD31-4B8C-83A1-F6EECF244321}">
                <p14:modId xmlns:p14="http://schemas.microsoft.com/office/powerpoint/2010/main" val="1248574062"/>
              </p:ext>
            </p:extLst>
          </p:nvPr>
        </p:nvGraphicFramePr>
        <p:xfrm>
          <a:off x="24713" y="674207"/>
          <a:ext cx="4489621" cy="5007054"/>
        </p:xfrm>
        <a:graphic>
          <a:graphicData uri="http://schemas.openxmlformats.org/drawingml/2006/table">
            <a:tbl>
              <a:tblPr firstRow="1" bandRow="1">
                <a:tableStyleId>{FABFCF23-3B69-468F-B69F-88F6DE6A72F2}</a:tableStyleId>
              </a:tblPr>
              <a:tblGrid>
                <a:gridCol w="3229376">
                  <a:extLst>
                    <a:ext uri="{9D8B030D-6E8A-4147-A177-3AD203B41FA5}">
                      <a16:colId xmlns:a16="http://schemas.microsoft.com/office/drawing/2014/main" val="20000"/>
                    </a:ext>
                  </a:extLst>
                </a:gridCol>
                <a:gridCol w="1260245">
                  <a:extLst>
                    <a:ext uri="{9D8B030D-6E8A-4147-A177-3AD203B41FA5}">
                      <a16:colId xmlns:a16="http://schemas.microsoft.com/office/drawing/2014/main" val="20001"/>
                    </a:ext>
                  </a:extLst>
                </a:gridCol>
              </a:tblGrid>
              <a:tr h="192579">
                <a:tc gridSpan="2">
                  <a:txBody>
                    <a:bodyPr/>
                    <a:lstStyle/>
                    <a:p>
                      <a:pPr algn="ctr" fontAlgn="b"/>
                      <a:r>
                        <a:rPr lang="en-US" sz="1100" u="none" strike="noStrike" dirty="0">
                          <a:effectLst/>
                        </a:rPr>
                        <a:t>Advanced Baseline Imager (ABI</a:t>
                      </a:r>
                      <a:r>
                        <a:rPr lang="en-US" sz="1100" u="none" strike="noStrike" dirty="0" smtClean="0">
                          <a:effectLst/>
                        </a:rPr>
                        <a:t>) Baseline Products</a:t>
                      </a:r>
                      <a:endParaRPr lang="en-US" sz="1100" b="0" i="0" u="none" strike="noStrike" dirty="0">
                        <a:solidFill>
                          <a:srgbClr val="000000"/>
                        </a:solidFill>
                        <a:effectLst/>
                        <a:latin typeface="Calibri"/>
                      </a:endParaRPr>
                    </a:p>
                  </a:txBody>
                  <a:tcPr marL="0" marR="0" marT="0" marB="0" anchor="ctr"/>
                </a:tc>
                <a:tc hMerge="1">
                  <a:txBody>
                    <a:bodyPr/>
                    <a:lstStyle/>
                    <a:p>
                      <a:pPr algn="l" fontAlgn="b"/>
                      <a:endParaRPr lang="en-US" sz="1000" b="0" i="0" u="none" strike="noStrike" dirty="0">
                        <a:solidFill>
                          <a:srgbClr val="FF0000"/>
                        </a:solidFill>
                        <a:effectLst/>
                        <a:latin typeface="Calibri"/>
                      </a:endParaRPr>
                    </a:p>
                  </a:txBody>
                  <a:tcPr marL="0" marR="0" marT="0" marB="0" anchor="ctr"/>
                </a:tc>
                <a:extLst>
                  <a:ext uri="{0D108BD9-81ED-4DB2-BD59-A6C34878D82A}">
                    <a16:rowId xmlns:a16="http://schemas.microsoft.com/office/drawing/2014/main" val="10000"/>
                  </a:ext>
                </a:extLst>
              </a:tr>
              <a:tr h="192579">
                <a:tc>
                  <a:txBody>
                    <a:bodyPr/>
                    <a:lstStyle/>
                    <a:p>
                      <a:pPr algn="l" fontAlgn="b"/>
                      <a:r>
                        <a:rPr lang="en-US" sz="1100" u="none" strike="noStrike" dirty="0" smtClean="0">
                          <a:effectLst/>
                        </a:rPr>
                        <a:t> Aerosol </a:t>
                      </a:r>
                      <a:r>
                        <a:rPr lang="en-US" sz="1100" u="none" strike="noStrike" dirty="0">
                          <a:effectLst/>
                        </a:rPr>
                        <a:t>Detection (Including Smoke and Dust)</a:t>
                      </a:r>
                      <a:endParaRPr lang="en-US" sz="1100" b="0" i="0" u="none" strike="noStrike" dirty="0">
                        <a:solidFill>
                          <a:srgbClr val="000000"/>
                        </a:solidFill>
                        <a:effectLst/>
                        <a:latin typeface="Calibri"/>
                      </a:endParaRPr>
                    </a:p>
                  </a:txBody>
                  <a:tcPr marL="0" marR="0" marT="0" marB="0" anchor="ctr"/>
                </a:tc>
                <a:tc>
                  <a:txBody>
                    <a:bodyPr/>
                    <a:lstStyle/>
                    <a:p>
                      <a:pPr algn="l" fontAlgn="b"/>
                      <a:endParaRPr lang="en-US" sz="1100" b="0" i="0" u="none" strike="noStrike" dirty="0">
                        <a:solidFill>
                          <a:srgbClr val="FF0000"/>
                        </a:solidFill>
                        <a:effectLst/>
                        <a:latin typeface="Calibri"/>
                      </a:endParaRPr>
                    </a:p>
                  </a:txBody>
                  <a:tcPr marL="0" marR="0" marT="0" marB="0" anchor="ctr"/>
                </a:tc>
                <a:extLst>
                  <a:ext uri="{0D108BD9-81ED-4DB2-BD59-A6C34878D82A}">
                    <a16:rowId xmlns:a16="http://schemas.microsoft.com/office/drawing/2014/main" val="10001"/>
                  </a:ext>
                </a:extLst>
              </a:tr>
              <a:tr h="192579">
                <a:tc>
                  <a:txBody>
                    <a:bodyPr/>
                    <a:lstStyle/>
                    <a:p>
                      <a:pPr algn="l" fontAlgn="b"/>
                      <a:r>
                        <a:rPr lang="en-US" sz="1100" u="none" strike="noStrike" dirty="0" smtClean="0">
                          <a:effectLst/>
                        </a:rPr>
                        <a:t> Aerosol </a:t>
                      </a:r>
                      <a:r>
                        <a:rPr lang="en-US" sz="1100" u="none" strike="noStrike" dirty="0">
                          <a:effectLst/>
                        </a:rPr>
                        <a:t>Optical Depth (AOD)</a:t>
                      </a:r>
                      <a:endParaRPr lang="en-US" sz="1100" b="0" i="0" u="none" strike="noStrike" dirty="0">
                        <a:solidFill>
                          <a:srgbClr val="000000"/>
                        </a:solidFill>
                        <a:effectLst/>
                        <a:latin typeface="Calibri"/>
                      </a:endParaRPr>
                    </a:p>
                  </a:txBody>
                  <a:tcPr marL="0" marR="0" marT="0" marB="0" anchor="ctr"/>
                </a:tc>
                <a:tc>
                  <a:txBody>
                    <a:bodyPr/>
                    <a:lstStyle/>
                    <a:p>
                      <a:pPr algn="l" fontAlgn="b"/>
                      <a:endParaRPr lang="en-US" sz="1100" b="0" i="0" u="none" strike="noStrike" dirty="0">
                        <a:solidFill>
                          <a:srgbClr val="FF0000"/>
                        </a:solidFill>
                        <a:effectLst/>
                        <a:latin typeface="Calibri"/>
                      </a:endParaRPr>
                    </a:p>
                  </a:txBody>
                  <a:tcPr marL="0" marR="0" marT="0" marB="0" anchor="ctr"/>
                </a:tc>
                <a:extLst>
                  <a:ext uri="{0D108BD9-81ED-4DB2-BD59-A6C34878D82A}">
                    <a16:rowId xmlns:a16="http://schemas.microsoft.com/office/drawing/2014/main" val="10002"/>
                  </a:ext>
                </a:extLst>
              </a:tr>
              <a:tr h="192579">
                <a:tc>
                  <a:txBody>
                    <a:bodyPr/>
                    <a:lstStyle/>
                    <a:p>
                      <a:pPr algn="l" fontAlgn="b"/>
                      <a:r>
                        <a:rPr lang="en-US" sz="1100" u="none" strike="noStrike" dirty="0" smtClean="0">
                          <a:effectLst/>
                        </a:rPr>
                        <a:t> Clear </a:t>
                      </a:r>
                      <a:r>
                        <a:rPr lang="en-US" sz="1100" u="none" strike="noStrike" dirty="0">
                          <a:effectLst/>
                        </a:rPr>
                        <a:t>Sky Masks</a:t>
                      </a:r>
                      <a:endParaRPr lang="en-US" sz="1100" b="0" i="0" u="none" strike="noStrike" dirty="0">
                        <a:solidFill>
                          <a:srgbClr val="000000"/>
                        </a:solidFill>
                        <a:effectLst/>
                        <a:latin typeface="Calibri"/>
                      </a:endParaRPr>
                    </a:p>
                  </a:txBody>
                  <a:tcPr marL="0" marR="0" marT="0" marB="0" anchor="ctr"/>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100" u="none" strike="noStrike" dirty="0" smtClean="0">
                          <a:effectLst/>
                        </a:rPr>
                        <a:t>@CIMSS/ASPB</a:t>
                      </a:r>
                      <a:endParaRPr lang="en-US" sz="1100" b="0" i="0" u="none" strike="noStrike" dirty="0" smtClean="0">
                        <a:solidFill>
                          <a:srgbClr val="FF0000"/>
                        </a:solidFill>
                        <a:effectLst/>
                        <a:latin typeface="Calibri"/>
                      </a:endParaRPr>
                    </a:p>
                  </a:txBody>
                  <a:tcPr marL="0" marR="0" marT="0" marB="0" anchor="ctr"/>
                </a:tc>
                <a:extLst>
                  <a:ext uri="{0D108BD9-81ED-4DB2-BD59-A6C34878D82A}">
                    <a16:rowId xmlns:a16="http://schemas.microsoft.com/office/drawing/2014/main" val="10003"/>
                  </a:ext>
                </a:extLst>
              </a:tr>
              <a:tr h="192579">
                <a:tc>
                  <a:txBody>
                    <a:bodyPr/>
                    <a:lstStyle/>
                    <a:p>
                      <a:pPr algn="l" fontAlgn="b"/>
                      <a:r>
                        <a:rPr lang="en-US" sz="1100" u="none" strike="noStrike" dirty="0" smtClean="0">
                          <a:effectLst/>
                        </a:rPr>
                        <a:t> Cloud </a:t>
                      </a:r>
                      <a:r>
                        <a:rPr lang="en-US" sz="1100" u="none" strike="noStrike" dirty="0">
                          <a:effectLst/>
                        </a:rPr>
                        <a:t>and Moisture Imagery</a:t>
                      </a:r>
                      <a:endParaRPr lang="en-US" sz="1100" b="0" i="0" u="none" strike="noStrike" dirty="0">
                        <a:solidFill>
                          <a:srgbClr val="000000"/>
                        </a:solidFill>
                        <a:effectLst/>
                        <a:latin typeface="Calibri"/>
                      </a:endParaRPr>
                    </a:p>
                  </a:txBody>
                  <a:tcPr marL="0" marR="0" marT="0" marB="0" anchor="ctr"/>
                </a:tc>
                <a:tc>
                  <a:txBody>
                    <a:bodyPr/>
                    <a:lstStyle/>
                    <a:p>
                      <a:pPr algn="l" fontAlgn="b"/>
                      <a:r>
                        <a:rPr lang="en-US" sz="1100" u="none" strike="noStrike" dirty="0" smtClean="0">
                          <a:effectLst/>
                        </a:rPr>
                        <a:t>@CIMSS/ASPB</a:t>
                      </a:r>
                      <a:endParaRPr lang="en-US" sz="1100" b="0" i="0" u="none" strike="noStrike" dirty="0">
                        <a:solidFill>
                          <a:srgbClr val="FF0000"/>
                        </a:solidFill>
                        <a:effectLst/>
                        <a:latin typeface="Calibri"/>
                      </a:endParaRPr>
                    </a:p>
                  </a:txBody>
                  <a:tcPr marL="0" marR="0" marT="0" marB="0" anchor="ctr"/>
                </a:tc>
                <a:extLst>
                  <a:ext uri="{0D108BD9-81ED-4DB2-BD59-A6C34878D82A}">
                    <a16:rowId xmlns:a16="http://schemas.microsoft.com/office/drawing/2014/main" val="10004"/>
                  </a:ext>
                </a:extLst>
              </a:tr>
              <a:tr h="192579">
                <a:tc>
                  <a:txBody>
                    <a:bodyPr/>
                    <a:lstStyle/>
                    <a:p>
                      <a:pPr algn="l" fontAlgn="b"/>
                      <a:r>
                        <a:rPr lang="en-US" sz="1100" u="none" strike="noStrike" dirty="0" smtClean="0">
                          <a:effectLst/>
                        </a:rPr>
                        <a:t> Cloud </a:t>
                      </a:r>
                      <a:r>
                        <a:rPr lang="en-US" sz="1100" u="none" strike="noStrike" dirty="0">
                          <a:effectLst/>
                        </a:rPr>
                        <a:t>Optical Depth</a:t>
                      </a:r>
                      <a:endParaRPr lang="en-US" sz="1100" b="0" i="0" u="none" strike="noStrike" dirty="0">
                        <a:solidFill>
                          <a:srgbClr val="000000"/>
                        </a:solidFill>
                        <a:effectLst/>
                        <a:latin typeface="Calibri"/>
                      </a:endParaRPr>
                    </a:p>
                  </a:txBody>
                  <a:tcPr marL="0" marR="0" marT="0" marB="0" anchor="ctr"/>
                </a:tc>
                <a:tc>
                  <a:txBody>
                    <a:bodyPr/>
                    <a:lstStyle/>
                    <a:p>
                      <a:pPr algn="l" fontAlgn="b"/>
                      <a:r>
                        <a:rPr lang="en-US" sz="1100" u="none" strike="noStrike" dirty="0" smtClean="0">
                          <a:effectLst/>
                        </a:rPr>
                        <a:t>@CIMSS/ASPB</a:t>
                      </a:r>
                      <a:endParaRPr lang="en-US" sz="1100" b="0" i="0" u="none" strike="noStrike" dirty="0">
                        <a:solidFill>
                          <a:srgbClr val="FF0000"/>
                        </a:solidFill>
                        <a:effectLst/>
                        <a:latin typeface="Calibri"/>
                      </a:endParaRPr>
                    </a:p>
                  </a:txBody>
                  <a:tcPr marL="0" marR="0" marT="0" marB="0" anchor="ctr"/>
                </a:tc>
                <a:extLst>
                  <a:ext uri="{0D108BD9-81ED-4DB2-BD59-A6C34878D82A}">
                    <a16:rowId xmlns:a16="http://schemas.microsoft.com/office/drawing/2014/main" val="10005"/>
                  </a:ext>
                </a:extLst>
              </a:tr>
              <a:tr h="192579">
                <a:tc>
                  <a:txBody>
                    <a:bodyPr/>
                    <a:lstStyle/>
                    <a:p>
                      <a:pPr algn="l" fontAlgn="b"/>
                      <a:r>
                        <a:rPr lang="en-US" sz="1100" u="none" strike="noStrike" dirty="0" smtClean="0">
                          <a:effectLst/>
                        </a:rPr>
                        <a:t> Cloud </a:t>
                      </a:r>
                      <a:r>
                        <a:rPr lang="en-US" sz="1100" u="none" strike="noStrike" dirty="0">
                          <a:effectLst/>
                        </a:rPr>
                        <a:t>Particle Size Distribution</a:t>
                      </a:r>
                      <a:endParaRPr lang="en-US" sz="1100" b="0" i="0" u="none" strike="noStrike" dirty="0">
                        <a:solidFill>
                          <a:srgbClr val="000000"/>
                        </a:solidFill>
                        <a:effectLst/>
                        <a:latin typeface="Calibri"/>
                      </a:endParaRPr>
                    </a:p>
                  </a:txBody>
                  <a:tcPr marL="0" marR="0" marT="0" marB="0" anchor="ctr"/>
                </a:tc>
                <a:tc>
                  <a:txBody>
                    <a:bodyPr/>
                    <a:lstStyle/>
                    <a:p>
                      <a:pPr algn="l" fontAlgn="b"/>
                      <a:r>
                        <a:rPr lang="en-US" sz="1100" u="none" strike="noStrike" dirty="0" smtClean="0">
                          <a:effectLst/>
                        </a:rPr>
                        <a:t>@CIMSS/ASPB</a:t>
                      </a:r>
                      <a:endParaRPr lang="en-US" sz="1100" b="0" i="0" u="none" strike="noStrike" dirty="0">
                        <a:solidFill>
                          <a:srgbClr val="FF0000"/>
                        </a:solidFill>
                        <a:effectLst/>
                        <a:latin typeface="Calibri"/>
                      </a:endParaRPr>
                    </a:p>
                  </a:txBody>
                  <a:tcPr marL="0" marR="0" marT="0" marB="0" anchor="ctr"/>
                </a:tc>
                <a:extLst>
                  <a:ext uri="{0D108BD9-81ED-4DB2-BD59-A6C34878D82A}">
                    <a16:rowId xmlns:a16="http://schemas.microsoft.com/office/drawing/2014/main" val="10006"/>
                  </a:ext>
                </a:extLst>
              </a:tr>
              <a:tr h="192579">
                <a:tc>
                  <a:txBody>
                    <a:bodyPr/>
                    <a:lstStyle/>
                    <a:p>
                      <a:pPr algn="l" fontAlgn="b"/>
                      <a:r>
                        <a:rPr lang="en-US" sz="1100" u="none" strike="noStrike" dirty="0" smtClean="0">
                          <a:effectLst/>
                        </a:rPr>
                        <a:t> Cloud </a:t>
                      </a:r>
                      <a:r>
                        <a:rPr lang="en-US" sz="1100" u="none" strike="noStrike" dirty="0">
                          <a:effectLst/>
                        </a:rPr>
                        <a:t>Top Height</a:t>
                      </a:r>
                      <a:endParaRPr lang="en-US" sz="1100" b="0" i="0" u="none" strike="noStrike" dirty="0">
                        <a:solidFill>
                          <a:srgbClr val="000000"/>
                        </a:solidFill>
                        <a:effectLst/>
                        <a:latin typeface="Calibri"/>
                      </a:endParaRPr>
                    </a:p>
                  </a:txBody>
                  <a:tcPr marL="0" marR="0" marT="0" marB="0" anchor="ctr"/>
                </a:tc>
                <a:tc>
                  <a:txBody>
                    <a:bodyPr/>
                    <a:lstStyle/>
                    <a:p>
                      <a:pPr algn="l" fontAlgn="b"/>
                      <a:r>
                        <a:rPr lang="en-US" sz="1100" u="none" strike="noStrike" dirty="0" smtClean="0">
                          <a:effectLst/>
                        </a:rPr>
                        <a:t>@CIMSS/ASPB</a:t>
                      </a:r>
                      <a:endParaRPr lang="en-US" sz="1100" b="0" i="0" u="none" strike="noStrike" dirty="0">
                        <a:solidFill>
                          <a:srgbClr val="FF0000"/>
                        </a:solidFill>
                        <a:effectLst/>
                        <a:latin typeface="Calibri"/>
                      </a:endParaRPr>
                    </a:p>
                  </a:txBody>
                  <a:tcPr marL="0" marR="0" marT="0" marB="0" anchor="ctr"/>
                </a:tc>
                <a:extLst>
                  <a:ext uri="{0D108BD9-81ED-4DB2-BD59-A6C34878D82A}">
                    <a16:rowId xmlns:a16="http://schemas.microsoft.com/office/drawing/2014/main" val="10007"/>
                  </a:ext>
                </a:extLst>
              </a:tr>
              <a:tr h="192579">
                <a:tc>
                  <a:txBody>
                    <a:bodyPr/>
                    <a:lstStyle/>
                    <a:p>
                      <a:pPr algn="l" fontAlgn="b"/>
                      <a:r>
                        <a:rPr lang="en-US" sz="1100" u="none" strike="noStrike" dirty="0" smtClean="0">
                          <a:effectLst/>
                        </a:rPr>
                        <a:t> Cloud </a:t>
                      </a:r>
                      <a:r>
                        <a:rPr lang="en-US" sz="1100" u="none" strike="noStrike" dirty="0">
                          <a:effectLst/>
                        </a:rPr>
                        <a:t>Top Phase</a:t>
                      </a:r>
                      <a:endParaRPr lang="en-US" sz="1100" b="0" i="0" u="none" strike="noStrike" dirty="0">
                        <a:solidFill>
                          <a:srgbClr val="000000"/>
                        </a:solidFill>
                        <a:effectLst/>
                        <a:latin typeface="Calibri"/>
                      </a:endParaRPr>
                    </a:p>
                  </a:txBody>
                  <a:tcPr marL="0" marR="0" marT="0" marB="0" anchor="ctr"/>
                </a:tc>
                <a:tc>
                  <a:txBody>
                    <a:bodyPr/>
                    <a:lstStyle/>
                    <a:p>
                      <a:pPr algn="l" fontAlgn="b"/>
                      <a:r>
                        <a:rPr lang="en-US" sz="1100" u="none" strike="noStrike" dirty="0" smtClean="0">
                          <a:effectLst/>
                        </a:rPr>
                        <a:t>@CIMSS/ASPB</a:t>
                      </a:r>
                      <a:endParaRPr lang="en-US" sz="1100" b="0" i="0" u="none" strike="noStrike" dirty="0">
                        <a:solidFill>
                          <a:srgbClr val="FF0000"/>
                        </a:solidFill>
                        <a:effectLst/>
                        <a:latin typeface="Calibri"/>
                      </a:endParaRPr>
                    </a:p>
                  </a:txBody>
                  <a:tcPr marL="0" marR="0" marT="0" marB="0" anchor="ctr"/>
                </a:tc>
                <a:extLst>
                  <a:ext uri="{0D108BD9-81ED-4DB2-BD59-A6C34878D82A}">
                    <a16:rowId xmlns:a16="http://schemas.microsoft.com/office/drawing/2014/main" val="10008"/>
                  </a:ext>
                </a:extLst>
              </a:tr>
              <a:tr h="192579">
                <a:tc>
                  <a:txBody>
                    <a:bodyPr/>
                    <a:lstStyle/>
                    <a:p>
                      <a:pPr algn="l" fontAlgn="b"/>
                      <a:r>
                        <a:rPr lang="en-US" sz="1100" u="none" strike="noStrike" dirty="0" smtClean="0">
                          <a:effectLst/>
                        </a:rPr>
                        <a:t> Cloud </a:t>
                      </a:r>
                      <a:r>
                        <a:rPr lang="en-US" sz="1100" u="none" strike="noStrike" dirty="0">
                          <a:effectLst/>
                        </a:rPr>
                        <a:t>Top Pressure</a:t>
                      </a:r>
                      <a:endParaRPr lang="en-US" sz="1100" b="0" i="0" u="none" strike="noStrike" dirty="0">
                        <a:solidFill>
                          <a:srgbClr val="000000"/>
                        </a:solidFill>
                        <a:effectLst/>
                        <a:latin typeface="Calibri"/>
                      </a:endParaRPr>
                    </a:p>
                  </a:txBody>
                  <a:tcPr marL="0" marR="0" marT="0" marB="0" anchor="ctr"/>
                </a:tc>
                <a:tc>
                  <a:txBody>
                    <a:bodyPr/>
                    <a:lstStyle/>
                    <a:p>
                      <a:pPr algn="l" fontAlgn="b"/>
                      <a:r>
                        <a:rPr lang="en-US" sz="1100" u="none" strike="noStrike" dirty="0" smtClean="0">
                          <a:effectLst/>
                        </a:rPr>
                        <a:t>@CIMSS/ASPB</a:t>
                      </a:r>
                      <a:endParaRPr lang="en-US" sz="1100" b="0" i="0" u="none" strike="noStrike" dirty="0">
                        <a:solidFill>
                          <a:srgbClr val="FF0000"/>
                        </a:solidFill>
                        <a:effectLst/>
                        <a:latin typeface="Calibri"/>
                      </a:endParaRPr>
                    </a:p>
                  </a:txBody>
                  <a:tcPr marL="0" marR="0" marT="0" marB="0" anchor="ctr"/>
                </a:tc>
                <a:extLst>
                  <a:ext uri="{0D108BD9-81ED-4DB2-BD59-A6C34878D82A}">
                    <a16:rowId xmlns:a16="http://schemas.microsoft.com/office/drawing/2014/main" val="10009"/>
                  </a:ext>
                </a:extLst>
              </a:tr>
              <a:tr h="192579">
                <a:tc>
                  <a:txBody>
                    <a:bodyPr/>
                    <a:lstStyle/>
                    <a:p>
                      <a:pPr algn="l" fontAlgn="b"/>
                      <a:r>
                        <a:rPr lang="en-US" sz="1100" u="none" strike="noStrike" dirty="0" smtClean="0">
                          <a:effectLst/>
                        </a:rPr>
                        <a:t> Cloud </a:t>
                      </a:r>
                      <a:r>
                        <a:rPr lang="en-US" sz="1100" u="none" strike="noStrike" dirty="0">
                          <a:effectLst/>
                        </a:rPr>
                        <a:t>Top Temperature</a:t>
                      </a:r>
                      <a:endParaRPr lang="en-US" sz="1100" b="0" i="0" u="none" strike="noStrike" dirty="0">
                        <a:solidFill>
                          <a:srgbClr val="000000"/>
                        </a:solidFill>
                        <a:effectLst/>
                        <a:latin typeface="Calibri"/>
                      </a:endParaRPr>
                    </a:p>
                  </a:txBody>
                  <a:tcPr marL="0" marR="0" marT="0" marB="0" anchor="ctr"/>
                </a:tc>
                <a:tc>
                  <a:txBody>
                    <a:bodyPr/>
                    <a:lstStyle/>
                    <a:p>
                      <a:pPr algn="l" fontAlgn="b"/>
                      <a:r>
                        <a:rPr lang="en-US" sz="1100" u="none" strike="noStrike" dirty="0" smtClean="0">
                          <a:effectLst/>
                        </a:rPr>
                        <a:t>@CIMSS/ASPB</a:t>
                      </a:r>
                      <a:endParaRPr lang="en-US" sz="1100" b="0" i="0" u="none" strike="noStrike" dirty="0">
                        <a:solidFill>
                          <a:srgbClr val="FF0000"/>
                        </a:solidFill>
                        <a:effectLst/>
                        <a:latin typeface="Calibri"/>
                      </a:endParaRPr>
                    </a:p>
                  </a:txBody>
                  <a:tcPr marL="0" marR="0" marT="0" marB="0" anchor="ctr"/>
                </a:tc>
                <a:extLst>
                  <a:ext uri="{0D108BD9-81ED-4DB2-BD59-A6C34878D82A}">
                    <a16:rowId xmlns:a16="http://schemas.microsoft.com/office/drawing/2014/main" val="10010"/>
                  </a:ext>
                </a:extLst>
              </a:tr>
              <a:tr h="192579">
                <a:tc>
                  <a:txBody>
                    <a:bodyPr/>
                    <a:lstStyle/>
                    <a:p>
                      <a:pPr algn="l" fontAlgn="b"/>
                      <a:r>
                        <a:rPr lang="en-US" sz="1100" u="none" strike="noStrike" dirty="0" smtClean="0">
                          <a:effectLst/>
                        </a:rPr>
                        <a:t> Derived </a:t>
                      </a:r>
                      <a:r>
                        <a:rPr lang="en-US" sz="1100" u="none" strike="noStrike" dirty="0">
                          <a:effectLst/>
                        </a:rPr>
                        <a:t>Motion Winds</a:t>
                      </a:r>
                      <a:endParaRPr lang="en-US" sz="1100" b="0" i="0" u="none" strike="noStrike" dirty="0">
                        <a:solidFill>
                          <a:srgbClr val="000000"/>
                        </a:solidFill>
                        <a:effectLst/>
                        <a:latin typeface="Calibri"/>
                      </a:endParaRPr>
                    </a:p>
                  </a:txBody>
                  <a:tcPr marL="0" marR="0" marT="0" marB="0" anchor="ctr"/>
                </a:tc>
                <a:tc>
                  <a:txBody>
                    <a:bodyPr/>
                    <a:lstStyle/>
                    <a:p>
                      <a:pPr algn="l" fontAlgn="b"/>
                      <a:r>
                        <a:rPr lang="en-US" sz="1100" u="none" strike="noStrike" dirty="0" smtClean="0">
                          <a:effectLst/>
                        </a:rPr>
                        <a:t>@CIMSS/ASPB*</a:t>
                      </a:r>
                      <a:endParaRPr lang="en-US" sz="1100" b="0" i="0" u="none" strike="noStrike" dirty="0">
                        <a:solidFill>
                          <a:srgbClr val="FF0000"/>
                        </a:solidFill>
                        <a:effectLst/>
                        <a:latin typeface="Calibri"/>
                      </a:endParaRPr>
                    </a:p>
                  </a:txBody>
                  <a:tcPr marL="0" marR="0" marT="0" marB="0" anchor="ctr"/>
                </a:tc>
                <a:extLst>
                  <a:ext uri="{0D108BD9-81ED-4DB2-BD59-A6C34878D82A}">
                    <a16:rowId xmlns:a16="http://schemas.microsoft.com/office/drawing/2014/main" val="10011"/>
                  </a:ext>
                </a:extLst>
              </a:tr>
              <a:tr h="192579">
                <a:tc>
                  <a:txBody>
                    <a:bodyPr/>
                    <a:lstStyle/>
                    <a:p>
                      <a:pPr algn="l" fontAlgn="b"/>
                      <a:r>
                        <a:rPr lang="en-US" sz="1100" u="none" strike="noStrike" dirty="0" smtClean="0">
                          <a:effectLst/>
                        </a:rPr>
                        <a:t> Derived </a:t>
                      </a:r>
                      <a:r>
                        <a:rPr lang="en-US" sz="1100" u="none" strike="noStrike" dirty="0">
                          <a:effectLst/>
                        </a:rPr>
                        <a:t>Stability Indices</a:t>
                      </a:r>
                      <a:endParaRPr lang="en-US" sz="1100" b="0" i="0" u="none" strike="noStrike" dirty="0">
                        <a:solidFill>
                          <a:srgbClr val="000000"/>
                        </a:solidFill>
                        <a:effectLst/>
                        <a:latin typeface="Calibri"/>
                      </a:endParaRPr>
                    </a:p>
                  </a:txBody>
                  <a:tcPr marL="0" marR="0" marT="0" marB="0" anchor="ctr"/>
                </a:tc>
                <a:tc>
                  <a:txBody>
                    <a:bodyPr/>
                    <a:lstStyle/>
                    <a:p>
                      <a:pPr algn="l" fontAlgn="b"/>
                      <a:r>
                        <a:rPr lang="en-US" sz="1100" u="none" strike="noStrike" dirty="0" smtClean="0">
                          <a:effectLst/>
                        </a:rPr>
                        <a:t>@CIMSS/ASPB</a:t>
                      </a:r>
                      <a:endParaRPr lang="en-US" sz="1100" b="0" i="0" u="none" strike="noStrike" dirty="0">
                        <a:solidFill>
                          <a:srgbClr val="FF0000"/>
                        </a:solidFill>
                        <a:effectLst/>
                        <a:latin typeface="Calibri"/>
                      </a:endParaRPr>
                    </a:p>
                  </a:txBody>
                  <a:tcPr marL="0" marR="0" marT="0" marB="0" anchor="ctr"/>
                </a:tc>
                <a:extLst>
                  <a:ext uri="{0D108BD9-81ED-4DB2-BD59-A6C34878D82A}">
                    <a16:rowId xmlns:a16="http://schemas.microsoft.com/office/drawing/2014/main" val="10012"/>
                  </a:ext>
                </a:extLst>
              </a:tr>
              <a:tr h="192579">
                <a:tc>
                  <a:txBody>
                    <a:bodyPr/>
                    <a:lstStyle/>
                    <a:p>
                      <a:pPr algn="l" fontAlgn="b"/>
                      <a:r>
                        <a:rPr lang="en-US" sz="1100" u="none" strike="noStrike" dirty="0" smtClean="0">
                          <a:effectLst/>
                        </a:rPr>
                        <a:t> Downward </a:t>
                      </a:r>
                      <a:r>
                        <a:rPr lang="en-US" sz="1100" u="none" strike="noStrike" dirty="0">
                          <a:effectLst/>
                        </a:rPr>
                        <a:t>Shortwave Radiation: Surface</a:t>
                      </a:r>
                      <a:endParaRPr lang="en-US" sz="1100" b="0" i="0" u="none" strike="noStrike" dirty="0">
                        <a:solidFill>
                          <a:srgbClr val="000000"/>
                        </a:solidFill>
                        <a:effectLst/>
                        <a:latin typeface="Calibri"/>
                      </a:endParaRPr>
                    </a:p>
                  </a:txBody>
                  <a:tcPr marL="0" marR="0" marT="0" marB="0" anchor="ctr"/>
                </a:tc>
                <a:tc>
                  <a:txBody>
                    <a:bodyPr/>
                    <a:lstStyle/>
                    <a:p>
                      <a:pPr algn="l" fontAlgn="b"/>
                      <a:endParaRPr lang="en-US" sz="1100" b="0" i="0" u="none" strike="noStrike" dirty="0">
                        <a:solidFill>
                          <a:srgbClr val="FF0000"/>
                        </a:solidFill>
                        <a:effectLst/>
                        <a:latin typeface="Calibri"/>
                      </a:endParaRPr>
                    </a:p>
                  </a:txBody>
                  <a:tcPr marL="0" marR="0" marT="0" marB="0" anchor="ctr"/>
                </a:tc>
                <a:extLst>
                  <a:ext uri="{0D108BD9-81ED-4DB2-BD59-A6C34878D82A}">
                    <a16:rowId xmlns:a16="http://schemas.microsoft.com/office/drawing/2014/main" val="10013"/>
                  </a:ext>
                </a:extLst>
              </a:tr>
              <a:tr h="192579">
                <a:tc>
                  <a:txBody>
                    <a:bodyPr/>
                    <a:lstStyle/>
                    <a:p>
                      <a:pPr algn="l" fontAlgn="b"/>
                      <a:r>
                        <a:rPr lang="en-US" sz="1100" u="none" strike="noStrike" dirty="0" smtClean="0">
                          <a:effectLst/>
                        </a:rPr>
                        <a:t> Fire/Hot </a:t>
                      </a:r>
                      <a:r>
                        <a:rPr lang="en-US" sz="1100" u="none" strike="noStrike" dirty="0">
                          <a:effectLst/>
                        </a:rPr>
                        <a:t>Spot Characterization</a:t>
                      </a:r>
                      <a:endParaRPr lang="en-US" sz="1100" b="0" i="0" u="none" strike="noStrike" dirty="0">
                        <a:solidFill>
                          <a:srgbClr val="000000"/>
                        </a:solidFill>
                        <a:effectLst/>
                        <a:latin typeface="Calibri"/>
                      </a:endParaRPr>
                    </a:p>
                  </a:txBody>
                  <a:tcPr marL="0" marR="0" marT="0" marB="0" anchor="ctr"/>
                </a:tc>
                <a:tc>
                  <a:txBody>
                    <a:bodyPr/>
                    <a:lstStyle/>
                    <a:p>
                      <a:pPr algn="l" fontAlgn="b"/>
                      <a:r>
                        <a:rPr lang="en-US" sz="1100" u="none" strike="noStrike" dirty="0" smtClean="0">
                          <a:effectLst/>
                        </a:rPr>
                        <a:t>@CIMSS/ASPB*</a:t>
                      </a:r>
                      <a:endParaRPr lang="en-US" sz="1100" b="0" i="0" u="none" strike="noStrike" dirty="0">
                        <a:solidFill>
                          <a:srgbClr val="FF0000"/>
                        </a:solidFill>
                        <a:effectLst/>
                        <a:latin typeface="Calibri"/>
                      </a:endParaRPr>
                    </a:p>
                  </a:txBody>
                  <a:tcPr marL="0" marR="0" marT="0" marB="0" anchor="ctr"/>
                </a:tc>
                <a:extLst>
                  <a:ext uri="{0D108BD9-81ED-4DB2-BD59-A6C34878D82A}">
                    <a16:rowId xmlns:a16="http://schemas.microsoft.com/office/drawing/2014/main" val="10014"/>
                  </a:ext>
                </a:extLst>
              </a:tr>
              <a:tr h="192579">
                <a:tc>
                  <a:txBody>
                    <a:bodyPr/>
                    <a:lstStyle/>
                    <a:p>
                      <a:pPr algn="l" fontAlgn="b"/>
                      <a:r>
                        <a:rPr lang="en-US" sz="1100" u="none" strike="noStrike" dirty="0" smtClean="0">
                          <a:effectLst/>
                        </a:rPr>
                        <a:t> Hurricane </a:t>
                      </a:r>
                      <a:r>
                        <a:rPr lang="en-US" sz="1100" u="none" strike="noStrike" dirty="0">
                          <a:effectLst/>
                        </a:rPr>
                        <a:t>Intensity Estimation</a:t>
                      </a:r>
                      <a:endParaRPr lang="en-US" sz="1100" b="0" i="0" u="none" strike="noStrike" dirty="0">
                        <a:solidFill>
                          <a:srgbClr val="000000"/>
                        </a:solidFill>
                        <a:effectLst/>
                        <a:latin typeface="Calibri"/>
                      </a:endParaRPr>
                    </a:p>
                  </a:txBody>
                  <a:tcPr marL="0" marR="0" marT="0" marB="0" anchor="ctr"/>
                </a:tc>
                <a:tc>
                  <a:txBody>
                    <a:bodyPr/>
                    <a:lstStyle/>
                    <a:p>
                      <a:pPr algn="l" fontAlgn="b"/>
                      <a:r>
                        <a:rPr lang="en-US" sz="1100" u="none" strike="noStrike" dirty="0" smtClean="0">
                          <a:effectLst/>
                        </a:rPr>
                        <a:t>@CIMSS/ASPB</a:t>
                      </a:r>
                      <a:endParaRPr lang="en-US" sz="1100" b="0" i="0" u="none" strike="noStrike" dirty="0">
                        <a:solidFill>
                          <a:srgbClr val="FF0000"/>
                        </a:solidFill>
                        <a:effectLst/>
                        <a:latin typeface="Calibri"/>
                      </a:endParaRPr>
                    </a:p>
                  </a:txBody>
                  <a:tcPr marL="0" marR="0" marT="0" marB="0" anchor="ctr"/>
                </a:tc>
                <a:extLst>
                  <a:ext uri="{0D108BD9-81ED-4DB2-BD59-A6C34878D82A}">
                    <a16:rowId xmlns:a16="http://schemas.microsoft.com/office/drawing/2014/main" val="10015"/>
                  </a:ext>
                </a:extLst>
              </a:tr>
              <a:tr h="192579">
                <a:tc>
                  <a:txBody>
                    <a:bodyPr/>
                    <a:lstStyle/>
                    <a:p>
                      <a:pPr algn="l" fontAlgn="b"/>
                      <a:r>
                        <a:rPr lang="en-US" sz="1100" u="none" strike="noStrike" dirty="0" smtClean="0">
                          <a:effectLst/>
                        </a:rPr>
                        <a:t> Land </a:t>
                      </a:r>
                      <a:r>
                        <a:rPr lang="en-US" sz="1100" u="none" strike="noStrike" dirty="0">
                          <a:effectLst/>
                        </a:rPr>
                        <a:t>Surface Temperature (Skin)</a:t>
                      </a:r>
                      <a:endParaRPr lang="en-US" sz="1100" b="0" i="0" u="none" strike="noStrike" dirty="0">
                        <a:solidFill>
                          <a:srgbClr val="000000"/>
                        </a:solidFill>
                        <a:effectLst/>
                        <a:latin typeface="Calibri"/>
                      </a:endParaRPr>
                    </a:p>
                  </a:txBody>
                  <a:tcPr marL="0" marR="0" marT="0" marB="0" anchor="ctr"/>
                </a:tc>
                <a:tc>
                  <a:txBody>
                    <a:bodyPr/>
                    <a:lstStyle/>
                    <a:p>
                      <a:pPr algn="l" fontAlgn="b"/>
                      <a:endParaRPr lang="en-US" sz="1100" b="0" i="0" u="none" strike="noStrike" dirty="0">
                        <a:solidFill>
                          <a:srgbClr val="FF0000"/>
                        </a:solidFill>
                        <a:effectLst/>
                        <a:latin typeface="Calibri"/>
                      </a:endParaRPr>
                    </a:p>
                  </a:txBody>
                  <a:tcPr marL="0" marR="0" marT="0" marB="0" anchor="ctr"/>
                </a:tc>
                <a:extLst>
                  <a:ext uri="{0D108BD9-81ED-4DB2-BD59-A6C34878D82A}">
                    <a16:rowId xmlns:a16="http://schemas.microsoft.com/office/drawing/2014/main" val="10016"/>
                  </a:ext>
                </a:extLst>
              </a:tr>
              <a:tr h="192579">
                <a:tc>
                  <a:txBody>
                    <a:bodyPr/>
                    <a:lstStyle/>
                    <a:p>
                      <a:pPr algn="l" fontAlgn="b"/>
                      <a:r>
                        <a:rPr lang="en-US" sz="1100" u="none" strike="noStrike" dirty="0" smtClean="0">
                          <a:effectLst/>
                        </a:rPr>
                        <a:t> Legacy </a:t>
                      </a:r>
                      <a:r>
                        <a:rPr lang="en-US" sz="1100" u="none" strike="noStrike" dirty="0">
                          <a:effectLst/>
                        </a:rPr>
                        <a:t>Vertical Moisture Profile</a:t>
                      </a:r>
                      <a:endParaRPr lang="en-US" sz="1100" b="0" i="0" u="none" strike="noStrike" dirty="0">
                        <a:solidFill>
                          <a:srgbClr val="000000"/>
                        </a:solidFill>
                        <a:effectLst/>
                        <a:latin typeface="Calibri"/>
                      </a:endParaRPr>
                    </a:p>
                  </a:txBody>
                  <a:tcPr marL="0" marR="0" marT="0" marB="0" anchor="ctr"/>
                </a:tc>
                <a:tc>
                  <a:txBody>
                    <a:bodyPr/>
                    <a:lstStyle/>
                    <a:p>
                      <a:pPr algn="l" fontAlgn="b"/>
                      <a:r>
                        <a:rPr lang="en-US" sz="1100" u="none" strike="noStrike" dirty="0" smtClean="0">
                          <a:effectLst/>
                        </a:rPr>
                        <a:t>@CIMSS/ASPB</a:t>
                      </a:r>
                      <a:endParaRPr lang="en-US" sz="1100" b="0" i="0" u="none" strike="noStrike" dirty="0">
                        <a:solidFill>
                          <a:srgbClr val="FF0000"/>
                        </a:solidFill>
                        <a:effectLst/>
                        <a:latin typeface="Calibri"/>
                      </a:endParaRPr>
                    </a:p>
                  </a:txBody>
                  <a:tcPr marL="0" marR="0" marT="0" marB="0" anchor="ctr"/>
                </a:tc>
                <a:extLst>
                  <a:ext uri="{0D108BD9-81ED-4DB2-BD59-A6C34878D82A}">
                    <a16:rowId xmlns:a16="http://schemas.microsoft.com/office/drawing/2014/main" val="10017"/>
                  </a:ext>
                </a:extLst>
              </a:tr>
              <a:tr h="192579">
                <a:tc>
                  <a:txBody>
                    <a:bodyPr/>
                    <a:lstStyle/>
                    <a:p>
                      <a:pPr algn="l" fontAlgn="b"/>
                      <a:r>
                        <a:rPr lang="en-US" sz="1100" u="none" strike="noStrike" dirty="0" smtClean="0">
                          <a:effectLst/>
                        </a:rPr>
                        <a:t> Legacy </a:t>
                      </a:r>
                      <a:r>
                        <a:rPr lang="en-US" sz="1100" u="none" strike="noStrike" dirty="0">
                          <a:effectLst/>
                        </a:rPr>
                        <a:t>Vertical Temperature Profile</a:t>
                      </a:r>
                      <a:endParaRPr lang="en-US" sz="1100" b="0" i="0" u="none" strike="noStrike" dirty="0">
                        <a:solidFill>
                          <a:srgbClr val="000000"/>
                        </a:solidFill>
                        <a:effectLst/>
                        <a:latin typeface="Calibri"/>
                      </a:endParaRPr>
                    </a:p>
                  </a:txBody>
                  <a:tcPr marL="0" marR="0" marT="0" marB="0" anchor="ctr"/>
                </a:tc>
                <a:tc>
                  <a:txBody>
                    <a:bodyPr/>
                    <a:lstStyle/>
                    <a:p>
                      <a:pPr algn="l" fontAlgn="b"/>
                      <a:r>
                        <a:rPr lang="en-US" sz="1100" u="none" strike="noStrike" dirty="0" smtClean="0">
                          <a:effectLst/>
                        </a:rPr>
                        <a:t>@CIMSS/ASPB</a:t>
                      </a:r>
                      <a:endParaRPr lang="en-US" sz="1100" b="0" i="0" u="none" strike="noStrike" dirty="0">
                        <a:solidFill>
                          <a:srgbClr val="FF0000"/>
                        </a:solidFill>
                        <a:effectLst/>
                        <a:latin typeface="Calibri"/>
                      </a:endParaRPr>
                    </a:p>
                  </a:txBody>
                  <a:tcPr marL="0" marR="0" marT="0" marB="0" anchor="ctr"/>
                </a:tc>
                <a:extLst>
                  <a:ext uri="{0D108BD9-81ED-4DB2-BD59-A6C34878D82A}">
                    <a16:rowId xmlns:a16="http://schemas.microsoft.com/office/drawing/2014/main" val="10018"/>
                  </a:ext>
                </a:extLst>
              </a:tr>
              <a:tr h="192579">
                <a:tc>
                  <a:txBody>
                    <a:bodyPr/>
                    <a:lstStyle/>
                    <a:p>
                      <a:pPr algn="l" fontAlgn="b"/>
                      <a:r>
                        <a:rPr lang="en-US" sz="1100" u="none" strike="noStrike" dirty="0" smtClean="0">
                          <a:effectLst/>
                        </a:rPr>
                        <a:t> Radiances</a:t>
                      </a:r>
                      <a:endParaRPr lang="en-US" sz="1100" b="0" i="0" u="none" strike="noStrike" dirty="0">
                        <a:solidFill>
                          <a:srgbClr val="000000"/>
                        </a:solidFill>
                        <a:effectLst/>
                        <a:latin typeface="Calibri"/>
                      </a:endParaRPr>
                    </a:p>
                  </a:txBody>
                  <a:tcPr marL="0" marR="0" marT="0" marB="0" anchor="ctr"/>
                </a:tc>
                <a:tc>
                  <a:txBody>
                    <a:bodyPr/>
                    <a:lstStyle/>
                    <a:p>
                      <a:pPr algn="l" fontAlgn="b"/>
                      <a:endParaRPr lang="en-US" sz="1100" b="0" i="0" u="none" strike="noStrike" dirty="0">
                        <a:solidFill>
                          <a:srgbClr val="FF0000"/>
                        </a:solidFill>
                        <a:effectLst/>
                        <a:latin typeface="Calibri"/>
                      </a:endParaRPr>
                    </a:p>
                  </a:txBody>
                  <a:tcPr marL="0" marR="0" marT="0" marB="0" anchor="ctr"/>
                </a:tc>
                <a:extLst>
                  <a:ext uri="{0D108BD9-81ED-4DB2-BD59-A6C34878D82A}">
                    <a16:rowId xmlns:a16="http://schemas.microsoft.com/office/drawing/2014/main" val="10019"/>
                  </a:ext>
                </a:extLst>
              </a:tr>
              <a:tr h="192579">
                <a:tc>
                  <a:txBody>
                    <a:bodyPr/>
                    <a:lstStyle/>
                    <a:p>
                      <a:pPr algn="l" fontAlgn="b"/>
                      <a:r>
                        <a:rPr lang="en-US" sz="1100" u="none" strike="noStrike" dirty="0" smtClean="0">
                          <a:effectLst/>
                        </a:rPr>
                        <a:t> Rainfall </a:t>
                      </a:r>
                      <a:r>
                        <a:rPr lang="en-US" sz="1100" u="none" strike="noStrike" dirty="0">
                          <a:effectLst/>
                        </a:rPr>
                        <a:t>Rate / QPE</a:t>
                      </a:r>
                      <a:endParaRPr lang="en-US" sz="1100" b="0" i="0" u="none" strike="noStrike" dirty="0">
                        <a:solidFill>
                          <a:srgbClr val="000000"/>
                        </a:solidFill>
                        <a:effectLst/>
                        <a:latin typeface="Calibri"/>
                      </a:endParaRPr>
                    </a:p>
                  </a:txBody>
                  <a:tcPr marL="0" marR="0" marT="0" marB="0" anchor="ctr"/>
                </a:tc>
                <a:tc>
                  <a:txBody>
                    <a:bodyPr/>
                    <a:lstStyle/>
                    <a:p>
                      <a:pPr algn="l" fontAlgn="b"/>
                      <a:endParaRPr lang="en-US" sz="1100" b="0" i="0" u="none" strike="noStrike" dirty="0">
                        <a:solidFill>
                          <a:srgbClr val="FF0000"/>
                        </a:solidFill>
                        <a:effectLst/>
                        <a:latin typeface="Calibri"/>
                      </a:endParaRPr>
                    </a:p>
                  </a:txBody>
                  <a:tcPr marL="0" marR="0" marT="0" marB="0" anchor="ctr"/>
                </a:tc>
                <a:extLst>
                  <a:ext uri="{0D108BD9-81ED-4DB2-BD59-A6C34878D82A}">
                    <a16:rowId xmlns:a16="http://schemas.microsoft.com/office/drawing/2014/main" val="10020"/>
                  </a:ext>
                </a:extLst>
              </a:tr>
              <a:tr h="192579">
                <a:tc>
                  <a:txBody>
                    <a:bodyPr/>
                    <a:lstStyle/>
                    <a:p>
                      <a:pPr algn="l" fontAlgn="b"/>
                      <a:r>
                        <a:rPr lang="en-US" sz="1100" u="none" strike="noStrike" dirty="0" smtClean="0">
                          <a:effectLst/>
                        </a:rPr>
                        <a:t> Reflected </a:t>
                      </a:r>
                      <a:r>
                        <a:rPr lang="en-US" sz="1100" u="none" strike="noStrike" dirty="0">
                          <a:effectLst/>
                        </a:rPr>
                        <a:t>Shortwave Radiation: TOA</a:t>
                      </a:r>
                      <a:endParaRPr lang="en-US" sz="1100" b="0" i="0" u="none" strike="noStrike" dirty="0">
                        <a:solidFill>
                          <a:srgbClr val="000000"/>
                        </a:solidFill>
                        <a:effectLst/>
                        <a:latin typeface="Calibri"/>
                      </a:endParaRPr>
                    </a:p>
                  </a:txBody>
                  <a:tcPr marL="0" marR="0" marT="0" marB="0" anchor="ctr"/>
                </a:tc>
                <a:tc>
                  <a:txBody>
                    <a:bodyPr/>
                    <a:lstStyle/>
                    <a:p>
                      <a:pPr algn="l" fontAlgn="b"/>
                      <a:endParaRPr lang="en-US" sz="1100" b="0" i="0" u="none" strike="noStrike" dirty="0">
                        <a:solidFill>
                          <a:srgbClr val="FF0000"/>
                        </a:solidFill>
                        <a:effectLst/>
                        <a:latin typeface="Calibri"/>
                      </a:endParaRPr>
                    </a:p>
                  </a:txBody>
                  <a:tcPr marL="0" marR="0" marT="0" marB="0" anchor="ctr"/>
                </a:tc>
                <a:extLst>
                  <a:ext uri="{0D108BD9-81ED-4DB2-BD59-A6C34878D82A}">
                    <a16:rowId xmlns:a16="http://schemas.microsoft.com/office/drawing/2014/main" val="10021"/>
                  </a:ext>
                </a:extLst>
              </a:tr>
              <a:tr h="192579">
                <a:tc>
                  <a:txBody>
                    <a:bodyPr/>
                    <a:lstStyle/>
                    <a:p>
                      <a:pPr algn="l" fontAlgn="b"/>
                      <a:r>
                        <a:rPr lang="en-US" sz="1100" u="none" strike="noStrike" dirty="0" smtClean="0">
                          <a:effectLst/>
                        </a:rPr>
                        <a:t> Sea </a:t>
                      </a:r>
                      <a:r>
                        <a:rPr lang="en-US" sz="1100" u="none" strike="noStrike" dirty="0">
                          <a:effectLst/>
                        </a:rPr>
                        <a:t>Surface Temperature (Skin)</a:t>
                      </a:r>
                      <a:endParaRPr lang="en-US" sz="1100" b="0" i="0" u="none" strike="noStrike" dirty="0">
                        <a:solidFill>
                          <a:srgbClr val="000000"/>
                        </a:solidFill>
                        <a:effectLst/>
                        <a:latin typeface="Calibri"/>
                      </a:endParaRPr>
                    </a:p>
                  </a:txBody>
                  <a:tcPr marL="0" marR="0" marT="0" marB="0" anchor="ctr"/>
                </a:tc>
                <a:tc>
                  <a:txBody>
                    <a:bodyPr/>
                    <a:lstStyle/>
                    <a:p>
                      <a:pPr algn="l" fontAlgn="b"/>
                      <a:endParaRPr lang="en-US" sz="1100" b="0" i="0" u="none" strike="noStrike" dirty="0">
                        <a:solidFill>
                          <a:srgbClr val="FF0000"/>
                        </a:solidFill>
                        <a:effectLst/>
                        <a:latin typeface="Calibri"/>
                      </a:endParaRPr>
                    </a:p>
                  </a:txBody>
                  <a:tcPr marL="0" marR="0" marT="0" marB="0" anchor="ctr"/>
                </a:tc>
                <a:extLst>
                  <a:ext uri="{0D108BD9-81ED-4DB2-BD59-A6C34878D82A}">
                    <a16:rowId xmlns:a16="http://schemas.microsoft.com/office/drawing/2014/main" val="10022"/>
                  </a:ext>
                </a:extLst>
              </a:tr>
              <a:tr h="192579">
                <a:tc>
                  <a:txBody>
                    <a:bodyPr/>
                    <a:lstStyle/>
                    <a:p>
                      <a:pPr algn="l" fontAlgn="b"/>
                      <a:r>
                        <a:rPr lang="en-US" sz="1100" u="none" strike="noStrike" dirty="0" smtClean="0">
                          <a:effectLst/>
                        </a:rPr>
                        <a:t> Snow </a:t>
                      </a:r>
                      <a:r>
                        <a:rPr lang="en-US" sz="1100" u="none" strike="noStrike" dirty="0">
                          <a:effectLst/>
                        </a:rPr>
                        <a:t>Cover</a:t>
                      </a:r>
                      <a:endParaRPr lang="en-US" sz="1100" b="0" i="0" u="none" strike="noStrike" dirty="0">
                        <a:solidFill>
                          <a:srgbClr val="000000"/>
                        </a:solidFill>
                        <a:effectLst/>
                        <a:latin typeface="Calibri"/>
                      </a:endParaRPr>
                    </a:p>
                  </a:txBody>
                  <a:tcPr marL="0" marR="0" marT="0" marB="0" anchor="ctr"/>
                </a:tc>
                <a:tc>
                  <a:txBody>
                    <a:bodyPr/>
                    <a:lstStyle/>
                    <a:p>
                      <a:pPr algn="l" fontAlgn="b"/>
                      <a:r>
                        <a:rPr lang="en-US" sz="1100" u="none" strike="noStrike" dirty="0" smtClean="0">
                          <a:effectLst/>
                        </a:rPr>
                        <a:t>@CIMSS/ASPB</a:t>
                      </a:r>
                      <a:endParaRPr lang="en-US" sz="1100" b="0" i="0" u="none" strike="noStrike" dirty="0">
                        <a:solidFill>
                          <a:srgbClr val="FF0000"/>
                        </a:solidFill>
                        <a:effectLst/>
                        <a:latin typeface="Calibri"/>
                      </a:endParaRPr>
                    </a:p>
                  </a:txBody>
                  <a:tcPr marL="0" marR="0" marT="0" marB="0" anchor="ctr"/>
                </a:tc>
                <a:extLst>
                  <a:ext uri="{0D108BD9-81ED-4DB2-BD59-A6C34878D82A}">
                    <a16:rowId xmlns:a16="http://schemas.microsoft.com/office/drawing/2014/main" val="10023"/>
                  </a:ext>
                </a:extLst>
              </a:tr>
              <a:tr h="192579">
                <a:tc>
                  <a:txBody>
                    <a:bodyPr/>
                    <a:lstStyle/>
                    <a:p>
                      <a:pPr algn="l" fontAlgn="b"/>
                      <a:r>
                        <a:rPr lang="en-US" sz="1100" u="none" strike="noStrike" dirty="0" smtClean="0">
                          <a:effectLst/>
                        </a:rPr>
                        <a:t> Total </a:t>
                      </a:r>
                      <a:r>
                        <a:rPr lang="en-US" sz="1100" u="none" strike="noStrike" dirty="0">
                          <a:effectLst/>
                        </a:rPr>
                        <a:t>Precipitable Water</a:t>
                      </a:r>
                      <a:endParaRPr lang="en-US" sz="1100" b="0" i="0" u="none" strike="noStrike" dirty="0">
                        <a:solidFill>
                          <a:srgbClr val="000000"/>
                        </a:solidFill>
                        <a:effectLst/>
                        <a:latin typeface="Calibri"/>
                      </a:endParaRPr>
                    </a:p>
                  </a:txBody>
                  <a:tcPr marL="0" marR="0" marT="0" marB="0" anchor="ctr"/>
                </a:tc>
                <a:tc>
                  <a:txBody>
                    <a:bodyPr/>
                    <a:lstStyle/>
                    <a:p>
                      <a:pPr algn="l" fontAlgn="b"/>
                      <a:r>
                        <a:rPr lang="en-US" sz="1100" u="none" strike="noStrike" dirty="0" smtClean="0">
                          <a:effectLst/>
                        </a:rPr>
                        <a:t>@CIMSS/ASPB</a:t>
                      </a:r>
                      <a:endParaRPr lang="en-US" sz="1100" b="0" i="0" u="none" strike="noStrike" dirty="0">
                        <a:solidFill>
                          <a:srgbClr val="FF0000"/>
                        </a:solidFill>
                        <a:effectLst/>
                        <a:latin typeface="Calibri"/>
                      </a:endParaRPr>
                    </a:p>
                  </a:txBody>
                  <a:tcPr marL="0" marR="0" marT="0" marB="0" anchor="ctr"/>
                </a:tc>
                <a:extLst>
                  <a:ext uri="{0D108BD9-81ED-4DB2-BD59-A6C34878D82A}">
                    <a16:rowId xmlns:a16="http://schemas.microsoft.com/office/drawing/2014/main" val="10024"/>
                  </a:ext>
                </a:extLst>
              </a:tr>
              <a:tr h="192579">
                <a:tc>
                  <a:txBody>
                    <a:bodyPr/>
                    <a:lstStyle/>
                    <a:p>
                      <a:pPr algn="l" fontAlgn="b"/>
                      <a:r>
                        <a:rPr lang="en-US" sz="1100" u="none" strike="noStrike" dirty="0" smtClean="0">
                          <a:effectLst/>
                        </a:rPr>
                        <a:t> Volcanic </a:t>
                      </a:r>
                      <a:r>
                        <a:rPr lang="en-US" sz="1100" u="none" strike="noStrike" dirty="0">
                          <a:effectLst/>
                        </a:rPr>
                        <a:t>Ash: Detection and Height</a:t>
                      </a:r>
                      <a:endParaRPr lang="en-US" sz="1100" b="0" i="0" u="none" strike="noStrike" dirty="0">
                        <a:solidFill>
                          <a:srgbClr val="000000"/>
                        </a:solidFill>
                        <a:effectLst/>
                        <a:latin typeface="Calibri"/>
                      </a:endParaRPr>
                    </a:p>
                  </a:txBody>
                  <a:tcPr marL="0" marR="0" marT="0" marB="0" anchor="ctr"/>
                </a:tc>
                <a:tc>
                  <a:txBody>
                    <a:bodyPr/>
                    <a:lstStyle/>
                    <a:p>
                      <a:pPr algn="l" fontAlgn="b"/>
                      <a:r>
                        <a:rPr lang="en-US" sz="1100" u="none" strike="noStrike" dirty="0" smtClean="0">
                          <a:effectLst/>
                        </a:rPr>
                        <a:t>@CIMSS/ASPB</a:t>
                      </a:r>
                      <a:endParaRPr lang="en-US" sz="1100" b="0" i="0" u="none" strike="noStrike" dirty="0">
                        <a:solidFill>
                          <a:srgbClr val="FF0000"/>
                        </a:solidFill>
                        <a:effectLst/>
                        <a:latin typeface="Calibri"/>
                      </a:endParaRPr>
                    </a:p>
                  </a:txBody>
                  <a:tcPr marL="0" marR="0" marT="0" marB="0" anchor="ctr"/>
                </a:tc>
                <a:extLst>
                  <a:ext uri="{0D108BD9-81ED-4DB2-BD59-A6C34878D82A}">
                    <a16:rowId xmlns:a16="http://schemas.microsoft.com/office/drawing/2014/main" val="10025"/>
                  </a:ext>
                </a:extLst>
              </a:tr>
            </a:tbl>
          </a:graphicData>
        </a:graphic>
      </p:graphicFrame>
      <p:sp>
        <p:nvSpPr>
          <p:cNvPr id="6" name="TextBox 5"/>
          <p:cNvSpPr txBox="1"/>
          <p:nvPr/>
        </p:nvSpPr>
        <p:spPr>
          <a:xfrm>
            <a:off x="82378" y="5681261"/>
            <a:ext cx="5857102"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Calibri" panose="020F0502020204030204"/>
                <a:ea typeface="+mn-ea"/>
                <a:cs typeface="+mn-cs"/>
              </a:rPr>
              <a:t>For CIMSS/ASPB </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products, Team Lead is ASPB and science team is at CIMSS.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Calibri" panose="020F0502020204030204"/>
                <a:ea typeface="+mn-ea"/>
                <a:cs typeface="+mn-cs"/>
              </a:rPr>
              <a:t>	* Team lead is in DC, algorithm developer and science team at CIMSS.</a:t>
            </a:r>
          </a:p>
        </p:txBody>
      </p:sp>
      <p:graphicFrame>
        <p:nvGraphicFramePr>
          <p:cNvPr id="8" name="Content Placeholder 6"/>
          <p:cNvGraphicFramePr>
            <a:graphicFrameLocks/>
          </p:cNvGraphicFramePr>
          <p:nvPr>
            <p:extLst>
              <p:ext uri="{D42A27DB-BD31-4B8C-83A1-F6EECF244321}">
                <p14:modId xmlns:p14="http://schemas.microsoft.com/office/powerpoint/2010/main" val="3103292364"/>
              </p:ext>
            </p:extLst>
          </p:nvPr>
        </p:nvGraphicFramePr>
        <p:xfrm>
          <a:off x="4633000" y="674207"/>
          <a:ext cx="4489621" cy="1540632"/>
        </p:xfrm>
        <a:graphic>
          <a:graphicData uri="http://schemas.openxmlformats.org/drawingml/2006/table">
            <a:tbl>
              <a:tblPr firstRow="1" bandRow="1">
                <a:tableStyleId>{FABFCF23-3B69-468F-B69F-88F6DE6A72F2}</a:tableStyleId>
              </a:tblPr>
              <a:tblGrid>
                <a:gridCol w="3229376">
                  <a:extLst>
                    <a:ext uri="{9D8B030D-6E8A-4147-A177-3AD203B41FA5}">
                      <a16:colId xmlns:a16="http://schemas.microsoft.com/office/drawing/2014/main" val="20000"/>
                    </a:ext>
                  </a:extLst>
                </a:gridCol>
                <a:gridCol w="1260245">
                  <a:extLst>
                    <a:ext uri="{9D8B030D-6E8A-4147-A177-3AD203B41FA5}">
                      <a16:colId xmlns:a16="http://schemas.microsoft.com/office/drawing/2014/main" val="20001"/>
                    </a:ext>
                  </a:extLst>
                </a:gridCol>
              </a:tblGrid>
              <a:tr h="192579">
                <a:tc gridSpan="2">
                  <a:txBody>
                    <a:bodyPr/>
                    <a:lstStyle/>
                    <a:p>
                      <a:pPr algn="ctr" fontAlgn="b"/>
                      <a:r>
                        <a:rPr lang="en-US" sz="1100" u="none" strike="noStrike" dirty="0">
                          <a:effectLst/>
                        </a:rPr>
                        <a:t>Advanced Baseline Imager (ABI</a:t>
                      </a:r>
                      <a:r>
                        <a:rPr lang="en-US" sz="1100" u="none" strike="noStrike" dirty="0" smtClean="0">
                          <a:effectLst/>
                        </a:rPr>
                        <a:t>) Pathfinders Products</a:t>
                      </a:r>
                      <a:endParaRPr lang="en-US" sz="1100" b="0" i="0" u="none" strike="noStrike" dirty="0">
                        <a:solidFill>
                          <a:srgbClr val="000000"/>
                        </a:solidFill>
                        <a:effectLst/>
                        <a:latin typeface="Calibri"/>
                      </a:endParaRPr>
                    </a:p>
                  </a:txBody>
                  <a:tcPr marL="0" marR="0" marT="0" marB="0" anchor="ctr"/>
                </a:tc>
                <a:tc hMerge="1">
                  <a:txBody>
                    <a:bodyPr/>
                    <a:lstStyle/>
                    <a:p>
                      <a:pPr algn="l" fontAlgn="b"/>
                      <a:endParaRPr lang="en-US" sz="1000" b="0" i="0" u="none" strike="noStrike" dirty="0">
                        <a:solidFill>
                          <a:srgbClr val="FF0000"/>
                        </a:solidFill>
                        <a:effectLst/>
                        <a:latin typeface="Calibri"/>
                      </a:endParaRPr>
                    </a:p>
                  </a:txBody>
                  <a:tcPr marL="0" marR="0" marT="0" marB="0" anchor="ctr"/>
                </a:tc>
                <a:extLst>
                  <a:ext uri="{0D108BD9-81ED-4DB2-BD59-A6C34878D82A}">
                    <a16:rowId xmlns:a16="http://schemas.microsoft.com/office/drawing/2014/main" val="10000"/>
                  </a:ext>
                </a:extLst>
              </a:tr>
              <a:tr h="192579">
                <a:tc>
                  <a:txBody>
                    <a:bodyPr/>
                    <a:lstStyle/>
                    <a:p>
                      <a:pPr algn="l" fontAlgn="b"/>
                      <a:r>
                        <a:rPr lang="en-US" sz="1100" u="none" strike="noStrike" dirty="0" smtClean="0">
                          <a:effectLst/>
                        </a:rPr>
                        <a:t> Aerosol Particle Size</a:t>
                      </a:r>
                      <a:endParaRPr lang="en-US" sz="1100" b="0" i="0" u="none" strike="noStrike" dirty="0">
                        <a:solidFill>
                          <a:srgbClr val="000000"/>
                        </a:solidFill>
                        <a:effectLst/>
                        <a:latin typeface="Calibri"/>
                      </a:endParaRPr>
                    </a:p>
                  </a:txBody>
                  <a:tcPr marL="0" marR="0" marT="0" marB="0" anchor="ctr"/>
                </a:tc>
                <a:tc>
                  <a:txBody>
                    <a:bodyPr/>
                    <a:lstStyle/>
                    <a:p>
                      <a:pPr algn="l" fontAlgn="b"/>
                      <a:endParaRPr lang="en-US" sz="1100" b="0" i="0" u="none" strike="noStrike" dirty="0">
                        <a:solidFill>
                          <a:srgbClr val="FF0000"/>
                        </a:solidFill>
                        <a:effectLst/>
                        <a:latin typeface="Calibri"/>
                      </a:endParaRPr>
                    </a:p>
                  </a:txBody>
                  <a:tcPr marL="0" marR="0" marT="0" marB="0" anchor="ctr"/>
                </a:tc>
                <a:extLst>
                  <a:ext uri="{0D108BD9-81ED-4DB2-BD59-A6C34878D82A}">
                    <a16:rowId xmlns:a16="http://schemas.microsoft.com/office/drawing/2014/main" val="10001"/>
                  </a:ext>
                </a:extLst>
              </a:tr>
              <a:tr h="192579">
                <a:tc>
                  <a:txBody>
                    <a:bodyPr/>
                    <a:lstStyle/>
                    <a:p>
                      <a:pPr algn="l" fontAlgn="b"/>
                      <a:r>
                        <a:rPr lang="en-US" sz="1100" u="none" strike="noStrike" dirty="0" smtClean="0">
                          <a:effectLst/>
                        </a:rPr>
                        <a:t> Cloud Layers/Heights</a:t>
                      </a:r>
                      <a:endParaRPr lang="en-US" sz="1100" b="0" i="0" u="none" strike="noStrike" dirty="0">
                        <a:solidFill>
                          <a:srgbClr val="000000"/>
                        </a:solidFill>
                        <a:effectLst/>
                        <a:latin typeface="Calibri"/>
                      </a:endParaRPr>
                    </a:p>
                  </a:txBody>
                  <a:tcPr marL="0" marR="0" marT="0" marB="0" anchor="ct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100" u="none" strike="noStrike" dirty="0" smtClean="0">
                          <a:effectLst/>
                        </a:rPr>
                        <a:t>@CIMSS/ASPB</a:t>
                      </a:r>
                      <a:endParaRPr lang="en-US" sz="1100" b="0" i="0" u="none" strike="noStrike" dirty="0" smtClean="0">
                        <a:solidFill>
                          <a:srgbClr val="FF0000"/>
                        </a:solidFill>
                        <a:effectLst/>
                        <a:latin typeface="+mn-lt"/>
                      </a:endParaRPr>
                    </a:p>
                  </a:txBody>
                  <a:tcPr marL="0" marR="0" marT="0" marB="0" anchor="ctr"/>
                </a:tc>
                <a:extLst>
                  <a:ext uri="{0D108BD9-81ED-4DB2-BD59-A6C34878D82A}">
                    <a16:rowId xmlns:a16="http://schemas.microsoft.com/office/drawing/2014/main" val="10002"/>
                  </a:ext>
                </a:extLst>
              </a:tr>
              <a:tr h="192579">
                <a:tc>
                  <a:txBody>
                    <a:bodyPr/>
                    <a:lstStyle/>
                    <a:p>
                      <a:pPr algn="l" fontAlgn="b"/>
                      <a:r>
                        <a:rPr lang="en-US" sz="1100" u="none" strike="noStrike" dirty="0" smtClean="0">
                          <a:effectLst/>
                        </a:rPr>
                        <a:t> Ice Thickness</a:t>
                      </a:r>
                      <a:endParaRPr lang="en-US" sz="1100" b="0" i="0" u="none" strike="noStrike" dirty="0">
                        <a:solidFill>
                          <a:srgbClr val="000000"/>
                        </a:solidFill>
                        <a:effectLst/>
                        <a:latin typeface="Calibri"/>
                      </a:endParaRPr>
                    </a:p>
                  </a:txBody>
                  <a:tcPr marL="0" marR="0" marT="0" marB="0" anchor="ctr"/>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100" u="none" strike="noStrike" dirty="0" smtClean="0">
                          <a:effectLst/>
                        </a:rPr>
                        <a:t>@CIMSS/ASPB</a:t>
                      </a:r>
                      <a:endParaRPr lang="en-US" sz="1100" b="0" i="0" u="none" strike="noStrike" dirty="0" smtClean="0">
                        <a:solidFill>
                          <a:srgbClr val="FF0000"/>
                        </a:solidFill>
                        <a:effectLst/>
                        <a:latin typeface="Calibri"/>
                      </a:endParaRPr>
                    </a:p>
                  </a:txBody>
                  <a:tcPr marL="0" marR="0" marT="0" marB="0" anchor="ctr"/>
                </a:tc>
                <a:extLst>
                  <a:ext uri="{0D108BD9-81ED-4DB2-BD59-A6C34878D82A}">
                    <a16:rowId xmlns:a16="http://schemas.microsoft.com/office/drawing/2014/main" val="10003"/>
                  </a:ext>
                </a:extLst>
              </a:tr>
              <a:tr h="192579">
                <a:tc>
                  <a:txBody>
                    <a:bodyPr/>
                    <a:lstStyle/>
                    <a:p>
                      <a:pPr algn="l" fontAlgn="b"/>
                      <a:r>
                        <a:rPr lang="en-US" sz="1100" b="0" i="0" u="none" strike="noStrike" dirty="0" smtClean="0">
                          <a:solidFill>
                            <a:schemeClr val="dk1"/>
                          </a:solidFill>
                          <a:effectLst/>
                          <a:latin typeface="+mn-lt"/>
                        </a:rPr>
                        <a:t> Ice:</a:t>
                      </a:r>
                      <a:r>
                        <a:rPr lang="en-US" sz="1100" b="0" i="0" u="none" strike="noStrike" baseline="0" dirty="0" smtClean="0">
                          <a:solidFill>
                            <a:schemeClr val="dk1"/>
                          </a:solidFill>
                          <a:effectLst/>
                          <a:latin typeface="+mn-lt"/>
                        </a:rPr>
                        <a:t> Concentration</a:t>
                      </a:r>
                      <a:endParaRPr lang="en-US" sz="1100" b="0" i="0" u="none" strike="noStrike" dirty="0">
                        <a:solidFill>
                          <a:srgbClr val="000000"/>
                        </a:solidFill>
                        <a:effectLst/>
                        <a:latin typeface="Calibri"/>
                      </a:endParaRPr>
                    </a:p>
                  </a:txBody>
                  <a:tcPr marL="0" marR="0" marT="0" marB="0" anchor="ctr"/>
                </a:tc>
                <a:tc>
                  <a:txBody>
                    <a:bodyPr/>
                    <a:lstStyle/>
                    <a:p>
                      <a:pPr algn="l" fontAlgn="b"/>
                      <a:r>
                        <a:rPr lang="en-US" sz="1100" u="none" strike="noStrike" dirty="0" smtClean="0">
                          <a:effectLst/>
                        </a:rPr>
                        <a:t>@CIMSS/ASPB</a:t>
                      </a:r>
                      <a:endParaRPr lang="en-US" sz="1100" b="0" i="0" u="none" strike="noStrike" dirty="0">
                        <a:solidFill>
                          <a:srgbClr val="FF0000"/>
                        </a:solidFill>
                        <a:effectLst/>
                        <a:latin typeface="Calibri"/>
                      </a:endParaRPr>
                    </a:p>
                  </a:txBody>
                  <a:tcPr marL="0" marR="0" marT="0" marB="0" anchor="ctr"/>
                </a:tc>
                <a:extLst>
                  <a:ext uri="{0D108BD9-81ED-4DB2-BD59-A6C34878D82A}">
                    <a16:rowId xmlns:a16="http://schemas.microsoft.com/office/drawing/2014/main" val="10004"/>
                  </a:ext>
                </a:extLst>
              </a:tr>
              <a:tr h="192579">
                <a:tc>
                  <a:txBody>
                    <a:bodyPr/>
                    <a:lstStyle/>
                    <a:p>
                      <a:pPr algn="l" fontAlgn="b"/>
                      <a:r>
                        <a:rPr lang="en-US" sz="1100" u="none" strike="noStrike" dirty="0" smtClean="0">
                          <a:effectLst/>
                        </a:rPr>
                        <a:t> Ice: Motion</a:t>
                      </a:r>
                      <a:endParaRPr lang="en-US" sz="1100" b="0" i="0" u="none" strike="noStrike" dirty="0">
                        <a:solidFill>
                          <a:srgbClr val="000000"/>
                        </a:solidFill>
                        <a:effectLst/>
                        <a:latin typeface="Calibri"/>
                      </a:endParaRPr>
                    </a:p>
                  </a:txBody>
                  <a:tcPr marL="0" marR="0" marT="0" marB="0" anchor="ctr"/>
                </a:tc>
                <a:tc>
                  <a:txBody>
                    <a:bodyPr/>
                    <a:lstStyle/>
                    <a:p>
                      <a:pPr algn="l" fontAlgn="b"/>
                      <a:r>
                        <a:rPr lang="en-US" sz="1100" u="none" strike="noStrike" dirty="0" smtClean="0">
                          <a:effectLst/>
                        </a:rPr>
                        <a:t>@CIMSS/ASPB</a:t>
                      </a:r>
                      <a:endParaRPr lang="en-US" sz="1100" b="0" i="0" u="none" strike="noStrike" dirty="0">
                        <a:solidFill>
                          <a:srgbClr val="FF0000"/>
                        </a:solidFill>
                        <a:effectLst/>
                        <a:latin typeface="Calibri"/>
                      </a:endParaRPr>
                    </a:p>
                  </a:txBody>
                  <a:tcPr marL="0" marR="0" marT="0" marB="0" anchor="ctr"/>
                </a:tc>
                <a:extLst>
                  <a:ext uri="{0D108BD9-81ED-4DB2-BD59-A6C34878D82A}">
                    <a16:rowId xmlns:a16="http://schemas.microsoft.com/office/drawing/2014/main" val="10005"/>
                  </a:ext>
                </a:extLst>
              </a:tr>
              <a:tr h="192579">
                <a:tc>
                  <a:txBody>
                    <a:bodyPr/>
                    <a:lstStyle/>
                    <a:p>
                      <a:pPr algn="l" fontAlgn="b"/>
                      <a:r>
                        <a:rPr lang="en-US" sz="1100" u="none" strike="noStrike" dirty="0" smtClean="0">
                          <a:effectLst/>
                        </a:rPr>
                        <a:t> Low Cloud and Fog</a:t>
                      </a:r>
                      <a:endParaRPr lang="en-US" sz="1100" b="0" i="0" u="none" strike="noStrike" dirty="0">
                        <a:solidFill>
                          <a:srgbClr val="000000"/>
                        </a:solidFill>
                        <a:effectLst/>
                        <a:latin typeface="Calibri"/>
                      </a:endParaRPr>
                    </a:p>
                  </a:txBody>
                  <a:tcPr marL="0" marR="0" marT="0" marB="0" anchor="ctr"/>
                </a:tc>
                <a:tc>
                  <a:txBody>
                    <a:bodyPr/>
                    <a:lstStyle/>
                    <a:p>
                      <a:pPr algn="l" fontAlgn="b"/>
                      <a:r>
                        <a:rPr lang="en-US" sz="1100" u="none" strike="noStrike" dirty="0" smtClean="0">
                          <a:effectLst/>
                        </a:rPr>
                        <a:t>@CIMSS/ASPB</a:t>
                      </a:r>
                      <a:endParaRPr lang="en-US" sz="1100" b="0" i="0" u="none" strike="noStrike" dirty="0">
                        <a:solidFill>
                          <a:srgbClr val="FF0000"/>
                        </a:solidFill>
                        <a:effectLst/>
                        <a:latin typeface="Calibri"/>
                      </a:endParaRPr>
                    </a:p>
                  </a:txBody>
                  <a:tcPr marL="0" marR="0" marT="0" marB="0" anchor="ctr"/>
                </a:tc>
                <a:extLst>
                  <a:ext uri="{0D108BD9-81ED-4DB2-BD59-A6C34878D82A}">
                    <a16:rowId xmlns:a16="http://schemas.microsoft.com/office/drawing/2014/main" val="10006"/>
                  </a:ext>
                </a:extLst>
              </a:tr>
              <a:tr h="192579">
                <a:tc>
                  <a:txBody>
                    <a:bodyPr/>
                    <a:lstStyle/>
                    <a:p>
                      <a:pPr algn="l" fontAlgn="b"/>
                      <a:r>
                        <a:rPr lang="en-US" sz="1100" u="none" strike="noStrike" dirty="0" smtClean="0">
                          <a:effectLst/>
                        </a:rPr>
                        <a:t> Land Surface Temperature</a:t>
                      </a:r>
                      <a:endParaRPr lang="en-US" sz="1100" b="0" i="0" u="none" strike="noStrike" dirty="0">
                        <a:solidFill>
                          <a:srgbClr val="000000"/>
                        </a:solidFill>
                        <a:effectLst/>
                        <a:latin typeface="Calibri"/>
                      </a:endParaRPr>
                    </a:p>
                  </a:txBody>
                  <a:tcPr marL="0" marR="0" marT="0" marB="0" anchor="ctr"/>
                </a:tc>
                <a:tc>
                  <a:txBody>
                    <a:bodyPr/>
                    <a:lstStyle/>
                    <a:p>
                      <a:pPr algn="l" fontAlgn="b"/>
                      <a:endParaRPr lang="en-US" sz="1100" b="0" i="0" u="none" strike="noStrike" dirty="0">
                        <a:solidFill>
                          <a:srgbClr val="FF0000"/>
                        </a:solidFill>
                        <a:effectLst/>
                        <a:latin typeface="Calibri"/>
                      </a:endParaRPr>
                    </a:p>
                  </a:txBody>
                  <a:tcPr marL="0" marR="0" marT="0" marB="0" anchor="ctr"/>
                </a:tc>
                <a:extLst>
                  <a:ext uri="{0D108BD9-81ED-4DB2-BD59-A6C34878D82A}">
                    <a16:rowId xmlns:a16="http://schemas.microsoft.com/office/drawing/2014/main" val="10007"/>
                  </a:ext>
                </a:extLst>
              </a:tr>
            </a:tbl>
          </a:graphicData>
        </a:graphic>
      </p:graphicFrame>
      <p:sp>
        <p:nvSpPr>
          <p:cNvPr id="9" name="TextBox 8"/>
          <p:cNvSpPr txBox="1"/>
          <p:nvPr/>
        </p:nvSpPr>
        <p:spPr>
          <a:xfrm>
            <a:off x="4712043" y="2854568"/>
            <a:ext cx="4410578" cy="147732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Arial"/>
                <a:ea typeface="+mn-ea"/>
                <a:cs typeface="+mn-cs"/>
              </a:rPr>
              <a:t>GOES-R</a:t>
            </a:r>
            <a:r>
              <a:rPr kumimoji="0" lang="en-US" sz="1800" b="0" i="0" u="none" strike="noStrike" kern="1200" cap="none" spc="0" normalizeH="0" baseline="0" noProof="0" dirty="0">
                <a:ln>
                  <a:noFill/>
                </a:ln>
                <a:solidFill>
                  <a:prstClr val="black"/>
                </a:solidFill>
                <a:effectLst/>
                <a:uLnTx/>
                <a:uFillTx/>
                <a:latin typeface="Arial"/>
                <a:ea typeface="+mn-ea"/>
                <a:cs typeface="+mn-cs"/>
              </a:rPr>
              <a:t> </a:t>
            </a:r>
            <a:r>
              <a:rPr kumimoji="0" lang="en-US" sz="1800" b="0" i="0" u="none" strike="noStrike" kern="1200" cap="none" spc="0" normalizeH="0" baseline="0" noProof="0" dirty="0" smtClean="0">
                <a:ln>
                  <a:noFill/>
                </a:ln>
                <a:solidFill>
                  <a:prstClr val="black"/>
                </a:solidFill>
                <a:effectLst/>
                <a:uLnTx/>
                <a:uFillTx/>
                <a:latin typeface="Arial"/>
                <a:ea typeface="+mn-ea"/>
                <a:cs typeface="+mn-cs"/>
              </a:rPr>
              <a:t>Program</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Arial"/>
                <a:ea typeface="+mn-ea"/>
                <a:cs typeface="+mn-cs"/>
              </a:rPr>
              <a:t>ABI Level 2 (derived products)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Arial"/>
                <a:ea typeface="+mn-ea"/>
                <a:cs typeface="+mn-cs"/>
              </a:rPr>
              <a:t>Total: 22 out of 31</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800" kern="1200" dirty="0">
              <a:solidFill>
                <a:prstClr val="black"/>
              </a:solidFill>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Arial"/>
                <a:ea typeface="+mn-ea"/>
                <a:cs typeface="+mn-cs"/>
              </a:rPr>
              <a:t>AWG</a:t>
            </a:r>
            <a:r>
              <a:rPr kumimoji="0" lang="en-US" sz="1800" b="0" i="0" u="none" strike="noStrike" kern="1200" cap="none" spc="0" normalizeH="0" noProof="0" dirty="0" smtClean="0">
                <a:ln>
                  <a:noFill/>
                </a:ln>
                <a:solidFill>
                  <a:prstClr val="black"/>
                </a:solidFill>
                <a:effectLst/>
                <a:uLnTx/>
                <a:uFillTx/>
                <a:latin typeface="Arial"/>
                <a:ea typeface="+mn-ea"/>
                <a:cs typeface="+mn-cs"/>
              </a:rPr>
              <a:t> = Algorithm Working Group</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33109896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A Satellite-based Climate Data Record for the </a:t>
            </a:r>
            <a:r>
              <a:rPr lang="en-US" dirty="0" smtClean="0"/>
              <a:t>Arctic </a:t>
            </a:r>
            <a:r>
              <a:rPr lang="en-US" dirty="0"/>
              <a:t>and Antarctic</a:t>
            </a:r>
          </a:p>
        </p:txBody>
      </p:sp>
      <p:sp>
        <p:nvSpPr>
          <p:cNvPr id="2" name="TextBox 1"/>
          <p:cNvSpPr txBox="1"/>
          <p:nvPr/>
        </p:nvSpPr>
        <p:spPr>
          <a:xfrm>
            <a:off x="349007" y="1856166"/>
            <a:ext cx="4557564" cy="31700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tx1"/>
                </a:solidFill>
                <a:effectLst/>
                <a:uLnTx/>
                <a:uFillTx/>
                <a:latin typeface="Calibri"/>
                <a:ea typeface="+mn-ea"/>
                <a:cs typeface="+mn-cs"/>
              </a:rPr>
              <a:t>AVHRR Polar Pathfinder Extended (APP-x):</a:t>
            </a:r>
          </a:p>
          <a:p>
            <a:pPr marL="285750" marR="0" lvl="0" indent="-285750" algn="l" defTabSz="457200" rtl="0" eaLnBrk="1" fontAlgn="auto" latinLnBrk="0" hangingPunct="1">
              <a:lnSpc>
                <a:spcPct val="100000"/>
              </a:lnSpc>
              <a:spcBef>
                <a:spcPts val="0"/>
              </a:spcBef>
              <a:spcAft>
                <a:spcPts val="0"/>
              </a:spcAft>
              <a:buClrTx/>
              <a:buSzTx/>
              <a:buFont typeface="Arial" charset="0"/>
              <a:buChar char="•"/>
              <a:tabLst/>
              <a:defRPr/>
            </a:pPr>
            <a:r>
              <a:rPr kumimoji="0" lang="en-US" sz="2000" b="0" i="0" u="none" strike="noStrike" kern="1200" cap="none" spc="0" normalizeH="0" baseline="0" noProof="0" dirty="0">
                <a:ln>
                  <a:noFill/>
                </a:ln>
                <a:solidFill>
                  <a:schemeClr val="tx1"/>
                </a:solidFill>
                <a:effectLst/>
                <a:uLnTx/>
                <a:uFillTx/>
                <a:latin typeface="Calibri"/>
                <a:ea typeface="+mn-ea"/>
                <a:cs typeface="+mn-cs"/>
              </a:rPr>
              <a:t>1982 </a:t>
            </a:r>
            <a:r>
              <a:rPr kumimoji="0" lang="mr-IN" sz="2000" b="0" i="0" u="none" strike="noStrike" kern="1200" cap="none" spc="0" normalizeH="0" baseline="0" noProof="0" dirty="0">
                <a:ln>
                  <a:noFill/>
                </a:ln>
                <a:solidFill>
                  <a:schemeClr val="tx1"/>
                </a:solidFill>
                <a:effectLst/>
                <a:uLnTx/>
                <a:uFillTx/>
                <a:latin typeface="Calibri"/>
                <a:ea typeface="+mn-ea"/>
                <a:cs typeface="Mangal" panose="02040503050203030202" pitchFamily="18" charset="0"/>
              </a:rPr>
              <a:t>–</a:t>
            </a:r>
            <a:r>
              <a:rPr kumimoji="0" lang="en-US" sz="2000" b="0" i="0" u="none" strike="noStrike" kern="1200" cap="none" spc="0" normalizeH="0" baseline="0" noProof="0" dirty="0">
                <a:ln>
                  <a:noFill/>
                </a:ln>
                <a:solidFill>
                  <a:schemeClr val="tx1"/>
                </a:solidFill>
                <a:effectLst/>
                <a:uLnTx/>
                <a:uFillTx/>
                <a:latin typeface="Calibri"/>
                <a:ea typeface="+mn-ea"/>
                <a:cs typeface="+mn-cs"/>
              </a:rPr>
              <a:t> present, updated daily</a:t>
            </a:r>
          </a:p>
          <a:p>
            <a:pPr marL="285750" marR="0" lvl="0" indent="-285750" algn="l" defTabSz="457200" rtl="0" eaLnBrk="1" fontAlgn="auto" latinLnBrk="0" hangingPunct="1">
              <a:lnSpc>
                <a:spcPct val="100000"/>
              </a:lnSpc>
              <a:spcBef>
                <a:spcPts val="0"/>
              </a:spcBef>
              <a:spcAft>
                <a:spcPts val="0"/>
              </a:spcAft>
              <a:buClrTx/>
              <a:buSzTx/>
              <a:buFont typeface="Arial" charset="0"/>
              <a:buChar char="•"/>
              <a:tabLst/>
              <a:defRPr/>
            </a:pPr>
            <a:r>
              <a:rPr kumimoji="0" lang="en-US" sz="2000" b="0" i="0" u="none" strike="noStrike" kern="1200" cap="none" spc="0" normalizeH="0" baseline="0" noProof="0" dirty="0">
                <a:ln>
                  <a:noFill/>
                </a:ln>
                <a:solidFill>
                  <a:schemeClr val="tx1"/>
                </a:solidFill>
                <a:effectLst/>
                <a:uLnTx/>
                <a:uFillTx/>
                <a:latin typeface="Calibri"/>
                <a:ea typeface="+mn-ea"/>
                <a:cs typeface="+mn-cs"/>
              </a:rPr>
              <a:t>Cloud properties, surface temperature, albedo, and ice thickness, surface and top-of-atmosphere radiation</a:t>
            </a:r>
          </a:p>
          <a:p>
            <a:pPr marL="285750" marR="0" lvl="0" indent="-285750" algn="l" defTabSz="457200" rtl="0" eaLnBrk="1" fontAlgn="auto" latinLnBrk="0" hangingPunct="1">
              <a:lnSpc>
                <a:spcPct val="100000"/>
              </a:lnSpc>
              <a:spcBef>
                <a:spcPts val="0"/>
              </a:spcBef>
              <a:spcAft>
                <a:spcPts val="0"/>
              </a:spcAft>
              <a:buClrTx/>
              <a:buSzTx/>
              <a:buFont typeface="Arial" charset="0"/>
              <a:buChar char="•"/>
              <a:tabLst/>
              <a:defRPr/>
            </a:pPr>
            <a:r>
              <a:rPr kumimoji="0" lang="en-US" sz="2000" b="0" i="0" u="none" strike="noStrike" kern="1200" cap="none" spc="0" normalizeH="0" baseline="0" noProof="0" dirty="0">
                <a:ln>
                  <a:noFill/>
                </a:ln>
                <a:solidFill>
                  <a:schemeClr val="tx1"/>
                </a:solidFill>
                <a:effectLst/>
                <a:uLnTx/>
                <a:uFillTx/>
                <a:latin typeface="Calibri"/>
                <a:ea typeface="+mn-ea"/>
                <a:cs typeface="+mn-cs"/>
              </a:rPr>
              <a:t>Arctic and Antarctic</a:t>
            </a:r>
          </a:p>
          <a:p>
            <a:pPr marL="285750" marR="0" lvl="0" indent="-285750" algn="l" defTabSz="457200" rtl="0" eaLnBrk="1" fontAlgn="auto" latinLnBrk="0" hangingPunct="1">
              <a:lnSpc>
                <a:spcPct val="100000"/>
              </a:lnSpc>
              <a:spcBef>
                <a:spcPts val="0"/>
              </a:spcBef>
              <a:spcAft>
                <a:spcPts val="0"/>
              </a:spcAft>
              <a:buClrTx/>
              <a:buSzTx/>
              <a:buFont typeface="Arial" charset="0"/>
              <a:buChar char="•"/>
              <a:tabLst/>
              <a:defRPr/>
            </a:pPr>
            <a:r>
              <a:rPr kumimoji="0" lang="en-US" sz="2000" b="0" i="0" u="none" strike="noStrike" kern="1200" cap="none" spc="0" normalizeH="0" baseline="0" noProof="0" dirty="0">
                <a:ln>
                  <a:noFill/>
                </a:ln>
                <a:solidFill>
                  <a:schemeClr val="tx1"/>
                </a:solidFill>
                <a:effectLst/>
                <a:uLnTx/>
                <a:uFillTx/>
                <a:latin typeface="Calibri"/>
                <a:ea typeface="+mn-ea"/>
                <a:cs typeface="+mn-cs"/>
              </a:rPr>
              <a:t>25 km resolution, twice daily</a:t>
            </a:r>
          </a:p>
          <a:p>
            <a:pPr marL="285750" marR="0" lvl="0" indent="-285750" algn="l" defTabSz="457200" rtl="0" eaLnBrk="1" fontAlgn="auto" latinLnBrk="0" hangingPunct="1">
              <a:lnSpc>
                <a:spcPct val="100000"/>
              </a:lnSpc>
              <a:spcBef>
                <a:spcPts val="0"/>
              </a:spcBef>
              <a:spcAft>
                <a:spcPts val="0"/>
              </a:spcAft>
              <a:buClrTx/>
              <a:buSzTx/>
              <a:buFont typeface="Arial" charset="0"/>
              <a:buChar char="•"/>
              <a:tabLst/>
              <a:defRPr/>
            </a:pPr>
            <a:r>
              <a:rPr kumimoji="0" lang="en-US" sz="2000" b="0" i="0" u="none" strike="noStrike" kern="1200" cap="none" spc="0" normalizeH="0" baseline="0" noProof="0" dirty="0">
                <a:ln>
                  <a:noFill/>
                </a:ln>
                <a:solidFill>
                  <a:schemeClr val="tx1"/>
                </a:solidFill>
                <a:effectLst/>
                <a:uLnTx/>
                <a:uFillTx/>
                <a:latin typeface="Calibri"/>
                <a:ea typeface="+mn-ea"/>
                <a:cs typeface="+mn-cs"/>
              </a:rPr>
              <a:t>Available from the NOAA National Centers for Environmental Information (NCEI)</a:t>
            </a:r>
          </a:p>
        </p:txBody>
      </p:sp>
      <p:pic>
        <p:nvPicPr>
          <p:cNvPr id="7" name="Picture 6">
            <a:extLst>
              <a:ext uri="{FF2B5EF4-FFF2-40B4-BE49-F238E27FC236}">
                <a16:creationId xmlns:a16="http://schemas.microsoft.com/office/drawing/2014/main" id="{DB9E0ABA-C6C9-1D40-86DC-278E957F1BDA}"/>
              </a:ext>
            </a:extLst>
          </p:cNvPr>
          <p:cNvPicPr>
            <a:picLocks noChangeAspect="1"/>
          </p:cNvPicPr>
          <p:nvPr/>
        </p:nvPicPr>
        <p:blipFill>
          <a:blip r:embed="rId3"/>
          <a:stretch>
            <a:fillRect/>
          </a:stretch>
        </p:blipFill>
        <p:spPr>
          <a:xfrm>
            <a:off x="4919825" y="1468021"/>
            <a:ext cx="4099560" cy="4099560"/>
          </a:xfrm>
          <a:prstGeom prst="rect">
            <a:avLst/>
          </a:prstGeom>
        </p:spPr>
      </p:pic>
      <p:sp>
        <p:nvSpPr>
          <p:cNvPr id="8" name="TextBox 7">
            <a:extLst>
              <a:ext uri="{FF2B5EF4-FFF2-40B4-BE49-F238E27FC236}">
                <a16:creationId xmlns:a16="http://schemas.microsoft.com/office/drawing/2014/main" id="{375098D5-C03A-FD45-B72A-591E4E2527AD}"/>
              </a:ext>
            </a:extLst>
          </p:cNvPr>
          <p:cNvSpPr txBox="1"/>
          <p:nvPr/>
        </p:nvSpPr>
        <p:spPr>
          <a:xfrm>
            <a:off x="5236374" y="5638800"/>
            <a:ext cx="3466462" cy="6463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white"/>
                </a:solidFill>
                <a:effectLst/>
                <a:uLnTx/>
                <a:uFillTx/>
                <a:latin typeface="Calibri"/>
                <a:ea typeface="+mn-ea"/>
                <a:cs typeface="+mn-cs"/>
              </a:rPr>
              <a:t>Arctic surface albedo in September,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white"/>
                </a:solidFill>
                <a:effectLst/>
                <a:uLnTx/>
                <a:uFillTx/>
                <a:latin typeface="Calibri"/>
                <a:ea typeface="+mn-ea"/>
                <a:cs typeface="+mn-cs"/>
              </a:rPr>
              <a:t>1982-2018 (animation)</a:t>
            </a:r>
          </a:p>
        </p:txBody>
      </p:sp>
      <p:sp>
        <p:nvSpPr>
          <p:cNvPr id="10" name="TextBox 9"/>
          <p:cNvSpPr txBox="1"/>
          <p:nvPr/>
        </p:nvSpPr>
        <p:spPr>
          <a:xfrm>
            <a:off x="673585" y="6040161"/>
            <a:ext cx="5272597" cy="261610"/>
          </a:xfrm>
          <a:prstGeom prst="rect">
            <a:avLst/>
          </a:prstGeom>
          <a:noFill/>
        </p:spPr>
        <p:txBody>
          <a:bodyPr wrap="none" rtlCol="0">
            <a:spAutoFit/>
          </a:bodyPr>
          <a:lstStyle/>
          <a:p>
            <a:pPr lvl="0"/>
            <a:r>
              <a:rPr lang="en-US" sz="1100" kern="1200" dirty="0">
                <a:solidFill>
                  <a:srgbClr val="0A4595"/>
                </a:solidFill>
                <a:latin typeface="Calibri"/>
                <a:ea typeface="+mn-ea"/>
                <a:cs typeface="+mn-cs"/>
              </a:rPr>
              <a:t>POC: Jeff </a:t>
            </a:r>
            <a:r>
              <a:rPr lang="en-US" sz="1100" kern="1200" dirty="0" smtClean="0">
                <a:solidFill>
                  <a:srgbClr val="0A4595"/>
                </a:solidFill>
                <a:latin typeface="Calibri"/>
                <a:ea typeface="+mn-ea"/>
                <a:cs typeface="+mn-cs"/>
              </a:rPr>
              <a:t>Key</a:t>
            </a:r>
            <a:r>
              <a:rPr kumimoji="0" lang="en-US" sz="1100" b="0" i="0" u="none" strike="noStrike" kern="1200" cap="none" spc="0" normalizeH="0" baseline="0" noProof="0" dirty="0" smtClean="0">
                <a:ln>
                  <a:noFill/>
                </a:ln>
                <a:solidFill>
                  <a:srgbClr val="0A4595"/>
                </a:solidFill>
                <a:effectLst/>
                <a:uLnTx/>
                <a:uFillTx/>
                <a:latin typeface="Calibri"/>
                <a:ea typeface="+mn-ea"/>
                <a:cs typeface="+mn-cs"/>
              </a:rPr>
              <a:t>, NESDIS Center for Satellite Applications and </a:t>
            </a:r>
            <a:r>
              <a:rPr lang="en-US" sz="1100" kern="1200" dirty="0">
                <a:solidFill>
                  <a:srgbClr val="0A4595"/>
                </a:solidFill>
                <a:latin typeface="Calibri"/>
                <a:ea typeface="+mn-ea"/>
                <a:cs typeface="+mn-cs"/>
              </a:rPr>
              <a:t>Research (Jeff.Key@noaa.gov)</a:t>
            </a:r>
            <a:endParaRPr kumimoji="0" lang="en-US" sz="1100" b="0" i="0" u="none" strike="noStrike" kern="1200" cap="none" spc="0" normalizeH="0" baseline="0" noProof="0" dirty="0">
              <a:ln>
                <a:noFill/>
              </a:ln>
              <a:solidFill>
                <a:srgbClr val="0A4595"/>
              </a:solidFill>
              <a:effectLst/>
              <a:uLnTx/>
              <a:uFillTx/>
              <a:latin typeface="Calibri"/>
              <a:ea typeface="+mn-ea"/>
              <a:cs typeface="+mn-cs"/>
            </a:endParaRPr>
          </a:p>
        </p:txBody>
      </p:sp>
    </p:spTree>
    <p:extLst>
      <p:ext uri="{BB962C8B-B14F-4D97-AF65-F5344CB8AC3E}">
        <p14:creationId xmlns:p14="http://schemas.microsoft.com/office/powerpoint/2010/main" val="31513214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2" name="Title 1"/>
          <p:cNvSpPr>
            <a:spLocks noGrp="1"/>
          </p:cNvSpPr>
          <p:nvPr>
            <p:ph type="title"/>
          </p:nvPr>
        </p:nvSpPr>
        <p:spPr/>
        <p:txBody>
          <a:bodyPr/>
          <a:lstStyle/>
          <a:p>
            <a:r>
              <a:rPr lang="en" dirty="0"/>
              <a:t>NOAA/NESDIS Imager Cloud Product Highlights</a:t>
            </a:r>
            <a:endParaRPr lang="en-US" dirty="0"/>
          </a:p>
        </p:txBody>
      </p:sp>
      <p:sp>
        <p:nvSpPr>
          <p:cNvPr id="85" name="Shape 85"/>
          <p:cNvSpPr txBox="1">
            <a:spLocks noGrp="1"/>
          </p:cNvSpPr>
          <p:nvPr>
            <p:ph idx="1"/>
          </p:nvPr>
        </p:nvSpPr>
        <p:spPr>
          <a:xfrm>
            <a:off x="593314" y="1219200"/>
            <a:ext cx="4687510" cy="4953000"/>
          </a:xfrm>
          <a:prstGeom prst="rect">
            <a:avLst/>
          </a:prstGeom>
        </p:spPr>
        <p:txBody>
          <a:bodyPr spcFirstLastPara="1" wrap="square" lIns="91425" tIns="91425" rIns="91425" bIns="91425" anchor="t" anchorCtr="0">
            <a:noAutofit/>
          </a:bodyPr>
          <a:lstStyle/>
          <a:p>
            <a:pPr indent="-317500">
              <a:buSzPts val="1400"/>
            </a:pPr>
            <a:r>
              <a:rPr lang="en" sz="1600" b="1" dirty="0"/>
              <a:t>JPSS NOAA-20 NDE</a:t>
            </a:r>
            <a:r>
              <a:rPr lang="en" sz="1600" dirty="0"/>
              <a:t> Products are in the midst of Beta Reviews and should reach provisional by September.</a:t>
            </a:r>
            <a:endParaRPr sz="1600" dirty="0"/>
          </a:p>
          <a:p>
            <a:pPr lvl="1">
              <a:spcBef>
                <a:spcPts val="0"/>
              </a:spcBef>
            </a:pPr>
            <a:r>
              <a:rPr lang="en" sz="1600" dirty="0"/>
              <a:t>NCEP is now using the VIIRS Cloud Mask and Height to screen CrIS data for its radiance assimilation.</a:t>
            </a:r>
            <a:endParaRPr sz="1600" dirty="0"/>
          </a:p>
          <a:p>
            <a:pPr indent="-317500">
              <a:buSzPts val="1400"/>
            </a:pPr>
            <a:r>
              <a:rPr lang="en" sz="1600" b="1" dirty="0"/>
              <a:t>GOES-R</a:t>
            </a:r>
            <a:r>
              <a:rPr lang="en" sz="1600" dirty="0"/>
              <a:t> products are provisional.</a:t>
            </a:r>
            <a:endParaRPr sz="1600" dirty="0"/>
          </a:p>
          <a:p>
            <a:pPr lvl="1">
              <a:spcBef>
                <a:spcPts val="0"/>
              </a:spcBef>
            </a:pPr>
            <a:r>
              <a:rPr lang="en" sz="1600" dirty="0"/>
              <a:t>ECMWF is using the cloud mask for its Clear-Sky Radiance assimilation.</a:t>
            </a:r>
            <a:endParaRPr sz="1600" dirty="0"/>
          </a:p>
          <a:p>
            <a:pPr indent="-317500">
              <a:buSzPts val="1400"/>
            </a:pPr>
            <a:r>
              <a:rPr lang="en" sz="1600" b="1" dirty="0" smtClean="0"/>
              <a:t>Moderate </a:t>
            </a:r>
            <a:r>
              <a:rPr lang="en" sz="1600" b="1" dirty="0"/>
              <a:t>Assurance</a:t>
            </a:r>
            <a:endParaRPr sz="1600" b="1" dirty="0"/>
          </a:p>
          <a:p>
            <a:pPr lvl="1">
              <a:spcBef>
                <a:spcPts val="0"/>
              </a:spcBef>
            </a:pPr>
            <a:r>
              <a:rPr lang="en" sz="1600" dirty="0"/>
              <a:t>We run the NOAA Enterprise Algorithms on GOES-15, GOES-16, MSG-11, MSG-8, COMS, AVHRR, MODIS and VIIRS. </a:t>
            </a:r>
            <a:endParaRPr sz="1600" dirty="0"/>
          </a:p>
          <a:p>
            <a:pPr lvl="1">
              <a:spcBef>
                <a:spcPts val="0"/>
              </a:spcBef>
            </a:pPr>
            <a:r>
              <a:rPr lang="en" sz="1600" dirty="0"/>
              <a:t>We serve data to ESRL, NREL, NCEI and NWS AWC</a:t>
            </a:r>
            <a:r>
              <a:rPr lang="en" sz="1600" dirty="0" smtClean="0"/>
              <a:t>.</a:t>
            </a:r>
            <a:endParaRPr sz="1600" dirty="0"/>
          </a:p>
        </p:txBody>
      </p:sp>
      <p:pic>
        <p:nvPicPr>
          <p:cNvPr id="86" name="Shape 86"/>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5643350" y="2340951"/>
            <a:ext cx="1753024" cy="1753025"/>
          </a:xfrm>
          <a:prstGeom prst="rect">
            <a:avLst/>
          </a:prstGeom>
          <a:noFill/>
          <a:ln>
            <a:noFill/>
          </a:ln>
        </p:spPr>
      </p:pic>
      <p:pic>
        <p:nvPicPr>
          <p:cNvPr id="87" name="Shape 87"/>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5643350" y="4093976"/>
            <a:ext cx="1712224" cy="1712225"/>
          </a:xfrm>
          <a:prstGeom prst="rect">
            <a:avLst/>
          </a:prstGeom>
          <a:noFill/>
          <a:ln>
            <a:noFill/>
          </a:ln>
        </p:spPr>
      </p:pic>
      <p:pic>
        <p:nvPicPr>
          <p:cNvPr id="88" name="Shape 88"/>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7313501" y="2361351"/>
            <a:ext cx="1712225" cy="1712225"/>
          </a:xfrm>
          <a:prstGeom prst="rect">
            <a:avLst/>
          </a:prstGeom>
          <a:noFill/>
          <a:ln>
            <a:noFill/>
          </a:ln>
        </p:spPr>
      </p:pic>
      <p:pic>
        <p:nvPicPr>
          <p:cNvPr id="89" name="Shape 89"/>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7313501" y="4073576"/>
            <a:ext cx="1712225" cy="1712225"/>
          </a:xfrm>
          <a:prstGeom prst="rect">
            <a:avLst/>
          </a:prstGeom>
          <a:noFill/>
          <a:ln>
            <a:noFill/>
          </a:ln>
        </p:spPr>
      </p:pic>
      <p:sp>
        <p:nvSpPr>
          <p:cNvPr id="90" name="Shape 90"/>
          <p:cNvSpPr txBox="1"/>
          <p:nvPr/>
        </p:nvSpPr>
        <p:spPr>
          <a:xfrm>
            <a:off x="5650025" y="1768250"/>
            <a:ext cx="3471300" cy="572700"/>
          </a:xfrm>
          <a:prstGeom prst="rect">
            <a:avLst/>
          </a:prstGeom>
          <a:noFill/>
          <a:ln>
            <a:noFill/>
          </a:ln>
        </p:spPr>
        <p:txBody>
          <a:bodyPr spcFirstLastPara="1" wrap="square" lIns="91425" tIns="91425" rIns="91425" bIns="91425" anchor="t" anchorCtr="0">
            <a:noAutofit/>
          </a:bodyPr>
          <a:lstStyle/>
          <a:p>
            <a:pPr>
              <a:buClr>
                <a:srgbClr val="000000"/>
              </a:buClr>
            </a:pPr>
            <a:r>
              <a:rPr lang="en" i="1"/>
              <a:t>Example Moderate Assurance Processing Done at CIMSS for AHI</a:t>
            </a:r>
            <a:endParaRPr i="1"/>
          </a:p>
        </p:txBody>
      </p:sp>
      <p:sp>
        <p:nvSpPr>
          <p:cNvPr id="91" name="Shape 91"/>
          <p:cNvSpPr txBox="1"/>
          <p:nvPr/>
        </p:nvSpPr>
        <p:spPr>
          <a:xfrm>
            <a:off x="7313500" y="3737575"/>
            <a:ext cx="1349700" cy="336000"/>
          </a:xfrm>
          <a:prstGeom prst="rect">
            <a:avLst/>
          </a:prstGeom>
          <a:solidFill>
            <a:srgbClr val="B7B7B7"/>
          </a:solidFill>
          <a:ln>
            <a:noFill/>
          </a:ln>
        </p:spPr>
        <p:txBody>
          <a:bodyPr spcFirstLastPara="1" wrap="square" lIns="91425" tIns="91425" rIns="91425" bIns="91425" anchor="t" anchorCtr="0">
            <a:noAutofit/>
          </a:bodyPr>
          <a:lstStyle/>
          <a:p>
            <a:pPr>
              <a:buClr>
                <a:srgbClr val="000000"/>
              </a:buClr>
            </a:pPr>
            <a:r>
              <a:rPr lang="en" sz="1000">
                <a:solidFill>
                  <a:srgbClr val="CC0000"/>
                </a:solidFill>
              </a:rPr>
              <a:t>Cld Top Pressure.</a:t>
            </a:r>
            <a:endParaRPr sz="1000">
              <a:solidFill>
                <a:srgbClr val="CC0000"/>
              </a:solidFill>
            </a:endParaRPr>
          </a:p>
        </p:txBody>
      </p:sp>
      <p:sp>
        <p:nvSpPr>
          <p:cNvPr id="92" name="Shape 92"/>
          <p:cNvSpPr txBox="1"/>
          <p:nvPr/>
        </p:nvSpPr>
        <p:spPr>
          <a:xfrm>
            <a:off x="7313500" y="5470200"/>
            <a:ext cx="1349700" cy="336000"/>
          </a:xfrm>
          <a:prstGeom prst="rect">
            <a:avLst/>
          </a:prstGeom>
          <a:solidFill>
            <a:srgbClr val="B7B7B7"/>
          </a:solidFill>
          <a:ln>
            <a:noFill/>
          </a:ln>
        </p:spPr>
        <p:txBody>
          <a:bodyPr spcFirstLastPara="1" wrap="square" lIns="91425" tIns="91425" rIns="91425" bIns="91425" anchor="t" anchorCtr="0">
            <a:noAutofit/>
          </a:bodyPr>
          <a:lstStyle/>
          <a:p>
            <a:pPr>
              <a:buClr>
                <a:srgbClr val="000000"/>
              </a:buClr>
            </a:pPr>
            <a:r>
              <a:rPr lang="en" sz="1000">
                <a:solidFill>
                  <a:srgbClr val="CC0000"/>
                </a:solidFill>
              </a:rPr>
              <a:t>Cld Derived Rain.</a:t>
            </a:r>
            <a:endParaRPr sz="1000">
              <a:solidFill>
                <a:srgbClr val="CC0000"/>
              </a:solidFill>
            </a:endParaRPr>
          </a:p>
        </p:txBody>
      </p:sp>
      <p:sp>
        <p:nvSpPr>
          <p:cNvPr id="93" name="Shape 93"/>
          <p:cNvSpPr txBox="1"/>
          <p:nvPr/>
        </p:nvSpPr>
        <p:spPr>
          <a:xfrm>
            <a:off x="5650025" y="5470200"/>
            <a:ext cx="1349700" cy="336000"/>
          </a:xfrm>
          <a:prstGeom prst="rect">
            <a:avLst/>
          </a:prstGeom>
          <a:solidFill>
            <a:srgbClr val="B7B7B7"/>
          </a:solidFill>
          <a:ln>
            <a:noFill/>
          </a:ln>
        </p:spPr>
        <p:txBody>
          <a:bodyPr spcFirstLastPara="1" wrap="square" lIns="91425" tIns="91425" rIns="91425" bIns="91425" anchor="t" anchorCtr="0">
            <a:noAutofit/>
          </a:bodyPr>
          <a:lstStyle/>
          <a:p>
            <a:pPr>
              <a:buClr>
                <a:srgbClr val="000000"/>
              </a:buClr>
            </a:pPr>
            <a:r>
              <a:rPr lang="en" sz="1000">
                <a:solidFill>
                  <a:srgbClr val="CC0000"/>
                </a:solidFill>
              </a:rPr>
              <a:t>Cld Optical Depth.</a:t>
            </a:r>
            <a:endParaRPr sz="1000">
              <a:solidFill>
                <a:srgbClr val="CC0000"/>
              </a:solidFill>
            </a:endParaRPr>
          </a:p>
        </p:txBody>
      </p:sp>
      <p:sp>
        <p:nvSpPr>
          <p:cNvPr id="15" name="TextBox 14"/>
          <p:cNvSpPr txBox="1"/>
          <p:nvPr/>
        </p:nvSpPr>
        <p:spPr>
          <a:xfrm>
            <a:off x="673585" y="6040161"/>
            <a:ext cx="7029488" cy="261610"/>
          </a:xfrm>
          <a:prstGeom prst="rect">
            <a:avLst/>
          </a:prstGeom>
          <a:noFill/>
        </p:spPr>
        <p:txBody>
          <a:bodyPr wrap="none" rtlCol="0">
            <a:spAutoFit/>
          </a:bodyPr>
          <a:lstStyle/>
          <a:p>
            <a:pPr lvl="0"/>
            <a:r>
              <a:rPr lang="en-US" sz="1100" kern="1200" dirty="0">
                <a:solidFill>
                  <a:srgbClr val="0A4595"/>
                </a:solidFill>
                <a:latin typeface="Calibri"/>
                <a:ea typeface="+mn-ea"/>
                <a:cs typeface="+mn-cs"/>
              </a:rPr>
              <a:t>POC: Andy </a:t>
            </a:r>
            <a:r>
              <a:rPr lang="en-US" sz="1100" kern="1200" dirty="0" smtClean="0">
                <a:solidFill>
                  <a:srgbClr val="0A4595"/>
                </a:solidFill>
                <a:latin typeface="Calibri"/>
                <a:ea typeface="+mn-ea"/>
                <a:cs typeface="+mn-cs"/>
              </a:rPr>
              <a:t>Heidinger</a:t>
            </a:r>
            <a:r>
              <a:rPr kumimoji="0" lang="en-US" sz="1100" b="0" i="0" u="none" strike="noStrike" kern="1200" cap="none" spc="0" normalizeH="0" baseline="0" noProof="0" dirty="0" smtClean="0">
                <a:ln>
                  <a:noFill/>
                </a:ln>
                <a:solidFill>
                  <a:srgbClr val="0A4595"/>
                </a:solidFill>
                <a:effectLst/>
                <a:uLnTx/>
                <a:uFillTx/>
                <a:latin typeface="Calibri"/>
                <a:ea typeface="+mn-ea"/>
                <a:cs typeface="+mn-cs"/>
              </a:rPr>
              <a:t>, NESDIS Center for Satellite Applications and </a:t>
            </a:r>
            <a:r>
              <a:rPr lang="en-US" sz="1100" kern="1200" dirty="0">
                <a:solidFill>
                  <a:srgbClr val="0A4595"/>
                </a:solidFill>
                <a:latin typeface="Calibri"/>
                <a:ea typeface="+mn-ea"/>
                <a:cs typeface="+mn-cs"/>
              </a:rPr>
              <a:t>Research </a:t>
            </a:r>
            <a:r>
              <a:rPr lang="en-US" sz="1100" kern="1200" dirty="0" smtClean="0">
                <a:solidFill>
                  <a:srgbClr val="0A4595"/>
                </a:solidFill>
                <a:latin typeface="Calibri"/>
                <a:ea typeface="+mn-ea"/>
                <a:cs typeface="+mn-cs"/>
              </a:rPr>
              <a:t>(</a:t>
            </a:r>
            <a:r>
              <a:rPr lang="en-US" sz="1100" kern="1200" dirty="0" err="1" smtClean="0">
                <a:solidFill>
                  <a:srgbClr val="0A4595"/>
                </a:solidFill>
                <a:latin typeface="Calibri"/>
                <a:ea typeface="+mn-ea"/>
                <a:cs typeface="+mn-cs"/>
              </a:rPr>
              <a:t>Andrew.Heidinger@noaa.gov@noaa.gov</a:t>
            </a:r>
            <a:r>
              <a:rPr lang="en-US" sz="1100" kern="1200" dirty="0" smtClean="0">
                <a:solidFill>
                  <a:srgbClr val="0A4595"/>
                </a:solidFill>
                <a:latin typeface="Calibri"/>
                <a:ea typeface="+mn-ea"/>
                <a:cs typeface="+mn-cs"/>
              </a:rPr>
              <a:t>)</a:t>
            </a:r>
            <a:endParaRPr kumimoji="0" lang="en-US" sz="1100" b="0" i="0" u="none" strike="noStrike" kern="1200" cap="none" spc="0" normalizeH="0" baseline="0" noProof="0" dirty="0">
              <a:ln>
                <a:noFill/>
              </a:ln>
              <a:solidFill>
                <a:srgbClr val="0A4595"/>
              </a:solidFill>
              <a:effectLst/>
              <a:uLnTx/>
              <a:uFillTx/>
              <a:latin typeface="Calibri"/>
              <a:ea typeface="+mn-ea"/>
              <a:cs typeface="+mn-cs"/>
            </a:endParaRPr>
          </a:p>
        </p:txBody>
      </p:sp>
    </p:spTree>
    <p:extLst>
      <p:ext uri="{BB962C8B-B14F-4D97-AF65-F5344CB8AC3E}">
        <p14:creationId xmlns:p14="http://schemas.microsoft.com/office/powerpoint/2010/main" val="307896336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Title 2"/>
          <p:cNvSpPr>
            <a:spLocks noGrp="1"/>
          </p:cNvSpPr>
          <p:nvPr>
            <p:ph type="title"/>
          </p:nvPr>
        </p:nvSpPr>
        <p:spPr/>
        <p:txBody>
          <a:bodyPr/>
          <a:lstStyle/>
          <a:p>
            <a:r>
              <a:rPr lang="en" dirty="0"/>
              <a:t>International Clouds Working Group (ICWG)</a:t>
            </a:r>
            <a:endParaRPr lang="en-US" dirty="0"/>
          </a:p>
        </p:txBody>
      </p:sp>
      <p:sp>
        <p:nvSpPr>
          <p:cNvPr id="99" name="Shape 99"/>
          <p:cNvSpPr txBox="1">
            <a:spLocks noGrp="1"/>
          </p:cNvSpPr>
          <p:nvPr>
            <p:ph idx="1"/>
          </p:nvPr>
        </p:nvSpPr>
        <p:spPr>
          <a:xfrm>
            <a:off x="752888" y="1219200"/>
            <a:ext cx="3346162" cy="4953000"/>
          </a:xfrm>
          <a:prstGeom prst="rect">
            <a:avLst/>
          </a:prstGeom>
        </p:spPr>
        <p:txBody>
          <a:bodyPr spcFirstLastPara="1" wrap="square" lIns="91425" tIns="91425" rIns="91425" bIns="91425" anchor="t" anchorCtr="0">
            <a:noAutofit/>
          </a:bodyPr>
          <a:lstStyle/>
          <a:p>
            <a:pPr indent="-323850">
              <a:buSzPts val="1500"/>
            </a:pPr>
            <a:r>
              <a:rPr lang="en" sz="1500" dirty="0"/>
              <a:t>Next Workshop </a:t>
            </a:r>
            <a:r>
              <a:rPr lang="en" sz="1500" dirty="0" smtClean="0"/>
              <a:t>was </a:t>
            </a:r>
            <a:r>
              <a:rPr lang="en" sz="1500" dirty="0"/>
              <a:t>hosted by CIMSS in November 2018.</a:t>
            </a:r>
            <a:endParaRPr sz="1500" dirty="0"/>
          </a:p>
          <a:p>
            <a:pPr indent="-323850">
              <a:buSzPts val="1500"/>
            </a:pPr>
            <a:r>
              <a:rPr lang="en" sz="1500" dirty="0" smtClean="0"/>
              <a:t>~ 80 </a:t>
            </a:r>
            <a:r>
              <a:rPr lang="en" sz="1500" dirty="0"/>
              <a:t>participants.</a:t>
            </a:r>
            <a:endParaRPr sz="1500" dirty="0"/>
          </a:p>
          <a:p>
            <a:pPr indent="-323850">
              <a:buSzPts val="1500"/>
            </a:pPr>
            <a:r>
              <a:rPr lang="en" sz="1500" dirty="0"/>
              <a:t>A. Heidinger is the now the co-chair with Rob Roebeling of EUMETSAT</a:t>
            </a:r>
            <a:endParaRPr sz="1500" dirty="0"/>
          </a:p>
          <a:p>
            <a:pPr indent="-323850">
              <a:buSzPts val="1500"/>
            </a:pPr>
            <a:r>
              <a:rPr lang="en" sz="1500" dirty="0"/>
              <a:t>A large part of this WG is cloud product intercomparison (see image on right).</a:t>
            </a:r>
            <a:endParaRPr sz="1500" dirty="0"/>
          </a:p>
          <a:p>
            <a:pPr indent="-323850">
              <a:buSzPts val="1500"/>
            </a:pPr>
            <a:r>
              <a:rPr lang="en" sz="1500" dirty="0"/>
              <a:t>We expect to compare products from NOAA, NASA, JMA, KMA, CMA, EUMETSAT and others on pre-selected geo and polar scenes.</a:t>
            </a:r>
            <a:endParaRPr sz="1500" dirty="0"/>
          </a:p>
          <a:p>
            <a:pPr indent="-323850">
              <a:buSzPts val="1500"/>
            </a:pPr>
            <a:r>
              <a:rPr lang="en" sz="1500" dirty="0"/>
              <a:t>Critical components of GOES-R and JPSS validation efforts.</a:t>
            </a:r>
            <a:endParaRPr sz="1500" dirty="0"/>
          </a:p>
          <a:p>
            <a:pPr indent="-323850">
              <a:buSzPts val="1500"/>
            </a:pPr>
            <a:r>
              <a:rPr lang="en" sz="1500" dirty="0"/>
              <a:t>Expect users from NCEP, NCAR and NWS to attend.</a:t>
            </a:r>
            <a:endParaRPr sz="1500" dirty="0"/>
          </a:p>
        </p:txBody>
      </p:sp>
      <p:pic>
        <p:nvPicPr>
          <p:cNvPr id="100" name="Shape 100"/>
          <p:cNvPicPr preferRelativeResize="0"/>
          <p:nvPr/>
        </p:nvPicPr>
        <p:blipFill>
          <a:blip r:embed="rId3">
            <a:alphaModFix/>
          </a:blip>
          <a:stretch>
            <a:fillRect/>
          </a:stretch>
        </p:blipFill>
        <p:spPr>
          <a:xfrm>
            <a:off x="4353201" y="1874976"/>
            <a:ext cx="4748199" cy="4088025"/>
          </a:xfrm>
          <a:prstGeom prst="rect">
            <a:avLst/>
          </a:prstGeom>
          <a:noFill/>
          <a:ln>
            <a:noFill/>
          </a:ln>
        </p:spPr>
      </p:pic>
      <p:sp>
        <p:nvSpPr>
          <p:cNvPr id="101" name="Shape 101"/>
          <p:cNvSpPr txBox="1"/>
          <p:nvPr/>
        </p:nvSpPr>
        <p:spPr>
          <a:xfrm>
            <a:off x="4099050" y="1465925"/>
            <a:ext cx="5104500" cy="274500"/>
          </a:xfrm>
          <a:prstGeom prst="rect">
            <a:avLst/>
          </a:prstGeom>
          <a:noFill/>
          <a:ln>
            <a:noFill/>
          </a:ln>
        </p:spPr>
        <p:txBody>
          <a:bodyPr spcFirstLastPara="1" wrap="square" lIns="91425" tIns="91425" rIns="91425" bIns="91425" anchor="t" anchorCtr="0">
            <a:noAutofit/>
          </a:bodyPr>
          <a:lstStyle/>
          <a:p>
            <a:pPr>
              <a:buClr>
                <a:srgbClr val="000000"/>
              </a:buClr>
            </a:pPr>
            <a:r>
              <a:rPr lang="en"/>
              <a:t>Example of cloud temperature inter-comparison from ICWG-1</a:t>
            </a:r>
            <a:endParaRPr/>
          </a:p>
        </p:txBody>
      </p:sp>
      <p:sp>
        <p:nvSpPr>
          <p:cNvPr id="8" name="TextBox 7"/>
          <p:cNvSpPr txBox="1"/>
          <p:nvPr/>
        </p:nvSpPr>
        <p:spPr>
          <a:xfrm>
            <a:off x="673585" y="6040161"/>
            <a:ext cx="7029488" cy="261610"/>
          </a:xfrm>
          <a:prstGeom prst="rect">
            <a:avLst/>
          </a:prstGeom>
          <a:noFill/>
        </p:spPr>
        <p:txBody>
          <a:bodyPr wrap="none" rtlCol="0">
            <a:spAutoFit/>
          </a:bodyPr>
          <a:lstStyle/>
          <a:p>
            <a:pPr lvl="0"/>
            <a:r>
              <a:rPr lang="en-US" sz="1100" kern="1200" dirty="0">
                <a:solidFill>
                  <a:srgbClr val="0A4595"/>
                </a:solidFill>
                <a:latin typeface="Calibri"/>
                <a:ea typeface="+mn-ea"/>
                <a:cs typeface="+mn-cs"/>
              </a:rPr>
              <a:t>POC: Andy </a:t>
            </a:r>
            <a:r>
              <a:rPr lang="en-US" sz="1100" kern="1200" dirty="0" smtClean="0">
                <a:solidFill>
                  <a:srgbClr val="0A4595"/>
                </a:solidFill>
                <a:latin typeface="Calibri"/>
                <a:ea typeface="+mn-ea"/>
                <a:cs typeface="+mn-cs"/>
              </a:rPr>
              <a:t>Heidinger</a:t>
            </a:r>
            <a:r>
              <a:rPr kumimoji="0" lang="en-US" sz="1100" b="0" i="0" u="none" strike="noStrike" kern="1200" cap="none" spc="0" normalizeH="0" baseline="0" noProof="0" dirty="0" smtClean="0">
                <a:ln>
                  <a:noFill/>
                </a:ln>
                <a:solidFill>
                  <a:srgbClr val="0A4595"/>
                </a:solidFill>
                <a:effectLst/>
                <a:uLnTx/>
                <a:uFillTx/>
                <a:latin typeface="Calibri"/>
                <a:ea typeface="+mn-ea"/>
                <a:cs typeface="+mn-cs"/>
              </a:rPr>
              <a:t>, NESDIS Center for Satellite Applications and </a:t>
            </a:r>
            <a:r>
              <a:rPr lang="en-US" sz="1100" kern="1200" dirty="0">
                <a:solidFill>
                  <a:srgbClr val="0A4595"/>
                </a:solidFill>
                <a:latin typeface="Calibri"/>
                <a:ea typeface="+mn-ea"/>
                <a:cs typeface="+mn-cs"/>
              </a:rPr>
              <a:t>Research </a:t>
            </a:r>
            <a:r>
              <a:rPr lang="en-US" sz="1100" kern="1200" dirty="0" smtClean="0">
                <a:solidFill>
                  <a:srgbClr val="0A4595"/>
                </a:solidFill>
                <a:latin typeface="Calibri"/>
                <a:ea typeface="+mn-ea"/>
                <a:cs typeface="+mn-cs"/>
              </a:rPr>
              <a:t>(</a:t>
            </a:r>
            <a:r>
              <a:rPr lang="en-US" sz="1100" kern="1200" dirty="0" err="1" smtClean="0">
                <a:solidFill>
                  <a:srgbClr val="0A4595"/>
                </a:solidFill>
                <a:latin typeface="Calibri"/>
                <a:ea typeface="+mn-ea"/>
                <a:cs typeface="+mn-cs"/>
              </a:rPr>
              <a:t>Andrew.Heidinger@noaa.gov@noaa.gov</a:t>
            </a:r>
            <a:r>
              <a:rPr lang="en-US" sz="1100" kern="1200" dirty="0" smtClean="0">
                <a:solidFill>
                  <a:srgbClr val="0A4595"/>
                </a:solidFill>
                <a:latin typeface="Calibri"/>
                <a:ea typeface="+mn-ea"/>
                <a:cs typeface="+mn-cs"/>
              </a:rPr>
              <a:t>)</a:t>
            </a:r>
            <a:endParaRPr kumimoji="0" lang="en-US" sz="1100" b="0" i="0" u="none" strike="noStrike" kern="1200" cap="none" spc="0" normalizeH="0" baseline="0" noProof="0" dirty="0">
              <a:ln>
                <a:noFill/>
              </a:ln>
              <a:solidFill>
                <a:srgbClr val="0A4595"/>
              </a:solidFill>
              <a:effectLst/>
              <a:uLnTx/>
              <a:uFillTx/>
              <a:latin typeface="Calibri"/>
              <a:ea typeface="+mn-ea"/>
              <a:cs typeface="+mn-cs"/>
            </a:endParaRPr>
          </a:p>
        </p:txBody>
      </p:sp>
    </p:spTree>
    <p:extLst>
      <p:ext uri="{BB962C8B-B14F-4D97-AF65-F5344CB8AC3E}">
        <p14:creationId xmlns:p14="http://schemas.microsoft.com/office/powerpoint/2010/main" val="3897930458"/>
      </p:ext>
    </p:extLst>
  </p:cSld>
  <p:clrMapOvr>
    <a:masterClrMapping/>
  </p:clrMapOvr>
  <p:timing>
    <p:tnLst>
      <p:par>
        <p:cTn id="1" dur="indefinite" restart="never" nodeType="tmRoot"/>
      </p:par>
    </p:tnLst>
  </p:timing>
</p:sld>
</file>

<file path=ppt/theme/theme1.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 Content Slide - with icon">
  <a:themeElements>
    <a:clrScheme name="PTT 1">
      <a:dk1>
        <a:srgbClr val="0A4595"/>
      </a:dk1>
      <a:lt1>
        <a:sysClr val="window" lastClr="FFFFFF"/>
      </a:lt1>
      <a:dk2>
        <a:srgbClr val="323B42"/>
      </a:dk2>
      <a:lt2>
        <a:srgbClr val="D6F5FF"/>
      </a:lt2>
      <a:accent1>
        <a:srgbClr val="0099D8"/>
      </a:accent1>
      <a:accent2>
        <a:srgbClr val="0A4595"/>
      </a:accent2>
      <a:accent3>
        <a:srgbClr val="34C8C9"/>
      </a:accent3>
      <a:accent4>
        <a:srgbClr val="CC9C4A"/>
      </a:accent4>
      <a:accent5>
        <a:srgbClr val="A52B15"/>
      </a:accent5>
      <a:accent6>
        <a:srgbClr val="A74FA9"/>
      </a:accent6>
      <a:hlink>
        <a:srgbClr val="0A52F6"/>
      </a:hlink>
      <a:folHlink>
        <a:srgbClr val="0072A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4. Content Slide - with icon">
  <a:themeElements>
    <a:clrScheme name="PTT 1">
      <a:dk1>
        <a:srgbClr val="0A4595"/>
      </a:dk1>
      <a:lt1>
        <a:sysClr val="window" lastClr="FFFFFF"/>
      </a:lt1>
      <a:dk2>
        <a:srgbClr val="323B42"/>
      </a:dk2>
      <a:lt2>
        <a:srgbClr val="D6F5FF"/>
      </a:lt2>
      <a:accent1>
        <a:srgbClr val="0099D8"/>
      </a:accent1>
      <a:accent2>
        <a:srgbClr val="0A4595"/>
      </a:accent2>
      <a:accent3>
        <a:srgbClr val="34C8C9"/>
      </a:accent3>
      <a:accent4>
        <a:srgbClr val="CC9C4A"/>
      </a:accent4>
      <a:accent5>
        <a:srgbClr val="A52B15"/>
      </a:accent5>
      <a:accent6>
        <a:srgbClr val="A74FA9"/>
      </a:accent6>
      <a:hlink>
        <a:srgbClr val="0A52F6"/>
      </a:hlink>
      <a:folHlink>
        <a:srgbClr val="0072A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4712</TotalTime>
  <Words>1265</Words>
  <Application>Microsoft Office PowerPoint</Application>
  <PresentationFormat>On-screen Show (4:3)</PresentationFormat>
  <Paragraphs>221</Paragraphs>
  <Slides>16</Slides>
  <Notes>12</Notes>
  <HiddenSlides>0</HiddenSlides>
  <MMClips>3</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16</vt:i4>
      </vt:variant>
    </vt:vector>
  </HeadingPairs>
  <TitlesOfParts>
    <vt:vector size="27" baseType="lpstr">
      <vt:lpstr>Arial</vt:lpstr>
      <vt:lpstr>Arial Narrow</vt:lpstr>
      <vt:lpstr>Calibri</vt:lpstr>
      <vt:lpstr>Calibri Light</vt:lpstr>
      <vt:lpstr>Helvetica Neue</vt:lpstr>
      <vt:lpstr>Mangal</vt:lpstr>
      <vt:lpstr>Times New Roman</vt:lpstr>
      <vt:lpstr>Wingdings</vt:lpstr>
      <vt:lpstr>3_Office Theme</vt:lpstr>
      <vt:lpstr>4. Content Slide - with icon</vt:lpstr>
      <vt:lpstr>1_4. Content Slide - with icon</vt:lpstr>
      <vt:lpstr>PowerPoint Presentation</vt:lpstr>
      <vt:lpstr>The Advanced Satellite Products Branch </vt:lpstr>
      <vt:lpstr>PowerPoint Presentation</vt:lpstr>
      <vt:lpstr>NOAA at CIMSS:  History </vt:lpstr>
      <vt:lpstr>NOAA at CIMSS</vt:lpstr>
      <vt:lpstr>ASPB/CIMSS AWG Teams</vt:lpstr>
      <vt:lpstr>A Satellite-based Climate Data Record for the Arctic and Antarctic</vt:lpstr>
      <vt:lpstr>NOAA/NESDIS Imager Cloud Product Highlights</vt:lpstr>
      <vt:lpstr>International Clouds Working Group (ICWG)</vt:lpstr>
      <vt:lpstr>Transforming Data to Environmental Intelligence</vt:lpstr>
      <vt:lpstr>GOES-17 vs GOES-15 Full Disks </vt:lpstr>
      <vt:lpstr>GOES-17 Meso-locations </vt:lpstr>
      <vt:lpstr>NCEI/CIMSS </vt:lpstr>
      <vt:lpstr>Mark Kulie </vt:lpstr>
      <vt:lpstr>ASPB Priorities</vt:lpstr>
      <vt:lpstr>ASPB Priorities, cont.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Tim Schmit</dc:creator>
  <cp:lastModifiedBy>Tim Schmit</cp:lastModifiedBy>
  <cp:revision>32</cp:revision>
  <dcterms:modified xsi:type="dcterms:W3CDTF">2018-11-23T15:52:04Z</dcterms:modified>
</cp:coreProperties>
</file>