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1.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2.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3.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22.xml" ContentType="application/vnd.openxmlformats-officedocument.presentationml.notesSlide+xml"/>
  <Override PartName="/ppt/tags/tag10.xml" ContentType="application/vnd.openxmlformats-officedocument.presentationml.tags+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6" r:id="rId2"/>
    <p:sldMasterId id="2147483698" r:id="rId3"/>
    <p:sldMasterId id="2147483710" r:id="rId4"/>
    <p:sldMasterId id="2147483722" r:id="rId5"/>
    <p:sldMasterId id="2147483734" r:id="rId6"/>
    <p:sldMasterId id="2147483748" r:id="rId7"/>
    <p:sldMasterId id="2147483762" r:id="rId8"/>
    <p:sldMasterId id="2147483775" r:id="rId9"/>
    <p:sldMasterId id="2147483789" r:id="rId10"/>
    <p:sldMasterId id="2147483801" r:id="rId11"/>
    <p:sldMasterId id="2147483814" r:id="rId12"/>
    <p:sldMasterId id="2147483827" r:id="rId13"/>
    <p:sldMasterId id="2147483839" r:id="rId14"/>
  </p:sldMasterIdLst>
  <p:notesMasterIdLst>
    <p:notesMasterId r:id="rId64"/>
  </p:notesMasterIdLst>
  <p:sldIdLst>
    <p:sldId id="257" r:id="rId15"/>
    <p:sldId id="258" r:id="rId16"/>
    <p:sldId id="259" r:id="rId17"/>
    <p:sldId id="260" r:id="rId18"/>
    <p:sldId id="261" r:id="rId19"/>
    <p:sldId id="262" r:id="rId20"/>
    <p:sldId id="263" r:id="rId21"/>
    <p:sldId id="264" r:id="rId22"/>
    <p:sldId id="265" r:id="rId23"/>
    <p:sldId id="266" r:id="rId24"/>
    <p:sldId id="302" r:id="rId25"/>
    <p:sldId id="303" r:id="rId26"/>
    <p:sldId id="304" r:id="rId27"/>
    <p:sldId id="305" r:id="rId28"/>
    <p:sldId id="267" r:id="rId29"/>
    <p:sldId id="268" r:id="rId30"/>
    <p:sldId id="269" r:id="rId31"/>
    <p:sldId id="270" r:id="rId32"/>
    <p:sldId id="271" r:id="rId33"/>
    <p:sldId id="272" r:id="rId34"/>
    <p:sldId id="273" r:id="rId35"/>
    <p:sldId id="274" r:id="rId36"/>
    <p:sldId id="275" r:id="rId37"/>
    <p:sldId id="276" r:id="rId38"/>
    <p:sldId id="277" r:id="rId39"/>
    <p:sldId id="278" r:id="rId40"/>
    <p:sldId id="279" r:id="rId41"/>
    <p:sldId id="280" r:id="rId42"/>
    <p:sldId id="281" r:id="rId43"/>
    <p:sldId id="282" r:id="rId44"/>
    <p:sldId id="283" r:id="rId45"/>
    <p:sldId id="284" r:id="rId46"/>
    <p:sldId id="285" r:id="rId47"/>
    <p:sldId id="286" r:id="rId48"/>
    <p:sldId id="288" r:id="rId49"/>
    <p:sldId id="289" r:id="rId50"/>
    <p:sldId id="290" r:id="rId51"/>
    <p:sldId id="291" r:id="rId52"/>
    <p:sldId id="292" r:id="rId53"/>
    <p:sldId id="293" r:id="rId54"/>
    <p:sldId id="294" r:id="rId55"/>
    <p:sldId id="295" r:id="rId56"/>
    <p:sldId id="296" r:id="rId57"/>
    <p:sldId id="297" r:id="rId58"/>
    <p:sldId id="298" r:id="rId59"/>
    <p:sldId id="299" r:id="rId60"/>
    <p:sldId id="300" r:id="rId61"/>
    <p:sldId id="306" r:id="rId62"/>
    <p:sldId id="301" r:id="rId6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9966" autoAdjust="0"/>
    <p:restoredTop sz="94660"/>
  </p:normalViewPr>
  <p:slideViewPr>
    <p:cSldViewPr snapToGrid="0">
      <p:cViewPr varScale="1">
        <p:scale>
          <a:sx n="89" d="100"/>
          <a:sy n="89" d="100"/>
        </p:scale>
        <p:origin x="264" y="9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slide" Target="slides/slide41.xml"/><Relationship Id="rId63" Type="http://schemas.openxmlformats.org/officeDocument/2006/relationships/slide" Target="slides/slide49.xml"/><Relationship Id="rId68"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61" Type="http://schemas.openxmlformats.org/officeDocument/2006/relationships/slide" Target="slides/slide47.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7.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theme" Target="theme/theme1.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F9C65D-CF54-4A02-A820-89721192D508}" type="datetimeFigureOut">
              <a:rPr lang="en-US" smtClean="0"/>
              <a:t>11/29/2016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3820D7-BAFA-4018-99F3-BD86206D273E}" type="slidenum">
              <a:rPr lang="en-US" smtClean="0"/>
              <a:t>‹#›</a:t>
            </a:fld>
            <a:endParaRPr lang="en-US"/>
          </a:p>
        </p:txBody>
      </p:sp>
    </p:spTree>
    <p:extLst>
      <p:ext uri="{BB962C8B-B14F-4D97-AF65-F5344CB8AC3E}">
        <p14:creationId xmlns:p14="http://schemas.microsoft.com/office/powerpoint/2010/main" val="22955315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slide" Target="../slides/slide46.xml"/><Relationship Id="rId2" Type="http://schemas.openxmlformats.org/officeDocument/2006/relationships/notesMaster" Target="../notesMasters/notesMaster1.xml"/><Relationship Id="rId1" Type="http://schemas.openxmlformats.org/officeDocument/2006/relationships/tags" Target="../tags/tag10.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0DB886B-21C2-48C8-9DB5-BB76DB720205}"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87395" name="Rectangle 2"/>
          <p:cNvSpPr>
            <a:spLocks noGrp="1" noRot="1" noChangeAspect="1" noChangeArrowheads="1" noTextEdit="1"/>
          </p:cNvSpPr>
          <p:nvPr>
            <p:ph type="sldImg"/>
          </p:nvPr>
        </p:nvSpPr>
        <p:spPr>
          <a:xfrm>
            <a:off x="1143000" y="687388"/>
            <a:ext cx="4572000" cy="3429000"/>
          </a:xfrm>
          <a:ln/>
        </p:spPr>
      </p:sp>
      <p:sp>
        <p:nvSpPr>
          <p:cNvPr id="187396" name="Rectangle 3"/>
          <p:cNvSpPr>
            <a:spLocks noGrp="1" noChangeArrowheads="1"/>
          </p:cNvSpPr>
          <p:nvPr>
            <p:ph type="body" idx="1"/>
          </p:nvPr>
        </p:nvSpPr>
        <p:spPr>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ndParaRPr>
          </a:p>
        </p:txBody>
      </p:sp>
    </p:spTree>
    <p:extLst>
      <p:ext uri="{BB962C8B-B14F-4D97-AF65-F5344CB8AC3E}">
        <p14:creationId xmlns:p14="http://schemas.microsoft.com/office/powerpoint/2010/main" val="42855230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87B5875-F93D-4EE4-85BF-03CB3E330283}"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noFill/>
        </p:spPr>
        <p:txBody>
          <a:bodyPr/>
          <a:lstStyle/>
          <a:p>
            <a:r>
              <a:rPr lang="en-US" smtClean="0">
                <a:latin typeface="Arial" charset="0"/>
              </a:rPr>
              <a:t>Significant remaining scientific challenges for the specific science topic</a:t>
            </a:r>
          </a:p>
          <a:p>
            <a:r>
              <a:rPr lang="en-US" smtClean="0">
                <a:latin typeface="Arial" charset="0"/>
              </a:rPr>
              <a:t>Next step(s)</a:t>
            </a:r>
          </a:p>
          <a:p>
            <a:pPr lvl="1"/>
            <a:r>
              <a:rPr lang="en-US" smtClean="0">
                <a:latin typeface="Arial" charset="0"/>
              </a:rPr>
              <a:t>Instruments (current/future), techniques, testbed, transition, …</a:t>
            </a:r>
          </a:p>
          <a:p>
            <a:r>
              <a:rPr lang="en-US" smtClean="0">
                <a:latin typeface="Arial" charset="0"/>
              </a:rPr>
              <a:t>Path into applications/operations</a:t>
            </a:r>
          </a:p>
          <a:p>
            <a:pPr lvl="1"/>
            <a:r>
              <a:rPr lang="en-US" smtClean="0">
                <a:latin typeface="Arial" charset="0"/>
              </a:rPr>
              <a:t>Who will use it and how</a:t>
            </a:r>
          </a:p>
          <a:p>
            <a:pPr lvl="1"/>
            <a:r>
              <a:rPr lang="en-US" smtClean="0">
                <a:latin typeface="Arial" charset="0"/>
              </a:rPr>
              <a:t>How will it get out to the real world</a:t>
            </a:r>
          </a:p>
          <a:p>
            <a:endParaRPr lang="en-US" smtClean="0">
              <a:latin typeface="Arial" charset="0"/>
            </a:endParaRPr>
          </a:p>
        </p:txBody>
      </p:sp>
    </p:spTree>
    <p:extLst>
      <p:ext uri="{BB962C8B-B14F-4D97-AF65-F5344CB8AC3E}">
        <p14:creationId xmlns:p14="http://schemas.microsoft.com/office/powerpoint/2010/main" val="12348815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72FEF96-5084-4791-8AE6-9F7E9BF4FE33}"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p:spPr>
        <p:txBody>
          <a:bodyPr/>
          <a:lstStyle/>
          <a:p>
            <a:pPr eaLnBrk="1" hangingPunct="1"/>
            <a:r>
              <a:rPr lang="en-US" smtClean="0">
                <a:latin typeface="Arial" charset="0"/>
              </a:rPr>
              <a:t>These 8 bands represent the current GOES imager “six” and  1.6 and 7.2 um bands. </a:t>
            </a:r>
          </a:p>
        </p:txBody>
      </p:sp>
    </p:spTree>
    <p:extLst>
      <p:ext uri="{BB962C8B-B14F-4D97-AF65-F5344CB8AC3E}">
        <p14:creationId xmlns:p14="http://schemas.microsoft.com/office/powerpoint/2010/main" val="2692835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Based on Schmit</a:t>
            </a:r>
            <a:r>
              <a:rPr lang="en-US" baseline="0" dirty="0" smtClean="0"/>
              <a:t> et al, 2017.   stars = today’s imager band.</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B8066-9803-47D2-B277-B8DDCEF2254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709651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Based on Schmit</a:t>
            </a:r>
            <a:r>
              <a:rPr lang="en-US" baseline="0" dirty="0" smtClean="0"/>
              <a:t> et al, 2017. stars = today’s imager band.</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B8066-9803-47D2-B277-B8DDCEF2254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29256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Data from SSEC Data Center</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AF2D7B-623A-447D-B105-7B5BF175EBE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9263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CONUS image is the shifted center</a:t>
            </a:r>
            <a:r>
              <a:rPr lang="en-US" baseline="0" dirty="0" smtClean="0"/>
              <a:t> point.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C16FF0-83EF-4309-8892-341FC9C9DC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00021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Animation.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C2467E-6A0B-4393-98C1-A194AE6627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24186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animation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F9B658-3A67-40C6-8AEC-8C8320C8B8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64666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Animation.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C2467E-6A0B-4393-98C1-A194AE6627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591492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Animation. </a:t>
            </a:r>
          </a:p>
          <a:p>
            <a:r>
              <a:rPr lang="en-US" dirty="0" smtClean="0"/>
              <a:t>Not a baseline product.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C2467E-6A0B-4393-98C1-A194AE6627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91813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focus of this Short Course is to describe the advancements with the GOES-R series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6A94D-C181-46BB-896C-A16F1B32B47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53355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C2467E-6A0B-4393-98C1-A194AE6627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7849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a baseline product.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C2467E-6A0B-4393-98C1-A194AE6627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93293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a:solidFill>
                  <a:srgbClr val="000000"/>
                </a:solidFill>
                <a:ea typeface="Times New Roman"/>
                <a:cs typeface="Calibri"/>
              </a:rPr>
              <a:t>The subjects of this </a:t>
            </a:r>
            <a:r>
              <a:rPr lang="en-US" dirty="0" smtClean="0">
                <a:solidFill>
                  <a:srgbClr val="000000"/>
                </a:solidFill>
                <a:ea typeface="Times New Roman"/>
                <a:cs typeface="Calibri"/>
              </a:rPr>
              <a:t>GOES-R Baseline products training </a:t>
            </a:r>
            <a:r>
              <a:rPr lang="en-US" dirty="0">
                <a:solidFill>
                  <a:srgbClr val="000000"/>
                </a:solidFill>
                <a:ea typeface="Times New Roman"/>
                <a:cs typeface="Calibri"/>
              </a:rPr>
              <a:t>are </a:t>
            </a:r>
            <a:r>
              <a:rPr lang="en-US" dirty="0" smtClean="0">
                <a:solidFill>
                  <a:srgbClr val="000000"/>
                </a:solidFill>
                <a:ea typeface="Times New Roman"/>
                <a:cs typeface="Calibri"/>
              </a:rPr>
              <a:t>the aerosol products boxed in yellow.  </a:t>
            </a:r>
            <a:endParaRPr lang="en-US" dirty="0">
              <a:ea typeface="Times New Roman"/>
              <a:cs typeface="Times New Roman"/>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C0FFC9-21B0-4A89-A59E-76BA31565B5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68848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from J. </a:t>
            </a:r>
            <a:r>
              <a:rPr lang="en-US" dirty="0" err="1" smtClean="0"/>
              <a:t>Gerth</a:t>
            </a:r>
            <a:r>
              <a:rPr lang="en-US" dirty="0" smtClean="0"/>
              <a:t>, CIMSS.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55FF6F-DAF7-4BD3-A3B9-9D1191A0C62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87889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a:ln/>
        </p:spPr>
      </p:sp>
      <p:sp>
        <p:nvSpPr>
          <p:cNvPr id="190467" name="Notes Placeholder 2"/>
          <p:cNvSpPr>
            <a:spLocks noGrp="1"/>
          </p:cNvSpPr>
          <p:nvPr>
            <p:ph type="body" idx="1"/>
          </p:nvPr>
        </p:nvSpPr>
        <p:spPr>
          <a:noFill/>
        </p:spPr>
        <p:txBody>
          <a:bodyPr/>
          <a:lstStyle/>
          <a:p>
            <a:r>
              <a:rPr lang="en-US" smtClean="0">
                <a:latin typeface="Arial" charset="0"/>
              </a:rPr>
              <a:t>http://cimss.ssec.wisc.edu/news/geo_image_anniversary.html</a:t>
            </a:r>
          </a:p>
        </p:txBody>
      </p:sp>
      <p:sp>
        <p:nvSpPr>
          <p:cNvPr id="190468"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236CFC4-3A41-4BC3-87F2-601E5BC6BE5F}"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smtClean="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137689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9FA6CEF-5C92-4678-AA5D-53E601CBDFA6}"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smtClean="0">
              <a:ln>
                <a:noFill/>
              </a:ln>
              <a:solidFill>
                <a:prstClr val="black"/>
              </a:solidFill>
              <a:effectLst/>
              <a:uLnTx/>
              <a:uFillTx/>
              <a:latin typeface="Arial" charset="0"/>
              <a:ea typeface="+mn-ea"/>
              <a:cs typeface="+mn-cs"/>
            </a:endParaRPr>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noFill/>
        </p:spPr>
        <p:txBody>
          <a:bodyPr/>
          <a:lstStyle/>
          <a:p>
            <a:pPr eaLnBrk="1" hangingPunct="1"/>
            <a:r>
              <a:rPr lang="en-US" smtClean="0">
                <a:latin typeface="Arial" charset="0"/>
              </a:rPr>
              <a:t>Natural color images from the geo perspective are possible, as demonstrated in 1967. </a:t>
            </a:r>
          </a:p>
        </p:txBody>
      </p:sp>
    </p:spTree>
    <p:extLst>
      <p:ext uri="{BB962C8B-B14F-4D97-AF65-F5344CB8AC3E}">
        <p14:creationId xmlns:p14="http://schemas.microsoft.com/office/powerpoint/2010/main" val="2560702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a:ln/>
        </p:spPr>
      </p:sp>
      <p:sp>
        <p:nvSpPr>
          <p:cNvPr id="192515" name="Notes Placeholder 2"/>
          <p:cNvSpPr>
            <a:spLocks noGrp="1"/>
          </p:cNvSpPr>
          <p:nvPr>
            <p:ph type="body" idx="1"/>
          </p:nvPr>
        </p:nvSpPr>
        <p:spPr>
          <a:noFill/>
        </p:spPr>
        <p:txBody>
          <a:bodyPr/>
          <a:lstStyle/>
          <a:p>
            <a:pPr eaLnBrk="1" hangingPunct="1"/>
            <a:r>
              <a:rPr lang="en-US" smtClean="0">
                <a:latin typeface="Arial" charset="0"/>
              </a:rPr>
              <a:t>The circles represent an estimate of the impact of GOES on regional scale numerical models.</a:t>
            </a:r>
          </a:p>
        </p:txBody>
      </p:sp>
      <p:sp>
        <p:nvSpPr>
          <p:cNvPr id="192516"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EA2099C-C2B7-4F66-AC1D-0E0A4A233E43}"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1876039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63F669-F331-4B46-8CAF-B9F51DA282A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smtClean="0">
              <a:ln>
                <a:noFill/>
              </a:ln>
              <a:solidFill>
                <a:prstClr val="black"/>
              </a:solidFill>
              <a:effectLst/>
              <a:uLnTx/>
              <a:uFillTx/>
              <a:latin typeface="Calibri"/>
              <a:ea typeface="+mn-ea"/>
              <a:cs typeface="+mn-cs"/>
            </a:endParaRPr>
          </a:p>
        </p:txBody>
      </p:sp>
      <p:sp>
        <p:nvSpPr>
          <p:cNvPr id="10243" name="Rectangle 2"/>
          <p:cNvSpPr>
            <a:spLocks noGrp="1" noRot="1" noChangeAspect="1" noChangeArrowheads="1" noTextEdit="1"/>
          </p:cNvSpPr>
          <p:nvPr>
            <p:ph type="sldImg"/>
          </p:nvPr>
        </p:nvSpPr>
        <p:spPr>
          <a:xfrm>
            <a:off x="1193800" y="695325"/>
            <a:ext cx="4627563" cy="3470275"/>
          </a:xfrm>
          <a:ln/>
        </p:spPr>
      </p:sp>
      <p:sp>
        <p:nvSpPr>
          <p:cNvPr id="10244" name="Rectangle 3"/>
          <p:cNvSpPr>
            <a:spLocks noGrp="1" noChangeArrowheads="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val="18816010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Graphic from LM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C222E3-52BB-47C5-9464-A31FA62073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03873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algn="ctr" eaLnBrk="0" fontAlgn="base" hangingPunct="0">
              <a:spcBef>
                <a:spcPct val="50000"/>
              </a:spcBef>
              <a:spcAft>
                <a:spcPct val="0"/>
              </a:spcAft>
              <a:defRPr sz="1200" b="1">
                <a:solidFill>
                  <a:schemeClr val="tx1"/>
                </a:solidFill>
                <a:latin typeface="Arial" panose="020B0604020202020204" pitchFamily="34" charset="0"/>
              </a:defRPr>
            </a:lvl6pPr>
            <a:lvl7pPr marL="2971800" indent="-228600" algn="ctr" eaLnBrk="0" fontAlgn="base" hangingPunct="0">
              <a:spcBef>
                <a:spcPct val="50000"/>
              </a:spcBef>
              <a:spcAft>
                <a:spcPct val="0"/>
              </a:spcAft>
              <a:defRPr sz="1200" b="1">
                <a:solidFill>
                  <a:schemeClr val="tx1"/>
                </a:solidFill>
                <a:latin typeface="Arial" panose="020B0604020202020204" pitchFamily="34" charset="0"/>
              </a:defRPr>
            </a:lvl7pPr>
            <a:lvl8pPr marL="3429000" indent="-228600" algn="ctr" eaLnBrk="0" fontAlgn="base" hangingPunct="0">
              <a:spcBef>
                <a:spcPct val="50000"/>
              </a:spcBef>
              <a:spcAft>
                <a:spcPct val="0"/>
              </a:spcAft>
              <a:defRPr sz="1200" b="1">
                <a:solidFill>
                  <a:schemeClr val="tx1"/>
                </a:solidFill>
                <a:latin typeface="Arial" panose="020B0604020202020204" pitchFamily="34" charset="0"/>
              </a:defRPr>
            </a:lvl8pPr>
            <a:lvl9pPr marL="3886200" indent="-228600" algn="ctr" eaLnBrk="0" fontAlgn="base" hangingPunct="0">
              <a:spcBef>
                <a:spcPct val="50000"/>
              </a:spcBef>
              <a:spcAft>
                <a:spcPct val="0"/>
              </a:spcAft>
              <a:defRPr sz="1200" b="1">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1C57F6-9B8A-469B-B25E-DE7404594EC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rPr>
              <a:t>GOES-P was called GOES-15 after it successfully obtained geostationary orbit.</a:t>
            </a:r>
          </a:p>
          <a:p>
            <a:pPr eaLnBrk="1" hangingPunct="1"/>
            <a:endParaRPr lang="en-US" altLang="en-US" smtClean="0">
              <a:latin typeface="Arial" panose="020B0604020202020204" pitchFamily="34" charset="0"/>
            </a:endParaRPr>
          </a:p>
          <a:p>
            <a:pPr eaLnBrk="1" hangingPunct="1"/>
            <a:r>
              <a:rPr lang="en-US" altLang="en-US" smtClean="0">
                <a:latin typeface="Arial" panose="020B0604020202020204" pitchFamily="34" charset="0"/>
              </a:rPr>
              <a:t>The Science Tests are time for learning about the satellite and collecting unique data, but to discover things wrong and a chance to correct them. With GOES-15 the main changes involved …</a:t>
            </a:r>
          </a:p>
          <a:p>
            <a:pPr eaLnBrk="1" hangingPunct="1"/>
            <a:endParaRPr lang="en-US" altLang="en-US" smtClean="0">
              <a:latin typeface="Arial" panose="020B0604020202020204" pitchFamily="34" charset="0"/>
            </a:endParaRPr>
          </a:p>
          <a:p>
            <a:pPr eaLnBrk="1" hangingPunct="1"/>
            <a:r>
              <a:rPr lang="en-US" altLang="en-US" smtClean="0">
                <a:latin typeface="Arial" panose="020B0604020202020204" pitchFamily="34" charset="0"/>
              </a:rPr>
              <a:t>Full-disk GOES images courtesy of CIRA.</a:t>
            </a:r>
          </a:p>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9250080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algn="ctr" eaLnBrk="0" fontAlgn="base" hangingPunct="0">
              <a:spcBef>
                <a:spcPct val="50000"/>
              </a:spcBef>
              <a:spcAft>
                <a:spcPct val="0"/>
              </a:spcAft>
              <a:defRPr sz="1200" b="1">
                <a:solidFill>
                  <a:schemeClr val="tx1"/>
                </a:solidFill>
                <a:latin typeface="Arial" panose="020B0604020202020204" pitchFamily="34" charset="0"/>
              </a:defRPr>
            </a:lvl6pPr>
            <a:lvl7pPr marL="2971800" indent="-228600" algn="ctr" eaLnBrk="0" fontAlgn="base" hangingPunct="0">
              <a:spcBef>
                <a:spcPct val="50000"/>
              </a:spcBef>
              <a:spcAft>
                <a:spcPct val="0"/>
              </a:spcAft>
              <a:defRPr sz="1200" b="1">
                <a:solidFill>
                  <a:schemeClr val="tx1"/>
                </a:solidFill>
                <a:latin typeface="Arial" panose="020B0604020202020204" pitchFamily="34" charset="0"/>
              </a:defRPr>
            </a:lvl7pPr>
            <a:lvl8pPr marL="3429000" indent="-228600" algn="ctr" eaLnBrk="0" fontAlgn="base" hangingPunct="0">
              <a:spcBef>
                <a:spcPct val="50000"/>
              </a:spcBef>
              <a:spcAft>
                <a:spcPct val="0"/>
              </a:spcAft>
              <a:defRPr sz="1200" b="1">
                <a:solidFill>
                  <a:schemeClr val="tx1"/>
                </a:solidFill>
                <a:latin typeface="Arial" panose="020B0604020202020204" pitchFamily="34" charset="0"/>
              </a:defRPr>
            </a:lvl8pPr>
            <a:lvl9pPr marL="3886200" indent="-228600" algn="ctr" eaLnBrk="0" fontAlgn="base" hangingPunct="0">
              <a:spcBef>
                <a:spcPct val="50000"/>
              </a:spcBef>
              <a:spcAft>
                <a:spcPct val="0"/>
              </a:spcAft>
              <a:defRPr sz="1200" b="1">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1C57F6-9B8A-469B-B25E-DE7404594EC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rPr>
              <a:t>GOES-P was called GOES-15 after it successfully obtained geostationary orbit.</a:t>
            </a:r>
          </a:p>
          <a:p>
            <a:pPr eaLnBrk="1" hangingPunct="1"/>
            <a:endParaRPr lang="en-US" altLang="en-US" smtClean="0">
              <a:latin typeface="Arial" panose="020B0604020202020204" pitchFamily="34" charset="0"/>
            </a:endParaRPr>
          </a:p>
          <a:p>
            <a:pPr eaLnBrk="1" hangingPunct="1"/>
            <a:r>
              <a:rPr lang="en-US" altLang="en-US" smtClean="0">
                <a:latin typeface="Arial" panose="020B0604020202020204" pitchFamily="34" charset="0"/>
              </a:rPr>
              <a:t>The Science Tests are time for learning about the satellite and collecting unique data, but to discover things wrong and a chance to correct them. With GOES-15 the main changes involved …</a:t>
            </a:r>
          </a:p>
          <a:p>
            <a:pPr eaLnBrk="1" hangingPunct="1"/>
            <a:endParaRPr lang="en-US" altLang="en-US" smtClean="0">
              <a:latin typeface="Arial" panose="020B0604020202020204" pitchFamily="34" charset="0"/>
            </a:endParaRPr>
          </a:p>
          <a:p>
            <a:pPr eaLnBrk="1" hangingPunct="1"/>
            <a:r>
              <a:rPr lang="en-US" altLang="en-US" smtClean="0">
                <a:latin typeface="Arial" panose="020B0604020202020204" pitchFamily="34" charset="0"/>
              </a:rPr>
              <a:t>Full-disk GOES images courtesy of CIRA.</a:t>
            </a:r>
          </a:p>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2527696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5.xml"/><Relationship Id="rId1" Type="http://schemas.openxmlformats.org/officeDocument/2006/relationships/tags" Target="../tags/tag2.xml"/><Relationship Id="rId4" Type="http://schemas.microsoft.com/office/2007/relationships/hdphoto" Target="../media/hdphoto1.wdp"/></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5.xml"/><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2.wdp"/></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9D3BAF-5FB7-4501-9E4F-FE8885C2DA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8096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39310F-BF3D-4635-A362-B184CF7D6E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855402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8" name="Rectangle 4"/>
          <p:cNvSpPr>
            <a:spLocks noGrp="1" noChangeArrowheads="1"/>
          </p:cNvSpPr>
          <p:nvPr>
            <p:ph type="sldNum" sz="quarter" idx="11"/>
          </p:nvPr>
        </p:nvSpPr>
        <p:spPr/>
        <p:txBody>
          <a:bodyPr/>
          <a:lstStyle>
            <a:lvl1pPr>
              <a:spcBef>
                <a:spcPct val="20000"/>
              </a:spcBef>
              <a:defRPr i="1">
                <a:ea typeface="+mn-ea"/>
              </a:defRPr>
            </a:lvl1pPr>
          </a:lstStyle>
          <a:p>
            <a:pPr>
              <a:defRPr/>
            </a:pPr>
            <a:fld id="{BCF041E9-97F0-4936-9FFF-E0EB007138C0}" type="slidenum">
              <a:rPr lang="en-US"/>
              <a:pPr>
                <a:defRPr/>
              </a:pPr>
              <a:t>‹#›</a:t>
            </a:fld>
            <a:endParaRPr lang="en-US"/>
          </a:p>
        </p:txBody>
      </p:sp>
    </p:spTree>
    <p:extLst>
      <p:ext uri="{BB962C8B-B14F-4D97-AF65-F5344CB8AC3E}">
        <p14:creationId xmlns:p14="http://schemas.microsoft.com/office/powerpoint/2010/main" val="166109046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4" name="Rectangle 4"/>
          <p:cNvSpPr>
            <a:spLocks noGrp="1" noChangeArrowheads="1"/>
          </p:cNvSpPr>
          <p:nvPr>
            <p:ph type="sldNum" sz="quarter" idx="11"/>
          </p:nvPr>
        </p:nvSpPr>
        <p:spPr/>
        <p:txBody>
          <a:bodyPr/>
          <a:lstStyle>
            <a:lvl1pPr>
              <a:spcBef>
                <a:spcPct val="20000"/>
              </a:spcBef>
              <a:defRPr i="1">
                <a:ea typeface="+mn-ea"/>
              </a:defRPr>
            </a:lvl1pPr>
          </a:lstStyle>
          <a:p>
            <a:pPr>
              <a:defRPr/>
            </a:pPr>
            <a:fld id="{29821475-0E67-4098-BF3D-BD15632C5A8D}" type="slidenum">
              <a:rPr lang="en-US"/>
              <a:pPr>
                <a:defRPr/>
              </a:pPr>
              <a:t>‹#›</a:t>
            </a:fld>
            <a:endParaRPr lang="en-US"/>
          </a:p>
        </p:txBody>
      </p:sp>
    </p:spTree>
    <p:extLst>
      <p:ext uri="{BB962C8B-B14F-4D97-AF65-F5344CB8AC3E}">
        <p14:creationId xmlns:p14="http://schemas.microsoft.com/office/powerpoint/2010/main" val="33572160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3" name="Rectangle 4"/>
          <p:cNvSpPr>
            <a:spLocks noGrp="1" noChangeArrowheads="1"/>
          </p:cNvSpPr>
          <p:nvPr>
            <p:ph type="sldNum" sz="quarter" idx="11"/>
          </p:nvPr>
        </p:nvSpPr>
        <p:spPr/>
        <p:txBody>
          <a:bodyPr/>
          <a:lstStyle>
            <a:lvl1pPr>
              <a:spcBef>
                <a:spcPct val="20000"/>
              </a:spcBef>
              <a:defRPr i="1">
                <a:ea typeface="+mn-ea"/>
              </a:defRPr>
            </a:lvl1pPr>
          </a:lstStyle>
          <a:p>
            <a:pPr>
              <a:defRPr/>
            </a:pPr>
            <a:fld id="{CA3D9720-CB3E-430D-968B-09E6DC53BC1B}" type="slidenum">
              <a:rPr lang="en-US"/>
              <a:pPr>
                <a:defRPr/>
              </a:pPr>
              <a:t>‹#›</a:t>
            </a:fld>
            <a:endParaRPr lang="en-US"/>
          </a:p>
        </p:txBody>
      </p:sp>
    </p:spTree>
    <p:extLst>
      <p:ext uri="{BB962C8B-B14F-4D97-AF65-F5344CB8AC3E}">
        <p14:creationId xmlns:p14="http://schemas.microsoft.com/office/powerpoint/2010/main" val="204997564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6" name="Rectangle 4"/>
          <p:cNvSpPr>
            <a:spLocks noGrp="1" noChangeArrowheads="1"/>
          </p:cNvSpPr>
          <p:nvPr>
            <p:ph type="sldNum" sz="quarter" idx="11"/>
          </p:nvPr>
        </p:nvSpPr>
        <p:spPr/>
        <p:txBody>
          <a:bodyPr/>
          <a:lstStyle>
            <a:lvl1pPr>
              <a:spcBef>
                <a:spcPct val="20000"/>
              </a:spcBef>
              <a:defRPr i="1">
                <a:ea typeface="+mn-ea"/>
              </a:defRPr>
            </a:lvl1pPr>
          </a:lstStyle>
          <a:p>
            <a:pPr>
              <a:defRPr/>
            </a:pPr>
            <a:fld id="{D49A53A0-E963-4F66-98E4-C621537444FC}" type="slidenum">
              <a:rPr lang="en-US"/>
              <a:pPr>
                <a:defRPr/>
              </a:pPr>
              <a:t>‹#›</a:t>
            </a:fld>
            <a:endParaRPr lang="en-US"/>
          </a:p>
        </p:txBody>
      </p:sp>
    </p:spTree>
    <p:extLst>
      <p:ext uri="{BB962C8B-B14F-4D97-AF65-F5344CB8AC3E}">
        <p14:creationId xmlns:p14="http://schemas.microsoft.com/office/powerpoint/2010/main" val="422857568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6" name="Rectangle 4"/>
          <p:cNvSpPr>
            <a:spLocks noGrp="1" noChangeArrowheads="1"/>
          </p:cNvSpPr>
          <p:nvPr>
            <p:ph type="sldNum" sz="quarter" idx="11"/>
          </p:nvPr>
        </p:nvSpPr>
        <p:spPr/>
        <p:txBody>
          <a:bodyPr/>
          <a:lstStyle>
            <a:lvl1pPr>
              <a:spcBef>
                <a:spcPct val="20000"/>
              </a:spcBef>
              <a:defRPr i="1">
                <a:ea typeface="+mn-ea"/>
              </a:defRPr>
            </a:lvl1pPr>
          </a:lstStyle>
          <a:p>
            <a:pPr>
              <a:defRPr/>
            </a:pPr>
            <a:fld id="{D577F592-1E1B-4C57-8C68-32D037D1F50D}" type="slidenum">
              <a:rPr lang="en-US"/>
              <a:pPr>
                <a:defRPr/>
              </a:pPr>
              <a:t>‹#›</a:t>
            </a:fld>
            <a:endParaRPr lang="en-US"/>
          </a:p>
        </p:txBody>
      </p:sp>
    </p:spTree>
    <p:extLst>
      <p:ext uri="{BB962C8B-B14F-4D97-AF65-F5344CB8AC3E}">
        <p14:creationId xmlns:p14="http://schemas.microsoft.com/office/powerpoint/2010/main" val="187825620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9F336F56-24E9-45A4-834D-B4E9B578FA53}" type="slidenum">
              <a:rPr lang="en-US"/>
              <a:pPr>
                <a:defRPr/>
              </a:pPr>
              <a:t>‹#›</a:t>
            </a:fld>
            <a:endParaRPr lang="en-US"/>
          </a:p>
        </p:txBody>
      </p:sp>
    </p:spTree>
    <p:extLst>
      <p:ext uri="{BB962C8B-B14F-4D97-AF65-F5344CB8AC3E}">
        <p14:creationId xmlns:p14="http://schemas.microsoft.com/office/powerpoint/2010/main" val="308921770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228600"/>
            <a:ext cx="20574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28600"/>
            <a:ext cx="60198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C681F1FA-3F48-4839-997C-3D7B3F01540C}" type="slidenum">
              <a:rPr lang="en-US"/>
              <a:pPr>
                <a:defRPr/>
              </a:pPr>
              <a:t>‹#›</a:t>
            </a:fld>
            <a:endParaRPr lang="en-US"/>
          </a:p>
        </p:txBody>
      </p:sp>
    </p:spTree>
    <p:extLst>
      <p:ext uri="{BB962C8B-B14F-4D97-AF65-F5344CB8AC3E}">
        <p14:creationId xmlns:p14="http://schemas.microsoft.com/office/powerpoint/2010/main" val="346428555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543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2209800"/>
            <a:ext cx="38481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2209800"/>
            <a:ext cx="38481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6" name="Rectangle 4"/>
          <p:cNvSpPr>
            <a:spLocks noGrp="1" noChangeArrowheads="1"/>
          </p:cNvSpPr>
          <p:nvPr>
            <p:ph type="sldNum" sz="quarter" idx="11"/>
          </p:nvPr>
        </p:nvSpPr>
        <p:spPr/>
        <p:txBody>
          <a:bodyPr/>
          <a:lstStyle>
            <a:lvl1pPr>
              <a:spcBef>
                <a:spcPct val="20000"/>
              </a:spcBef>
              <a:defRPr i="1">
                <a:ea typeface="+mn-ea"/>
              </a:defRPr>
            </a:lvl1pPr>
          </a:lstStyle>
          <a:p>
            <a:pPr>
              <a:defRPr/>
            </a:pPr>
            <a:fld id="{C8D0ECDA-F2AE-44B7-BDD4-D5C4DC982683}" type="slidenum">
              <a:rPr lang="en-US"/>
              <a:pPr>
                <a:defRPr/>
              </a:pPr>
              <a:t>‹#›</a:t>
            </a:fld>
            <a:endParaRPr lang="en-US"/>
          </a:p>
        </p:txBody>
      </p:sp>
    </p:spTree>
    <p:extLst>
      <p:ext uri="{BB962C8B-B14F-4D97-AF65-F5344CB8AC3E}">
        <p14:creationId xmlns:p14="http://schemas.microsoft.com/office/powerpoint/2010/main" val="362457271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543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2209800"/>
            <a:ext cx="7848600" cy="4114800"/>
          </a:xfrm>
        </p:spPr>
        <p:txBody>
          <a:bodyPr/>
          <a:lstStyle/>
          <a:p>
            <a:pPr lvl="0"/>
            <a:endParaRPr lang="en-US" noProof="0" smtClean="0"/>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29CC263A-0325-4CDC-AF33-8A0D3B833A26}" type="slidenum">
              <a:rPr lang="en-US"/>
              <a:pPr>
                <a:defRPr/>
              </a:pPr>
              <a:t>‹#›</a:t>
            </a:fld>
            <a:endParaRPr lang="en-US"/>
          </a:p>
        </p:txBody>
      </p:sp>
    </p:spTree>
    <p:extLst>
      <p:ext uri="{BB962C8B-B14F-4D97-AF65-F5344CB8AC3E}">
        <p14:creationId xmlns:p14="http://schemas.microsoft.com/office/powerpoint/2010/main" val="57783680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44F61BD-9517-45B6-B77F-BD416CA9D7E3}" type="datetimeFigureOut">
              <a:rPr lang="en-US" smtClean="0">
                <a:solidFill>
                  <a:prstClr val="black">
                    <a:tint val="75000"/>
                  </a:prstClr>
                </a:solidFill>
              </a:rPr>
              <a:pPr/>
              <a:t>11/29/2016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8FD4A-2CB5-4B49-9B8A-506B19FDC2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49483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AA01F5-3AA6-4E51-8F72-DB7CD54E25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577244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4F61BD-9517-45B6-B77F-BD416CA9D7E3}" type="datetimeFigureOut">
              <a:rPr lang="en-US" smtClean="0">
                <a:solidFill>
                  <a:prstClr val="black">
                    <a:tint val="75000"/>
                  </a:prstClr>
                </a:solidFill>
              </a:rPr>
              <a:pPr/>
              <a:t>11/29/2016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8FD4A-2CB5-4B49-9B8A-506B19FDC2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026214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44F61BD-9517-45B6-B77F-BD416CA9D7E3}" type="datetimeFigureOut">
              <a:rPr lang="en-US" smtClean="0">
                <a:solidFill>
                  <a:prstClr val="black">
                    <a:tint val="75000"/>
                  </a:prstClr>
                </a:solidFill>
              </a:rPr>
              <a:pPr/>
              <a:t>11/29/2016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8FD4A-2CB5-4B49-9B8A-506B19FDC2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519377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44F61BD-9517-45B6-B77F-BD416CA9D7E3}" type="datetimeFigureOut">
              <a:rPr lang="en-US" smtClean="0">
                <a:solidFill>
                  <a:prstClr val="black">
                    <a:tint val="75000"/>
                  </a:prstClr>
                </a:solidFill>
              </a:rPr>
              <a:pPr/>
              <a:t>11/29/2016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68FD4A-2CB5-4B49-9B8A-506B19FDC2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358615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44F61BD-9517-45B6-B77F-BD416CA9D7E3}" type="datetimeFigureOut">
              <a:rPr lang="en-US" smtClean="0">
                <a:solidFill>
                  <a:prstClr val="black">
                    <a:tint val="75000"/>
                  </a:prstClr>
                </a:solidFill>
              </a:rPr>
              <a:pPr/>
              <a:t>11/29/2016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C68FD4A-2CB5-4B49-9B8A-506B19FDC2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848156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44F61BD-9517-45B6-B77F-BD416CA9D7E3}" type="datetimeFigureOut">
              <a:rPr lang="en-US" smtClean="0">
                <a:solidFill>
                  <a:prstClr val="black">
                    <a:tint val="75000"/>
                  </a:prstClr>
                </a:solidFill>
              </a:rPr>
              <a:pPr/>
              <a:t>11/29/2016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C68FD4A-2CB5-4B49-9B8A-506B19FDC2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823421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4F61BD-9517-45B6-B77F-BD416CA9D7E3}" type="datetimeFigureOut">
              <a:rPr lang="en-US" smtClean="0">
                <a:solidFill>
                  <a:prstClr val="black">
                    <a:tint val="75000"/>
                  </a:prstClr>
                </a:solidFill>
              </a:rPr>
              <a:pPr/>
              <a:t>11/29/2016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C68FD4A-2CB5-4B49-9B8A-506B19FDC2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146186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4F61BD-9517-45B6-B77F-BD416CA9D7E3}" type="datetimeFigureOut">
              <a:rPr lang="en-US" smtClean="0">
                <a:solidFill>
                  <a:prstClr val="black">
                    <a:tint val="75000"/>
                  </a:prstClr>
                </a:solidFill>
              </a:rPr>
              <a:pPr/>
              <a:t>11/29/2016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68FD4A-2CB5-4B49-9B8A-506B19FDC2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885941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4F61BD-9517-45B6-B77F-BD416CA9D7E3}" type="datetimeFigureOut">
              <a:rPr lang="en-US" smtClean="0">
                <a:solidFill>
                  <a:prstClr val="black">
                    <a:tint val="75000"/>
                  </a:prstClr>
                </a:solidFill>
              </a:rPr>
              <a:pPr/>
              <a:t>11/29/2016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68FD4A-2CB5-4B49-9B8A-506B19FDC2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195118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4F61BD-9517-45B6-B77F-BD416CA9D7E3}" type="datetimeFigureOut">
              <a:rPr lang="en-US" smtClean="0">
                <a:solidFill>
                  <a:prstClr val="black">
                    <a:tint val="75000"/>
                  </a:prstClr>
                </a:solidFill>
              </a:rPr>
              <a:pPr/>
              <a:t>11/29/2016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8FD4A-2CB5-4B49-9B8A-506B19FDC2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461435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4F61BD-9517-45B6-B77F-BD416CA9D7E3}" type="datetimeFigureOut">
              <a:rPr lang="en-US" smtClean="0">
                <a:solidFill>
                  <a:prstClr val="black">
                    <a:tint val="75000"/>
                  </a:prstClr>
                </a:solidFill>
              </a:rPr>
              <a:pPr/>
              <a:t>11/29/2016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8FD4A-2CB5-4B49-9B8A-506B19FDC2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39055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1"/>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90282A-8845-4631-932E-4DEB8381A1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480203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611524"/>
            <a:ext cx="7772400" cy="50783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B499BADC-D4F5-4B6B-A7E5-2D18B758BAD5}" type="datetime8">
              <a:rPr lang="en-US"/>
              <a:pPr>
                <a:defRPr/>
              </a:pPr>
              <a:t>11/29/2016 7:54 AM</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E0AE02C-11F8-4E6B-A911-9F6F6910EF9C}" type="slidenum">
              <a:rPr lang="en-US" altLang="en-US"/>
              <a:pPr/>
              <a:t>‹#›</a:t>
            </a:fld>
            <a:endParaRPr lang="en-US" altLang="en-US"/>
          </a:p>
        </p:txBody>
      </p:sp>
    </p:spTree>
    <p:extLst>
      <p:ext uri="{BB962C8B-B14F-4D97-AF65-F5344CB8AC3E}">
        <p14:creationId xmlns:p14="http://schemas.microsoft.com/office/powerpoint/2010/main" val="397741466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93F6D2EB-C802-45A6-9AAB-54E51A677954}" type="datetime8">
              <a:rPr lang="en-US"/>
              <a:pPr>
                <a:defRPr/>
              </a:pPr>
              <a:t>11/29/2016 7:54 AM</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241462E-E152-4A74-ABE4-4326B9413193}" type="slidenum">
              <a:rPr lang="en-US" altLang="en-US"/>
              <a:pPr/>
              <a:t>‹#›</a:t>
            </a:fld>
            <a:endParaRPr lang="en-US" altLang="en-US"/>
          </a:p>
        </p:txBody>
      </p:sp>
    </p:spTree>
    <p:extLst>
      <p:ext uri="{BB962C8B-B14F-4D97-AF65-F5344CB8AC3E}">
        <p14:creationId xmlns:p14="http://schemas.microsoft.com/office/powerpoint/2010/main" val="43944130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015663"/>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ABB9571F-EC60-45C5-B429-339AA5CD74C5}" type="datetime8">
              <a:rPr lang="en-US"/>
              <a:pPr>
                <a:defRPr/>
              </a:pPr>
              <a:t>11/29/2016 7:54 AM</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5031B59-C454-4644-B77B-C7BF5258C649}" type="slidenum">
              <a:rPr lang="en-US" altLang="en-US"/>
              <a:pPr/>
              <a:t>‹#›</a:t>
            </a:fld>
            <a:endParaRPr lang="en-US" altLang="en-US"/>
          </a:p>
        </p:txBody>
      </p:sp>
    </p:spTree>
    <p:extLst>
      <p:ext uri="{BB962C8B-B14F-4D97-AF65-F5344CB8AC3E}">
        <p14:creationId xmlns:p14="http://schemas.microsoft.com/office/powerpoint/2010/main" val="215517761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5E43D8C9-AAD4-4611-9919-09556B0EF5A7}" type="datetime8">
              <a:rPr lang="en-US"/>
              <a:pPr>
                <a:defRPr/>
              </a:pPr>
              <a:t>11/29/2016 7:54 AM</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AD850AB-44F5-4410-ACA0-15C68A34DA91}" type="slidenum">
              <a:rPr lang="en-US" altLang="en-US"/>
              <a:pPr/>
              <a:t>‹#›</a:t>
            </a:fld>
            <a:endParaRPr lang="en-US" altLang="en-US"/>
          </a:p>
        </p:txBody>
      </p:sp>
    </p:spTree>
    <p:extLst>
      <p:ext uri="{BB962C8B-B14F-4D97-AF65-F5344CB8AC3E}">
        <p14:creationId xmlns:p14="http://schemas.microsoft.com/office/powerpoint/2010/main" val="94877140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92223"/>
            <a:ext cx="8229600" cy="507831"/>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900A9D3D-E23F-49B5-BE09-7D86968CD00D}" type="datetime8">
              <a:rPr lang="en-US"/>
              <a:pPr>
                <a:defRPr/>
              </a:pPr>
              <a:t>11/29/2016 7:54 AM</a:t>
            </a:fld>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7A8B41E5-907D-4249-B0AF-CEC45085196C}" type="slidenum">
              <a:rPr lang="en-US" altLang="en-US"/>
              <a:pPr/>
              <a:t>‹#›</a:t>
            </a:fld>
            <a:endParaRPr lang="en-US" altLang="en-US"/>
          </a:p>
        </p:txBody>
      </p:sp>
    </p:spTree>
    <p:extLst>
      <p:ext uri="{BB962C8B-B14F-4D97-AF65-F5344CB8AC3E}">
        <p14:creationId xmlns:p14="http://schemas.microsoft.com/office/powerpoint/2010/main" val="411242305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B82EA593-A2EE-438F-A17F-FFA21026AA8D}" type="datetime8">
              <a:rPr lang="en-US"/>
              <a:pPr>
                <a:defRPr/>
              </a:pPr>
              <a:t>11/29/2016 7:54 AM</a:t>
            </a:fld>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81F464AB-374E-4AFB-96C7-B9DF62015A1D}" type="slidenum">
              <a:rPr lang="en-US" altLang="en-US"/>
              <a:pPr/>
              <a:t>‹#›</a:t>
            </a:fld>
            <a:endParaRPr lang="en-US" altLang="en-US"/>
          </a:p>
        </p:txBody>
      </p:sp>
    </p:spTree>
    <p:extLst>
      <p:ext uri="{BB962C8B-B14F-4D97-AF65-F5344CB8AC3E}">
        <p14:creationId xmlns:p14="http://schemas.microsoft.com/office/powerpoint/2010/main" val="61681743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F12644C6-6BD8-4797-AB2A-4B39B8130AB3}" type="datetime8">
              <a:rPr lang="en-US"/>
              <a:pPr>
                <a:defRPr/>
              </a:pPr>
              <a:t>11/29/2016 7:54 AM</a:t>
            </a:fld>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96226471-8025-435C-8C1E-D697918DDBC8}" type="slidenum">
              <a:rPr lang="en-US" altLang="en-US"/>
              <a:pPr/>
              <a:t>‹#›</a:t>
            </a:fld>
            <a:endParaRPr lang="en-US" altLang="en-US"/>
          </a:p>
        </p:txBody>
      </p:sp>
    </p:spTree>
    <p:extLst>
      <p:ext uri="{BB962C8B-B14F-4D97-AF65-F5344CB8AC3E}">
        <p14:creationId xmlns:p14="http://schemas.microsoft.com/office/powerpoint/2010/main" val="300397279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881102"/>
            <a:ext cx="3008313" cy="55399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26EDDB43-2B52-4EB3-BED4-7B4B265A56C8}" type="datetime8">
              <a:rPr lang="en-US"/>
              <a:pPr>
                <a:defRPr/>
              </a:pPr>
              <a:t>11/29/2016 7:54 AM</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E676102-C366-4207-81AD-50D4985FAAA4}" type="slidenum">
              <a:rPr lang="en-US" altLang="en-US"/>
              <a:pPr/>
              <a:t>‹#›</a:t>
            </a:fld>
            <a:endParaRPr lang="en-US" altLang="en-US"/>
          </a:p>
        </p:txBody>
      </p:sp>
    </p:spTree>
    <p:extLst>
      <p:ext uri="{BB962C8B-B14F-4D97-AF65-F5344CB8AC3E}">
        <p14:creationId xmlns:p14="http://schemas.microsoft.com/office/powerpoint/2010/main" val="138442497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044173"/>
            <a:ext cx="5486400" cy="323165"/>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23A81F19-2B47-4CF3-9BDD-B76BCB63FB08}" type="datetime8">
              <a:rPr lang="en-US"/>
              <a:pPr>
                <a:defRPr/>
              </a:pPr>
              <a:t>11/29/2016 7:54 AM</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FAB7936-595C-4653-9F33-B470FAB3C5EA}" type="slidenum">
              <a:rPr lang="en-US" altLang="en-US"/>
              <a:pPr/>
              <a:t>‹#›</a:t>
            </a:fld>
            <a:endParaRPr lang="en-US" altLang="en-US"/>
          </a:p>
        </p:txBody>
      </p:sp>
    </p:spTree>
    <p:extLst>
      <p:ext uri="{BB962C8B-B14F-4D97-AF65-F5344CB8AC3E}">
        <p14:creationId xmlns:p14="http://schemas.microsoft.com/office/powerpoint/2010/main" val="214358868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E3822DDC-36F9-40A8-A6E7-D4AF9D5AFDB1}" type="datetime8">
              <a:rPr lang="en-US"/>
              <a:pPr>
                <a:defRPr/>
              </a:pPr>
              <a:t>11/29/2016 7:54 AM</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7613EF8-FA63-4B6A-B000-7210C5A24244}" type="slidenum">
              <a:rPr lang="en-US" altLang="en-US"/>
              <a:pPr/>
              <a:t>‹#›</a:t>
            </a:fld>
            <a:endParaRPr lang="en-US" altLang="en-US"/>
          </a:p>
        </p:txBody>
      </p:sp>
    </p:spTree>
    <p:extLst>
      <p:ext uri="{BB962C8B-B14F-4D97-AF65-F5344CB8AC3E}">
        <p14:creationId xmlns:p14="http://schemas.microsoft.com/office/powerpoint/2010/main" val="41643592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429163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58019" y="303213"/>
            <a:ext cx="600164" cy="58229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03213"/>
            <a:ext cx="6019800" cy="58229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36BF1BB6-C5D2-4D7A-A95F-374125E6FA07}" type="datetime8">
              <a:rPr lang="en-US"/>
              <a:pPr>
                <a:defRPr/>
              </a:pPr>
              <a:t>11/29/2016 7:54 AM</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4EC6C93-AE3F-4BD8-ACC1-2CA127FA55CB}" type="slidenum">
              <a:rPr lang="en-US" altLang="en-US"/>
              <a:pPr/>
              <a:t>‹#›</a:t>
            </a:fld>
            <a:endParaRPr lang="en-US" altLang="en-US"/>
          </a:p>
        </p:txBody>
      </p:sp>
    </p:spTree>
    <p:extLst>
      <p:ext uri="{BB962C8B-B14F-4D97-AF65-F5344CB8AC3E}">
        <p14:creationId xmlns:p14="http://schemas.microsoft.com/office/powerpoint/2010/main" val="271470748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277898"/>
            <a:ext cx="6985000" cy="507831"/>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78F95F8E-7313-45CF-9518-A1E90E04C4CD}" type="datetime8">
              <a:rPr lang="en-US"/>
              <a:pPr>
                <a:defRPr/>
              </a:pPr>
              <a:t>11/29/2016 7:54 AM</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1E7FCD7-632E-45D9-831E-49C2D36A20DA}" type="slidenum">
              <a:rPr lang="en-US" altLang="en-US"/>
              <a:pPr/>
              <a:t>‹#›</a:t>
            </a:fld>
            <a:endParaRPr lang="en-US" altLang="en-US"/>
          </a:p>
        </p:txBody>
      </p:sp>
    </p:spTree>
    <p:extLst>
      <p:ext uri="{BB962C8B-B14F-4D97-AF65-F5344CB8AC3E}">
        <p14:creationId xmlns:p14="http://schemas.microsoft.com/office/powerpoint/2010/main" val="411403639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noaa_s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228602"/>
            <a:ext cx="9906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p:cNvSpPr txBox="1">
            <a:spLocks noChangeArrowheads="1"/>
          </p:cNvSpPr>
          <p:nvPr/>
        </p:nvSpPr>
        <p:spPr bwMode="auto">
          <a:xfrm>
            <a:off x="914400" y="6276977"/>
            <a:ext cx="7239000" cy="461665"/>
          </a:xfrm>
          <a:prstGeom prst="rect">
            <a:avLst/>
          </a:prstGeom>
          <a:noFill/>
          <a:ln>
            <a:noFill/>
          </a:ln>
          <a:effectLst>
            <a:outerShdw dist="28398" dir="3806097"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50000"/>
              </a:spcBef>
              <a:spcAft>
                <a:spcPct val="0"/>
              </a:spcAft>
              <a:defRPr/>
            </a:pPr>
            <a:r>
              <a:rPr lang="en-US" sz="1200" b="1" smtClean="0">
                <a:solidFill>
                  <a:srgbClr val="FFFFFF"/>
                </a:solidFill>
              </a:rPr>
              <a:t> Center for Satellite Applications and Research (STAR) Review </a:t>
            </a:r>
            <a:br>
              <a:rPr lang="en-US" sz="1200" b="1" smtClean="0">
                <a:solidFill>
                  <a:srgbClr val="FFFFFF"/>
                </a:solidFill>
              </a:rPr>
            </a:br>
            <a:r>
              <a:rPr lang="en-US" sz="1200" b="1" smtClean="0">
                <a:solidFill>
                  <a:srgbClr val="FFFFFF"/>
                </a:solidFill>
              </a:rPr>
              <a:t>09 – 11 March 2010</a:t>
            </a:r>
          </a:p>
        </p:txBody>
      </p:sp>
      <p:sp>
        <p:nvSpPr>
          <p:cNvPr id="23554" name="Rectangle 2"/>
          <p:cNvSpPr>
            <a:spLocks noGrp="1" noChangeArrowheads="1"/>
          </p:cNvSpPr>
          <p:nvPr>
            <p:ph type="ctrTitle"/>
          </p:nvPr>
        </p:nvSpPr>
        <p:spPr>
          <a:xfrm>
            <a:off x="685800" y="2133602"/>
            <a:ext cx="7772400" cy="1470025"/>
          </a:xfrm>
          <a:effectLst>
            <a:outerShdw dist="35921" dir="2700000" algn="ctr" rotWithShape="0">
              <a:srgbClr val="000000"/>
            </a:outerShdw>
          </a:effectLst>
        </p:spPr>
        <p:txBody>
          <a:bodyPr/>
          <a:lstStyle>
            <a:lvl1pPr>
              <a:defRPr b="0">
                <a:latin typeface="Arial Black" pitchFamily="34" charset="0"/>
              </a:defRPr>
            </a:lvl1pPr>
          </a:lstStyle>
          <a:p>
            <a:pPr lvl="0"/>
            <a:r>
              <a:rPr lang="en-US" noProof="0" smtClean="0"/>
              <a:t>Click to edit Master title style</a:t>
            </a:r>
          </a:p>
        </p:txBody>
      </p:sp>
      <p:sp>
        <p:nvSpPr>
          <p:cNvPr id="23555" name="Rectangle 3"/>
          <p:cNvSpPr>
            <a:spLocks noGrp="1" noChangeArrowheads="1"/>
          </p:cNvSpPr>
          <p:nvPr>
            <p:ph type="subTitle" idx="1"/>
          </p:nvPr>
        </p:nvSpPr>
        <p:spPr>
          <a:xfrm>
            <a:off x="1371600" y="4648200"/>
            <a:ext cx="6400800" cy="1219200"/>
          </a:xfrm>
          <a:noFill/>
          <a:effectLst>
            <a:outerShdw dist="28398" dir="3806097" algn="ctr" rotWithShape="0">
              <a:srgbClr val="000000"/>
            </a:outerShdw>
          </a:effectLst>
          <a:extLst>
            <a:ext uri="{909E8E84-426E-40DD-AFC4-6F175D3DCCD1}">
              <a14:hiddenFill xmlns:a14="http://schemas.microsoft.com/office/drawing/2010/main">
                <a:solidFill>
                  <a:schemeClr val="accent1"/>
                </a:solidFill>
              </a14:hiddenFill>
            </a:ext>
          </a:extLst>
        </p:spPr>
        <p:txBody>
          <a:bodyPr/>
          <a:lstStyle>
            <a:lvl1pPr marL="0" indent="0" algn="ctr">
              <a:buFontTx/>
              <a:buNone/>
              <a:defRPr sz="1800">
                <a:solidFill>
                  <a:srgbClr val="FF9900"/>
                </a:solidFill>
                <a:latin typeface="Arial Black" pitchFamily="34" charset="0"/>
              </a:defRPr>
            </a:lvl1pPr>
          </a:lstStyle>
          <a:p>
            <a:pPr lvl="0"/>
            <a:r>
              <a:rPr lang="en-US" noProof="0" smtClean="0"/>
              <a:t>Click to edit Master subtitle style</a:t>
            </a:r>
          </a:p>
        </p:txBody>
      </p:sp>
    </p:spTree>
    <p:extLst>
      <p:ext uri="{BB962C8B-B14F-4D97-AF65-F5344CB8AC3E}">
        <p14:creationId xmlns:p14="http://schemas.microsoft.com/office/powerpoint/2010/main" val="86577282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atin typeface="Arial" charset="0"/>
              </a:defRPr>
            </a:lvl1pPr>
          </a:lstStyle>
          <a:p>
            <a:pPr>
              <a:defRPr/>
            </a:pPr>
            <a:fld id="{FFACB03B-C967-44D3-83FE-0BDCE7B49294}" type="slidenum">
              <a:rPr lang="en-US"/>
              <a:pPr>
                <a:defRPr/>
              </a:pPr>
              <a:t>‹#›</a:t>
            </a:fld>
            <a:endParaRPr lang="en-US"/>
          </a:p>
        </p:txBody>
      </p:sp>
    </p:spTree>
    <p:extLst>
      <p:ext uri="{BB962C8B-B14F-4D97-AF65-F5344CB8AC3E}">
        <p14:creationId xmlns:p14="http://schemas.microsoft.com/office/powerpoint/2010/main" val="225632979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atin typeface="Arial" charset="0"/>
              </a:defRPr>
            </a:lvl1pPr>
          </a:lstStyle>
          <a:p>
            <a:pPr>
              <a:defRPr/>
            </a:pPr>
            <a:fld id="{C74642E1-0079-4859-A400-3AF2F9A58ADE}" type="slidenum">
              <a:rPr lang="en-US"/>
              <a:pPr>
                <a:defRPr/>
              </a:pPr>
              <a:t>‹#›</a:t>
            </a:fld>
            <a:endParaRPr lang="en-US"/>
          </a:p>
        </p:txBody>
      </p:sp>
    </p:spTree>
    <p:extLst>
      <p:ext uri="{BB962C8B-B14F-4D97-AF65-F5344CB8AC3E}">
        <p14:creationId xmlns:p14="http://schemas.microsoft.com/office/powerpoint/2010/main" val="201156277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914400"/>
            <a:ext cx="4495800" cy="55626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4495800" cy="55626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atin typeface="Arial" charset="0"/>
              </a:defRPr>
            </a:lvl1pPr>
          </a:lstStyle>
          <a:p>
            <a:pPr>
              <a:defRPr/>
            </a:pPr>
            <a:fld id="{CD91C1B5-7FA2-4BA0-9E8E-17699EAF1F83}" type="slidenum">
              <a:rPr lang="en-US"/>
              <a:pPr>
                <a:defRPr/>
              </a:pPr>
              <a:t>‹#›</a:t>
            </a:fld>
            <a:endParaRPr lang="en-US"/>
          </a:p>
        </p:txBody>
      </p:sp>
    </p:spTree>
    <p:extLst>
      <p:ext uri="{BB962C8B-B14F-4D97-AF65-F5344CB8AC3E}">
        <p14:creationId xmlns:p14="http://schemas.microsoft.com/office/powerpoint/2010/main" val="388871191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atin typeface="Arial" charset="0"/>
              </a:defRPr>
            </a:lvl1pPr>
          </a:lstStyle>
          <a:p>
            <a:pPr>
              <a:defRPr/>
            </a:pPr>
            <a:fld id="{79585E18-899F-4271-87CA-0486DA616C6B}" type="slidenum">
              <a:rPr lang="en-US"/>
              <a:pPr>
                <a:defRPr/>
              </a:pPr>
              <a:t>‹#›</a:t>
            </a:fld>
            <a:endParaRPr lang="en-US"/>
          </a:p>
        </p:txBody>
      </p:sp>
    </p:spTree>
    <p:extLst>
      <p:ext uri="{BB962C8B-B14F-4D97-AF65-F5344CB8AC3E}">
        <p14:creationId xmlns:p14="http://schemas.microsoft.com/office/powerpoint/2010/main" val="98883566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atin typeface="Arial" charset="0"/>
              </a:defRPr>
            </a:lvl1pPr>
          </a:lstStyle>
          <a:p>
            <a:pPr>
              <a:defRPr/>
            </a:pPr>
            <a:fld id="{1FD28616-250F-4021-B930-3BCBFAB2D0DD}" type="slidenum">
              <a:rPr lang="en-US"/>
              <a:pPr>
                <a:defRPr/>
              </a:pPr>
              <a:t>‹#›</a:t>
            </a:fld>
            <a:endParaRPr lang="en-US"/>
          </a:p>
        </p:txBody>
      </p:sp>
    </p:spTree>
    <p:extLst>
      <p:ext uri="{BB962C8B-B14F-4D97-AF65-F5344CB8AC3E}">
        <p14:creationId xmlns:p14="http://schemas.microsoft.com/office/powerpoint/2010/main" val="304465837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atin typeface="Arial" charset="0"/>
              </a:defRPr>
            </a:lvl1pPr>
          </a:lstStyle>
          <a:p>
            <a:pPr>
              <a:defRPr/>
            </a:pPr>
            <a:fld id="{8B6C2019-12DB-4BA5-AD18-3F9B3713FEAF}" type="slidenum">
              <a:rPr lang="en-US"/>
              <a:pPr>
                <a:defRPr/>
              </a:pPr>
              <a:t>‹#›</a:t>
            </a:fld>
            <a:endParaRPr lang="en-US"/>
          </a:p>
        </p:txBody>
      </p:sp>
    </p:spTree>
    <p:extLst>
      <p:ext uri="{BB962C8B-B14F-4D97-AF65-F5344CB8AC3E}">
        <p14:creationId xmlns:p14="http://schemas.microsoft.com/office/powerpoint/2010/main" val="232412756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atin typeface="Arial" charset="0"/>
              </a:defRPr>
            </a:lvl1pPr>
          </a:lstStyle>
          <a:p>
            <a:pPr>
              <a:defRPr/>
            </a:pPr>
            <a:fld id="{7649C03F-2BF9-4DB9-9E95-8A9C1FF5D537}" type="slidenum">
              <a:rPr lang="en-US"/>
              <a:pPr>
                <a:defRPr/>
              </a:pPr>
              <a:t>‹#›</a:t>
            </a:fld>
            <a:endParaRPr lang="en-US"/>
          </a:p>
        </p:txBody>
      </p:sp>
    </p:spTree>
    <p:extLst>
      <p:ext uri="{BB962C8B-B14F-4D97-AF65-F5344CB8AC3E}">
        <p14:creationId xmlns:p14="http://schemas.microsoft.com/office/powerpoint/2010/main" val="12524543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9D3BAF-5FB7-4501-9E4F-FE8885C2DA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624239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atin typeface="Arial" charset="0"/>
              </a:defRPr>
            </a:lvl1pPr>
          </a:lstStyle>
          <a:p>
            <a:pPr>
              <a:defRPr/>
            </a:pPr>
            <a:fld id="{A9C4788E-3353-46D0-B59A-967DFAA12A13}" type="slidenum">
              <a:rPr lang="en-US"/>
              <a:pPr>
                <a:defRPr/>
              </a:pPr>
              <a:t>‹#›</a:t>
            </a:fld>
            <a:endParaRPr lang="en-US"/>
          </a:p>
        </p:txBody>
      </p:sp>
    </p:spTree>
    <p:extLst>
      <p:ext uri="{BB962C8B-B14F-4D97-AF65-F5344CB8AC3E}">
        <p14:creationId xmlns:p14="http://schemas.microsoft.com/office/powerpoint/2010/main" val="34965542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atin typeface="Arial" charset="0"/>
              </a:defRPr>
            </a:lvl1pPr>
          </a:lstStyle>
          <a:p>
            <a:pPr>
              <a:defRPr/>
            </a:pPr>
            <a:fld id="{46C7440F-B812-4E4D-812A-489A6B7C4D46}" type="slidenum">
              <a:rPr lang="en-US"/>
              <a:pPr>
                <a:defRPr/>
              </a:pPr>
              <a:t>‹#›</a:t>
            </a:fld>
            <a:endParaRPr lang="en-US"/>
          </a:p>
        </p:txBody>
      </p:sp>
    </p:spTree>
    <p:extLst>
      <p:ext uri="{BB962C8B-B14F-4D97-AF65-F5344CB8AC3E}">
        <p14:creationId xmlns:p14="http://schemas.microsoft.com/office/powerpoint/2010/main" val="114677320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477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477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atin typeface="Arial" charset="0"/>
              </a:defRPr>
            </a:lvl1pPr>
          </a:lstStyle>
          <a:p>
            <a:pPr>
              <a:defRPr/>
            </a:pPr>
            <a:fld id="{F0B30359-FA79-4F77-9904-093A529DD87F}" type="slidenum">
              <a:rPr lang="en-US"/>
              <a:pPr>
                <a:defRPr/>
              </a:pPr>
              <a:t>‹#›</a:t>
            </a:fld>
            <a:endParaRPr lang="en-US"/>
          </a:p>
        </p:txBody>
      </p:sp>
    </p:spTree>
    <p:extLst>
      <p:ext uri="{BB962C8B-B14F-4D97-AF65-F5344CB8AC3E}">
        <p14:creationId xmlns:p14="http://schemas.microsoft.com/office/powerpoint/2010/main" val="276331216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0" y="914400"/>
            <a:ext cx="4495800" cy="556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914400"/>
            <a:ext cx="4495800" cy="270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771900"/>
            <a:ext cx="4495800" cy="270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p:txBody>
          <a:bodyPr/>
          <a:lstStyle>
            <a:lvl1pPr>
              <a:defRPr>
                <a:latin typeface="Arial" charset="0"/>
              </a:defRPr>
            </a:lvl1pPr>
          </a:lstStyle>
          <a:p>
            <a:pPr>
              <a:defRPr/>
            </a:pPr>
            <a:fld id="{A0880E3F-BD10-44A6-B2C9-53E565713731}" type="slidenum">
              <a:rPr lang="en-US"/>
              <a:pPr>
                <a:defRPr/>
              </a:pPr>
              <a:t>‹#›</a:t>
            </a:fld>
            <a:endParaRPr lang="en-US"/>
          </a:p>
        </p:txBody>
      </p:sp>
    </p:spTree>
    <p:extLst>
      <p:ext uri="{BB962C8B-B14F-4D97-AF65-F5344CB8AC3E}">
        <p14:creationId xmlns:p14="http://schemas.microsoft.com/office/powerpoint/2010/main" val="148274128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1D8BF1E-8151-4ECD-8F63-6127C9BC3A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873063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FF45E6-6DE3-4BD5-9798-9E9DDB08C4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448367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9B0078-20CD-4094-BA0B-34A32F2ED4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794465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05B204-A222-4AE7-B4B0-B970F78212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79845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79EAA27-9629-4B1F-9BBF-F004D984D4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160718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ACEED0-1977-4BB3-91B9-09FD0B2051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57975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EEC719-6E03-4381-9D30-9FF2D4EC4F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828517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B8E404E-D1A8-4BB6-BB55-82DAC8A4DB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047375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01E68CA-765E-47B3-8503-6A010F5D3D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958289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10D1FCA-BAA9-4BCF-83E7-9BE80E21FF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872003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F7315F-CA88-417B-9386-5A443C0D4B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028949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21067B-F4E4-4A4A-9133-09D7E94C17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863626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366DFDD2-A697-1D44-89D4-44E87548129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0187350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12D3360C-BF11-41AB-A803-DFDDA0933236}" type="datetime1">
              <a:rPr lang="en-US" smtClean="0">
                <a:solidFill>
                  <a:prstClr val="black"/>
                </a:solidFill>
              </a:rPr>
              <a:pPr defTabSz="457200">
                <a:defRPr/>
              </a:pPr>
              <a:t>11/29/2016</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E2F257B4-DC8B-6A48-AE5D-4E9055F48DE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3055970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20069F4E-EEA1-4DD8-85C6-DB3092999E62}" type="datetime1">
              <a:rPr lang="en-US" smtClean="0">
                <a:solidFill>
                  <a:prstClr val="black"/>
                </a:solidFill>
              </a:rPr>
              <a:pPr defTabSz="457200">
                <a:defRPr/>
              </a:pPr>
              <a:t>11/29/2016</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854BAA8A-62EE-3D4F-BE19-CA16774809B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2710581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05060FFC-6945-42ED-A094-9A3E09BD0EE2}" type="datetime1">
              <a:rPr lang="en-US" smtClean="0">
                <a:solidFill>
                  <a:prstClr val="black"/>
                </a:solidFill>
              </a:rPr>
              <a:pPr defTabSz="457200">
                <a:defRPr/>
              </a:pPr>
              <a:t>11/29/2016</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7" name="Slide Number Placeholder 6"/>
          <p:cNvSpPr>
            <a:spLocks noGrp="1"/>
          </p:cNvSpPr>
          <p:nvPr>
            <p:ph type="sldNum" sz="quarter" idx="12"/>
          </p:nvPr>
        </p:nvSpPr>
        <p:spPr/>
        <p:txBody>
          <a:bodyPr/>
          <a:lstStyle>
            <a:lvl1pPr>
              <a:defRPr/>
            </a:lvl1pPr>
          </a:lstStyle>
          <a:p>
            <a:pPr>
              <a:defRPr/>
            </a:pPr>
            <a:fld id="{DBD97132-1E94-AB44-9E47-0F4CE1CBBAC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3490166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E905A22C-739C-4891-9FE6-CB0A9FE7ABBA}" type="datetime1">
              <a:rPr lang="en-US" smtClean="0">
                <a:solidFill>
                  <a:prstClr val="black"/>
                </a:solidFill>
              </a:rPr>
              <a:pPr defTabSz="457200">
                <a:defRPr/>
              </a:pPr>
              <a:t>11/29/2016</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9" name="Slide Number Placeholder 8"/>
          <p:cNvSpPr>
            <a:spLocks noGrp="1"/>
          </p:cNvSpPr>
          <p:nvPr>
            <p:ph type="sldNum" sz="quarter" idx="12"/>
          </p:nvPr>
        </p:nvSpPr>
        <p:spPr/>
        <p:txBody>
          <a:bodyPr/>
          <a:lstStyle>
            <a:lvl1pPr>
              <a:defRPr/>
            </a:lvl1pPr>
          </a:lstStyle>
          <a:p>
            <a:pPr>
              <a:defRPr/>
            </a:pPr>
            <a:fld id="{5CDD8FCE-71A5-6349-A3BC-53A27642F10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33023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84F791-24C2-4E7A-8DC3-EBD0361D27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057389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97C3BA61-C2B9-4674-8C55-BEBF3026FDCE}" type="datetime1">
              <a:rPr lang="en-US" smtClean="0">
                <a:solidFill>
                  <a:prstClr val="black"/>
                </a:solidFill>
              </a:rPr>
              <a:pPr defTabSz="457200">
                <a:defRPr/>
              </a:pPr>
              <a:t>11/29/2016</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5" name="Slide Number Placeholder 4"/>
          <p:cNvSpPr>
            <a:spLocks noGrp="1"/>
          </p:cNvSpPr>
          <p:nvPr>
            <p:ph type="sldNum" sz="quarter" idx="12"/>
          </p:nvPr>
        </p:nvSpPr>
        <p:spPr/>
        <p:txBody>
          <a:bodyPr/>
          <a:lstStyle>
            <a:lvl1pPr>
              <a:defRPr/>
            </a:lvl1pPr>
          </a:lstStyle>
          <a:p>
            <a:pPr>
              <a:defRPr/>
            </a:pPr>
            <a:fld id="{ABFDDFC6-E8F3-644A-B49B-EA170D3778C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0309484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BC511364-ACD9-49E6-A8DF-F603B976DC8F}" type="datetime1">
              <a:rPr lang="en-US" smtClean="0">
                <a:solidFill>
                  <a:prstClr val="black"/>
                </a:solidFill>
              </a:rPr>
              <a:pPr defTabSz="457200">
                <a:defRPr/>
              </a:pPr>
              <a:t>11/29/2016</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4" name="Slide Number Placeholder 3"/>
          <p:cNvSpPr>
            <a:spLocks noGrp="1"/>
          </p:cNvSpPr>
          <p:nvPr>
            <p:ph type="sldNum" sz="quarter" idx="12"/>
          </p:nvPr>
        </p:nvSpPr>
        <p:spPr/>
        <p:txBody>
          <a:bodyPr/>
          <a:lstStyle>
            <a:lvl1pPr>
              <a:defRPr/>
            </a:lvl1pPr>
          </a:lstStyle>
          <a:p>
            <a:pPr>
              <a:defRPr/>
            </a:pPr>
            <a:fld id="{969B995A-F5B3-BF45-BBFC-C763FDCF1E9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0977554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2AA9C284-24A7-4B37-8812-2469FEB71A57}" type="datetime1">
              <a:rPr lang="en-US" smtClean="0">
                <a:solidFill>
                  <a:prstClr val="black"/>
                </a:solidFill>
              </a:rPr>
              <a:pPr defTabSz="457200">
                <a:defRPr/>
              </a:pPr>
              <a:t>11/29/2016</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7" name="Slide Number Placeholder 6"/>
          <p:cNvSpPr>
            <a:spLocks noGrp="1"/>
          </p:cNvSpPr>
          <p:nvPr>
            <p:ph type="sldNum" sz="quarter" idx="12"/>
          </p:nvPr>
        </p:nvSpPr>
        <p:spPr/>
        <p:txBody>
          <a:bodyPr/>
          <a:lstStyle>
            <a:lvl1pPr>
              <a:defRPr/>
            </a:lvl1pPr>
          </a:lstStyle>
          <a:p>
            <a:pPr>
              <a:defRPr/>
            </a:pPr>
            <a:fld id="{F72048AB-2BC3-274E-B6BD-BDFF3E09F39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6644880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91D0601D-5AFE-47FE-8462-9391B6975B6D}" type="datetime1">
              <a:rPr lang="en-US" smtClean="0">
                <a:solidFill>
                  <a:prstClr val="black"/>
                </a:solidFill>
              </a:rPr>
              <a:pPr defTabSz="457200">
                <a:defRPr/>
              </a:pPr>
              <a:t>11/29/2016</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7" name="Slide Number Placeholder 6"/>
          <p:cNvSpPr>
            <a:spLocks noGrp="1"/>
          </p:cNvSpPr>
          <p:nvPr>
            <p:ph type="sldNum" sz="quarter" idx="12"/>
          </p:nvPr>
        </p:nvSpPr>
        <p:spPr/>
        <p:txBody>
          <a:bodyPr/>
          <a:lstStyle>
            <a:lvl1pPr>
              <a:defRPr/>
            </a:lvl1pPr>
          </a:lstStyle>
          <a:p>
            <a:pPr>
              <a:defRPr/>
            </a:pPr>
            <a:fld id="{6C4259EE-FD16-D64C-A29C-388D87C6980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7687299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0F4E7B0E-0AD6-41FC-B342-187DDEEEB0E8}" type="datetime1">
              <a:rPr lang="en-US" smtClean="0">
                <a:solidFill>
                  <a:prstClr val="black"/>
                </a:solidFill>
              </a:rPr>
              <a:pPr defTabSz="457200">
                <a:defRPr/>
              </a:pPr>
              <a:t>11/29/2016</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8D96D0BF-F845-3046-BA17-A55F9F49FEE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7258363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D3267988-A586-4879-89F5-A1D090F7923D}" type="datetime1">
              <a:rPr lang="en-US" smtClean="0">
                <a:solidFill>
                  <a:prstClr val="black"/>
                </a:solidFill>
              </a:rPr>
              <a:pPr defTabSz="457200">
                <a:defRPr/>
              </a:pPr>
              <a:t>11/29/2016</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083E1F1F-0D87-5448-BF2A-6ED05490737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767618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856A10-18DE-41DA-8FE9-75763F1DBA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43959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D1B1E6D-2B54-425F-B61F-84BC3D27F9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54097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DE8D052-E5CD-4231-BC46-14DF1F4042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9094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EEC719-6E03-4381-9D30-9FF2D4EC4F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97670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1CDDE79-9E7B-4267-A366-E34D598EA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47642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F547A2-1F84-443A-B7EB-FCF98C40F2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26671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56A793C-C08B-4EDA-9889-78C8DF26AD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25500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39310F-BF3D-4635-A362-B184CF7D6E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80501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AA01F5-3AA6-4E51-8F72-DB7CD54E25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29403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18FBD980-DABC-4B09-81C4-0806DED38EE6}" type="datetimeFigureOut">
              <a:rPr lang="en-US" altLang="en-US">
                <a:solidFill>
                  <a:prstClr val="white"/>
                </a:solidFill>
              </a:rPr>
              <a:pPr/>
              <a:t>11/29/2016</a:t>
            </a:fld>
            <a:endParaRPr lang="en-US" alt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A24C07D2-CFD6-4A43-8A6E-B869CB98597D}"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11060093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bg1"/>
                </a:solidFill>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9E211D13-2D6F-4048-B795-C55188476BA8}" type="datetimeFigureOut">
              <a:rPr lang="en-US" altLang="en-US">
                <a:solidFill>
                  <a:prstClr val="white"/>
                </a:solidFill>
              </a:rPr>
              <a:pPr/>
              <a:t>11/29/2016</a:t>
            </a:fld>
            <a:endParaRPr lang="en-US" alt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6E810B35-1976-471E-9204-24E14DC16954}"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13983714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15B66B99-D95C-45C0-BD05-71C3F6676195}" type="datetimeFigureOut">
              <a:rPr lang="en-US" altLang="en-US">
                <a:solidFill>
                  <a:prstClr val="white"/>
                </a:solidFill>
              </a:rPr>
              <a:pPr/>
              <a:t>11/29/2016</a:t>
            </a:fld>
            <a:endParaRPr lang="en-US" alt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EFEAAE68-13CF-48C5-B57C-B8569E89A7B7}"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19964816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A0BB277B-CCF8-4923-97D9-6157DFE5CAF2}" type="datetimeFigureOut">
              <a:rPr lang="en-US" altLang="en-US">
                <a:solidFill>
                  <a:prstClr val="white"/>
                </a:solidFill>
              </a:rPr>
              <a:pPr/>
              <a:t>11/29/2016</a:t>
            </a:fld>
            <a:endParaRPr lang="en-US" altLang="en-US">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7" name="Slide Number Placeholder 5"/>
          <p:cNvSpPr>
            <a:spLocks noGrp="1"/>
          </p:cNvSpPr>
          <p:nvPr>
            <p:ph type="sldNum" sz="quarter" idx="12"/>
          </p:nvPr>
        </p:nvSpPr>
        <p:spPr/>
        <p:txBody>
          <a:bodyPr/>
          <a:lstStyle>
            <a:lvl1pPr>
              <a:defRPr/>
            </a:lvl1pPr>
          </a:lstStyle>
          <a:p>
            <a:fld id="{1A8E4E96-D84C-49E7-BC42-48864CBD632A}"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7047147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525904F6-DBA6-410A-89DA-431542799835}" type="datetimeFigureOut">
              <a:rPr lang="en-US" altLang="en-US">
                <a:solidFill>
                  <a:prstClr val="white"/>
                </a:solidFill>
              </a:rPr>
              <a:pPr/>
              <a:t>11/29/2016</a:t>
            </a:fld>
            <a:endParaRPr lang="en-US" altLang="en-US">
              <a:solidFill>
                <a:prstClr val="white"/>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9" name="Slide Number Placeholder 5"/>
          <p:cNvSpPr>
            <a:spLocks noGrp="1"/>
          </p:cNvSpPr>
          <p:nvPr>
            <p:ph type="sldNum" sz="quarter" idx="12"/>
          </p:nvPr>
        </p:nvSpPr>
        <p:spPr/>
        <p:txBody>
          <a:bodyPr/>
          <a:lstStyle>
            <a:lvl1pPr>
              <a:defRPr/>
            </a:lvl1pPr>
          </a:lstStyle>
          <a:p>
            <a:fld id="{E45BD2F9-005C-4A85-9C52-A6559050DD36}"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16226903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84F791-24C2-4E7A-8DC3-EBD0361D27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21913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B6D3A2FB-48CF-430C-B472-CDBCDD6E4FBF}" type="datetimeFigureOut">
              <a:rPr lang="en-US" altLang="en-US">
                <a:solidFill>
                  <a:prstClr val="white"/>
                </a:solidFill>
              </a:rPr>
              <a:pPr/>
              <a:t>11/29/2016</a:t>
            </a:fld>
            <a:endParaRPr lang="en-US" altLang="en-US">
              <a:solidFill>
                <a:prstClr val="white"/>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5" name="Slide Number Placeholder 5"/>
          <p:cNvSpPr>
            <a:spLocks noGrp="1"/>
          </p:cNvSpPr>
          <p:nvPr>
            <p:ph type="sldNum" sz="quarter" idx="12"/>
          </p:nvPr>
        </p:nvSpPr>
        <p:spPr/>
        <p:txBody>
          <a:bodyPr/>
          <a:lstStyle>
            <a:lvl1pPr>
              <a:defRPr/>
            </a:lvl1pPr>
          </a:lstStyle>
          <a:p>
            <a:fld id="{654B930A-8635-4E61-B481-446C5CC5EA46}"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42295860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11BF12B7-7168-43C6-AC8B-A5A5359C0CFB}" type="datetimeFigureOut">
              <a:rPr lang="en-US" altLang="en-US">
                <a:solidFill>
                  <a:prstClr val="white"/>
                </a:solidFill>
              </a:rPr>
              <a:pPr/>
              <a:t>11/29/2016</a:t>
            </a:fld>
            <a:endParaRPr lang="en-US" altLang="en-US">
              <a:solidFill>
                <a:prstClr val="white"/>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4" name="Slide Number Placeholder 5"/>
          <p:cNvSpPr>
            <a:spLocks noGrp="1"/>
          </p:cNvSpPr>
          <p:nvPr>
            <p:ph type="sldNum" sz="quarter" idx="12"/>
          </p:nvPr>
        </p:nvSpPr>
        <p:spPr/>
        <p:txBody>
          <a:bodyPr/>
          <a:lstStyle>
            <a:lvl1pPr>
              <a:defRPr/>
            </a:lvl1pPr>
          </a:lstStyle>
          <a:p>
            <a:fld id="{B29B1B0C-41F4-4C0B-8DF3-638C1DFEB97A}"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14367728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542568FC-7734-4F5A-AD82-07DFD853E1A5}" type="datetimeFigureOut">
              <a:rPr lang="en-US" altLang="en-US">
                <a:solidFill>
                  <a:prstClr val="white"/>
                </a:solidFill>
              </a:rPr>
              <a:pPr/>
              <a:t>11/29/2016</a:t>
            </a:fld>
            <a:endParaRPr lang="en-US" altLang="en-US">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7" name="Slide Number Placeholder 5"/>
          <p:cNvSpPr>
            <a:spLocks noGrp="1"/>
          </p:cNvSpPr>
          <p:nvPr>
            <p:ph type="sldNum" sz="quarter" idx="12"/>
          </p:nvPr>
        </p:nvSpPr>
        <p:spPr/>
        <p:txBody>
          <a:bodyPr/>
          <a:lstStyle>
            <a:lvl1pPr>
              <a:defRPr/>
            </a:lvl1pPr>
          </a:lstStyle>
          <a:p>
            <a:fld id="{7139CF9B-7A1F-4BE9-9114-9F66468F72D8}"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24271778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E2BB0CD3-E62C-4623-A447-FA36CC2CC9A1}" type="datetimeFigureOut">
              <a:rPr lang="en-US" altLang="en-US">
                <a:solidFill>
                  <a:prstClr val="white"/>
                </a:solidFill>
              </a:rPr>
              <a:pPr/>
              <a:t>11/29/2016</a:t>
            </a:fld>
            <a:endParaRPr lang="en-US" altLang="en-US">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7" name="Slide Number Placeholder 5"/>
          <p:cNvSpPr>
            <a:spLocks noGrp="1"/>
          </p:cNvSpPr>
          <p:nvPr>
            <p:ph type="sldNum" sz="quarter" idx="12"/>
          </p:nvPr>
        </p:nvSpPr>
        <p:spPr/>
        <p:txBody>
          <a:bodyPr/>
          <a:lstStyle>
            <a:lvl1pPr>
              <a:defRPr/>
            </a:lvl1pPr>
          </a:lstStyle>
          <a:p>
            <a:fld id="{DFA90316-DA3A-42FF-B5EB-F796248ED732}"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5700133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5CA3FB22-1D31-4DC4-86B4-9D70BB1A851C}" type="datetimeFigureOut">
              <a:rPr lang="en-US" altLang="en-US">
                <a:solidFill>
                  <a:prstClr val="white"/>
                </a:solidFill>
              </a:rPr>
              <a:pPr/>
              <a:t>11/29/2016</a:t>
            </a:fld>
            <a:endParaRPr lang="en-US" alt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71E0F804-17C7-44B6-B97E-12847A05DAE4}"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22423200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7E28FB71-BDB5-4CC0-BA0B-E3437BBC9CA9}" type="datetimeFigureOut">
              <a:rPr lang="en-US" altLang="en-US">
                <a:solidFill>
                  <a:prstClr val="white"/>
                </a:solidFill>
              </a:rPr>
              <a:pPr/>
              <a:t>11/29/2016</a:t>
            </a:fld>
            <a:endParaRPr lang="en-US" alt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B0B5F243-53ED-4A3D-9E88-4D37927E1020}"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35010372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DB890A-4724-4760-93B8-DAFAF3F4C5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79769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CF93C5-8169-4E98-84B8-B5DDDAC30A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42903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BB7A39-6A87-4C71-9C88-565C725A32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42868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7858C76-A7DE-47B3-AFD0-5658184625F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29546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856A10-18DE-41DA-8FE9-75763F1DBA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37577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2D8646F-19DC-4A80-97CE-893A0C8BEA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27264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C656885-92AC-4F31-822E-98F7B42675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33993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2CF45B4-4380-4D88-A018-E2DD873DE1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38593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EB42676-36A5-4A7C-9373-588A1ECE2B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47068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228E837-021F-4DD9-8CE7-F7C5D259B3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09749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F001-76CB-48CB-9F46-355E0BE434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24533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0720925-1326-4ECD-A0F0-4A777C2C86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76086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3">
            <a:extLst>
              <a:ext uri="{BEBA8EAE-BF5A-486C-A8C5-ECC9F3942E4B}">
                <a14:imgProps xmlns:a14="http://schemas.microsoft.com/office/drawing/2010/main">
                  <a14:imgLayer r:embed="rId4">
                    <a14:imgEffect>
                      <a14:brightnessContrast bright="-8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36F008A-89F8-4EC4-B450-1173CFD2140C}" type="datetime1">
              <a:rPr lang="en-US" smtClean="0">
                <a:solidFill>
                  <a:prstClr val="black">
                    <a:tint val="75000"/>
                  </a:prstClr>
                </a:solidFill>
              </a:rPr>
              <a:pPr/>
              <a:t>11/29/2016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7086600" y="6569075"/>
            <a:ext cx="2133600" cy="365125"/>
          </a:xfrm>
        </p:spPr>
        <p:txBody>
          <a:bodyPr/>
          <a:lstStyle>
            <a:lvl1pPr>
              <a:defRPr>
                <a:solidFill>
                  <a:schemeClr val="bg1"/>
                </a:solidFill>
              </a:defRPr>
            </a:lvl1pPr>
          </a:lstStyle>
          <a:p>
            <a:fld id="{B6F15528-21DE-4FAA-801E-634DDDAF4B2B}" type="slidenum">
              <a:rPr lang="en-US" smtClean="0">
                <a:solidFill>
                  <a:prstClr val="white"/>
                </a:solidFill>
              </a:rPr>
              <a:pPr/>
              <a:t>‹#›</a:t>
            </a:fld>
            <a:endParaRPr lang="en-US" dirty="0">
              <a:solidFill>
                <a:prstClr val="white"/>
              </a:solidFill>
            </a:endParaRPr>
          </a:p>
        </p:txBody>
      </p:sp>
    </p:spTree>
    <p:custDataLst>
      <p:tags r:id="rId1"/>
    </p:custDataLst>
    <p:extLst>
      <p:ext uri="{BB962C8B-B14F-4D97-AF65-F5344CB8AC3E}">
        <p14:creationId xmlns:p14="http://schemas.microsoft.com/office/powerpoint/2010/main" val="244150646"/>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3">
            <a:extLst>
              <a:ext uri="{BEBA8EAE-BF5A-486C-A8C5-ECC9F3942E4B}">
                <a14:imgProps xmlns:a14="http://schemas.microsoft.com/office/drawing/2010/main">
                  <a14:imgLayer r:embed="rId4">
                    <a14:imgEffect>
                      <a14:brightnessContrast bright="-80000"/>
                    </a14:imgEffect>
                  </a14:imgLayer>
                </a14:imgProps>
              </a:ext>
            </a:extLst>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93498"/>
          </a:xfrm>
        </p:spPr>
        <p:txBody>
          <a:bodyPr>
            <a:normAutofit/>
          </a:bodyPr>
          <a:lstStyle>
            <a:lvl1pPr>
              <a:defRPr sz="440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D323AF-2106-49D0-8E25-A7501753AFE9}" type="datetime1">
              <a:rPr lang="en-US" smtClean="0">
                <a:solidFill>
                  <a:prstClr val="black">
                    <a:tint val="75000"/>
                  </a:prstClr>
                </a:solidFill>
              </a:rPr>
              <a:pPr/>
              <a:t>11/29/2016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7086600" y="6569075"/>
            <a:ext cx="2133600" cy="365125"/>
          </a:xfrm>
        </p:spPr>
        <p:txBody>
          <a:bodyPr/>
          <a:lstStyle>
            <a:lvl1pPr>
              <a:defRPr>
                <a:solidFill>
                  <a:schemeClr val="bg1"/>
                </a:solidFill>
              </a:defRPr>
            </a:lvl1pPr>
          </a:lstStyle>
          <a:p>
            <a:fld id="{B6F15528-21DE-4FAA-801E-634DDDAF4B2B}" type="slidenum">
              <a:rPr lang="en-US" smtClean="0">
                <a:solidFill>
                  <a:prstClr val="white"/>
                </a:solidFill>
              </a:rPr>
              <a:pPr/>
              <a:t>‹#›</a:t>
            </a:fld>
            <a:endParaRPr lang="en-US" dirty="0">
              <a:solidFill>
                <a:prstClr val="white"/>
              </a:solidFill>
            </a:endParaRPr>
          </a:p>
        </p:txBody>
      </p:sp>
      <p:cxnSp>
        <p:nvCxnSpPr>
          <p:cNvPr id="8" name="Straight Connector 7"/>
          <p:cNvCxnSpPr/>
          <p:nvPr userDrawn="1"/>
        </p:nvCxnSpPr>
        <p:spPr>
          <a:xfrm>
            <a:off x="0" y="914400"/>
            <a:ext cx="9144000" cy="0"/>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8" descr="03-med.png"/>
          <p:cNvPicPr>
            <a:picLocks noChangeAspect="1"/>
          </p:cNvPicPr>
          <p:nvPr userDrawn="1"/>
        </p:nvPicPr>
        <p:blipFill>
          <a:blip r:embed="rId5" cstate="print"/>
          <a:stretch>
            <a:fillRect/>
          </a:stretch>
        </p:blipFill>
        <p:spPr>
          <a:xfrm>
            <a:off x="8534400" y="220372"/>
            <a:ext cx="533399" cy="465428"/>
          </a:xfrm>
          <a:prstGeom prst="rect">
            <a:avLst/>
          </a:prstGeom>
        </p:spPr>
      </p:pic>
      <p:sp>
        <p:nvSpPr>
          <p:cNvPr id="11" name="AutoShape 2" descr="Displaying cimms-red.png"/>
          <p:cNvSpPr>
            <a:spLocks noChangeAspect="1" noChangeArrowheads="1"/>
          </p:cNvSpPr>
          <p:nvPr userDrawn="1"/>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AutoShape 4" descr="Displaying cimms-red.png"/>
          <p:cNvSpPr>
            <a:spLocks noChangeAspect="1" noChangeArrowheads="1"/>
          </p:cNvSpPr>
          <p:nvPr userDrawn="1"/>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AutoShape 6" descr="Displaying cimms-red.png"/>
          <p:cNvSpPr>
            <a:spLocks noChangeAspect="1" noChangeArrowheads="1"/>
          </p:cNvSpPr>
          <p:nvPr userDrawn="1"/>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15" name="Picture 14" descr="NOAA_logo.png"/>
          <p:cNvPicPr>
            <a:picLocks noChangeAspect="1"/>
          </p:cNvPicPr>
          <p:nvPr userDrawn="1"/>
        </p:nvPicPr>
        <p:blipFill>
          <a:blip r:embed="rId6" cstate="print"/>
          <a:stretch>
            <a:fillRect/>
          </a:stretch>
        </p:blipFill>
        <p:spPr>
          <a:xfrm>
            <a:off x="8078164" y="220372"/>
            <a:ext cx="456236" cy="457200"/>
          </a:xfrm>
          <a:prstGeom prst="rect">
            <a:avLst/>
          </a:prstGeom>
        </p:spPr>
      </p:pic>
    </p:spTree>
    <p:custDataLst>
      <p:tags r:id="rId1"/>
    </p:custDataLst>
    <p:extLst>
      <p:ext uri="{BB962C8B-B14F-4D97-AF65-F5344CB8AC3E}">
        <p14:creationId xmlns:p14="http://schemas.microsoft.com/office/powerpoint/2010/main" val="2246020569"/>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9033350-F2D1-4010-AE5F-09B85EF022E6}" type="datetime1">
              <a:rPr lang="en-US" smtClean="0">
                <a:solidFill>
                  <a:prstClr val="black">
                    <a:tint val="75000"/>
                  </a:prstClr>
                </a:solidFill>
              </a:rPr>
              <a:pPr/>
              <a:t>11/29/2016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259949256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D1B1E6D-2B54-425F-B61F-84BC3D27F9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61973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0F39C67-462F-4747-9D2D-DFC939D80E7C}" type="datetime1">
              <a:rPr lang="en-US" smtClean="0">
                <a:solidFill>
                  <a:prstClr val="black">
                    <a:tint val="75000"/>
                  </a:prstClr>
                </a:solidFill>
              </a:rPr>
              <a:pPr/>
              <a:t>11/29/2016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23026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22D052B-00F3-4494-AFBE-F73A0B01118A}" type="datetime1">
              <a:rPr lang="en-US" smtClean="0">
                <a:solidFill>
                  <a:prstClr val="black">
                    <a:tint val="75000"/>
                  </a:prstClr>
                </a:solidFill>
              </a:rPr>
              <a:pPr/>
              <a:t>11/29/2016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3196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E8D1EA0-2258-4896-8398-2531FCC308A9}" type="datetime1">
              <a:rPr lang="en-US" smtClean="0">
                <a:solidFill>
                  <a:prstClr val="black">
                    <a:tint val="75000"/>
                  </a:prstClr>
                </a:solidFill>
              </a:rPr>
              <a:pPr/>
              <a:t>11/29/2016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64349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24724A-C5EA-49F5-BE42-FA1F04BFD04D}" type="datetime1">
              <a:rPr lang="en-US" smtClean="0">
                <a:solidFill>
                  <a:prstClr val="black">
                    <a:tint val="75000"/>
                  </a:prstClr>
                </a:solidFill>
              </a:rPr>
              <a:pPr/>
              <a:t>11/29/2016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58417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3CC0A4-9ACE-4E3E-8D66-2F4E455840C0}" type="datetime1">
              <a:rPr lang="en-US" smtClean="0">
                <a:solidFill>
                  <a:prstClr val="black">
                    <a:tint val="75000"/>
                  </a:prstClr>
                </a:solidFill>
              </a:rPr>
              <a:pPr/>
              <a:t>11/29/2016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98306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11FB5C-E86E-4F49-B1F1-EB8BFB92AC2F}" type="datetime1">
              <a:rPr lang="en-US" smtClean="0">
                <a:solidFill>
                  <a:prstClr val="black">
                    <a:tint val="75000"/>
                  </a:prstClr>
                </a:solidFill>
              </a:rPr>
              <a:pPr/>
              <a:t>11/29/2016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24647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2DC208-42F5-488B-81FC-AE5DE0EE3373}" type="datetime1">
              <a:rPr lang="en-US" smtClean="0">
                <a:solidFill>
                  <a:prstClr val="black">
                    <a:tint val="75000"/>
                  </a:prstClr>
                </a:solidFill>
              </a:rPr>
              <a:pPr/>
              <a:t>11/29/2016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83395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FEB2D2-3562-4883-9E8A-CE107C05955B}" type="datetime1">
              <a:rPr lang="en-US" smtClean="0">
                <a:solidFill>
                  <a:prstClr val="black">
                    <a:tint val="75000"/>
                  </a:prstClr>
                </a:solidFill>
              </a:rPr>
              <a:pPr/>
              <a:t>11/29/2016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26083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1CAA818-F418-443F-9A32-2C46A034ED45}" type="slidenum">
              <a:rPr lang="en-US"/>
              <a:pPr>
                <a:defRPr/>
              </a:pPr>
              <a:t>‹#›</a:t>
            </a:fld>
            <a:endParaRPr lang="en-US"/>
          </a:p>
        </p:txBody>
      </p:sp>
    </p:spTree>
    <p:extLst>
      <p:ext uri="{BB962C8B-B14F-4D97-AF65-F5344CB8AC3E}">
        <p14:creationId xmlns:p14="http://schemas.microsoft.com/office/powerpoint/2010/main" val="24433807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3D2897-7B6E-408B-B250-0A16E5504693}" type="slidenum">
              <a:rPr lang="en-US"/>
              <a:pPr>
                <a:defRPr/>
              </a:pPr>
              <a:t>‹#›</a:t>
            </a:fld>
            <a:endParaRPr lang="en-US"/>
          </a:p>
        </p:txBody>
      </p:sp>
    </p:spTree>
    <p:extLst>
      <p:ext uri="{BB962C8B-B14F-4D97-AF65-F5344CB8AC3E}">
        <p14:creationId xmlns:p14="http://schemas.microsoft.com/office/powerpoint/2010/main" val="1614370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DE8D052-E5CD-4231-BC46-14DF1F4042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69022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5229E8F-5E0F-4458-9743-D3977C247ACB}" type="slidenum">
              <a:rPr lang="en-US"/>
              <a:pPr>
                <a:defRPr/>
              </a:pPr>
              <a:t>‹#›</a:t>
            </a:fld>
            <a:endParaRPr lang="en-US"/>
          </a:p>
        </p:txBody>
      </p:sp>
    </p:spTree>
    <p:extLst>
      <p:ext uri="{BB962C8B-B14F-4D97-AF65-F5344CB8AC3E}">
        <p14:creationId xmlns:p14="http://schemas.microsoft.com/office/powerpoint/2010/main" val="35933187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818EB4-8DD8-49F8-B9DA-C39C937EE885}" type="slidenum">
              <a:rPr lang="en-US"/>
              <a:pPr>
                <a:defRPr/>
              </a:pPr>
              <a:t>‹#›</a:t>
            </a:fld>
            <a:endParaRPr lang="en-US"/>
          </a:p>
        </p:txBody>
      </p:sp>
    </p:spTree>
    <p:extLst>
      <p:ext uri="{BB962C8B-B14F-4D97-AF65-F5344CB8AC3E}">
        <p14:creationId xmlns:p14="http://schemas.microsoft.com/office/powerpoint/2010/main" val="29978171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D720BCE-C348-4A4A-A6FC-38689A3D08C4}" type="slidenum">
              <a:rPr lang="en-US"/>
              <a:pPr>
                <a:defRPr/>
              </a:pPr>
              <a:t>‹#›</a:t>
            </a:fld>
            <a:endParaRPr lang="en-US"/>
          </a:p>
        </p:txBody>
      </p:sp>
    </p:spTree>
    <p:extLst>
      <p:ext uri="{BB962C8B-B14F-4D97-AF65-F5344CB8AC3E}">
        <p14:creationId xmlns:p14="http://schemas.microsoft.com/office/powerpoint/2010/main" val="27019898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BBDE3BA-4C77-4FBB-B3A1-8F962C94D4D8}" type="slidenum">
              <a:rPr lang="en-US"/>
              <a:pPr>
                <a:defRPr/>
              </a:pPr>
              <a:t>‹#›</a:t>
            </a:fld>
            <a:endParaRPr lang="en-US"/>
          </a:p>
        </p:txBody>
      </p:sp>
    </p:spTree>
    <p:extLst>
      <p:ext uri="{BB962C8B-B14F-4D97-AF65-F5344CB8AC3E}">
        <p14:creationId xmlns:p14="http://schemas.microsoft.com/office/powerpoint/2010/main" val="5039959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FFCAF7D-5FD3-4543-8B7D-447F4ED5A1AB}" type="slidenum">
              <a:rPr lang="en-US"/>
              <a:pPr>
                <a:defRPr/>
              </a:pPr>
              <a:t>‹#›</a:t>
            </a:fld>
            <a:endParaRPr lang="en-US"/>
          </a:p>
        </p:txBody>
      </p:sp>
    </p:spTree>
    <p:extLst>
      <p:ext uri="{BB962C8B-B14F-4D97-AF65-F5344CB8AC3E}">
        <p14:creationId xmlns:p14="http://schemas.microsoft.com/office/powerpoint/2010/main" val="273860115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7426EEA-9124-4EA3-A1F2-24A96B735A3B}" type="slidenum">
              <a:rPr lang="en-US"/>
              <a:pPr>
                <a:defRPr/>
              </a:pPr>
              <a:t>‹#›</a:t>
            </a:fld>
            <a:endParaRPr lang="en-US"/>
          </a:p>
        </p:txBody>
      </p:sp>
    </p:spTree>
    <p:extLst>
      <p:ext uri="{BB962C8B-B14F-4D97-AF65-F5344CB8AC3E}">
        <p14:creationId xmlns:p14="http://schemas.microsoft.com/office/powerpoint/2010/main" val="36802782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ED2BAE-E16F-40E0-82AB-951DE99A4E7B}" type="slidenum">
              <a:rPr lang="en-US"/>
              <a:pPr>
                <a:defRPr/>
              </a:pPr>
              <a:t>‹#›</a:t>
            </a:fld>
            <a:endParaRPr lang="en-US"/>
          </a:p>
        </p:txBody>
      </p:sp>
    </p:spTree>
    <p:extLst>
      <p:ext uri="{BB962C8B-B14F-4D97-AF65-F5344CB8AC3E}">
        <p14:creationId xmlns:p14="http://schemas.microsoft.com/office/powerpoint/2010/main" val="197223129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627150-00D8-4C9C-BC62-935DC20B252F}" type="slidenum">
              <a:rPr lang="en-US"/>
              <a:pPr>
                <a:defRPr/>
              </a:pPr>
              <a:t>‹#›</a:t>
            </a:fld>
            <a:endParaRPr lang="en-US"/>
          </a:p>
        </p:txBody>
      </p:sp>
    </p:spTree>
    <p:extLst>
      <p:ext uri="{BB962C8B-B14F-4D97-AF65-F5344CB8AC3E}">
        <p14:creationId xmlns:p14="http://schemas.microsoft.com/office/powerpoint/2010/main" val="267071041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E16E560-BF94-40FB-9FCF-45F8BCF3745F}" type="slidenum">
              <a:rPr lang="en-US"/>
              <a:pPr>
                <a:defRPr/>
              </a:pPr>
              <a:t>‹#›</a:t>
            </a:fld>
            <a:endParaRPr lang="en-US"/>
          </a:p>
        </p:txBody>
      </p:sp>
    </p:spTree>
    <p:extLst>
      <p:ext uri="{BB962C8B-B14F-4D97-AF65-F5344CB8AC3E}">
        <p14:creationId xmlns:p14="http://schemas.microsoft.com/office/powerpoint/2010/main" val="131446029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5A2434-97B8-4098-B13A-2097060B294F}" type="slidenum">
              <a:rPr lang="en-US"/>
              <a:pPr>
                <a:defRPr/>
              </a:pPr>
              <a:t>‹#›</a:t>
            </a:fld>
            <a:endParaRPr lang="en-US"/>
          </a:p>
        </p:txBody>
      </p:sp>
    </p:spTree>
    <p:extLst>
      <p:ext uri="{BB962C8B-B14F-4D97-AF65-F5344CB8AC3E}">
        <p14:creationId xmlns:p14="http://schemas.microsoft.com/office/powerpoint/2010/main" val="4288083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1CDDE79-9E7B-4267-A366-E34D598EA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245167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B98FD01-3784-4C93-9E2C-AC3E28E974C9}" type="slidenum">
              <a:rPr lang="en-US"/>
              <a:pPr>
                <a:defRPr/>
              </a:pPr>
              <a:t>‹#›</a:t>
            </a:fld>
            <a:endParaRPr lang="en-US"/>
          </a:p>
        </p:txBody>
      </p:sp>
    </p:spTree>
    <p:extLst>
      <p:ext uri="{BB962C8B-B14F-4D97-AF65-F5344CB8AC3E}">
        <p14:creationId xmlns:p14="http://schemas.microsoft.com/office/powerpoint/2010/main" val="170859721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89" indent="0" algn="ctr">
              <a:buNone/>
              <a:defRPr/>
            </a:lvl2pPr>
            <a:lvl3pPr marL="914378" indent="0" algn="ctr">
              <a:buNone/>
              <a:defRPr/>
            </a:lvl3pPr>
            <a:lvl4pPr marL="1371566" indent="0" algn="ctr">
              <a:buNone/>
              <a:defRPr/>
            </a:lvl4pPr>
            <a:lvl5pPr marL="1828754" indent="0" algn="ctr">
              <a:buNone/>
              <a:defRPr/>
            </a:lvl5pPr>
            <a:lvl6pPr marL="2285943" indent="0" algn="ctr">
              <a:buNone/>
              <a:defRPr/>
            </a:lvl6pPr>
            <a:lvl7pPr marL="2743132" indent="0" algn="ctr">
              <a:buNone/>
              <a:defRPr/>
            </a:lvl7pPr>
            <a:lvl8pPr marL="3200320" indent="0" algn="ctr">
              <a:buNone/>
              <a:defRPr/>
            </a:lvl8pPr>
            <a:lvl9pPr marL="3657509"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9D3BAF-5FB7-4501-9E4F-FE8885C2DA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73468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EEC719-6E03-4381-9D30-9FF2D4EC4F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172827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89" indent="0">
              <a:buNone/>
              <a:defRPr sz="1800"/>
            </a:lvl2pPr>
            <a:lvl3pPr marL="914378" indent="0">
              <a:buNone/>
              <a:defRPr sz="1600"/>
            </a:lvl3pPr>
            <a:lvl4pPr marL="1371566" indent="0">
              <a:buNone/>
              <a:defRPr sz="1400"/>
            </a:lvl4pPr>
            <a:lvl5pPr marL="1828754" indent="0">
              <a:buNone/>
              <a:defRPr sz="1400"/>
            </a:lvl5pPr>
            <a:lvl6pPr marL="2285943" indent="0">
              <a:buNone/>
              <a:defRPr sz="1400"/>
            </a:lvl6pPr>
            <a:lvl7pPr marL="2743132" indent="0">
              <a:buNone/>
              <a:defRPr sz="1400"/>
            </a:lvl7pPr>
            <a:lvl8pPr marL="3200320" indent="0">
              <a:buNone/>
              <a:defRPr sz="1400"/>
            </a:lvl8pPr>
            <a:lvl9pPr marL="3657509"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84F791-24C2-4E7A-8DC3-EBD0361D27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647468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856A10-18DE-41DA-8FE9-75763F1DBA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33895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3"/>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4"/>
            <a:ext cx="4041775" cy="639763"/>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D1B1E6D-2B54-425F-B61F-84BC3D27F9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26105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DE8D052-E5CD-4231-BC46-14DF1F4042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318747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1CDDE79-9E7B-4267-A366-E34D598EA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142829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F547A2-1F84-443A-B7EB-FCF98C40F2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684619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pPr lvl="0"/>
            <a:endParaRPr lang="en-US" noProof="0" smtClean="0"/>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56A793C-C08B-4EDA-9889-78C8DF26AD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5935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F547A2-1F84-443A-B7EB-FCF98C40F2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753859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39310F-BF3D-4635-A362-B184CF7D6E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808851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AA01F5-3AA6-4E51-8F72-DB7CD54E25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348080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2"/>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90282A-8845-4631-932E-4DEB8381A1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097724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364875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57FC5F-2715-4683-BFAA-5AF2AC4416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292065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97DC28-83C0-416A-930C-F8B980D5CA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8858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8610F4-FEB6-4B05-B8A3-66E97CA993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730695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F7E3E7-C8A1-4CF6-933F-CA957380EF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351257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A86BBE-79FA-49AB-ACD5-4A283AA481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659023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AF576D0-0602-457E-BAA4-101BA7E08F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99585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56A793C-C08B-4EDA-9889-78C8DF26AD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089465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ECD94A3-70B5-4073-BF2F-75129C8B43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2514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1BD8A00-9ECD-49F2-9A06-7F544A92FD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300994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DE5FF5-FCEE-4C82-B00F-AF89035910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865315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AEB7F2-23EB-4DC6-BCF8-418A272CF3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175346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A77F5B-800E-484F-A646-A4A0C3F0FA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518276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90282A-8845-4631-932E-4DEB8381A1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537323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3983EC4F-2A0D-4A04-8884-A8C0206F6724}" type="slidenum">
              <a:rPr lang="en-US"/>
              <a:pPr>
                <a:defRPr/>
              </a:pPr>
              <a:t>‹#›</a:t>
            </a:fld>
            <a:endParaRPr lang="en-US"/>
          </a:p>
        </p:txBody>
      </p:sp>
    </p:spTree>
    <p:extLst>
      <p:ext uri="{BB962C8B-B14F-4D97-AF65-F5344CB8AC3E}">
        <p14:creationId xmlns:p14="http://schemas.microsoft.com/office/powerpoint/2010/main" val="358588357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7FA11908-7626-4223-B0F9-609808D95EFE}" type="slidenum">
              <a:rPr lang="en-US"/>
              <a:pPr>
                <a:defRPr/>
              </a:pPr>
              <a:t>‹#›</a:t>
            </a:fld>
            <a:endParaRPr lang="en-US"/>
          </a:p>
        </p:txBody>
      </p:sp>
    </p:spTree>
    <p:extLst>
      <p:ext uri="{BB962C8B-B14F-4D97-AF65-F5344CB8AC3E}">
        <p14:creationId xmlns:p14="http://schemas.microsoft.com/office/powerpoint/2010/main" val="55898620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11A6CB1A-82A9-490A-A72E-AC597359704C}" type="slidenum">
              <a:rPr lang="en-US"/>
              <a:pPr>
                <a:defRPr/>
              </a:pPr>
              <a:t>‹#›</a:t>
            </a:fld>
            <a:endParaRPr lang="en-US"/>
          </a:p>
        </p:txBody>
      </p:sp>
    </p:spTree>
    <p:extLst>
      <p:ext uri="{BB962C8B-B14F-4D97-AF65-F5344CB8AC3E}">
        <p14:creationId xmlns:p14="http://schemas.microsoft.com/office/powerpoint/2010/main" val="379185488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6" name="Rectangle 4"/>
          <p:cNvSpPr>
            <a:spLocks noGrp="1" noChangeArrowheads="1"/>
          </p:cNvSpPr>
          <p:nvPr>
            <p:ph type="sldNum" sz="quarter" idx="11"/>
          </p:nvPr>
        </p:nvSpPr>
        <p:spPr/>
        <p:txBody>
          <a:bodyPr/>
          <a:lstStyle>
            <a:lvl1pPr>
              <a:spcBef>
                <a:spcPct val="20000"/>
              </a:spcBef>
              <a:defRPr i="1">
                <a:ea typeface="+mn-ea"/>
              </a:defRPr>
            </a:lvl1pPr>
          </a:lstStyle>
          <a:p>
            <a:pPr>
              <a:defRPr/>
            </a:pPr>
            <a:fld id="{D517E84C-2843-4FE6-AB13-457B7DD2FF95}" type="slidenum">
              <a:rPr lang="en-US"/>
              <a:pPr>
                <a:defRPr/>
              </a:pPr>
              <a:t>‹#›</a:t>
            </a:fld>
            <a:endParaRPr lang="en-US"/>
          </a:p>
        </p:txBody>
      </p:sp>
    </p:spTree>
    <p:extLst>
      <p:ext uri="{BB962C8B-B14F-4D97-AF65-F5344CB8AC3E}">
        <p14:creationId xmlns:p14="http://schemas.microsoft.com/office/powerpoint/2010/main" val="17762716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theme" Target="../theme/theme11.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5" Type="http://schemas.openxmlformats.org/officeDocument/2006/relationships/image" Target="../media/image9.png"/><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image" Target="../media/image8.jpe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theme" Target="../theme/theme12.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image" Target="../media/image10.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3.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image" Target="../media/image12.jpeg"/><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4.xml"/><Relationship Id="rId17" Type="http://schemas.openxmlformats.org/officeDocument/2006/relationships/image" Target="../media/image16.png"/><Relationship Id="rId2" Type="http://schemas.openxmlformats.org/officeDocument/2006/relationships/slideLayout" Target="../slideLayouts/slideLayout156.xml"/><Relationship Id="rId16" Type="http://schemas.openxmlformats.org/officeDocument/2006/relationships/image" Target="../media/image15.png"/><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5" Type="http://schemas.openxmlformats.org/officeDocument/2006/relationships/image" Target="../media/image14.png"/><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image" Target="../media/image1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ags" Target="../tags/tag1.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theme" Target="../theme/theme8.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6" Type="http://schemas.openxmlformats.org/officeDocument/2006/relationships/image" Target="../media/image7.png"/><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5" Type="http://schemas.openxmlformats.org/officeDocument/2006/relationships/image" Target="../media/image6.png"/><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A49D4"/>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9"/>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1"/>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CF5413A0-5A55-445D-AE53-BB2EE6677F01}"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57369305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4F61BD-9517-45B6-B77F-BD416CA9D7E3}" type="datetimeFigureOut">
              <a:rPr lang="en-US" smtClean="0">
                <a:solidFill>
                  <a:prstClr val="black">
                    <a:tint val="75000"/>
                  </a:prstClr>
                </a:solidFill>
              </a:rPr>
              <a:pPr/>
              <a:t>11/29/2016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68FD4A-2CB5-4B49-9B8A-506B19FDC2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8774607"/>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90600" y="277899"/>
            <a:ext cx="69850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lvl="0"/>
            <a:r>
              <a:rPr lang="en-US" altLang="en-US" dirty="0" smtClean="0"/>
              <a:t>Click to edit Master title style</a:t>
            </a:r>
          </a:p>
        </p:txBody>
      </p:sp>
      <p:sp>
        <p:nvSpPr>
          <p:cNvPr id="1027" name="Rectangle 3"/>
          <p:cNvSpPr>
            <a:spLocks noGrp="1" noChangeArrowheads="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050" b="0">
                <a:latin typeface="Arial" charset="0"/>
              </a:defRPr>
            </a:lvl1pPr>
          </a:lstStyle>
          <a:p>
            <a:pPr>
              <a:defRPr/>
            </a:pPr>
            <a:fld id="{FF73D27C-CA3D-46C0-9869-F77952B6782C}" type="datetime8">
              <a:rPr lang="en-US"/>
              <a:pPr>
                <a:defRPr/>
              </a:pPr>
              <a:t>11/29/2016 7:54 AM</a:t>
            </a:fld>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050" b="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a:lvl1pPr>
          </a:lstStyle>
          <a:p>
            <a:fld id="{FDFC9521-38E2-4403-96B3-C8F575FC0254}" type="slidenum">
              <a:rPr lang="en-US" altLang="en-US"/>
              <a:pPr/>
              <a:t>‹#›</a:t>
            </a:fld>
            <a:endParaRPr lang="en-US" altLang="en-US"/>
          </a:p>
        </p:txBody>
      </p:sp>
      <p:sp>
        <p:nvSpPr>
          <p:cNvPr id="1031" name="Line 7"/>
          <p:cNvSpPr>
            <a:spLocks noChangeShapeType="1"/>
          </p:cNvSpPr>
          <p:nvPr userDrawn="1"/>
        </p:nvSpPr>
        <p:spPr bwMode="auto">
          <a:xfrm>
            <a:off x="457200" y="1028700"/>
            <a:ext cx="8229600" cy="0"/>
          </a:xfrm>
          <a:prstGeom prst="line">
            <a:avLst/>
          </a:prstGeom>
          <a:noFill/>
          <a:ln w="38100">
            <a:solidFill>
              <a:srgbClr val="3333CC"/>
            </a:solidFill>
            <a:round/>
            <a:headEnd/>
            <a:tailEnd/>
          </a:ln>
          <a:extLst>
            <a:ext uri="{909E8E84-426E-40DD-AFC4-6F175D3DCCD1}">
              <a14:hiddenFill xmlns:a14="http://schemas.microsoft.com/office/drawing/2010/main">
                <a:noFill/>
              </a14:hiddenFill>
            </a:ext>
          </a:extLst>
        </p:spPr>
        <p:txBody>
          <a:bodyPr/>
          <a:lstStyle/>
          <a:p>
            <a:endParaRPr lang="en-US" sz="1350"/>
          </a:p>
        </p:txBody>
      </p:sp>
      <p:pic>
        <p:nvPicPr>
          <p:cNvPr id="1032" name="Picture 8"/>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8094664" y="0"/>
            <a:ext cx="780395"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9" descr="NESDIS"/>
          <p:cNvPicPr>
            <a:picLocks noChangeAspect="1" noChangeArrowheads="1"/>
          </p:cNvPicPr>
          <p:nvPr userDrawn="1"/>
        </p:nvPicPr>
        <p:blipFill>
          <a:blip r:embed="rId15">
            <a:extLst>
              <a:ext uri="{28A0092B-C50C-407E-A947-70E740481C1C}">
                <a14:useLocalDpi xmlns:a14="http://schemas.microsoft.com/office/drawing/2010/main" val="0"/>
              </a:ext>
            </a:extLst>
          </a:blip>
          <a:srcRect r="88075"/>
          <a:stretch>
            <a:fillRect/>
          </a:stretch>
        </p:blipFill>
        <p:spPr bwMode="auto">
          <a:xfrm>
            <a:off x="221877" y="0"/>
            <a:ext cx="646487"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0725512"/>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Lst>
  <p:hf hdr="0" ftr="0" dt="0"/>
  <p:txStyles>
    <p:titleStyle>
      <a:lvl1pPr algn="ctr" rtl="0" eaLnBrk="0" fontAlgn="base" hangingPunct="0">
        <a:spcBef>
          <a:spcPct val="0"/>
        </a:spcBef>
        <a:spcAft>
          <a:spcPct val="0"/>
        </a:spcAft>
        <a:defRPr sz="2700">
          <a:solidFill>
            <a:schemeClr val="tx1"/>
          </a:solidFill>
          <a:latin typeface="+mj-lt"/>
          <a:ea typeface="+mj-ea"/>
          <a:cs typeface="+mj-cs"/>
        </a:defRPr>
      </a:lvl1pPr>
      <a:lvl2pPr algn="ctr" rtl="0" eaLnBrk="0" fontAlgn="base" hangingPunct="0">
        <a:spcBef>
          <a:spcPct val="0"/>
        </a:spcBef>
        <a:spcAft>
          <a:spcPct val="0"/>
        </a:spcAft>
        <a:defRPr sz="1800">
          <a:solidFill>
            <a:schemeClr val="tx1"/>
          </a:solidFill>
          <a:latin typeface="Arial Black" pitchFamily="34" charset="0"/>
        </a:defRPr>
      </a:lvl2pPr>
      <a:lvl3pPr algn="ctr" rtl="0" eaLnBrk="0" fontAlgn="base" hangingPunct="0">
        <a:spcBef>
          <a:spcPct val="0"/>
        </a:spcBef>
        <a:spcAft>
          <a:spcPct val="0"/>
        </a:spcAft>
        <a:defRPr sz="1800">
          <a:solidFill>
            <a:schemeClr val="tx1"/>
          </a:solidFill>
          <a:latin typeface="Arial Black" pitchFamily="34" charset="0"/>
        </a:defRPr>
      </a:lvl3pPr>
      <a:lvl4pPr algn="ctr" rtl="0" eaLnBrk="0" fontAlgn="base" hangingPunct="0">
        <a:spcBef>
          <a:spcPct val="0"/>
        </a:spcBef>
        <a:spcAft>
          <a:spcPct val="0"/>
        </a:spcAft>
        <a:defRPr sz="1800">
          <a:solidFill>
            <a:schemeClr val="tx1"/>
          </a:solidFill>
          <a:latin typeface="Arial Black" pitchFamily="34" charset="0"/>
        </a:defRPr>
      </a:lvl4pPr>
      <a:lvl5pPr algn="ctr" rtl="0" eaLnBrk="0" fontAlgn="base" hangingPunct="0">
        <a:spcBef>
          <a:spcPct val="0"/>
        </a:spcBef>
        <a:spcAft>
          <a:spcPct val="0"/>
        </a:spcAft>
        <a:defRPr sz="1800">
          <a:solidFill>
            <a:schemeClr val="tx1"/>
          </a:solidFill>
          <a:latin typeface="Arial Black" pitchFamily="34" charset="0"/>
        </a:defRPr>
      </a:lvl5pPr>
      <a:lvl6pPr marL="342900" algn="ctr" rtl="0" fontAlgn="base">
        <a:spcBef>
          <a:spcPct val="0"/>
        </a:spcBef>
        <a:spcAft>
          <a:spcPct val="0"/>
        </a:spcAft>
        <a:defRPr sz="1800">
          <a:solidFill>
            <a:schemeClr val="tx1"/>
          </a:solidFill>
          <a:latin typeface="Arial Black" pitchFamily="34" charset="0"/>
        </a:defRPr>
      </a:lvl6pPr>
      <a:lvl7pPr marL="685800" algn="ctr" rtl="0" fontAlgn="base">
        <a:spcBef>
          <a:spcPct val="0"/>
        </a:spcBef>
        <a:spcAft>
          <a:spcPct val="0"/>
        </a:spcAft>
        <a:defRPr sz="1800">
          <a:solidFill>
            <a:schemeClr val="tx1"/>
          </a:solidFill>
          <a:latin typeface="Arial Black" pitchFamily="34" charset="0"/>
        </a:defRPr>
      </a:lvl7pPr>
      <a:lvl8pPr marL="1028700" algn="ctr" rtl="0" fontAlgn="base">
        <a:spcBef>
          <a:spcPct val="0"/>
        </a:spcBef>
        <a:spcAft>
          <a:spcPct val="0"/>
        </a:spcAft>
        <a:defRPr sz="1800">
          <a:solidFill>
            <a:schemeClr val="tx1"/>
          </a:solidFill>
          <a:latin typeface="Arial Black" pitchFamily="34" charset="0"/>
        </a:defRPr>
      </a:lvl8pPr>
      <a:lvl9pPr marL="1371600" algn="ctr" rtl="0" fontAlgn="base">
        <a:spcBef>
          <a:spcPct val="0"/>
        </a:spcBef>
        <a:spcAft>
          <a:spcPct val="0"/>
        </a:spcAft>
        <a:defRPr sz="1800">
          <a:solidFill>
            <a:schemeClr val="tx1"/>
          </a:solidFill>
          <a:latin typeface="Arial Black" pitchFamily="34" charset="0"/>
        </a:defRPr>
      </a:lvl9pPr>
    </p:titleStyle>
    <p:bodyStyle>
      <a:lvl1pPr marL="257175" indent="-257175" algn="l" rtl="0" eaLnBrk="0" fontAlgn="base" hangingPunct="0">
        <a:spcBef>
          <a:spcPct val="20000"/>
        </a:spcBef>
        <a:spcAft>
          <a:spcPct val="0"/>
        </a:spcAft>
        <a:buChar char="•"/>
        <a:defRPr>
          <a:solidFill>
            <a:schemeClr val="tx1"/>
          </a:solidFill>
          <a:latin typeface="+mn-lt"/>
          <a:ea typeface="+mn-ea"/>
          <a:cs typeface="+mn-cs"/>
        </a:defRPr>
      </a:lvl1pPr>
      <a:lvl2pPr marL="557213" indent="-214313" algn="l" rtl="0" eaLnBrk="0" fontAlgn="base" hangingPunct="0">
        <a:spcBef>
          <a:spcPct val="20000"/>
        </a:spcBef>
        <a:spcAft>
          <a:spcPct val="0"/>
        </a:spcAft>
        <a:buChar char="–"/>
        <a:defRPr sz="1200">
          <a:solidFill>
            <a:schemeClr val="tx1"/>
          </a:solidFill>
          <a:latin typeface="+mn-lt"/>
        </a:defRPr>
      </a:lvl2pPr>
      <a:lvl3pPr marL="857250" indent="-171450" algn="l" rtl="0" eaLnBrk="0" fontAlgn="base" hangingPunct="0">
        <a:spcBef>
          <a:spcPct val="20000"/>
        </a:spcBef>
        <a:spcAft>
          <a:spcPct val="0"/>
        </a:spcAft>
        <a:buChar char="•"/>
        <a:defRPr sz="1050">
          <a:solidFill>
            <a:schemeClr val="tx1"/>
          </a:solidFill>
          <a:latin typeface="+mn-lt"/>
        </a:defRPr>
      </a:lvl3pPr>
      <a:lvl4pPr marL="1200150" indent="-171450" algn="l" rtl="0" eaLnBrk="0" fontAlgn="base" hangingPunct="0">
        <a:spcBef>
          <a:spcPct val="20000"/>
        </a:spcBef>
        <a:spcAft>
          <a:spcPct val="0"/>
        </a:spcAft>
        <a:buChar char="–"/>
        <a:defRPr>
          <a:solidFill>
            <a:schemeClr val="tx1"/>
          </a:solidFill>
          <a:latin typeface="+mn-lt"/>
        </a:defRPr>
      </a:lvl4pPr>
      <a:lvl5pPr marL="1543050" indent="-171450" algn="l" rtl="0" eaLnBrk="0" fontAlgn="base" hangingPunct="0">
        <a:spcBef>
          <a:spcPct val="20000"/>
        </a:spcBef>
        <a:spcAft>
          <a:spcPct val="0"/>
        </a:spcAft>
        <a:buChar char="»"/>
        <a:defRPr sz="1275">
          <a:solidFill>
            <a:schemeClr val="tx1"/>
          </a:solidFill>
          <a:latin typeface="+mn-lt"/>
        </a:defRPr>
      </a:lvl5pPr>
      <a:lvl6pPr marL="1885950" indent="-171450" algn="l" rtl="0" fontAlgn="base">
        <a:spcBef>
          <a:spcPct val="20000"/>
        </a:spcBef>
        <a:spcAft>
          <a:spcPct val="0"/>
        </a:spcAft>
        <a:buChar char="»"/>
        <a:defRPr sz="1275">
          <a:solidFill>
            <a:schemeClr val="tx1"/>
          </a:solidFill>
          <a:latin typeface="+mn-lt"/>
        </a:defRPr>
      </a:lvl6pPr>
      <a:lvl7pPr marL="2228850" indent="-171450" algn="l" rtl="0" fontAlgn="base">
        <a:spcBef>
          <a:spcPct val="20000"/>
        </a:spcBef>
        <a:spcAft>
          <a:spcPct val="0"/>
        </a:spcAft>
        <a:buChar char="»"/>
        <a:defRPr sz="1275">
          <a:solidFill>
            <a:schemeClr val="tx1"/>
          </a:solidFill>
          <a:latin typeface="+mn-lt"/>
        </a:defRPr>
      </a:lvl7pPr>
      <a:lvl8pPr marL="2571750" indent="-171450" algn="l" rtl="0" fontAlgn="base">
        <a:spcBef>
          <a:spcPct val="20000"/>
        </a:spcBef>
        <a:spcAft>
          <a:spcPct val="0"/>
        </a:spcAft>
        <a:buChar char="»"/>
        <a:defRPr sz="1275">
          <a:solidFill>
            <a:schemeClr val="tx1"/>
          </a:solidFill>
          <a:latin typeface="+mn-lt"/>
        </a:defRPr>
      </a:lvl8pPr>
      <a:lvl9pPr marL="2914650" indent="-171450" algn="l" rtl="0" fontAlgn="base">
        <a:spcBef>
          <a:spcPct val="20000"/>
        </a:spcBef>
        <a:spcAft>
          <a:spcPct val="0"/>
        </a:spcAft>
        <a:buChar char="»"/>
        <a:defRPr sz="1275">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0" y="0"/>
            <a:ext cx="9144000" cy="914400"/>
          </a:xfrm>
          <a:prstGeom prst="rect">
            <a:avLst/>
          </a:prstGeom>
          <a:noFill/>
          <a:ln>
            <a:noFill/>
          </a:ln>
          <a:effectLst>
            <a:outerShdw dist="28398" dir="3806097"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195" name="Rectangle 3"/>
          <p:cNvSpPr>
            <a:spLocks noGrp="1" noChangeArrowheads="1"/>
          </p:cNvSpPr>
          <p:nvPr>
            <p:ph type="body" idx="1"/>
          </p:nvPr>
        </p:nvSpPr>
        <p:spPr bwMode="auto">
          <a:xfrm>
            <a:off x="0" y="914400"/>
            <a:ext cx="9144000" cy="5562600"/>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2534" name="Rectangle 6"/>
          <p:cNvSpPr>
            <a:spLocks noGrp="1" noChangeArrowheads="1"/>
          </p:cNvSpPr>
          <p:nvPr>
            <p:ph type="sldNum" sz="quarter" idx="4"/>
          </p:nvPr>
        </p:nvSpPr>
        <p:spPr bwMode="auto">
          <a:xfrm>
            <a:off x="8686800" y="6534150"/>
            <a:ext cx="4572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050">
                <a:solidFill>
                  <a:srgbClr val="FFFFFF"/>
                </a:solidFill>
                <a:latin typeface="Arial"/>
              </a:defRPr>
            </a:lvl1pPr>
          </a:lstStyle>
          <a:p>
            <a:pPr fontAlgn="base">
              <a:spcAft>
                <a:spcPct val="0"/>
              </a:spcAft>
              <a:defRPr/>
            </a:pPr>
            <a:fld id="{ADC9DFFD-AA6E-4C21-98FF-88576B7348A3}" type="slidenum">
              <a:rPr lang="en-US"/>
              <a:pPr fontAlgn="base">
                <a:spcAft>
                  <a:spcPct val="0"/>
                </a:spcAft>
                <a:defRPr/>
              </a:pPr>
              <a:t>‹#›</a:t>
            </a:fld>
            <a:endParaRPr lang="en-US"/>
          </a:p>
        </p:txBody>
      </p:sp>
      <p:pic>
        <p:nvPicPr>
          <p:cNvPr id="8197" name="Picture 7" descr="noaa_seal"/>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4138" y="6513513"/>
            <a:ext cx="304800"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Text Box 8"/>
          <p:cNvSpPr txBox="1">
            <a:spLocks noChangeArrowheads="1"/>
          </p:cNvSpPr>
          <p:nvPr/>
        </p:nvSpPr>
        <p:spPr bwMode="auto">
          <a:xfrm>
            <a:off x="1524000" y="6429377"/>
            <a:ext cx="6019800" cy="346249"/>
          </a:xfrm>
          <a:prstGeom prst="rect">
            <a:avLst/>
          </a:prstGeom>
          <a:noFill/>
          <a:ln>
            <a:noFill/>
          </a:ln>
          <a:effectLst>
            <a:outerShdw dist="1796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50000"/>
              </a:spcBef>
              <a:spcAft>
                <a:spcPct val="0"/>
              </a:spcAft>
              <a:defRPr/>
            </a:pPr>
            <a:r>
              <a:rPr lang="en-US" sz="825" b="1" smtClean="0">
                <a:solidFill>
                  <a:srgbClr val="FFFFFF"/>
                </a:solidFill>
              </a:rPr>
              <a:t> Center for Satellite Applications and Research (STAR) Review</a:t>
            </a:r>
            <a:br>
              <a:rPr lang="en-US" sz="825" b="1" smtClean="0">
                <a:solidFill>
                  <a:srgbClr val="FFFFFF"/>
                </a:solidFill>
              </a:rPr>
            </a:br>
            <a:r>
              <a:rPr lang="en-US" sz="825" b="1" smtClean="0">
                <a:solidFill>
                  <a:srgbClr val="FFFFFF"/>
                </a:solidFill>
              </a:rPr>
              <a:t>09 – 11 March 2010</a:t>
            </a:r>
          </a:p>
        </p:txBody>
      </p:sp>
    </p:spTree>
    <p:extLst>
      <p:ext uri="{BB962C8B-B14F-4D97-AF65-F5344CB8AC3E}">
        <p14:creationId xmlns:p14="http://schemas.microsoft.com/office/powerpoint/2010/main" val="2588308785"/>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Lst>
  <p:hf hdr="0" ftr="0" dt="0"/>
  <p:txStyles>
    <p:titleStyle>
      <a:lvl1pPr algn="ctr" rtl="0" eaLnBrk="0" fontAlgn="base" hangingPunct="0">
        <a:spcBef>
          <a:spcPct val="0"/>
        </a:spcBef>
        <a:spcAft>
          <a:spcPct val="0"/>
        </a:spcAft>
        <a:defRPr sz="2400" b="1">
          <a:solidFill>
            <a:srgbClr val="FF9900"/>
          </a:solidFill>
          <a:latin typeface="+mj-lt"/>
          <a:ea typeface="+mj-ea"/>
          <a:cs typeface="+mj-cs"/>
        </a:defRPr>
      </a:lvl1pPr>
      <a:lvl2pPr algn="ctr" rtl="0" eaLnBrk="0" fontAlgn="base" hangingPunct="0">
        <a:spcBef>
          <a:spcPct val="0"/>
        </a:spcBef>
        <a:spcAft>
          <a:spcPct val="0"/>
        </a:spcAft>
        <a:defRPr sz="2400" b="1">
          <a:solidFill>
            <a:srgbClr val="FF9900"/>
          </a:solidFill>
          <a:latin typeface="Arial" pitchFamily="34" charset="0"/>
        </a:defRPr>
      </a:lvl2pPr>
      <a:lvl3pPr algn="ctr" rtl="0" eaLnBrk="0" fontAlgn="base" hangingPunct="0">
        <a:spcBef>
          <a:spcPct val="0"/>
        </a:spcBef>
        <a:spcAft>
          <a:spcPct val="0"/>
        </a:spcAft>
        <a:defRPr sz="2400" b="1">
          <a:solidFill>
            <a:srgbClr val="FF9900"/>
          </a:solidFill>
          <a:latin typeface="Arial" pitchFamily="34" charset="0"/>
        </a:defRPr>
      </a:lvl3pPr>
      <a:lvl4pPr algn="ctr" rtl="0" eaLnBrk="0" fontAlgn="base" hangingPunct="0">
        <a:spcBef>
          <a:spcPct val="0"/>
        </a:spcBef>
        <a:spcAft>
          <a:spcPct val="0"/>
        </a:spcAft>
        <a:defRPr sz="2400" b="1">
          <a:solidFill>
            <a:srgbClr val="FF9900"/>
          </a:solidFill>
          <a:latin typeface="Arial" pitchFamily="34" charset="0"/>
        </a:defRPr>
      </a:lvl4pPr>
      <a:lvl5pPr algn="ctr" rtl="0" eaLnBrk="0" fontAlgn="base" hangingPunct="0">
        <a:spcBef>
          <a:spcPct val="0"/>
        </a:spcBef>
        <a:spcAft>
          <a:spcPct val="0"/>
        </a:spcAft>
        <a:defRPr sz="2400" b="1">
          <a:solidFill>
            <a:srgbClr val="FF9900"/>
          </a:solidFill>
          <a:latin typeface="Arial" pitchFamily="34" charset="0"/>
        </a:defRPr>
      </a:lvl5pPr>
      <a:lvl6pPr marL="342900" algn="ctr" rtl="0" fontAlgn="base">
        <a:spcBef>
          <a:spcPct val="0"/>
        </a:spcBef>
        <a:spcAft>
          <a:spcPct val="0"/>
        </a:spcAft>
        <a:defRPr sz="2400" b="1">
          <a:solidFill>
            <a:srgbClr val="FF9900"/>
          </a:solidFill>
          <a:latin typeface="Arial" pitchFamily="34" charset="0"/>
        </a:defRPr>
      </a:lvl6pPr>
      <a:lvl7pPr marL="685800" algn="ctr" rtl="0" fontAlgn="base">
        <a:spcBef>
          <a:spcPct val="0"/>
        </a:spcBef>
        <a:spcAft>
          <a:spcPct val="0"/>
        </a:spcAft>
        <a:defRPr sz="2400" b="1">
          <a:solidFill>
            <a:srgbClr val="FF9900"/>
          </a:solidFill>
          <a:latin typeface="Arial" pitchFamily="34" charset="0"/>
        </a:defRPr>
      </a:lvl7pPr>
      <a:lvl8pPr marL="1028700" algn="ctr" rtl="0" fontAlgn="base">
        <a:spcBef>
          <a:spcPct val="0"/>
        </a:spcBef>
        <a:spcAft>
          <a:spcPct val="0"/>
        </a:spcAft>
        <a:defRPr sz="2400" b="1">
          <a:solidFill>
            <a:srgbClr val="FF9900"/>
          </a:solidFill>
          <a:latin typeface="Arial" pitchFamily="34" charset="0"/>
        </a:defRPr>
      </a:lvl8pPr>
      <a:lvl9pPr marL="1371600" algn="ctr" rtl="0" fontAlgn="base">
        <a:spcBef>
          <a:spcPct val="0"/>
        </a:spcBef>
        <a:spcAft>
          <a:spcPct val="0"/>
        </a:spcAft>
        <a:defRPr sz="2400" b="1">
          <a:solidFill>
            <a:srgbClr val="FF9900"/>
          </a:solidFill>
          <a:latin typeface="Arial" pitchFamily="34"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2"/>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789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50">
                <a:latin typeface="Arial" pitchFamily="34" charset="0"/>
              </a:defRPr>
            </a:lvl1pPr>
          </a:lstStyle>
          <a:p>
            <a:pPr fontAlgn="base">
              <a:spcBef>
                <a:spcPct val="0"/>
              </a:spcBef>
              <a:spcAft>
                <a:spcPct val="0"/>
              </a:spcAft>
              <a:defRPr/>
            </a:pPr>
            <a:endParaRPr lang="en-US">
              <a:solidFill>
                <a:srgbClr val="000000"/>
              </a:solidFill>
            </a:endParaRPr>
          </a:p>
        </p:txBody>
      </p:sp>
      <p:sp>
        <p:nvSpPr>
          <p:cNvPr id="3789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50">
                <a:latin typeface="Arial" pitchFamily="34" charset="0"/>
              </a:defRPr>
            </a:lvl1pPr>
          </a:lstStyle>
          <a:p>
            <a:pPr fontAlgn="base">
              <a:spcBef>
                <a:spcPct val="0"/>
              </a:spcBef>
              <a:spcAft>
                <a:spcPct val="0"/>
              </a:spcAft>
              <a:defRPr/>
            </a:pPr>
            <a:endParaRPr lang="en-US">
              <a:solidFill>
                <a:srgbClr val="000000"/>
              </a:solidFill>
            </a:endParaRPr>
          </a:p>
        </p:txBody>
      </p:sp>
      <p:sp>
        <p:nvSpPr>
          <p:cNvPr id="3789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50">
                <a:latin typeface="Arial" pitchFamily="34" charset="0"/>
              </a:defRPr>
            </a:lvl1pPr>
          </a:lstStyle>
          <a:p>
            <a:pPr fontAlgn="base">
              <a:spcBef>
                <a:spcPct val="0"/>
              </a:spcBef>
              <a:spcAft>
                <a:spcPct val="0"/>
              </a:spcAft>
              <a:defRPr/>
            </a:pPr>
            <a:fld id="{616C8371-C844-47A4-BEA4-2B22C23A88A9}"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456003352"/>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p:hf hdr="0" ftr="0" dt="0"/>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itchFamily="34" charset="0"/>
        </a:defRPr>
      </a:lvl2pPr>
      <a:lvl3pPr algn="ctr" rtl="0" eaLnBrk="0" fontAlgn="base" hangingPunct="0">
        <a:spcBef>
          <a:spcPct val="0"/>
        </a:spcBef>
        <a:spcAft>
          <a:spcPct val="0"/>
        </a:spcAft>
        <a:defRPr sz="3300">
          <a:solidFill>
            <a:schemeClr val="tx2"/>
          </a:solidFill>
          <a:latin typeface="Arial" pitchFamily="34" charset="0"/>
        </a:defRPr>
      </a:lvl3pPr>
      <a:lvl4pPr algn="ctr" rtl="0" eaLnBrk="0" fontAlgn="base" hangingPunct="0">
        <a:spcBef>
          <a:spcPct val="0"/>
        </a:spcBef>
        <a:spcAft>
          <a:spcPct val="0"/>
        </a:spcAft>
        <a:defRPr sz="3300">
          <a:solidFill>
            <a:schemeClr val="tx2"/>
          </a:solidFill>
          <a:latin typeface="Arial" pitchFamily="34" charset="0"/>
        </a:defRPr>
      </a:lvl4pPr>
      <a:lvl5pPr algn="ctr" rtl="0" eaLnBrk="0" fontAlgn="base" hangingPunct="0">
        <a:spcBef>
          <a:spcPct val="0"/>
        </a:spcBef>
        <a:spcAft>
          <a:spcPct val="0"/>
        </a:spcAft>
        <a:defRPr sz="3300">
          <a:solidFill>
            <a:schemeClr val="tx2"/>
          </a:solidFill>
          <a:latin typeface="Arial" pitchFamily="34" charset="0"/>
        </a:defRPr>
      </a:lvl5pPr>
      <a:lvl6pPr marL="342900" algn="ctr" rtl="0" fontAlgn="base">
        <a:spcBef>
          <a:spcPct val="0"/>
        </a:spcBef>
        <a:spcAft>
          <a:spcPct val="0"/>
        </a:spcAft>
        <a:defRPr sz="3300">
          <a:solidFill>
            <a:schemeClr val="tx2"/>
          </a:solidFill>
          <a:latin typeface="Arial" pitchFamily="34" charset="0"/>
        </a:defRPr>
      </a:lvl6pPr>
      <a:lvl7pPr marL="685800" algn="ctr" rtl="0" fontAlgn="base">
        <a:spcBef>
          <a:spcPct val="0"/>
        </a:spcBef>
        <a:spcAft>
          <a:spcPct val="0"/>
        </a:spcAft>
        <a:defRPr sz="3300">
          <a:solidFill>
            <a:schemeClr val="tx2"/>
          </a:solidFill>
          <a:latin typeface="Arial" pitchFamily="34" charset="0"/>
        </a:defRPr>
      </a:lvl7pPr>
      <a:lvl8pPr marL="1028700" algn="ctr" rtl="0" fontAlgn="base">
        <a:spcBef>
          <a:spcPct val="0"/>
        </a:spcBef>
        <a:spcAft>
          <a:spcPct val="0"/>
        </a:spcAft>
        <a:defRPr sz="3300">
          <a:solidFill>
            <a:schemeClr val="tx2"/>
          </a:solidFill>
          <a:latin typeface="Arial" pitchFamily="34" charset="0"/>
        </a:defRPr>
      </a:lvl8pPr>
      <a:lvl9pPr marL="1371600" algn="ctr" rtl="0" fontAlgn="base">
        <a:spcBef>
          <a:spcPct val="0"/>
        </a:spcBef>
        <a:spcAft>
          <a:spcPct val="0"/>
        </a:spcAft>
        <a:defRPr sz="3300">
          <a:solidFill>
            <a:schemeClr val="tx2"/>
          </a:solidFill>
          <a:latin typeface="Arial" pitchFamily="34"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Rectangle 12"/>
          <p:cNvSpPr/>
          <p:nvPr/>
        </p:nvSpPr>
        <p:spPr>
          <a:xfrm>
            <a:off x="0" y="6356350"/>
            <a:ext cx="9144000" cy="501650"/>
          </a:xfrm>
          <a:prstGeom prst="rect">
            <a:avLst/>
          </a:prstGeom>
          <a:solidFill>
            <a:schemeClr val="tx1"/>
          </a:solidFill>
          <a:ln>
            <a:noFill/>
          </a:ln>
          <a:effectLst>
            <a:outerShdw blurRad="50800" dist="63500" dir="54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pic>
        <p:nvPicPr>
          <p:cNvPr id="1027" name="Picture 15" descr="Terra-II.jpg"/>
          <p:cNvPicPr>
            <a:picLocks noChangeAspect="1"/>
          </p:cNvPicPr>
          <p:nvPr/>
        </p:nvPicPr>
        <p:blipFill>
          <a:blip r:embed="rId13" cstate="print">
            <a:extLst>
              <a:ext uri="{28A0092B-C50C-407E-A947-70E740481C1C}">
                <a14:useLocalDpi xmlns:a14="http://schemas.microsoft.com/office/drawing/2010/main" val="0"/>
              </a:ext>
            </a:extLst>
          </a:blip>
          <a:srcRect l="-12575" t="26163" r="13078" b="65103"/>
          <a:stretch>
            <a:fillRect/>
          </a:stretch>
        </p:blipFill>
        <p:spPr bwMode="auto">
          <a:xfrm>
            <a:off x="0" y="6356350"/>
            <a:ext cx="91440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defTabSz="457200">
              <a:defRPr/>
            </a:pPr>
            <a:fld id="{24C1FF90-0658-224A-A6F8-5C0D035E87AE}" type="slidenum">
              <a:rPr lang="en-US">
                <a:solidFill>
                  <a:prstClr val="black">
                    <a:tint val="75000"/>
                  </a:prstClr>
                </a:solidFill>
              </a:rPr>
              <a:pPr defTabSz="457200">
                <a:defRPr/>
              </a:pPr>
              <a:t>‹#›</a:t>
            </a:fld>
            <a:endParaRPr lang="en-US">
              <a:solidFill>
                <a:prstClr val="black">
                  <a:tint val="75000"/>
                </a:prstClr>
              </a:solidFill>
            </a:endParaRPr>
          </a:p>
        </p:txBody>
      </p:sp>
      <p:sp>
        <p:nvSpPr>
          <p:cNvPr id="7" name="Rectangle 6"/>
          <p:cNvSpPr/>
          <p:nvPr/>
        </p:nvSpPr>
        <p:spPr>
          <a:xfrm>
            <a:off x="0" y="0"/>
            <a:ext cx="9144000" cy="617538"/>
          </a:xfrm>
          <a:prstGeom prst="rect">
            <a:avLst/>
          </a:prstGeom>
          <a:solidFill>
            <a:schemeClr val="tx1"/>
          </a:solidFill>
          <a:ln>
            <a:noFill/>
          </a:ln>
          <a:effectLst>
            <a:outerShdw blurRad="50800" dist="63500" dir="54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pic>
        <p:nvPicPr>
          <p:cNvPr id="1031" name="Picture 7" descr="NASA_Logo.png"/>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475663" y="60325"/>
            <a:ext cx="5492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descr="NOAA_logo.png"/>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943850" y="60325"/>
            <a:ext cx="46513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1" descr="GOES-R_logo.png"/>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8738" y="38100"/>
            <a:ext cx="796925"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Title Placeholder 1"/>
          <p:cNvSpPr>
            <a:spLocks noGrp="1"/>
          </p:cNvSpPr>
          <p:nvPr>
            <p:ph type="title"/>
          </p:nvPr>
        </p:nvSpPr>
        <p:spPr bwMode="auto">
          <a:xfrm>
            <a:off x="922338" y="66675"/>
            <a:ext cx="7021512"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pic>
        <p:nvPicPr>
          <p:cNvPr id="12" name="Picture 2" descr="http://cimss.ssec.wisc.edu/logo/download/web/CIMSS_logo_web_multicolor_PNG_550x400.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8638" y="6126163"/>
            <a:ext cx="937116" cy="681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3852232"/>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Lst>
  <p:hf hdr="0" ftr="0" dt="0"/>
  <p:txStyles>
    <p:titleStyle>
      <a:lvl1pPr algn="ctr" defTabSz="457200" rtl="0" eaLnBrk="0" fontAlgn="base" hangingPunct="0">
        <a:spcBef>
          <a:spcPct val="0"/>
        </a:spcBef>
        <a:spcAft>
          <a:spcPct val="0"/>
        </a:spcAft>
        <a:defRPr sz="3600" kern="1200">
          <a:solidFill>
            <a:schemeClr val="bg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5pPr>
      <a:lvl6pPr marL="4572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6pPr>
      <a:lvl7pPr marL="9144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7pPr>
      <a:lvl8pPr marL="13716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8pPr>
      <a:lvl9pPr marL="18288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84" charset="-128"/>
          <a:cs typeface="ＭＳ Ｐゴシック" pitchFamily="84"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8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8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8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8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CF5413A0-5A55-445D-AE53-BB2EE6677F01}"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16261307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481666" y="-46037"/>
            <a:ext cx="612986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473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chemeClr val="bg1"/>
                </a:solidFill>
              </a:defRPr>
            </a:lvl1pPr>
          </a:lstStyle>
          <a:p>
            <a:pPr defTabSz="457200" fontAlgn="base">
              <a:spcBef>
                <a:spcPct val="0"/>
              </a:spcBef>
              <a:spcAft>
                <a:spcPct val="0"/>
              </a:spcAft>
            </a:pPr>
            <a:endParaRPr lang="en-US" altLang="en-US" dirty="0">
              <a:solidFill>
                <a:prstClr val="white"/>
              </a:solidFill>
              <a:ea typeface="MS PGothic" panose="020B0600070205080204"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dirty="0" smtClean="0">
                <a:solidFill>
                  <a:schemeClr val="bg1"/>
                </a:solidFill>
                <a:latin typeface="+mn-lt"/>
                <a:ea typeface="+mn-ea"/>
              </a:defRPr>
            </a:lvl1pPr>
          </a:lstStyle>
          <a:p>
            <a:pPr defTabSz="457200">
              <a:defRPr/>
            </a:pPr>
            <a:endParaRPr lang="en-US">
              <a:solidFill>
                <a:prstClr val="white"/>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pPr defTabSz="457200" fontAlgn="base">
              <a:spcBef>
                <a:spcPct val="0"/>
              </a:spcBef>
              <a:spcAft>
                <a:spcPct val="0"/>
              </a:spcAft>
            </a:pPr>
            <a:fld id="{C1749AA2-8A73-48CE-B297-0CC932749D90}" type="slidenum">
              <a:rPr lang="en-US" altLang="en-US" smtClean="0">
                <a:solidFill>
                  <a:prstClr val="white"/>
                </a:solidFill>
                <a:ea typeface="MS PGothic" panose="020B0600070205080204" pitchFamily="34" charset="-128"/>
              </a:rPr>
              <a:pPr defTabSz="457200" fontAlgn="base">
                <a:spcBef>
                  <a:spcPct val="0"/>
                </a:spcBef>
                <a:spcAft>
                  <a:spcPct val="0"/>
                </a:spcAft>
              </a:pPr>
              <a:t>‹#›</a:t>
            </a:fld>
            <a:endParaRPr lang="en-US" altLang="en-US" dirty="0">
              <a:solidFill>
                <a:prstClr val="white"/>
              </a:solidFill>
              <a:ea typeface="MS PGothic" panose="020B0600070205080204" pitchFamily="34" charset="-128"/>
            </a:endParaRPr>
          </a:p>
        </p:txBody>
      </p:sp>
    </p:spTree>
    <p:extLst>
      <p:ext uri="{BB962C8B-B14F-4D97-AF65-F5344CB8AC3E}">
        <p14:creationId xmlns:p14="http://schemas.microsoft.com/office/powerpoint/2010/main" val="4043655310"/>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457200" rtl="0" fontAlgn="base">
        <a:spcBef>
          <a:spcPct val="0"/>
        </a:spcBef>
        <a:spcAft>
          <a:spcPct val="0"/>
        </a:spcAft>
        <a:defRPr sz="3600" b="1" kern="1200">
          <a:solidFill>
            <a:schemeClr val="bg1"/>
          </a:solidFill>
          <a:effectLst>
            <a:outerShdw blurRad="38100" dist="38100" dir="2700000" algn="tl">
              <a:srgbClr val="000000">
                <a:alpha val="43137"/>
              </a:srgbClr>
            </a:outerShdw>
          </a:effectLst>
          <a:latin typeface="+mj-lt"/>
          <a:ea typeface="MS PGothic" panose="020B0600070205080204" pitchFamily="34" charset="-128"/>
          <a:cs typeface="+mj-cs"/>
        </a:defRPr>
      </a:lvl1pPr>
      <a:lvl2pPr algn="ctr" defTabSz="457200" rtl="0" fontAlgn="base">
        <a:spcBef>
          <a:spcPct val="0"/>
        </a:spcBef>
        <a:spcAft>
          <a:spcPct val="0"/>
        </a:spcAft>
        <a:defRPr sz="4400">
          <a:solidFill>
            <a:schemeClr val="bg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bg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bg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bg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fontAlgn="base">
        <a:spcBef>
          <a:spcPct val="20000"/>
        </a:spcBef>
        <a:spcAft>
          <a:spcPct val="0"/>
        </a:spcAft>
        <a:buFont typeface="Arial" panose="020B0604020202020204" pitchFamily="34" charset="0"/>
        <a:buChar char="•"/>
        <a:defRPr sz="3200" kern="1200">
          <a:solidFill>
            <a:schemeClr val="bg1"/>
          </a:solidFill>
          <a:latin typeface="+mn-lt"/>
          <a:ea typeface="MS PGothic" panose="020B0600070205080204" pitchFamily="34" charset="-128"/>
          <a:cs typeface="+mn-cs"/>
        </a:defRPr>
      </a:lvl1pPr>
      <a:lvl2pPr marL="742950" indent="-285750" algn="l" defTabSz="457200" rtl="0" fontAlgn="base">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fontAlgn="base">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fontAlgn="base">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4pPr>
      <a:lvl5pPr marL="2057400" indent="-228600" algn="l" defTabSz="457200" rtl="0" fontAlgn="base">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427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5427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5427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556D14B3-4ECC-49E3-954D-5F0403066067}"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69338965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5EFC9C-C1D1-42D6-9F5F-5C2B233D6F8E}" type="datetime1">
              <a:rPr lang="en-US" smtClean="0">
                <a:solidFill>
                  <a:prstClr val="black">
                    <a:tint val="75000"/>
                  </a:prstClr>
                </a:solidFill>
              </a:rPr>
              <a:pPr/>
              <a:t>11/29/2016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934200" y="6492875"/>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custDataLst>
      <p:tags r:id="rId13"/>
    </p:custDataLst>
    <p:extLst>
      <p:ext uri="{BB962C8B-B14F-4D97-AF65-F5344CB8AC3E}">
        <p14:creationId xmlns:p14="http://schemas.microsoft.com/office/powerpoint/2010/main" val="698584028"/>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fontAlgn="base">
              <a:spcBef>
                <a:spcPct val="0"/>
              </a:spcBef>
              <a:spcAft>
                <a:spcPct val="0"/>
              </a:spcAft>
              <a:defRPr/>
            </a:pPr>
            <a:endParaRPr lang="en-US"/>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fontAlgn="base">
              <a:spcBef>
                <a:spcPct val="0"/>
              </a:spcBef>
              <a:spcAft>
                <a:spcPct val="0"/>
              </a:spcAft>
              <a:defRPr/>
            </a:pPr>
            <a:endParaRPr lang="en-US"/>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fontAlgn="base">
              <a:spcBef>
                <a:spcPct val="0"/>
              </a:spcBef>
              <a:spcAft>
                <a:spcPct val="0"/>
              </a:spcAft>
              <a:defRPr/>
            </a:pPr>
            <a:fld id="{D7DB55D0-98B3-4CAB-8B89-CC623021881D}"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418441524"/>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Lst>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A49D4"/>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9"/>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2"/>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6"/>
            <a:ext cx="21336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6"/>
            <a:ext cx="28956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6"/>
            <a:ext cx="21336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CF5413A0-5A55-445D-AE53-BB2EE6677F01}"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15636285"/>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189" algn="ctr" rtl="0" fontAlgn="base">
        <a:spcBef>
          <a:spcPct val="0"/>
        </a:spcBef>
        <a:spcAft>
          <a:spcPct val="0"/>
        </a:spcAft>
        <a:defRPr sz="4400">
          <a:solidFill>
            <a:schemeClr val="tx2"/>
          </a:solidFill>
          <a:latin typeface="Arial" pitchFamily="34" charset="0"/>
        </a:defRPr>
      </a:lvl6pPr>
      <a:lvl7pPr marL="914378" algn="ctr" rtl="0" fontAlgn="base">
        <a:spcBef>
          <a:spcPct val="0"/>
        </a:spcBef>
        <a:spcAft>
          <a:spcPct val="0"/>
        </a:spcAft>
        <a:defRPr sz="4400">
          <a:solidFill>
            <a:schemeClr val="tx2"/>
          </a:solidFill>
          <a:latin typeface="Arial" pitchFamily="34" charset="0"/>
        </a:defRPr>
      </a:lvl7pPr>
      <a:lvl8pPr marL="1371566" algn="ctr" rtl="0" fontAlgn="base">
        <a:spcBef>
          <a:spcPct val="0"/>
        </a:spcBef>
        <a:spcAft>
          <a:spcPct val="0"/>
        </a:spcAft>
        <a:defRPr sz="4400">
          <a:solidFill>
            <a:schemeClr val="tx2"/>
          </a:solidFill>
          <a:latin typeface="Arial" pitchFamily="34" charset="0"/>
        </a:defRPr>
      </a:lvl8pPr>
      <a:lvl9pPr marL="1828754" algn="ctr" rtl="0" fontAlgn="base">
        <a:spcBef>
          <a:spcPct val="0"/>
        </a:spcBef>
        <a:spcAft>
          <a:spcPct val="0"/>
        </a:spcAft>
        <a:defRPr sz="4400">
          <a:solidFill>
            <a:schemeClr val="tx2"/>
          </a:solidFill>
          <a:latin typeface="Arial" pitchFamily="34" charset="0"/>
        </a:defRPr>
      </a:lvl9pPr>
    </p:titleStyle>
    <p:bodyStyle>
      <a:lvl1pPr marL="342892" indent="-342892" algn="l" rtl="0" eaLnBrk="0" fontAlgn="base" hangingPunct="0">
        <a:spcBef>
          <a:spcPct val="20000"/>
        </a:spcBef>
        <a:spcAft>
          <a:spcPct val="0"/>
        </a:spcAft>
        <a:buChar char="•"/>
        <a:defRPr sz="3200">
          <a:solidFill>
            <a:schemeClr val="tx1"/>
          </a:solidFill>
          <a:latin typeface="+mn-lt"/>
          <a:ea typeface="+mn-ea"/>
          <a:cs typeface="+mn-cs"/>
        </a:defRPr>
      </a:lvl1pPr>
      <a:lvl2pPr marL="742931" indent="-285743" algn="l" rtl="0" eaLnBrk="0" fontAlgn="base" hangingPunct="0">
        <a:spcBef>
          <a:spcPct val="20000"/>
        </a:spcBef>
        <a:spcAft>
          <a:spcPct val="0"/>
        </a:spcAft>
        <a:buChar char="–"/>
        <a:defRPr sz="2800">
          <a:solidFill>
            <a:schemeClr val="tx1"/>
          </a:solidFill>
          <a:latin typeface="+mn-lt"/>
        </a:defRPr>
      </a:lvl2pPr>
      <a:lvl3pPr marL="1142972" indent="-228594" algn="l" rtl="0" eaLnBrk="0" fontAlgn="base" hangingPunct="0">
        <a:spcBef>
          <a:spcPct val="20000"/>
        </a:spcBef>
        <a:spcAft>
          <a:spcPct val="0"/>
        </a:spcAft>
        <a:buChar char="•"/>
        <a:defRPr sz="2400">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8"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5"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096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4096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4096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326190B1-5AC8-4B64-B8E2-5D604D12E0E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851824532"/>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2185D"/>
            </a:gs>
            <a:gs pos="100000">
              <a:schemeClr val="bg1"/>
            </a:gs>
          </a:gsLst>
          <a:lin ang="5400000" scaled="1"/>
        </a:gradFill>
        <a:effectLst/>
      </p:bgPr>
    </p:bg>
    <p:spTree>
      <p:nvGrpSpPr>
        <p:cNvPr id="1" name=""/>
        <p:cNvGrpSpPr/>
        <p:nvPr/>
      </p:nvGrpSpPr>
      <p:grpSpPr>
        <a:xfrm>
          <a:off x="0" y="0"/>
          <a:ext cx="0" cy="0"/>
          <a:chOff x="0" y="0"/>
          <a:chExt cx="0" cy="0"/>
        </a:xfrm>
      </p:grpSpPr>
      <p:pic>
        <p:nvPicPr>
          <p:cNvPr id="2050" name="Picture 43" descr="goesr_iosspdt_template1"/>
          <p:cNvPicPr>
            <a:picLocks noChangeAspect="1" noChangeArrowheads="1"/>
          </p:cNvPicPr>
          <p:nvPr/>
        </p:nvPicPr>
        <p:blipFill>
          <a:blip r:embed="rId15">
            <a:lum bright="-30000" contrast="-36000"/>
            <a:extLst>
              <a:ext uri="{28A0092B-C50C-407E-A947-70E740481C1C}">
                <a14:useLocalDpi xmlns:a14="http://schemas.microsoft.com/office/drawing/2010/main"/>
              </a:ext>
            </a:extLst>
          </a:blip>
          <a:srcRect/>
          <a:stretch>
            <a:fillRect/>
          </a:stretch>
        </p:blipFill>
        <p:spPr bwMode="auto">
          <a:xfrm>
            <a:off x="0" y="0"/>
            <a:ext cx="91424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spcBef>
                <a:spcPct val="0"/>
              </a:spcBef>
              <a:defRPr sz="1400" b="0" i="0">
                <a:solidFill>
                  <a:srgbClr val="FFFF00"/>
                </a:solidFill>
                <a:latin typeface="Times New Roman" pitchFamily="18" charset="0"/>
                <a:ea typeface="ＭＳ Ｐゴシック" pitchFamily="34" charset="-128"/>
              </a:defRPr>
            </a:lvl1pPr>
          </a:lstStyle>
          <a:p>
            <a:pPr fontAlgn="base">
              <a:spcAft>
                <a:spcPct val="0"/>
              </a:spcAft>
              <a:defRPr/>
            </a:pPr>
            <a:endParaRPr lang="en-US"/>
          </a:p>
        </p:txBody>
      </p:sp>
      <p:sp>
        <p:nvSpPr>
          <p:cNvPr id="1028" name="Rectangle 4"/>
          <p:cNvSpPr>
            <a:spLocks noGrp="1" noChangeArrowheads="1"/>
          </p:cNvSpPr>
          <p:nvPr>
            <p:ph type="sldNum" sz="quarter" idx="4"/>
          </p:nvPr>
        </p:nvSpPr>
        <p:spPr bwMode="auto">
          <a:xfrm>
            <a:off x="7696200" y="6705600"/>
            <a:ext cx="1447800" cy="1524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spcBef>
                <a:spcPct val="0"/>
              </a:spcBef>
              <a:defRPr sz="1400" b="1" i="0">
                <a:solidFill>
                  <a:srgbClr val="FFFF00"/>
                </a:solidFill>
                <a:latin typeface="Times New Roman" pitchFamily="18" charset="0"/>
                <a:ea typeface="ＭＳ Ｐゴシック" pitchFamily="34" charset="-128"/>
              </a:defRPr>
            </a:lvl1pPr>
          </a:lstStyle>
          <a:p>
            <a:pPr fontAlgn="base">
              <a:spcAft>
                <a:spcPct val="0"/>
              </a:spcAft>
              <a:defRPr/>
            </a:pPr>
            <a:fld id="{DA52FEA2-6043-4062-8E64-41FC7FB5FC6E}" type="slidenum">
              <a:rPr lang="en-US"/>
              <a:pPr fontAlgn="base">
                <a:spcAft>
                  <a:spcPct val="0"/>
                </a:spcAft>
                <a:defRPr/>
              </a:pPr>
              <a:t>‹#›</a:t>
            </a:fld>
            <a:endParaRPr lang="en-US"/>
          </a:p>
        </p:txBody>
      </p:sp>
      <p:sp>
        <p:nvSpPr>
          <p:cNvPr id="2053" name="Rectangle 5"/>
          <p:cNvSpPr>
            <a:spLocks noChangeArrowheads="1"/>
          </p:cNvSpPr>
          <p:nvPr/>
        </p:nvSpPr>
        <p:spPr bwMode="auto">
          <a:xfrm>
            <a:off x="0" y="1428750"/>
            <a:ext cx="9132888" cy="74613"/>
          </a:xfrm>
          <a:prstGeom prst="rect">
            <a:avLst/>
          </a:prstGeom>
          <a:gradFill rotWithShape="0">
            <a:gsLst>
              <a:gs pos="0">
                <a:srgbClr val="063DE8"/>
              </a:gs>
              <a:gs pos="50000">
                <a:srgbClr val="5077EF"/>
              </a:gs>
              <a:gs pos="100000">
                <a:srgbClr val="063DE8"/>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600" b="1">
              <a:solidFill>
                <a:srgbClr val="FFFF00"/>
              </a:solidFill>
              <a:ea typeface="ＭＳ Ｐゴシック" pitchFamily="34" charset="-128"/>
            </a:endParaRPr>
          </a:p>
        </p:txBody>
      </p:sp>
      <p:sp>
        <p:nvSpPr>
          <p:cNvPr id="2054" name="Rectangle 6"/>
          <p:cNvSpPr>
            <a:spLocks noChangeArrowheads="1"/>
          </p:cNvSpPr>
          <p:nvPr/>
        </p:nvSpPr>
        <p:spPr bwMode="auto">
          <a:xfrm>
            <a:off x="0" y="1543050"/>
            <a:ext cx="9132888" cy="381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600" b="1">
              <a:solidFill>
                <a:srgbClr val="FFFF00"/>
              </a:solidFill>
              <a:ea typeface="ＭＳ Ｐゴシック" pitchFamily="34" charset="-128"/>
            </a:endParaRPr>
          </a:p>
        </p:txBody>
      </p:sp>
      <p:sp>
        <p:nvSpPr>
          <p:cNvPr id="2055" name="Rectangle 7"/>
          <p:cNvSpPr>
            <a:spLocks noGrp="1" noChangeArrowheads="1"/>
          </p:cNvSpPr>
          <p:nvPr>
            <p:ph type="title"/>
          </p:nvPr>
        </p:nvSpPr>
        <p:spPr bwMode="auto">
          <a:xfrm>
            <a:off x="1295400" y="2286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bodyPr>
          <a:lstStyle/>
          <a:p>
            <a:pPr lvl="0"/>
            <a:r>
              <a:rPr lang="en-US" smtClean="0"/>
              <a:t>Click to edit Master title style</a:t>
            </a:r>
          </a:p>
        </p:txBody>
      </p:sp>
      <p:sp>
        <p:nvSpPr>
          <p:cNvPr id="2056" name="Rectangle 8"/>
          <p:cNvSpPr>
            <a:spLocks noGrp="1" noChangeArrowheads="1"/>
          </p:cNvSpPr>
          <p:nvPr>
            <p:ph type="body" idx="1"/>
          </p:nvPr>
        </p:nvSpPr>
        <p:spPr bwMode="auto">
          <a:xfrm>
            <a:off x="609600" y="2209800"/>
            <a:ext cx="7848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2057" name="Picture 39" descr="NOAA-NESDIS"/>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84138" y="133350"/>
            <a:ext cx="1231900"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3641459"/>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Lst>
  <p:hf hdr="0" ftr="0" dt="0"/>
  <p:txStyles>
    <p:titleStyle>
      <a:lvl1pPr algn="ctr" rtl="0" eaLnBrk="0" fontAlgn="base" hangingPunct="0">
        <a:lnSpc>
          <a:spcPct val="85000"/>
        </a:lnSpc>
        <a:spcBef>
          <a:spcPct val="0"/>
        </a:spcBef>
        <a:spcAft>
          <a:spcPct val="0"/>
        </a:spcAft>
        <a:defRPr sz="4400" b="1">
          <a:solidFill>
            <a:srgbClr val="FAFD00"/>
          </a:solidFill>
          <a:latin typeface="+mj-lt"/>
          <a:ea typeface="ＭＳ Ｐゴシック" pitchFamily="34" charset="-128"/>
          <a:cs typeface="ＭＳ Ｐゴシック" charset="-128"/>
        </a:defRPr>
      </a:lvl1pPr>
      <a:lvl2pPr algn="ctr" rtl="0" eaLnBrk="0" fontAlgn="base" hangingPunct="0">
        <a:lnSpc>
          <a:spcPct val="85000"/>
        </a:lnSpc>
        <a:spcBef>
          <a:spcPct val="0"/>
        </a:spcBef>
        <a:spcAft>
          <a:spcPct val="0"/>
        </a:spcAft>
        <a:defRPr sz="4400" b="1">
          <a:solidFill>
            <a:srgbClr val="FAFD00"/>
          </a:solidFill>
          <a:latin typeface="Book Antiqua" charset="0"/>
          <a:ea typeface="ＭＳ Ｐゴシック" pitchFamily="34" charset="-128"/>
          <a:cs typeface="ＭＳ Ｐゴシック" charset="-128"/>
        </a:defRPr>
      </a:lvl2pPr>
      <a:lvl3pPr algn="ctr" rtl="0" eaLnBrk="0" fontAlgn="base" hangingPunct="0">
        <a:lnSpc>
          <a:spcPct val="85000"/>
        </a:lnSpc>
        <a:spcBef>
          <a:spcPct val="0"/>
        </a:spcBef>
        <a:spcAft>
          <a:spcPct val="0"/>
        </a:spcAft>
        <a:defRPr sz="4400" b="1">
          <a:solidFill>
            <a:srgbClr val="FAFD00"/>
          </a:solidFill>
          <a:latin typeface="Book Antiqua" charset="0"/>
          <a:ea typeface="ＭＳ Ｐゴシック" pitchFamily="34" charset="-128"/>
          <a:cs typeface="ＭＳ Ｐゴシック" charset="-128"/>
        </a:defRPr>
      </a:lvl3pPr>
      <a:lvl4pPr algn="ctr" rtl="0" eaLnBrk="0" fontAlgn="base" hangingPunct="0">
        <a:lnSpc>
          <a:spcPct val="85000"/>
        </a:lnSpc>
        <a:spcBef>
          <a:spcPct val="0"/>
        </a:spcBef>
        <a:spcAft>
          <a:spcPct val="0"/>
        </a:spcAft>
        <a:defRPr sz="4400" b="1">
          <a:solidFill>
            <a:srgbClr val="FAFD00"/>
          </a:solidFill>
          <a:latin typeface="Book Antiqua" charset="0"/>
          <a:ea typeface="ＭＳ Ｐゴシック" pitchFamily="34" charset="-128"/>
          <a:cs typeface="ＭＳ Ｐゴシック" charset="-128"/>
        </a:defRPr>
      </a:lvl4pPr>
      <a:lvl5pPr algn="ctr" rtl="0" eaLnBrk="0" fontAlgn="base" hangingPunct="0">
        <a:lnSpc>
          <a:spcPct val="85000"/>
        </a:lnSpc>
        <a:spcBef>
          <a:spcPct val="0"/>
        </a:spcBef>
        <a:spcAft>
          <a:spcPct val="0"/>
        </a:spcAft>
        <a:defRPr sz="4400" b="1">
          <a:solidFill>
            <a:srgbClr val="FAFD00"/>
          </a:solidFill>
          <a:latin typeface="Book Antiqua" charset="0"/>
          <a:ea typeface="ＭＳ Ｐゴシック" pitchFamily="34" charset="-128"/>
          <a:cs typeface="ＭＳ Ｐゴシック" charset="-128"/>
        </a:defRPr>
      </a:lvl5pPr>
      <a:lvl6pPr marL="457200" algn="ctr" rtl="0" fontAlgn="base">
        <a:lnSpc>
          <a:spcPct val="85000"/>
        </a:lnSpc>
        <a:spcBef>
          <a:spcPct val="0"/>
        </a:spcBef>
        <a:spcAft>
          <a:spcPct val="0"/>
        </a:spcAft>
        <a:defRPr sz="4400" b="1">
          <a:solidFill>
            <a:srgbClr val="FAFD00"/>
          </a:solidFill>
          <a:latin typeface="Book Antiqua" charset="0"/>
        </a:defRPr>
      </a:lvl6pPr>
      <a:lvl7pPr marL="914400" algn="ctr" rtl="0" fontAlgn="base">
        <a:lnSpc>
          <a:spcPct val="85000"/>
        </a:lnSpc>
        <a:spcBef>
          <a:spcPct val="0"/>
        </a:spcBef>
        <a:spcAft>
          <a:spcPct val="0"/>
        </a:spcAft>
        <a:defRPr sz="4400" b="1">
          <a:solidFill>
            <a:srgbClr val="FAFD00"/>
          </a:solidFill>
          <a:latin typeface="Book Antiqua" charset="0"/>
        </a:defRPr>
      </a:lvl7pPr>
      <a:lvl8pPr marL="1371600" algn="ctr" rtl="0" fontAlgn="base">
        <a:lnSpc>
          <a:spcPct val="85000"/>
        </a:lnSpc>
        <a:spcBef>
          <a:spcPct val="0"/>
        </a:spcBef>
        <a:spcAft>
          <a:spcPct val="0"/>
        </a:spcAft>
        <a:defRPr sz="4400" b="1">
          <a:solidFill>
            <a:srgbClr val="FAFD00"/>
          </a:solidFill>
          <a:latin typeface="Book Antiqua" charset="0"/>
        </a:defRPr>
      </a:lvl8pPr>
      <a:lvl9pPr marL="1828800" algn="ctr" rtl="0" fontAlgn="base">
        <a:lnSpc>
          <a:spcPct val="85000"/>
        </a:lnSpc>
        <a:spcBef>
          <a:spcPct val="0"/>
        </a:spcBef>
        <a:spcAft>
          <a:spcPct val="0"/>
        </a:spcAft>
        <a:defRPr sz="4400" b="1">
          <a:solidFill>
            <a:srgbClr val="FAFD00"/>
          </a:solidFill>
          <a:latin typeface="Book Antiqua" charset="0"/>
        </a:defRPr>
      </a:lvl9pPr>
    </p:titleStyle>
    <p:bodyStyle>
      <a:lvl1pPr marL="342900" indent="-342900" algn="l" rtl="0" eaLnBrk="0" fontAlgn="base" hangingPunct="0">
        <a:spcBef>
          <a:spcPct val="20000"/>
        </a:spcBef>
        <a:spcAft>
          <a:spcPct val="0"/>
        </a:spcAft>
        <a:buClr>
          <a:srgbClr val="FAFD00"/>
        </a:buClr>
        <a:buSzPct val="100000"/>
        <a:buFont typeface="Symbol" pitchFamily="18" charset="2"/>
        <a:buChar char="·"/>
        <a:defRPr sz="2800">
          <a:solidFill>
            <a:srgbClr val="F8F8F8"/>
          </a:solidFill>
          <a:latin typeface="+mn-lt"/>
          <a:ea typeface="ＭＳ Ｐゴシック" pitchFamily="34" charset="-128"/>
          <a:cs typeface="ＭＳ Ｐゴシック" charset="-128"/>
        </a:defRPr>
      </a:lvl1pPr>
      <a:lvl2pPr marL="742950" indent="-285750" algn="l" rtl="0" eaLnBrk="0" fontAlgn="base" hangingPunct="0">
        <a:spcBef>
          <a:spcPct val="20000"/>
        </a:spcBef>
        <a:spcAft>
          <a:spcPct val="0"/>
        </a:spcAft>
        <a:buClr>
          <a:srgbClr val="A2D7FF"/>
        </a:buClr>
        <a:buSzPct val="100000"/>
        <a:buChar char="»"/>
        <a:defRPr sz="2400">
          <a:solidFill>
            <a:srgbClr val="F8F8F8"/>
          </a:solidFill>
          <a:latin typeface="+mn-lt"/>
          <a:ea typeface="ＭＳ Ｐゴシック" pitchFamily="34" charset="-128"/>
        </a:defRPr>
      </a:lvl2pPr>
      <a:lvl3pPr marL="1143000" indent="-228600" algn="l" rtl="0" eaLnBrk="0" fontAlgn="base" hangingPunct="0">
        <a:spcBef>
          <a:spcPct val="20000"/>
        </a:spcBef>
        <a:spcAft>
          <a:spcPct val="0"/>
        </a:spcAft>
        <a:buClr>
          <a:srgbClr val="FF6600"/>
        </a:buClr>
        <a:buSzPct val="100000"/>
        <a:buFont typeface="Times New Roman" pitchFamily="18" charset="0"/>
        <a:buChar char="–"/>
        <a:defRPr sz="2400">
          <a:solidFill>
            <a:srgbClr val="F8F8F8"/>
          </a:solidFill>
          <a:latin typeface="+mn-lt"/>
          <a:ea typeface="ＭＳ Ｐゴシック" pitchFamily="34" charset="-128"/>
        </a:defRPr>
      </a:lvl3pPr>
      <a:lvl4pPr marL="1600200" indent="-228600" algn="l" rtl="0" eaLnBrk="0" fontAlgn="base" hangingPunct="0">
        <a:spcBef>
          <a:spcPct val="20000"/>
        </a:spcBef>
        <a:spcAft>
          <a:spcPct val="0"/>
        </a:spcAft>
        <a:buClr>
          <a:schemeClr val="accent2"/>
        </a:buClr>
        <a:buSzPct val="65000"/>
        <a:buFont typeface="Monotype Sorts" charset="2"/>
        <a:buChar char="l"/>
        <a:defRPr sz="2000">
          <a:solidFill>
            <a:srgbClr val="F8F8F8"/>
          </a:solidFill>
          <a:latin typeface="+mn-lt"/>
          <a:ea typeface="ＭＳ Ｐゴシック" pitchFamily="34" charset="-128"/>
        </a:defRPr>
      </a:lvl4pPr>
      <a:lvl5pPr marL="2057400" indent="-228600" algn="l" rtl="0" eaLnBrk="0" fontAlgn="base" hangingPunct="0">
        <a:spcBef>
          <a:spcPct val="20000"/>
        </a:spcBef>
        <a:spcAft>
          <a:spcPct val="0"/>
        </a:spcAft>
        <a:buClr>
          <a:schemeClr val="folHlink"/>
        </a:buClr>
        <a:buSzPct val="100000"/>
        <a:buChar char="»"/>
        <a:defRPr sz="2000">
          <a:solidFill>
            <a:srgbClr val="F8F8F8"/>
          </a:solidFill>
          <a:latin typeface="+mn-lt"/>
          <a:ea typeface="ＭＳ Ｐゴシック" pitchFamily="34" charset="-128"/>
        </a:defRPr>
      </a:lvl5pPr>
      <a:lvl6pPr marL="25146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6pPr>
      <a:lvl7pPr marL="29718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7pPr>
      <a:lvl8pPr marL="34290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8pPr>
      <a:lvl9pPr marL="38862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0.jpg"/><Relationship Id="rId5" Type="http://schemas.openxmlformats.org/officeDocument/2006/relationships/image" Target="../media/image19.gif"/><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7.xml"/><Relationship Id="rId1" Type="http://schemas.openxmlformats.org/officeDocument/2006/relationships/slideLayout" Target="../slideLayouts/slideLayout59.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131.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hyperlink" Target="http://rammb.cira.colostate.edu/projects/goes-p/"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131.xml"/><Relationship Id="rId4" Type="http://schemas.openxmlformats.org/officeDocument/2006/relationships/image" Target="../media/image43.gif"/></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133.xml"/><Relationship Id="rId5" Type="http://schemas.openxmlformats.org/officeDocument/2006/relationships/image" Target="../media/image46.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9.xml"/></Relationships>
</file>

<file path=ppt/slides/_rels/slide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4.xml"/></Relationships>
</file>

<file path=ppt/slides/_rels/slide16.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64.xml"/></Relationships>
</file>

<file path=ppt/slides/_rels/slide17.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6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64.xml"/></Relationships>
</file>

<file path=ppt/slides/_rels/slide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64.xml"/></Relationships>
</file>

<file path=ppt/slides/_rels/slide2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4.xml"/></Relationships>
</file>

<file path=ppt/slides/_rels/slide22.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64.xml"/></Relationships>
</file>

<file path=ppt/slides/_rels/slide2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4.xml"/></Relationships>
</file>

<file path=ppt/slides/_rels/slide24.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64.xml"/></Relationships>
</file>

<file path=ppt/slides/_rels/slide25.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64.xml"/></Relationships>
</file>

<file path=ppt/slides/_rels/slide26.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64.xml"/></Relationships>
</file>

<file path=ppt/slides/_rels/slide27.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64.xml"/></Relationships>
</file>

<file path=ppt/slides/_rels/slide2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2.xml"/></Relationships>
</file>

<file path=ppt/slides/_rels/slide33.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slideLayout" Target="../slideLayouts/slideLayout48.xml"/><Relationship Id="rId1" Type="http://schemas.openxmlformats.org/officeDocument/2006/relationships/tags" Target="../tags/tag6.xml"/></Relationships>
</file>

<file path=ppt/slides/_rels/slide34.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slideLayout" Target="../slideLayouts/slideLayout48.xml"/><Relationship Id="rId1" Type="http://schemas.openxmlformats.org/officeDocument/2006/relationships/tags" Target="../tags/tag7.xml"/></Relationships>
</file>

<file path=ppt/slides/_rels/slide3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4.xml"/><Relationship Id="rId1" Type="http://schemas.openxmlformats.org/officeDocument/2006/relationships/slideLayout" Target="../slideLayouts/slideLayout53.xml"/></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97.xml"/><Relationship Id="rId5" Type="http://schemas.openxmlformats.org/officeDocument/2006/relationships/image" Target="../media/image68.png"/><Relationship Id="rId4" Type="http://schemas.openxmlformats.org/officeDocument/2006/relationships/image" Target="../media/image67.png"/></Relationships>
</file>

<file path=ppt/slides/_rels/slide3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15.xml"/></Relationships>
</file>

<file path=ppt/slides/_rels/slide3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15.xml"/></Relationships>
</file>

<file path=ppt/slides/_rels/slide3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15.xml"/></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37.xml"/><Relationship Id="rId4" Type="http://schemas.openxmlformats.org/officeDocument/2006/relationships/image" Target="../media/image24.jpe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72.png"/><Relationship Id="rId4" Type="http://schemas.openxmlformats.org/officeDocument/2006/relationships/notesSlide" Target="../notesSlides/notesSlide16.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7.xml"/><Relationship Id="rId2" Type="http://schemas.openxmlformats.org/officeDocument/2006/relationships/video" Target="../media/media3.mov"/><Relationship Id="rId1" Type="http://schemas.microsoft.com/office/2007/relationships/media" Target="../media/media3.mov"/><Relationship Id="rId5" Type="http://schemas.openxmlformats.org/officeDocument/2006/relationships/image" Target="../media/image73.png"/><Relationship Id="rId4" Type="http://schemas.openxmlformats.org/officeDocument/2006/relationships/notesSlide" Target="../notesSlides/notesSlide17.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74.png"/><Relationship Id="rId4" Type="http://schemas.openxmlformats.org/officeDocument/2006/relationships/notesSlide" Target="../notesSlides/notesSlide18.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75.png"/><Relationship Id="rId4" Type="http://schemas.openxmlformats.org/officeDocument/2006/relationships/notesSlide" Target="../notesSlides/notesSlide19.xml"/></Relationships>
</file>

<file path=ppt/slides/_rels/slide4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1.xml"/><Relationship Id="rId1" Type="http://schemas.openxmlformats.org/officeDocument/2006/relationships/slideLayout" Target="../slideLayouts/slideLayout74.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90.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image" Target="../media/image78.png"/><Relationship Id="rId4" Type="http://schemas.openxmlformats.org/officeDocument/2006/relationships/notesSlide" Target="../notesSlides/notesSlide22.xml"/></Relationships>
</file>

<file path=ppt/slides/_rels/slide4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85.xml"/></Relationships>
</file>

<file path=ppt/slides/_rels/slide4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3.xml"/><Relationship Id="rId1" Type="http://schemas.openxmlformats.org/officeDocument/2006/relationships/slideLayout" Target="../slideLayouts/slideLayout156.xml"/><Relationship Id="rId5" Type="http://schemas.openxmlformats.org/officeDocument/2006/relationships/image" Target="../media/image82.png"/><Relationship Id="rId4" Type="http://schemas.openxmlformats.org/officeDocument/2006/relationships/image" Target="../media/image81.jpg"/></Relationships>
</file>

<file path=ppt/slides/_rels/slide49.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85.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48.xml"/><Relationship Id="rId1" Type="http://schemas.openxmlformats.org/officeDocument/2006/relationships/tags" Target="../tags/tag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 Box 2"/>
          <p:cNvSpPr txBox="1">
            <a:spLocks noChangeArrowheads="1"/>
          </p:cNvSpPr>
          <p:nvPr/>
        </p:nvSpPr>
        <p:spPr bwMode="auto">
          <a:xfrm>
            <a:off x="66676" y="1524001"/>
            <a:ext cx="900112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00"/>
                </a:solidFill>
                <a:effectLst/>
                <a:uLnTx/>
                <a:uFillTx/>
                <a:latin typeface="Arial Unicode MS" pitchFamily="34" charset="-128"/>
                <a:ea typeface="+mn-ea"/>
                <a:cs typeface="Times New Roman" pitchFamily="18" charset="0"/>
              </a:rPr>
              <a:t>The Advanced Baseline Imager (ABI) on the GOES-R Series</a:t>
            </a:r>
          </a:p>
        </p:txBody>
      </p:sp>
      <p:sp>
        <p:nvSpPr>
          <p:cNvPr id="101379" name="Text Box 3"/>
          <p:cNvSpPr txBox="1">
            <a:spLocks noChangeArrowheads="1"/>
          </p:cNvSpPr>
          <p:nvPr/>
        </p:nvSpPr>
        <p:spPr bwMode="auto">
          <a:xfrm>
            <a:off x="609600" y="2895601"/>
            <a:ext cx="85344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1"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Unicode MS" pitchFamily="34" charset="-128"/>
                <a:ea typeface="+mn-ea"/>
                <a:cs typeface="+mn-cs"/>
              </a:rPr>
              <a:t>Timothy J. Schmit  (</a:t>
            </a:r>
            <a:r>
              <a:rPr kumimoji="0" lang="en-US" sz="1800" b="0" i="0" u="none" strike="noStrike" kern="1200" cap="none" spc="0" normalizeH="0" baseline="0" noProof="0" dirty="0">
                <a:ln>
                  <a:noFill/>
                </a:ln>
                <a:solidFill>
                  <a:srgbClr val="FFFFFF"/>
                </a:solidFill>
                <a:effectLst/>
                <a:uLnTx/>
                <a:uFillTx/>
                <a:latin typeface="Arial" charset="0"/>
                <a:ea typeface="+mn-ea"/>
                <a:cs typeface="+mn-cs"/>
              </a:rPr>
              <a:t>tim.j.schmit@noaa.gov</a:t>
            </a:r>
            <a:r>
              <a:rPr kumimoji="0" lang="en-US" sz="2000" b="1" i="0" u="none" strike="noStrike" kern="1200" cap="none" spc="0" normalizeH="0" baseline="0" noProof="0" dirty="0">
                <a:ln>
                  <a:noFill/>
                </a:ln>
                <a:solidFill>
                  <a:srgbClr val="FFFFFF"/>
                </a:solidFill>
                <a:effectLst/>
                <a:uLnTx/>
                <a:uFillTx/>
                <a:latin typeface="Arial Unicode MS" pitchFamily="34" charset="-128"/>
                <a:ea typeface="+mn-ea"/>
                <a:cs typeface="+mn-cs"/>
              </a:rPr>
              <a:t>) (“</a:t>
            </a:r>
            <a:r>
              <a:rPr kumimoji="0" lang="en-US" sz="2000" b="1" i="0" u="none" strike="noStrike" kern="1200" cap="none" spc="0" normalizeH="0" baseline="0" noProof="0" dirty="0" err="1">
                <a:ln>
                  <a:noFill/>
                </a:ln>
                <a:solidFill>
                  <a:srgbClr val="FFFFFF"/>
                </a:solidFill>
                <a:effectLst/>
                <a:uLnTx/>
                <a:uFillTx/>
                <a:latin typeface="Arial Unicode MS" pitchFamily="34" charset="-128"/>
                <a:ea typeface="+mn-ea"/>
                <a:cs typeface="+mn-cs"/>
              </a:rPr>
              <a:t>GOESguy</a:t>
            </a:r>
            <a:r>
              <a:rPr kumimoji="0" lang="en-US" sz="2000" b="1" i="0" u="none" strike="noStrike" kern="1200" cap="none" spc="0" normalizeH="0" baseline="0" noProof="0" dirty="0">
                <a:ln>
                  <a:noFill/>
                </a:ln>
                <a:solidFill>
                  <a:srgbClr val="FFFFFF"/>
                </a:solidFill>
                <a:effectLst/>
                <a:uLnTx/>
                <a:uFillTx/>
                <a:latin typeface="Arial Unicode MS" pitchFamily="34" charset="-128"/>
                <a:ea typeface="+mn-ea"/>
                <a:cs typeface="+mn-cs"/>
              </a:rPr>
              <a:t>”)</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00"/>
                </a:solidFill>
                <a:effectLst/>
                <a:uLnTx/>
                <a:uFillTx/>
                <a:latin typeface="Arial Unicode MS" pitchFamily="34" charset="-128"/>
                <a:ea typeface="+mn-ea"/>
                <a:cs typeface="+mn-cs"/>
              </a:rPr>
              <a:t>NOAA/NESDIS/Satellite Applications and Research</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00"/>
                </a:solidFill>
                <a:effectLst/>
                <a:uLnTx/>
                <a:uFillTx/>
                <a:latin typeface="Arial Unicode MS" pitchFamily="34" charset="-128"/>
                <a:ea typeface="+mn-ea"/>
                <a:cs typeface="+mn-cs"/>
              </a:rPr>
              <a:t>  Advanced Satellite Products Branch (ASPB)</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00"/>
                </a:solidFill>
                <a:effectLst/>
                <a:uLnTx/>
                <a:uFillTx/>
                <a:latin typeface="Arial Unicode MS" pitchFamily="34" charset="-128"/>
                <a:ea typeface="+mn-ea"/>
                <a:cs typeface="+mn-cs"/>
              </a:rPr>
              <a:t>Madison, WI</a:t>
            </a:r>
          </a:p>
          <a:p>
            <a:pPr marL="0" marR="0" lvl="1"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Unicode MS" pitchFamily="34" charset="-128"/>
                <a:ea typeface="+mn-ea"/>
                <a:cs typeface="+mn-cs"/>
              </a:rPr>
              <a:t>Plus many, many more…</a:t>
            </a:r>
          </a:p>
        </p:txBody>
      </p:sp>
      <p:sp>
        <p:nvSpPr>
          <p:cNvPr id="101380" name="Text Box 5"/>
          <p:cNvSpPr txBox="1">
            <a:spLocks noChangeArrowheads="1"/>
          </p:cNvSpPr>
          <p:nvPr/>
        </p:nvSpPr>
        <p:spPr bwMode="auto">
          <a:xfrm>
            <a:off x="8023810" y="5791201"/>
            <a:ext cx="89159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imes New Roman" pitchFamily="18" charset="0"/>
                <a:ea typeface="+mn-ea"/>
                <a:cs typeface="+mn-cs"/>
              </a:rPr>
              <a:t>UW-Madison</a:t>
            </a:r>
            <a:endParaRPr kumimoji="0" lang="en-US" sz="8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01381" name="Text Box 6"/>
          <p:cNvSpPr txBox="1">
            <a:spLocks noChangeArrowheads="1"/>
          </p:cNvSpPr>
          <p:nvPr/>
        </p:nvSpPr>
        <p:spPr bwMode="auto">
          <a:xfrm>
            <a:off x="3200400" y="5848918"/>
            <a:ext cx="3657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FFFFFF"/>
                </a:solidFill>
                <a:effectLst/>
                <a:uLnTx/>
                <a:uFillTx/>
                <a:latin typeface="Arial" charset="0"/>
                <a:ea typeface="+mn-ea"/>
                <a:cs typeface="+mn-cs"/>
              </a:rPr>
              <a:t>November 29, 2016</a:t>
            </a:r>
            <a:endParaRPr kumimoji="0" lang="en-US" sz="1600" b="1" i="0" u="none" strike="noStrike" kern="1200" cap="none" spc="0" normalizeH="0" baseline="0" noProof="0" dirty="0">
              <a:ln>
                <a:noFill/>
              </a:ln>
              <a:solidFill>
                <a:srgbClr val="FFFFFF"/>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101383"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E8BEC4E-F8ED-4337-BB55-72A2DF540C7F}"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4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101385" name="Picture 2" descr="C:\SAT\Users\tims\Documents\gifs_old\star_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1" y="971551"/>
            <a:ext cx="3200400" cy="535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4966" y="5076062"/>
            <a:ext cx="1020033" cy="714375"/>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20673" y="914400"/>
            <a:ext cx="956652" cy="622936"/>
          </a:xfrm>
          <a:prstGeom prst="rect">
            <a:avLst/>
          </a:prstGeom>
        </p:spPr>
      </p:pic>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l="39167" r="23248" b="43673"/>
          <a:stretch/>
        </p:blipFill>
        <p:spPr>
          <a:xfrm>
            <a:off x="-1" y="4114801"/>
            <a:ext cx="2060595" cy="1885951"/>
          </a:xfrm>
          <a:prstGeom prst="rect">
            <a:avLst/>
          </a:prstGeom>
          <a:ln>
            <a:solidFill>
              <a:schemeClr val="tx1"/>
            </a:solidFill>
          </a:ln>
        </p:spPr>
      </p:pic>
    </p:spTree>
    <p:extLst>
      <p:ext uri="{BB962C8B-B14F-4D97-AF65-F5344CB8AC3E}">
        <p14:creationId xmlns:p14="http://schemas.microsoft.com/office/powerpoint/2010/main" val="27948114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solidFill>
                  <a:srgbClr val="FFFF00"/>
                </a:solidFill>
              </a:rPr>
              <a:t>GOES-R</a:t>
            </a:r>
            <a:endParaRPr lang="en-US" dirty="0">
              <a:solidFill>
                <a:srgbClr val="FFFF00"/>
              </a:solidFill>
            </a:endParaRP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62000" y="685800"/>
            <a:ext cx="7696200" cy="6151665"/>
          </a:xfrm>
        </p:spPr>
      </p:pic>
    </p:spTree>
    <p:extLst>
      <p:ext uri="{BB962C8B-B14F-4D97-AF65-F5344CB8AC3E}">
        <p14:creationId xmlns:p14="http://schemas.microsoft.com/office/powerpoint/2010/main" val="19030914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1427" r="9739"/>
          <a:stretch/>
        </p:blipFill>
        <p:spPr>
          <a:xfrm>
            <a:off x="4034117" y="2112261"/>
            <a:ext cx="2591921" cy="2110420"/>
          </a:xfrm>
          <a:prstGeom prst="rect">
            <a:avLst/>
          </a:prstGeom>
        </p:spPr>
      </p:pic>
      <p:sp>
        <p:nvSpPr>
          <p:cNvPr id="2050"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00" b="1">
                <a:solidFill>
                  <a:schemeClr val="tx1"/>
                </a:solidFill>
                <a:latin typeface="Arial" panose="020B0604020202020204" pitchFamily="34" charset="0"/>
              </a:defRPr>
            </a:lvl1pPr>
            <a:lvl2pPr marL="557213" indent="-214313" eaLnBrk="0" hangingPunct="0">
              <a:defRPr sz="900" b="1">
                <a:solidFill>
                  <a:schemeClr val="tx1"/>
                </a:solidFill>
                <a:latin typeface="Arial" panose="020B0604020202020204" pitchFamily="34" charset="0"/>
              </a:defRPr>
            </a:lvl2pPr>
            <a:lvl3pPr marL="857250" indent="-171450" eaLnBrk="0" hangingPunct="0">
              <a:defRPr sz="900" b="1">
                <a:solidFill>
                  <a:schemeClr val="tx1"/>
                </a:solidFill>
                <a:latin typeface="Arial" panose="020B0604020202020204" pitchFamily="34" charset="0"/>
              </a:defRPr>
            </a:lvl3pPr>
            <a:lvl4pPr marL="1200150" indent="-171450" eaLnBrk="0" hangingPunct="0">
              <a:defRPr sz="900" b="1">
                <a:solidFill>
                  <a:schemeClr val="tx1"/>
                </a:solidFill>
                <a:latin typeface="Arial" panose="020B0604020202020204" pitchFamily="34" charset="0"/>
              </a:defRPr>
            </a:lvl4pPr>
            <a:lvl5pPr marL="1543050" indent="-171450" eaLnBrk="0" hangingPunct="0">
              <a:defRPr sz="900" b="1">
                <a:solidFill>
                  <a:schemeClr val="tx1"/>
                </a:solidFill>
                <a:latin typeface="Arial" panose="020B0604020202020204" pitchFamily="34" charset="0"/>
              </a:defRPr>
            </a:lvl5pPr>
            <a:lvl6pPr marL="1885950" indent="-171450" algn="ctr" eaLnBrk="0" fontAlgn="base" hangingPunct="0">
              <a:spcBef>
                <a:spcPct val="50000"/>
              </a:spcBef>
              <a:spcAft>
                <a:spcPct val="0"/>
              </a:spcAft>
              <a:defRPr sz="900" b="1">
                <a:solidFill>
                  <a:schemeClr val="tx1"/>
                </a:solidFill>
                <a:latin typeface="Arial" panose="020B0604020202020204" pitchFamily="34" charset="0"/>
              </a:defRPr>
            </a:lvl6pPr>
            <a:lvl7pPr marL="2228850" indent="-171450" algn="ctr" eaLnBrk="0" fontAlgn="base" hangingPunct="0">
              <a:spcBef>
                <a:spcPct val="50000"/>
              </a:spcBef>
              <a:spcAft>
                <a:spcPct val="0"/>
              </a:spcAft>
              <a:defRPr sz="900" b="1">
                <a:solidFill>
                  <a:schemeClr val="tx1"/>
                </a:solidFill>
                <a:latin typeface="Arial" panose="020B0604020202020204" pitchFamily="34" charset="0"/>
              </a:defRPr>
            </a:lvl7pPr>
            <a:lvl8pPr marL="2571750" indent="-171450" algn="ctr" eaLnBrk="0" fontAlgn="base" hangingPunct="0">
              <a:spcBef>
                <a:spcPct val="50000"/>
              </a:spcBef>
              <a:spcAft>
                <a:spcPct val="0"/>
              </a:spcAft>
              <a:defRPr sz="900" b="1">
                <a:solidFill>
                  <a:schemeClr val="tx1"/>
                </a:solidFill>
                <a:latin typeface="Arial" panose="020B0604020202020204" pitchFamily="34" charset="0"/>
              </a:defRPr>
            </a:lvl8pPr>
            <a:lvl9pPr marL="2914650" indent="-171450" algn="ctr" eaLnBrk="0" fontAlgn="base" hangingPunct="0">
              <a:spcBef>
                <a:spcPct val="50000"/>
              </a:spcBef>
              <a:spcAft>
                <a:spcPct val="0"/>
              </a:spcAft>
              <a:defRPr sz="900" b="1">
                <a:solidFill>
                  <a:schemeClr val="tx1"/>
                </a:solidFill>
                <a:latin typeface="Arial" panose="020B0604020202020204" pitchFamily="34" charset="0"/>
              </a:defRPr>
            </a:lvl9pPr>
          </a:lstStyle>
          <a:p>
            <a:pPr defTabSz="685800" eaLnBrk="1" fontAlgn="base" hangingPunct="1">
              <a:spcAft>
                <a:spcPct val="0"/>
              </a:spcAft>
            </a:pPr>
            <a:fld id="{D9829CDE-9A4A-4B6E-AF5D-71BC47087AB6}" type="slidenum">
              <a:rPr lang="en-US" altLang="en-US">
                <a:solidFill>
                  <a:srgbClr val="000000"/>
                </a:solidFill>
              </a:rPr>
              <a:pPr defTabSz="685800" eaLnBrk="1" fontAlgn="base" hangingPunct="1">
                <a:spcAft>
                  <a:spcPct val="0"/>
                </a:spcAft>
              </a:pPr>
              <a:t>11</a:t>
            </a:fld>
            <a:endParaRPr lang="en-US" altLang="en-US">
              <a:solidFill>
                <a:srgbClr val="000000"/>
              </a:solidFill>
            </a:endParaRPr>
          </a:p>
        </p:txBody>
      </p:sp>
      <p:sp>
        <p:nvSpPr>
          <p:cNvPr id="2051" name="Text Box 4"/>
          <p:cNvSpPr txBox="1">
            <a:spLocks noChangeArrowheads="1"/>
          </p:cNvSpPr>
          <p:nvPr/>
        </p:nvSpPr>
        <p:spPr bwMode="auto">
          <a:xfrm>
            <a:off x="292474" y="4967148"/>
            <a:ext cx="8532158" cy="1015663"/>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algn="ctr" eaLnBrk="0" fontAlgn="base" hangingPunct="0">
              <a:spcBef>
                <a:spcPct val="50000"/>
              </a:spcBef>
              <a:spcAft>
                <a:spcPct val="0"/>
              </a:spcAft>
              <a:defRPr sz="1200" b="1">
                <a:solidFill>
                  <a:schemeClr val="tx1"/>
                </a:solidFill>
                <a:latin typeface="Arial" panose="020B0604020202020204" pitchFamily="34" charset="0"/>
              </a:defRPr>
            </a:lvl6pPr>
            <a:lvl7pPr marL="2971800" indent="-228600" algn="ctr" eaLnBrk="0" fontAlgn="base" hangingPunct="0">
              <a:spcBef>
                <a:spcPct val="50000"/>
              </a:spcBef>
              <a:spcAft>
                <a:spcPct val="0"/>
              </a:spcAft>
              <a:defRPr sz="1200" b="1">
                <a:solidFill>
                  <a:schemeClr val="tx1"/>
                </a:solidFill>
                <a:latin typeface="Arial" panose="020B0604020202020204" pitchFamily="34" charset="0"/>
              </a:defRPr>
            </a:lvl7pPr>
            <a:lvl8pPr marL="3429000" indent="-228600" algn="ctr" eaLnBrk="0" fontAlgn="base" hangingPunct="0">
              <a:spcBef>
                <a:spcPct val="50000"/>
              </a:spcBef>
              <a:spcAft>
                <a:spcPct val="0"/>
              </a:spcAft>
              <a:defRPr sz="1200" b="1">
                <a:solidFill>
                  <a:schemeClr val="tx1"/>
                </a:solidFill>
                <a:latin typeface="Arial" panose="020B0604020202020204" pitchFamily="34" charset="0"/>
              </a:defRPr>
            </a:lvl8pPr>
            <a:lvl9pPr marL="3886200" indent="-228600" algn="ctr" eaLnBrk="0" fontAlgn="base" hangingPunct="0">
              <a:spcBef>
                <a:spcPct val="50000"/>
              </a:spcBef>
              <a:spcAft>
                <a:spcPct val="0"/>
              </a:spcAft>
              <a:defRPr sz="1200" b="1">
                <a:solidFill>
                  <a:schemeClr val="tx1"/>
                </a:solidFill>
                <a:latin typeface="Arial" panose="020B0604020202020204" pitchFamily="34" charset="0"/>
              </a:defRPr>
            </a:lvl9pPr>
          </a:lstStyle>
          <a:p>
            <a:pPr algn="ctr" defTabSz="685800" eaLnBrk="1" fontAlgn="base" hangingPunct="1">
              <a:spcBef>
                <a:spcPct val="50000"/>
              </a:spcBef>
              <a:spcAft>
                <a:spcPct val="0"/>
              </a:spcAft>
            </a:pPr>
            <a:r>
              <a:rPr lang="en-US" altLang="en-US" sz="1500" b="0" dirty="0">
                <a:solidFill>
                  <a:srgbClr val="000000"/>
                </a:solidFill>
              </a:rPr>
              <a:t>Significance:  The NOAA Science test is a critical function to ensure the GOES are ultimately operational. There are many goals of the Science Test, including to assess the data quality, generate products, investigate instrument changes, and collect unique rapid-scan imagery. STAR, along with several Cooperative Institutes, have been active in all the GOES PLTs.  </a:t>
            </a:r>
          </a:p>
        </p:txBody>
      </p:sp>
      <p:sp>
        <p:nvSpPr>
          <p:cNvPr id="2052" name="Rectangle 2"/>
          <p:cNvSpPr>
            <a:spLocks noGrp="1" noChangeArrowheads="1"/>
          </p:cNvSpPr>
          <p:nvPr>
            <p:ph type="title"/>
          </p:nvPr>
        </p:nvSpPr>
        <p:spPr>
          <a:xfrm>
            <a:off x="868253" y="194725"/>
            <a:ext cx="6172200" cy="830997"/>
          </a:xfrm>
        </p:spPr>
        <p:txBody>
          <a:bodyPr/>
          <a:lstStyle/>
          <a:p>
            <a:pPr eaLnBrk="1" hangingPunct="1"/>
            <a:r>
              <a:rPr lang="en-US" altLang="en-US" sz="2400" b="1" dirty="0"/>
              <a:t>GOES Science Tests </a:t>
            </a:r>
            <a:r>
              <a:rPr lang="en-US" altLang="en-US" sz="2400" b="1" dirty="0"/>
              <a:t/>
            </a:r>
            <a:br>
              <a:rPr lang="en-US" altLang="en-US" sz="2400" b="1" dirty="0"/>
            </a:br>
            <a:r>
              <a:rPr lang="en-US" altLang="en-US" sz="2400" b="1" dirty="0"/>
              <a:t>(</a:t>
            </a:r>
            <a:r>
              <a:rPr lang="en-US" altLang="en-US" sz="2400" b="1" dirty="0" err="1"/>
              <a:t>eg</a:t>
            </a:r>
            <a:r>
              <a:rPr lang="en-US" altLang="en-US" sz="2400" b="1" dirty="0"/>
              <a:t>, Post-Launch Tests)</a:t>
            </a:r>
          </a:p>
        </p:txBody>
      </p:sp>
      <p:sp>
        <p:nvSpPr>
          <p:cNvPr id="2053" name="Rectangle 3"/>
          <p:cNvSpPr>
            <a:spLocks noGrp="1" noChangeArrowheads="1"/>
          </p:cNvSpPr>
          <p:nvPr>
            <p:ph type="body" sz="half" idx="1"/>
          </p:nvPr>
        </p:nvSpPr>
        <p:spPr>
          <a:xfrm>
            <a:off x="355093" y="1702246"/>
            <a:ext cx="3599260" cy="3153965"/>
          </a:xfrm>
          <a:ln>
            <a:solidFill>
              <a:schemeClr val="tx1"/>
            </a:solidFill>
            <a:miter lim="800000"/>
            <a:headEnd/>
            <a:tailEnd/>
          </a:ln>
        </p:spPr>
        <p:txBody>
          <a:bodyPr/>
          <a:lstStyle/>
          <a:p>
            <a:pPr eaLnBrk="1" hangingPunct="1">
              <a:lnSpc>
                <a:spcPct val="90000"/>
              </a:lnSpc>
            </a:pPr>
            <a:endParaRPr lang="en-US" altLang="en-US" sz="750" dirty="0"/>
          </a:p>
          <a:p>
            <a:pPr eaLnBrk="1" hangingPunct="1">
              <a:lnSpc>
                <a:spcPct val="90000"/>
              </a:lnSpc>
            </a:pPr>
            <a:r>
              <a:rPr lang="en-US" altLang="en-US" sz="1050" dirty="0"/>
              <a:t>STAR, along with several Cooperative Institutes, have had active roles in the </a:t>
            </a:r>
            <a:r>
              <a:rPr lang="en-US" altLang="en-US" sz="1050" b="1" dirty="0"/>
              <a:t>Science Test </a:t>
            </a:r>
            <a:r>
              <a:rPr lang="en-US" altLang="en-US" sz="1050" dirty="0"/>
              <a:t>part of Post Launch Testing for the GOES</a:t>
            </a:r>
          </a:p>
          <a:p>
            <a:pPr eaLnBrk="1" hangingPunct="1">
              <a:lnSpc>
                <a:spcPct val="90000"/>
              </a:lnSpc>
            </a:pPr>
            <a:r>
              <a:rPr lang="en-US" altLang="en-US" sz="1050" dirty="0"/>
              <a:t>Science Test coordination involved CIMSS, CIRA, NASA/MSFC, SAB, and OSPO (and others).</a:t>
            </a:r>
          </a:p>
          <a:p>
            <a:pPr eaLnBrk="1" hangingPunct="1">
              <a:lnSpc>
                <a:spcPct val="90000"/>
              </a:lnSpc>
            </a:pPr>
            <a:r>
              <a:rPr lang="en-US" altLang="en-US" sz="1050" dirty="0"/>
              <a:t>GOES-15 Science Test web page </a:t>
            </a:r>
            <a:r>
              <a:rPr lang="en-US" altLang="en-US" sz="1050" i="1" dirty="0">
                <a:hlinkClick r:id="rId4"/>
              </a:rPr>
              <a:t>http://rammb.cira.colostate.edu/projects/goes-p/</a:t>
            </a:r>
            <a:r>
              <a:rPr lang="en-US" altLang="en-US" sz="1050" i="1" dirty="0"/>
              <a:t> p</a:t>
            </a:r>
            <a:r>
              <a:rPr lang="en-US" altLang="en-US" sz="1050" dirty="0"/>
              <a:t>rovides test schedules, daily implementation of those schedules, and initial results of the tests.</a:t>
            </a:r>
          </a:p>
          <a:p>
            <a:pPr eaLnBrk="1" hangingPunct="1">
              <a:lnSpc>
                <a:spcPct val="90000"/>
              </a:lnSpc>
            </a:pPr>
            <a:r>
              <a:rPr lang="en-US" altLang="en-US" sz="1050" dirty="0"/>
              <a:t>Several GOES-15-related issues were addressed:</a:t>
            </a:r>
          </a:p>
          <a:p>
            <a:pPr lvl="1" eaLnBrk="1" hangingPunct="1">
              <a:lnSpc>
                <a:spcPct val="90000"/>
              </a:lnSpc>
            </a:pPr>
            <a:r>
              <a:rPr lang="en-US" altLang="en-US" sz="1050" dirty="0"/>
              <a:t>Testing of solar-contamination of images taken during keep out zones</a:t>
            </a:r>
          </a:p>
          <a:p>
            <a:pPr lvl="1" eaLnBrk="1" hangingPunct="1">
              <a:lnSpc>
                <a:spcPct val="90000"/>
              </a:lnSpc>
            </a:pPr>
            <a:r>
              <a:rPr lang="en-US" altLang="en-US" sz="1050" dirty="0"/>
              <a:t>Characterization of Sounder striping</a:t>
            </a:r>
          </a:p>
          <a:p>
            <a:pPr eaLnBrk="1" hangingPunct="1">
              <a:lnSpc>
                <a:spcPct val="90000"/>
              </a:lnSpc>
            </a:pPr>
            <a:r>
              <a:rPr lang="en-US" altLang="en-US" sz="1050" dirty="0"/>
              <a:t>Data flow was tested to AWIPS/NWS level</a:t>
            </a:r>
          </a:p>
          <a:p>
            <a:pPr eaLnBrk="1" hangingPunct="1">
              <a:lnSpc>
                <a:spcPct val="90000"/>
              </a:lnSpc>
            </a:pPr>
            <a:r>
              <a:rPr lang="en-US" altLang="en-US" sz="1050" dirty="0"/>
              <a:t>Comparisons with high-spectral infrared AIRS and IASI have found a bias of Imager bands 3 and 6.</a:t>
            </a:r>
          </a:p>
          <a:p>
            <a:pPr eaLnBrk="1" hangingPunct="1">
              <a:lnSpc>
                <a:spcPct val="90000"/>
              </a:lnSpc>
            </a:pPr>
            <a:r>
              <a:rPr lang="en-US" altLang="en-US" sz="1050" dirty="0"/>
              <a:t>Unique 1-min rapid scan imagery acquired</a:t>
            </a:r>
          </a:p>
          <a:p>
            <a:pPr eaLnBrk="1" hangingPunct="1">
              <a:lnSpc>
                <a:spcPct val="90000"/>
              </a:lnSpc>
            </a:pPr>
            <a:r>
              <a:rPr lang="en-US" altLang="en-US" sz="1050" i="1" dirty="0"/>
              <a:t>NOAA Technical Report</a:t>
            </a:r>
            <a:r>
              <a:rPr lang="en-US" altLang="en-US" sz="1050" dirty="0"/>
              <a:t>s have been published. </a:t>
            </a:r>
          </a:p>
        </p:txBody>
      </p:sp>
      <p:sp>
        <p:nvSpPr>
          <p:cNvPr id="2054" name="WordArt 6"/>
          <p:cNvSpPr>
            <a:spLocks noChangeArrowheads="1" noChangeShapeType="1" noTextEdit="1"/>
          </p:cNvSpPr>
          <p:nvPr/>
        </p:nvSpPr>
        <p:spPr bwMode="auto">
          <a:xfrm>
            <a:off x="1273969" y="1502569"/>
            <a:ext cx="342900" cy="2857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685800" fontAlgn="base">
              <a:spcBef>
                <a:spcPct val="50000"/>
              </a:spcBef>
              <a:spcAft>
                <a:spcPct val="0"/>
              </a:spcAft>
            </a:pPr>
            <a:endParaRPr lang="en-US" sz="2700" b="1"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panose="020B0806030902050204" pitchFamily="34" charset="0"/>
            </a:endParaRPr>
          </a:p>
        </p:txBody>
      </p:sp>
      <p:sp>
        <p:nvSpPr>
          <p:cNvPr id="2055" name="Text Box 13"/>
          <p:cNvSpPr txBox="1">
            <a:spLocks noChangeArrowheads="1"/>
          </p:cNvSpPr>
          <p:nvPr/>
        </p:nvSpPr>
        <p:spPr bwMode="auto">
          <a:xfrm>
            <a:off x="6629536" y="3085191"/>
            <a:ext cx="2318147"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algn="ctr" eaLnBrk="0" fontAlgn="base" hangingPunct="0">
              <a:spcBef>
                <a:spcPct val="50000"/>
              </a:spcBef>
              <a:spcAft>
                <a:spcPct val="0"/>
              </a:spcAft>
              <a:defRPr sz="1200" b="1">
                <a:solidFill>
                  <a:schemeClr val="tx1"/>
                </a:solidFill>
                <a:latin typeface="Arial" panose="020B0604020202020204" pitchFamily="34" charset="0"/>
              </a:defRPr>
            </a:lvl6pPr>
            <a:lvl7pPr marL="2971800" indent="-228600" algn="ctr" eaLnBrk="0" fontAlgn="base" hangingPunct="0">
              <a:spcBef>
                <a:spcPct val="50000"/>
              </a:spcBef>
              <a:spcAft>
                <a:spcPct val="0"/>
              </a:spcAft>
              <a:defRPr sz="1200" b="1">
                <a:solidFill>
                  <a:schemeClr val="tx1"/>
                </a:solidFill>
                <a:latin typeface="Arial" panose="020B0604020202020204" pitchFamily="34" charset="0"/>
              </a:defRPr>
            </a:lvl7pPr>
            <a:lvl8pPr marL="3429000" indent="-228600" algn="ctr" eaLnBrk="0" fontAlgn="base" hangingPunct="0">
              <a:spcBef>
                <a:spcPct val="50000"/>
              </a:spcBef>
              <a:spcAft>
                <a:spcPct val="0"/>
              </a:spcAft>
              <a:defRPr sz="1200" b="1">
                <a:solidFill>
                  <a:schemeClr val="tx1"/>
                </a:solidFill>
                <a:latin typeface="Arial" panose="020B0604020202020204" pitchFamily="34" charset="0"/>
              </a:defRPr>
            </a:lvl8pPr>
            <a:lvl9pPr marL="3886200" indent="-228600" algn="ctr" eaLnBrk="0" fontAlgn="base" hangingPunct="0">
              <a:spcBef>
                <a:spcPct val="50000"/>
              </a:spcBef>
              <a:spcAft>
                <a:spcPct val="0"/>
              </a:spcAft>
              <a:defRPr sz="1200" b="1">
                <a:solidFill>
                  <a:schemeClr val="tx1"/>
                </a:solidFill>
                <a:latin typeface="Arial" panose="020B0604020202020204" pitchFamily="34" charset="0"/>
              </a:defRPr>
            </a:lvl9pPr>
          </a:lstStyle>
          <a:p>
            <a:pPr algn="ctr" defTabSz="685800" eaLnBrk="1" fontAlgn="base" hangingPunct="1">
              <a:spcBef>
                <a:spcPct val="0"/>
              </a:spcBef>
              <a:spcAft>
                <a:spcPct val="0"/>
              </a:spcAft>
            </a:pPr>
            <a:r>
              <a:rPr lang="en-US" altLang="en-US" sz="750" dirty="0">
                <a:solidFill>
                  <a:srgbClr val="000000"/>
                </a:solidFill>
              </a:rPr>
              <a:t>First GOES-15 Imager (all bands).</a:t>
            </a:r>
          </a:p>
        </p:txBody>
      </p:sp>
      <p:pic>
        <p:nvPicPr>
          <p:cNvPr id="2056" name="Picture 12" descr="D:\GOES-15\first-images\GOES-15_Imager_first-image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24786" y="1453614"/>
            <a:ext cx="2193761" cy="1644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7" name="Text Box 13"/>
          <p:cNvSpPr txBox="1">
            <a:spLocks noChangeArrowheads="1"/>
          </p:cNvSpPr>
          <p:nvPr/>
        </p:nvSpPr>
        <p:spPr bwMode="auto">
          <a:xfrm>
            <a:off x="6590315" y="4800461"/>
            <a:ext cx="2318147"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algn="ctr" eaLnBrk="0" fontAlgn="base" hangingPunct="0">
              <a:spcBef>
                <a:spcPct val="50000"/>
              </a:spcBef>
              <a:spcAft>
                <a:spcPct val="0"/>
              </a:spcAft>
              <a:defRPr sz="1200" b="1">
                <a:solidFill>
                  <a:schemeClr val="tx1"/>
                </a:solidFill>
                <a:latin typeface="Arial" panose="020B0604020202020204" pitchFamily="34" charset="0"/>
              </a:defRPr>
            </a:lvl6pPr>
            <a:lvl7pPr marL="2971800" indent="-228600" algn="ctr" eaLnBrk="0" fontAlgn="base" hangingPunct="0">
              <a:spcBef>
                <a:spcPct val="50000"/>
              </a:spcBef>
              <a:spcAft>
                <a:spcPct val="0"/>
              </a:spcAft>
              <a:defRPr sz="1200" b="1">
                <a:solidFill>
                  <a:schemeClr val="tx1"/>
                </a:solidFill>
                <a:latin typeface="Arial" panose="020B0604020202020204" pitchFamily="34" charset="0"/>
              </a:defRPr>
            </a:lvl7pPr>
            <a:lvl8pPr marL="3429000" indent="-228600" algn="ctr" eaLnBrk="0" fontAlgn="base" hangingPunct="0">
              <a:spcBef>
                <a:spcPct val="50000"/>
              </a:spcBef>
              <a:spcAft>
                <a:spcPct val="0"/>
              </a:spcAft>
              <a:defRPr sz="1200" b="1">
                <a:solidFill>
                  <a:schemeClr val="tx1"/>
                </a:solidFill>
                <a:latin typeface="Arial" panose="020B0604020202020204" pitchFamily="34" charset="0"/>
              </a:defRPr>
            </a:lvl8pPr>
            <a:lvl9pPr marL="3886200" indent="-228600" algn="ctr" eaLnBrk="0" fontAlgn="base" hangingPunct="0">
              <a:spcBef>
                <a:spcPct val="50000"/>
              </a:spcBef>
              <a:spcAft>
                <a:spcPct val="0"/>
              </a:spcAft>
              <a:defRPr sz="1200" b="1">
                <a:solidFill>
                  <a:schemeClr val="tx1"/>
                </a:solidFill>
                <a:latin typeface="Arial" panose="020B0604020202020204" pitchFamily="34" charset="0"/>
              </a:defRPr>
            </a:lvl9pPr>
          </a:lstStyle>
          <a:p>
            <a:pPr algn="ctr" defTabSz="685800" eaLnBrk="1" fontAlgn="base" hangingPunct="1">
              <a:spcBef>
                <a:spcPct val="0"/>
              </a:spcBef>
              <a:spcAft>
                <a:spcPct val="0"/>
              </a:spcAft>
            </a:pPr>
            <a:r>
              <a:rPr lang="en-US" altLang="en-US" sz="750">
                <a:solidFill>
                  <a:srgbClr val="000000"/>
                </a:solidFill>
              </a:rPr>
              <a:t>GOES-15 Sounder (all bands).</a:t>
            </a:r>
          </a:p>
        </p:txBody>
      </p:sp>
      <p:pic>
        <p:nvPicPr>
          <p:cNvPr id="2058" name="Picture 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49857" y="3319871"/>
            <a:ext cx="2158604" cy="1511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902696" y="954771"/>
            <a:ext cx="1800558" cy="300082"/>
          </a:xfrm>
          <a:prstGeom prst="rect">
            <a:avLst/>
          </a:prstGeom>
          <a:noFill/>
        </p:spPr>
        <p:txBody>
          <a:bodyPr wrap="none" rtlCol="0">
            <a:spAutoFit/>
          </a:bodyPr>
          <a:lstStyle/>
          <a:p>
            <a:pPr defTabSz="685800"/>
            <a:r>
              <a:rPr lang="en-US" sz="1350" dirty="0">
                <a:solidFill>
                  <a:srgbClr val="000000"/>
                </a:solidFill>
                <a:latin typeface="Arial"/>
              </a:rPr>
              <a:t>With Don </a:t>
            </a:r>
            <a:r>
              <a:rPr lang="en-US" sz="1350" dirty="0" err="1">
                <a:solidFill>
                  <a:srgbClr val="000000"/>
                </a:solidFill>
                <a:latin typeface="Arial"/>
              </a:rPr>
              <a:t>Hillger</a:t>
            </a:r>
            <a:r>
              <a:rPr lang="en-US" sz="1350" dirty="0">
                <a:solidFill>
                  <a:srgbClr val="000000"/>
                </a:solidFill>
                <a:latin typeface="Arial"/>
              </a:rPr>
              <a:t>. etc.</a:t>
            </a:r>
            <a:endParaRPr lang="en-US" sz="1350" dirty="0">
              <a:solidFill>
                <a:srgbClr val="000000"/>
              </a:solidFill>
              <a:latin typeface="Arial"/>
            </a:endParaRPr>
          </a:p>
        </p:txBody>
      </p:sp>
    </p:spTree>
    <p:extLst>
      <p:ext uri="{BB962C8B-B14F-4D97-AF65-F5344CB8AC3E}">
        <p14:creationId xmlns:p14="http://schemas.microsoft.com/office/powerpoint/2010/main" val="7359272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00" b="1">
                <a:solidFill>
                  <a:schemeClr val="tx1"/>
                </a:solidFill>
                <a:latin typeface="Arial" panose="020B0604020202020204" pitchFamily="34" charset="0"/>
              </a:defRPr>
            </a:lvl1pPr>
            <a:lvl2pPr marL="557213" indent="-214313" eaLnBrk="0" hangingPunct="0">
              <a:defRPr sz="900" b="1">
                <a:solidFill>
                  <a:schemeClr val="tx1"/>
                </a:solidFill>
                <a:latin typeface="Arial" panose="020B0604020202020204" pitchFamily="34" charset="0"/>
              </a:defRPr>
            </a:lvl2pPr>
            <a:lvl3pPr marL="857250" indent="-171450" eaLnBrk="0" hangingPunct="0">
              <a:defRPr sz="900" b="1">
                <a:solidFill>
                  <a:schemeClr val="tx1"/>
                </a:solidFill>
                <a:latin typeface="Arial" panose="020B0604020202020204" pitchFamily="34" charset="0"/>
              </a:defRPr>
            </a:lvl3pPr>
            <a:lvl4pPr marL="1200150" indent="-171450" eaLnBrk="0" hangingPunct="0">
              <a:defRPr sz="900" b="1">
                <a:solidFill>
                  <a:schemeClr val="tx1"/>
                </a:solidFill>
                <a:latin typeface="Arial" panose="020B0604020202020204" pitchFamily="34" charset="0"/>
              </a:defRPr>
            </a:lvl4pPr>
            <a:lvl5pPr marL="1543050" indent="-171450" eaLnBrk="0" hangingPunct="0">
              <a:defRPr sz="900" b="1">
                <a:solidFill>
                  <a:schemeClr val="tx1"/>
                </a:solidFill>
                <a:latin typeface="Arial" panose="020B0604020202020204" pitchFamily="34" charset="0"/>
              </a:defRPr>
            </a:lvl5pPr>
            <a:lvl6pPr marL="1885950" indent="-171450" algn="ctr" eaLnBrk="0" fontAlgn="base" hangingPunct="0">
              <a:spcBef>
                <a:spcPct val="50000"/>
              </a:spcBef>
              <a:spcAft>
                <a:spcPct val="0"/>
              </a:spcAft>
              <a:defRPr sz="900" b="1">
                <a:solidFill>
                  <a:schemeClr val="tx1"/>
                </a:solidFill>
                <a:latin typeface="Arial" panose="020B0604020202020204" pitchFamily="34" charset="0"/>
              </a:defRPr>
            </a:lvl6pPr>
            <a:lvl7pPr marL="2228850" indent="-171450" algn="ctr" eaLnBrk="0" fontAlgn="base" hangingPunct="0">
              <a:spcBef>
                <a:spcPct val="50000"/>
              </a:spcBef>
              <a:spcAft>
                <a:spcPct val="0"/>
              </a:spcAft>
              <a:defRPr sz="900" b="1">
                <a:solidFill>
                  <a:schemeClr val="tx1"/>
                </a:solidFill>
                <a:latin typeface="Arial" panose="020B0604020202020204" pitchFamily="34" charset="0"/>
              </a:defRPr>
            </a:lvl7pPr>
            <a:lvl8pPr marL="2571750" indent="-171450" algn="ctr" eaLnBrk="0" fontAlgn="base" hangingPunct="0">
              <a:spcBef>
                <a:spcPct val="50000"/>
              </a:spcBef>
              <a:spcAft>
                <a:spcPct val="0"/>
              </a:spcAft>
              <a:defRPr sz="900" b="1">
                <a:solidFill>
                  <a:schemeClr val="tx1"/>
                </a:solidFill>
                <a:latin typeface="Arial" panose="020B0604020202020204" pitchFamily="34" charset="0"/>
              </a:defRPr>
            </a:lvl8pPr>
            <a:lvl9pPr marL="2914650" indent="-171450" algn="ctr" eaLnBrk="0" fontAlgn="base" hangingPunct="0">
              <a:spcBef>
                <a:spcPct val="50000"/>
              </a:spcBef>
              <a:spcAft>
                <a:spcPct val="0"/>
              </a:spcAft>
              <a:defRPr sz="900" b="1">
                <a:solidFill>
                  <a:schemeClr val="tx1"/>
                </a:solidFill>
                <a:latin typeface="Arial" panose="020B0604020202020204" pitchFamily="34" charset="0"/>
              </a:defRPr>
            </a:lvl9pPr>
          </a:lstStyle>
          <a:p>
            <a:pPr defTabSz="685800" eaLnBrk="1" fontAlgn="base" hangingPunct="1">
              <a:spcAft>
                <a:spcPct val="0"/>
              </a:spcAft>
            </a:pPr>
            <a:fld id="{D9829CDE-9A4A-4B6E-AF5D-71BC47087AB6}" type="slidenum">
              <a:rPr lang="en-US" altLang="en-US">
                <a:solidFill>
                  <a:srgbClr val="000000"/>
                </a:solidFill>
              </a:rPr>
              <a:pPr defTabSz="685800" eaLnBrk="1" fontAlgn="base" hangingPunct="1">
                <a:spcAft>
                  <a:spcPct val="0"/>
                </a:spcAft>
              </a:pPr>
              <a:t>12</a:t>
            </a:fld>
            <a:endParaRPr lang="en-US" altLang="en-US">
              <a:solidFill>
                <a:srgbClr val="000000"/>
              </a:solidFill>
            </a:endParaRPr>
          </a:p>
        </p:txBody>
      </p:sp>
      <p:sp>
        <p:nvSpPr>
          <p:cNvPr id="2052" name="Rectangle 2"/>
          <p:cNvSpPr>
            <a:spLocks noGrp="1" noChangeArrowheads="1"/>
          </p:cNvSpPr>
          <p:nvPr>
            <p:ph type="title"/>
          </p:nvPr>
        </p:nvSpPr>
        <p:spPr>
          <a:xfrm>
            <a:off x="1134630" y="146674"/>
            <a:ext cx="6172200" cy="830997"/>
          </a:xfrm>
        </p:spPr>
        <p:txBody>
          <a:bodyPr/>
          <a:lstStyle/>
          <a:p>
            <a:pPr eaLnBrk="1" hangingPunct="1"/>
            <a:r>
              <a:rPr lang="en-US" altLang="en-US" sz="2400" b="1" dirty="0"/>
              <a:t>GOES Science Tests </a:t>
            </a:r>
            <a:r>
              <a:rPr lang="en-US" altLang="en-US" sz="2400" b="1" dirty="0"/>
              <a:t/>
            </a:r>
            <a:br>
              <a:rPr lang="en-US" altLang="en-US" sz="2400" b="1" dirty="0"/>
            </a:br>
            <a:r>
              <a:rPr lang="en-US" altLang="en-US" sz="2400" b="1" dirty="0"/>
              <a:t>(</a:t>
            </a:r>
            <a:r>
              <a:rPr lang="en-US" altLang="en-US" sz="2400" b="1" dirty="0" err="1"/>
              <a:t>eg</a:t>
            </a:r>
            <a:r>
              <a:rPr lang="en-US" altLang="en-US" sz="2400" b="1" dirty="0"/>
              <a:t>, Post-Launch Tests)</a:t>
            </a:r>
          </a:p>
        </p:txBody>
      </p:sp>
      <p:sp>
        <p:nvSpPr>
          <p:cNvPr id="2054" name="WordArt 6"/>
          <p:cNvSpPr>
            <a:spLocks noChangeArrowheads="1" noChangeShapeType="1" noTextEdit="1"/>
          </p:cNvSpPr>
          <p:nvPr/>
        </p:nvSpPr>
        <p:spPr bwMode="auto">
          <a:xfrm>
            <a:off x="1273969" y="1502569"/>
            <a:ext cx="342900" cy="2857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685800" fontAlgn="base">
              <a:spcBef>
                <a:spcPct val="50000"/>
              </a:spcBef>
              <a:spcAft>
                <a:spcPct val="0"/>
              </a:spcAft>
            </a:pPr>
            <a:endParaRPr lang="en-US" sz="2700" b="1"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panose="020B0806030902050204" pitchFamily="34" charset="0"/>
            </a:endParaRPr>
          </a:p>
        </p:txBody>
      </p:sp>
      <p:sp>
        <p:nvSpPr>
          <p:cNvPr id="3" name="Text Placeholder 2"/>
          <p:cNvSpPr>
            <a:spLocks noGrp="1"/>
          </p:cNvSpPr>
          <p:nvPr>
            <p:ph type="body" sz="half" idx="1"/>
          </p:nvPr>
        </p:nvSpPr>
        <p:spPr>
          <a:xfrm>
            <a:off x="205068" y="1855696"/>
            <a:ext cx="5301503" cy="3394472"/>
          </a:xfrm>
        </p:spPr>
        <p:txBody>
          <a:bodyPr/>
          <a:lstStyle/>
          <a:p>
            <a:r>
              <a:rPr lang="en-US" altLang="en-US" sz="2100" dirty="0"/>
              <a:t>STAR, along with several Cooperative Institutes, have had active roles in the </a:t>
            </a:r>
            <a:r>
              <a:rPr lang="en-US" altLang="en-US" sz="2100" b="1" dirty="0"/>
              <a:t>Science Test </a:t>
            </a:r>
            <a:r>
              <a:rPr lang="en-US" altLang="en-US" sz="2100" dirty="0"/>
              <a:t>part of Post Launch Testing for </a:t>
            </a:r>
            <a:r>
              <a:rPr lang="en-US" altLang="en-US" sz="2100" b="1" dirty="0"/>
              <a:t>all</a:t>
            </a:r>
            <a:r>
              <a:rPr lang="en-US" altLang="en-US" sz="2100" dirty="0"/>
              <a:t> the GOES:</a:t>
            </a:r>
          </a:p>
          <a:p>
            <a:pPr lvl="1"/>
            <a:r>
              <a:rPr lang="en-US" altLang="en-US" sz="2100" i="1" dirty="0"/>
              <a:t>Pre-GOES and GOES-1 – 3</a:t>
            </a:r>
          </a:p>
          <a:p>
            <a:pPr lvl="1"/>
            <a:r>
              <a:rPr lang="en-US" altLang="en-US" sz="2100" i="1" dirty="0"/>
              <a:t>GOES-4 – 7</a:t>
            </a:r>
          </a:p>
          <a:p>
            <a:pPr lvl="1"/>
            <a:r>
              <a:rPr lang="en-US" altLang="en-US" sz="2100" dirty="0"/>
              <a:t>GOES-8, -9, -10, -11, -12</a:t>
            </a:r>
          </a:p>
          <a:p>
            <a:pPr lvl="1"/>
            <a:r>
              <a:rPr lang="en-US" altLang="en-US" sz="2100" dirty="0"/>
              <a:t>GOES-13, -14, -15</a:t>
            </a:r>
          </a:p>
          <a:p>
            <a:pPr marL="385763" indent="-342900"/>
            <a:r>
              <a:rPr lang="en-US" altLang="en-US" sz="2250" dirty="0"/>
              <a:t>NOAA Tech reports included instrument characterizations, imagery and level 2 products. </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0155" y="977671"/>
            <a:ext cx="2333066" cy="2946068"/>
          </a:xfrm>
          <a:prstGeom prst="rect">
            <a:avLst/>
          </a:prstGeom>
          <a:ln>
            <a:solidFill>
              <a:schemeClr val="tx2"/>
            </a:solidFill>
          </a:ln>
        </p:spPr>
      </p:pic>
      <p:pic>
        <p:nvPicPr>
          <p:cNvPr id="13"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46912" y="3269919"/>
            <a:ext cx="3519836" cy="2639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03153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Number Placeholder 3"/>
          <p:cNvSpPr>
            <a:spLocks noGrp="1"/>
          </p:cNvSpPr>
          <p:nvPr>
            <p:ph type="sldNum" sz="quarter" idx="10"/>
          </p:nvPr>
        </p:nvSpPr>
        <p:spPr>
          <a:noFill/>
        </p:spPr>
        <p:txBody>
          <a:bodyPr/>
          <a:lstStyle>
            <a:lvl1pPr eaLnBrk="0" hangingPunct="0">
              <a:defRPr>
                <a:solidFill>
                  <a:schemeClr val="tx1"/>
                </a:solidFill>
                <a:latin typeface="Arial" charset="0"/>
              </a:defRPr>
            </a:lvl1pPr>
            <a:lvl2pPr marL="557213" indent="-214313" eaLnBrk="0" hangingPunct="0">
              <a:defRPr>
                <a:solidFill>
                  <a:schemeClr val="tx1"/>
                </a:solidFill>
                <a:latin typeface="Arial" charset="0"/>
              </a:defRPr>
            </a:lvl2pPr>
            <a:lvl3pPr marL="857250" indent="-171450" eaLnBrk="0" hangingPunct="0">
              <a:defRPr>
                <a:solidFill>
                  <a:schemeClr val="tx1"/>
                </a:solidFill>
                <a:latin typeface="Arial" charset="0"/>
              </a:defRPr>
            </a:lvl3pPr>
            <a:lvl4pPr marL="1200150" indent="-171450" eaLnBrk="0" hangingPunct="0">
              <a:defRPr>
                <a:solidFill>
                  <a:schemeClr val="tx1"/>
                </a:solidFill>
                <a:latin typeface="Arial" charset="0"/>
              </a:defRPr>
            </a:lvl4pPr>
            <a:lvl5pPr marL="1543050" indent="-171450" eaLnBrk="0" hangingPunct="0">
              <a:defRPr>
                <a:solidFill>
                  <a:schemeClr val="tx1"/>
                </a:solidFill>
                <a:latin typeface="Arial" charset="0"/>
              </a:defRPr>
            </a:lvl5pPr>
            <a:lvl6pPr marL="1885950" indent="-171450" eaLnBrk="0" fontAlgn="base" hangingPunct="0">
              <a:spcBef>
                <a:spcPct val="0"/>
              </a:spcBef>
              <a:spcAft>
                <a:spcPct val="0"/>
              </a:spcAft>
              <a:defRPr>
                <a:solidFill>
                  <a:schemeClr val="tx1"/>
                </a:solidFill>
                <a:latin typeface="Arial" charset="0"/>
              </a:defRPr>
            </a:lvl6pPr>
            <a:lvl7pPr marL="2228850" indent="-171450" eaLnBrk="0" fontAlgn="base" hangingPunct="0">
              <a:spcBef>
                <a:spcPct val="0"/>
              </a:spcBef>
              <a:spcAft>
                <a:spcPct val="0"/>
              </a:spcAft>
              <a:defRPr>
                <a:solidFill>
                  <a:schemeClr val="tx1"/>
                </a:solidFill>
                <a:latin typeface="Arial" charset="0"/>
              </a:defRPr>
            </a:lvl7pPr>
            <a:lvl8pPr marL="2571750" indent="-171450" eaLnBrk="0" fontAlgn="base" hangingPunct="0">
              <a:spcBef>
                <a:spcPct val="0"/>
              </a:spcBef>
              <a:spcAft>
                <a:spcPct val="0"/>
              </a:spcAft>
              <a:defRPr>
                <a:solidFill>
                  <a:schemeClr val="tx1"/>
                </a:solidFill>
                <a:latin typeface="Arial" charset="0"/>
              </a:defRPr>
            </a:lvl8pPr>
            <a:lvl9pPr marL="2914650" indent="-171450" eaLnBrk="0" fontAlgn="base" hangingPunct="0">
              <a:spcBef>
                <a:spcPct val="0"/>
              </a:spcBef>
              <a:spcAft>
                <a:spcPct val="0"/>
              </a:spcAft>
              <a:defRPr>
                <a:solidFill>
                  <a:schemeClr val="tx1"/>
                </a:solidFill>
                <a:latin typeface="Arial" charset="0"/>
              </a:defRPr>
            </a:lvl9pPr>
          </a:lstStyle>
          <a:p>
            <a:pPr defTabSz="685800" eaLnBrk="1" hangingPunct="1"/>
            <a:fld id="{5B131A6F-4076-4987-8858-34DB54C7E08D}" type="slidenum">
              <a:rPr lang="en-US">
                <a:solidFill>
                  <a:srgbClr val="FFFFFF"/>
                </a:solidFill>
              </a:rPr>
              <a:pPr defTabSz="685800" eaLnBrk="1" hangingPunct="1"/>
              <a:t>13</a:t>
            </a:fld>
            <a:endParaRPr lang="en-US">
              <a:solidFill>
                <a:srgbClr val="FFFFFF"/>
              </a:solidFill>
            </a:endParaRPr>
          </a:p>
        </p:txBody>
      </p:sp>
      <p:sp>
        <p:nvSpPr>
          <p:cNvPr id="138243" name="Rectangle 2"/>
          <p:cNvSpPr>
            <a:spLocks noGrp="1" noChangeArrowheads="1"/>
          </p:cNvSpPr>
          <p:nvPr>
            <p:ph type="title"/>
          </p:nvPr>
        </p:nvSpPr>
        <p:spPr/>
        <p:txBody>
          <a:bodyPr/>
          <a:lstStyle/>
          <a:p>
            <a:pPr eaLnBrk="1" hangingPunct="1"/>
            <a:r>
              <a:rPr lang="en-US" smtClean="0">
                <a:solidFill>
                  <a:srgbClr val="FFFF00"/>
                </a:solidFill>
              </a:rPr>
              <a:t>Mission Planning</a:t>
            </a:r>
          </a:p>
        </p:txBody>
      </p:sp>
      <p:sp>
        <p:nvSpPr>
          <p:cNvPr id="138244" name="Rectangle 3"/>
          <p:cNvSpPr>
            <a:spLocks noGrp="1" noChangeArrowheads="1"/>
          </p:cNvSpPr>
          <p:nvPr>
            <p:ph type="body" idx="1"/>
          </p:nvPr>
        </p:nvSpPr>
        <p:spPr>
          <a:xfrm>
            <a:off x="443754" y="1428751"/>
            <a:ext cx="8243047" cy="857249"/>
          </a:xfrm>
        </p:spPr>
        <p:txBody>
          <a:bodyPr/>
          <a:lstStyle/>
          <a:p>
            <a:pPr eaLnBrk="1" hangingPunct="1"/>
            <a:r>
              <a:rPr lang="en-US" sz="1800" dirty="0"/>
              <a:t>STAR and CIMSS very involved during the early GOES-R series development. This includes: formulation studies for both ABI and Advanced Baseline Sounder (ABS), ABI band selection and modification, etc.</a:t>
            </a:r>
          </a:p>
          <a:p>
            <a:pPr eaLnBrk="1" hangingPunct="1"/>
            <a:endParaRPr lang="en-US" sz="2100" dirty="0"/>
          </a:p>
        </p:txBody>
      </p:sp>
      <p:pic>
        <p:nvPicPr>
          <p:cNvPr id="138245" name="Picture 4" descr="Slide1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7591" y="2387694"/>
            <a:ext cx="3674409" cy="2755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6" name="Picture 5" descr="abi_trd_cover_1999"/>
          <p:cNvPicPr>
            <a:picLocks noChangeAspect="1" noChangeArrowheads="1"/>
          </p:cNvPicPr>
          <p:nvPr/>
        </p:nvPicPr>
        <p:blipFill>
          <a:blip r:embed="rId4">
            <a:extLst>
              <a:ext uri="{28A0092B-C50C-407E-A947-70E740481C1C}">
                <a14:useLocalDpi xmlns:a14="http://schemas.microsoft.com/office/drawing/2010/main" val="0"/>
              </a:ext>
            </a:extLst>
          </a:blip>
          <a:srcRect b="44579"/>
          <a:stretch>
            <a:fillRect/>
          </a:stretch>
        </p:blipFill>
        <p:spPr bwMode="auto">
          <a:xfrm>
            <a:off x="5314950" y="2387694"/>
            <a:ext cx="2695734" cy="1898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7" name="Text Box 6"/>
          <p:cNvSpPr txBox="1">
            <a:spLocks noChangeArrowheads="1"/>
          </p:cNvSpPr>
          <p:nvPr/>
        </p:nvSpPr>
        <p:spPr bwMode="auto">
          <a:xfrm>
            <a:off x="50427" y="5347378"/>
            <a:ext cx="7039535" cy="6463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85800" eaLnBrk="1" fontAlgn="base" hangingPunct="1">
              <a:spcBef>
                <a:spcPct val="0"/>
              </a:spcBef>
              <a:spcAft>
                <a:spcPct val="0"/>
              </a:spcAft>
            </a:pPr>
            <a:r>
              <a:rPr lang="en-US" dirty="0">
                <a:solidFill>
                  <a:srgbClr val="000000"/>
                </a:solidFill>
              </a:rPr>
              <a:t>Originally ABI was only 8 spectral bands, now it is 16. All ABI bands were modified with input from STAR and its Cooperative Institutes.</a:t>
            </a:r>
          </a:p>
        </p:txBody>
      </p:sp>
      <p:pic>
        <p:nvPicPr>
          <p:cNvPr id="138249" name="Picture 9" descr="abs_cover"/>
          <p:cNvPicPr>
            <a:picLocks noChangeAspect="1" noChangeArrowheads="1"/>
          </p:cNvPicPr>
          <p:nvPr/>
        </p:nvPicPr>
        <p:blipFill>
          <a:blip r:embed="rId5">
            <a:extLst>
              <a:ext uri="{28A0092B-C50C-407E-A947-70E740481C1C}">
                <a14:useLocalDpi xmlns:a14="http://schemas.microsoft.com/office/drawing/2010/main" val="0"/>
              </a:ext>
            </a:extLst>
          </a:blip>
          <a:srcRect l="12503" t="12402" r="16107"/>
          <a:stretch>
            <a:fillRect/>
          </a:stretch>
        </p:blipFill>
        <p:spPr bwMode="auto">
          <a:xfrm>
            <a:off x="4629150" y="4286251"/>
            <a:ext cx="3371850" cy="807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8" name="Text Box 8"/>
          <p:cNvSpPr txBox="1">
            <a:spLocks noChangeArrowheads="1"/>
          </p:cNvSpPr>
          <p:nvPr/>
        </p:nvSpPr>
        <p:spPr bwMode="auto">
          <a:xfrm>
            <a:off x="7291387" y="4800005"/>
            <a:ext cx="1624013" cy="71558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85800" eaLnBrk="1" fontAlgn="base" hangingPunct="1">
              <a:spcBef>
                <a:spcPct val="0"/>
              </a:spcBef>
              <a:spcAft>
                <a:spcPct val="0"/>
              </a:spcAft>
            </a:pPr>
            <a:r>
              <a:rPr lang="en-US" sz="1350" dirty="0">
                <a:solidFill>
                  <a:srgbClr val="000000"/>
                </a:solidFill>
              </a:rPr>
              <a:t>ABI/ABS Requirements.</a:t>
            </a:r>
          </a:p>
          <a:p>
            <a:pPr defTabSz="685800" eaLnBrk="1" fontAlgn="base" hangingPunct="1">
              <a:spcBef>
                <a:spcPct val="0"/>
              </a:spcBef>
              <a:spcAft>
                <a:spcPct val="0"/>
              </a:spcAft>
            </a:pPr>
            <a:r>
              <a:rPr lang="en-US" sz="1350" dirty="0">
                <a:solidFill>
                  <a:srgbClr val="000000"/>
                </a:solidFill>
              </a:rPr>
              <a:t>circa 1999/2000</a:t>
            </a:r>
          </a:p>
        </p:txBody>
      </p:sp>
    </p:spTree>
    <p:extLst>
      <p:ext uri="{BB962C8B-B14F-4D97-AF65-F5344CB8AC3E}">
        <p14:creationId xmlns:p14="http://schemas.microsoft.com/office/powerpoint/2010/main" val="8608448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1428750" y="1828800"/>
            <a:ext cx="6572250" cy="3486150"/>
          </a:xfrm>
        </p:spPr>
        <p:txBody>
          <a:bodyPr/>
          <a:lstStyle/>
          <a:p>
            <a:pPr algn="l" eaLnBrk="1" hangingPunct="1"/>
            <a:r>
              <a:rPr lang="en-US" sz="1050">
                <a:solidFill>
                  <a:schemeClr val="bg1"/>
                </a:solidFill>
              </a:rPr>
              <a:t>1   0.52 – 0.72	</a:t>
            </a:r>
            <a:r>
              <a:rPr lang="en-US" sz="1050" b="1">
                <a:solidFill>
                  <a:schemeClr val="bg1"/>
                </a:solidFill>
              </a:rPr>
              <a:t>0.62</a:t>
            </a:r>
            <a:r>
              <a:rPr lang="en-US" sz="1050">
                <a:solidFill>
                  <a:schemeClr val="bg1"/>
                </a:solidFill>
              </a:rPr>
              <a:t>	Visible		Daytime clouds, fog 	</a:t>
            </a:r>
            <a:br>
              <a:rPr lang="en-US" sz="1050">
                <a:solidFill>
                  <a:schemeClr val="bg1"/>
                </a:solidFill>
              </a:rPr>
            </a:br>
            <a:r>
              <a:rPr lang="en-US" sz="1050">
                <a:solidFill>
                  <a:schemeClr val="bg1"/>
                </a:solidFill>
              </a:rPr>
              <a:t>	</a:t>
            </a:r>
            <a:br>
              <a:rPr lang="en-US" sz="1050">
                <a:solidFill>
                  <a:schemeClr val="bg1"/>
                </a:solidFill>
              </a:rPr>
            </a:br>
            <a:r>
              <a:rPr lang="en-US" sz="1050">
                <a:solidFill>
                  <a:schemeClr val="bg1"/>
                </a:solidFill>
              </a:rPr>
              <a:t>8   1.3 – 1.9	</a:t>
            </a:r>
            <a:r>
              <a:rPr lang="en-US" sz="1050" b="1">
                <a:solidFill>
                  <a:schemeClr val="bg1"/>
                </a:solidFill>
              </a:rPr>
              <a:t>1.6</a:t>
            </a:r>
            <a:r>
              <a:rPr lang="en-US" sz="1050">
                <a:solidFill>
                  <a:schemeClr val="bg1"/>
                </a:solidFill>
              </a:rPr>
              <a:t>	Near IR		Daytime clouds/snow, water/ice clouds</a:t>
            </a:r>
            <a:br>
              <a:rPr lang="en-US" sz="1050">
                <a:solidFill>
                  <a:schemeClr val="bg1"/>
                </a:solidFill>
              </a:rPr>
            </a:br>
            <a:r>
              <a:rPr lang="en-US" sz="1050">
                <a:solidFill>
                  <a:schemeClr val="bg1"/>
                </a:solidFill>
              </a:rPr>
              <a:t/>
            </a:r>
            <a:br>
              <a:rPr lang="en-US" sz="1050">
                <a:solidFill>
                  <a:schemeClr val="bg1"/>
                </a:solidFill>
              </a:rPr>
            </a:br>
            <a:r>
              <a:rPr lang="en-US" sz="1050">
                <a:solidFill>
                  <a:schemeClr val="bg1"/>
                </a:solidFill>
              </a:rPr>
              <a:t>2   3.8  –  4.0 	</a:t>
            </a:r>
            <a:r>
              <a:rPr lang="en-US" sz="1050" b="1">
                <a:solidFill>
                  <a:schemeClr val="bg1"/>
                </a:solidFill>
              </a:rPr>
              <a:t>3.9</a:t>
            </a:r>
            <a:r>
              <a:rPr lang="en-US" sz="1050">
                <a:solidFill>
                  <a:schemeClr val="bg1"/>
                </a:solidFill>
              </a:rPr>
              <a:t>	Shortwave IR	Nighttime low clouds, fog, fire detection</a:t>
            </a:r>
            <a:br>
              <a:rPr lang="en-US" sz="1050">
                <a:solidFill>
                  <a:schemeClr val="bg1"/>
                </a:solidFill>
              </a:rPr>
            </a:br>
            <a:r>
              <a:rPr lang="en-US" sz="1050">
                <a:solidFill>
                  <a:schemeClr val="bg1"/>
                </a:solidFill>
              </a:rPr>
              <a:t/>
            </a:r>
            <a:br>
              <a:rPr lang="en-US" sz="1050">
                <a:solidFill>
                  <a:schemeClr val="bg1"/>
                </a:solidFill>
              </a:rPr>
            </a:br>
            <a:r>
              <a:rPr lang="en-US" sz="1050">
                <a:solidFill>
                  <a:schemeClr val="bg1"/>
                </a:solidFill>
              </a:rPr>
              <a:t>3   6.5  –  7.0	</a:t>
            </a:r>
            <a:r>
              <a:rPr lang="en-US" sz="1050" b="1">
                <a:solidFill>
                  <a:schemeClr val="bg1"/>
                </a:solidFill>
              </a:rPr>
              <a:t>6.75</a:t>
            </a:r>
            <a:r>
              <a:rPr lang="en-US" sz="1050">
                <a:solidFill>
                  <a:schemeClr val="bg1"/>
                </a:solidFill>
              </a:rPr>
              <a:t>	Water Vapor 1	Upper tropospheric flow, winds </a:t>
            </a:r>
            <a:br>
              <a:rPr lang="en-US" sz="1050">
                <a:solidFill>
                  <a:schemeClr val="bg1"/>
                </a:solidFill>
              </a:rPr>
            </a:br>
            <a:r>
              <a:rPr lang="en-US" sz="1050">
                <a:solidFill>
                  <a:schemeClr val="bg1"/>
                </a:solidFill>
              </a:rPr>
              <a:t/>
            </a:r>
            <a:br>
              <a:rPr lang="en-US" sz="1050">
                <a:solidFill>
                  <a:schemeClr val="bg1"/>
                </a:solidFill>
              </a:rPr>
            </a:br>
            <a:r>
              <a:rPr lang="en-US" sz="1050">
                <a:solidFill>
                  <a:schemeClr val="bg1"/>
                </a:solidFill>
              </a:rPr>
              <a:t>6   7.0  –  7.5	</a:t>
            </a:r>
            <a:r>
              <a:rPr lang="en-US" sz="1050" b="1">
                <a:solidFill>
                  <a:schemeClr val="bg1"/>
                </a:solidFill>
              </a:rPr>
              <a:t>7.25</a:t>
            </a:r>
            <a:r>
              <a:rPr lang="en-US" sz="1050">
                <a:solidFill>
                  <a:schemeClr val="bg1"/>
                </a:solidFill>
              </a:rPr>
              <a:t>	Water Vapor 2	Mid tropospheric flow, winds</a:t>
            </a:r>
            <a:br>
              <a:rPr lang="en-US" sz="1050">
                <a:solidFill>
                  <a:schemeClr val="bg1"/>
                </a:solidFill>
              </a:rPr>
            </a:br>
            <a:r>
              <a:rPr lang="en-US" sz="1050">
                <a:solidFill>
                  <a:schemeClr val="bg1"/>
                </a:solidFill>
              </a:rPr>
              <a:t>						</a:t>
            </a:r>
            <a:br>
              <a:rPr lang="en-US" sz="1050">
                <a:solidFill>
                  <a:schemeClr val="bg1"/>
                </a:solidFill>
              </a:rPr>
            </a:br>
            <a:r>
              <a:rPr lang="en-US" sz="1050">
                <a:solidFill>
                  <a:schemeClr val="bg1"/>
                </a:solidFill>
              </a:rPr>
              <a:t>4  10.2 – 11.2	</a:t>
            </a:r>
            <a:r>
              <a:rPr lang="en-US" sz="1050" b="1">
                <a:solidFill>
                  <a:schemeClr val="bg1"/>
                </a:solidFill>
              </a:rPr>
              <a:t>10.7</a:t>
            </a:r>
            <a:r>
              <a:rPr lang="en-US" sz="1050">
                <a:solidFill>
                  <a:schemeClr val="bg1"/>
                </a:solidFill>
              </a:rPr>
              <a:t>	IR Window 3	Clouds, low-level water vapor, fog, winds</a:t>
            </a:r>
            <a:br>
              <a:rPr lang="en-US" sz="1050">
                <a:solidFill>
                  <a:schemeClr val="bg1"/>
                </a:solidFill>
              </a:rPr>
            </a:br>
            <a:r>
              <a:rPr lang="en-US" sz="1050">
                <a:solidFill>
                  <a:schemeClr val="bg1"/>
                </a:solidFill>
              </a:rPr>
              <a:t/>
            </a:r>
            <a:br>
              <a:rPr lang="en-US" sz="1050">
                <a:solidFill>
                  <a:schemeClr val="bg1"/>
                </a:solidFill>
              </a:rPr>
            </a:br>
            <a:r>
              <a:rPr lang="en-US" sz="1050">
                <a:solidFill>
                  <a:schemeClr val="bg1"/>
                </a:solidFill>
              </a:rPr>
              <a:t>5   11.5 – 12.5 	</a:t>
            </a:r>
            <a:r>
              <a:rPr lang="en-US" sz="1050" b="1">
                <a:solidFill>
                  <a:schemeClr val="bg1"/>
                </a:solidFill>
              </a:rPr>
              <a:t>12.0</a:t>
            </a:r>
            <a:r>
              <a:rPr lang="en-US" sz="1050">
                <a:solidFill>
                  <a:schemeClr val="bg1"/>
                </a:solidFill>
              </a:rPr>
              <a:t>	IR Window 4	Low-level water vapor, volcanic ash			</a:t>
            </a:r>
            <a:br>
              <a:rPr lang="en-US" sz="1050">
                <a:solidFill>
                  <a:schemeClr val="bg1"/>
                </a:solidFill>
              </a:rPr>
            </a:br>
            <a:r>
              <a:rPr lang="en-US" sz="1050">
                <a:solidFill>
                  <a:schemeClr val="bg1"/>
                </a:solidFill>
              </a:rPr>
              <a:t>7   13.2 – 13.8	</a:t>
            </a:r>
            <a:r>
              <a:rPr lang="en-US" sz="1050" b="1">
                <a:solidFill>
                  <a:schemeClr val="bg1"/>
                </a:solidFill>
              </a:rPr>
              <a:t>13.5</a:t>
            </a:r>
            <a:r>
              <a:rPr lang="en-US" sz="1050">
                <a:solidFill>
                  <a:schemeClr val="bg1"/>
                </a:solidFill>
              </a:rPr>
              <a:t>	Carbon Dioxide	Cloud-top parameters, heights for winds</a:t>
            </a:r>
            <a:r>
              <a:rPr lang="en-US" sz="1050">
                <a:solidFill>
                  <a:schemeClr val="tx1"/>
                </a:solidFill>
              </a:rPr>
              <a:t>		</a:t>
            </a:r>
            <a:endParaRPr lang="en-US" sz="1350">
              <a:solidFill>
                <a:schemeClr val="tx1"/>
              </a:solidFill>
            </a:endParaRPr>
          </a:p>
        </p:txBody>
      </p:sp>
      <p:sp>
        <p:nvSpPr>
          <p:cNvPr id="140291" name="Text Box 3"/>
          <p:cNvSpPr txBox="1">
            <a:spLocks noChangeArrowheads="1"/>
          </p:cNvSpPr>
          <p:nvPr/>
        </p:nvSpPr>
        <p:spPr bwMode="auto">
          <a:xfrm>
            <a:off x="4057650" y="857251"/>
            <a:ext cx="1074333"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85800" fontAlgn="base">
              <a:spcBef>
                <a:spcPct val="0"/>
              </a:spcBef>
              <a:spcAft>
                <a:spcPct val="0"/>
              </a:spcAft>
            </a:pPr>
            <a:r>
              <a:rPr lang="en-US" sz="2100">
                <a:solidFill>
                  <a:srgbClr val="FFFF00"/>
                </a:solidFill>
                <a:latin typeface="Times New Roman" pitchFamily="18" charset="0"/>
              </a:rPr>
              <a:t>ABI - 8 </a:t>
            </a:r>
            <a:endParaRPr lang="en-US">
              <a:solidFill>
                <a:srgbClr val="FFFF00"/>
              </a:solidFill>
              <a:latin typeface="Times New Roman" pitchFamily="18" charset="0"/>
            </a:endParaRPr>
          </a:p>
        </p:txBody>
      </p:sp>
      <p:sp>
        <p:nvSpPr>
          <p:cNvPr id="140292" name="Text Box 4"/>
          <p:cNvSpPr txBox="1">
            <a:spLocks noChangeArrowheads="1"/>
          </p:cNvSpPr>
          <p:nvPr/>
        </p:nvSpPr>
        <p:spPr bwMode="auto">
          <a:xfrm>
            <a:off x="1428750" y="1288258"/>
            <a:ext cx="657225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85800" fontAlgn="base">
              <a:spcBef>
                <a:spcPct val="0"/>
              </a:spcBef>
              <a:spcAft>
                <a:spcPct val="0"/>
              </a:spcAft>
            </a:pPr>
            <a:r>
              <a:rPr lang="en-US" sz="1350" u="sng">
                <a:solidFill>
                  <a:srgbClr val="FFFFFF"/>
                </a:solidFill>
                <a:latin typeface="Times New Roman" pitchFamily="18" charset="0"/>
              </a:rPr>
              <a:t>#</a:t>
            </a:r>
            <a:r>
              <a:rPr lang="en-US" sz="1350">
                <a:solidFill>
                  <a:srgbClr val="FFFFFF"/>
                </a:solidFill>
                <a:latin typeface="Times New Roman" pitchFamily="18" charset="0"/>
              </a:rPr>
              <a:t>        </a:t>
            </a:r>
            <a:r>
              <a:rPr lang="en-US" sz="1350" u="sng">
                <a:solidFill>
                  <a:srgbClr val="FFFFFF"/>
                </a:solidFill>
                <a:latin typeface="Times New Roman" pitchFamily="18" charset="0"/>
              </a:rPr>
              <a:t>Wavelengths		Description</a:t>
            </a:r>
            <a:r>
              <a:rPr lang="en-US" sz="1350">
                <a:solidFill>
                  <a:srgbClr val="FFFFFF"/>
                </a:solidFill>
                <a:latin typeface="Times New Roman" pitchFamily="18" charset="0"/>
              </a:rPr>
              <a:t>	</a:t>
            </a:r>
            <a:r>
              <a:rPr lang="en-US" sz="1350" u="sng">
                <a:solidFill>
                  <a:srgbClr val="FFFFFF"/>
                </a:solidFill>
                <a:latin typeface="Times New Roman" pitchFamily="18" charset="0"/>
              </a:rPr>
              <a:t>Primary Use</a:t>
            </a:r>
            <a:r>
              <a:rPr lang="en-US">
                <a:solidFill>
                  <a:srgbClr val="FFFFFF"/>
                </a:solidFill>
                <a:latin typeface="Times New Roman" pitchFamily="18" charset="0"/>
              </a:rPr>
              <a:t>  </a:t>
            </a:r>
          </a:p>
          <a:p>
            <a:pPr defTabSz="685800" fontAlgn="base">
              <a:spcBef>
                <a:spcPct val="0"/>
              </a:spcBef>
              <a:spcAft>
                <a:spcPct val="0"/>
              </a:spcAft>
            </a:pPr>
            <a:r>
              <a:rPr lang="en-US">
                <a:solidFill>
                  <a:srgbClr val="FFFFFF"/>
                </a:solidFill>
                <a:latin typeface="Times New Roman" pitchFamily="18" charset="0"/>
              </a:rPr>
              <a:t>   </a:t>
            </a:r>
            <a:r>
              <a:rPr lang="en-US" sz="1200">
                <a:solidFill>
                  <a:srgbClr val="FFFFFF"/>
                </a:solidFill>
                <a:latin typeface="Times New Roman" pitchFamily="18" charset="0"/>
              </a:rPr>
              <a:t>Range  (</a:t>
            </a:r>
            <a:r>
              <a:rPr lang="en-US" sz="1200">
                <a:solidFill>
                  <a:srgbClr val="FFFFFF"/>
                </a:solidFill>
                <a:latin typeface="Times New Roman" pitchFamily="18" charset="0"/>
                <a:sym typeface="Symbol" pitchFamily="18" charset="2"/>
              </a:rPr>
              <a:t></a:t>
            </a:r>
            <a:r>
              <a:rPr lang="en-US" sz="1200">
                <a:solidFill>
                  <a:srgbClr val="FFFFFF"/>
                </a:solidFill>
                <a:latin typeface="Times New Roman" pitchFamily="18" charset="0"/>
              </a:rPr>
              <a:t>m)        Center</a:t>
            </a:r>
            <a:r>
              <a:rPr lang="en-US">
                <a:solidFill>
                  <a:srgbClr val="000000"/>
                </a:solidFill>
                <a:latin typeface="Times New Roman" pitchFamily="18" charset="0"/>
              </a:rPr>
              <a:t>   </a:t>
            </a:r>
          </a:p>
        </p:txBody>
      </p:sp>
      <p:sp>
        <p:nvSpPr>
          <p:cNvPr id="140293" name="Text Box 5"/>
          <p:cNvSpPr txBox="1">
            <a:spLocks noChangeArrowheads="1"/>
          </p:cNvSpPr>
          <p:nvPr/>
        </p:nvSpPr>
        <p:spPr bwMode="auto">
          <a:xfrm>
            <a:off x="1438837" y="4857751"/>
            <a:ext cx="570540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85800" eaLnBrk="1" fontAlgn="base" hangingPunct="1">
              <a:spcBef>
                <a:spcPct val="0"/>
              </a:spcBef>
              <a:spcAft>
                <a:spcPct val="0"/>
              </a:spcAft>
            </a:pPr>
            <a:r>
              <a:rPr lang="en-US" sz="2700" dirty="0">
                <a:solidFill>
                  <a:srgbClr val="FFFF00"/>
                </a:solidFill>
              </a:rPr>
              <a:t>ABI – circa 1999</a:t>
            </a:r>
          </a:p>
          <a:p>
            <a:pPr defTabSz="685800" eaLnBrk="1" fontAlgn="base" hangingPunct="1">
              <a:spcBef>
                <a:spcPct val="0"/>
              </a:spcBef>
              <a:spcAft>
                <a:spcPct val="0"/>
              </a:spcAft>
            </a:pPr>
            <a:r>
              <a:rPr lang="en-US" sz="2700" dirty="0">
                <a:solidFill>
                  <a:srgbClr val="FFFF00"/>
                </a:solidFill>
              </a:rPr>
              <a:t>(8 total bands, most spectrally wide)</a:t>
            </a:r>
          </a:p>
        </p:txBody>
      </p:sp>
      <p:sp>
        <p:nvSpPr>
          <p:cNvPr id="140294"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557213" indent="-214313" eaLnBrk="0" hangingPunct="0">
              <a:defRPr>
                <a:solidFill>
                  <a:schemeClr val="tx1"/>
                </a:solidFill>
                <a:latin typeface="Arial" charset="0"/>
              </a:defRPr>
            </a:lvl2pPr>
            <a:lvl3pPr marL="857250" indent="-171450" eaLnBrk="0" hangingPunct="0">
              <a:defRPr>
                <a:solidFill>
                  <a:schemeClr val="tx1"/>
                </a:solidFill>
                <a:latin typeface="Arial" charset="0"/>
              </a:defRPr>
            </a:lvl3pPr>
            <a:lvl4pPr marL="1200150" indent="-171450" eaLnBrk="0" hangingPunct="0">
              <a:defRPr>
                <a:solidFill>
                  <a:schemeClr val="tx1"/>
                </a:solidFill>
                <a:latin typeface="Arial" charset="0"/>
              </a:defRPr>
            </a:lvl4pPr>
            <a:lvl5pPr marL="1543050" indent="-171450" eaLnBrk="0" hangingPunct="0">
              <a:defRPr>
                <a:solidFill>
                  <a:schemeClr val="tx1"/>
                </a:solidFill>
                <a:latin typeface="Arial" charset="0"/>
              </a:defRPr>
            </a:lvl5pPr>
            <a:lvl6pPr marL="1885950" indent="-171450" eaLnBrk="0" fontAlgn="base" hangingPunct="0">
              <a:spcBef>
                <a:spcPct val="0"/>
              </a:spcBef>
              <a:spcAft>
                <a:spcPct val="0"/>
              </a:spcAft>
              <a:defRPr>
                <a:solidFill>
                  <a:schemeClr val="tx1"/>
                </a:solidFill>
                <a:latin typeface="Arial" charset="0"/>
              </a:defRPr>
            </a:lvl6pPr>
            <a:lvl7pPr marL="2228850" indent="-171450" eaLnBrk="0" fontAlgn="base" hangingPunct="0">
              <a:spcBef>
                <a:spcPct val="0"/>
              </a:spcBef>
              <a:spcAft>
                <a:spcPct val="0"/>
              </a:spcAft>
              <a:defRPr>
                <a:solidFill>
                  <a:schemeClr val="tx1"/>
                </a:solidFill>
                <a:latin typeface="Arial" charset="0"/>
              </a:defRPr>
            </a:lvl7pPr>
            <a:lvl8pPr marL="2571750" indent="-171450" eaLnBrk="0" fontAlgn="base" hangingPunct="0">
              <a:spcBef>
                <a:spcPct val="0"/>
              </a:spcBef>
              <a:spcAft>
                <a:spcPct val="0"/>
              </a:spcAft>
              <a:defRPr>
                <a:solidFill>
                  <a:schemeClr val="tx1"/>
                </a:solidFill>
                <a:latin typeface="Arial" charset="0"/>
              </a:defRPr>
            </a:lvl8pPr>
            <a:lvl9pPr marL="2914650" indent="-171450" eaLnBrk="0" fontAlgn="base" hangingPunct="0">
              <a:spcBef>
                <a:spcPct val="0"/>
              </a:spcBef>
              <a:spcAft>
                <a:spcPct val="0"/>
              </a:spcAft>
              <a:defRPr>
                <a:solidFill>
                  <a:schemeClr val="tx1"/>
                </a:solidFill>
                <a:latin typeface="Arial" charset="0"/>
              </a:defRPr>
            </a:lvl9pPr>
          </a:lstStyle>
          <a:p>
            <a:pPr defTabSz="685800" eaLnBrk="1" hangingPunct="1"/>
            <a:fld id="{5C3EED7D-1667-4518-B8C4-DE0B2BDB6C08}" type="slidenum">
              <a:rPr lang="en-US">
                <a:solidFill>
                  <a:srgbClr val="000000"/>
                </a:solidFill>
              </a:rPr>
              <a:pPr defTabSz="685800" eaLnBrk="1" hangingPunct="1"/>
              <a:t>14</a:t>
            </a:fld>
            <a:endParaRPr lang="en-US">
              <a:solidFill>
                <a:srgbClr val="000000"/>
              </a:solidFill>
            </a:endParaRPr>
          </a:p>
        </p:txBody>
      </p:sp>
      <p:sp>
        <p:nvSpPr>
          <p:cNvPr id="7" name="Text Box 6"/>
          <p:cNvSpPr txBox="1">
            <a:spLocks noChangeArrowheads="1"/>
          </p:cNvSpPr>
          <p:nvPr/>
        </p:nvSpPr>
        <p:spPr bwMode="auto">
          <a:xfrm>
            <a:off x="6133013" y="1408516"/>
            <a:ext cx="1669256" cy="507831"/>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85800" eaLnBrk="1" fontAlgn="base" hangingPunct="1">
              <a:spcBef>
                <a:spcPct val="0"/>
              </a:spcBef>
              <a:spcAft>
                <a:spcPct val="0"/>
              </a:spcAft>
            </a:pPr>
            <a:r>
              <a:rPr lang="en-US" sz="1350" dirty="0">
                <a:solidFill>
                  <a:srgbClr val="000000"/>
                </a:solidFill>
              </a:rPr>
              <a:t>Launch was planned for 2008!  </a:t>
            </a:r>
          </a:p>
        </p:txBody>
      </p:sp>
    </p:spTree>
    <p:extLst>
      <p:ext uri="{BB962C8B-B14F-4D97-AF65-F5344CB8AC3E}">
        <p14:creationId xmlns:p14="http://schemas.microsoft.com/office/powerpoint/2010/main" val="34053441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363" y="1185551"/>
            <a:ext cx="6973274" cy="4486901"/>
          </a:xfrm>
          <a:prstGeom prst="rect">
            <a:avLst/>
          </a:prstGeom>
        </p:spPr>
      </p:pic>
      <p:sp>
        <p:nvSpPr>
          <p:cNvPr id="3" name="TextBox 2"/>
          <p:cNvSpPr txBox="1"/>
          <p:nvPr/>
        </p:nvSpPr>
        <p:spPr>
          <a:xfrm>
            <a:off x="333732" y="5926367"/>
            <a:ext cx="3231141"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Arial"/>
                <a:ea typeface="+mn-ea"/>
                <a:cs typeface="+mn-cs"/>
              </a:rPr>
              <a:t>Credit: Lockheed-Martin</a:t>
            </a:r>
          </a:p>
        </p:txBody>
      </p:sp>
    </p:spTree>
    <p:extLst>
      <p:ext uri="{BB962C8B-B14F-4D97-AF65-F5344CB8AC3E}">
        <p14:creationId xmlns:p14="http://schemas.microsoft.com/office/powerpoint/2010/main" val="36772248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8889844300_85b34b0b7e_b"/>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715566" y="857250"/>
            <a:ext cx="7711678" cy="5143500"/>
          </a:xfrm>
          <a:prstGeom prst="rect">
            <a:avLst/>
          </a:prstGeom>
        </p:spPr>
      </p:pic>
      <p:sp>
        <p:nvSpPr>
          <p:cNvPr id="3" name="TextBox 2"/>
          <p:cNvSpPr txBox="1"/>
          <p:nvPr/>
        </p:nvSpPr>
        <p:spPr>
          <a:xfrm>
            <a:off x="333732" y="5926367"/>
            <a:ext cx="2795830"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Arial"/>
                <a:ea typeface="+mn-ea"/>
                <a:cs typeface="+mn-cs"/>
              </a:rPr>
              <a:t>Credit: </a:t>
            </a:r>
            <a:r>
              <a:rPr kumimoji="0" lang="en-US" sz="2400" b="0" i="0" u="none" strike="noStrike" kern="1200" cap="none" spc="0" normalizeH="0" baseline="0" noProof="0" dirty="0" smtClean="0">
                <a:ln>
                  <a:noFill/>
                </a:ln>
                <a:solidFill>
                  <a:srgbClr val="FFFF00"/>
                </a:solidFill>
                <a:effectLst/>
                <a:uLnTx/>
                <a:uFillTx/>
                <a:latin typeface="Arial"/>
                <a:ea typeface="+mn-ea"/>
                <a:cs typeface="+mn-cs"/>
              </a:rPr>
              <a:t>NOAA / NASA</a:t>
            </a:r>
            <a:endParaRPr kumimoji="0" lang="en-US" sz="2400" b="0" i="0" u="none" strike="noStrike" kern="1200" cap="none" spc="0" normalizeH="0" baseline="0" noProof="0" dirty="0">
              <a:ln>
                <a:noFill/>
              </a:ln>
              <a:solidFill>
                <a:srgbClr val="FFFF00"/>
              </a:solidFill>
              <a:effectLst/>
              <a:uLnTx/>
              <a:uFillTx/>
              <a:latin typeface="Arial"/>
              <a:ea typeface="+mn-ea"/>
              <a:cs typeface="+mn-cs"/>
            </a:endParaRPr>
          </a:p>
        </p:txBody>
      </p:sp>
    </p:spTree>
    <p:extLst>
      <p:ext uri="{BB962C8B-B14F-4D97-AF65-F5344CB8AC3E}">
        <p14:creationId xmlns:p14="http://schemas.microsoft.com/office/powerpoint/2010/main" val="288487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0494033641_cb2b0a4178_b"/>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715566" y="857250"/>
            <a:ext cx="7711678" cy="5143500"/>
          </a:xfrm>
          <a:prstGeom prst="rect">
            <a:avLst/>
          </a:prstGeom>
        </p:spPr>
      </p:pic>
      <p:sp>
        <p:nvSpPr>
          <p:cNvPr id="3" name="TextBox 2"/>
          <p:cNvSpPr txBox="1"/>
          <p:nvPr/>
        </p:nvSpPr>
        <p:spPr>
          <a:xfrm>
            <a:off x="333732" y="5926367"/>
            <a:ext cx="2795830"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Arial"/>
                <a:ea typeface="+mn-ea"/>
                <a:cs typeface="+mn-cs"/>
              </a:rPr>
              <a:t>Credit: </a:t>
            </a:r>
            <a:r>
              <a:rPr kumimoji="0" lang="en-US" sz="2400" b="0" i="0" u="none" strike="noStrike" kern="1200" cap="none" spc="0" normalizeH="0" baseline="0" noProof="0" dirty="0" smtClean="0">
                <a:ln>
                  <a:noFill/>
                </a:ln>
                <a:solidFill>
                  <a:srgbClr val="FFFF00"/>
                </a:solidFill>
                <a:effectLst/>
                <a:uLnTx/>
                <a:uFillTx/>
                <a:latin typeface="Arial"/>
                <a:ea typeface="+mn-ea"/>
                <a:cs typeface="+mn-cs"/>
              </a:rPr>
              <a:t>NOAA / NASA</a:t>
            </a:r>
            <a:endParaRPr kumimoji="0" lang="en-US" sz="2400" b="0" i="0" u="none" strike="noStrike" kern="1200" cap="none" spc="0" normalizeH="0" baseline="0" noProof="0" dirty="0">
              <a:ln>
                <a:noFill/>
              </a:ln>
              <a:solidFill>
                <a:srgbClr val="FFFF00"/>
              </a:solidFill>
              <a:effectLst/>
              <a:uLnTx/>
              <a:uFillTx/>
              <a:latin typeface="Arial"/>
              <a:ea typeface="+mn-ea"/>
              <a:cs typeface="+mn-cs"/>
            </a:endParaRPr>
          </a:p>
        </p:txBody>
      </p:sp>
    </p:spTree>
    <p:extLst>
      <p:ext uri="{BB962C8B-B14F-4D97-AF65-F5344CB8AC3E}">
        <p14:creationId xmlns:p14="http://schemas.microsoft.com/office/powerpoint/2010/main" val="19486558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55C0B93-B1D4-47A4-BC1B-961676336C9B}" type="slidenum">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3" name="MATTHEW_CONUS_I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51555" y="226484"/>
            <a:ext cx="8173156" cy="6129867"/>
          </a:xfrm>
          <a:prstGeom prst="rect">
            <a:avLst/>
          </a:prstGeom>
        </p:spPr>
      </p:pic>
    </p:spTree>
    <p:extLst>
      <p:ext uri="{BB962C8B-B14F-4D97-AF65-F5344CB8AC3E}">
        <p14:creationId xmlns:p14="http://schemas.microsoft.com/office/powerpoint/2010/main" val="21217088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0054533223_c3aacb1582_b"/>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856310" y="857250"/>
            <a:ext cx="3430190" cy="5143500"/>
          </a:xfrm>
          <a:prstGeom prst="rect">
            <a:avLst/>
          </a:prstGeom>
        </p:spPr>
      </p:pic>
      <p:sp>
        <p:nvSpPr>
          <p:cNvPr id="3" name="TextBox 2"/>
          <p:cNvSpPr txBox="1"/>
          <p:nvPr/>
        </p:nvSpPr>
        <p:spPr>
          <a:xfrm>
            <a:off x="333732" y="5926367"/>
            <a:ext cx="2795830"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Arial"/>
                <a:ea typeface="+mn-ea"/>
                <a:cs typeface="+mn-cs"/>
              </a:rPr>
              <a:t>Credit: </a:t>
            </a:r>
            <a:r>
              <a:rPr kumimoji="0" lang="en-US" sz="2400" b="0" i="0" u="none" strike="noStrike" kern="1200" cap="none" spc="0" normalizeH="0" baseline="0" noProof="0" dirty="0" smtClean="0">
                <a:ln>
                  <a:noFill/>
                </a:ln>
                <a:solidFill>
                  <a:srgbClr val="FFFF00"/>
                </a:solidFill>
                <a:effectLst/>
                <a:uLnTx/>
                <a:uFillTx/>
                <a:latin typeface="Arial"/>
                <a:ea typeface="+mn-ea"/>
                <a:cs typeface="+mn-cs"/>
              </a:rPr>
              <a:t>NOAA / NASA</a:t>
            </a:r>
            <a:endParaRPr kumimoji="0" lang="en-US" sz="2400" b="0" i="0" u="none" strike="noStrike" kern="1200" cap="none" spc="0" normalizeH="0" baseline="0" noProof="0" dirty="0">
              <a:ln>
                <a:noFill/>
              </a:ln>
              <a:solidFill>
                <a:srgbClr val="FFFF00"/>
              </a:solidFill>
              <a:effectLst/>
              <a:uLnTx/>
              <a:uFillTx/>
              <a:latin typeface="Arial"/>
              <a:ea typeface="+mn-ea"/>
              <a:cs typeface="+mn-cs"/>
            </a:endParaRPr>
          </a:p>
        </p:txBody>
      </p:sp>
    </p:spTree>
    <p:extLst>
      <p:ext uri="{BB962C8B-B14F-4D97-AF65-F5344CB8AC3E}">
        <p14:creationId xmlns:p14="http://schemas.microsoft.com/office/powerpoint/2010/main" val="34807818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0"/>
            <a:ext cx="8229600" cy="1143000"/>
          </a:xfrm>
        </p:spPr>
        <p:txBody>
          <a:bodyPr/>
          <a:lstStyle/>
          <a:p>
            <a:pPr eaLnBrk="1" hangingPunct="1"/>
            <a:r>
              <a:rPr lang="en-US" dirty="0" smtClean="0">
                <a:solidFill>
                  <a:srgbClr val="FFFF00"/>
                </a:solidFill>
              </a:rPr>
              <a:t>Thanks to…</a:t>
            </a:r>
          </a:p>
        </p:txBody>
      </p:sp>
      <p:sp>
        <p:nvSpPr>
          <p:cNvPr id="8195" name="Rectangle 3"/>
          <p:cNvSpPr>
            <a:spLocks noGrp="1" noChangeArrowheads="1"/>
          </p:cNvSpPr>
          <p:nvPr>
            <p:ph type="body" idx="1"/>
          </p:nvPr>
        </p:nvSpPr>
        <p:spPr>
          <a:xfrm>
            <a:off x="228600" y="838200"/>
            <a:ext cx="8772525" cy="4525963"/>
          </a:xfrm>
        </p:spPr>
        <p:txBody>
          <a:bodyPr/>
          <a:lstStyle/>
          <a:p>
            <a:pPr eaLnBrk="1" hangingPunct="1"/>
            <a:r>
              <a:rPr lang="en-US" sz="2000" dirty="0" smtClean="0">
                <a:solidFill>
                  <a:srgbClr val="FFFFFF"/>
                </a:solidFill>
                <a:latin typeface="Arial Unicode MS" pitchFamily="34" charset="-128"/>
              </a:rPr>
              <a:t>GOES-R Program Office</a:t>
            </a:r>
          </a:p>
          <a:p>
            <a:pPr eaLnBrk="1" hangingPunct="1"/>
            <a:r>
              <a:rPr lang="en-US" sz="2000" dirty="0" smtClean="0">
                <a:solidFill>
                  <a:srgbClr val="FFFFFF"/>
                </a:solidFill>
                <a:latin typeface="Arial Unicode MS" pitchFamily="34" charset="-128"/>
              </a:rPr>
              <a:t>Bill Line</a:t>
            </a:r>
          </a:p>
          <a:p>
            <a:pPr eaLnBrk="1" hangingPunct="1"/>
            <a:r>
              <a:rPr lang="en-US" sz="2000" dirty="0" smtClean="0">
                <a:solidFill>
                  <a:srgbClr val="FFFFFF"/>
                </a:solidFill>
                <a:latin typeface="Arial Unicode MS" pitchFamily="34" charset="-128"/>
              </a:rPr>
              <a:t>Jordan </a:t>
            </a:r>
            <a:r>
              <a:rPr lang="en-US" sz="2000" dirty="0" err="1" smtClean="0">
                <a:solidFill>
                  <a:srgbClr val="FFFFFF"/>
                </a:solidFill>
                <a:latin typeface="Arial Unicode MS" pitchFamily="34" charset="-128"/>
              </a:rPr>
              <a:t>Gerth</a:t>
            </a:r>
            <a:endParaRPr lang="en-US" sz="2000" dirty="0" smtClean="0">
              <a:solidFill>
                <a:srgbClr val="FFFFFF"/>
              </a:solidFill>
              <a:latin typeface="Arial Unicode MS" pitchFamily="34" charset="-128"/>
            </a:endParaRPr>
          </a:p>
          <a:p>
            <a:pPr eaLnBrk="1" hangingPunct="1"/>
            <a:r>
              <a:rPr lang="en-US" sz="2000" dirty="0" smtClean="0">
                <a:solidFill>
                  <a:srgbClr val="FFFFFF"/>
                </a:solidFill>
                <a:latin typeface="Arial Unicode MS" pitchFamily="34" charset="-128"/>
              </a:rPr>
              <a:t>Scott Lindstrom</a:t>
            </a:r>
          </a:p>
          <a:p>
            <a:pPr eaLnBrk="1" hangingPunct="1"/>
            <a:r>
              <a:rPr lang="en-US" sz="2000" dirty="0" smtClean="0">
                <a:solidFill>
                  <a:srgbClr val="FFFFFF"/>
                </a:solidFill>
                <a:latin typeface="Arial Unicode MS" pitchFamily="34" charset="-128"/>
              </a:rPr>
              <a:t>Mat Gunshor</a:t>
            </a:r>
          </a:p>
          <a:p>
            <a:pPr eaLnBrk="1" hangingPunct="1"/>
            <a:r>
              <a:rPr lang="en-US" sz="2000" dirty="0" smtClean="0">
                <a:solidFill>
                  <a:srgbClr val="FFFFFF"/>
                </a:solidFill>
                <a:latin typeface="Arial Unicode MS" pitchFamily="34" charset="-128"/>
              </a:rPr>
              <a:t>Steve Goodman</a:t>
            </a:r>
          </a:p>
          <a:p>
            <a:pPr eaLnBrk="1" hangingPunct="1"/>
            <a:r>
              <a:rPr lang="en-US" sz="2000" dirty="0" smtClean="0">
                <a:solidFill>
                  <a:srgbClr val="FFFFFF"/>
                </a:solidFill>
                <a:latin typeface="Arial Unicode MS" pitchFamily="34" charset="-128"/>
              </a:rPr>
              <a:t>Kathryn </a:t>
            </a:r>
            <a:r>
              <a:rPr lang="en-US" sz="2000" dirty="0" err="1" smtClean="0">
                <a:solidFill>
                  <a:srgbClr val="FFFFFF"/>
                </a:solidFill>
                <a:latin typeface="Arial Unicode MS" pitchFamily="34" charset="-128"/>
              </a:rPr>
              <a:t>Mozer</a:t>
            </a:r>
            <a:endParaRPr lang="en-US" sz="2000" dirty="0" smtClean="0">
              <a:solidFill>
                <a:srgbClr val="FFFFFF"/>
              </a:solidFill>
              <a:latin typeface="Arial Unicode MS" pitchFamily="34" charset="-128"/>
            </a:endParaRPr>
          </a:p>
          <a:p>
            <a:pPr eaLnBrk="1" hangingPunct="1"/>
            <a:r>
              <a:rPr lang="en-US" sz="2000" dirty="0" smtClean="0">
                <a:solidFill>
                  <a:srgbClr val="FFFFFF"/>
                </a:solidFill>
                <a:latin typeface="Arial Unicode MS" pitchFamily="34" charset="-128"/>
              </a:rPr>
              <a:t>Matt Seybold</a:t>
            </a:r>
          </a:p>
          <a:p>
            <a:pPr eaLnBrk="1" hangingPunct="1"/>
            <a:r>
              <a:rPr lang="en-US" sz="2000" dirty="0" smtClean="0">
                <a:solidFill>
                  <a:srgbClr val="FFFFFF"/>
                </a:solidFill>
                <a:latin typeface="Arial Unicode MS" pitchFamily="34" charset="-128"/>
              </a:rPr>
              <a:t>Kathleen </a:t>
            </a:r>
            <a:r>
              <a:rPr lang="en-US" sz="2000" dirty="0" err="1">
                <a:solidFill>
                  <a:srgbClr val="FFFFFF"/>
                </a:solidFill>
                <a:latin typeface="Arial Unicode MS" pitchFamily="34" charset="-128"/>
              </a:rPr>
              <a:t>Strabala</a:t>
            </a:r>
            <a:r>
              <a:rPr lang="en-US" sz="2000" dirty="0">
                <a:solidFill>
                  <a:srgbClr val="FFFFFF"/>
                </a:solidFill>
                <a:latin typeface="Arial Unicode MS" pitchFamily="34" charset="-128"/>
              </a:rPr>
              <a:t> </a:t>
            </a:r>
            <a:endParaRPr lang="en-US" sz="2000" dirty="0" smtClean="0">
              <a:solidFill>
                <a:srgbClr val="FFFFFF"/>
              </a:solidFill>
              <a:latin typeface="Arial Unicode MS" pitchFamily="34" charset="-128"/>
            </a:endParaRPr>
          </a:p>
          <a:p>
            <a:pPr eaLnBrk="1" hangingPunct="1"/>
            <a:r>
              <a:rPr lang="en-US" sz="2000" dirty="0" smtClean="0">
                <a:solidFill>
                  <a:srgbClr val="FFFFFF"/>
                </a:solidFill>
                <a:latin typeface="Arial Unicode MS" pitchFamily="34" charset="-128"/>
              </a:rPr>
              <a:t>Dan </a:t>
            </a:r>
            <a:r>
              <a:rPr lang="en-US" sz="2000" dirty="0" err="1" smtClean="0">
                <a:solidFill>
                  <a:srgbClr val="FFFFFF"/>
                </a:solidFill>
                <a:latin typeface="Arial Unicode MS" pitchFamily="34" charset="-128"/>
              </a:rPr>
              <a:t>Nietfeld</a:t>
            </a:r>
            <a:endParaRPr lang="en-US" sz="2000" dirty="0" smtClean="0">
              <a:solidFill>
                <a:srgbClr val="FFFFFF"/>
              </a:solidFill>
              <a:latin typeface="Arial Unicode MS" pitchFamily="34" charset="-128"/>
            </a:endParaRPr>
          </a:p>
          <a:p>
            <a:pPr eaLnBrk="1" hangingPunct="1"/>
            <a:r>
              <a:rPr lang="en-US" sz="2000" dirty="0" smtClean="0">
                <a:solidFill>
                  <a:srgbClr val="FFFFFF"/>
                </a:solidFill>
                <a:latin typeface="Arial Unicode MS" pitchFamily="34" charset="-128"/>
              </a:rPr>
              <a:t>SSEC </a:t>
            </a:r>
            <a:r>
              <a:rPr lang="en-US" sz="2000" dirty="0">
                <a:solidFill>
                  <a:srgbClr val="FFFFFF"/>
                </a:solidFill>
                <a:latin typeface="Arial Unicode MS" pitchFamily="34" charset="-128"/>
              </a:rPr>
              <a:t>data center</a:t>
            </a:r>
          </a:p>
          <a:p>
            <a:pPr eaLnBrk="1" hangingPunct="1"/>
            <a:r>
              <a:rPr lang="en-US" sz="2000" dirty="0" err="1" smtClean="0">
                <a:solidFill>
                  <a:srgbClr val="FFFFFF"/>
                </a:solidFill>
                <a:latin typeface="Arial Unicode MS" pitchFamily="34" charset="-128"/>
              </a:rPr>
              <a:t>Kaba</a:t>
            </a:r>
            <a:r>
              <a:rPr lang="en-US" sz="2000" dirty="0" smtClean="0">
                <a:solidFill>
                  <a:srgbClr val="FFFFFF"/>
                </a:solidFill>
                <a:latin typeface="Arial Unicode MS" pitchFamily="34" charset="-128"/>
              </a:rPr>
              <a:t> Bah</a:t>
            </a:r>
          </a:p>
          <a:p>
            <a:pPr eaLnBrk="1" hangingPunct="1"/>
            <a:r>
              <a:rPr lang="en-US" sz="2000" dirty="0" smtClean="0">
                <a:solidFill>
                  <a:srgbClr val="FFFFFF"/>
                </a:solidFill>
                <a:latin typeface="Arial Unicode MS" pitchFamily="34" charset="-128"/>
              </a:rPr>
              <a:t>Steve Miller and Dan Lindsey</a:t>
            </a:r>
          </a:p>
          <a:p>
            <a:pPr eaLnBrk="1" hangingPunct="1"/>
            <a:r>
              <a:rPr lang="en-US" sz="2000" dirty="0" smtClean="0">
                <a:solidFill>
                  <a:srgbClr val="FFFFFF"/>
                </a:solidFill>
                <a:latin typeface="Arial Unicode MS" pitchFamily="34" charset="-128"/>
              </a:rPr>
              <a:t>JMA</a:t>
            </a:r>
          </a:p>
          <a:p>
            <a:pPr eaLnBrk="1" hangingPunct="1"/>
            <a:r>
              <a:rPr lang="en-US" sz="2000" dirty="0" smtClean="0">
                <a:solidFill>
                  <a:srgbClr val="FFFFFF"/>
                </a:solidFill>
                <a:latin typeface="Arial Unicode MS" pitchFamily="34" charset="-128"/>
              </a:rPr>
              <a:t>ITT / Harris and the Entire GOES-R team!</a:t>
            </a:r>
            <a:endParaRPr lang="en-US" sz="2000" dirty="0" smtClean="0">
              <a:solidFill>
                <a:schemeClr val="bg1"/>
              </a:solidFill>
            </a:endParaRPr>
          </a:p>
          <a:p>
            <a:pPr eaLnBrk="1" hangingPunct="1"/>
            <a:endParaRPr lang="en-US" sz="2000" dirty="0" smtClean="0">
              <a:solidFill>
                <a:srgbClr val="FFFF00"/>
              </a:solidFill>
            </a:endParaRPr>
          </a:p>
        </p:txBody>
      </p:sp>
      <p:sp>
        <p:nvSpPr>
          <p:cNvPr id="819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1FDAAA-BCDB-4B69-B549-BA5722D2A043}" type="slidenum">
              <a:rPr kumimoji="0" lang="en-US" sz="14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400" b="0" i="0" u="none" strike="noStrike" kern="1200" cap="none" spc="0" normalizeH="0" baseline="0" noProof="0" smtClean="0">
              <a:ln>
                <a:noFill/>
              </a:ln>
              <a:solidFill>
                <a:srgbClr val="000000"/>
              </a:solidFill>
              <a:effectLst/>
              <a:uLnTx/>
              <a:uFillTx/>
              <a:latin typeface="Arial" pitchFamily="34" charset="0"/>
              <a:ea typeface="+mn-ea"/>
              <a:cs typeface="+mn-cs"/>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01000" y="6045818"/>
            <a:ext cx="1000125" cy="667489"/>
          </a:xfrm>
          <a:prstGeom prst="rect">
            <a:avLst/>
          </a:prstGeom>
        </p:spPr>
      </p:pic>
    </p:spTree>
    <p:extLst>
      <p:ext uri="{BB962C8B-B14F-4D97-AF65-F5344CB8AC3E}">
        <p14:creationId xmlns:p14="http://schemas.microsoft.com/office/powerpoint/2010/main" val="29479069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1011519985_c9f01bcee6_b"/>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715566" y="857250"/>
            <a:ext cx="7711678" cy="5143500"/>
          </a:xfrm>
          <a:prstGeom prst="rect">
            <a:avLst/>
          </a:prstGeom>
        </p:spPr>
      </p:pic>
      <p:sp>
        <p:nvSpPr>
          <p:cNvPr id="3" name="TextBox 2"/>
          <p:cNvSpPr txBox="1"/>
          <p:nvPr/>
        </p:nvSpPr>
        <p:spPr>
          <a:xfrm>
            <a:off x="333732" y="5926367"/>
            <a:ext cx="3557256"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Arial"/>
                <a:ea typeface="+mn-ea"/>
                <a:cs typeface="+mn-cs"/>
              </a:rPr>
              <a:t>Credit: </a:t>
            </a:r>
            <a:r>
              <a:rPr kumimoji="0" lang="en-US" sz="2400" b="0" i="0" u="none" strike="noStrike" kern="1200" cap="none" spc="0" normalizeH="0" baseline="0" noProof="0" dirty="0" smtClean="0">
                <a:ln>
                  <a:noFill/>
                </a:ln>
                <a:solidFill>
                  <a:srgbClr val="FFFF00"/>
                </a:solidFill>
                <a:effectLst/>
                <a:uLnTx/>
                <a:uFillTx/>
                <a:latin typeface="Arial"/>
                <a:ea typeface="+mn-ea"/>
                <a:cs typeface="+mn-cs"/>
              </a:rPr>
              <a:t>NOAA / NASA / ULA</a:t>
            </a:r>
            <a:endParaRPr kumimoji="0" lang="en-US" sz="2400" b="0" i="0" u="none" strike="noStrike" kern="1200" cap="none" spc="0" normalizeH="0" baseline="0" noProof="0" dirty="0">
              <a:ln>
                <a:noFill/>
              </a:ln>
              <a:solidFill>
                <a:srgbClr val="FFFF00"/>
              </a:solidFill>
              <a:effectLst/>
              <a:uLnTx/>
              <a:uFillTx/>
              <a:latin typeface="Arial"/>
              <a:ea typeface="+mn-ea"/>
              <a:cs typeface="+mn-cs"/>
            </a:endParaRPr>
          </a:p>
        </p:txBody>
      </p:sp>
    </p:spTree>
    <p:extLst>
      <p:ext uri="{BB962C8B-B14F-4D97-AF65-F5344CB8AC3E}">
        <p14:creationId xmlns:p14="http://schemas.microsoft.com/office/powerpoint/2010/main" val="2535067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1073907446_29fac62f61_b"/>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715566" y="857250"/>
            <a:ext cx="7711678" cy="5143500"/>
          </a:xfrm>
          <a:prstGeom prst="rect">
            <a:avLst/>
          </a:prstGeom>
        </p:spPr>
      </p:pic>
      <p:sp>
        <p:nvSpPr>
          <p:cNvPr id="3" name="TextBox 2"/>
          <p:cNvSpPr txBox="1"/>
          <p:nvPr/>
        </p:nvSpPr>
        <p:spPr>
          <a:xfrm>
            <a:off x="333732" y="5926367"/>
            <a:ext cx="3557256"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Arial"/>
                <a:ea typeface="+mn-ea"/>
                <a:cs typeface="+mn-cs"/>
              </a:rPr>
              <a:t>Credit: </a:t>
            </a:r>
            <a:r>
              <a:rPr kumimoji="0" lang="en-US" sz="2400" b="0" i="0" u="none" strike="noStrike" kern="1200" cap="none" spc="0" normalizeH="0" baseline="0" noProof="0" dirty="0" smtClean="0">
                <a:ln>
                  <a:noFill/>
                </a:ln>
                <a:solidFill>
                  <a:srgbClr val="FFFF00"/>
                </a:solidFill>
                <a:effectLst/>
                <a:uLnTx/>
                <a:uFillTx/>
                <a:latin typeface="Arial"/>
                <a:ea typeface="+mn-ea"/>
                <a:cs typeface="+mn-cs"/>
              </a:rPr>
              <a:t>NOAA / NASA / ULA</a:t>
            </a:r>
            <a:endParaRPr kumimoji="0" lang="en-US" sz="2400" b="0" i="0" u="none" strike="noStrike" kern="1200" cap="none" spc="0" normalizeH="0" baseline="0" noProof="0" dirty="0">
              <a:ln>
                <a:noFill/>
              </a:ln>
              <a:solidFill>
                <a:srgbClr val="FFFF00"/>
              </a:solidFill>
              <a:effectLst/>
              <a:uLnTx/>
              <a:uFillTx/>
              <a:latin typeface="Arial"/>
              <a:ea typeface="+mn-ea"/>
              <a:cs typeface="+mn-cs"/>
            </a:endParaRPr>
          </a:p>
        </p:txBody>
      </p:sp>
    </p:spTree>
    <p:extLst>
      <p:ext uri="{BB962C8B-B14F-4D97-AF65-F5344CB8AC3E}">
        <p14:creationId xmlns:p14="http://schemas.microsoft.com/office/powerpoint/2010/main" val="33602315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0369438743_49104494be_b"/>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715566" y="857250"/>
            <a:ext cx="7711678" cy="5143500"/>
          </a:xfrm>
          <a:prstGeom prst="rect">
            <a:avLst/>
          </a:prstGeom>
        </p:spPr>
      </p:pic>
      <p:sp>
        <p:nvSpPr>
          <p:cNvPr id="3" name="TextBox 2"/>
          <p:cNvSpPr txBox="1"/>
          <p:nvPr/>
        </p:nvSpPr>
        <p:spPr>
          <a:xfrm>
            <a:off x="128852" y="6192375"/>
            <a:ext cx="2607317"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Arial"/>
                <a:ea typeface="+mn-ea"/>
                <a:cs typeface="+mn-cs"/>
              </a:rPr>
              <a:t>Credit: ULA / NOAA</a:t>
            </a:r>
          </a:p>
        </p:txBody>
      </p:sp>
    </p:spTree>
    <p:extLst>
      <p:ext uri="{BB962C8B-B14F-4D97-AF65-F5344CB8AC3E}">
        <p14:creationId xmlns:p14="http://schemas.microsoft.com/office/powerpoint/2010/main" val="34910855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511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714375" y="857250"/>
            <a:ext cx="7715250" cy="5143500"/>
          </a:xfrm>
          <a:prstGeom prst="rect">
            <a:avLst/>
          </a:prstGeom>
        </p:spPr>
      </p:pic>
    </p:spTree>
    <p:extLst>
      <p:ext uri="{BB962C8B-B14F-4D97-AF65-F5344CB8AC3E}">
        <p14:creationId xmlns:p14="http://schemas.microsoft.com/office/powerpoint/2010/main" val="20877920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55C0B93-B1D4-47A4-BC1B-961676336C9B}" type="slidenum">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4546" y="0"/>
            <a:ext cx="7934908" cy="6858000"/>
          </a:xfrm>
          <a:prstGeom prst="rect">
            <a:avLst/>
          </a:prstGeom>
        </p:spPr>
      </p:pic>
    </p:spTree>
    <p:extLst>
      <p:ext uri="{BB962C8B-B14F-4D97-AF65-F5344CB8AC3E}">
        <p14:creationId xmlns:p14="http://schemas.microsoft.com/office/powerpoint/2010/main" val="42525062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1176503505_c6e600b0fc_b"/>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856312" y="857250"/>
            <a:ext cx="3907561" cy="5859308"/>
          </a:xfrm>
          <a:prstGeom prst="rect">
            <a:avLst/>
          </a:prstGeom>
        </p:spPr>
      </p:pic>
      <p:sp>
        <p:nvSpPr>
          <p:cNvPr id="3" name="TextBox 2"/>
          <p:cNvSpPr txBox="1"/>
          <p:nvPr/>
        </p:nvSpPr>
        <p:spPr>
          <a:xfrm>
            <a:off x="0" y="6485725"/>
            <a:ext cx="2607317"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Arial"/>
                <a:ea typeface="+mn-ea"/>
                <a:cs typeface="+mn-cs"/>
              </a:rPr>
              <a:t>Credit: ULA / NOAA</a:t>
            </a:r>
          </a:p>
        </p:txBody>
      </p:sp>
    </p:spTree>
    <p:extLst>
      <p:ext uri="{BB962C8B-B14F-4D97-AF65-F5344CB8AC3E}">
        <p14:creationId xmlns:p14="http://schemas.microsoft.com/office/powerpoint/2010/main" val="28197864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1140591566_df8af4ffba_b"/>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715566" y="857250"/>
            <a:ext cx="7711678" cy="5143500"/>
          </a:xfrm>
          <a:prstGeom prst="rect">
            <a:avLst/>
          </a:prstGeom>
        </p:spPr>
      </p:pic>
      <p:sp>
        <p:nvSpPr>
          <p:cNvPr id="3" name="TextBox 2"/>
          <p:cNvSpPr txBox="1"/>
          <p:nvPr/>
        </p:nvSpPr>
        <p:spPr>
          <a:xfrm>
            <a:off x="228605" y="6142499"/>
            <a:ext cx="2607317"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Arial"/>
                <a:ea typeface="+mn-ea"/>
                <a:cs typeface="+mn-cs"/>
              </a:rPr>
              <a:t>Credit: ULA / NOAA</a:t>
            </a:r>
          </a:p>
        </p:txBody>
      </p:sp>
    </p:spTree>
    <p:extLst>
      <p:ext uri="{BB962C8B-B14F-4D97-AF65-F5344CB8AC3E}">
        <p14:creationId xmlns:p14="http://schemas.microsoft.com/office/powerpoint/2010/main" val="36643964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1062115601_5c7d74738d_b"/>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715566" y="857250"/>
            <a:ext cx="7711678" cy="5143500"/>
          </a:xfrm>
          <a:prstGeom prst="rect">
            <a:avLst/>
          </a:prstGeom>
        </p:spPr>
      </p:pic>
      <p:sp>
        <p:nvSpPr>
          <p:cNvPr id="3" name="TextBox 2"/>
          <p:cNvSpPr txBox="1"/>
          <p:nvPr/>
        </p:nvSpPr>
        <p:spPr>
          <a:xfrm>
            <a:off x="278481" y="6142498"/>
            <a:ext cx="2607317"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Arial"/>
                <a:ea typeface="+mn-ea"/>
                <a:cs typeface="+mn-cs"/>
              </a:rPr>
              <a:t>Credit: ULA / NOAA</a:t>
            </a:r>
          </a:p>
        </p:txBody>
      </p:sp>
    </p:spTree>
    <p:extLst>
      <p:ext uri="{BB962C8B-B14F-4D97-AF65-F5344CB8AC3E}">
        <p14:creationId xmlns:p14="http://schemas.microsoft.com/office/powerpoint/2010/main" val="18996335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5476_GOESR_AfterLaunch_2592x172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714375" y="857250"/>
            <a:ext cx="7715250" cy="5143500"/>
          </a:xfrm>
          <a:prstGeom prst="rect">
            <a:avLst/>
          </a:prstGeom>
        </p:spPr>
      </p:pic>
      <p:sp>
        <p:nvSpPr>
          <p:cNvPr id="3" name="TextBox 2"/>
          <p:cNvSpPr txBox="1"/>
          <p:nvPr/>
        </p:nvSpPr>
        <p:spPr>
          <a:xfrm>
            <a:off x="483361" y="6225626"/>
            <a:ext cx="372807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Arial"/>
                <a:ea typeface="+mn-ea"/>
                <a:cs typeface="+mn-cs"/>
              </a:rPr>
              <a:t>Credit: Chris Schmidt, CIMSS</a:t>
            </a:r>
          </a:p>
        </p:txBody>
      </p:sp>
    </p:spTree>
    <p:extLst>
      <p:ext uri="{BB962C8B-B14F-4D97-AF65-F5344CB8AC3E}">
        <p14:creationId xmlns:p14="http://schemas.microsoft.com/office/powerpoint/2010/main" val="13134559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p:cNvGraphicFramePr>
            <a:graphicFrameLocks noGrp="1"/>
          </p:cNvGraphicFramePr>
          <p:nvPr>
            <p:extLst/>
          </p:nvPr>
        </p:nvGraphicFramePr>
        <p:xfrm>
          <a:off x="1371600" y="1697265"/>
          <a:ext cx="6400800" cy="2363270"/>
        </p:xfrm>
        <a:graphic>
          <a:graphicData uri="http://schemas.openxmlformats.org/drawingml/2006/table">
            <a:tbl>
              <a:tblPr firstRow="1">
                <a:tableStyleId>{21E4AEA4-8DFA-4A89-87EB-49C32662AFE0}</a:tableStyleId>
              </a:tblPr>
              <a:tblGrid>
                <a:gridCol w="731293">
                  <a:extLst>
                    <a:ext uri="{9D8B030D-6E8A-4147-A177-3AD203B41FA5}">
                      <a16:colId xmlns:a16="http://schemas.microsoft.com/office/drawing/2014/main" val="20000"/>
                    </a:ext>
                  </a:extLst>
                </a:gridCol>
                <a:gridCol w="927945">
                  <a:extLst>
                    <a:ext uri="{9D8B030D-6E8A-4147-A177-3AD203B41FA5}">
                      <a16:colId xmlns:a16="http://schemas.microsoft.com/office/drawing/2014/main" val="20001"/>
                    </a:ext>
                  </a:extLst>
                </a:gridCol>
                <a:gridCol w="1826912">
                  <a:extLst>
                    <a:ext uri="{9D8B030D-6E8A-4147-A177-3AD203B41FA5}">
                      <a16:colId xmlns:a16="http://schemas.microsoft.com/office/drawing/2014/main" val="20002"/>
                    </a:ext>
                  </a:extLst>
                </a:gridCol>
                <a:gridCol w="1143000">
                  <a:extLst>
                    <a:ext uri="{9D8B030D-6E8A-4147-A177-3AD203B41FA5}">
                      <a16:colId xmlns:a16="http://schemas.microsoft.com/office/drawing/2014/main" val="20003"/>
                    </a:ext>
                  </a:extLst>
                </a:gridCol>
                <a:gridCol w="1771650">
                  <a:extLst>
                    <a:ext uri="{9D8B030D-6E8A-4147-A177-3AD203B41FA5}">
                      <a16:colId xmlns:a16="http://schemas.microsoft.com/office/drawing/2014/main" val="20004"/>
                    </a:ext>
                  </a:extLst>
                </a:gridCol>
              </a:tblGrid>
              <a:tr h="657650">
                <a:tc>
                  <a:txBody>
                    <a:bodyPr/>
                    <a:lstStyle/>
                    <a:p>
                      <a:pPr marL="0" marR="0" algn="ctr">
                        <a:lnSpc>
                          <a:spcPct val="100000"/>
                        </a:lnSpc>
                        <a:spcBef>
                          <a:spcPts val="0"/>
                        </a:spcBef>
                        <a:spcAft>
                          <a:spcPts val="0"/>
                        </a:spcAft>
                      </a:pPr>
                      <a:r>
                        <a:rPr lang="en-US" sz="1400" dirty="0">
                          <a:effectLst/>
                        </a:rPr>
                        <a:t>ABI </a:t>
                      </a:r>
                      <a:endParaRPr lang="en-US" sz="1400" dirty="0" smtClean="0">
                        <a:effectLst/>
                      </a:endParaRPr>
                    </a:p>
                    <a:p>
                      <a:pPr marL="0" marR="0" algn="ctr">
                        <a:lnSpc>
                          <a:spcPct val="100000"/>
                        </a:lnSpc>
                        <a:spcBef>
                          <a:spcPts val="0"/>
                        </a:spcBef>
                        <a:spcAft>
                          <a:spcPts val="0"/>
                        </a:spcAft>
                      </a:pPr>
                      <a:r>
                        <a:rPr lang="en-US" sz="1400" dirty="0" smtClean="0">
                          <a:effectLst/>
                        </a:rPr>
                        <a:t>Band</a:t>
                      </a:r>
                      <a:endParaRPr lang="en-US" sz="1400" b="1" dirty="0">
                        <a:solidFill>
                          <a:srgbClr val="000000"/>
                        </a:solidFill>
                        <a:effectLst/>
                        <a:latin typeface="Arial"/>
                        <a:ea typeface="Arial"/>
                      </a:endParaRPr>
                    </a:p>
                  </a:txBody>
                  <a:tcPr marL="20215" marR="20215" marT="20215" marB="20215" anchor="ctr">
                    <a:solidFill>
                      <a:schemeClr val="tx2">
                        <a:lumMod val="40000"/>
                        <a:lumOff val="60000"/>
                      </a:schemeClr>
                    </a:solidFill>
                  </a:tcPr>
                </a:tc>
                <a:tc>
                  <a:txBody>
                    <a:bodyPr/>
                    <a:lstStyle/>
                    <a:p>
                      <a:pPr marL="0" marR="0" algn="ctr">
                        <a:lnSpc>
                          <a:spcPct val="100000"/>
                        </a:lnSpc>
                        <a:spcBef>
                          <a:spcPts val="0"/>
                        </a:spcBef>
                        <a:spcAft>
                          <a:spcPts val="0"/>
                        </a:spcAft>
                      </a:pPr>
                      <a:r>
                        <a:rPr lang="en-US" sz="1400" dirty="0" smtClean="0">
                          <a:effectLst/>
                        </a:rPr>
                        <a:t>Wavelength</a:t>
                      </a:r>
                      <a:r>
                        <a:rPr lang="en-US" sz="1400" baseline="0" dirty="0" smtClean="0">
                          <a:effectLst/>
                        </a:rPr>
                        <a:t> </a:t>
                      </a:r>
                      <a:r>
                        <a:rPr lang="en-US" sz="1400" dirty="0" smtClean="0">
                          <a:effectLst/>
                        </a:rPr>
                        <a:t>(µm</a:t>
                      </a:r>
                      <a:r>
                        <a:rPr lang="en-US" sz="1400" dirty="0">
                          <a:effectLst/>
                        </a:rPr>
                        <a:t>)</a:t>
                      </a:r>
                      <a:endParaRPr lang="en-US" sz="1400" b="1" dirty="0">
                        <a:solidFill>
                          <a:srgbClr val="000000"/>
                        </a:solidFill>
                        <a:effectLst/>
                        <a:latin typeface="Arial"/>
                        <a:ea typeface="Arial"/>
                      </a:endParaRPr>
                    </a:p>
                  </a:txBody>
                  <a:tcPr marL="20215" marR="20215" marT="20215" marB="20215" anchor="ctr">
                    <a:solidFill>
                      <a:schemeClr val="tx2">
                        <a:lumMod val="40000"/>
                        <a:lumOff val="60000"/>
                      </a:schemeClr>
                    </a:solidFill>
                  </a:tcPr>
                </a:tc>
                <a:tc>
                  <a:txBody>
                    <a:bodyPr/>
                    <a:lstStyle/>
                    <a:p>
                      <a:pPr marL="0" marR="0" algn="ctr">
                        <a:lnSpc>
                          <a:spcPct val="100000"/>
                        </a:lnSpc>
                        <a:spcBef>
                          <a:spcPts val="0"/>
                        </a:spcBef>
                        <a:spcAft>
                          <a:spcPts val="0"/>
                        </a:spcAft>
                      </a:pPr>
                      <a:r>
                        <a:rPr lang="en-US" sz="1400" dirty="0" smtClean="0">
                          <a:effectLst/>
                        </a:rPr>
                        <a:t>Wavelength</a:t>
                      </a:r>
                      <a:r>
                        <a:rPr lang="en-US" sz="1400" baseline="0" dirty="0" smtClean="0">
                          <a:effectLst/>
                        </a:rPr>
                        <a:t> range</a:t>
                      </a:r>
                      <a:r>
                        <a:rPr lang="en-US" sz="1400" dirty="0" smtClean="0">
                          <a:effectLst/>
                        </a:rPr>
                        <a:t> </a:t>
                      </a:r>
                      <a:r>
                        <a:rPr lang="en-US" sz="1400" baseline="0" dirty="0" smtClean="0">
                          <a:effectLst/>
                        </a:rPr>
                        <a:t> </a:t>
                      </a:r>
                      <a:r>
                        <a:rPr lang="en-US" sz="1400" dirty="0" smtClean="0">
                          <a:effectLst/>
                        </a:rPr>
                        <a:t>(µm</a:t>
                      </a:r>
                      <a:r>
                        <a:rPr lang="en-US" sz="1400" dirty="0">
                          <a:effectLst/>
                        </a:rPr>
                        <a:t>)</a:t>
                      </a:r>
                      <a:endParaRPr lang="en-US" sz="1400" b="1" dirty="0">
                        <a:solidFill>
                          <a:srgbClr val="000000"/>
                        </a:solidFill>
                        <a:effectLst/>
                        <a:latin typeface="Arial"/>
                        <a:ea typeface="Arial"/>
                      </a:endParaRPr>
                    </a:p>
                  </a:txBody>
                  <a:tcPr marL="20215" marR="20215" marT="20215" marB="20215" anchor="ctr">
                    <a:solidFill>
                      <a:schemeClr val="tx2">
                        <a:lumMod val="40000"/>
                        <a:lumOff val="60000"/>
                      </a:schemeClr>
                    </a:solidFill>
                  </a:tcPr>
                </a:tc>
                <a:tc>
                  <a:txBody>
                    <a:bodyPr/>
                    <a:lstStyle/>
                    <a:p>
                      <a:pPr marL="0" marR="0" algn="ctr">
                        <a:lnSpc>
                          <a:spcPct val="100000"/>
                        </a:lnSpc>
                        <a:spcBef>
                          <a:spcPts val="0"/>
                        </a:spcBef>
                        <a:spcAft>
                          <a:spcPts val="0"/>
                        </a:spcAft>
                      </a:pPr>
                      <a:r>
                        <a:rPr lang="en-US" sz="1400" dirty="0">
                          <a:effectLst/>
                        </a:rPr>
                        <a:t>Sub-point pixel </a:t>
                      </a:r>
                      <a:r>
                        <a:rPr lang="en-US" sz="1400" dirty="0" smtClean="0">
                          <a:effectLst/>
                        </a:rPr>
                        <a:t>spacing (km)</a:t>
                      </a:r>
                      <a:endParaRPr lang="en-US" sz="1400" b="1" dirty="0">
                        <a:solidFill>
                          <a:srgbClr val="000000"/>
                        </a:solidFill>
                        <a:effectLst/>
                        <a:latin typeface="Arial"/>
                        <a:ea typeface="Arial"/>
                      </a:endParaRPr>
                    </a:p>
                  </a:txBody>
                  <a:tcPr marL="20215" marR="20215" marT="20215" marB="20215" anchor="ctr">
                    <a:solidFill>
                      <a:schemeClr val="tx2">
                        <a:lumMod val="40000"/>
                        <a:lumOff val="60000"/>
                      </a:schemeClr>
                    </a:solidFill>
                  </a:tcPr>
                </a:tc>
                <a:tc>
                  <a:txBody>
                    <a:bodyPr/>
                    <a:lstStyle/>
                    <a:p>
                      <a:pPr marL="0" marR="0" algn="ctr">
                        <a:lnSpc>
                          <a:spcPct val="100000"/>
                        </a:lnSpc>
                        <a:spcBef>
                          <a:spcPts val="0"/>
                        </a:spcBef>
                        <a:spcAft>
                          <a:spcPts val="0"/>
                        </a:spcAft>
                      </a:pPr>
                      <a:r>
                        <a:rPr lang="en-US" sz="1400" dirty="0">
                          <a:effectLst/>
                        </a:rPr>
                        <a:t>Descriptive Name</a:t>
                      </a:r>
                      <a:endParaRPr lang="en-US" sz="1400" b="1" dirty="0">
                        <a:solidFill>
                          <a:srgbClr val="000000"/>
                        </a:solidFill>
                        <a:effectLst/>
                        <a:latin typeface="Arial"/>
                        <a:ea typeface="Arial"/>
                      </a:endParaRPr>
                    </a:p>
                  </a:txBody>
                  <a:tcPr marL="20215" marR="20215" marT="20215" marB="20215" anchor="ctr">
                    <a:solidFill>
                      <a:schemeClr val="tx2">
                        <a:lumMod val="40000"/>
                        <a:lumOff val="60000"/>
                      </a:schemeClr>
                    </a:solidFill>
                  </a:tcPr>
                </a:tc>
                <a:extLst>
                  <a:ext uri="{0D108BD9-81ED-4DB2-BD59-A6C34878D82A}">
                    <a16:rowId xmlns:a16="http://schemas.microsoft.com/office/drawing/2014/main" val="10000"/>
                  </a:ext>
                </a:extLst>
              </a:tr>
              <a:tr h="280460">
                <a:tc>
                  <a:txBody>
                    <a:bodyPr/>
                    <a:lstStyle/>
                    <a:p>
                      <a:pPr marL="0" marR="0" algn="ctr">
                        <a:lnSpc>
                          <a:spcPct val="150000"/>
                        </a:lnSpc>
                        <a:spcBef>
                          <a:spcPts val="0"/>
                        </a:spcBef>
                        <a:spcAft>
                          <a:spcPts val="0"/>
                        </a:spcAft>
                      </a:pPr>
                      <a:r>
                        <a:rPr lang="en-US" sz="1100" kern="600" dirty="0">
                          <a:effectLst/>
                        </a:rPr>
                        <a:t>1</a:t>
                      </a:r>
                      <a:endParaRPr lang="en-US" sz="1100" kern="600" dirty="0">
                        <a:solidFill>
                          <a:srgbClr val="000000"/>
                        </a:solidFill>
                        <a:effectLst/>
                        <a:latin typeface="Arial"/>
                        <a:ea typeface="Arial"/>
                      </a:endParaRPr>
                    </a:p>
                  </a:txBody>
                  <a:tcPr marL="20215" marR="20215" marT="20215" marB="20215" anchor="ctr"/>
                </a:tc>
                <a:tc>
                  <a:txBody>
                    <a:bodyPr/>
                    <a:lstStyle/>
                    <a:p>
                      <a:pPr marL="0" marR="0" algn="ctr">
                        <a:lnSpc>
                          <a:spcPct val="150000"/>
                        </a:lnSpc>
                        <a:spcBef>
                          <a:spcPts val="0"/>
                        </a:spcBef>
                        <a:spcAft>
                          <a:spcPts val="0"/>
                        </a:spcAft>
                      </a:pPr>
                      <a:r>
                        <a:rPr lang="en-US" sz="1100" kern="600" dirty="0">
                          <a:effectLst/>
                        </a:rPr>
                        <a:t>0.47</a:t>
                      </a:r>
                      <a:endParaRPr lang="en-US" sz="1100" kern="600" dirty="0">
                        <a:solidFill>
                          <a:srgbClr val="000000"/>
                        </a:solidFill>
                        <a:effectLst/>
                        <a:latin typeface="Arial"/>
                        <a:ea typeface="Arial"/>
                      </a:endParaRPr>
                    </a:p>
                  </a:txBody>
                  <a:tcPr marL="20215" marR="20215" marT="20215" marB="20215" anchor="ctr"/>
                </a:tc>
                <a:tc>
                  <a:txBody>
                    <a:bodyPr/>
                    <a:lstStyle/>
                    <a:p>
                      <a:pPr marL="0" marR="0" algn="ctr">
                        <a:lnSpc>
                          <a:spcPct val="150000"/>
                        </a:lnSpc>
                        <a:spcBef>
                          <a:spcPts val="0"/>
                        </a:spcBef>
                        <a:spcAft>
                          <a:spcPts val="0"/>
                        </a:spcAft>
                      </a:pPr>
                      <a:r>
                        <a:rPr lang="en-US" sz="1100" kern="600" dirty="0" smtClean="0">
                          <a:effectLst/>
                        </a:rPr>
                        <a:t>0.45 - 0.49</a:t>
                      </a:r>
                      <a:endParaRPr lang="en-US" sz="1100" kern="600" dirty="0">
                        <a:solidFill>
                          <a:srgbClr val="000000"/>
                        </a:solidFill>
                        <a:effectLst/>
                        <a:latin typeface="Arial"/>
                        <a:ea typeface="Arial"/>
                      </a:endParaRPr>
                    </a:p>
                  </a:txBody>
                  <a:tcPr marL="20215" marR="20215" marT="20215" marB="20215" anchor="ctr"/>
                </a:tc>
                <a:tc>
                  <a:txBody>
                    <a:bodyPr/>
                    <a:lstStyle/>
                    <a:p>
                      <a:pPr marL="0" marR="0" algn="ctr">
                        <a:lnSpc>
                          <a:spcPct val="150000"/>
                        </a:lnSpc>
                        <a:spcBef>
                          <a:spcPts val="0"/>
                        </a:spcBef>
                        <a:spcAft>
                          <a:spcPts val="0"/>
                        </a:spcAft>
                      </a:pPr>
                      <a:r>
                        <a:rPr lang="en-US" sz="1100" kern="600" dirty="0">
                          <a:effectLst/>
                        </a:rPr>
                        <a:t>1</a:t>
                      </a:r>
                      <a:endParaRPr lang="en-US" sz="1100" kern="600" dirty="0">
                        <a:solidFill>
                          <a:srgbClr val="000000"/>
                        </a:solidFill>
                        <a:effectLst/>
                        <a:latin typeface="Arial"/>
                        <a:ea typeface="Arial"/>
                      </a:endParaRPr>
                    </a:p>
                  </a:txBody>
                  <a:tcPr marL="20215" marR="20215" marT="20215" marB="20215" anchor="ctr"/>
                </a:tc>
                <a:tc>
                  <a:txBody>
                    <a:bodyPr/>
                    <a:lstStyle/>
                    <a:p>
                      <a:pPr marL="0" marR="0" algn="ctr">
                        <a:lnSpc>
                          <a:spcPct val="150000"/>
                        </a:lnSpc>
                        <a:spcBef>
                          <a:spcPts val="0"/>
                        </a:spcBef>
                        <a:spcAft>
                          <a:spcPts val="0"/>
                        </a:spcAft>
                      </a:pPr>
                      <a:r>
                        <a:rPr lang="en-US" sz="1100" kern="600" dirty="0">
                          <a:effectLst/>
                        </a:rPr>
                        <a:t>“Blue”</a:t>
                      </a:r>
                      <a:endParaRPr lang="en-US" sz="1100" kern="600" dirty="0">
                        <a:solidFill>
                          <a:srgbClr val="000000"/>
                        </a:solidFill>
                        <a:effectLst/>
                        <a:latin typeface="Arial"/>
                        <a:ea typeface="Arial"/>
                      </a:endParaRPr>
                    </a:p>
                  </a:txBody>
                  <a:tcPr marL="20215" marR="20215" marT="20215" marB="20215" anchor="ctr"/>
                </a:tc>
                <a:extLst>
                  <a:ext uri="{0D108BD9-81ED-4DB2-BD59-A6C34878D82A}">
                    <a16:rowId xmlns:a16="http://schemas.microsoft.com/office/drawing/2014/main" val="10001"/>
                  </a:ext>
                </a:extLst>
              </a:tr>
              <a:tr h="280460">
                <a:tc>
                  <a:txBody>
                    <a:bodyPr/>
                    <a:lstStyle/>
                    <a:p>
                      <a:pPr marL="0" marR="0" algn="ctr">
                        <a:lnSpc>
                          <a:spcPct val="150000"/>
                        </a:lnSpc>
                        <a:spcBef>
                          <a:spcPts val="0"/>
                        </a:spcBef>
                        <a:spcAft>
                          <a:spcPts val="0"/>
                        </a:spcAft>
                      </a:pPr>
                      <a:r>
                        <a:rPr lang="en-US" sz="1100" kern="600" dirty="0">
                          <a:effectLst/>
                        </a:rPr>
                        <a:t>2</a:t>
                      </a:r>
                      <a:endParaRPr lang="en-US" sz="1100" kern="600" dirty="0">
                        <a:solidFill>
                          <a:srgbClr val="000000"/>
                        </a:solidFill>
                        <a:effectLst/>
                        <a:latin typeface="Arial"/>
                        <a:ea typeface="Arial"/>
                      </a:endParaRPr>
                    </a:p>
                  </a:txBody>
                  <a:tcPr marL="20215" marR="20215" marT="20215" marB="20215" anchor="ctr">
                    <a:lnB w="12700" cap="flat" cmpd="sng" algn="ctr">
                      <a:solidFill>
                        <a:schemeClr val="tx1"/>
                      </a:solidFill>
                      <a:prstDash val="solid"/>
                      <a:round/>
                      <a:headEnd type="none" w="med" len="med"/>
                      <a:tailEnd type="none" w="med" len="med"/>
                    </a:lnB>
                    <a:solidFill>
                      <a:srgbClr val="F7B5A3"/>
                    </a:solidFill>
                  </a:tcPr>
                </a:tc>
                <a:tc>
                  <a:txBody>
                    <a:bodyPr/>
                    <a:lstStyle/>
                    <a:p>
                      <a:pPr marL="0" marR="0" algn="ctr">
                        <a:lnSpc>
                          <a:spcPct val="150000"/>
                        </a:lnSpc>
                        <a:spcBef>
                          <a:spcPts val="0"/>
                        </a:spcBef>
                        <a:spcAft>
                          <a:spcPts val="0"/>
                        </a:spcAft>
                      </a:pPr>
                      <a:r>
                        <a:rPr lang="en-US" sz="1100" kern="600" dirty="0">
                          <a:effectLst/>
                        </a:rPr>
                        <a:t>0.64</a:t>
                      </a:r>
                      <a:endParaRPr lang="en-US" sz="1100" kern="600" dirty="0">
                        <a:solidFill>
                          <a:srgbClr val="000000"/>
                        </a:solidFill>
                        <a:effectLst/>
                        <a:latin typeface="Arial"/>
                        <a:ea typeface="Arial"/>
                      </a:endParaRPr>
                    </a:p>
                  </a:txBody>
                  <a:tcPr marL="20215" marR="20215" marT="20215" marB="20215" anchor="ctr">
                    <a:lnB w="12700" cap="flat" cmpd="sng" algn="ctr">
                      <a:solidFill>
                        <a:schemeClr val="tx1"/>
                      </a:solidFill>
                      <a:prstDash val="solid"/>
                      <a:round/>
                      <a:headEnd type="none" w="med" len="med"/>
                      <a:tailEnd type="none" w="med" len="med"/>
                    </a:lnB>
                    <a:solidFill>
                      <a:srgbClr val="F7B5A3"/>
                    </a:solidFill>
                  </a:tcPr>
                </a:tc>
                <a:tc>
                  <a:txBody>
                    <a:bodyPr/>
                    <a:lstStyle/>
                    <a:p>
                      <a:pPr marL="0" marR="0" algn="ctr">
                        <a:lnSpc>
                          <a:spcPct val="150000"/>
                        </a:lnSpc>
                        <a:spcBef>
                          <a:spcPts val="0"/>
                        </a:spcBef>
                        <a:spcAft>
                          <a:spcPts val="0"/>
                        </a:spcAft>
                      </a:pPr>
                      <a:r>
                        <a:rPr lang="en-US" sz="1100" kern="600" dirty="0" smtClean="0">
                          <a:effectLst/>
                        </a:rPr>
                        <a:t>0.60 - 0.68</a:t>
                      </a:r>
                      <a:endParaRPr lang="en-US" sz="1100" kern="600" dirty="0">
                        <a:solidFill>
                          <a:srgbClr val="000000"/>
                        </a:solidFill>
                        <a:effectLst/>
                        <a:latin typeface="Arial"/>
                        <a:ea typeface="Arial"/>
                      </a:endParaRPr>
                    </a:p>
                  </a:txBody>
                  <a:tcPr marL="20215" marR="20215" marT="20215" marB="20215" anchor="ctr">
                    <a:lnB w="12700" cap="flat" cmpd="sng" algn="ctr">
                      <a:solidFill>
                        <a:schemeClr val="tx1"/>
                      </a:solidFill>
                      <a:prstDash val="solid"/>
                      <a:round/>
                      <a:headEnd type="none" w="med" len="med"/>
                      <a:tailEnd type="none" w="med" len="med"/>
                    </a:lnB>
                    <a:solidFill>
                      <a:srgbClr val="F7B5A3"/>
                    </a:solidFill>
                  </a:tcPr>
                </a:tc>
                <a:tc>
                  <a:txBody>
                    <a:bodyPr/>
                    <a:lstStyle/>
                    <a:p>
                      <a:pPr marL="0" marR="0" algn="ctr">
                        <a:lnSpc>
                          <a:spcPct val="150000"/>
                        </a:lnSpc>
                        <a:spcBef>
                          <a:spcPts val="0"/>
                        </a:spcBef>
                        <a:spcAft>
                          <a:spcPts val="0"/>
                        </a:spcAft>
                      </a:pPr>
                      <a:r>
                        <a:rPr lang="en-US" sz="1100" kern="600" dirty="0">
                          <a:effectLst/>
                        </a:rPr>
                        <a:t>0.5</a:t>
                      </a:r>
                      <a:endParaRPr lang="en-US" sz="1100" kern="600" dirty="0">
                        <a:solidFill>
                          <a:srgbClr val="000000"/>
                        </a:solidFill>
                        <a:effectLst/>
                        <a:latin typeface="Arial"/>
                        <a:ea typeface="Arial"/>
                      </a:endParaRPr>
                    </a:p>
                  </a:txBody>
                  <a:tcPr marL="20215" marR="20215" marT="20215" marB="20215" anchor="ctr">
                    <a:lnB w="12700" cap="flat" cmpd="sng" algn="ctr">
                      <a:solidFill>
                        <a:schemeClr val="tx1"/>
                      </a:solidFill>
                      <a:prstDash val="solid"/>
                      <a:round/>
                      <a:headEnd type="none" w="med" len="med"/>
                      <a:tailEnd type="none" w="med" len="med"/>
                    </a:lnB>
                    <a:solidFill>
                      <a:srgbClr val="F7B5A3"/>
                    </a:solidFill>
                  </a:tcPr>
                </a:tc>
                <a:tc>
                  <a:txBody>
                    <a:bodyPr/>
                    <a:lstStyle/>
                    <a:p>
                      <a:pPr marL="0" marR="0" algn="ctr">
                        <a:lnSpc>
                          <a:spcPct val="150000"/>
                        </a:lnSpc>
                        <a:spcBef>
                          <a:spcPts val="0"/>
                        </a:spcBef>
                        <a:spcAft>
                          <a:spcPts val="0"/>
                        </a:spcAft>
                      </a:pPr>
                      <a:r>
                        <a:rPr lang="en-US" sz="1100" kern="600" dirty="0">
                          <a:effectLst/>
                        </a:rPr>
                        <a:t>“Red”</a:t>
                      </a:r>
                      <a:endParaRPr lang="en-US" sz="1100" kern="600" dirty="0">
                        <a:solidFill>
                          <a:srgbClr val="000000"/>
                        </a:solidFill>
                        <a:effectLst/>
                        <a:latin typeface="Arial"/>
                        <a:ea typeface="Arial"/>
                      </a:endParaRPr>
                    </a:p>
                  </a:txBody>
                  <a:tcPr marL="20215" marR="20215" marT="20215" marB="20215" anchor="ctr">
                    <a:lnB w="12700" cap="flat" cmpd="sng" algn="ctr">
                      <a:solidFill>
                        <a:schemeClr val="tx1"/>
                      </a:solidFill>
                      <a:prstDash val="solid"/>
                      <a:round/>
                      <a:headEnd type="none" w="med" len="med"/>
                      <a:tailEnd type="none" w="med" len="med"/>
                    </a:lnB>
                    <a:solidFill>
                      <a:srgbClr val="F7B5A3"/>
                    </a:solidFill>
                  </a:tcPr>
                </a:tc>
                <a:extLst>
                  <a:ext uri="{0D108BD9-81ED-4DB2-BD59-A6C34878D82A}">
                    <a16:rowId xmlns:a16="http://schemas.microsoft.com/office/drawing/2014/main" val="10002"/>
                  </a:ext>
                </a:extLst>
              </a:tr>
              <a:tr h="280460">
                <a:tc>
                  <a:txBody>
                    <a:bodyPr/>
                    <a:lstStyle/>
                    <a:p>
                      <a:pPr marL="0" marR="0" algn="ctr">
                        <a:lnSpc>
                          <a:spcPct val="150000"/>
                        </a:lnSpc>
                        <a:spcBef>
                          <a:spcPts val="0"/>
                        </a:spcBef>
                        <a:spcAft>
                          <a:spcPts val="0"/>
                        </a:spcAft>
                      </a:pPr>
                      <a:r>
                        <a:rPr lang="en-US" sz="1100" kern="600" dirty="0">
                          <a:effectLst/>
                        </a:rPr>
                        <a:t>3</a:t>
                      </a:r>
                      <a:endParaRPr lang="en-US" sz="1100" kern="600" dirty="0">
                        <a:solidFill>
                          <a:srgbClr val="000000"/>
                        </a:solidFill>
                        <a:effectLst/>
                        <a:latin typeface="Arial"/>
                        <a:ea typeface="Arial"/>
                      </a:endParaRPr>
                    </a:p>
                  </a:txBody>
                  <a:tcPr marL="20215" marR="20215" marT="20215" marB="20215" anchor="ctr">
                    <a:lnT w="12700" cap="flat" cmpd="sng" algn="ctr">
                      <a:solidFill>
                        <a:schemeClr val="tx1"/>
                      </a:solidFill>
                      <a:prstDash val="solid"/>
                      <a:round/>
                      <a:headEnd type="none" w="med" len="med"/>
                      <a:tailEnd type="none" w="med" len="med"/>
                    </a:lnT>
                  </a:tcPr>
                </a:tc>
                <a:tc>
                  <a:txBody>
                    <a:bodyPr/>
                    <a:lstStyle/>
                    <a:p>
                      <a:pPr marL="0" marR="0" algn="ctr">
                        <a:lnSpc>
                          <a:spcPct val="150000"/>
                        </a:lnSpc>
                        <a:spcBef>
                          <a:spcPts val="0"/>
                        </a:spcBef>
                        <a:spcAft>
                          <a:spcPts val="0"/>
                        </a:spcAft>
                      </a:pPr>
                      <a:r>
                        <a:rPr lang="en-US" sz="1100" kern="600">
                          <a:effectLst/>
                        </a:rPr>
                        <a:t>0.864</a:t>
                      </a:r>
                      <a:endParaRPr lang="en-US" sz="1100" kern="600">
                        <a:solidFill>
                          <a:srgbClr val="000000"/>
                        </a:solidFill>
                        <a:effectLst/>
                        <a:latin typeface="Arial"/>
                        <a:ea typeface="Arial"/>
                      </a:endParaRPr>
                    </a:p>
                  </a:txBody>
                  <a:tcPr marL="20215" marR="20215" marT="20215" marB="20215" anchor="ctr">
                    <a:lnT w="12700" cap="flat" cmpd="sng" algn="ctr">
                      <a:solidFill>
                        <a:schemeClr val="tx1"/>
                      </a:solidFill>
                      <a:prstDash val="solid"/>
                      <a:round/>
                      <a:headEnd type="none" w="med" len="med"/>
                      <a:tailEnd type="none" w="med" len="med"/>
                    </a:lnT>
                  </a:tcPr>
                </a:tc>
                <a:tc>
                  <a:txBody>
                    <a:bodyPr/>
                    <a:lstStyle/>
                    <a:p>
                      <a:pPr marL="0" marR="0" algn="ctr">
                        <a:lnSpc>
                          <a:spcPct val="150000"/>
                        </a:lnSpc>
                        <a:spcBef>
                          <a:spcPts val="0"/>
                        </a:spcBef>
                        <a:spcAft>
                          <a:spcPts val="0"/>
                        </a:spcAft>
                      </a:pPr>
                      <a:r>
                        <a:rPr lang="en-US" sz="1100" kern="600" dirty="0" smtClean="0">
                          <a:effectLst/>
                        </a:rPr>
                        <a:t>0.847 - 0.882</a:t>
                      </a:r>
                      <a:endParaRPr lang="en-US" sz="1100" kern="600" dirty="0">
                        <a:solidFill>
                          <a:srgbClr val="000000"/>
                        </a:solidFill>
                        <a:effectLst/>
                        <a:latin typeface="Arial"/>
                        <a:ea typeface="Arial"/>
                      </a:endParaRPr>
                    </a:p>
                  </a:txBody>
                  <a:tcPr marL="20215" marR="20215" marT="20215" marB="20215" anchor="ctr">
                    <a:lnT w="12700" cap="flat" cmpd="sng" algn="ctr">
                      <a:solidFill>
                        <a:schemeClr val="tx1"/>
                      </a:solidFill>
                      <a:prstDash val="solid"/>
                      <a:round/>
                      <a:headEnd type="none" w="med" len="med"/>
                      <a:tailEnd type="none" w="med" len="med"/>
                    </a:lnT>
                  </a:tcPr>
                </a:tc>
                <a:tc>
                  <a:txBody>
                    <a:bodyPr/>
                    <a:lstStyle/>
                    <a:p>
                      <a:pPr marL="0" marR="0" algn="ctr">
                        <a:lnSpc>
                          <a:spcPct val="150000"/>
                        </a:lnSpc>
                        <a:spcBef>
                          <a:spcPts val="0"/>
                        </a:spcBef>
                        <a:spcAft>
                          <a:spcPts val="0"/>
                        </a:spcAft>
                      </a:pPr>
                      <a:r>
                        <a:rPr lang="en-US" sz="1100" kern="600" dirty="0">
                          <a:effectLst/>
                        </a:rPr>
                        <a:t>1</a:t>
                      </a:r>
                      <a:endParaRPr lang="en-US" sz="1100" kern="600" dirty="0">
                        <a:solidFill>
                          <a:srgbClr val="000000"/>
                        </a:solidFill>
                        <a:effectLst/>
                        <a:latin typeface="Arial"/>
                        <a:ea typeface="Arial"/>
                      </a:endParaRPr>
                    </a:p>
                  </a:txBody>
                  <a:tcPr marL="20215" marR="20215" marT="20215" marB="20215" anchor="ctr">
                    <a:lnT w="12700" cap="flat" cmpd="sng" algn="ctr">
                      <a:solidFill>
                        <a:schemeClr val="tx1"/>
                      </a:solidFill>
                      <a:prstDash val="solid"/>
                      <a:round/>
                      <a:headEnd type="none" w="med" len="med"/>
                      <a:tailEnd type="none" w="med" len="med"/>
                    </a:lnT>
                  </a:tcPr>
                </a:tc>
                <a:tc>
                  <a:txBody>
                    <a:bodyPr/>
                    <a:lstStyle/>
                    <a:p>
                      <a:pPr marL="0" marR="0" algn="ctr">
                        <a:lnSpc>
                          <a:spcPct val="150000"/>
                        </a:lnSpc>
                        <a:spcBef>
                          <a:spcPts val="0"/>
                        </a:spcBef>
                        <a:spcAft>
                          <a:spcPts val="0"/>
                        </a:spcAft>
                      </a:pPr>
                      <a:r>
                        <a:rPr lang="en-US" sz="1100" kern="600" dirty="0">
                          <a:effectLst/>
                        </a:rPr>
                        <a:t>“Veggie”</a:t>
                      </a:r>
                      <a:endParaRPr lang="en-US" sz="1100" kern="600" dirty="0">
                        <a:solidFill>
                          <a:srgbClr val="000000"/>
                        </a:solidFill>
                        <a:effectLst/>
                        <a:latin typeface="Arial"/>
                        <a:ea typeface="Arial"/>
                      </a:endParaRPr>
                    </a:p>
                  </a:txBody>
                  <a:tcPr marL="20215" marR="20215" marT="20215" marB="20215"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3"/>
                  </a:ext>
                </a:extLst>
              </a:tr>
              <a:tr h="280460">
                <a:tc>
                  <a:txBody>
                    <a:bodyPr/>
                    <a:lstStyle/>
                    <a:p>
                      <a:pPr marL="0" marR="0" algn="ctr">
                        <a:lnSpc>
                          <a:spcPct val="150000"/>
                        </a:lnSpc>
                        <a:spcBef>
                          <a:spcPts val="0"/>
                        </a:spcBef>
                        <a:spcAft>
                          <a:spcPts val="0"/>
                        </a:spcAft>
                      </a:pPr>
                      <a:r>
                        <a:rPr lang="en-US" sz="1100" kern="600" dirty="0">
                          <a:effectLst/>
                        </a:rPr>
                        <a:t>4</a:t>
                      </a:r>
                      <a:endParaRPr lang="en-US" sz="1100" kern="600" dirty="0">
                        <a:solidFill>
                          <a:srgbClr val="000000"/>
                        </a:solidFill>
                        <a:effectLst/>
                        <a:latin typeface="Arial"/>
                        <a:ea typeface="Arial"/>
                      </a:endParaRPr>
                    </a:p>
                  </a:txBody>
                  <a:tcPr marL="20215" marR="20215" marT="20215" marB="20215" anchor="ctr">
                    <a:solidFill>
                      <a:srgbClr val="F7B5A3"/>
                    </a:solidFill>
                  </a:tcPr>
                </a:tc>
                <a:tc>
                  <a:txBody>
                    <a:bodyPr/>
                    <a:lstStyle/>
                    <a:p>
                      <a:pPr marL="0" marR="0" algn="ctr">
                        <a:lnSpc>
                          <a:spcPct val="150000"/>
                        </a:lnSpc>
                        <a:spcBef>
                          <a:spcPts val="0"/>
                        </a:spcBef>
                        <a:spcAft>
                          <a:spcPts val="0"/>
                        </a:spcAft>
                      </a:pPr>
                      <a:r>
                        <a:rPr lang="en-US" sz="1100" kern="600" dirty="0">
                          <a:effectLst/>
                        </a:rPr>
                        <a:t>1.373</a:t>
                      </a:r>
                      <a:endParaRPr lang="en-US" sz="1100" kern="600" dirty="0">
                        <a:solidFill>
                          <a:srgbClr val="000000"/>
                        </a:solidFill>
                        <a:effectLst/>
                        <a:latin typeface="Arial"/>
                        <a:ea typeface="Arial"/>
                      </a:endParaRPr>
                    </a:p>
                  </a:txBody>
                  <a:tcPr marL="20215" marR="20215" marT="20215" marB="20215" anchor="ctr">
                    <a:solidFill>
                      <a:srgbClr val="F7B5A3"/>
                    </a:solidFill>
                  </a:tcPr>
                </a:tc>
                <a:tc>
                  <a:txBody>
                    <a:bodyPr/>
                    <a:lstStyle/>
                    <a:p>
                      <a:pPr marL="0" marR="0" algn="ctr">
                        <a:lnSpc>
                          <a:spcPct val="150000"/>
                        </a:lnSpc>
                        <a:spcBef>
                          <a:spcPts val="0"/>
                        </a:spcBef>
                        <a:spcAft>
                          <a:spcPts val="0"/>
                        </a:spcAft>
                      </a:pPr>
                      <a:r>
                        <a:rPr lang="en-US" sz="1100" kern="600" dirty="0" smtClean="0">
                          <a:effectLst/>
                        </a:rPr>
                        <a:t>1.366 - 1.380</a:t>
                      </a:r>
                      <a:endParaRPr lang="en-US" sz="1100" kern="600" dirty="0">
                        <a:solidFill>
                          <a:srgbClr val="000000"/>
                        </a:solidFill>
                        <a:effectLst/>
                        <a:latin typeface="Arial"/>
                        <a:ea typeface="Arial"/>
                      </a:endParaRPr>
                    </a:p>
                  </a:txBody>
                  <a:tcPr marL="20215" marR="20215" marT="20215" marB="20215" anchor="ctr">
                    <a:solidFill>
                      <a:srgbClr val="F7B5A3"/>
                    </a:solidFill>
                  </a:tcPr>
                </a:tc>
                <a:tc>
                  <a:txBody>
                    <a:bodyPr/>
                    <a:lstStyle/>
                    <a:p>
                      <a:pPr marL="0" marR="0" algn="ctr">
                        <a:lnSpc>
                          <a:spcPct val="150000"/>
                        </a:lnSpc>
                        <a:spcBef>
                          <a:spcPts val="0"/>
                        </a:spcBef>
                        <a:spcAft>
                          <a:spcPts val="0"/>
                        </a:spcAft>
                      </a:pPr>
                      <a:r>
                        <a:rPr lang="en-US" sz="1100" kern="600" dirty="0">
                          <a:effectLst/>
                        </a:rPr>
                        <a:t>2</a:t>
                      </a:r>
                      <a:endParaRPr lang="en-US" sz="1100" kern="600" dirty="0">
                        <a:solidFill>
                          <a:srgbClr val="000000"/>
                        </a:solidFill>
                        <a:effectLst/>
                        <a:latin typeface="Arial"/>
                        <a:ea typeface="Arial"/>
                      </a:endParaRPr>
                    </a:p>
                  </a:txBody>
                  <a:tcPr marL="20215" marR="20215" marT="20215" marB="20215" anchor="ctr">
                    <a:solidFill>
                      <a:srgbClr val="F7B5A3"/>
                    </a:solidFill>
                  </a:tcPr>
                </a:tc>
                <a:tc>
                  <a:txBody>
                    <a:bodyPr/>
                    <a:lstStyle/>
                    <a:p>
                      <a:pPr marL="0" marR="0" algn="ctr">
                        <a:lnSpc>
                          <a:spcPct val="150000"/>
                        </a:lnSpc>
                        <a:spcBef>
                          <a:spcPts val="0"/>
                        </a:spcBef>
                        <a:spcAft>
                          <a:spcPts val="0"/>
                        </a:spcAft>
                      </a:pPr>
                      <a:r>
                        <a:rPr lang="en-US" sz="1100" kern="600" dirty="0">
                          <a:effectLst/>
                        </a:rPr>
                        <a:t>“Cirrus”</a:t>
                      </a:r>
                      <a:endParaRPr lang="en-US" sz="1100" kern="600" dirty="0">
                        <a:solidFill>
                          <a:srgbClr val="000000"/>
                        </a:solidFill>
                        <a:effectLst/>
                        <a:latin typeface="Arial"/>
                        <a:ea typeface="Arial"/>
                      </a:endParaRPr>
                    </a:p>
                  </a:txBody>
                  <a:tcPr marL="20215" marR="20215" marT="20215" marB="20215" anchor="ctr">
                    <a:solidFill>
                      <a:srgbClr val="F7B5A3"/>
                    </a:solidFill>
                  </a:tcPr>
                </a:tc>
                <a:extLst>
                  <a:ext uri="{0D108BD9-81ED-4DB2-BD59-A6C34878D82A}">
                    <a16:rowId xmlns:a16="http://schemas.microsoft.com/office/drawing/2014/main" val="10004"/>
                  </a:ext>
                </a:extLst>
              </a:tr>
              <a:tr h="280460">
                <a:tc>
                  <a:txBody>
                    <a:bodyPr/>
                    <a:lstStyle/>
                    <a:p>
                      <a:pPr marL="0" marR="0" algn="ctr">
                        <a:lnSpc>
                          <a:spcPct val="150000"/>
                        </a:lnSpc>
                        <a:spcBef>
                          <a:spcPts val="0"/>
                        </a:spcBef>
                        <a:spcAft>
                          <a:spcPts val="0"/>
                        </a:spcAft>
                      </a:pPr>
                      <a:r>
                        <a:rPr lang="en-US" sz="1100" kern="600">
                          <a:effectLst/>
                        </a:rPr>
                        <a:t>5</a:t>
                      </a:r>
                      <a:endParaRPr lang="en-US" sz="1100" kern="600">
                        <a:solidFill>
                          <a:srgbClr val="000000"/>
                        </a:solidFill>
                        <a:effectLst/>
                        <a:latin typeface="Arial"/>
                        <a:ea typeface="Arial"/>
                      </a:endParaRPr>
                    </a:p>
                  </a:txBody>
                  <a:tcPr marL="20215" marR="20215" marT="20215" marB="20215" anchor="ctr"/>
                </a:tc>
                <a:tc>
                  <a:txBody>
                    <a:bodyPr/>
                    <a:lstStyle/>
                    <a:p>
                      <a:pPr marL="0" marR="0" algn="ctr">
                        <a:lnSpc>
                          <a:spcPct val="150000"/>
                        </a:lnSpc>
                        <a:spcBef>
                          <a:spcPts val="0"/>
                        </a:spcBef>
                        <a:spcAft>
                          <a:spcPts val="0"/>
                        </a:spcAft>
                      </a:pPr>
                      <a:r>
                        <a:rPr lang="en-US" sz="1100" kern="600">
                          <a:effectLst/>
                        </a:rPr>
                        <a:t>1.61</a:t>
                      </a:r>
                      <a:endParaRPr lang="en-US" sz="1100" kern="600">
                        <a:solidFill>
                          <a:srgbClr val="000000"/>
                        </a:solidFill>
                        <a:effectLst/>
                        <a:latin typeface="Arial"/>
                        <a:ea typeface="Arial"/>
                      </a:endParaRPr>
                    </a:p>
                  </a:txBody>
                  <a:tcPr marL="20215" marR="20215" marT="20215" marB="20215" anchor="ctr"/>
                </a:tc>
                <a:tc>
                  <a:txBody>
                    <a:bodyPr/>
                    <a:lstStyle/>
                    <a:p>
                      <a:pPr marL="0" marR="0" algn="ctr">
                        <a:lnSpc>
                          <a:spcPct val="150000"/>
                        </a:lnSpc>
                        <a:spcBef>
                          <a:spcPts val="0"/>
                        </a:spcBef>
                        <a:spcAft>
                          <a:spcPts val="0"/>
                        </a:spcAft>
                      </a:pPr>
                      <a:r>
                        <a:rPr lang="en-US" sz="1100" kern="600" dirty="0" smtClean="0">
                          <a:effectLst/>
                        </a:rPr>
                        <a:t>1.59 - 1.63</a:t>
                      </a:r>
                      <a:endParaRPr lang="en-US" sz="1100" kern="600" dirty="0">
                        <a:solidFill>
                          <a:srgbClr val="000000"/>
                        </a:solidFill>
                        <a:effectLst/>
                        <a:latin typeface="Arial"/>
                        <a:ea typeface="Arial"/>
                      </a:endParaRPr>
                    </a:p>
                  </a:txBody>
                  <a:tcPr marL="20215" marR="20215" marT="20215" marB="20215" anchor="ctr"/>
                </a:tc>
                <a:tc>
                  <a:txBody>
                    <a:bodyPr/>
                    <a:lstStyle/>
                    <a:p>
                      <a:pPr marL="0" marR="0" algn="ctr">
                        <a:lnSpc>
                          <a:spcPct val="150000"/>
                        </a:lnSpc>
                        <a:spcBef>
                          <a:spcPts val="0"/>
                        </a:spcBef>
                        <a:spcAft>
                          <a:spcPts val="0"/>
                        </a:spcAft>
                      </a:pPr>
                      <a:r>
                        <a:rPr lang="en-US" sz="1100" kern="600" dirty="0">
                          <a:effectLst/>
                        </a:rPr>
                        <a:t>1</a:t>
                      </a:r>
                      <a:endParaRPr lang="en-US" sz="1100" kern="600" dirty="0">
                        <a:solidFill>
                          <a:srgbClr val="000000"/>
                        </a:solidFill>
                        <a:effectLst/>
                        <a:latin typeface="Arial"/>
                        <a:ea typeface="Arial"/>
                      </a:endParaRPr>
                    </a:p>
                  </a:txBody>
                  <a:tcPr marL="20215" marR="20215" marT="20215" marB="20215" anchor="ctr"/>
                </a:tc>
                <a:tc>
                  <a:txBody>
                    <a:bodyPr/>
                    <a:lstStyle/>
                    <a:p>
                      <a:pPr marL="0" marR="0" algn="ctr">
                        <a:lnSpc>
                          <a:spcPct val="150000"/>
                        </a:lnSpc>
                        <a:spcBef>
                          <a:spcPts val="0"/>
                        </a:spcBef>
                        <a:spcAft>
                          <a:spcPts val="0"/>
                        </a:spcAft>
                      </a:pPr>
                      <a:r>
                        <a:rPr lang="en-US" sz="1100" kern="600" dirty="0">
                          <a:effectLst/>
                        </a:rPr>
                        <a:t>“Snow/Ice”</a:t>
                      </a:r>
                      <a:endParaRPr lang="en-US" sz="1100" kern="600" dirty="0">
                        <a:solidFill>
                          <a:srgbClr val="000000"/>
                        </a:solidFill>
                        <a:effectLst/>
                        <a:latin typeface="Arial"/>
                        <a:ea typeface="Arial"/>
                      </a:endParaRPr>
                    </a:p>
                  </a:txBody>
                  <a:tcPr marL="20215" marR="20215" marT="20215" marB="20215" anchor="ctr"/>
                </a:tc>
                <a:extLst>
                  <a:ext uri="{0D108BD9-81ED-4DB2-BD59-A6C34878D82A}">
                    <a16:rowId xmlns:a16="http://schemas.microsoft.com/office/drawing/2014/main" val="10005"/>
                  </a:ext>
                </a:extLst>
              </a:tr>
              <a:tr h="280460">
                <a:tc>
                  <a:txBody>
                    <a:bodyPr/>
                    <a:lstStyle/>
                    <a:p>
                      <a:pPr marL="0" marR="0" algn="ctr">
                        <a:lnSpc>
                          <a:spcPct val="150000"/>
                        </a:lnSpc>
                        <a:spcBef>
                          <a:spcPts val="0"/>
                        </a:spcBef>
                        <a:spcAft>
                          <a:spcPts val="0"/>
                        </a:spcAft>
                      </a:pPr>
                      <a:r>
                        <a:rPr lang="en-US" sz="1100" kern="600" dirty="0">
                          <a:effectLst/>
                        </a:rPr>
                        <a:t>6</a:t>
                      </a:r>
                      <a:endParaRPr lang="en-US" sz="1100" kern="600" dirty="0">
                        <a:solidFill>
                          <a:srgbClr val="000000"/>
                        </a:solidFill>
                        <a:effectLst/>
                        <a:latin typeface="Arial"/>
                        <a:ea typeface="Arial"/>
                      </a:endParaRPr>
                    </a:p>
                  </a:txBody>
                  <a:tcPr marL="20215" marR="20215" marT="20215" marB="20215" anchor="ctr">
                    <a:lnB w="12700" cap="flat" cmpd="sng" algn="ctr">
                      <a:solidFill>
                        <a:schemeClr val="tx1"/>
                      </a:solidFill>
                      <a:prstDash val="solid"/>
                      <a:round/>
                      <a:headEnd type="none" w="med" len="med"/>
                      <a:tailEnd type="none" w="med" len="med"/>
                    </a:lnB>
                    <a:solidFill>
                      <a:srgbClr val="F7B5A3"/>
                    </a:solidFill>
                  </a:tcPr>
                </a:tc>
                <a:tc>
                  <a:txBody>
                    <a:bodyPr/>
                    <a:lstStyle/>
                    <a:p>
                      <a:pPr marL="0" marR="0" algn="ctr">
                        <a:lnSpc>
                          <a:spcPct val="150000"/>
                        </a:lnSpc>
                        <a:spcBef>
                          <a:spcPts val="0"/>
                        </a:spcBef>
                        <a:spcAft>
                          <a:spcPts val="0"/>
                        </a:spcAft>
                      </a:pPr>
                      <a:r>
                        <a:rPr lang="en-US" sz="1100" kern="600" dirty="0">
                          <a:effectLst/>
                        </a:rPr>
                        <a:t>2.24</a:t>
                      </a:r>
                      <a:endParaRPr lang="en-US" sz="1100" kern="600" dirty="0">
                        <a:solidFill>
                          <a:srgbClr val="000000"/>
                        </a:solidFill>
                        <a:effectLst/>
                        <a:latin typeface="Arial"/>
                        <a:ea typeface="Arial"/>
                      </a:endParaRPr>
                    </a:p>
                  </a:txBody>
                  <a:tcPr marL="20215" marR="20215" marT="20215" marB="20215" anchor="ctr">
                    <a:lnB w="12700" cap="flat" cmpd="sng" algn="ctr">
                      <a:solidFill>
                        <a:schemeClr val="tx1"/>
                      </a:solidFill>
                      <a:prstDash val="solid"/>
                      <a:round/>
                      <a:headEnd type="none" w="med" len="med"/>
                      <a:tailEnd type="none" w="med" len="med"/>
                    </a:lnB>
                    <a:solidFill>
                      <a:srgbClr val="F7B5A3"/>
                    </a:solidFill>
                  </a:tcPr>
                </a:tc>
                <a:tc>
                  <a:txBody>
                    <a:bodyPr/>
                    <a:lstStyle/>
                    <a:p>
                      <a:pPr marL="0" marR="0" algn="ctr">
                        <a:lnSpc>
                          <a:spcPct val="150000"/>
                        </a:lnSpc>
                        <a:spcBef>
                          <a:spcPts val="0"/>
                        </a:spcBef>
                        <a:spcAft>
                          <a:spcPts val="0"/>
                        </a:spcAft>
                      </a:pPr>
                      <a:r>
                        <a:rPr lang="en-US" sz="1100" kern="600" dirty="0" smtClean="0">
                          <a:effectLst/>
                        </a:rPr>
                        <a:t>2.22 -2.27</a:t>
                      </a:r>
                      <a:endParaRPr lang="en-US" sz="1100" kern="600" dirty="0">
                        <a:solidFill>
                          <a:srgbClr val="000000"/>
                        </a:solidFill>
                        <a:effectLst/>
                        <a:latin typeface="Arial"/>
                        <a:ea typeface="Arial"/>
                      </a:endParaRPr>
                    </a:p>
                  </a:txBody>
                  <a:tcPr marL="20215" marR="20215" marT="20215" marB="20215" anchor="ctr">
                    <a:lnB w="12700" cap="flat" cmpd="sng" algn="ctr">
                      <a:solidFill>
                        <a:schemeClr val="tx1"/>
                      </a:solidFill>
                      <a:prstDash val="solid"/>
                      <a:round/>
                      <a:headEnd type="none" w="med" len="med"/>
                      <a:tailEnd type="none" w="med" len="med"/>
                    </a:lnB>
                    <a:solidFill>
                      <a:srgbClr val="F7B5A3"/>
                    </a:solidFill>
                  </a:tcPr>
                </a:tc>
                <a:tc>
                  <a:txBody>
                    <a:bodyPr/>
                    <a:lstStyle/>
                    <a:p>
                      <a:pPr marL="0" marR="0" algn="ctr">
                        <a:lnSpc>
                          <a:spcPct val="150000"/>
                        </a:lnSpc>
                        <a:spcBef>
                          <a:spcPts val="0"/>
                        </a:spcBef>
                        <a:spcAft>
                          <a:spcPts val="0"/>
                        </a:spcAft>
                      </a:pPr>
                      <a:r>
                        <a:rPr lang="en-US" sz="1100" kern="600" dirty="0">
                          <a:effectLst/>
                        </a:rPr>
                        <a:t>2</a:t>
                      </a:r>
                      <a:endParaRPr lang="en-US" sz="1100" kern="600" dirty="0">
                        <a:solidFill>
                          <a:srgbClr val="000000"/>
                        </a:solidFill>
                        <a:effectLst/>
                        <a:latin typeface="Arial"/>
                        <a:ea typeface="Arial"/>
                      </a:endParaRPr>
                    </a:p>
                  </a:txBody>
                  <a:tcPr marL="20215" marR="20215" marT="20215" marB="20215" anchor="ctr">
                    <a:lnB w="12700" cap="flat" cmpd="sng" algn="ctr">
                      <a:solidFill>
                        <a:schemeClr val="tx1"/>
                      </a:solidFill>
                      <a:prstDash val="solid"/>
                      <a:round/>
                      <a:headEnd type="none" w="med" len="med"/>
                      <a:tailEnd type="none" w="med" len="med"/>
                    </a:lnB>
                    <a:solidFill>
                      <a:srgbClr val="F7B5A3"/>
                    </a:solidFill>
                  </a:tcPr>
                </a:tc>
                <a:tc>
                  <a:txBody>
                    <a:bodyPr/>
                    <a:lstStyle/>
                    <a:p>
                      <a:pPr marL="0" marR="0" algn="ctr">
                        <a:lnSpc>
                          <a:spcPct val="150000"/>
                        </a:lnSpc>
                        <a:spcBef>
                          <a:spcPts val="0"/>
                        </a:spcBef>
                        <a:spcAft>
                          <a:spcPts val="0"/>
                        </a:spcAft>
                      </a:pPr>
                      <a:r>
                        <a:rPr lang="en-US" sz="1100" kern="600" dirty="0">
                          <a:effectLst/>
                        </a:rPr>
                        <a:t>“Cloud Particle Size”</a:t>
                      </a:r>
                      <a:endParaRPr lang="en-US" sz="1100" kern="600" dirty="0">
                        <a:solidFill>
                          <a:srgbClr val="000000"/>
                        </a:solidFill>
                        <a:effectLst/>
                        <a:latin typeface="Arial"/>
                        <a:ea typeface="Arial"/>
                      </a:endParaRPr>
                    </a:p>
                  </a:txBody>
                  <a:tcPr marL="20215" marR="20215" marT="20215" marB="20215" anchor="ctr">
                    <a:lnB w="12700" cap="flat" cmpd="sng" algn="ctr">
                      <a:solidFill>
                        <a:schemeClr val="tx1"/>
                      </a:solidFill>
                      <a:prstDash val="solid"/>
                      <a:round/>
                      <a:headEnd type="none" w="med" len="med"/>
                      <a:tailEnd type="none" w="med" len="med"/>
                    </a:lnB>
                    <a:solidFill>
                      <a:srgbClr val="F7B5A3"/>
                    </a:solidFill>
                  </a:tcPr>
                </a:tc>
                <a:extLst>
                  <a:ext uri="{0D108BD9-81ED-4DB2-BD59-A6C34878D82A}">
                    <a16:rowId xmlns:a16="http://schemas.microsoft.com/office/drawing/2014/main" val="10006"/>
                  </a:ext>
                </a:extLst>
              </a:tr>
            </a:tbl>
          </a:graphicData>
        </a:graphic>
      </p:graphicFrame>
      <p:sp>
        <p:nvSpPr>
          <p:cNvPr id="2" name="TextBox 1"/>
          <p:cNvSpPr txBox="1"/>
          <p:nvPr/>
        </p:nvSpPr>
        <p:spPr>
          <a:xfrm>
            <a:off x="1885952" y="914400"/>
            <a:ext cx="5903667" cy="5539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FFFF00"/>
                </a:solidFill>
                <a:effectLst/>
                <a:uLnTx/>
                <a:uFillTx/>
                <a:latin typeface="Arial"/>
                <a:ea typeface="+mn-ea"/>
                <a:cs typeface="+mn-cs"/>
              </a:rPr>
              <a:t>ABI: Bands 1-6 (Visible / </a:t>
            </a:r>
            <a:r>
              <a:rPr kumimoji="0" lang="en-US" sz="3000" b="0" i="0" u="none" strike="noStrike" kern="1200" cap="none" spc="0" normalizeH="0" baseline="0" noProof="0" dirty="0" err="1">
                <a:ln>
                  <a:noFill/>
                </a:ln>
                <a:solidFill>
                  <a:srgbClr val="FFFF00"/>
                </a:solidFill>
                <a:effectLst/>
                <a:uLnTx/>
                <a:uFillTx/>
                <a:latin typeface="Arial"/>
                <a:ea typeface="+mn-ea"/>
                <a:cs typeface="+mn-cs"/>
              </a:rPr>
              <a:t>NearIR</a:t>
            </a:r>
            <a:r>
              <a:rPr kumimoji="0" lang="en-US" sz="3000" b="0" i="0" u="none" strike="noStrike" kern="1200" cap="none" spc="0" normalizeH="0" baseline="0" noProof="0" dirty="0">
                <a:ln>
                  <a:noFill/>
                </a:ln>
                <a:solidFill>
                  <a:srgbClr val="FFFF00"/>
                </a:solidFill>
                <a:effectLst/>
                <a:uLnTx/>
                <a:uFillTx/>
                <a:latin typeface="Arial"/>
                <a:ea typeface="+mn-ea"/>
                <a:cs typeface="+mn-cs"/>
              </a:rPr>
              <a:t>) </a:t>
            </a:r>
          </a:p>
        </p:txBody>
      </p:sp>
      <p:sp>
        <p:nvSpPr>
          <p:cNvPr id="5" name="Rounded Rectangle 4"/>
          <p:cNvSpPr>
            <a:spLocks noChangeArrowheads="1"/>
          </p:cNvSpPr>
          <p:nvPr/>
        </p:nvSpPr>
        <p:spPr bwMode="auto">
          <a:xfrm>
            <a:off x="1981200" y="4495800"/>
            <a:ext cx="5690616" cy="829818"/>
          </a:xfrm>
          <a:prstGeom prst="roundRect">
            <a:avLst>
              <a:gd name="adj" fmla="val 16667"/>
            </a:avLst>
          </a:prstGeom>
          <a:solidFill>
            <a:srgbClr val="F79646"/>
          </a:solidFill>
          <a:ln w="38100">
            <a:solidFill>
              <a:schemeClr val="tx1"/>
            </a:solidFill>
            <a:round/>
            <a:headEnd/>
            <a:tailEnd/>
          </a:ln>
          <a:effectLst>
            <a:outerShdw blurRad="63500" dist="20000" dir="5400000" rotWithShape="0">
              <a:srgbClr val="000000">
                <a:alpha val="37999"/>
              </a:srgbClr>
            </a:outerShdw>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Six visible or near visible bands on ABI, one on heritage imager </a:t>
            </a:r>
          </a:p>
        </p:txBody>
      </p:sp>
      <p:sp>
        <p:nvSpPr>
          <p:cNvPr id="6" name="5-Point Star 5"/>
          <p:cNvSpPr/>
          <p:nvPr/>
        </p:nvSpPr>
        <p:spPr>
          <a:xfrm>
            <a:off x="1342239" y="2667000"/>
            <a:ext cx="264782" cy="228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7" name="Oval 6"/>
          <p:cNvSpPr/>
          <p:nvPr/>
        </p:nvSpPr>
        <p:spPr>
          <a:xfrm>
            <a:off x="1600200" y="2362200"/>
            <a:ext cx="285750" cy="2857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8" name="Oval 7"/>
          <p:cNvSpPr/>
          <p:nvPr/>
        </p:nvSpPr>
        <p:spPr>
          <a:xfrm>
            <a:off x="5276850" y="3524250"/>
            <a:ext cx="285750" cy="2857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9" name="Oval 8"/>
          <p:cNvSpPr/>
          <p:nvPr/>
        </p:nvSpPr>
        <p:spPr>
          <a:xfrm>
            <a:off x="1600200" y="3524250"/>
            <a:ext cx="285750" cy="2857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10" name="Oval 9"/>
          <p:cNvSpPr/>
          <p:nvPr/>
        </p:nvSpPr>
        <p:spPr>
          <a:xfrm>
            <a:off x="5276850" y="2989762"/>
            <a:ext cx="285750" cy="2857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11" name="Oval 10"/>
          <p:cNvSpPr/>
          <p:nvPr/>
        </p:nvSpPr>
        <p:spPr>
          <a:xfrm>
            <a:off x="5276850" y="2362200"/>
            <a:ext cx="285750" cy="2857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12" name="Oval 11"/>
          <p:cNvSpPr/>
          <p:nvPr/>
        </p:nvSpPr>
        <p:spPr>
          <a:xfrm>
            <a:off x="1619250" y="2971800"/>
            <a:ext cx="285750" cy="2857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77193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00050" y="414452"/>
            <a:ext cx="8229600" cy="857250"/>
          </a:xfrm>
        </p:spPr>
        <p:txBody>
          <a:bodyPr/>
          <a:lstStyle/>
          <a:p>
            <a:r>
              <a:rPr lang="en-US" sz="3000" dirty="0"/>
              <a:t>A History of GOES </a:t>
            </a:r>
            <a:r>
              <a:rPr lang="en-US" sz="3000" dirty="0" smtClean="0"/>
              <a:t>“Weather” </a:t>
            </a:r>
            <a:r>
              <a:rPr lang="en-US" sz="3000" dirty="0"/>
              <a:t>Satellites</a:t>
            </a:r>
            <a:br>
              <a:rPr lang="en-US" sz="3000" dirty="0"/>
            </a:br>
            <a:endParaRPr lang="en-US" sz="3000" dirty="0"/>
          </a:p>
        </p:txBody>
      </p:sp>
      <p:sp>
        <p:nvSpPr>
          <p:cNvPr id="2" name="Slide Number Placeholder 1"/>
          <p:cNvSpPr>
            <a:spLocks noGrp="1"/>
          </p:cNvSpPr>
          <p:nvPr>
            <p:ph type="sldNum" sz="quarter" idx="12"/>
          </p:nvPr>
        </p:nvSpPr>
        <p:spPr>
          <a:xfrm>
            <a:off x="7010400" y="6533270"/>
            <a:ext cx="2133600" cy="27463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F5EF8-31B4-4F78-B46E-860652303D3D}"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991" y="1284698"/>
            <a:ext cx="8801288" cy="4958058"/>
          </a:xfrm>
          <a:prstGeom prst="rect">
            <a:avLst/>
          </a:prstGeom>
        </p:spPr>
      </p:pic>
      <p:sp>
        <p:nvSpPr>
          <p:cNvPr id="5" name="TextBox 4"/>
          <p:cNvSpPr txBox="1"/>
          <p:nvPr/>
        </p:nvSpPr>
        <p:spPr>
          <a:xfrm>
            <a:off x="0" y="1905000"/>
            <a:ext cx="1074333"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white"/>
                </a:solidFill>
                <a:effectLst/>
                <a:uLnTx/>
                <a:uFillTx/>
                <a:latin typeface="Calibri"/>
                <a:ea typeface="+mn-ea"/>
                <a:cs typeface="+mn-cs"/>
              </a:rPr>
              <a:t>ATS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white"/>
                </a:solidFill>
                <a:effectLst/>
                <a:uLnTx/>
                <a:uFillTx/>
                <a:latin typeface="Calibri"/>
                <a:ea typeface="+mn-ea"/>
                <a:cs typeface="+mn-cs"/>
              </a:rPr>
              <a:t>     SMS</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968407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B0EEC719-6E03-4381-9D30-9FF2D4EC4F1B}" type="slidenum">
              <a:rPr kumimoji="0" lang="en-US"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378" rtl="0" eaLnBrk="1" fontAlgn="auto" latinLnBrk="0" hangingPunct="1">
                <a:lnSpc>
                  <a:spcPct val="100000"/>
                </a:lnSpc>
                <a:spcBef>
                  <a:spcPts val="0"/>
                </a:spcBef>
                <a:spcAft>
                  <a:spcPts val="0"/>
                </a:spcAft>
                <a:buClrTx/>
                <a:buSzTx/>
                <a:buFontTx/>
                <a:buNone/>
                <a:tabLst/>
                <a:defRPr/>
              </a:pPr>
              <a:t>30</a:t>
            </a:fld>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5465" y="857250"/>
            <a:ext cx="6613071" cy="5143500"/>
          </a:xfrm>
          <a:prstGeom prst="rect">
            <a:avLst/>
          </a:prstGeom>
        </p:spPr>
      </p:pic>
      <p:sp>
        <p:nvSpPr>
          <p:cNvPr id="2" name="Title 1"/>
          <p:cNvSpPr>
            <a:spLocks noGrp="1"/>
          </p:cNvSpPr>
          <p:nvPr>
            <p:ph type="title"/>
          </p:nvPr>
        </p:nvSpPr>
        <p:spPr>
          <a:xfrm>
            <a:off x="457200" y="666750"/>
            <a:ext cx="8229600" cy="857250"/>
          </a:xfrm>
        </p:spPr>
        <p:txBody>
          <a:bodyPr/>
          <a:lstStyle/>
          <a:p>
            <a:r>
              <a:rPr lang="en-US" sz="3600" dirty="0">
                <a:solidFill>
                  <a:schemeClr val="tx1"/>
                </a:solidFill>
              </a:rPr>
              <a:t>ABI Spectral Bands (1-6)</a:t>
            </a:r>
          </a:p>
        </p:txBody>
      </p:sp>
      <p:sp>
        <p:nvSpPr>
          <p:cNvPr id="10" name="TextBox 9"/>
          <p:cNvSpPr txBox="1"/>
          <p:nvPr/>
        </p:nvSpPr>
        <p:spPr>
          <a:xfrm>
            <a:off x="3733800" y="2362201"/>
            <a:ext cx="860172" cy="369332"/>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Visible</a:t>
            </a:r>
          </a:p>
        </p:txBody>
      </p:sp>
      <p:sp>
        <p:nvSpPr>
          <p:cNvPr id="11" name="TextBox 10"/>
          <p:cNvSpPr txBox="1"/>
          <p:nvPr/>
        </p:nvSpPr>
        <p:spPr>
          <a:xfrm>
            <a:off x="5103422" y="3886201"/>
            <a:ext cx="992579" cy="369332"/>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Near-IR</a:t>
            </a:r>
          </a:p>
        </p:txBody>
      </p:sp>
    </p:spTree>
    <p:extLst>
      <p:ext uri="{BB962C8B-B14F-4D97-AF65-F5344CB8AC3E}">
        <p14:creationId xmlns:p14="http://schemas.microsoft.com/office/powerpoint/2010/main" val="14810814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extLst/>
          </p:nvPr>
        </p:nvGraphicFramePr>
        <p:xfrm>
          <a:off x="1371600" y="1600200"/>
          <a:ext cx="6400800" cy="3850870"/>
        </p:xfrm>
        <a:graphic>
          <a:graphicData uri="http://schemas.openxmlformats.org/drawingml/2006/table">
            <a:tbl>
              <a:tblPr firstRow="1">
                <a:tableStyleId>{21E4AEA4-8DFA-4A89-87EB-49C32662AFE0}</a:tableStyleId>
              </a:tblPr>
              <a:tblGrid>
                <a:gridCol w="731293">
                  <a:extLst>
                    <a:ext uri="{9D8B030D-6E8A-4147-A177-3AD203B41FA5}">
                      <a16:colId xmlns:a16="http://schemas.microsoft.com/office/drawing/2014/main" val="20000"/>
                    </a:ext>
                  </a:extLst>
                </a:gridCol>
                <a:gridCol w="927945">
                  <a:extLst>
                    <a:ext uri="{9D8B030D-6E8A-4147-A177-3AD203B41FA5}">
                      <a16:colId xmlns:a16="http://schemas.microsoft.com/office/drawing/2014/main" val="20001"/>
                    </a:ext>
                  </a:extLst>
                </a:gridCol>
                <a:gridCol w="1826912">
                  <a:extLst>
                    <a:ext uri="{9D8B030D-6E8A-4147-A177-3AD203B41FA5}">
                      <a16:colId xmlns:a16="http://schemas.microsoft.com/office/drawing/2014/main" val="20002"/>
                    </a:ext>
                  </a:extLst>
                </a:gridCol>
                <a:gridCol w="1143000">
                  <a:extLst>
                    <a:ext uri="{9D8B030D-6E8A-4147-A177-3AD203B41FA5}">
                      <a16:colId xmlns:a16="http://schemas.microsoft.com/office/drawing/2014/main" val="20003"/>
                    </a:ext>
                  </a:extLst>
                </a:gridCol>
                <a:gridCol w="1771650">
                  <a:extLst>
                    <a:ext uri="{9D8B030D-6E8A-4147-A177-3AD203B41FA5}">
                      <a16:colId xmlns:a16="http://schemas.microsoft.com/office/drawing/2014/main" val="20004"/>
                    </a:ext>
                  </a:extLst>
                </a:gridCol>
              </a:tblGrid>
              <a:tr h="657650">
                <a:tc>
                  <a:txBody>
                    <a:bodyPr/>
                    <a:lstStyle/>
                    <a:p>
                      <a:pPr marL="0" marR="0" algn="ctr">
                        <a:lnSpc>
                          <a:spcPct val="100000"/>
                        </a:lnSpc>
                        <a:spcBef>
                          <a:spcPts val="0"/>
                        </a:spcBef>
                        <a:spcAft>
                          <a:spcPts val="0"/>
                        </a:spcAft>
                      </a:pPr>
                      <a:r>
                        <a:rPr lang="en-US" sz="1400" dirty="0">
                          <a:effectLst/>
                        </a:rPr>
                        <a:t>ABI </a:t>
                      </a:r>
                      <a:endParaRPr lang="en-US" sz="1400" dirty="0" smtClean="0">
                        <a:effectLst/>
                      </a:endParaRPr>
                    </a:p>
                    <a:p>
                      <a:pPr marL="0" marR="0" algn="ctr">
                        <a:lnSpc>
                          <a:spcPct val="100000"/>
                        </a:lnSpc>
                        <a:spcBef>
                          <a:spcPts val="0"/>
                        </a:spcBef>
                        <a:spcAft>
                          <a:spcPts val="0"/>
                        </a:spcAft>
                      </a:pPr>
                      <a:r>
                        <a:rPr lang="en-US" sz="1400" dirty="0" smtClean="0">
                          <a:effectLst/>
                        </a:rPr>
                        <a:t>Band</a:t>
                      </a:r>
                      <a:endParaRPr lang="en-US" sz="1400" b="1" dirty="0">
                        <a:solidFill>
                          <a:srgbClr val="000000"/>
                        </a:solidFill>
                        <a:effectLst/>
                        <a:latin typeface="Arial"/>
                        <a:ea typeface="Arial"/>
                      </a:endParaRPr>
                    </a:p>
                  </a:txBody>
                  <a:tcPr marL="20215" marR="20215" marT="20215" marB="20215" anchor="ctr">
                    <a:solidFill>
                      <a:schemeClr val="tx2">
                        <a:lumMod val="40000"/>
                        <a:lumOff val="60000"/>
                      </a:schemeClr>
                    </a:solidFill>
                  </a:tcPr>
                </a:tc>
                <a:tc>
                  <a:txBody>
                    <a:bodyPr/>
                    <a:lstStyle/>
                    <a:p>
                      <a:pPr marL="0" marR="0" algn="ctr">
                        <a:lnSpc>
                          <a:spcPct val="100000"/>
                        </a:lnSpc>
                        <a:spcBef>
                          <a:spcPts val="0"/>
                        </a:spcBef>
                        <a:spcAft>
                          <a:spcPts val="0"/>
                        </a:spcAft>
                      </a:pPr>
                      <a:r>
                        <a:rPr lang="en-US" sz="1400" dirty="0" smtClean="0">
                          <a:effectLst/>
                        </a:rPr>
                        <a:t>Wavelength</a:t>
                      </a:r>
                      <a:r>
                        <a:rPr lang="en-US" sz="1400" baseline="0" dirty="0" smtClean="0">
                          <a:effectLst/>
                        </a:rPr>
                        <a:t> </a:t>
                      </a:r>
                      <a:r>
                        <a:rPr lang="en-US" sz="1400" dirty="0" smtClean="0">
                          <a:effectLst/>
                        </a:rPr>
                        <a:t>(µm</a:t>
                      </a:r>
                      <a:r>
                        <a:rPr lang="en-US" sz="1400" dirty="0">
                          <a:effectLst/>
                        </a:rPr>
                        <a:t>)</a:t>
                      </a:r>
                      <a:endParaRPr lang="en-US" sz="1400" b="1" dirty="0">
                        <a:solidFill>
                          <a:srgbClr val="000000"/>
                        </a:solidFill>
                        <a:effectLst/>
                        <a:latin typeface="Arial"/>
                        <a:ea typeface="Arial"/>
                      </a:endParaRPr>
                    </a:p>
                  </a:txBody>
                  <a:tcPr marL="20215" marR="20215" marT="20215" marB="20215" anchor="ctr">
                    <a:solidFill>
                      <a:schemeClr val="tx2">
                        <a:lumMod val="40000"/>
                        <a:lumOff val="60000"/>
                      </a:schemeClr>
                    </a:solidFill>
                  </a:tcPr>
                </a:tc>
                <a:tc>
                  <a:txBody>
                    <a:bodyPr/>
                    <a:lstStyle/>
                    <a:p>
                      <a:pPr marL="0" marR="0" algn="ctr">
                        <a:lnSpc>
                          <a:spcPct val="100000"/>
                        </a:lnSpc>
                        <a:spcBef>
                          <a:spcPts val="0"/>
                        </a:spcBef>
                        <a:spcAft>
                          <a:spcPts val="0"/>
                        </a:spcAft>
                      </a:pPr>
                      <a:r>
                        <a:rPr lang="en-US" sz="1400" dirty="0" smtClean="0">
                          <a:effectLst/>
                        </a:rPr>
                        <a:t>Wavelength</a:t>
                      </a:r>
                      <a:r>
                        <a:rPr lang="en-US" sz="1400" baseline="0" dirty="0" smtClean="0">
                          <a:effectLst/>
                        </a:rPr>
                        <a:t> range</a:t>
                      </a:r>
                      <a:r>
                        <a:rPr lang="en-US" sz="1400" dirty="0" smtClean="0">
                          <a:effectLst/>
                        </a:rPr>
                        <a:t> </a:t>
                      </a:r>
                      <a:r>
                        <a:rPr lang="en-US" sz="1400" baseline="0" dirty="0" smtClean="0">
                          <a:effectLst/>
                        </a:rPr>
                        <a:t> </a:t>
                      </a:r>
                      <a:r>
                        <a:rPr lang="en-US" sz="1400" dirty="0" smtClean="0">
                          <a:effectLst/>
                        </a:rPr>
                        <a:t>(µm</a:t>
                      </a:r>
                      <a:r>
                        <a:rPr lang="en-US" sz="1400" dirty="0">
                          <a:effectLst/>
                        </a:rPr>
                        <a:t>)</a:t>
                      </a:r>
                      <a:endParaRPr lang="en-US" sz="1400" b="1" dirty="0">
                        <a:solidFill>
                          <a:srgbClr val="000000"/>
                        </a:solidFill>
                        <a:effectLst/>
                        <a:latin typeface="Arial"/>
                        <a:ea typeface="Arial"/>
                      </a:endParaRPr>
                    </a:p>
                  </a:txBody>
                  <a:tcPr marL="20215" marR="20215" marT="20215" marB="20215" anchor="ctr">
                    <a:solidFill>
                      <a:schemeClr val="tx2">
                        <a:lumMod val="40000"/>
                        <a:lumOff val="60000"/>
                      </a:schemeClr>
                    </a:solidFill>
                  </a:tcPr>
                </a:tc>
                <a:tc>
                  <a:txBody>
                    <a:bodyPr/>
                    <a:lstStyle/>
                    <a:p>
                      <a:pPr marL="0" marR="0" algn="ctr">
                        <a:lnSpc>
                          <a:spcPct val="100000"/>
                        </a:lnSpc>
                        <a:spcBef>
                          <a:spcPts val="0"/>
                        </a:spcBef>
                        <a:spcAft>
                          <a:spcPts val="0"/>
                        </a:spcAft>
                      </a:pPr>
                      <a:r>
                        <a:rPr lang="en-US" sz="1400" dirty="0">
                          <a:effectLst/>
                        </a:rPr>
                        <a:t>Sub-point pixel </a:t>
                      </a:r>
                      <a:r>
                        <a:rPr lang="en-US" sz="1400" dirty="0" smtClean="0">
                          <a:effectLst/>
                        </a:rPr>
                        <a:t>spacing (km)</a:t>
                      </a:r>
                      <a:endParaRPr lang="en-US" sz="1400" b="1" dirty="0">
                        <a:solidFill>
                          <a:srgbClr val="000000"/>
                        </a:solidFill>
                        <a:effectLst/>
                        <a:latin typeface="Arial"/>
                        <a:ea typeface="Arial"/>
                      </a:endParaRPr>
                    </a:p>
                  </a:txBody>
                  <a:tcPr marL="20215" marR="20215" marT="20215" marB="20215" anchor="ctr">
                    <a:solidFill>
                      <a:schemeClr val="tx2">
                        <a:lumMod val="40000"/>
                        <a:lumOff val="60000"/>
                      </a:schemeClr>
                    </a:solidFill>
                  </a:tcPr>
                </a:tc>
                <a:tc>
                  <a:txBody>
                    <a:bodyPr/>
                    <a:lstStyle/>
                    <a:p>
                      <a:pPr marL="0" marR="0" algn="ctr">
                        <a:lnSpc>
                          <a:spcPct val="100000"/>
                        </a:lnSpc>
                        <a:spcBef>
                          <a:spcPts val="0"/>
                        </a:spcBef>
                        <a:spcAft>
                          <a:spcPts val="0"/>
                        </a:spcAft>
                      </a:pPr>
                      <a:r>
                        <a:rPr lang="en-US" sz="1400" dirty="0">
                          <a:effectLst/>
                        </a:rPr>
                        <a:t>Descriptive Name</a:t>
                      </a:r>
                      <a:endParaRPr lang="en-US" sz="1400" b="1" dirty="0">
                        <a:solidFill>
                          <a:srgbClr val="000000"/>
                        </a:solidFill>
                        <a:effectLst/>
                        <a:latin typeface="Arial"/>
                        <a:ea typeface="Arial"/>
                      </a:endParaRPr>
                    </a:p>
                  </a:txBody>
                  <a:tcPr marL="20215" marR="20215" marT="20215" marB="20215" anchor="ctr">
                    <a:solidFill>
                      <a:schemeClr val="tx2">
                        <a:lumMod val="40000"/>
                        <a:lumOff val="60000"/>
                      </a:schemeClr>
                    </a:solidFill>
                  </a:tcPr>
                </a:tc>
                <a:extLst>
                  <a:ext uri="{0D108BD9-81ED-4DB2-BD59-A6C34878D82A}">
                    <a16:rowId xmlns:a16="http://schemas.microsoft.com/office/drawing/2014/main" val="10000"/>
                  </a:ext>
                </a:extLst>
              </a:tr>
              <a:tr h="280460">
                <a:tc>
                  <a:txBody>
                    <a:bodyPr/>
                    <a:lstStyle/>
                    <a:p>
                      <a:pPr marL="0" marR="0" algn="ctr">
                        <a:lnSpc>
                          <a:spcPct val="150000"/>
                        </a:lnSpc>
                        <a:spcBef>
                          <a:spcPts val="0"/>
                        </a:spcBef>
                        <a:spcAft>
                          <a:spcPts val="0"/>
                        </a:spcAft>
                      </a:pPr>
                      <a:r>
                        <a:rPr lang="en-US" sz="1100" kern="600" dirty="0">
                          <a:effectLst/>
                        </a:rPr>
                        <a:t>7</a:t>
                      </a:r>
                      <a:endParaRPr lang="en-US" sz="1100" kern="600" dirty="0">
                        <a:solidFill>
                          <a:srgbClr val="000000"/>
                        </a:solidFill>
                        <a:effectLst/>
                        <a:latin typeface="Arial"/>
                        <a:ea typeface="Arial"/>
                      </a:endParaRPr>
                    </a:p>
                  </a:txBody>
                  <a:tcPr marL="20215" marR="20215" marT="20215" marB="20215" anchor="ctr"/>
                </a:tc>
                <a:tc>
                  <a:txBody>
                    <a:bodyPr/>
                    <a:lstStyle/>
                    <a:p>
                      <a:pPr marL="0" marR="0" algn="ctr">
                        <a:lnSpc>
                          <a:spcPct val="150000"/>
                        </a:lnSpc>
                        <a:spcBef>
                          <a:spcPts val="0"/>
                        </a:spcBef>
                        <a:spcAft>
                          <a:spcPts val="0"/>
                        </a:spcAft>
                      </a:pPr>
                      <a:r>
                        <a:rPr lang="en-US" sz="1100" kern="600">
                          <a:effectLst/>
                        </a:rPr>
                        <a:t>3.90</a:t>
                      </a:r>
                      <a:endParaRPr lang="en-US" sz="1100" kern="600">
                        <a:solidFill>
                          <a:srgbClr val="000000"/>
                        </a:solidFill>
                        <a:effectLst/>
                        <a:latin typeface="Arial"/>
                        <a:ea typeface="Arial"/>
                      </a:endParaRPr>
                    </a:p>
                  </a:txBody>
                  <a:tcPr marL="20215" marR="20215" marT="20215" marB="20215" anchor="ctr"/>
                </a:tc>
                <a:tc>
                  <a:txBody>
                    <a:bodyPr/>
                    <a:lstStyle/>
                    <a:p>
                      <a:pPr marL="0" marR="0" algn="ctr">
                        <a:lnSpc>
                          <a:spcPct val="150000"/>
                        </a:lnSpc>
                        <a:spcBef>
                          <a:spcPts val="0"/>
                        </a:spcBef>
                        <a:spcAft>
                          <a:spcPts val="0"/>
                        </a:spcAft>
                      </a:pPr>
                      <a:r>
                        <a:rPr lang="en-US" sz="1100" kern="600" dirty="0" smtClean="0">
                          <a:effectLst/>
                        </a:rPr>
                        <a:t>3.80 - 3.99</a:t>
                      </a:r>
                      <a:endParaRPr lang="en-US" sz="1100" kern="600" dirty="0">
                        <a:solidFill>
                          <a:srgbClr val="000000"/>
                        </a:solidFill>
                        <a:effectLst/>
                        <a:latin typeface="Arial"/>
                        <a:ea typeface="Arial"/>
                      </a:endParaRPr>
                    </a:p>
                  </a:txBody>
                  <a:tcPr marL="20215" marR="20215" marT="20215" marB="20215" anchor="ctr"/>
                </a:tc>
                <a:tc>
                  <a:txBody>
                    <a:bodyPr/>
                    <a:lstStyle/>
                    <a:p>
                      <a:pPr marL="0" marR="0" algn="ctr">
                        <a:lnSpc>
                          <a:spcPct val="150000"/>
                        </a:lnSpc>
                        <a:spcBef>
                          <a:spcPts val="0"/>
                        </a:spcBef>
                        <a:spcAft>
                          <a:spcPts val="0"/>
                        </a:spcAft>
                      </a:pPr>
                      <a:r>
                        <a:rPr lang="en-US" sz="1100" kern="600" dirty="0">
                          <a:effectLst/>
                        </a:rPr>
                        <a:t>2</a:t>
                      </a:r>
                      <a:endParaRPr lang="en-US" sz="1100" kern="600" dirty="0">
                        <a:solidFill>
                          <a:srgbClr val="000000"/>
                        </a:solidFill>
                        <a:effectLst/>
                        <a:latin typeface="Arial"/>
                        <a:ea typeface="Arial"/>
                      </a:endParaRPr>
                    </a:p>
                  </a:txBody>
                  <a:tcPr marL="20215" marR="20215" marT="20215" marB="20215" anchor="ctr"/>
                </a:tc>
                <a:tc>
                  <a:txBody>
                    <a:bodyPr/>
                    <a:lstStyle/>
                    <a:p>
                      <a:pPr marL="0" marR="0" algn="ctr">
                        <a:lnSpc>
                          <a:spcPct val="150000"/>
                        </a:lnSpc>
                        <a:spcBef>
                          <a:spcPts val="0"/>
                        </a:spcBef>
                        <a:spcAft>
                          <a:spcPts val="0"/>
                        </a:spcAft>
                      </a:pPr>
                      <a:r>
                        <a:rPr lang="en-US" sz="1100" kern="600" dirty="0">
                          <a:effectLst/>
                        </a:rPr>
                        <a:t>“Shortwave window”</a:t>
                      </a:r>
                      <a:endParaRPr lang="en-US" sz="1100" kern="600" dirty="0">
                        <a:solidFill>
                          <a:srgbClr val="000000"/>
                        </a:solidFill>
                        <a:effectLst/>
                        <a:latin typeface="Arial"/>
                        <a:ea typeface="Arial"/>
                      </a:endParaRPr>
                    </a:p>
                  </a:txBody>
                  <a:tcPr marL="20215" marR="20215" marT="20215" marB="20215" anchor="ctr"/>
                </a:tc>
                <a:extLst>
                  <a:ext uri="{0D108BD9-81ED-4DB2-BD59-A6C34878D82A}">
                    <a16:rowId xmlns:a16="http://schemas.microsoft.com/office/drawing/2014/main" val="10001"/>
                  </a:ext>
                </a:extLst>
              </a:tr>
              <a:tr h="280460">
                <a:tc>
                  <a:txBody>
                    <a:bodyPr/>
                    <a:lstStyle/>
                    <a:p>
                      <a:pPr marL="0" marR="0" algn="ctr">
                        <a:lnSpc>
                          <a:spcPct val="150000"/>
                        </a:lnSpc>
                        <a:spcBef>
                          <a:spcPts val="0"/>
                        </a:spcBef>
                        <a:spcAft>
                          <a:spcPts val="0"/>
                        </a:spcAft>
                      </a:pPr>
                      <a:r>
                        <a:rPr lang="en-US" sz="1100" kern="600" dirty="0">
                          <a:effectLst/>
                        </a:rPr>
                        <a:t>8</a:t>
                      </a:r>
                      <a:endParaRPr lang="en-US" sz="1100" kern="600" dirty="0">
                        <a:solidFill>
                          <a:srgbClr val="000000"/>
                        </a:solidFill>
                        <a:effectLst/>
                        <a:latin typeface="Arial"/>
                        <a:ea typeface="Arial"/>
                      </a:endParaRPr>
                    </a:p>
                  </a:txBody>
                  <a:tcPr marL="20215" marR="20215" marT="20215" marB="20215" anchor="ctr">
                    <a:solidFill>
                      <a:srgbClr val="F7B5A3"/>
                    </a:solidFill>
                  </a:tcPr>
                </a:tc>
                <a:tc>
                  <a:txBody>
                    <a:bodyPr/>
                    <a:lstStyle/>
                    <a:p>
                      <a:pPr marL="0" marR="0" algn="ctr">
                        <a:lnSpc>
                          <a:spcPct val="150000"/>
                        </a:lnSpc>
                        <a:spcBef>
                          <a:spcPts val="0"/>
                        </a:spcBef>
                        <a:spcAft>
                          <a:spcPts val="0"/>
                        </a:spcAft>
                      </a:pPr>
                      <a:r>
                        <a:rPr lang="en-US" sz="1100" kern="600" dirty="0">
                          <a:effectLst/>
                        </a:rPr>
                        <a:t>6.19</a:t>
                      </a:r>
                      <a:endParaRPr lang="en-US" sz="1100" kern="600" dirty="0">
                        <a:solidFill>
                          <a:srgbClr val="000000"/>
                        </a:solidFill>
                        <a:effectLst/>
                        <a:latin typeface="Arial"/>
                        <a:ea typeface="Arial"/>
                      </a:endParaRPr>
                    </a:p>
                  </a:txBody>
                  <a:tcPr marL="20215" marR="20215" marT="20215" marB="20215" anchor="ctr">
                    <a:solidFill>
                      <a:srgbClr val="F7B5A3"/>
                    </a:solidFill>
                  </a:tcPr>
                </a:tc>
                <a:tc>
                  <a:txBody>
                    <a:bodyPr/>
                    <a:lstStyle/>
                    <a:p>
                      <a:pPr marL="0" marR="0" algn="ctr">
                        <a:lnSpc>
                          <a:spcPct val="150000"/>
                        </a:lnSpc>
                        <a:spcBef>
                          <a:spcPts val="0"/>
                        </a:spcBef>
                        <a:spcAft>
                          <a:spcPts val="0"/>
                        </a:spcAft>
                      </a:pPr>
                      <a:r>
                        <a:rPr lang="en-US" sz="1100" kern="600" dirty="0" smtClean="0">
                          <a:effectLst/>
                        </a:rPr>
                        <a:t>5.79 - 6.59</a:t>
                      </a:r>
                      <a:endParaRPr lang="en-US" sz="1100" kern="600" dirty="0">
                        <a:solidFill>
                          <a:srgbClr val="000000"/>
                        </a:solidFill>
                        <a:effectLst/>
                        <a:latin typeface="Arial"/>
                        <a:ea typeface="Arial"/>
                      </a:endParaRPr>
                    </a:p>
                  </a:txBody>
                  <a:tcPr marL="20215" marR="20215" marT="20215" marB="20215" anchor="ctr">
                    <a:solidFill>
                      <a:srgbClr val="F7B5A3"/>
                    </a:solidFill>
                  </a:tcPr>
                </a:tc>
                <a:tc>
                  <a:txBody>
                    <a:bodyPr/>
                    <a:lstStyle/>
                    <a:p>
                      <a:pPr marL="0" marR="0" algn="ctr">
                        <a:lnSpc>
                          <a:spcPct val="150000"/>
                        </a:lnSpc>
                        <a:spcBef>
                          <a:spcPts val="0"/>
                        </a:spcBef>
                        <a:spcAft>
                          <a:spcPts val="0"/>
                        </a:spcAft>
                      </a:pPr>
                      <a:r>
                        <a:rPr lang="en-US" sz="1100" kern="600" dirty="0">
                          <a:effectLst/>
                        </a:rPr>
                        <a:t>2</a:t>
                      </a:r>
                      <a:endParaRPr lang="en-US" sz="1100" kern="600" dirty="0">
                        <a:solidFill>
                          <a:srgbClr val="000000"/>
                        </a:solidFill>
                        <a:effectLst/>
                        <a:latin typeface="Arial"/>
                        <a:ea typeface="Arial"/>
                      </a:endParaRPr>
                    </a:p>
                  </a:txBody>
                  <a:tcPr marL="20215" marR="20215" marT="20215" marB="20215" anchor="ctr">
                    <a:solidFill>
                      <a:srgbClr val="F7B5A3"/>
                    </a:solidFill>
                  </a:tcPr>
                </a:tc>
                <a:tc>
                  <a:txBody>
                    <a:bodyPr/>
                    <a:lstStyle/>
                    <a:p>
                      <a:pPr marL="0" marR="0" algn="ctr">
                        <a:lnSpc>
                          <a:spcPct val="150000"/>
                        </a:lnSpc>
                        <a:spcBef>
                          <a:spcPts val="0"/>
                        </a:spcBef>
                        <a:spcAft>
                          <a:spcPts val="0"/>
                        </a:spcAft>
                      </a:pPr>
                      <a:r>
                        <a:rPr lang="en-US" sz="1100" kern="600" dirty="0">
                          <a:effectLst/>
                        </a:rPr>
                        <a:t>“Upper-level Water Vapor”</a:t>
                      </a:r>
                      <a:endParaRPr lang="en-US" sz="1100" kern="600" dirty="0">
                        <a:solidFill>
                          <a:srgbClr val="000000"/>
                        </a:solidFill>
                        <a:effectLst/>
                        <a:latin typeface="Arial"/>
                        <a:ea typeface="Arial"/>
                      </a:endParaRPr>
                    </a:p>
                  </a:txBody>
                  <a:tcPr marL="20215" marR="20215" marT="20215" marB="20215" anchor="ctr">
                    <a:solidFill>
                      <a:srgbClr val="F7B5A3"/>
                    </a:solidFill>
                  </a:tcPr>
                </a:tc>
                <a:extLst>
                  <a:ext uri="{0D108BD9-81ED-4DB2-BD59-A6C34878D82A}">
                    <a16:rowId xmlns:a16="http://schemas.microsoft.com/office/drawing/2014/main" val="10002"/>
                  </a:ext>
                </a:extLst>
              </a:tr>
              <a:tr h="280460">
                <a:tc>
                  <a:txBody>
                    <a:bodyPr/>
                    <a:lstStyle/>
                    <a:p>
                      <a:pPr marL="0" marR="0" algn="ctr">
                        <a:lnSpc>
                          <a:spcPct val="150000"/>
                        </a:lnSpc>
                        <a:spcBef>
                          <a:spcPts val="0"/>
                        </a:spcBef>
                        <a:spcAft>
                          <a:spcPts val="0"/>
                        </a:spcAft>
                      </a:pPr>
                      <a:r>
                        <a:rPr lang="en-US" sz="1100" kern="600">
                          <a:effectLst/>
                        </a:rPr>
                        <a:t>9</a:t>
                      </a:r>
                      <a:endParaRPr lang="en-US" sz="1100" kern="600">
                        <a:solidFill>
                          <a:srgbClr val="000000"/>
                        </a:solidFill>
                        <a:effectLst/>
                        <a:latin typeface="Arial"/>
                        <a:ea typeface="Arial"/>
                      </a:endParaRPr>
                    </a:p>
                  </a:txBody>
                  <a:tcPr marL="20215" marR="20215" marT="20215" marB="20215" anchor="ctr"/>
                </a:tc>
                <a:tc>
                  <a:txBody>
                    <a:bodyPr/>
                    <a:lstStyle/>
                    <a:p>
                      <a:pPr marL="0" marR="0" algn="ctr">
                        <a:lnSpc>
                          <a:spcPct val="150000"/>
                        </a:lnSpc>
                        <a:spcBef>
                          <a:spcPts val="0"/>
                        </a:spcBef>
                        <a:spcAft>
                          <a:spcPts val="0"/>
                        </a:spcAft>
                      </a:pPr>
                      <a:r>
                        <a:rPr lang="en-US" sz="1100" kern="600">
                          <a:effectLst/>
                        </a:rPr>
                        <a:t>6.93</a:t>
                      </a:r>
                      <a:endParaRPr lang="en-US" sz="1100" kern="600">
                        <a:solidFill>
                          <a:srgbClr val="000000"/>
                        </a:solidFill>
                        <a:effectLst/>
                        <a:latin typeface="Arial"/>
                        <a:ea typeface="Arial"/>
                      </a:endParaRPr>
                    </a:p>
                  </a:txBody>
                  <a:tcPr marL="20215" marR="20215" marT="20215" marB="20215" anchor="ctr"/>
                </a:tc>
                <a:tc>
                  <a:txBody>
                    <a:bodyPr/>
                    <a:lstStyle/>
                    <a:p>
                      <a:pPr marL="0" marR="0" algn="ctr">
                        <a:lnSpc>
                          <a:spcPct val="150000"/>
                        </a:lnSpc>
                        <a:spcBef>
                          <a:spcPts val="0"/>
                        </a:spcBef>
                        <a:spcAft>
                          <a:spcPts val="0"/>
                        </a:spcAft>
                      </a:pPr>
                      <a:r>
                        <a:rPr lang="en-US" sz="1100" kern="600" dirty="0" smtClean="0">
                          <a:effectLst/>
                        </a:rPr>
                        <a:t>6.72 - 7.14</a:t>
                      </a:r>
                      <a:endParaRPr lang="en-US" sz="1100" kern="600" dirty="0">
                        <a:solidFill>
                          <a:srgbClr val="000000"/>
                        </a:solidFill>
                        <a:effectLst/>
                        <a:latin typeface="Arial"/>
                        <a:ea typeface="Arial"/>
                      </a:endParaRPr>
                    </a:p>
                  </a:txBody>
                  <a:tcPr marL="20215" marR="20215" marT="20215" marB="20215" anchor="ctr"/>
                </a:tc>
                <a:tc>
                  <a:txBody>
                    <a:bodyPr/>
                    <a:lstStyle/>
                    <a:p>
                      <a:pPr marL="0" marR="0" algn="ctr">
                        <a:lnSpc>
                          <a:spcPct val="150000"/>
                        </a:lnSpc>
                        <a:spcBef>
                          <a:spcPts val="0"/>
                        </a:spcBef>
                        <a:spcAft>
                          <a:spcPts val="0"/>
                        </a:spcAft>
                      </a:pPr>
                      <a:r>
                        <a:rPr lang="en-US" sz="1100" kern="600" dirty="0">
                          <a:effectLst/>
                        </a:rPr>
                        <a:t>2</a:t>
                      </a:r>
                      <a:endParaRPr lang="en-US" sz="1100" kern="600" dirty="0">
                        <a:solidFill>
                          <a:srgbClr val="000000"/>
                        </a:solidFill>
                        <a:effectLst/>
                        <a:latin typeface="Arial"/>
                        <a:ea typeface="Arial"/>
                      </a:endParaRPr>
                    </a:p>
                  </a:txBody>
                  <a:tcPr marL="20215" marR="20215" marT="20215" marB="20215" anchor="ctr"/>
                </a:tc>
                <a:tc>
                  <a:txBody>
                    <a:bodyPr/>
                    <a:lstStyle/>
                    <a:p>
                      <a:pPr marL="0" marR="0" algn="ctr">
                        <a:lnSpc>
                          <a:spcPct val="150000"/>
                        </a:lnSpc>
                        <a:spcBef>
                          <a:spcPts val="0"/>
                        </a:spcBef>
                        <a:spcAft>
                          <a:spcPts val="0"/>
                        </a:spcAft>
                      </a:pPr>
                      <a:r>
                        <a:rPr lang="en-US" sz="1100" kern="600" dirty="0">
                          <a:effectLst/>
                        </a:rPr>
                        <a:t>“Mid-Level Water Vapor”</a:t>
                      </a:r>
                      <a:endParaRPr lang="en-US" sz="1100" kern="600" dirty="0">
                        <a:solidFill>
                          <a:srgbClr val="000000"/>
                        </a:solidFill>
                        <a:effectLst/>
                        <a:latin typeface="Arial"/>
                        <a:ea typeface="Arial"/>
                      </a:endParaRPr>
                    </a:p>
                  </a:txBody>
                  <a:tcPr marL="20215" marR="20215" marT="20215" marB="20215" anchor="ctr"/>
                </a:tc>
                <a:extLst>
                  <a:ext uri="{0D108BD9-81ED-4DB2-BD59-A6C34878D82A}">
                    <a16:rowId xmlns:a16="http://schemas.microsoft.com/office/drawing/2014/main" val="10003"/>
                  </a:ext>
                </a:extLst>
              </a:tr>
              <a:tr h="520490">
                <a:tc>
                  <a:txBody>
                    <a:bodyPr/>
                    <a:lstStyle/>
                    <a:p>
                      <a:pPr marL="0" marR="0" algn="ctr">
                        <a:lnSpc>
                          <a:spcPct val="150000"/>
                        </a:lnSpc>
                        <a:spcBef>
                          <a:spcPts val="0"/>
                        </a:spcBef>
                        <a:spcAft>
                          <a:spcPts val="0"/>
                        </a:spcAft>
                      </a:pPr>
                      <a:r>
                        <a:rPr lang="en-US" sz="1100" kern="600" dirty="0">
                          <a:effectLst/>
                        </a:rPr>
                        <a:t>10</a:t>
                      </a:r>
                      <a:endParaRPr lang="en-US" sz="1100" kern="600" dirty="0">
                        <a:solidFill>
                          <a:srgbClr val="000000"/>
                        </a:solidFill>
                        <a:effectLst/>
                        <a:latin typeface="Arial"/>
                        <a:ea typeface="Arial"/>
                      </a:endParaRPr>
                    </a:p>
                  </a:txBody>
                  <a:tcPr marL="20215" marR="20215" marT="20215" marB="20215" anchor="ctr">
                    <a:solidFill>
                      <a:srgbClr val="F7B5A3"/>
                    </a:solidFill>
                  </a:tcPr>
                </a:tc>
                <a:tc>
                  <a:txBody>
                    <a:bodyPr/>
                    <a:lstStyle/>
                    <a:p>
                      <a:pPr marL="0" marR="0" algn="ctr">
                        <a:lnSpc>
                          <a:spcPct val="150000"/>
                        </a:lnSpc>
                        <a:spcBef>
                          <a:spcPts val="0"/>
                        </a:spcBef>
                        <a:spcAft>
                          <a:spcPts val="0"/>
                        </a:spcAft>
                      </a:pPr>
                      <a:r>
                        <a:rPr lang="en-US" sz="1100" kern="600" dirty="0">
                          <a:effectLst/>
                        </a:rPr>
                        <a:t>7.34</a:t>
                      </a:r>
                      <a:endParaRPr lang="en-US" sz="1100" kern="600" dirty="0">
                        <a:solidFill>
                          <a:srgbClr val="000000"/>
                        </a:solidFill>
                        <a:effectLst/>
                        <a:latin typeface="Arial"/>
                        <a:ea typeface="Arial"/>
                      </a:endParaRPr>
                    </a:p>
                  </a:txBody>
                  <a:tcPr marL="20215" marR="20215" marT="20215" marB="20215" anchor="ctr">
                    <a:solidFill>
                      <a:srgbClr val="F7B5A3"/>
                    </a:solidFill>
                  </a:tcPr>
                </a:tc>
                <a:tc>
                  <a:txBody>
                    <a:bodyPr/>
                    <a:lstStyle/>
                    <a:p>
                      <a:pPr marL="0" marR="0" algn="ctr">
                        <a:lnSpc>
                          <a:spcPct val="150000"/>
                        </a:lnSpc>
                        <a:spcBef>
                          <a:spcPts val="0"/>
                        </a:spcBef>
                        <a:spcAft>
                          <a:spcPts val="0"/>
                        </a:spcAft>
                      </a:pPr>
                      <a:r>
                        <a:rPr lang="en-US" sz="1100" kern="600" dirty="0" smtClean="0">
                          <a:effectLst/>
                        </a:rPr>
                        <a:t>7.24 - 7.43</a:t>
                      </a:r>
                      <a:endParaRPr lang="en-US" sz="1100" kern="600" dirty="0">
                        <a:solidFill>
                          <a:srgbClr val="000000"/>
                        </a:solidFill>
                        <a:effectLst/>
                        <a:latin typeface="Arial"/>
                        <a:ea typeface="Arial"/>
                      </a:endParaRPr>
                    </a:p>
                  </a:txBody>
                  <a:tcPr marL="20215" marR="20215" marT="20215" marB="20215" anchor="ctr">
                    <a:solidFill>
                      <a:srgbClr val="F7B5A3"/>
                    </a:solidFill>
                  </a:tcPr>
                </a:tc>
                <a:tc>
                  <a:txBody>
                    <a:bodyPr/>
                    <a:lstStyle/>
                    <a:p>
                      <a:pPr marL="0" marR="0" algn="ctr">
                        <a:lnSpc>
                          <a:spcPct val="150000"/>
                        </a:lnSpc>
                        <a:spcBef>
                          <a:spcPts val="0"/>
                        </a:spcBef>
                        <a:spcAft>
                          <a:spcPts val="0"/>
                        </a:spcAft>
                      </a:pPr>
                      <a:r>
                        <a:rPr lang="en-US" sz="1100" kern="600" dirty="0">
                          <a:effectLst/>
                        </a:rPr>
                        <a:t>2</a:t>
                      </a:r>
                      <a:endParaRPr lang="en-US" sz="1100" kern="600" dirty="0">
                        <a:solidFill>
                          <a:srgbClr val="000000"/>
                        </a:solidFill>
                        <a:effectLst/>
                        <a:latin typeface="Arial"/>
                        <a:ea typeface="Arial"/>
                      </a:endParaRPr>
                    </a:p>
                  </a:txBody>
                  <a:tcPr marL="20215" marR="20215" marT="20215" marB="20215" anchor="ctr">
                    <a:solidFill>
                      <a:srgbClr val="F7B5A3"/>
                    </a:solidFill>
                  </a:tcPr>
                </a:tc>
                <a:tc>
                  <a:txBody>
                    <a:bodyPr/>
                    <a:lstStyle/>
                    <a:p>
                      <a:pPr marL="0" marR="0" algn="ctr">
                        <a:lnSpc>
                          <a:spcPct val="150000"/>
                        </a:lnSpc>
                        <a:spcBef>
                          <a:spcPts val="0"/>
                        </a:spcBef>
                        <a:spcAft>
                          <a:spcPts val="0"/>
                        </a:spcAft>
                      </a:pPr>
                      <a:r>
                        <a:rPr lang="en-US" sz="1100" kern="600" dirty="0">
                          <a:effectLst/>
                        </a:rPr>
                        <a:t>“Lower/Mid-level Water Vapor”</a:t>
                      </a:r>
                      <a:endParaRPr lang="en-US" sz="1100" kern="600" dirty="0">
                        <a:solidFill>
                          <a:srgbClr val="000000"/>
                        </a:solidFill>
                        <a:effectLst/>
                        <a:latin typeface="Arial"/>
                        <a:ea typeface="Arial"/>
                      </a:endParaRPr>
                    </a:p>
                  </a:txBody>
                  <a:tcPr marL="20215" marR="20215" marT="20215" marB="20215" anchor="ctr">
                    <a:solidFill>
                      <a:srgbClr val="F7B5A3"/>
                    </a:solidFill>
                  </a:tcPr>
                </a:tc>
                <a:extLst>
                  <a:ext uri="{0D108BD9-81ED-4DB2-BD59-A6C34878D82A}">
                    <a16:rowId xmlns:a16="http://schemas.microsoft.com/office/drawing/2014/main" val="10004"/>
                  </a:ext>
                </a:extLst>
              </a:tr>
              <a:tr h="280460">
                <a:tc>
                  <a:txBody>
                    <a:bodyPr/>
                    <a:lstStyle/>
                    <a:p>
                      <a:pPr marL="0" marR="0" algn="ctr">
                        <a:lnSpc>
                          <a:spcPct val="150000"/>
                        </a:lnSpc>
                        <a:spcBef>
                          <a:spcPts val="0"/>
                        </a:spcBef>
                        <a:spcAft>
                          <a:spcPts val="0"/>
                        </a:spcAft>
                      </a:pPr>
                      <a:r>
                        <a:rPr lang="en-US" sz="1100" kern="600">
                          <a:effectLst/>
                        </a:rPr>
                        <a:t>11</a:t>
                      </a:r>
                      <a:endParaRPr lang="en-US" sz="1100" kern="600">
                        <a:solidFill>
                          <a:srgbClr val="000000"/>
                        </a:solidFill>
                        <a:effectLst/>
                        <a:latin typeface="Arial"/>
                        <a:ea typeface="Arial"/>
                      </a:endParaRPr>
                    </a:p>
                  </a:txBody>
                  <a:tcPr marL="20215" marR="20215" marT="20215" marB="20215" anchor="ctr"/>
                </a:tc>
                <a:tc>
                  <a:txBody>
                    <a:bodyPr/>
                    <a:lstStyle/>
                    <a:p>
                      <a:pPr marL="0" marR="0" algn="ctr">
                        <a:lnSpc>
                          <a:spcPct val="150000"/>
                        </a:lnSpc>
                        <a:spcBef>
                          <a:spcPts val="0"/>
                        </a:spcBef>
                        <a:spcAft>
                          <a:spcPts val="0"/>
                        </a:spcAft>
                      </a:pPr>
                      <a:r>
                        <a:rPr lang="en-US" sz="1100" kern="600">
                          <a:effectLst/>
                        </a:rPr>
                        <a:t>8.44</a:t>
                      </a:r>
                      <a:endParaRPr lang="en-US" sz="1100" kern="600">
                        <a:solidFill>
                          <a:srgbClr val="000000"/>
                        </a:solidFill>
                        <a:effectLst/>
                        <a:latin typeface="Arial"/>
                        <a:ea typeface="Arial"/>
                      </a:endParaRPr>
                    </a:p>
                  </a:txBody>
                  <a:tcPr marL="20215" marR="20215" marT="20215" marB="20215" anchor="ctr"/>
                </a:tc>
                <a:tc>
                  <a:txBody>
                    <a:bodyPr/>
                    <a:lstStyle/>
                    <a:p>
                      <a:pPr marL="0" marR="0" algn="ctr">
                        <a:lnSpc>
                          <a:spcPct val="150000"/>
                        </a:lnSpc>
                        <a:spcBef>
                          <a:spcPts val="0"/>
                        </a:spcBef>
                        <a:spcAft>
                          <a:spcPts val="0"/>
                        </a:spcAft>
                      </a:pPr>
                      <a:r>
                        <a:rPr lang="en-US" sz="1100" kern="600" dirty="0" smtClean="0">
                          <a:effectLst/>
                        </a:rPr>
                        <a:t>8.23 - 8.66</a:t>
                      </a:r>
                      <a:endParaRPr lang="en-US" sz="1100" kern="600" dirty="0">
                        <a:solidFill>
                          <a:srgbClr val="000000"/>
                        </a:solidFill>
                        <a:effectLst/>
                        <a:latin typeface="Arial"/>
                        <a:ea typeface="Arial"/>
                      </a:endParaRPr>
                    </a:p>
                  </a:txBody>
                  <a:tcPr marL="20215" marR="20215" marT="20215" marB="20215" anchor="ctr"/>
                </a:tc>
                <a:tc>
                  <a:txBody>
                    <a:bodyPr/>
                    <a:lstStyle/>
                    <a:p>
                      <a:pPr marL="0" marR="0" algn="ctr">
                        <a:lnSpc>
                          <a:spcPct val="150000"/>
                        </a:lnSpc>
                        <a:spcBef>
                          <a:spcPts val="0"/>
                        </a:spcBef>
                        <a:spcAft>
                          <a:spcPts val="0"/>
                        </a:spcAft>
                      </a:pPr>
                      <a:r>
                        <a:rPr lang="en-US" sz="1100" kern="600">
                          <a:effectLst/>
                        </a:rPr>
                        <a:t>2</a:t>
                      </a:r>
                      <a:endParaRPr lang="en-US" sz="1100" kern="600">
                        <a:solidFill>
                          <a:srgbClr val="000000"/>
                        </a:solidFill>
                        <a:effectLst/>
                        <a:latin typeface="Arial"/>
                        <a:ea typeface="Arial"/>
                      </a:endParaRPr>
                    </a:p>
                  </a:txBody>
                  <a:tcPr marL="20215" marR="20215" marT="20215" marB="20215" anchor="ctr"/>
                </a:tc>
                <a:tc>
                  <a:txBody>
                    <a:bodyPr/>
                    <a:lstStyle/>
                    <a:p>
                      <a:pPr marL="0" marR="0" algn="ctr">
                        <a:lnSpc>
                          <a:spcPct val="150000"/>
                        </a:lnSpc>
                        <a:spcBef>
                          <a:spcPts val="0"/>
                        </a:spcBef>
                        <a:spcAft>
                          <a:spcPts val="0"/>
                        </a:spcAft>
                      </a:pPr>
                      <a:r>
                        <a:rPr lang="en-US" sz="1100" kern="600" dirty="0">
                          <a:effectLst/>
                        </a:rPr>
                        <a:t>“Cloud-top Phase”</a:t>
                      </a:r>
                      <a:endParaRPr lang="en-US" sz="1100" kern="600" dirty="0">
                        <a:solidFill>
                          <a:srgbClr val="000000"/>
                        </a:solidFill>
                        <a:effectLst/>
                        <a:latin typeface="Arial"/>
                        <a:ea typeface="Arial"/>
                      </a:endParaRPr>
                    </a:p>
                  </a:txBody>
                  <a:tcPr marL="20215" marR="20215" marT="20215" marB="20215" anchor="ctr"/>
                </a:tc>
                <a:extLst>
                  <a:ext uri="{0D108BD9-81ED-4DB2-BD59-A6C34878D82A}">
                    <a16:rowId xmlns:a16="http://schemas.microsoft.com/office/drawing/2014/main" val="10005"/>
                  </a:ext>
                </a:extLst>
              </a:tr>
              <a:tr h="280460">
                <a:tc>
                  <a:txBody>
                    <a:bodyPr/>
                    <a:lstStyle/>
                    <a:p>
                      <a:pPr marL="0" marR="0" algn="ctr">
                        <a:lnSpc>
                          <a:spcPct val="150000"/>
                        </a:lnSpc>
                        <a:spcBef>
                          <a:spcPts val="0"/>
                        </a:spcBef>
                        <a:spcAft>
                          <a:spcPts val="0"/>
                        </a:spcAft>
                      </a:pPr>
                      <a:r>
                        <a:rPr lang="en-US" sz="1100" kern="600" dirty="0">
                          <a:effectLst/>
                        </a:rPr>
                        <a:t>12</a:t>
                      </a:r>
                      <a:endParaRPr lang="en-US" sz="1100" kern="600" dirty="0">
                        <a:solidFill>
                          <a:srgbClr val="000000"/>
                        </a:solidFill>
                        <a:effectLst/>
                        <a:latin typeface="Arial"/>
                        <a:ea typeface="Arial"/>
                      </a:endParaRPr>
                    </a:p>
                  </a:txBody>
                  <a:tcPr marL="20215" marR="20215" marT="20215" marB="20215" anchor="ctr">
                    <a:solidFill>
                      <a:srgbClr val="F7B5A3"/>
                    </a:solidFill>
                  </a:tcPr>
                </a:tc>
                <a:tc>
                  <a:txBody>
                    <a:bodyPr/>
                    <a:lstStyle/>
                    <a:p>
                      <a:pPr marL="0" marR="0" algn="ctr">
                        <a:lnSpc>
                          <a:spcPct val="150000"/>
                        </a:lnSpc>
                        <a:spcBef>
                          <a:spcPts val="0"/>
                        </a:spcBef>
                        <a:spcAft>
                          <a:spcPts val="0"/>
                        </a:spcAft>
                      </a:pPr>
                      <a:r>
                        <a:rPr lang="en-US" sz="1100" kern="600" dirty="0">
                          <a:effectLst/>
                        </a:rPr>
                        <a:t>9.61</a:t>
                      </a:r>
                      <a:endParaRPr lang="en-US" sz="1100" kern="600" dirty="0">
                        <a:solidFill>
                          <a:srgbClr val="000000"/>
                        </a:solidFill>
                        <a:effectLst/>
                        <a:latin typeface="Arial"/>
                        <a:ea typeface="Arial"/>
                      </a:endParaRPr>
                    </a:p>
                  </a:txBody>
                  <a:tcPr marL="20215" marR="20215" marT="20215" marB="20215" anchor="ctr">
                    <a:solidFill>
                      <a:srgbClr val="F7B5A3"/>
                    </a:solidFill>
                  </a:tcPr>
                </a:tc>
                <a:tc>
                  <a:txBody>
                    <a:bodyPr/>
                    <a:lstStyle/>
                    <a:p>
                      <a:pPr marL="0" marR="0" algn="ctr">
                        <a:lnSpc>
                          <a:spcPct val="150000"/>
                        </a:lnSpc>
                        <a:spcBef>
                          <a:spcPts val="0"/>
                        </a:spcBef>
                        <a:spcAft>
                          <a:spcPts val="0"/>
                        </a:spcAft>
                      </a:pPr>
                      <a:r>
                        <a:rPr lang="en-US" sz="1100" kern="600" dirty="0" smtClean="0">
                          <a:effectLst/>
                        </a:rPr>
                        <a:t>9.42 - 9.80</a:t>
                      </a:r>
                      <a:endParaRPr lang="en-US" sz="1100" kern="600" dirty="0">
                        <a:solidFill>
                          <a:srgbClr val="000000"/>
                        </a:solidFill>
                        <a:effectLst/>
                        <a:latin typeface="Arial"/>
                        <a:ea typeface="Arial"/>
                      </a:endParaRPr>
                    </a:p>
                  </a:txBody>
                  <a:tcPr marL="20215" marR="20215" marT="20215" marB="20215" anchor="ctr">
                    <a:solidFill>
                      <a:srgbClr val="F7B5A3"/>
                    </a:solidFill>
                  </a:tcPr>
                </a:tc>
                <a:tc>
                  <a:txBody>
                    <a:bodyPr/>
                    <a:lstStyle/>
                    <a:p>
                      <a:pPr marL="0" marR="0" algn="ctr">
                        <a:lnSpc>
                          <a:spcPct val="150000"/>
                        </a:lnSpc>
                        <a:spcBef>
                          <a:spcPts val="0"/>
                        </a:spcBef>
                        <a:spcAft>
                          <a:spcPts val="0"/>
                        </a:spcAft>
                      </a:pPr>
                      <a:r>
                        <a:rPr lang="en-US" sz="1100" kern="600" dirty="0">
                          <a:effectLst/>
                        </a:rPr>
                        <a:t>2</a:t>
                      </a:r>
                      <a:endParaRPr lang="en-US" sz="1100" kern="600" dirty="0">
                        <a:solidFill>
                          <a:srgbClr val="000000"/>
                        </a:solidFill>
                        <a:effectLst/>
                        <a:latin typeface="Arial"/>
                        <a:ea typeface="Arial"/>
                      </a:endParaRPr>
                    </a:p>
                  </a:txBody>
                  <a:tcPr marL="20215" marR="20215" marT="20215" marB="20215" anchor="ctr">
                    <a:solidFill>
                      <a:srgbClr val="F7B5A3"/>
                    </a:solidFill>
                  </a:tcPr>
                </a:tc>
                <a:tc>
                  <a:txBody>
                    <a:bodyPr/>
                    <a:lstStyle/>
                    <a:p>
                      <a:pPr marL="0" marR="0" algn="ctr">
                        <a:lnSpc>
                          <a:spcPct val="150000"/>
                        </a:lnSpc>
                        <a:spcBef>
                          <a:spcPts val="0"/>
                        </a:spcBef>
                        <a:spcAft>
                          <a:spcPts val="0"/>
                        </a:spcAft>
                      </a:pPr>
                      <a:r>
                        <a:rPr lang="en-US" sz="1100" kern="600" dirty="0">
                          <a:effectLst/>
                        </a:rPr>
                        <a:t>“Ozone”</a:t>
                      </a:r>
                      <a:endParaRPr lang="en-US" sz="1100" kern="600" dirty="0">
                        <a:solidFill>
                          <a:srgbClr val="000000"/>
                        </a:solidFill>
                        <a:effectLst/>
                        <a:latin typeface="Arial"/>
                        <a:ea typeface="Arial"/>
                      </a:endParaRPr>
                    </a:p>
                  </a:txBody>
                  <a:tcPr marL="20215" marR="20215" marT="20215" marB="20215" anchor="ctr">
                    <a:solidFill>
                      <a:srgbClr val="F7B5A3"/>
                    </a:solidFill>
                  </a:tcPr>
                </a:tc>
                <a:extLst>
                  <a:ext uri="{0D108BD9-81ED-4DB2-BD59-A6C34878D82A}">
                    <a16:rowId xmlns:a16="http://schemas.microsoft.com/office/drawing/2014/main" val="10006"/>
                  </a:ext>
                </a:extLst>
              </a:tr>
              <a:tr h="280460">
                <a:tc>
                  <a:txBody>
                    <a:bodyPr/>
                    <a:lstStyle/>
                    <a:p>
                      <a:pPr marL="0" marR="0" algn="ctr">
                        <a:lnSpc>
                          <a:spcPct val="150000"/>
                        </a:lnSpc>
                        <a:spcBef>
                          <a:spcPts val="0"/>
                        </a:spcBef>
                        <a:spcAft>
                          <a:spcPts val="0"/>
                        </a:spcAft>
                      </a:pPr>
                      <a:r>
                        <a:rPr lang="en-US" sz="1100" kern="600">
                          <a:effectLst/>
                        </a:rPr>
                        <a:t>13</a:t>
                      </a:r>
                      <a:endParaRPr lang="en-US" sz="1100" kern="600">
                        <a:solidFill>
                          <a:srgbClr val="000000"/>
                        </a:solidFill>
                        <a:effectLst/>
                        <a:latin typeface="Arial"/>
                        <a:ea typeface="Arial"/>
                      </a:endParaRPr>
                    </a:p>
                  </a:txBody>
                  <a:tcPr marL="20215" marR="20215" marT="20215" marB="20215" anchor="ctr"/>
                </a:tc>
                <a:tc>
                  <a:txBody>
                    <a:bodyPr/>
                    <a:lstStyle/>
                    <a:p>
                      <a:pPr marL="0" marR="0" algn="ctr">
                        <a:lnSpc>
                          <a:spcPct val="150000"/>
                        </a:lnSpc>
                        <a:spcBef>
                          <a:spcPts val="0"/>
                        </a:spcBef>
                        <a:spcAft>
                          <a:spcPts val="0"/>
                        </a:spcAft>
                      </a:pPr>
                      <a:r>
                        <a:rPr lang="en-US" sz="1100" kern="600">
                          <a:effectLst/>
                        </a:rPr>
                        <a:t>10.33</a:t>
                      </a:r>
                      <a:endParaRPr lang="en-US" sz="1100" kern="600">
                        <a:solidFill>
                          <a:srgbClr val="000000"/>
                        </a:solidFill>
                        <a:effectLst/>
                        <a:latin typeface="Arial"/>
                        <a:ea typeface="Arial"/>
                      </a:endParaRPr>
                    </a:p>
                  </a:txBody>
                  <a:tcPr marL="20215" marR="20215" marT="20215" marB="20215" anchor="ctr"/>
                </a:tc>
                <a:tc>
                  <a:txBody>
                    <a:bodyPr/>
                    <a:lstStyle/>
                    <a:p>
                      <a:pPr marL="0" marR="0" algn="ctr">
                        <a:lnSpc>
                          <a:spcPct val="150000"/>
                        </a:lnSpc>
                        <a:spcBef>
                          <a:spcPts val="0"/>
                        </a:spcBef>
                        <a:spcAft>
                          <a:spcPts val="0"/>
                        </a:spcAft>
                      </a:pPr>
                      <a:r>
                        <a:rPr lang="en-US" sz="1100" kern="600" dirty="0" smtClean="0">
                          <a:effectLst/>
                        </a:rPr>
                        <a:t>10.18 - 10.48</a:t>
                      </a:r>
                      <a:endParaRPr lang="en-US" sz="1100" kern="600" dirty="0">
                        <a:solidFill>
                          <a:srgbClr val="000000"/>
                        </a:solidFill>
                        <a:effectLst/>
                        <a:latin typeface="Arial"/>
                        <a:ea typeface="Arial"/>
                      </a:endParaRPr>
                    </a:p>
                  </a:txBody>
                  <a:tcPr marL="20215" marR="20215" marT="20215" marB="20215" anchor="ctr"/>
                </a:tc>
                <a:tc>
                  <a:txBody>
                    <a:bodyPr/>
                    <a:lstStyle/>
                    <a:p>
                      <a:pPr marL="0" marR="0" algn="ctr">
                        <a:lnSpc>
                          <a:spcPct val="150000"/>
                        </a:lnSpc>
                        <a:spcBef>
                          <a:spcPts val="0"/>
                        </a:spcBef>
                        <a:spcAft>
                          <a:spcPts val="0"/>
                        </a:spcAft>
                      </a:pPr>
                      <a:r>
                        <a:rPr lang="en-US" sz="1100" kern="600" dirty="0">
                          <a:effectLst/>
                        </a:rPr>
                        <a:t>2</a:t>
                      </a:r>
                      <a:endParaRPr lang="en-US" sz="1100" kern="600" dirty="0">
                        <a:solidFill>
                          <a:srgbClr val="000000"/>
                        </a:solidFill>
                        <a:effectLst/>
                        <a:latin typeface="Arial"/>
                        <a:ea typeface="Arial"/>
                      </a:endParaRPr>
                    </a:p>
                  </a:txBody>
                  <a:tcPr marL="20215" marR="20215" marT="20215" marB="20215" anchor="ctr"/>
                </a:tc>
                <a:tc>
                  <a:txBody>
                    <a:bodyPr/>
                    <a:lstStyle/>
                    <a:p>
                      <a:pPr marL="0" marR="0" algn="ctr">
                        <a:lnSpc>
                          <a:spcPct val="150000"/>
                        </a:lnSpc>
                        <a:spcBef>
                          <a:spcPts val="0"/>
                        </a:spcBef>
                        <a:spcAft>
                          <a:spcPts val="0"/>
                        </a:spcAft>
                      </a:pPr>
                      <a:r>
                        <a:rPr lang="en-US" sz="1100" kern="600" dirty="0">
                          <a:effectLst/>
                        </a:rPr>
                        <a:t>“Clean longwave window”</a:t>
                      </a:r>
                      <a:endParaRPr lang="en-US" sz="1100" kern="600" dirty="0">
                        <a:solidFill>
                          <a:srgbClr val="000000"/>
                        </a:solidFill>
                        <a:effectLst/>
                        <a:latin typeface="Arial"/>
                        <a:ea typeface="Arial"/>
                      </a:endParaRPr>
                    </a:p>
                  </a:txBody>
                  <a:tcPr marL="20215" marR="20215" marT="20215" marB="20215" anchor="ctr"/>
                </a:tc>
                <a:extLst>
                  <a:ext uri="{0D108BD9-81ED-4DB2-BD59-A6C34878D82A}">
                    <a16:rowId xmlns:a16="http://schemas.microsoft.com/office/drawing/2014/main" val="10007"/>
                  </a:ext>
                </a:extLst>
              </a:tr>
              <a:tr h="280460">
                <a:tc>
                  <a:txBody>
                    <a:bodyPr/>
                    <a:lstStyle/>
                    <a:p>
                      <a:pPr marL="0" marR="0" algn="ctr">
                        <a:lnSpc>
                          <a:spcPct val="150000"/>
                        </a:lnSpc>
                        <a:spcBef>
                          <a:spcPts val="0"/>
                        </a:spcBef>
                        <a:spcAft>
                          <a:spcPts val="0"/>
                        </a:spcAft>
                      </a:pPr>
                      <a:r>
                        <a:rPr lang="en-US" sz="1100" kern="600" dirty="0">
                          <a:effectLst/>
                        </a:rPr>
                        <a:t>14</a:t>
                      </a:r>
                      <a:endParaRPr lang="en-US" sz="1100" kern="600" dirty="0">
                        <a:solidFill>
                          <a:srgbClr val="000000"/>
                        </a:solidFill>
                        <a:effectLst/>
                        <a:latin typeface="Arial"/>
                        <a:ea typeface="Arial"/>
                      </a:endParaRPr>
                    </a:p>
                  </a:txBody>
                  <a:tcPr marL="20215" marR="20215" marT="20215" marB="20215" anchor="ctr">
                    <a:solidFill>
                      <a:srgbClr val="F7B5A3"/>
                    </a:solidFill>
                  </a:tcPr>
                </a:tc>
                <a:tc>
                  <a:txBody>
                    <a:bodyPr/>
                    <a:lstStyle/>
                    <a:p>
                      <a:pPr marL="0" marR="0" algn="ctr">
                        <a:lnSpc>
                          <a:spcPct val="150000"/>
                        </a:lnSpc>
                        <a:spcBef>
                          <a:spcPts val="0"/>
                        </a:spcBef>
                        <a:spcAft>
                          <a:spcPts val="0"/>
                        </a:spcAft>
                      </a:pPr>
                      <a:r>
                        <a:rPr lang="en-US" sz="1100" kern="600" dirty="0">
                          <a:effectLst/>
                        </a:rPr>
                        <a:t>11.21</a:t>
                      </a:r>
                      <a:endParaRPr lang="en-US" sz="1100" kern="600" dirty="0">
                        <a:solidFill>
                          <a:srgbClr val="000000"/>
                        </a:solidFill>
                        <a:effectLst/>
                        <a:latin typeface="Arial"/>
                        <a:ea typeface="Arial"/>
                      </a:endParaRPr>
                    </a:p>
                  </a:txBody>
                  <a:tcPr marL="20215" marR="20215" marT="20215" marB="20215" anchor="ctr">
                    <a:solidFill>
                      <a:srgbClr val="F7B5A3"/>
                    </a:solidFill>
                  </a:tcPr>
                </a:tc>
                <a:tc>
                  <a:txBody>
                    <a:bodyPr/>
                    <a:lstStyle/>
                    <a:p>
                      <a:pPr marL="0" marR="0" algn="ctr">
                        <a:lnSpc>
                          <a:spcPct val="150000"/>
                        </a:lnSpc>
                        <a:spcBef>
                          <a:spcPts val="0"/>
                        </a:spcBef>
                        <a:spcAft>
                          <a:spcPts val="0"/>
                        </a:spcAft>
                      </a:pPr>
                      <a:r>
                        <a:rPr lang="en-US" sz="1100" kern="600" dirty="0" smtClean="0">
                          <a:effectLst/>
                        </a:rPr>
                        <a:t>10.82 - 11.60</a:t>
                      </a:r>
                      <a:endParaRPr lang="en-US" sz="1100" kern="600" dirty="0">
                        <a:solidFill>
                          <a:srgbClr val="000000"/>
                        </a:solidFill>
                        <a:effectLst/>
                        <a:latin typeface="Arial"/>
                        <a:ea typeface="Arial"/>
                      </a:endParaRPr>
                    </a:p>
                  </a:txBody>
                  <a:tcPr marL="20215" marR="20215" marT="20215" marB="20215" anchor="ctr">
                    <a:solidFill>
                      <a:srgbClr val="F7B5A3"/>
                    </a:solidFill>
                  </a:tcPr>
                </a:tc>
                <a:tc>
                  <a:txBody>
                    <a:bodyPr/>
                    <a:lstStyle/>
                    <a:p>
                      <a:pPr marL="0" marR="0" algn="ctr">
                        <a:lnSpc>
                          <a:spcPct val="150000"/>
                        </a:lnSpc>
                        <a:spcBef>
                          <a:spcPts val="0"/>
                        </a:spcBef>
                        <a:spcAft>
                          <a:spcPts val="0"/>
                        </a:spcAft>
                      </a:pPr>
                      <a:r>
                        <a:rPr lang="en-US" sz="1100" kern="600" dirty="0">
                          <a:effectLst/>
                        </a:rPr>
                        <a:t>2</a:t>
                      </a:r>
                      <a:endParaRPr lang="en-US" sz="1100" kern="600" dirty="0">
                        <a:solidFill>
                          <a:srgbClr val="000000"/>
                        </a:solidFill>
                        <a:effectLst/>
                        <a:latin typeface="Arial"/>
                        <a:ea typeface="Arial"/>
                      </a:endParaRPr>
                    </a:p>
                  </a:txBody>
                  <a:tcPr marL="20215" marR="20215" marT="20215" marB="20215" anchor="ctr">
                    <a:solidFill>
                      <a:srgbClr val="F7B5A3"/>
                    </a:solidFill>
                  </a:tcPr>
                </a:tc>
                <a:tc>
                  <a:txBody>
                    <a:bodyPr/>
                    <a:lstStyle/>
                    <a:p>
                      <a:pPr marL="0" marR="0" algn="ctr">
                        <a:lnSpc>
                          <a:spcPct val="150000"/>
                        </a:lnSpc>
                        <a:spcBef>
                          <a:spcPts val="0"/>
                        </a:spcBef>
                        <a:spcAft>
                          <a:spcPts val="0"/>
                        </a:spcAft>
                      </a:pPr>
                      <a:r>
                        <a:rPr lang="en-US" sz="1100" kern="600" dirty="0">
                          <a:effectLst/>
                        </a:rPr>
                        <a:t>“Longwave window”</a:t>
                      </a:r>
                      <a:endParaRPr lang="en-US" sz="1100" kern="600" dirty="0">
                        <a:solidFill>
                          <a:srgbClr val="000000"/>
                        </a:solidFill>
                        <a:effectLst/>
                        <a:latin typeface="Arial"/>
                        <a:ea typeface="Arial"/>
                      </a:endParaRPr>
                    </a:p>
                  </a:txBody>
                  <a:tcPr marL="20215" marR="20215" marT="20215" marB="20215" anchor="ctr">
                    <a:solidFill>
                      <a:srgbClr val="F7B5A3"/>
                    </a:solidFill>
                  </a:tcPr>
                </a:tc>
                <a:extLst>
                  <a:ext uri="{0D108BD9-81ED-4DB2-BD59-A6C34878D82A}">
                    <a16:rowId xmlns:a16="http://schemas.microsoft.com/office/drawing/2014/main" val="10008"/>
                  </a:ext>
                </a:extLst>
              </a:tr>
              <a:tr h="280460">
                <a:tc>
                  <a:txBody>
                    <a:bodyPr/>
                    <a:lstStyle/>
                    <a:p>
                      <a:pPr marL="0" marR="0" algn="ctr">
                        <a:lnSpc>
                          <a:spcPct val="150000"/>
                        </a:lnSpc>
                        <a:spcBef>
                          <a:spcPts val="0"/>
                        </a:spcBef>
                        <a:spcAft>
                          <a:spcPts val="0"/>
                        </a:spcAft>
                      </a:pPr>
                      <a:r>
                        <a:rPr lang="en-US" sz="1100" kern="600">
                          <a:effectLst/>
                        </a:rPr>
                        <a:t>15</a:t>
                      </a:r>
                      <a:endParaRPr lang="en-US" sz="1100" kern="600">
                        <a:solidFill>
                          <a:srgbClr val="000000"/>
                        </a:solidFill>
                        <a:effectLst/>
                        <a:latin typeface="Arial"/>
                        <a:ea typeface="Arial"/>
                      </a:endParaRPr>
                    </a:p>
                  </a:txBody>
                  <a:tcPr marL="20215" marR="20215" marT="20215" marB="20215" anchor="ctr"/>
                </a:tc>
                <a:tc>
                  <a:txBody>
                    <a:bodyPr/>
                    <a:lstStyle/>
                    <a:p>
                      <a:pPr marL="0" marR="0" algn="ctr">
                        <a:lnSpc>
                          <a:spcPct val="150000"/>
                        </a:lnSpc>
                        <a:spcBef>
                          <a:spcPts val="0"/>
                        </a:spcBef>
                        <a:spcAft>
                          <a:spcPts val="0"/>
                        </a:spcAft>
                      </a:pPr>
                      <a:r>
                        <a:rPr lang="en-US" sz="1100" kern="600">
                          <a:effectLst/>
                        </a:rPr>
                        <a:t>12.29</a:t>
                      </a:r>
                      <a:endParaRPr lang="en-US" sz="1100" kern="600">
                        <a:solidFill>
                          <a:srgbClr val="000000"/>
                        </a:solidFill>
                        <a:effectLst/>
                        <a:latin typeface="Arial"/>
                        <a:ea typeface="Arial"/>
                      </a:endParaRPr>
                    </a:p>
                  </a:txBody>
                  <a:tcPr marL="20215" marR="20215" marT="20215" marB="20215" anchor="ctr"/>
                </a:tc>
                <a:tc>
                  <a:txBody>
                    <a:bodyPr/>
                    <a:lstStyle/>
                    <a:p>
                      <a:pPr marL="0" marR="0" algn="ctr">
                        <a:lnSpc>
                          <a:spcPct val="150000"/>
                        </a:lnSpc>
                        <a:spcBef>
                          <a:spcPts val="0"/>
                        </a:spcBef>
                        <a:spcAft>
                          <a:spcPts val="0"/>
                        </a:spcAft>
                      </a:pPr>
                      <a:r>
                        <a:rPr lang="en-US" sz="1100" kern="600" dirty="0" smtClean="0">
                          <a:effectLst/>
                        </a:rPr>
                        <a:t>11.83 - 12.75</a:t>
                      </a:r>
                      <a:endParaRPr lang="en-US" sz="1100" kern="600" dirty="0">
                        <a:solidFill>
                          <a:srgbClr val="000000"/>
                        </a:solidFill>
                        <a:effectLst/>
                        <a:latin typeface="Arial"/>
                        <a:ea typeface="Arial"/>
                      </a:endParaRPr>
                    </a:p>
                  </a:txBody>
                  <a:tcPr marL="20215" marR="20215" marT="20215" marB="20215" anchor="ctr"/>
                </a:tc>
                <a:tc>
                  <a:txBody>
                    <a:bodyPr/>
                    <a:lstStyle/>
                    <a:p>
                      <a:pPr marL="0" marR="0" algn="ctr">
                        <a:lnSpc>
                          <a:spcPct val="150000"/>
                        </a:lnSpc>
                        <a:spcBef>
                          <a:spcPts val="0"/>
                        </a:spcBef>
                        <a:spcAft>
                          <a:spcPts val="0"/>
                        </a:spcAft>
                      </a:pPr>
                      <a:r>
                        <a:rPr lang="en-US" sz="1100" kern="600">
                          <a:effectLst/>
                        </a:rPr>
                        <a:t>2</a:t>
                      </a:r>
                      <a:endParaRPr lang="en-US" sz="1100" kern="600">
                        <a:solidFill>
                          <a:srgbClr val="000000"/>
                        </a:solidFill>
                        <a:effectLst/>
                        <a:latin typeface="Arial"/>
                        <a:ea typeface="Arial"/>
                      </a:endParaRPr>
                    </a:p>
                  </a:txBody>
                  <a:tcPr marL="20215" marR="20215" marT="20215" marB="20215" anchor="ctr"/>
                </a:tc>
                <a:tc>
                  <a:txBody>
                    <a:bodyPr/>
                    <a:lstStyle/>
                    <a:p>
                      <a:pPr marL="0" marR="0" algn="ctr">
                        <a:lnSpc>
                          <a:spcPct val="150000"/>
                        </a:lnSpc>
                        <a:spcBef>
                          <a:spcPts val="0"/>
                        </a:spcBef>
                        <a:spcAft>
                          <a:spcPts val="0"/>
                        </a:spcAft>
                      </a:pPr>
                      <a:r>
                        <a:rPr lang="en-US" sz="1100" kern="600" dirty="0">
                          <a:effectLst/>
                        </a:rPr>
                        <a:t>“Dirty longwave window”</a:t>
                      </a:r>
                      <a:endParaRPr lang="en-US" sz="1100" kern="600" dirty="0">
                        <a:solidFill>
                          <a:srgbClr val="000000"/>
                        </a:solidFill>
                        <a:effectLst/>
                        <a:latin typeface="Arial"/>
                        <a:ea typeface="Arial"/>
                      </a:endParaRPr>
                    </a:p>
                  </a:txBody>
                  <a:tcPr marL="20215" marR="20215" marT="20215" marB="20215" anchor="ctr"/>
                </a:tc>
                <a:extLst>
                  <a:ext uri="{0D108BD9-81ED-4DB2-BD59-A6C34878D82A}">
                    <a16:rowId xmlns:a16="http://schemas.microsoft.com/office/drawing/2014/main" val="10009"/>
                  </a:ext>
                </a:extLst>
              </a:tr>
              <a:tr h="280460">
                <a:tc>
                  <a:txBody>
                    <a:bodyPr/>
                    <a:lstStyle/>
                    <a:p>
                      <a:pPr marL="0" marR="0" algn="ctr">
                        <a:lnSpc>
                          <a:spcPct val="150000"/>
                        </a:lnSpc>
                        <a:spcBef>
                          <a:spcPts val="0"/>
                        </a:spcBef>
                        <a:spcAft>
                          <a:spcPts val="0"/>
                        </a:spcAft>
                      </a:pPr>
                      <a:r>
                        <a:rPr lang="en-US" sz="1100" kern="600" dirty="0">
                          <a:effectLst/>
                        </a:rPr>
                        <a:t>16</a:t>
                      </a:r>
                      <a:endParaRPr lang="en-US" sz="1100" kern="600" dirty="0">
                        <a:solidFill>
                          <a:srgbClr val="000000"/>
                        </a:solidFill>
                        <a:effectLst/>
                        <a:latin typeface="Arial"/>
                        <a:ea typeface="Arial"/>
                      </a:endParaRPr>
                    </a:p>
                  </a:txBody>
                  <a:tcPr marL="20215" marR="20215" marT="20215" marB="20215" anchor="ctr">
                    <a:solidFill>
                      <a:srgbClr val="F7B5A3"/>
                    </a:solidFill>
                  </a:tcPr>
                </a:tc>
                <a:tc>
                  <a:txBody>
                    <a:bodyPr/>
                    <a:lstStyle/>
                    <a:p>
                      <a:pPr marL="0" marR="0" algn="ctr">
                        <a:lnSpc>
                          <a:spcPct val="150000"/>
                        </a:lnSpc>
                        <a:spcBef>
                          <a:spcPts val="0"/>
                        </a:spcBef>
                        <a:spcAft>
                          <a:spcPts val="0"/>
                        </a:spcAft>
                      </a:pPr>
                      <a:r>
                        <a:rPr lang="en-US" sz="1100" kern="600" dirty="0">
                          <a:effectLst/>
                        </a:rPr>
                        <a:t>13.28</a:t>
                      </a:r>
                      <a:endParaRPr lang="en-US" sz="1100" kern="600" dirty="0">
                        <a:solidFill>
                          <a:srgbClr val="000000"/>
                        </a:solidFill>
                        <a:effectLst/>
                        <a:latin typeface="Arial"/>
                        <a:ea typeface="Arial"/>
                      </a:endParaRPr>
                    </a:p>
                  </a:txBody>
                  <a:tcPr marL="20215" marR="20215" marT="20215" marB="20215" anchor="ctr">
                    <a:solidFill>
                      <a:srgbClr val="F7B5A3"/>
                    </a:solidFill>
                  </a:tcPr>
                </a:tc>
                <a:tc>
                  <a:txBody>
                    <a:bodyPr/>
                    <a:lstStyle/>
                    <a:p>
                      <a:pPr marL="0" marR="0" algn="ctr">
                        <a:lnSpc>
                          <a:spcPct val="150000"/>
                        </a:lnSpc>
                        <a:spcBef>
                          <a:spcPts val="0"/>
                        </a:spcBef>
                        <a:spcAft>
                          <a:spcPts val="0"/>
                        </a:spcAft>
                      </a:pPr>
                      <a:r>
                        <a:rPr lang="en-US" sz="1100" kern="600" dirty="0" smtClean="0">
                          <a:effectLst/>
                        </a:rPr>
                        <a:t>12.99 - 13.56</a:t>
                      </a:r>
                      <a:endParaRPr lang="en-US" sz="1100" kern="600" dirty="0">
                        <a:solidFill>
                          <a:srgbClr val="000000"/>
                        </a:solidFill>
                        <a:effectLst/>
                        <a:latin typeface="Arial"/>
                        <a:ea typeface="Arial"/>
                      </a:endParaRPr>
                    </a:p>
                  </a:txBody>
                  <a:tcPr marL="20215" marR="20215" marT="20215" marB="20215" anchor="ctr">
                    <a:solidFill>
                      <a:srgbClr val="F7B5A3"/>
                    </a:solidFill>
                  </a:tcPr>
                </a:tc>
                <a:tc>
                  <a:txBody>
                    <a:bodyPr/>
                    <a:lstStyle/>
                    <a:p>
                      <a:pPr marL="0" marR="0" algn="ctr">
                        <a:lnSpc>
                          <a:spcPct val="150000"/>
                        </a:lnSpc>
                        <a:spcBef>
                          <a:spcPts val="0"/>
                        </a:spcBef>
                        <a:spcAft>
                          <a:spcPts val="0"/>
                        </a:spcAft>
                      </a:pPr>
                      <a:r>
                        <a:rPr lang="en-US" sz="1100" kern="600" dirty="0">
                          <a:effectLst/>
                        </a:rPr>
                        <a:t>2</a:t>
                      </a:r>
                      <a:endParaRPr lang="en-US" sz="1100" kern="600" dirty="0">
                        <a:solidFill>
                          <a:srgbClr val="000000"/>
                        </a:solidFill>
                        <a:effectLst/>
                        <a:latin typeface="Arial"/>
                        <a:ea typeface="Arial"/>
                      </a:endParaRPr>
                    </a:p>
                  </a:txBody>
                  <a:tcPr marL="20215" marR="20215" marT="20215" marB="20215" anchor="ctr">
                    <a:solidFill>
                      <a:srgbClr val="F7B5A3"/>
                    </a:solidFill>
                  </a:tcPr>
                </a:tc>
                <a:tc>
                  <a:txBody>
                    <a:bodyPr/>
                    <a:lstStyle/>
                    <a:p>
                      <a:pPr marL="0" marR="0" algn="ctr">
                        <a:lnSpc>
                          <a:spcPct val="150000"/>
                        </a:lnSpc>
                        <a:spcBef>
                          <a:spcPts val="0"/>
                        </a:spcBef>
                        <a:spcAft>
                          <a:spcPts val="0"/>
                        </a:spcAft>
                      </a:pPr>
                      <a:r>
                        <a:rPr lang="en-US" sz="1100" kern="600" dirty="0">
                          <a:effectLst/>
                        </a:rPr>
                        <a:t>“CO</a:t>
                      </a:r>
                      <a:r>
                        <a:rPr lang="en-US" sz="1100" kern="600" baseline="-25000" dirty="0">
                          <a:effectLst/>
                        </a:rPr>
                        <a:t>2</a:t>
                      </a:r>
                      <a:r>
                        <a:rPr lang="en-US" sz="1100" kern="600" dirty="0">
                          <a:effectLst/>
                        </a:rPr>
                        <a:t>”</a:t>
                      </a:r>
                      <a:endParaRPr lang="en-US" sz="1100" kern="600" dirty="0">
                        <a:solidFill>
                          <a:srgbClr val="000000"/>
                        </a:solidFill>
                        <a:effectLst/>
                        <a:latin typeface="Arial"/>
                        <a:ea typeface="Arial"/>
                      </a:endParaRPr>
                    </a:p>
                  </a:txBody>
                  <a:tcPr marL="20215" marR="20215" marT="20215" marB="20215" anchor="ctr">
                    <a:solidFill>
                      <a:srgbClr val="F7B5A3"/>
                    </a:solidFill>
                  </a:tcPr>
                </a:tc>
                <a:extLst>
                  <a:ext uri="{0D108BD9-81ED-4DB2-BD59-A6C34878D82A}">
                    <a16:rowId xmlns:a16="http://schemas.microsoft.com/office/drawing/2014/main" val="10010"/>
                  </a:ext>
                </a:extLst>
              </a:tr>
            </a:tbl>
          </a:graphicData>
        </a:graphic>
      </p:graphicFrame>
      <p:sp>
        <p:nvSpPr>
          <p:cNvPr id="2" name="TextBox 1"/>
          <p:cNvSpPr txBox="1"/>
          <p:nvPr/>
        </p:nvSpPr>
        <p:spPr>
          <a:xfrm>
            <a:off x="2133600" y="914400"/>
            <a:ext cx="4778872" cy="5539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FFFF00"/>
                </a:solidFill>
                <a:effectLst/>
                <a:uLnTx/>
                <a:uFillTx/>
                <a:latin typeface="Arial"/>
                <a:ea typeface="+mn-ea"/>
                <a:cs typeface="+mn-cs"/>
              </a:rPr>
              <a:t>ABI: Bands 7-16 (Infrared) </a:t>
            </a:r>
          </a:p>
        </p:txBody>
      </p:sp>
      <p:sp>
        <p:nvSpPr>
          <p:cNvPr id="5" name="Rounded Rectangle 4"/>
          <p:cNvSpPr>
            <a:spLocks noChangeArrowheads="1"/>
          </p:cNvSpPr>
          <p:nvPr/>
        </p:nvSpPr>
        <p:spPr bwMode="auto">
          <a:xfrm>
            <a:off x="1473514" y="5571140"/>
            <a:ext cx="6196972" cy="315311"/>
          </a:xfrm>
          <a:prstGeom prst="roundRect">
            <a:avLst>
              <a:gd name="adj" fmla="val 16667"/>
            </a:avLst>
          </a:prstGeom>
          <a:solidFill>
            <a:srgbClr val="F79646"/>
          </a:solidFill>
          <a:ln w="38100">
            <a:solidFill>
              <a:schemeClr val="tx1"/>
            </a:solidFill>
            <a:round/>
            <a:headEnd/>
            <a:tailEnd/>
          </a:ln>
          <a:effectLst>
            <a:outerShdw blurRad="63500" dist="20000" dir="5400000" rotWithShape="0">
              <a:srgbClr val="000000">
                <a:alpha val="37999"/>
              </a:srgbClr>
            </a:outerShdw>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10 infrared bands on the ABI, four on heritage imager </a:t>
            </a:r>
          </a:p>
        </p:txBody>
      </p:sp>
      <p:sp>
        <p:nvSpPr>
          <p:cNvPr id="6" name="5-Point Star 5"/>
          <p:cNvSpPr/>
          <p:nvPr/>
        </p:nvSpPr>
        <p:spPr>
          <a:xfrm>
            <a:off x="1398484" y="2727150"/>
            <a:ext cx="264782" cy="228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7" name="5-Point Star 6"/>
          <p:cNvSpPr/>
          <p:nvPr/>
        </p:nvSpPr>
        <p:spPr>
          <a:xfrm>
            <a:off x="1371600" y="2286000"/>
            <a:ext cx="264782" cy="228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8" name="5-Point Star 7"/>
          <p:cNvSpPr/>
          <p:nvPr/>
        </p:nvSpPr>
        <p:spPr>
          <a:xfrm>
            <a:off x="1341280" y="4576327"/>
            <a:ext cx="264782" cy="228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9" name="5-Point Star 8"/>
          <p:cNvSpPr/>
          <p:nvPr/>
        </p:nvSpPr>
        <p:spPr>
          <a:xfrm>
            <a:off x="1335418" y="5181600"/>
            <a:ext cx="264782" cy="228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092538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5465" y="857250"/>
            <a:ext cx="6613071" cy="5143500"/>
          </a:xfrm>
          <a:prstGeom prst="rect">
            <a:avLst/>
          </a:prstGeom>
        </p:spPr>
      </p:pic>
      <p:sp>
        <p:nvSpPr>
          <p:cNvPr id="4" name="Slide Number Placeholder 3"/>
          <p:cNvSpPr>
            <a:spLocks noGrp="1"/>
          </p:cNvSpPr>
          <p:nvPr>
            <p:ph type="sldNum" sz="quarter" idx="12"/>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B0EEC719-6E03-4381-9D30-9FF2D4EC4F1B}" type="slidenum">
              <a:rPr kumimoji="0" lang="en-US"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378" rtl="0" eaLnBrk="1" fontAlgn="auto" latinLnBrk="0" hangingPunct="1">
                <a:lnSpc>
                  <a:spcPct val="100000"/>
                </a:lnSpc>
                <a:spcBef>
                  <a:spcPts val="0"/>
                </a:spcBef>
                <a:spcAft>
                  <a:spcPts val="0"/>
                </a:spcAft>
                <a:buClrTx/>
                <a:buSzTx/>
                <a:buFontTx/>
                <a:buNone/>
                <a:tabLst/>
                <a:defRPr/>
              </a:pPr>
              <a:t>32</a:t>
            </a:fld>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8" name="Title 1"/>
          <p:cNvSpPr>
            <a:spLocks noGrp="1"/>
          </p:cNvSpPr>
          <p:nvPr>
            <p:ph type="title"/>
          </p:nvPr>
        </p:nvSpPr>
        <p:spPr>
          <a:xfrm>
            <a:off x="457200" y="3028950"/>
            <a:ext cx="8229600" cy="857250"/>
          </a:xfrm>
        </p:spPr>
        <p:txBody>
          <a:bodyPr/>
          <a:lstStyle/>
          <a:p>
            <a:r>
              <a:rPr lang="en-US" sz="2800" dirty="0">
                <a:solidFill>
                  <a:schemeClr val="tx1"/>
                </a:solidFill>
              </a:rPr>
              <a:t>ABI IR Spectral Bands (7-16)</a:t>
            </a:r>
          </a:p>
        </p:txBody>
      </p:sp>
      <p:sp>
        <p:nvSpPr>
          <p:cNvPr id="2" name="TextBox 1"/>
          <p:cNvSpPr txBox="1"/>
          <p:nvPr/>
        </p:nvSpPr>
        <p:spPr>
          <a:xfrm>
            <a:off x="7503459" y="2965078"/>
            <a:ext cx="425116"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Arial"/>
                <a:ea typeface="+mn-ea"/>
                <a:cs typeface="+mn-cs"/>
              </a:rPr>
              <a:t>hot</a:t>
            </a:r>
          </a:p>
        </p:txBody>
      </p:sp>
      <p:sp>
        <p:nvSpPr>
          <p:cNvPr id="6" name="TextBox 5"/>
          <p:cNvSpPr txBox="1"/>
          <p:nvPr/>
        </p:nvSpPr>
        <p:spPr>
          <a:xfrm>
            <a:off x="7459245" y="1235482"/>
            <a:ext cx="502061"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Arial"/>
                <a:ea typeface="+mn-ea"/>
                <a:cs typeface="+mn-cs"/>
              </a:rPr>
              <a:t>cool</a:t>
            </a:r>
          </a:p>
        </p:txBody>
      </p:sp>
    </p:spTree>
    <p:extLst>
      <p:ext uri="{BB962C8B-B14F-4D97-AF65-F5344CB8AC3E}">
        <p14:creationId xmlns:p14="http://schemas.microsoft.com/office/powerpoint/2010/main" val="221471263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Slide1"/>
          <p:cNvPicPr>
            <a:picLocks noGrp="1" noChangeAspect="1"/>
          </p:cNvPicPr>
          <p:nvPr isPhoto="1"/>
        </p:nvPicPr>
        <p:blipFill rotWithShape="1">
          <a:blip r:embed="rId3">
            <a:lum/>
            <a:extLst>
              <a:ext uri="{28A0092B-C50C-407E-A947-70E740481C1C}">
                <a14:useLocalDpi xmlns:a14="http://schemas.microsoft.com/office/drawing/2010/main" val="0"/>
              </a:ext>
            </a:extLst>
          </a:blip>
          <a:srcRect l="6793" t="2555" r="7639" b="2778"/>
          <a:stretch/>
        </p:blipFill>
        <p:spPr>
          <a:xfrm>
            <a:off x="304800" y="1295400"/>
            <a:ext cx="6198907" cy="5143500"/>
          </a:xfrm>
          <a:prstGeom prst="rect">
            <a:avLst/>
          </a:prstGeom>
          <a:noFill/>
          <a:ln>
            <a:noFill/>
          </a:ln>
        </p:spPr>
      </p:pic>
      <p:sp>
        <p:nvSpPr>
          <p:cNvPr id="2" name="Title 1"/>
          <p:cNvSpPr>
            <a:spLocks noGrp="1"/>
          </p:cNvSpPr>
          <p:nvPr>
            <p:ph type="title"/>
          </p:nvPr>
        </p:nvSpPr>
        <p:spPr/>
        <p:txBody>
          <a:bodyPr>
            <a:normAutofit/>
          </a:bodyPr>
          <a:lstStyle/>
          <a:p>
            <a:r>
              <a:rPr lang="en-US" sz="3600" dirty="0" smtClean="0"/>
              <a:t>Current GOES Spectral Bands (5)</a:t>
            </a:r>
            <a:endParaRPr lang="en-US" sz="3600" dirty="0"/>
          </a:p>
        </p:txBody>
      </p:sp>
      <p:sp>
        <p:nvSpPr>
          <p:cNvPr id="3" name="TextBox 2"/>
          <p:cNvSpPr txBox="1"/>
          <p:nvPr/>
        </p:nvSpPr>
        <p:spPr>
          <a:xfrm>
            <a:off x="2438400" y="2373868"/>
            <a:ext cx="533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VIS</a:t>
            </a:r>
          </a:p>
        </p:txBody>
      </p:sp>
      <p:sp>
        <p:nvSpPr>
          <p:cNvPr id="7" name="TextBox 6"/>
          <p:cNvSpPr txBox="1"/>
          <p:nvPr/>
        </p:nvSpPr>
        <p:spPr>
          <a:xfrm>
            <a:off x="4038600" y="3682484"/>
            <a:ext cx="533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NIR</a:t>
            </a:r>
          </a:p>
        </p:txBody>
      </p:sp>
      <p:sp>
        <p:nvSpPr>
          <p:cNvPr id="8" name="TextBox 7"/>
          <p:cNvSpPr txBox="1"/>
          <p:nvPr/>
        </p:nvSpPr>
        <p:spPr>
          <a:xfrm>
            <a:off x="5446486" y="3682484"/>
            <a:ext cx="533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WV</a:t>
            </a:r>
          </a:p>
        </p:txBody>
      </p:sp>
      <p:sp>
        <p:nvSpPr>
          <p:cNvPr id="9" name="TextBox 8"/>
          <p:cNvSpPr txBox="1"/>
          <p:nvPr/>
        </p:nvSpPr>
        <p:spPr>
          <a:xfrm>
            <a:off x="2480128" y="6107668"/>
            <a:ext cx="7202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IRW</a:t>
            </a:r>
          </a:p>
        </p:txBody>
      </p:sp>
      <p:sp>
        <p:nvSpPr>
          <p:cNvPr id="10" name="TextBox 9"/>
          <p:cNvSpPr txBox="1"/>
          <p:nvPr/>
        </p:nvSpPr>
        <p:spPr>
          <a:xfrm>
            <a:off x="5562600" y="6107668"/>
            <a:ext cx="685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CO2</a:t>
            </a:r>
          </a:p>
        </p:txBody>
      </p:sp>
      <p:sp>
        <p:nvSpPr>
          <p:cNvPr id="12" name="Rectangle 11"/>
          <p:cNvSpPr/>
          <p:nvPr/>
        </p:nvSpPr>
        <p:spPr>
          <a:xfrm>
            <a:off x="-76200" y="6629400"/>
            <a:ext cx="1933543" cy="2616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Calibri"/>
                <a:ea typeface="+mn-ea"/>
                <a:cs typeface="+mn-cs"/>
              </a:rPr>
              <a:t>Figures courtesy of Tim </a:t>
            </a:r>
            <a:r>
              <a:rPr kumimoji="0" lang="en-US" sz="1050" b="0" i="0" u="none" strike="noStrike" kern="1200" cap="none" spc="0" normalizeH="0" baseline="0" noProof="0" dirty="0" err="1">
                <a:ln>
                  <a:noFill/>
                </a:ln>
                <a:solidFill>
                  <a:prstClr val="white"/>
                </a:solidFill>
                <a:effectLst/>
                <a:uLnTx/>
                <a:uFillTx/>
                <a:latin typeface="Calibri"/>
                <a:ea typeface="+mn-ea"/>
                <a:cs typeface="+mn-cs"/>
              </a:rPr>
              <a:t>Schmit</a:t>
            </a:r>
            <a:endParaRPr kumimoji="0" lang="en-US" sz="105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p:cNvSpPr txBox="1"/>
          <p:nvPr/>
        </p:nvSpPr>
        <p:spPr>
          <a:xfrm>
            <a:off x="6781800" y="2568476"/>
            <a:ext cx="1524776" cy="230832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00"/>
                </a:solidFill>
                <a:effectLst/>
                <a:uLnTx/>
                <a:uFillTx/>
                <a:latin typeface="Calibri"/>
                <a:ea typeface="+mn-ea"/>
                <a:cs typeface="+mn-cs"/>
              </a:rPr>
              <a:t>1 VIS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0000"/>
                </a:solidFill>
                <a:effectLst/>
                <a:uLnTx/>
                <a:uFillTx/>
                <a:latin typeface="Calibri"/>
                <a:ea typeface="+mn-ea"/>
                <a:cs typeface="+mn-cs"/>
              </a:rPr>
              <a:t>0 NIR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B0F0"/>
                </a:solidFill>
                <a:effectLst/>
                <a:uLnTx/>
                <a:uFillTx/>
                <a:latin typeface="Calibri"/>
                <a:ea typeface="+mn-ea"/>
                <a:cs typeface="+mn-cs"/>
              </a:rPr>
              <a:t>4 IR</a:t>
            </a:r>
          </a:p>
        </p:txBody>
      </p:sp>
      <p:sp>
        <p:nvSpPr>
          <p:cNvPr id="13" name="Rectangle 12"/>
          <p:cNvSpPr/>
          <p:nvPr/>
        </p:nvSpPr>
        <p:spPr>
          <a:xfrm>
            <a:off x="1943100" y="1295400"/>
            <a:ext cx="1638300" cy="13716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p:cNvSpPr/>
          <p:nvPr/>
        </p:nvSpPr>
        <p:spPr>
          <a:xfrm>
            <a:off x="1943100" y="5249418"/>
            <a:ext cx="1638300" cy="1189482"/>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Calibri"/>
              <a:ea typeface="+mn-ea"/>
              <a:cs typeface="+mn-cs"/>
            </a:endParaRPr>
          </a:p>
        </p:txBody>
      </p:sp>
      <p:sp>
        <p:nvSpPr>
          <p:cNvPr id="16" name="Rectangle 15"/>
          <p:cNvSpPr/>
          <p:nvPr/>
        </p:nvSpPr>
        <p:spPr>
          <a:xfrm>
            <a:off x="3581399" y="2694711"/>
            <a:ext cx="2922307" cy="1329919"/>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Calibri"/>
              <a:ea typeface="+mn-ea"/>
              <a:cs typeface="+mn-cs"/>
            </a:endParaRPr>
          </a:p>
        </p:txBody>
      </p:sp>
      <p:sp>
        <p:nvSpPr>
          <p:cNvPr id="17" name="Rectangle 16"/>
          <p:cNvSpPr/>
          <p:nvPr/>
        </p:nvSpPr>
        <p:spPr>
          <a:xfrm>
            <a:off x="5078694" y="5257800"/>
            <a:ext cx="1474506" cy="1189482"/>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57579401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ABI Spectral Bands (16)</a:t>
            </a:r>
            <a:endParaRPr lang="en-US" dirty="0"/>
          </a:p>
        </p:txBody>
      </p:sp>
      <p:pic>
        <p:nvPicPr>
          <p:cNvPr id="6" name="Picture 5" descr="Slide2"/>
          <p:cNvPicPr>
            <a:picLocks noGrp="1" noChangeAspect="1"/>
          </p:cNvPicPr>
          <p:nvPr isPhoto="1"/>
        </p:nvPicPr>
        <p:blipFill rotWithShape="1">
          <a:blip r:embed="rId3">
            <a:lum/>
            <a:extLst>
              <a:ext uri="{28A0092B-C50C-407E-A947-70E740481C1C}">
                <a14:useLocalDpi xmlns:a14="http://schemas.microsoft.com/office/drawing/2010/main" val="0"/>
              </a:ext>
            </a:extLst>
          </a:blip>
          <a:srcRect l="6793" t="2555" r="7639" b="2779"/>
          <a:stretch/>
        </p:blipFill>
        <p:spPr>
          <a:xfrm>
            <a:off x="304800" y="1295400"/>
            <a:ext cx="6198907" cy="5143500"/>
          </a:xfrm>
          <a:prstGeom prst="rect">
            <a:avLst/>
          </a:prstGeom>
          <a:noFill/>
          <a:ln>
            <a:noFill/>
          </a:ln>
        </p:spPr>
      </p:pic>
      <p:sp>
        <p:nvSpPr>
          <p:cNvPr id="7" name="Text Box 18"/>
          <p:cNvSpPr txBox="1">
            <a:spLocks noChangeArrowheads="1"/>
          </p:cNvSpPr>
          <p:nvPr/>
        </p:nvSpPr>
        <p:spPr bwMode="auto">
          <a:xfrm>
            <a:off x="1981200" y="233045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Times New Roman" pitchFamily="18" charset="0"/>
                <a:ea typeface="+mn-ea"/>
                <a:cs typeface="+mn-cs"/>
              </a:rPr>
              <a:t>0.64 </a:t>
            </a:r>
            <a:r>
              <a:rPr kumimoji="0" lang="en-US" sz="1600" b="1" i="0" u="none" strike="noStrike" kern="1200" cap="none" spc="0" normalizeH="0" baseline="0" noProof="0" dirty="0">
                <a:ln>
                  <a:noFill/>
                </a:ln>
                <a:solidFill>
                  <a:srgbClr val="FFFFFF"/>
                </a:solidFill>
                <a:effectLst/>
                <a:uLnTx/>
                <a:uFillTx/>
                <a:latin typeface="Symbol"/>
                <a:ea typeface="+mn-ea"/>
                <a:cs typeface="+mn-cs"/>
                <a:sym typeface="Symbol" pitchFamily="18" charset="2"/>
              </a:rPr>
              <a:t></a:t>
            </a:r>
            <a:r>
              <a:rPr kumimoji="0" lang="en-US" sz="1600" b="1" i="0" u="none" strike="noStrike" kern="1200" cap="none" spc="0" normalizeH="0" baseline="0" noProof="0" dirty="0">
                <a:ln>
                  <a:noFill/>
                </a:ln>
                <a:solidFill>
                  <a:srgbClr val="FFFFFF"/>
                </a:solidFill>
                <a:effectLst/>
                <a:uLnTx/>
                <a:uFillTx/>
                <a:latin typeface="Times New Roman" pitchFamily="18" charset="0"/>
                <a:ea typeface="+mn-ea"/>
                <a:cs typeface="+mn-cs"/>
                <a:sym typeface="Symbol" pitchFamily="18" charset="2"/>
              </a:rPr>
              <a:t>m</a:t>
            </a:r>
            <a:endParaRPr kumimoji="0" lang="en-US" sz="16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
        <p:nvSpPr>
          <p:cNvPr id="8" name="Text Box 19"/>
          <p:cNvSpPr txBox="1">
            <a:spLocks noChangeArrowheads="1"/>
          </p:cNvSpPr>
          <p:nvPr/>
        </p:nvSpPr>
        <p:spPr bwMode="auto">
          <a:xfrm>
            <a:off x="3733800" y="233045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Times New Roman" pitchFamily="18" charset="0"/>
                <a:ea typeface="+mn-ea"/>
                <a:cs typeface="+mn-cs"/>
              </a:rPr>
              <a:t>0.86 </a:t>
            </a:r>
            <a:r>
              <a:rPr kumimoji="0" lang="en-US" sz="1600" b="1" i="0" u="none" strike="noStrike" kern="1200" cap="none" spc="0" normalizeH="0" baseline="0" noProof="0" dirty="0">
                <a:ln>
                  <a:noFill/>
                </a:ln>
                <a:solidFill>
                  <a:srgbClr val="FFFFFF"/>
                </a:solidFill>
                <a:effectLst/>
                <a:uLnTx/>
                <a:uFillTx/>
                <a:latin typeface="Symbol"/>
                <a:ea typeface="+mn-ea"/>
                <a:cs typeface="+mn-cs"/>
                <a:sym typeface="Symbol" pitchFamily="18" charset="2"/>
              </a:rPr>
              <a:t></a:t>
            </a:r>
            <a:r>
              <a:rPr kumimoji="0" lang="en-US" sz="1600" b="1" i="0" u="none" strike="noStrike" kern="1200" cap="none" spc="0" normalizeH="0" baseline="0" noProof="0" dirty="0">
                <a:ln>
                  <a:noFill/>
                </a:ln>
                <a:solidFill>
                  <a:srgbClr val="FFFFFF"/>
                </a:solidFill>
                <a:effectLst/>
                <a:uLnTx/>
                <a:uFillTx/>
                <a:latin typeface="Times New Roman" pitchFamily="18" charset="0"/>
                <a:ea typeface="+mn-ea"/>
                <a:cs typeface="+mn-cs"/>
                <a:sym typeface="Symbol" pitchFamily="18" charset="2"/>
              </a:rPr>
              <a:t>m</a:t>
            </a:r>
            <a:endParaRPr kumimoji="0" lang="en-US" sz="16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
        <p:nvSpPr>
          <p:cNvPr id="9" name="Text Box 20"/>
          <p:cNvSpPr txBox="1">
            <a:spLocks noChangeArrowheads="1"/>
          </p:cNvSpPr>
          <p:nvPr/>
        </p:nvSpPr>
        <p:spPr bwMode="auto">
          <a:xfrm>
            <a:off x="5181600" y="233045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Times New Roman" pitchFamily="18" charset="0"/>
                <a:ea typeface="+mn-ea"/>
                <a:cs typeface="+mn-cs"/>
              </a:rPr>
              <a:t>1.38 </a:t>
            </a:r>
            <a:r>
              <a:rPr kumimoji="0" lang="en-US" sz="1600" b="1" i="0" u="none" strike="noStrike" kern="1200" cap="none" spc="0" normalizeH="0" baseline="0" noProof="0">
                <a:ln>
                  <a:noFill/>
                </a:ln>
                <a:solidFill>
                  <a:srgbClr val="FFFFFF"/>
                </a:solidFill>
                <a:effectLst/>
                <a:uLnTx/>
                <a:uFillTx/>
                <a:latin typeface="Symbol"/>
                <a:ea typeface="+mn-ea"/>
                <a:cs typeface="+mn-cs"/>
                <a:sym typeface="Symbol" pitchFamily="18" charset="2"/>
              </a:rPr>
              <a:t></a:t>
            </a:r>
            <a:r>
              <a:rPr kumimoji="0" lang="en-US" sz="1600" b="1" i="0" u="none" strike="noStrike" kern="1200" cap="none" spc="0" normalizeH="0" baseline="0" noProof="0">
                <a:ln>
                  <a:noFill/>
                </a:ln>
                <a:solidFill>
                  <a:srgbClr val="FFFFFF"/>
                </a:solidFill>
                <a:effectLst/>
                <a:uLnTx/>
                <a:uFillTx/>
                <a:latin typeface="Times New Roman" pitchFamily="18" charset="0"/>
                <a:ea typeface="+mn-ea"/>
                <a:cs typeface="+mn-cs"/>
                <a:sym typeface="Symbol" pitchFamily="18" charset="2"/>
              </a:rPr>
              <a:t>m</a:t>
            </a:r>
            <a:endParaRPr kumimoji="0" lang="en-US" sz="16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0" name="Text Box 21"/>
          <p:cNvSpPr txBox="1">
            <a:spLocks noChangeArrowheads="1"/>
          </p:cNvSpPr>
          <p:nvPr/>
        </p:nvSpPr>
        <p:spPr bwMode="auto">
          <a:xfrm>
            <a:off x="457200" y="37338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Times New Roman" pitchFamily="18" charset="0"/>
                <a:ea typeface="+mn-ea"/>
                <a:cs typeface="+mn-cs"/>
              </a:rPr>
              <a:t>1.61 </a:t>
            </a:r>
            <a:r>
              <a:rPr kumimoji="0" lang="en-US" sz="1600" b="1" i="0" u="none" strike="noStrike" kern="1200" cap="none" spc="0" normalizeH="0" baseline="0" noProof="0" dirty="0">
                <a:ln>
                  <a:noFill/>
                </a:ln>
                <a:solidFill>
                  <a:srgbClr val="FFFFFF"/>
                </a:solidFill>
                <a:effectLst/>
                <a:uLnTx/>
                <a:uFillTx/>
                <a:latin typeface="Symbol"/>
                <a:ea typeface="+mn-ea"/>
                <a:cs typeface="+mn-cs"/>
                <a:sym typeface="Symbol" pitchFamily="18" charset="2"/>
              </a:rPr>
              <a:t></a:t>
            </a:r>
            <a:r>
              <a:rPr kumimoji="0" lang="en-US" sz="1600" b="1" i="0" u="none" strike="noStrike" kern="1200" cap="none" spc="0" normalizeH="0" baseline="0" noProof="0" dirty="0">
                <a:ln>
                  <a:noFill/>
                </a:ln>
                <a:solidFill>
                  <a:srgbClr val="FFFFFF"/>
                </a:solidFill>
                <a:effectLst/>
                <a:uLnTx/>
                <a:uFillTx/>
                <a:latin typeface="Times New Roman" pitchFamily="18" charset="0"/>
                <a:ea typeface="+mn-ea"/>
                <a:cs typeface="+mn-cs"/>
                <a:sym typeface="Symbol" pitchFamily="18" charset="2"/>
              </a:rPr>
              <a:t>m</a:t>
            </a:r>
            <a:endParaRPr kumimoji="0" lang="en-US" sz="16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
        <p:nvSpPr>
          <p:cNvPr id="11" name="Text Box 22"/>
          <p:cNvSpPr txBox="1">
            <a:spLocks noChangeArrowheads="1"/>
          </p:cNvSpPr>
          <p:nvPr/>
        </p:nvSpPr>
        <p:spPr bwMode="auto">
          <a:xfrm>
            <a:off x="2057400" y="37338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Times New Roman" pitchFamily="18" charset="0"/>
                <a:ea typeface="+mn-ea"/>
                <a:cs typeface="+mn-cs"/>
              </a:rPr>
              <a:t>2.26 </a:t>
            </a:r>
            <a:r>
              <a:rPr kumimoji="0" lang="en-US" sz="1600" b="1" i="0" u="none" strike="noStrike" kern="1200" cap="none" spc="0" normalizeH="0" baseline="0" noProof="0" dirty="0">
                <a:ln>
                  <a:noFill/>
                </a:ln>
                <a:solidFill>
                  <a:srgbClr val="FFFFFF"/>
                </a:solidFill>
                <a:effectLst/>
                <a:uLnTx/>
                <a:uFillTx/>
                <a:latin typeface="Symbol"/>
                <a:ea typeface="+mn-ea"/>
                <a:cs typeface="+mn-cs"/>
                <a:sym typeface="Symbol" pitchFamily="18" charset="2"/>
              </a:rPr>
              <a:t></a:t>
            </a:r>
            <a:r>
              <a:rPr kumimoji="0" lang="en-US" sz="1600" b="1" i="0" u="none" strike="noStrike" kern="1200" cap="none" spc="0" normalizeH="0" baseline="0" noProof="0" dirty="0">
                <a:ln>
                  <a:noFill/>
                </a:ln>
                <a:solidFill>
                  <a:srgbClr val="FFFFFF"/>
                </a:solidFill>
                <a:effectLst/>
                <a:uLnTx/>
                <a:uFillTx/>
                <a:latin typeface="Times New Roman" pitchFamily="18" charset="0"/>
                <a:ea typeface="+mn-ea"/>
                <a:cs typeface="+mn-cs"/>
                <a:sym typeface="Symbol" pitchFamily="18" charset="2"/>
              </a:rPr>
              <a:t>m</a:t>
            </a:r>
            <a:endParaRPr kumimoji="0" lang="en-US" sz="16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
        <p:nvSpPr>
          <p:cNvPr id="12" name="Text Box 23"/>
          <p:cNvSpPr txBox="1">
            <a:spLocks noChangeArrowheads="1"/>
          </p:cNvSpPr>
          <p:nvPr/>
        </p:nvSpPr>
        <p:spPr bwMode="auto">
          <a:xfrm>
            <a:off x="3657600" y="37338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Times New Roman" pitchFamily="18" charset="0"/>
                <a:ea typeface="+mn-ea"/>
                <a:cs typeface="+mn-cs"/>
              </a:rPr>
              <a:t>3.9 </a:t>
            </a:r>
            <a:r>
              <a:rPr kumimoji="0" lang="en-US" sz="1600" b="1" i="0" u="none" strike="noStrike" kern="1200" cap="none" spc="0" normalizeH="0" baseline="0" noProof="0" dirty="0">
                <a:ln>
                  <a:noFill/>
                </a:ln>
                <a:solidFill>
                  <a:srgbClr val="FFFFFF"/>
                </a:solidFill>
                <a:effectLst/>
                <a:uLnTx/>
                <a:uFillTx/>
                <a:latin typeface="Symbol"/>
                <a:ea typeface="+mn-ea"/>
                <a:cs typeface="+mn-cs"/>
                <a:sym typeface="Symbol" pitchFamily="18" charset="2"/>
              </a:rPr>
              <a:t></a:t>
            </a:r>
            <a:r>
              <a:rPr kumimoji="0" lang="en-US" sz="1600" b="1" i="0" u="none" strike="noStrike" kern="1200" cap="none" spc="0" normalizeH="0" baseline="0" noProof="0" dirty="0">
                <a:ln>
                  <a:noFill/>
                </a:ln>
                <a:solidFill>
                  <a:srgbClr val="FFFFFF"/>
                </a:solidFill>
                <a:effectLst/>
                <a:uLnTx/>
                <a:uFillTx/>
                <a:latin typeface="Times New Roman" pitchFamily="18" charset="0"/>
                <a:ea typeface="+mn-ea"/>
                <a:cs typeface="+mn-cs"/>
                <a:sym typeface="Symbol" pitchFamily="18" charset="2"/>
              </a:rPr>
              <a:t>m</a:t>
            </a:r>
            <a:endParaRPr kumimoji="0" lang="en-US" sz="16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
        <p:nvSpPr>
          <p:cNvPr id="13" name="Text Box 24"/>
          <p:cNvSpPr txBox="1">
            <a:spLocks noChangeArrowheads="1"/>
          </p:cNvSpPr>
          <p:nvPr/>
        </p:nvSpPr>
        <p:spPr bwMode="auto">
          <a:xfrm>
            <a:off x="5105400" y="37338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Times New Roman" pitchFamily="18" charset="0"/>
                <a:ea typeface="+mn-ea"/>
                <a:cs typeface="+mn-cs"/>
              </a:rPr>
              <a:t>6.19 </a:t>
            </a:r>
            <a:r>
              <a:rPr kumimoji="0" lang="en-US" sz="1600" b="1" i="0" u="none" strike="noStrike" kern="1200" cap="none" spc="0" normalizeH="0" baseline="0" noProof="0">
                <a:ln>
                  <a:noFill/>
                </a:ln>
                <a:solidFill>
                  <a:srgbClr val="FFFFFF"/>
                </a:solidFill>
                <a:effectLst/>
                <a:uLnTx/>
                <a:uFillTx/>
                <a:latin typeface="Symbol"/>
                <a:ea typeface="+mn-ea"/>
                <a:cs typeface="+mn-cs"/>
                <a:sym typeface="Symbol" pitchFamily="18" charset="2"/>
              </a:rPr>
              <a:t></a:t>
            </a:r>
            <a:r>
              <a:rPr kumimoji="0" lang="en-US" sz="1600" b="1" i="0" u="none" strike="noStrike" kern="1200" cap="none" spc="0" normalizeH="0" baseline="0" noProof="0">
                <a:ln>
                  <a:noFill/>
                </a:ln>
                <a:solidFill>
                  <a:srgbClr val="FFFFFF"/>
                </a:solidFill>
                <a:effectLst/>
                <a:uLnTx/>
                <a:uFillTx/>
                <a:latin typeface="Times New Roman" pitchFamily="18" charset="0"/>
                <a:ea typeface="+mn-ea"/>
                <a:cs typeface="+mn-cs"/>
                <a:sym typeface="Symbol" pitchFamily="18" charset="2"/>
              </a:rPr>
              <a:t>m</a:t>
            </a:r>
            <a:endParaRPr kumimoji="0" lang="en-US" sz="16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4" name="Text Box 25"/>
          <p:cNvSpPr txBox="1">
            <a:spLocks noChangeArrowheads="1"/>
          </p:cNvSpPr>
          <p:nvPr/>
        </p:nvSpPr>
        <p:spPr bwMode="auto">
          <a:xfrm>
            <a:off x="457200" y="49530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Times New Roman" pitchFamily="18" charset="0"/>
                <a:ea typeface="+mn-ea"/>
                <a:cs typeface="+mn-cs"/>
              </a:rPr>
              <a:t>6.95 </a:t>
            </a:r>
            <a:r>
              <a:rPr kumimoji="0" lang="en-US" sz="1600" b="1" i="0" u="none" strike="noStrike" kern="1200" cap="none" spc="0" normalizeH="0" baseline="0" noProof="0">
                <a:ln>
                  <a:noFill/>
                </a:ln>
                <a:solidFill>
                  <a:srgbClr val="FFFFFF"/>
                </a:solidFill>
                <a:effectLst/>
                <a:uLnTx/>
                <a:uFillTx/>
                <a:latin typeface="Symbol"/>
                <a:ea typeface="+mn-ea"/>
                <a:cs typeface="+mn-cs"/>
                <a:sym typeface="Symbol" pitchFamily="18" charset="2"/>
              </a:rPr>
              <a:t></a:t>
            </a:r>
            <a:r>
              <a:rPr kumimoji="0" lang="en-US" sz="1600" b="1" i="0" u="none" strike="noStrike" kern="1200" cap="none" spc="0" normalizeH="0" baseline="0" noProof="0">
                <a:ln>
                  <a:noFill/>
                </a:ln>
                <a:solidFill>
                  <a:srgbClr val="FFFFFF"/>
                </a:solidFill>
                <a:effectLst/>
                <a:uLnTx/>
                <a:uFillTx/>
                <a:latin typeface="Times New Roman" pitchFamily="18" charset="0"/>
                <a:ea typeface="+mn-ea"/>
                <a:cs typeface="+mn-cs"/>
                <a:sym typeface="Symbol" pitchFamily="18" charset="2"/>
              </a:rPr>
              <a:t>m</a:t>
            </a:r>
            <a:endParaRPr kumimoji="0" lang="en-US" sz="16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5" name="Text Box 26"/>
          <p:cNvSpPr txBox="1">
            <a:spLocks noChangeArrowheads="1"/>
          </p:cNvSpPr>
          <p:nvPr/>
        </p:nvSpPr>
        <p:spPr bwMode="auto">
          <a:xfrm>
            <a:off x="2057400" y="492125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Times New Roman" pitchFamily="18" charset="0"/>
                <a:ea typeface="+mn-ea"/>
                <a:cs typeface="+mn-cs"/>
              </a:rPr>
              <a:t>7.34 </a:t>
            </a:r>
            <a:r>
              <a:rPr kumimoji="0" lang="en-US" sz="1600" b="1" i="0" u="none" strike="noStrike" kern="1200" cap="none" spc="0" normalizeH="0" baseline="0" noProof="0">
                <a:ln>
                  <a:noFill/>
                </a:ln>
                <a:solidFill>
                  <a:srgbClr val="FFFFFF"/>
                </a:solidFill>
                <a:effectLst/>
                <a:uLnTx/>
                <a:uFillTx/>
                <a:latin typeface="Symbol"/>
                <a:ea typeface="+mn-ea"/>
                <a:cs typeface="+mn-cs"/>
                <a:sym typeface="Symbol" pitchFamily="18" charset="2"/>
              </a:rPr>
              <a:t></a:t>
            </a:r>
            <a:r>
              <a:rPr kumimoji="0" lang="en-US" sz="1600" b="1" i="0" u="none" strike="noStrike" kern="1200" cap="none" spc="0" normalizeH="0" baseline="0" noProof="0">
                <a:ln>
                  <a:noFill/>
                </a:ln>
                <a:solidFill>
                  <a:srgbClr val="FFFFFF"/>
                </a:solidFill>
                <a:effectLst/>
                <a:uLnTx/>
                <a:uFillTx/>
                <a:latin typeface="Times New Roman" pitchFamily="18" charset="0"/>
                <a:ea typeface="+mn-ea"/>
                <a:cs typeface="+mn-cs"/>
                <a:sym typeface="Symbol" pitchFamily="18" charset="2"/>
              </a:rPr>
              <a:t>m</a:t>
            </a:r>
            <a:endParaRPr kumimoji="0" lang="en-US" sz="16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6" name="Text Box 27"/>
          <p:cNvSpPr txBox="1">
            <a:spLocks noChangeArrowheads="1"/>
          </p:cNvSpPr>
          <p:nvPr/>
        </p:nvSpPr>
        <p:spPr bwMode="auto">
          <a:xfrm>
            <a:off x="457200" y="233045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Times New Roman" pitchFamily="18" charset="0"/>
                <a:ea typeface="+mn-ea"/>
                <a:cs typeface="+mn-cs"/>
              </a:rPr>
              <a:t>0.47 </a:t>
            </a:r>
            <a:r>
              <a:rPr kumimoji="0" lang="en-US" sz="1600" b="1" i="0" u="none" strike="noStrike" kern="1200" cap="none" spc="0" normalizeH="0" baseline="0" noProof="0" dirty="0">
                <a:ln>
                  <a:noFill/>
                </a:ln>
                <a:solidFill>
                  <a:srgbClr val="FFFFFF"/>
                </a:solidFill>
                <a:effectLst/>
                <a:uLnTx/>
                <a:uFillTx/>
                <a:latin typeface="Symbol"/>
                <a:ea typeface="+mn-ea"/>
                <a:cs typeface="+mn-cs"/>
                <a:sym typeface="Symbol" pitchFamily="18" charset="2"/>
              </a:rPr>
              <a:t></a:t>
            </a:r>
            <a:r>
              <a:rPr kumimoji="0" lang="en-US" sz="1600" b="1" i="0" u="none" strike="noStrike" kern="1200" cap="none" spc="0" normalizeH="0" baseline="0" noProof="0" dirty="0">
                <a:ln>
                  <a:noFill/>
                </a:ln>
                <a:solidFill>
                  <a:srgbClr val="FFFFFF"/>
                </a:solidFill>
                <a:effectLst/>
                <a:uLnTx/>
                <a:uFillTx/>
                <a:latin typeface="Times New Roman" pitchFamily="18" charset="0"/>
                <a:ea typeface="+mn-ea"/>
                <a:cs typeface="+mn-cs"/>
                <a:sym typeface="Symbol" pitchFamily="18" charset="2"/>
              </a:rPr>
              <a:t>m</a:t>
            </a:r>
            <a:endParaRPr kumimoji="0" lang="en-US" sz="16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
        <p:nvSpPr>
          <p:cNvPr id="17" name="Text Box 28"/>
          <p:cNvSpPr txBox="1">
            <a:spLocks noChangeArrowheads="1"/>
          </p:cNvSpPr>
          <p:nvPr/>
        </p:nvSpPr>
        <p:spPr bwMode="auto">
          <a:xfrm>
            <a:off x="3581400" y="492125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Times New Roman" pitchFamily="18" charset="0"/>
                <a:ea typeface="+mn-ea"/>
                <a:cs typeface="+mn-cs"/>
              </a:rPr>
              <a:t>8.5 </a:t>
            </a:r>
            <a:r>
              <a:rPr kumimoji="0" lang="en-US" sz="1600" b="1" i="0" u="none" strike="noStrike" kern="1200" cap="none" spc="0" normalizeH="0" baseline="0" noProof="0">
                <a:ln>
                  <a:noFill/>
                </a:ln>
                <a:solidFill>
                  <a:srgbClr val="FFFFFF"/>
                </a:solidFill>
                <a:effectLst/>
                <a:uLnTx/>
                <a:uFillTx/>
                <a:latin typeface="Symbol"/>
                <a:ea typeface="+mn-ea"/>
                <a:cs typeface="+mn-cs"/>
                <a:sym typeface="Symbol" pitchFamily="18" charset="2"/>
              </a:rPr>
              <a:t></a:t>
            </a:r>
            <a:r>
              <a:rPr kumimoji="0" lang="en-US" sz="1600" b="1" i="0" u="none" strike="noStrike" kern="1200" cap="none" spc="0" normalizeH="0" baseline="0" noProof="0">
                <a:ln>
                  <a:noFill/>
                </a:ln>
                <a:solidFill>
                  <a:srgbClr val="FFFFFF"/>
                </a:solidFill>
                <a:effectLst/>
                <a:uLnTx/>
                <a:uFillTx/>
                <a:latin typeface="Times New Roman" pitchFamily="18" charset="0"/>
                <a:ea typeface="+mn-ea"/>
                <a:cs typeface="+mn-cs"/>
                <a:sym typeface="Symbol" pitchFamily="18" charset="2"/>
              </a:rPr>
              <a:t>m</a:t>
            </a:r>
            <a:endParaRPr kumimoji="0" lang="en-US" sz="16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8" name="Text Box 29"/>
          <p:cNvSpPr txBox="1">
            <a:spLocks noChangeArrowheads="1"/>
          </p:cNvSpPr>
          <p:nvPr/>
        </p:nvSpPr>
        <p:spPr bwMode="auto">
          <a:xfrm>
            <a:off x="5181600" y="492125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Times New Roman" pitchFamily="18" charset="0"/>
                <a:ea typeface="+mn-ea"/>
                <a:cs typeface="+mn-cs"/>
              </a:rPr>
              <a:t>9.61 </a:t>
            </a:r>
            <a:r>
              <a:rPr kumimoji="0" lang="en-US" sz="1600" b="1" i="0" u="none" strike="noStrike" kern="1200" cap="none" spc="0" normalizeH="0" baseline="0" noProof="0">
                <a:ln>
                  <a:noFill/>
                </a:ln>
                <a:solidFill>
                  <a:srgbClr val="FFFFFF"/>
                </a:solidFill>
                <a:effectLst/>
                <a:uLnTx/>
                <a:uFillTx/>
                <a:latin typeface="Symbol"/>
                <a:ea typeface="+mn-ea"/>
                <a:cs typeface="+mn-cs"/>
                <a:sym typeface="Symbol" pitchFamily="18" charset="2"/>
              </a:rPr>
              <a:t></a:t>
            </a:r>
            <a:r>
              <a:rPr kumimoji="0" lang="en-US" sz="1600" b="1" i="0" u="none" strike="noStrike" kern="1200" cap="none" spc="0" normalizeH="0" baseline="0" noProof="0">
                <a:ln>
                  <a:noFill/>
                </a:ln>
                <a:solidFill>
                  <a:srgbClr val="FFFFFF"/>
                </a:solidFill>
                <a:effectLst/>
                <a:uLnTx/>
                <a:uFillTx/>
                <a:latin typeface="Times New Roman" pitchFamily="18" charset="0"/>
                <a:ea typeface="+mn-ea"/>
                <a:cs typeface="+mn-cs"/>
                <a:sym typeface="Symbol" pitchFamily="18" charset="2"/>
              </a:rPr>
              <a:t>m</a:t>
            </a:r>
            <a:endParaRPr kumimoji="0" lang="en-US" sz="16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9" name="Text Box 30"/>
          <p:cNvSpPr txBox="1">
            <a:spLocks noChangeArrowheads="1"/>
          </p:cNvSpPr>
          <p:nvPr/>
        </p:nvSpPr>
        <p:spPr bwMode="auto">
          <a:xfrm>
            <a:off x="304800" y="6140450"/>
            <a:ext cx="1371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Times New Roman" pitchFamily="18" charset="0"/>
                <a:ea typeface="+mn-ea"/>
                <a:cs typeface="+mn-cs"/>
              </a:rPr>
              <a:t>10.35 </a:t>
            </a:r>
            <a:r>
              <a:rPr kumimoji="0" lang="en-US" sz="1600" b="1" i="0" u="none" strike="noStrike" kern="1200" cap="none" spc="0" normalizeH="0" baseline="0" noProof="0">
                <a:ln>
                  <a:noFill/>
                </a:ln>
                <a:solidFill>
                  <a:srgbClr val="FFFFFF"/>
                </a:solidFill>
                <a:effectLst/>
                <a:uLnTx/>
                <a:uFillTx/>
                <a:latin typeface="Symbol"/>
                <a:ea typeface="+mn-ea"/>
                <a:cs typeface="+mn-cs"/>
                <a:sym typeface="Symbol" pitchFamily="18" charset="2"/>
              </a:rPr>
              <a:t></a:t>
            </a:r>
            <a:r>
              <a:rPr kumimoji="0" lang="en-US" sz="1600" b="1" i="0" u="none" strike="noStrike" kern="1200" cap="none" spc="0" normalizeH="0" baseline="0" noProof="0">
                <a:ln>
                  <a:noFill/>
                </a:ln>
                <a:solidFill>
                  <a:srgbClr val="FFFFFF"/>
                </a:solidFill>
                <a:effectLst/>
                <a:uLnTx/>
                <a:uFillTx/>
                <a:latin typeface="Times New Roman" pitchFamily="18" charset="0"/>
                <a:ea typeface="+mn-ea"/>
                <a:cs typeface="+mn-cs"/>
                <a:sym typeface="Symbol" pitchFamily="18" charset="2"/>
              </a:rPr>
              <a:t>m</a:t>
            </a:r>
            <a:endParaRPr kumimoji="0" lang="en-US" sz="16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20" name="Text Box 31"/>
          <p:cNvSpPr txBox="1">
            <a:spLocks noChangeArrowheads="1"/>
          </p:cNvSpPr>
          <p:nvPr/>
        </p:nvSpPr>
        <p:spPr bwMode="auto">
          <a:xfrm>
            <a:off x="2209800" y="614045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Times New Roman" pitchFamily="18" charset="0"/>
                <a:ea typeface="+mn-ea"/>
                <a:cs typeface="+mn-cs"/>
              </a:rPr>
              <a:t>11.2 </a:t>
            </a:r>
            <a:r>
              <a:rPr kumimoji="0" lang="en-US" sz="1600" b="1" i="0" u="none" strike="noStrike" kern="1200" cap="none" spc="0" normalizeH="0" baseline="0" noProof="0" dirty="0">
                <a:ln>
                  <a:noFill/>
                </a:ln>
                <a:solidFill>
                  <a:srgbClr val="FFFFFF"/>
                </a:solidFill>
                <a:effectLst/>
                <a:uLnTx/>
                <a:uFillTx/>
                <a:latin typeface="Symbol"/>
                <a:ea typeface="+mn-ea"/>
                <a:cs typeface="+mn-cs"/>
                <a:sym typeface="Symbol" pitchFamily="18" charset="2"/>
              </a:rPr>
              <a:t></a:t>
            </a:r>
            <a:r>
              <a:rPr kumimoji="0" lang="en-US" sz="1600" b="1" i="0" u="none" strike="noStrike" kern="1200" cap="none" spc="0" normalizeH="0" baseline="0" noProof="0" dirty="0">
                <a:ln>
                  <a:noFill/>
                </a:ln>
                <a:solidFill>
                  <a:srgbClr val="FFFFFF"/>
                </a:solidFill>
                <a:effectLst/>
                <a:uLnTx/>
                <a:uFillTx/>
                <a:latin typeface="Times New Roman" pitchFamily="18" charset="0"/>
                <a:ea typeface="+mn-ea"/>
                <a:cs typeface="+mn-cs"/>
                <a:sym typeface="Symbol" pitchFamily="18" charset="2"/>
              </a:rPr>
              <a:t>m</a:t>
            </a:r>
            <a:endParaRPr kumimoji="0" lang="en-US" sz="16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
        <p:nvSpPr>
          <p:cNvPr id="21" name="Text Box 32"/>
          <p:cNvSpPr txBox="1">
            <a:spLocks noChangeArrowheads="1"/>
          </p:cNvSpPr>
          <p:nvPr/>
        </p:nvSpPr>
        <p:spPr bwMode="auto">
          <a:xfrm>
            <a:off x="3657600" y="614045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Times New Roman" pitchFamily="18" charset="0"/>
                <a:ea typeface="+mn-ea"/>
                <a:cs typeface="+mn-cs"/>
              </a:rPr>
              <a:t>12.3 </a:t>
            </a:r>
            <a:r>
              <a:rPr kumimoji="0" lang="en-US" sz="1600" b="1" i="0" u="none" strike="noStrike" kern="1200" cap="none" spc="0" normalizeH="0" baseline="0" noProof="0">
                <a:ln>
                  <a:noFill/>
                </a:ln>
                <a:solidFill>
                  <a:srgbClr val="FFFFFF"/>
                </a:solidFill>
                <a:effectLst/>
                <a:uLnTx/>
                <a:uFillTx/>
                <a:latin typeface="Symbol"/>
                <a:ea typeface="+mn-ea"/>
                <a:cs typeface="+mn-cs"/>
                <a:sym typeface="Symbol" pitchFamily="18" charset="2"/>
              </a:rPr>
              <a:t></a:t>
            </a:r>
            <a:r>
              <a:rPr kumimoji="0" lang="en-US" sz="1600" b="1" i="0" u="none" strike="noStrike" kern="1200" cap="none" spc="0" normalizeH="0" baseline="0" noProof="0">
                <a:ln>
                  <a:noFill/>
                </a:ln>
                <a:solidFill>
                  <a:srgbClr val="FFFFFF"/>
                </a:solidFill>
                <a:effectLst/>
                <a:uLnTx/>
                <a:uFillTx/>
                <a:latin typeface="Times New Roman" pitchFamily="18" charset="0"/>
                <a:ea typeface="+mn-ea"/>
                <a:cs typeface="+mn-cs"/>
                <a:sym typeface="Symbol" pitchFamily="18" charset="2"/>
              </a:rPr>
              <a:t>m</a:t>
            </a:r>
            <a:endParaRPr kumimoji="0" lang="en-US" sz="16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22" name="Text Box 33"/>
          <p:cNvSpPr txBox="1">
            <a:spLocks noChangeArrowheads="1"/>
          </p:cNvSpPr>
          <p:nvPr/>
        </p:nvSpPr>
        <p:spPr bwMode="auto">
          <a:xfrm>
            <a:off x="5181600" y="614045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Times New Roman" pitchFamily="18" charset="0"/>
                <a:ea typeface="+mn-ea"/>
                <a:cs typeface="+mn-cs"/>
              </a:rPr>
              <a:t>13.3 </a:t>
            </a:r>
            <a:r>
              <a:rPr kumimoji="0" lang="en-US" sz="1600" b="1" i="0" u="none" strike="noStrike" kern="1200" cap="none" spc="0" normalizeH="0" baseline="0" noProof="0">
                <a:ln>
                  <a:noFill/>
                </a:ln>
                <a:solidFill>
                  <a:srgbClr val="FFFFFF"/>
                </a:solidFill>
                <a:effectLst/>
                <a:uLnTx/>
                <a:uFillTx/>
                <a:latin typeface="Symbol"/>
                <a:ea typeface="+mn-ea"/>
                <a:cs typeface="+mn-cs"/>
                <a:sym typeface="Symbol" pitchFamily="18" charset="2"/>
              </a:rPr>
              <a:t></a:t>
            </a:r>
            <a:r>
              <a:rPr kumimoji="0" lang="en-US" sz="1600" b="1" i="0" u="none" strike="noStrike" kern="1200" cap="none" spc="0" normalizeH="0" baseline="0" noProof="0">
                <a:ln>
                  <a:noFill/>
                </a:ln>
                <a:solidFill>
                  <a:srgbClr val="FFFFFF"/>
                </a:solidFill>
                <a:effectLst/>
                <a:uLnTx/>
                <a:uFillTx/>
                <a:latin typeface="Times New Roman" pitchFamily="18" charset="0"/>
                <a:ea typeface="+mn-ea"/>
                <a:cs typeface="+mn-cs"/>
                <a:sym typeface="Symbol" pitchFamily="18" charset="2"/>
              </a:rPr>
              <a:t>m</a:t>
            </a:r>
            <a:endParaRPr kumimoji="0" lang="en-US" sz="16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24" name="Rectangle 23"/>
          <p:cNvSpPr/>
          <p:nvPr/>
        </p:nvSpPr>
        <p:spPr>
          <a:xfrm>
            <a:off x="-26707" y="6629400"/>
            <a:ext cx="1933543" cy="2616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Calibri"/>
                <a:ea typeface="+mn-ea"/>
                <a:cs typeface="+mn-cs"/>
              </a:rPr>
              <a:t>Figures courtesy of Tim </a:t>
            </a:r>
            <a:r>
              <a:rPr kumimoji="0" lang="en-US" sz="1050" b="0" i="0" u="none" strike="noStrike" kern="1200" cap="none" spc="0" normalizeH="0" baseline="0" noProof="0" dirty="0" err="1">
                <a:ln>
                  <a:noFill/>
                </a:ln>
                <a:solidFill>
                  <a:prstClr val="white"/>
                </a:solidFill>
                <a:effectLst/>
                <a:uLnTx/>
                <a:uFillTx/>
                <a:latin typeface="Calibri"/>
                <a:ea typeface="+mn-ea"/>
                <a:cs typeface="+mn-cs"/>
              </a:rPr>
              <a:t>Schmit</a:t>
            </a:r>
            <a:endParaRPr kumimoji="0" lang="en-US" sz="105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Rectangle 3"/>
          <p:cNvSpPr/>
          <p:nvPr/>
        </p:nvSpPr>
        <p:spPr>
          <a:xfrm>
            <a:off x="304800" y="1295400"/>
            <a:ext cx="3276600" cy="13716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p:nvSpPr>
        <p:spPr>
          <a:xfrm>
            <a:off x="3657600" y="1295400"/>
            <a:ext cx="2846107" cy="1371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Calibri"/>
              <a:ea typeface="+mn-ea"/>
              <a:cs typeface="+mn-cs"/>
            </a:endParaRPr>
          </a:p>
        </p:txBody>
      </p:sp>
      <p:sp>
        <p:nvSpPr>
          <p:cNvPr id="25" name="Rectangle 24"/>
          <p:cNvSpPr/>
          <p:nvPr/>
        </p:nvSpPr>
        <p:spPr>
          <a:xfrm>
            <a:off x="304800" y="2698750"/>
            <a:ext cx="3276600" cy="13258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Calibri"/>
              <a:ea typeface="+mn-ea"/>
              <a:cs typeface="+mn-cs"/>
            </a:endParaRPr>
          </a:p>
        </p:txBody>
      </p:sp>
      <p:sp>
        <p:nvSpPr>
          <p:cNvPr id="26" name="Rectangle 25"/>
          <p:cNvSpPr/>
          <p:nvPr/>
        </p:nvSpPr>
        <p:spPr>
          <a:xfrm>
            <a:off x="304800" y="4059936"/>
            <a:ext cx="6198906" cy="2378964"/>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Calibri"/>
              <a:ea typeface="+mn-ea"/>
              <a:cs typeface="+mn-cs"/>
            </a:endParaRPr>
          </a:p>
        </p:txBody>
      </p:sp>
      <p:sp>
        <p:nvSpPr>
          <p:cNvPr id="27" name="Rectangle 26"/>
          <p:cNvSpPr/>
          <p:nvPr/>
        </p:nvSpPr>
        <p:spPr>
          <a:xfrm>
            <a:off x="3581399" y="2694711"/>
            <a:ext cx="2922307" cy="1329919"/>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Calibri"/>
              <a:ea typeface="+mn-ea"/>
              <a:cs typeface="+mn-cs"/>
            </a:endParaRPr>
          </a:p>
        </p:txBody>
      </p:sp>
      <p:sp>
        <p:nvSpPr>
          <p:cNvPr id="5" name="TextBox 4"/>
          <p:cNvSpPr txBox="1"/>
          <p:nvPr/>
        </p:nvSpPr>
        <p:spPr>
          <a:xfrm>
            <a:off x="6781800" y="2568476"/>
            <a:ext cx="1524776" cy="230832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00"/>
                </a:solidFill>
                <a:effectLst/>
                <a:uLnTx/>
                <a:uFillTx/>
                <a:latin typeface="Calibri"/>
                <a:ea typeface="+mn-ea"/>
                <a:cs typeface="+mn-cs"/>
              </a:rPr>
              <a:t>2 VIS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0000"/>
                </a:solidFill>
                <a:effectLst/>
                <a:uLnTx/>
                <a:uFillTx/>
                <a:latin typeface="Calibri"/>
                <a:ea typeface="+mn-ea"/>
                <a:cs typeface="+mn-cs"/>
              </a:rPr>
              <a:t>4 NIR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B0F0"/>
                </a:solidFill>
                <a:effectLst/>
                <a:uLnTx/>
                <a:uFillTx/>
                <a:latin typeface="Calibri"/>
                <a:ea typeface="+mn-ea"/>
                <a:cs typeface="+mn-cs"/>
              </a:rPr>
              <a:t>10 IR</a:t>
            </a:r>
          </a:p>
        </p:txBody>
      </p:sp>
    </p:spTree>
    <p:custDataLst>
      <p:tags r:id="rId1"/>
    </p:custDataLst>
    <p:extLst>
      <p:ext uri="{BB962C8B-B14F-4D97-AF65-F5344CB8AC3E}">
        <p14:creationId xmlns:p14="http://schemas.microsoft.com/office/powerpoint/2010/main" val="69540252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15VIS_SSEC_89p5W"/>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420688" y="0"/>
            <a:ext cx="8301037" cy="6858000"/>
          </a:xfrm>
          <a:prstGeom prst="rect">
            <a:avLst/>
          </a:prstGeom>
          <a:noFill/>
          <a:ln>
            <a:noFill/>
          </a:ln>
        </p:spPr>
      </p:pic>
      <p:sp>
        <p:nvSpPr>
          <p:cNvPr id="3" name="TextBox 2"/>
          <p:cNvSpPr txBox="1"/>
          <p:nvPr/>
        </p:nvSpPr>
        <p:spPr>
          <a:xfrm>
            <a:off x="990600" y="6400800"/>
            <a:ext cx="73930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85000"/>
                  </a:prstClr>
                </a:solidFill>
                <a:effectLst/>
                <a:uLnTx/>
                <a:uFillTx/>
                <a:latin typeface="Calibri"/>
                <a:ea typeface="+mn-ea"/>
                <a:cs typeface="+mn-cs"/>
              </a:rPr>
              <a:t>~90W</a:t>
            </a:r>
          </a:p>
        </p:txBody>
      </p:sp>
    </p:spTree>
    <p:extLst>
      <p:ext uri="{BB962C8B-B14F-4D97-AF65-F5344CB8AC3E}">
        <p14:creationId xmlns:p14="http://schemas.microsoft.com/office/powerpoint/2010/main" val="416814668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76200"/>
            <a:ext cx="7543800" cy="1143000"/>
          </a:xfrm>
        </p:spPr>
        <p:txBody>
          <a:bodyPr/>
          <a:lstStyle/>
          <a:p>
            <a:r>
              <a:rPr lang="en-US" u="sng" dirty="0" smtClean="0"/>
              <a:t>Baseline</a:t>
            </a:r>
            <a:r>
              <a:rPr lang="en-US" dirty="0" smtClean="0"/>
              <a:t> ABI Scan Modes</a:t>
            </a:r>
            <a:endParaRPr lang="en-US" dirty="0"/>
          </a:p>
        </p:txBody>
      </p:sp>
      <p:pic>
        <p:nvPicPr>
          <p:cNvPr id="5" name="Content Placeholder 4"/>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74783" y="1219200"/>
            <a:ext cx="4778217" cy="4343400"/>
          </a:xfrm>
        </p:spPr>
      </p:pic>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pPr marL="0" marR="0" lvl="0" indent="0" algn="r" defTabSz="914400" rtl="0" eaLnBrk="0" fontAlgn="auto" latinLnBrk="0" hangingPunct="0">
              <a:lnSpc>
                <a:spcPct val="100000"/>
              </a:lnSpc>
              <a:spcBef>
                <a:spcPct val="0"/>
              </a:spcBef>
              <a:spcAft>
                <a:spcPts val="0"/>
              </a:spcAft>
              <a:buClrTx/>
              <a:buSzTx/>
              <a:buFontTx/>
              <a:buNone/>
              <a:tabLst/>
              <a:defRPr/>
            </a:pPr>
            <a:fld id="{9F497244-FA3C-4012-968F-09C273D16AE7}" type="slidenum">
              <a:rPr kumimoji="0" lang="en-US" sz="1400" b="1" i="0" u="none" strike="noStrike" kern="1200" cap="none" spc="0" normalizeH="0" baseline="0" noProof="0" smtClean="0">
                <a:ln>
                  <a:noFill/>
                </a:ln>
                <a:solidFill>
                  <a:srgbClr val="000000"/>
                </a:solidFill>
                <a:effectLst/>
                <a:uLnTx/>
                <a:uFillTx/>
                <a:latin typeface="Times New Roman" pitchFamily="18" charset="0"/>
                <a:ea typeface="ＭＳ Ｐゴシック" pitchFamily="34" charset="-128"/>
                <a:cs typeface="+mn-cs"/>
              </a:rPr>
              <a:pPr marL="0" marR="0" lvl="0" indent="0" algn="r" defTabSz="914400" rtl="0" eaLnBrk="0" fontAlgn="auto" latinLnBrk="0" hangingPunct="0">
                <a:lnSpc>
                  <a:spcPct val="100000"/>
                </a:lnSpc>
                <a:spcBef>
                  <a:spcPct val="0"/>
                </a:spcBef>
                <a:spcAft>
                  <a:spcPts val="0"/>
                </a:spcAft>
                <a:buClrTx/>
                <a:buSzTx/>
                <a:buFontTx/>
                <a:buNone/>
                <a:tabLst/>
                <a:defRPr/>
              </a:pPr>
              <a:t>36</a:t>
            </a:fld>
            <a:endParaRPr kumimoji="0" lang="en-US" sz="1400" b="1"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51397" y="3482483"/>
            <a:ext cx="3505200" cy="2648374"/>
          </a:xfrm>
          <a:prstGeom prst="rect">
            <a:avLst/>
          </a:prstGeom>
        </p:spPr>
      </p:pic>
      <p:sp>
        <p:nvSpPr>
          <p:cNvPr id="8" name="Text Box 3"/>
          <p:cNvSpPr txBox="1">
            <a:spLocks noChangeArrowheads="1"/>
          </p:cNvSpPr>
          <p:nvPr/>
        </p:nvSpPr>
        <p:spPr bwMode="auto">
          <a:xfrm>
            <a:off x="0" y="5534561"/>
            <a:ext cx="86106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a:solidFill>
                  <a:schemeClr val="tx1"/>
                </a:solidFill>
                <a:latin typeface="Arial" pitchFamily="34" charset="0"/>
              </a:defRPr>
            </a:lvl1pPr>
            <a:lvl2pPr marL="914400" indent="-457200">
              <a:defRPr>
                <a:solidFill>
                  <a:schemeClr val="tx1"/>
                </a:solidFill>
                <a:latin typeface="Arial" pitchFamily="34" charset="0"/>
              </a:defRPr>
            </a:lvl2pPr>
            <a:lvl3pPr marL="1371600" indent="-457200">
              <a:defRPr>
                <a:solidFill>
                  <a:schemeClr val="tx1"/>
                </a:solidFill>
                <a:latin typeface="Arial" pitchFamily="34" charset="0"/>
              </a:defRPr>
            </a:lvl3pPr>
            <a:lvl4pPr marL="1828800" indent="-457200">
              <a:defRPr>
                <a:solidFill>
                  <a:schemeClr val="tx1"/>
                </a:solidFill>
                <a:latin typeface="Arial" pitchFamily="34" charset="0"/>
              </a:defRPr>
            </a:lvl4pPr>
            <a:lvl5pPr marL="2286000" indent="-457200">
              <a:defRPr>
                <a:solidFill>
                  <a:schemeClr val="tx1"/>
                </a:solidFill>
                <a:latin typeface="Arial" pitchFamily="34" charset="0"/>
              </a:defRPr>
            </a:lvl5pPr>
            <a:lvl6pPr marL="2743200" indent="-457200" fontAlgn="base">
              <a:spcBef>
                <a:spcPct val="0"/>
              </a:spcBef>
              <a:spcAft>
                <a:spcPct val="0"/>
              </a:spcAft>
              <a:defRPr>
                <a:solidFill>
                  <a:schemeClr val="tx1"/>
                </a:solidFill>
                <a:latin typeface="Arial" pitchFamily="34" charset="0"/>
              </a:defRPr>
            </a:lvl6pPr>
            <a:lvl7pPr marL="3200400" indent="-457200" fontAlgn="base">
              <a:spcBef>
                <a:spcPct val="0"/>
              </a:spcBef>
              <a:spcAft>
                <a:spcPct val="0"/>
              </a:spcAft>
              <a:defRPr>
                <a:solidFill>
                  <a:schemeClr val="tx1"/>
                </a:solidFill>
                <a:latin typeface="Arial" pitchFamily="34" charset="0"/>
              </a:defRPr>
            </a:lvl7pPr>
            <a:lvl8pPr marL="3657600" indent="-457200" fontAlgn="base">
              <a:spcBef>
                <a:spcPct val="0"/>
              </a:spcBef>
              <a:spcAft>
                <a:spcPct val="0"/>
              </a:spcAft>
              <a:defRPr>
                <a:solidFill>
                  <a:schemeClr val="tx1"/>
                </a:solidFill>
                <a:latin typeface="Arial" pitchFamily="34" charset="0"/>
              </a:defRPr>
            </a:lvl8pPr>
            <a:lvl9pPr marL="4114800" indent="-457200" fontAlgn="base">
              <a:spcBef>
                <a:spcPct val="0"/>
              </a:spcBef>
              <a:spcAft>
                <a:spcPct val="0"/>
              </a:spcAft>
              <a:defRPr>
                <a:solidFill>
                  <a:schemeClr val="tx1"/>
                </a:solidFill>
                <a:latin typeface="Arial" pitchFamily="34" charset="0"/>
              </a:defRPr>
            </a:lvl9pPr>
          </a:lstStyle>
          <a:p>
            <a:pPr marL="457200" marR="0" lvl="0" indent="-457200" algn="l"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FFFFFF"/>
                </a:solidFill>
                <a:effectLst/>
                <a:uLnTx/>
                <a:uFillTx/>
                <a:latin typeface="Arial Unicode MS" pitchFamily="34" charset="-128"/>
                <a:ea typeface="+mn-ea"/>
                <a:cs typeface="+mn-cs"/>
              </a:rPr>
              <a:t>Scan mode (3) or ‘flex mode’ </a:t>
            </a:r>
            <a:r>
              <a:rPr kumimoji="0" lang="en-US" sz="2000" b="1" i="0" u="none" strike="noStrike" kern="1200" cap="none" spc="0" normalizeH="0" baseline="0" noProof="0" dirty="0">
                <a:ln>
                  <a:noFill/>
                </a:ln>
                <a:solidFill>
                  <a:srgbClr val="FFFFFF"/>
                </a:solidFill>
                <a:effectLst/>
                <a:uLnTx/>
                <a:uFillTx/>
                <a:latin typeface="Arial Unicode MS" pitchFamily="34" charset="-128"/>
                <a:ea typeface="+mn-ea"/>
                <a:cs typeface="+mn-cs"/>
              </a:rPr>
              <a:t>for the ABI:</a:t>
            </a:r>
          </a:p>
          <a:p>
            <a:pPr marL="457200" marR="0" lvl="0" indent="-457200" algn="l"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FFFFFF"/>
                </a:solidFill>
                <a:effectLst/>
                <a:uLnTx/>
                <a:uFillTx/>
                <a:latin typeface="Arial Unicode MS" pitchFamily="34" charset="-128"/>
                <a:ea typeface="+mn-ea"/>
                <a:cs typeface="+mn-cs"/>
              </a:rPr>
              <a:t>- Full </a:t>
            </a:r>
            <a:r>
              <a:rPr kumimoji="0" lang="en-US" sz="2000" b="1" i="0" u="none" strike="noStrike" kern="1200" cap="none" spc="0" normalizeH="0" baseline="0" noProof="0" dirty="0">
                <a:ln>
                  <a:noFill/>
                </a:ln>
                <a:solidFill>
                  <a:srgbClr val="FFFFFF"/>
                </a:solidFill>
                <a:effectLst/>
                <a:uLnTx/>
                <a:uFillTx/>
                <a:latin typeface="Arial Unicode MS" pitchFamily="34" charset="-128"/>
                <a:ea typeface="+mn-ea"/>
                <a:cs typeface="+mn-cs"/>
              </a:rPr>
              <a:t>disk </a:t>
            </a:r>
            <a:r>
              <a:rPr kumimoji="0" lang="en-US" sz="2000" b="1" i="0" u="none" strike="noStrike" kern="1200" cap="none" spc="0" normalizeH="0" baseline="0" noProof="0" dirty="0" smtClean="0">
                <a:ln>
                  <a:noFill/>
                </a:ln>
                <a:solidFill>
                  <a:srgbClr val="FFFFFF"/>
                </a:solidFill>
                <a:effectLst/>
                <a:uLnTx/>
                <a:uFillTx/>
                <a:latin typeface="Arial Unicode MS" pitchFamily="34" charset="-128"/>
                <a:ea typeface="+mn-ea"/>
                <a:cs typeface="+mn-cs"/>
              </a:rPr>
              <a:t>every </a:t>
            </a:r>
            <a:r>
              <a:rPr kumimoji="0" lang="en-US" sz="2000" b="1" i="0" u="none" strike="noStrike" kern="1200" cap="none" spc="0" normalizeH="0" baseline="0" noProof="0" dirty="0">
                <a:ln>
                  <a:noFill/>
                </a:ln>
                <a:solidFill>
                  <a:srgbClr val="FFFFFF"/>
                </a:solidFill>
                <a:effectLst/>
                <a:uLnTx/>
                <a:uFillTx/>
                <a:latin typeface="Arial Unicode MS" pitchFamily="34" charset="-128"/>
                <a:ea typeface="+mn-ea"/>
                <a:cs typeface="+mn-cs"/>
              </a:rPr>
              <a:t>15 minutes + 5 min CONUS </a:t>
            </a:r>
            <a:endParaRPr kumimoji="0" lang="en-US" sz="2000" b="1" i="0" u="none" strike="noStrike" kern="1200" cap="none" spc="0" normalizeH="0" baseline="0" noProof="0" dirty="0" smtClean="0">
              <a:ln>
                <a:noFill/>
              </a:ln>
              <a:solidFill>
                <a:srgbClr val="FFFFFF"/>
              </a:solidFill>
              <a:effectLst/>
              <a:uLnTx/>
              <a:uFillTx/>
              <a:latin typeface="Arial Unicode MS" pitchFamily="34" charset="-128"/>
              <a:ea typeface="+mn-ea"/>
              <a:cs typeface="+mn-cs"/>
            </a:endParaRPr>
          </a:p>
          <a:p>
            <a:pPr marL="457200" marR="0" lvl="0" indent="-457200" algn="l"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FFFFFF"/>
                </a:solidFill>
                <a:effectLst/>
                <a:uLnTx/>
                <a:uFillTx/>
                <a:latin typeface="Arial Unicode MS" pitchFamily="34" charset="-128"/>
                <a:ea typeface="+mn-ea"/>
                <a:cs typeface="+mn-cs"/>
              </a:rPr>
              <a:t>     + 1-min </a:t>
            </a:r>
            <a:r>
              <a:rPr kumimoji="0" lang="en-US" sz="2000" b="1" i="0" u="none" strike="noStrike" kern="1200" cap="none" spc="0" normalizeH="0" baseline="0" noProof="0" dirty="0" err="1" smtClean="0">
                <a:ln>
                  <a:noFill/>
                </a:ln>
                <a:solidFill>
                  <a:srgbClr val="FFFFFF"/>
                </a:solidFill>
                <a:effectLst/>
                <a:uLnTx/>
                <a:uFillTx/>
                <a:latin typeface="Arial Unicode MS" pitchFamily="34" charset="-128"/>
                <a:ea typeface="+mn-ea"/>
                <a:cs typeface="+mn-cs"/>
              </a:rPr>
              <a:t>mesoscales</a:t>
            </a:r>
            <a:r>
              <a:rPr kumimoji="0" lang="en-US" sz="2000" b="1" i="0" u="none" strike="noStrike" kern="1200" cap="none" spc="0" normalizeH="0" baseline="0" noProof="0" dirty="0" smtClean="0">
                <a:ln>
                  <a:noFill/>
                </a:ln>
                <a:solidFill>
                  <a:srgbClr val="FFFFFF"/>
                </a:solidFill>
                <a:effectLst/>
                <a:uLnTx/>
                <a:uFillTx/>
                <a:latin typeface="Arial Unicode MS" pitchFamily="34" charset="-128"/>
                <a:ea typeface="+mn-ea"/>
                <a:cs typeface="+mn-cs"/>
              </a:rPr>
              <a:t> (2 locations). </a:t>
            </a:r>
          </a:p>
          <a:p>
            <a:pPr marL="457200" marR="0" lvl="0" indent="-457200" algn="l"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FFFFFF"/>
                </a:solidFill>
                <a:effectLst/>
                <a:uLnTx/>
                <a:uFillTx/>
                <a:latin typeface="Arial Unicode MS" pitchFamily="34" charset="-128"/>
                <a:ea typeface="+mn-ea"/>
                <a:cs typeface="+mn-cs"/>
              </a:rPr>
              <a:t>[Scan mode (4) or ‘Continuous Full Disk’ (CFD) is a full disk every 5 min]</a:t>
            </a:r>
            <a:endParaRPr kumimoji="0" lang="en-US" sz="2000" b="1" i="0" u="none" strike="noStrike" kern="1200" cap="none" spc="0" normalizeH="0" baseline="0" noProof="0" dirty="0">
              <a:ln>
                <a:noFill/>
              </a:ln>
              <a:solidFill>
                <a:srgbClr val="FFFFFF"/>
              </a:solidFill>
              <a:effectLst/>
              <a:uLnTx/>
              <a:uFillTx/>
              <a:latin typeface="Arial Unicode MS" pitchFamily="34" charset="-128"/>
              <a:ea typeface="+mn-ea"/>
              <a:cs typeface="+mn-cs"/>
            </a:endParaRPr>
          </a:p>
        </p:txBody>
      </p:sp>
      <p:pic>
        <p:nvPicPr>
          <p:cNvPr id="9" name="Picture 8" descr="GOES-R_ABI_TBB_b16_75W_CONUS_new_conus_2005_0604_2000UTC"/>
          <p:cNvPicPr>
            <a:picLocks noGrp="1" noChangeAspect="1"/>
          </p:cNvPicPr>
          <p:nvPr isPhoto="1"/>
        </p:nvPicPr>
        <p:blipFill rotWithShape="1">
          <a:blip r:embed="rId5" cstate="print">
            <a:lum/>
            <a:extLst>
              <a:ext uri="{28A0092B-C50C-407E-A947-70E740481C1C}">
                <a14:useLocalDpi xmlns:a14="http://schemas.microsoft.com/office/drawing/2010/main" val="0"/>
              </a:ext>
            </a:extLst>
          </a:blip>
          <a:srcRect t="14884" b="12222"/>
          <a:stretch/>
        </p:blipFill>
        <p:spPr>
          <a:xfrm>
            <a:off x="5029200" y="1066800"/>
            <a:ext cx="3927397" cy="2266348"/>
          </a:xfrm>
          <a:prstGeom prst="rect">
            <a:avLst/>
          </a:prstGeom>
          <a:noFill/>
          <a:ln>
            <a:noFill/>
          </a:ln>
        </p:spPr>
      </p:pic>
    </p:spTree>
    <p:extLst>
      <p:ext uri="{BB962C8B-B14F-4D97-AF65-F5344CB8AC3E}">
        <p14:creationId xmlns:p14="http://schemas.microsoft.com/office/powerpoint/2010/main" val="64261573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entral_fd-20160802_18153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34963"/>
            <a:ext cx="9144000" cy="6188075"/>
          </a:xfrm>
          <a:prstGeom prst="rect">
            <a:avLst/>
          </a:prstGeom>
          <a:noFill/>
          <a:ln>
            <a:noFill/>
          </a:ln>
        </p:spPr>
      </p:pic>
      <p:sp>
        <p:nvSpPr>
          <p:cNvPr id="3" name="TextBox 2"/>
          <p:cNvSpPr txBox="1"/>
          <p:nvPr/>
        </p:nvSpPr>
        <p:spPr>
          <a:xfrm>
            <a:off x="2228890" y="-76200"/>
            <a:ext cx="492628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DOE-4 Simulated ABI: Full Disk sector</a:t>
            </a:r>
          </a:p>
        </p:txBody>
      </p:sp>
      <p:sp>
        <p:nvSpPr>
          <p:cNvPr id="4" name="TextBox 3"/>
          <p:cNvSpPr txBox="1"/>
          <p:nvPr/>
        </p:nvSpPr>
        <p:spPr>
          <a:xfrm>
            <a:off x="685800" y="1066800"/>
            <a:ext cx="166455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Central location</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58148561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entral_conus-20160802_18171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34963"/>
            <a:ext cx="9144000" cy="6188075"/>
          </a:xfrm>
          <a:prstGeom prst="rect">
            <a:avLst/>
          </a:prstGeom>
          <a:noFill/>
          <a:ln>
            <a:noFill/>
          </a:ln>
        </p:spPr>
      </p:pic>
      <p:sp>
        <p:nvSpPr>
          <p:cNvPr id="3" name="TextBox 2"/>
          <p:cNvSpPr txBox="1"/>
          <p:nvPr/>
        </p:nvSpPr>
        <p:spPr>
          <a:xfrm>
            <a:off x="2228890" y="-76200"/>
            <a:ext cx="477816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DOE-4 Simulated ABI: CONUS sector</a:t>
            </a:r>
          </a:p>
        </p:txBody>
      </p:sp>
      <p:sp>
        <p:nvSpPr>
          <p:cNvPr id="4" name="TextBox 3"/>
          <p:cNvSpPr txBox="1"/>
          <p:nvPr/>
        </p:nvSpPr>
        <p:spPr>
          <a:xfrm>
            <a:off x="685800" y="1066800"/>
            <a:ext cx="166455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Central location</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57039264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entral_2meso-20160802_18302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34963"/>
            <a:ext cx="9144000" cy="6188075"/>
          </a:xfrm>
          <a:prstGeom prst="rect">
            <a:avLst/>
          </a:prstGeom>
          <a:noFill/>
          <a:ln>
            <a:noFill/>
          </a:ln>
        </p:spPr>
      </p:pic>
      <p:sp>
        <p:nvSpPr>
          <p:cNvPr id="3" name="TextBox 2"/>
          <p:cNvSpPr txBox="1"/>
          <p:nvPr/>
        </p:nvSpPr>
        <p:spPr>
          <a:xfrm>
            <a:off x="1689173" y="-76200"/>
            <a:ext cx="562602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DOE-4 Simulated ABI: 2 </a:t>
            </a:r>
            <a:r>
              <a:rPr kumimoji="0" lang="en-US" sz="2400" b="1" i="0" u="none" strike="noStrike" kern="1200" cap="none" spc="0" normalizeH="0" baseline="0" noProof="0" dirty="0" err="1">
                <a:ln>
                  <a:noFill/>
                </a:ln>
                <a:solidFill>
                  <a:prstClr val="black"/>
                </a:solidFill>
                <a:effectLst/>
                <a:uLnTx/>
                <a:uFillTx/>
                <a:latin typeface="Calibri"/>
                <a:ea typeface="+mn-ea"/>
                <a:cs typeface="+mn-cs"/>
              </a:rPr>
              <a:t>meso</a:t>
            </a:r>
            <a:r>
              <a:rPr kumimoji="0" lang="en-US" sz="2400" b="1" i="0" u="none" strike="noStrike" kern="1200" cap="none" spc="0" normalizeH="0" baseline="0" noProof="0" dirty="0">
                <a:ln>
                  <a:noFill/>
                </a:ln>
                <a:solidFill>
                  <a:prstClr val="black"/>
                </a:solidFill>
                <a:effectLst/>
                <a:uLnTx/>
                <a:uFillTx/>
                <a:latin typeface="Calibri"/>
                <a:ea typeface="+mn-ea"/>
                <a:cs typeface="+mn-cs"/>
              </a:rPr>
              <a:t>-scale sectors</a:t>
            </a:r>
          </a:p>
        </p:txBody>
      </p:sp>
      <p:sp>
        <p:nvSpPr>
          <p:cNvPr id="4" name="TextBox 3"/>
          <p:cNvSpPr txBox="1"/>
          <p:nvPr/>
        </p:nvSpPr>
        <p:spPr>
          <a:xfrm>
            <a:off x="685800" y="1066800"/>
            <a:ext cx="166455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Central location</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498594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457200" y="0"/>
            <a:ext cx="8229600" cy="1143000"/>
          </a:xfrm>
        </p:spPr>
        <p:txBody>
          <a:bodyPr/>
          <a:lstStyle/>
          <a:p>
            <a:pPr eaLnBrk="1" hangingPunct="1"/>
            <a:r>
              <a:rPr lang="en-US" dirty="0" smtClean="0">
                <a:solidFill>
                  <a:srgbClr val="FFFF00"/>
                </a:solidFill>
              </a:rPr>
              <a:t>1966: ATS-1 launched</a:t>
            </a:r>
          </a:p>
        </p:txBody>
      </p:sp>
      <p:sp>
        <p:nvSpPr>
          <p:cNvPr id="111619" name="Rectangle 3"/>
          <p:cNvSpPr>
            <a:spLocks noGrp="1" noChangeArrowheads="1"/>
          </p:cNvSpPr>
          <p:nvPr>
            <p:ph type="body" idx="1"/>
          </p:nvPr>
        </p:nvSpPr>
        <p:spPr>
          <a:xfrm>
            <a:off x="152400" y="944563"/>
            <a:ext cx="8686800" cy="4525962"/>
          </a:xfrm>
        </p:spPr>
        <p:txBody>
          <a:bodyPr/>
          <a:lstStyle/>
          <a:p>
            <a:pPr eaLnBrk="1" hangingPunct="1"/>
            <a:r>
              <a:rPr lang="en-US" sz="2800" dirty="0" smtClean="0">
                <a:solidFill>
                  <a:schemeClr val="bg1"/>
                </a:solidFill>
              </a:rPr>
              <a:t>Applications Technology Satellite (ATS)-1 was the first geostationary imager, launched 6 December  1966. Imaging instrument designer and SSEC co-founder, Verner E. Suomi, proclaimed, “</a:t>
            </a:r>
            <a:r>
              <a:rPr lang="en-US" sz="2800" i="1" dirty="0" smtClean="0">
                <a:solidFill>
                  <a:schemeClr val="bg1"/>
                </a:solidFill>
              </a:rPr>
              <a:t>the clouds move, not the earth</a:t>
            </a:r>
            <a:r>
              <a:rPr lang="en-US" sz="2800" dirty="0" smtClean="0">
                <a:solidFill>
                  <a:schemeClr val="bg1"/>
                </a:solidFill>
              </a:rPr>
              <a:t>”.</a:t>
            </a:r>
          </a:p>
        </p:txBody>
      </p:sp>
      <p:pic>
        <p:nvPicPr>
          <p:cNvPr id="111620" name="Picture 5" descr="first_ATS_00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03725" y="3429000"/>
            <a:ext cx="4540250" cy="302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1"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FDE87C6-9474-45FE-A658-FCC22618F65B}" type="slidenum">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400" b="0" i="0" u="none" strike="noStrike" kern="1200" cap="none" spc="0" normalizeH="0" baseline="0" noProof="0" smtClean="0">
              <a:ln>
                <a:noFill/>
              </a:ln>
              <a:solidFill>
                <a:srgbClr val="000000"/>
              </a:solidFill>
              <a:effectLst/>
              <a:uLnTx/>
              <a:uFillTx/>
              <a:latin typeface="Arial" charset="0"/>
              <a:ea typeface="+mn-ea"/>
              <a:cs typeface="+mn-cs"/>
            </a:endParaRPr>
          </a:p>
        </p:txBody>
      </p:sp>
      <p:pic>
        <p:nvPicPr>
          <p:cNvPr id="111622"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3408363"/>
            <a:ext cx="4267200" cy="330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3" name="TextBox 2"/>
          <p:cNvSpPr txBox="1">
            <a:spLocks noChangeArrowheads="1"/>
          </p:cNvSpPr>
          <p:nvPr/>
        </p:nvSpPr>
        <p:spPr bwMode="auto">
          <a:xfrm>
            <a:off x="76200" y="3505200"/>
            <a:ext cx="2193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charset="0"/>
                <a:ea typeface="+mn-ea"/>
                <a:cs typeface="+mn-cs"/>
              </a:rPr>
              <a:t>11 December  1966</a:t>
            </a:r>
          </a:p>
        </p:txBody>
      </p:sp>
    </p:spTree>
    <p:extLst>
      <p:ext uri="{BB962C8B-B14F-4D97-AF65-F5344CB8AC3E}">
        <p14:creationId xmlns:p14="http://schemas.microsoft.com/office/powerpoint/2010/main" val="163996479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CD94A3-70B5-4073-BF2F-75129C8B436A}" type="slidenum">
              <a:rPr kumimoji="0" lang="en-US"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4" name="L02_CO_SUPERCELL_2014.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09600" y="304800"/>
            <a:ext cx="8229600" cy="6185085"/>
          </a:xfrm>
          <a:prstGeom prst="rect">
            <a:avLst/>
          </a:prstGeom>
        </p:spPr>
      </p:pic>
      <p:sp>
        <p:nvSpPr>
          <p:cNvPr id="3" name="Rectangle 2"/>
          <p:cNvSpPr txBox="1">
            <a:spLocks noChangeArrowheads="1"/>
          </p:cNvSpPr>
          <p:nvPr/>
        </p:nvSpPr>
        <p:spPr>
          <a:xfrm>
            <a:off x="2971800" y="2133600"/>
            <a:ext cx="6172200" cy="85725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300" b="0" i="0" u="none" strike="noStrike" kern="0" cap="none" spc="0" normalizeH="0" baseline="0" noProof="0" dirty="0">
                <a:ln>
                  <a:noFill/>
                </a:ln>
                <a:solidFill>
                  <a:srgbClr val="FFFF00"/>
                </a:solidFill>
                <a:effectLst/>
                <a:uLnTx/>
                <a:uFillTx/>
                <a:latin typeface="Arial"/>
                <a:ea typeface="+mj-ea"/>
                <a:cs typeface="+mj-cs"/>
              </a:rPr>
              <a:t>Supercell</a:t>
            </a:r>
          </a:p>
        </p:txBody>
      </p:sp>
    </p:spTree>
    <p:extLst>
      <p:ext uri="{BB962C8B-B14F-4D97-AF65-F5344CB8AC3E}">
        <p14:creationId xmlns:p14="http://schemas.microsoft.com/office/powerpoint/2010/main" val="8450641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repeatCount="indefinite" fill="hold" display="0">
                  <p:stCondLst>
                    <p:cond delay="indefinite"/>
                  </p:stCondLst>
                </p:cTn>
                <p:tgtEl>
                  <p:spTgt spid="4"/>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ES1314_VIS_21AUG2013loop_redu.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62379" y="857250"/>
            <a:ext cx="6858000" cy="5143500"/>
          </a:xfrm>
          <a:prstGeom prst="rect">
            <a:avLst/>
          </a:prstGeom>
        </p:spPr>
      </p:pic>
      <p:sp>
        <p:nvSpPr>
          <p:cNvPr id="2" name="Slide Number Placeholder 1"/>
          <p:cNvSpPr>
            <a:spLocks noGrp="1"/>
          </p:cNvSpPr>
          <p:nvPr>
            <p:ph type="sldNum" sz="quarter" idx="12"/>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D2ECD224-1A74-47C7-937F-D2AF1EDE567F}" type="slidenum">
              <a:rPr kumimoji="0" lang="en-US"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378" rtl="0" eaLnBrk="1" fontAlgn="auto" latinLnBrk="0" hangingPunct="1">
                <a:lnSpc>
                  <a:spcPct val="100000"/>
                </a:lnSpc>
                <a:spcBef>
                  <a:spcPts val="0"/>
                </a:spcBef>
                <a:spcAft>
                  <a:spcPts val="0"/>
                </a:spcAft>
                <a:buClrTx/>
                <a:buSzTx/>
                <a:buFontTx/>
                <a:buNone/>
                <a:tabLst/>
                <a:defRPr/>
              </a:pPr>
              <a:t>41</a:t>
            </a:fld>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 name="TextBox 5"/>
          <p:cNvSpPr txBox="1"/>
          <p:nvPr/>
        </p:nvSpPr>
        <p:spPr>
          <a:xfrm>
            <a:off x="5425665" y="5257800"/>
            <a:ext cx="1992853" cy="300082"/>
          </a:xfrm>
          <a:prstGeom prst="rect">
            <a:avLst/>
          </a:prstGeom>
          <a:solidFill>
            <a:schemeClr val="bg1"/>
          </a:solidFill>
        </p:spPr>
        <p:txBody>
          <a:bodyPr wrap="none" rtlCol="0">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Arial"/>
                <a:ea typeface="+mn-ea"/>
                <a:cs typeface="+mn-cs"/>
              </a:rPr>
              <a:t>Operational (GOES-13)</a:t>
            </a:r>
          </a:p>
        </p:txBody>
      </p:sp>
      <p:sp>
        <p:nvSpPr>
          <p:cNvPr id="7" name="TextBox 6"/>
          <p:cNvSpPr txBox="1"/>
          <p:nvPr/>
        </p:nvSpPr>
        <p:spPr>
          <a:xfrm>
            <a:off x="1257302" y="5267182"/>
            <a:ext cx="3070071" cy="300082"/>
          </a:xfrm>
          <a:prstGeom prst="rect">
            <a:avLst/>
          </a:prstGeom>
          <a:solidFill>
            <a:schemeClr val="bg1"/>
          </a:solidFill>
        </p:spPr>
        <p:txBody>
          <a:bodyPr wrap="none" rtlCol="0">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Arial"/>
                <a:ea typeface="+mn-ea"/>
                <a:cs typeface="+mn-cs"/>
              </a:rPr>
              <a:t>1-min mode (SRSOR from GOES-14)</a:t>
            </a:r>
          </a:p>
        </p:txBody>
      </p:sp>
      <p:sp>
        <p:nvSpPr>
          <p:cNvPr id="8" name="Rectangle 7"/>
          <p:cNvSpPr/>
          <p:nvPr/>
        </p:nvSpPr>
        <p:spPr>
          <a:xfrm>
            <a:off x="4574237" y="857250"/>
            <a:ext cx="34289" cy="52006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n-ea"/>
              <a:cs typeface="+mn-cs"/>
            </a:endParaRPr>
          </a:p>
        </p:txBody>
      </p:sp>
      <p:sp>
        <p:nvSpPr>
          <p:cNvPr id="3" name="Rectangle 2"/>
          <p:cNvSpPr txBox="1">
            <a:spLocks noChangeArrowheads="1"/>
          </p:cNvSpPr>
          <p:nvPr/>
        </p:nvSpPr>
        <p:spPr>
          <a:xfrm>
            <a:off x="-228600" y="857250"/>
            <a:ext cx="5829300" cy="85725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378" rtl="0" eaLnBrk="1" fontAlgn="base" latinLnBrk="0" hangingPunct="1">
              <a:lnSpc>
                <a:spcPct val="100000"/>
              </a:lnSpc>
              <a:spcBef>
                <a:spcPct val="0"/>
              </a:spcBef>
              <a:spcAft>
                <a:spcPct val="0"/>
              </a:spcAft>
              <a:buClrTx/>
              <a:buSzTx/>
              <a:buFontTx/>
              <a:buNone/>
              <a:tabLst/>
              <a:defRPr/>
            </a:pPr>
            <a:r>
              <a:rPr kumimoji="0" lang="en-US" sz="3300" b="0" i="0" u="none" strike="noStrike" kern="1200" cap="none" spc="0" normalizeH="0" baseline="0" noProof="0" dirty="0">
                <a:ln>
                  <a:noFill/>
                </a:ln>
                <a:solidFill>
                  <a:srgbClr val="FFFF00"/>
                </a:solidFill>
                <a:effectLst/>
                <a:uLnTx/>
                <a:uFillTx/>
                <a:latin typeface="Arial"/>
                <a:ea typeface="+mj-ea"/>
                <a:cs typeface="+mj-cs"/>
              </a:rPr>
              <a:t>1-min imagery</a:t>
            </a:r>
          </a:p>
        </p:txBody>
      </p:sp>
      <p:sp>
        <p:nvSpPr>
          <p:cNvPr id="9" name="TextBox 8"/>
          <p:cNvSpPr txBox="1"/>
          <p:nvPr/>
        </p:nvSpPr>
        <p:spPr>
          <a:xfrm>
            <a:off x="1221440" y="1439245"/>
            <a:ext cx="1271502" cy="300082"/>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Arial"/>
                <a:ea typeface="+mn-ea"/>
                <a:cs typeface="+mn-cs"/>
              </a:rPr>
              <a:t>ABI-(time) like</a:t>
            </a:r>
          </a:p>
        </p:txBody>
      </p:sp>
    </p:spTree>
    <p:extLst>
      <p:ext uri="{BB962C8B-B14F-4D97-AF65-F5344CB8AC3E}">
        <p14:creationId xmlns:p14="http://schemas.microsoft.com/office/powerpoint/2010/main" val="3000085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OS42_LES2016_VIS_960x1280_B1_animated_2016041_133000_2016041_223000.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1000" y="304800"/>
            <a:ext cx="8458200" cy="6343651"/>
          </a:xfrm>
          <a:prstGeom prst="rect">
            <a:avLst/>
          </a:prstGeom>
        </p:spPr>
      </p:pic>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CD94A3-70B5-4073-BF2F-75129C8B436A}" type="slidenum">
              <a:rPr kumimoji="0" lang="en-US"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 name="Rectangle 2"/>
          <p:cNvSpPr txBox="1">
            <a:spLocks noChangeArrowheads="1"/>
          </p:cNvSpPr>
          <p:nvPr/>
        </p:nvSpPr>
        <p:spPr>
          <a:xfrm>
            <a:off x="3200400" y="914400"/>
            <a:ext cx="6172200" cy="85725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300" b="0" i="0" u="none" strike="noStrike" kern="0" cap="none" spc="0" normalizeH="0" baseline="0" noProof="0" dirty="0">
                <a:ln>
                  <a:noFill/>
                </a:ln>
                <a:solidFill>
                  <a:srgbClr val="FFFF00"/>
                </a:solidFill>
                <a:effectLst/>
                <a:uLnTx/>
                <a:uFillTx/>
                <a:latin typeface="Arial"/>
                <a:ea typeface="+mj-ea"/>
                <a:cs typeface="+mj-cs"/>
              </a:rPr>
              <a:t>Lake Effect Snow</a:t>
            </a:r>
          </a:p>
        </p:txBody>
      </p:sp>
    </p:spTree>
    <p:extLst>
      <p:ext uri="{BB962C8B-B14F-4D97-AF65-F5344CB8AC3E}">
        <p14:creationId xmlns:p14="http://schemas.microsoft.com/office/powerpoint/2010/main" val="4782600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repeatCount="indefinite" fill="hold" display="0">
                  <p:stCondLst>
                    <p:cond delay="indefinite"/>
                  </p:stCondLst>
                </p:cTn>
                <p:tgtEl>
                  <p:spTgt spid="4"/>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hi_shac_10may16_smoke_asia.mp4">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5"/>
          <a:stretch>
            <a:fillRect/>
          </a:stretch>
        </p:blipFill>
        <p:spPr>
          <a:xfrm>
            <a:off x="584201" y="685800"/>
            <a:ext cx="8026399" cy="6019800"/>
          </a:xfrm>
        </p:spPr>
      </p:pic>
      <p:sp>
        <p:nvSpPr>
          <p:cNvPr id="2" name="Title 1"/>
          <p:cNvSpPr>
            <a:spLocks noGrp="1"/>
          </p:cNvSpPr>
          <p:nvPr>
            <p:ph type="title"/>
          </p:nvPr>
        </p:nvSpPr>
        <p:spPr>
          <a:xfrm>
            <a:off x="838200" y="0"/>
            <a:ext cx="8229600" cy="857250"/>
          </a:xfrm>
        </p:spPr>
        <p:txBody>
          <a:bodyPr/>
          <a:lstStyle/>
          <a:p>
            <a:r>
              <a:rPr lang="en-US" sz="3600" dirty="0">
                <a:solidFill>
                  <a:srgbClr val="FFFF00"/>
                </a:solidFill>
              </a:rPr>
              <a:t>AHI with Simulated Green Band</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7E65C8-2C22-4AE6-98B5-BCD7AD56F3B5}" type="slidenum">
              <a:rPr kumimoji="0" lang="en-US"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750254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714500" y="742950"/>
            <a:ext cx="5829300" cy="857250"/>
          </a:xfrm>
        </p:spPr>
        <p:txBody>
          <a:bodyPr/>
          <a:lstStyle/>
          <a:p>
            <a:pPr eaLnBrk="1" hangingPunct="1"/>
            <a:r>
              <a:rPr lang="en-US" dirty="0" smtClean="0">
                <a:solidFill>
                  <a:srgbClr val="FFFF00"/>
                </a:solidFill>
              </a:rPr>
              <a:t>Pseudo-Natural Color</a:t>
            </a:r>
          </a:p>
        </p:txBody>
      </p:sp>
      <p:sp>
        <p:nvSpPr>
          <p:cNvPr id="9220" name="Slide Number Placeholder 1"/>
          <p:cNvSpPr>
            <a:spLocks noGrp="1"/>
          </p:cNvSpPr>
          <p:nvPr>
            <p:ph type="sldNum" sz="quarter" idx="12"/>
          </p:nvPr>
        </p:nvSpPr>
        <p:spPr>
          <a:xfrm>
            <a:off x="1485901" y="5506106"/>
            <a:ext cx="6596895" cy="3571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557213" indent="-214313" eaLnBrk="0" hangingPunct="0">
              <a:defRPr>
                <a:solidFill>
                  <a:schemeClr val="tx1"/>
                </a:solidFill>
                <a:latin typeface="Arial" pitchFamily="34" charset="0"/>
              </a:defRPr>
            </a:lvl2pPr>
            <a:lvl3pPr marL="857250" indent="-171450" eaLnBrk="0" hangingPunct="0">
              <a:defRPr>
                <a:solidFill>
                  <a:schemeClr val="tx1"/>
                </a:solidFill>
                <a:latin typeface="Arial" pitchFamily="34" charset="0"/>
              </a:defRPr>
            </a:lvl3pPr>
            <a:lvl4pPr marL="1200150" indent="-171450" eaLnBrk="0" hangingPunct="0">
              <a:defRPr>
                <a:solidFill>
                  <a:schemeClr val="tx1"/>
                </a:solidFill>
                <a:latin typeface="Arial" pitchFamily="34" charset="0"/>
              </a:defRPr>
            </a:lvl4pPr>
            <a:lvl5pPr marL="1543050" indent="-171450" eaLnBrk="0" hangingPunct="0">
              <a:defRPr>
                <a:solidFill>
                  <a:schemeClr val="tx1"/>
                </a:solidFill>
                <a:latin typeface="Arial" pitchFamily="34" charset="0"/>
              </a:defRPr>
            </a:lvl5pPr>
            <a:lvl6pPr marL="1885950" indent="-171450" eaLnBrk="0" fontAlgn="base" hangingPunct="0">
              <a:spcBef>
                <a:spcPct val="0"/>
              </a:spcBef>
              <a:spcAft>
                <a:spcPct val="0"/>
              </a:spcAft>
              <a:defRPr>
                <a:solidFill>
                  <a:schemeClr val="tx1"/>
                </a:solidFill>
                <a:latin typeface="Arial" pitchFamily="34" charset="0"/>
              </a:defRPr>
            </a:lvl6pPr>
            <a:lvl7pPr marL="2228850" indent="-171450" eaLnBrk="0" fontAlgn="base" hangingPunct="0">
              <a:spcBef>
                <a:spcPct val="0"/>
              </a:spcBef>
              <a:spcAft>
                <a:spcPct val="0"/>
              </a:spcAft>
              <a:defRPr>
                <a:solidFill>
                  <a:schemeClr val="tx1"/>
                </a:solidFill>
                <a:latin typeface="Arial" pitchFamily="34" charset="0"/>
              </a:defRPr>
            </a:lvl7pPr>
            <a:lvl8pPr marL="2571750" indent="-171450" eaLnBrk="0" fontAlgn="base" hangingPunct="0">
              <a:spcBef>
                <a:spcPct val="0"/>
              </a:spcBef>
              <a:spcAft>
                <a:spcPct val="0"/>
              </a:spcAft>
              <a:defRPr>
                <a:solidFill>
                  <a:schemeClr val="tx1"/>
                </a:solidFill>
                <a:latin typeface="Arial" pitchFamily="34" charset="0"/>
              </a:defRPr>
            </a:lvl8pPr>
            <a:lvl9pPr marL="2914650" indent="-17145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0" fontAlgn="auto" latinLnBrk="0" hangingPunct="0">
              <a:lnSpc>
                <a:spcPct val="100000"/>
              </a:lnSpc>
              <a:spcBef>
                <a:spcPct val="20000"/>
              </a:spcBef>
              <a:spcAft>
                <a:spcPts val="0"/>
              </a:spcAft>
              <a:buClr>
                <a:srgbClr val="FAFD00"/>
              </a:buClr>
              <a:buSzPct val="100000"/>
              <a:buFontTx/>
              <a:buNone/>
              <a:tabLst/>
              <a:defRPr/>
            </a:pPr>
            <a:r>
              <a:rPr kumimoji="0" lang="en-US" sz="1400" b="0" i="0" u="none" strike="noStrike" kern="1200" cap="none" spc="0" normalizeH="0" baseline="0" noProof="0" dirty="0">
                <a:ln>
                  <a:noFill/>
                </a:ln>
                <a:solidFill>
                  <a:srgbClr val="FFFF00"/>
                </a:solidFill>
                <a:effectLst/>
                <a:uLnTx/>
                <a:uFillTx/>
                <a:latin typeface="Arial" pitchFamily="34" charset="0"/>
                <a:ea typeface="MS PGothic" pitchFamily="34" charset="-128"/>
                <a:cs typeface="+mn-cs"/>
              </a:rPr>
              <a:t>“True Color” with “synthetic” green band from ABI simulated data (from CIMSS); image from Don </a:t>
            </a:r>
            <a:r>
              <a:rPr kumimoji="0" lang="en-US" sz="1400" b="0" i="0" u="none" strike="noStrike" kern="1200" cap="none" spc="0" normalizeH="0" baseline="0" noProof="0" dirty="0" err="1">
                <a:ln>
                  <a:noFill/>
                </a:ln>
                <a:solidFill>
                  <a:srgbClr val="FFFF00"/>
                </a:solidFill>
                <a:effectLst/>
                <a:uLnTx/>
                <a:uFillTx/>
                <a:latin typeface="Arial" pitchFamily="34" charset="0"/>
                <a:ea typeface="MS PGothic" pitchFamily="34" charset="-128"/>
                <a:cs typeface="+mn-cs"/>
              </a:rPr>
              <a:t>Hillger</a:t>
            </a:r>
            <a:r>
              <a:rPr kumimoji="0" lang="en-US" sz="1400" b="0" i="0" u="none" strike="noStrike" kern="1200" cap="none" spc="0" normalizeH="0" baseline="0" noProof="0" dirty="0">
                <a:ln>
                  <a:noFill/>
                </a:ln>
                <a:solidFill>
                  <a:srgbClr val="FFFF00"/>
                </a:solidFill>
                <a:effectLst/>
                <a:uLnTx/>
                <a:uFillTx/>
                <a:latin typeface="Arial" pitchFamily="34" charset="0"/>
                <a:ea typeface="MS PGothic" pitchFamily="34" charset="-128"/>
                <a:cs typeface="+mn-cs"/>
              </a:rPr>
              <a:t>, RAMMB. This is not a baseline product. </a:t>
            </a:r>
          </a:p>
        </p:txBody>
      </p:sp>
      <p:pic>
        <p:nvPicPr>
          <p:cNvPr id="9" name="Picture 137"/>
          <p:cNvPicPr>
            <a:picLocks noChangeAspect="1"/>
          </p:cNvPicPr>
          <p:nvPr/>
        </p:nvPicPr>
        <p:blipFill>
          <a:blip r:embed="rId3">
            <a:extLst>
              <a:ext uri="{28A0092B-C50C-407E-A947-70E740481C1C}">
                <a14:useLocalDpi xmlns:a14="http://schemas.microsoft.com/office/drawing/2010/main" val="0"/>
              </a:ext>
            </a:extLst>
          </a:blip>
          <a:srcRect l="7014" r="5173"/>
          <a:stretch>
            <a:fillRect/>
          </a:stretch>
        </p:blipFill>
        <p:spPr bwMode="auto">
          <a:xfrm>
            <a:off x="1219201" y="1567458"/>
            <a:ext cx="6882645" cy="3918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279051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067800" cy="857250"/>
          </a:xfrm>
        </p:spPr>
        <p:txBody>
          <a:bodyPr/>
          <a:lstStyle/>
          <a:p>
            <a:r>
              <a:rPr lang="en-US" sz="3600" dirty="0">
                <a:solidFill>
                  <a:srgbClr val="FFFF00"/>
                </a:solidFill>
              </a:rPr>
              <a:t>Simulated ABI with Simulated Green Band</a:t>
            </a:r>
          </a:p>
        </p:txBody>
      </p:sp>
      <p:sp>
        <p:nvSpPr>
          <p:cNvPr id="5" name="Slide Number Placeholder 4"/>
          <p:cNvSpPr>
            <a:spLocks noGrp="1"/>
          </p:cNvSpPr>
          <p:nvPr>
            <p:ph type="sldNum" sz="quarter" idx="12"/>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CC7E65C8-2C22-4AE6-98B5-BCD7AD56F3B5}" type="slidenum">
              <a:rPr kumimoji="0" lang="en-US"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378" rtl="0" eaLnBrk="1" fontAlgn="auto" latinLnBrk="0" hangingPunct="1">
                <a:lnSpc>
                  <a:spcPct val="100000"/>
                </a:lnSpc>
                <a:spcBef>
                  <a:spcPts val="0"/>
                </a:spcBef>
                <a:spcAft>
                  <a:spcPts val="0"/>
                </a:spcAft>
                <a:buClrTx/>
                <a:buSzTx/>
                <a:buFontTx/>
                <a:buNone/>
                <a:tabLst/>
                <a:defRPr/>
              </a:pPr>
              <a:t>45</a:t>
            </a:fld>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 name="TextBox 2"/>
          <p:cNvSpPr txBox="1"/>
          <p:nvPr/>
        </p:nvSpPr>
        <p:spPr>
          <a:xfrm>
            <a:off x="7250303" y="5667936"/>
            <a:ext cx="1588897"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err="1" smtClean="0">
                <a:ln>
                  <a:noFill/>
                </a:ln>
                <a:solidFill>
                  <a:srgbClr val="000000"/>
                </a:solidFill>
                <a:effectLst/>
                <a:uLnTx/>
                <a:uFillTx/>
                <a:latin typeface="Arial"/>
                <a:ea typeface="+mn-ea"/>
                <a:cs typeface="+mn-cs"/>
              </a:rPr>
              <a:t>Kaba</a:t>
            </a:r>
            <a:r>
              <a:rPr kumimoji="0" lang="en-US" sz="1350" b="0" i="0" u="none" strike="noStrike" kern="1200" cap="none" spc="0" normalizeH="0" baseline="0" noProof="0" dirty="0" smtClean="0">
                <a:ln>
                  <a:noFill/>
                </a:ln>
                <a:solidFill>
                  <a:srgbClr val="000000"/>
                </a:solidFill>
                <a:effectLst/>
                <a:uLnTx/>
                <a:uFillTx/>
                <a:latin typeface="Arial"/>
                <a:ea typeface="+mn-ea"/>
                <a:cs typeface="+mn-cs"/>
              </a:rPr>
              <a:t> </a:t>
            </a:r>
            <a:r>
              <a:rPr kumimoji="0" lang="en-US" sz="1350" b="0" i="0" u="none" strike="noStrike" kern="1200" cap="none" spc="0" normalizeH="0" baseline="0" noProof="0" dirty="0">
                <a:ln>
                  <a:noFill/>
                </a:ln>
                <a:solidFill>
                  <a:srgbClr val="000000"/>
                </a:solidFill>
                <a:effectLst/>
                <a:uLnTx/>
                <a:uFillTx/>
                <a:latin typeface="Arial"/>
                <a:ea typeface="+mn-ea"/>
                <a:cs typeface="+mn-cs"/>
              </a:rPr>
              <a:t>Bah, CIMSS</a:t>
            </a:r>
          </a:p>
        </p:txBody>
      </p:sp>
      <p:pic>
        <p:nvPicPr>
          <p:cNvPr id="7" name="Content Placeholder 6"/>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t="4097" b="2289"/>
          <a:stretch/>
        </p:blipFill>
        <p:spPr>
          <a:xfrm>
            <a:off x="535884" y="908797"/>
            <a:ext cx="6509690" cy="5812680"/>
          </a:xfrm>
        </p:spPr>
      </p:pic>
    </p:spTree>
    <p:extLst>
      <p:ext uri="{BB962C8B-B14F-4D97-AF65-F5344CB8AC3E}">
        <p14:creationId xmlns:p14="http://schemas.microsoft.com/office/powerpoint/2010/main" val="181488565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custDataLst>
              <p:tags r:id="rId2"/>
            </p:custDataLst>
          </p:nvPr>
        </p:nvPicPr>
        <p:blipFill rotWithShape="1">
          <a:blip r:embed="rId5">
            <a:extLst>
              <a:ext uri="{28A0092B-C50C-407E-A947-70E740481C1C}">
                <a14:useLocalDpi xmlns:a14="http://schemas.microsoft.com/office/drawing/2010/main" val="0"/>
              </a:ext>
            </a:extLst>
          </a:blip>
          <a:srcRect l="29526" t="14114" r="15333" b="11794"/>
          <a:stretch/>
        </p:blipFill>
        <p:spPr bwMode="auto">
          <a:xfrm>
            <a:off x="0" y="-9358"/>
            <a:ext cx="9156476" cy="6867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445846" y="6258580"/>
            <a:ext cx="3621954" cy="523220"/>
          </a:xfrm>
          <a:prstGeom prst="rect">
            <a:avLst/>
          </a:prstGeom>
          <a:noFill/>
          <a:ln w="12700">
            <a:solidFill>
              <a:srgbClr val="FFFF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Arial"/>
                <a:ea typeface="+mn-ea"/>
                <a:cs typeface="+mn-cs"/>
              </a:rPr>
              <a:t>http://www.goes-r.gov</a:t>
            </a:r>
          </a:p>
        </p:txBody>
      </p:sp>
    </p:spTree>
    <p:custDataLst>
      <p:tags r:id="rId1"/>
    </p:custDataLst>
    <p:extLst>
      <p:ext uri="{BB962C8B-B14F-4D97-AF65-F5344CB8AC3E}">
        <p14:creationId xmlns:p14="http://schemas.microsoft.com/office/powerpoint/2010/main" val="63388716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457200" y="-76200"/>
            <a:ext cx="8229600" cy="1143000"/>
          </a:xfrm>
        </p:spPr>
        <p:txBody>
          <a:bodyPr/>
          <a:lstStyle/>
          <a:p>
            <a:pPr eaLnBrk="1" hangingPunct="1"/>
            <a:r>
              <a:rPr lang="en-US" dirty="0" smtClean="0">
                <a:solidFill>
                  <a:srgbClr val="FFFF00"/>
                </a:solidFill>
              </a:rPr>
              <a:t>Summary  </a:t>
            </a:r>
          </a:p>
        </p:txBody>
      </p:sp>
      <p:sp>
        <p:nvSpPr>
          <p:cNvPr id="54275" name="Rectangle 3"/>
          <p:cNvSpPr>
            <a:spLocks noGrp="1" noChangeArrowheads="1"/>
          </p:cNvSpPr>
          <p:nvPr>
            <p:ph type="body" idx="1"/>
          </p:nvPr>
        </p:nvSpPr>
        <p:spPr>
          <a:xfrm>
            <a:off x="457200" y="947738"/>
            <a:ext cx="8534400" cy="4462462"/>
          </a:xfrm>
        </p:spPr>
        <p:txBody>
          <a:bodyPr>
            <a:noAutofit/>
          </a:bodyPr>
          <a:lstStyle/>
          <a:p>
            <a:pPr marL="0" indent="0" eaLnBrk="1" hangingPunct="1">
              <a:buNone/>
              <a:defRPr/>
            </a:pPr>
            <a:r>
              <a:rPr lang="en-US" sz="2800" dirty="0" smtClean="0">
                <a:solidFill>
                  <a:schemeClr val="bg1"/>
                </a:solidFill>
              </a:rPr>
              <a:t>1. The GOES-R ABI provides </a:t>
            </a:r>
            <a:r>
              <a:rPr lang="en-US" sz="2800" b="1" dirty="0" smtClean="0">
                <a:solidFill>
                  <a:schemeClr val="bg1"/>
                </a:solidFill>
              </a:rPr>
              <a:t>mission continuity</a:t>
            </a:r>
          </a:p>
          <a:p>
            <a:pPr marL="514350" indent="-514350" eaLnBrk="1" hangingPunct="1">
              <a:buAutoNum type="arabicPeriod"/>
              <a:defRPr/>
            </a:pPr>
            <a:endParaRPr lang="en-US" sz="2800" dirty="0" smtClean="0">
              <a:solidFill>
                <a:schemeClr val="bg1"/>
              </a:solidFill>
            </a:endParaRPr>
          </a:p>
          <a:p>
            <a:pPr marL="0" indent="0" eaLnBrk="1" hangingPunct="1">
              <a:buNone/>
              <a:defRPr/>
            </a:pPr>
            <a:r>
              <a:rPr lang="en-US" sz="2800" dirty="0" smtClean="0">
                <a:solidFill>
                  <a:schemeClr val="bg1"/>
                </a:solidFill>
              </a:rPr>
              <a:t>2. Two times the </a:t>
            </a:r>
            <a:r>
              <a:rPr lang="en-US" sz="2800" b="1" dirty="0" smtClean="0">
                <a:solidFill>
                  <a:schemeClr val="bg1"/>
                </a:solidFill>
              </a:rPr>
              <a:t>image navigation quality</a:t>
            </a:r>
          </a:p>
          <a:p>
            <a:pPr marL="0" indent="0" eaLnBrk="1" hangingPunct="1">
              <a:buNone/>
              <a:defRPr/>
            </a:pPr>
            <a:endParaRPr lang="en-US" sz="2800" dirty="0" smtClean="0">
              <a:solidFill>
                <a:schemeClr val="bg1"/>
              </a:solidFill>
            </a:endParaRPr>
          </a:p>
          <a:p>
            <a:pPr marL="0" indent="0" eaLnBrk="1" hangingPunct="1">
              <a:buNone/>
              <a:defRPr/>
            </a:pPr>
            <a:r>
              <a:rPr lang="en-US" sz="2800" dirty="0" smtClean="0">
                <a:solidFill>
                  <a:schemeClr val="bg1"/>
                </a:solidFill>
              </a:rPr>
              <a:t>3. Three times the </a:t>
            </a:r>
            <a:r>
              <a:rPr lang="en-US" sz="2800" b="1" dirty="0" smtClean="0">
                <a:solidFill>
                  <a:schemeClr val="bg1"/>
                </a:solidFill>
              </a:rPr>
              <a:t>number of imaging bands</a:t>
            </a:r>
          </a:p>
          <a:p>
            <a:pPr marL="0" indent="0" eaLnBrk="1" hangingPunct="1">
              <a:buNone/>
              <a:defRPr/>
            </a:pPr>
            <a:endParaRPr lang="en-US" sz="2800" dirty="0" smtClean="0">
              <a:solidFill>
                <a:schemeClr val="bg1"/>
              </a:solidFill>
            </a:endParaRPr>
          </a:p>
          <a:p>
            <a:pPr marL="0" indent="0" eaLnBrk="1" hangingPunct="1">
              <a:buNone/>
              <a:defRPr/>
            </a:pPr>
            <a:r>
              <a:rPr lang="en-US" sz="2800" dirty="0" smtClean="0">
                <a:solidFill>
                  <a:schemeClr val="bg1"/>
                </a:solidFill>
              </a:rPr>
              <a:t>4. Four times the </a:t>
            </a:r>
            <a:r>
              <a:rPr lang="en-US" sz="2800" b="1" dirty="0" smtClean="0">
                <a:solidFill>
                  <a:schemeClr val="bg1"/>
                </a:solidFill>
              </a:rPr>
              <a:t>spatial resolutions</a:t>
            </a:r>
          </a:p>
          <a:p>
            <a:pPr marL="0" indent="0" eaLnBrk="1" hangingPunct="1">
              <a:buNone/>
              <a:defRPr/>
            </a:pPr>
            <a:endParaRPr lang="en-US" sz="2800" dirty="0" smtClean="0">
              <a:solidFill>
                <a:schemeClr val="bg1"/>
              </a:solidFill>
            </a:endParaRPr>
          </a:p>
          <a:p>
            <a:pPr marL="0" indent="0" eaLnBrk="1" hangingPunct="1">
              <a:buNone/>
              <a:defRPr/>
            </a:pPr>
            <a:r>
              <a:rPr lang="en-US" sz="2800" dirty="0" smtClean="0">
                <a:solidFill>
                  <a:schemeClr val="bg1"/>
                </a:solidFill>
              </a:rPr>
              <a:t>5. Five times the </a:t>
            </a:r>
            <a:r>
              <a:rPr lang="en-US" sz="2800" b="1" dirty="0" smtClean="0">
                <a:solidFill>
                  <a:schemeClr val="bg1"/>
                </a:solidFill>
              </a:rPr>
              <a:t>coverage rate</a:t>
            </a:r>
          </a:p>
          <a:p>
            <a:pPr marL="0" indent="0" eaLnBrk="1" hangingPunct="1">
              <a:buNone/>
              <a:defRPr/>
            </a:pPr>
            <a:r>
              <a:rPr lang="en-US" sz="2800" dirty="0">
                <a:solidFill>
                  <a:schemeClr val="bg1"/>
                </a:solidFill>
              </a:rPr>
              <a:t>	</a:t>
            </a:r>
            <a:r>
              <a:rPr lang="en-US" sz="2800" dirty="0" smtClean="0">
                <a:solidFill>
                  <a:schemeClr val="bg1"/>
                </a:solidFill>
              </a:rPr>
              <a:t>- Special GOES-14 1-min data pathfinder</a:t>
            </a:r>
          </a:p>
        </p:txBody>
      </p:sp>
      <p:sp>
        <p:nvSpPr>
          <p:cNvPr id="8192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9DB4AF0-9137-4E66-BBEB-EA2B82F149F3}" type="slidenum">
              <a:rPr kumimoji="0" lang="en-US" sz="14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400" b="0" i="0" u="none" strike="noStrike" kern="1200" cap="none" spc="0" normalizeH="0" baseline="0" noProof="0" smtClean="0">
              <a:ln>
                <a:noFill/>
              </a:ln>
              <a:solidFill>
                <a:srgbClr val="000000"/>
              </a:solidFill>
              <a:effectLst/>
              <a:uLnTx/>
              <a:uFillTx/>
              <a:latin typeface="Arial" pitchFamily="34" charset="0"/>
              <a:ea typeface="+mn-ea"/>
              <a:cs typeface="+mn-cs"/>
            </a:endParaRP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15276" y="6012599"/>
            <a:ext cx="1152524" cy="769201"/>
          </a:xfrm>
          <a:prstGeom prst="rect">
            <a:avLst/>
          </a:prstGeom>
        </p:spPr>
      </p:pic>
      <p:sp>
        <p:nvSpPr>
          <p:cNvPr id="7" name="TextBox 6"/>
          <p:cNvSpPr txBox="1"/>
          <p:nvPr/>
        </p:nvSpPr>
        <p:spPr>
          <a:xfrm>
            <a:off x="2743200" y="6248400"/>
            <a:ext cx="3621954" cy="523220"/>
          </a:xfrm>
          <a:prstGeom prst="rect">
            <a:avLst/>
          </a:prstGeom>
          <a:noFill/>
          <a:ln w="12700">
            <a:solidFill>
              <a:srgbClr val="FFFF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Arial"/>
                <a:ea typeface="+mn-ea"/>
                <a:cs typeface="+mn-cs"/>
              </a:rPr>
              <a:t>http://www.goes-r.gov</a:t>
            </a:r>
          </a:p>
        </p:txBody>
      </p:sp>
    </p:spTree>
    <p:extLst>
      <p:ext uri="{BB962C8B-B14F-4D97-AF65-F5344CB8AC3E}">
        <p14:creationId xmlns:p14="http://schemas.microsoft.com/office/powerpoint/2010/main" val="419098670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cube_image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381" b="6458"/>
          <a:stretch/>
        </p:blipFill>
        <p:spPr bwMode="auto">
          <a:xfrm>
            <a:off x="304800" y="838200"/>
            <a:ext cx="5565915" cy="3388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Advanced Baseline Imager (ABI)</a:t>
            </a: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257B4-DC8B-6A48-AE5D-4E9055F48DE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8400" y="533400"/>
            <a:ext cx="2438400" cy="3657601"/>
          </a:xfrm>
          <a:prstGeom prst="rect">
            <a:avLst/>
          </a:prstGeom>
          <a:ln>
            <a:solidFill>
              <a:schemeClr val="tx1"/>
            </a:solidFill>
          </a:ln>
        </p:spPr>
      </p:pic>
      <p:sp>
        <p:nvSpPr>
          <p:cNvPr id="6" name="TextBox 5"/>
          <p:cNvSpPr txBox="1"/>
          <p:nvPr/>
        </p:nvSpPr>
        <p:spPr>
          <a:xfrm>
            <a:off x="76200" y="3657600"/>
            <a:ext cx="1081621" cy="221599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a:noFill/>
                </a:ln>
                <a:solidFill>
                  <a:prstClr val="black"/>
                </a:solidFill>
                <a:effectLst/>
                <a:uLnTx/>
                <a:uFillTx/>
                <a:latin typeface="Calibri"/>
                <a:ea typeface="+mn-ea"/>
                <a:cs typeface="+mn-cs"/>
              </a:rPr>
              <a:t>5</a:t>
            </a:r>
          </a:p>
        </p:txBody>
      </p:sp>
      <p:sp>
        <p:nvSpPr>
          <p:cNvPr id="7" name="TextBox 6"/>
          <p:cNvSpPr txBox="1"/>
          <p:nvPr/>
        </p:nvSpPr>
        <p:spPr>
          <a:xfrm>
            <a:off x="3048000" y="3657600"/>
            <a:ext cx="1081621" cy="221599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a:noFill/>
                </a:ln>
                <a:solidFill>
                  <a:prstClr val="black"/>
                </a:solidFill>
                <a:effectLst/>
                <a:uLnTx/>
                <a:uFillTx/>
                <a:latin typeface="Calibri"/>
                <a:ea typeface="+mn-ea"/>
                <a:cs typeface="+mn-cs"/>
              </a:rPr>
              <a:t>4</a:t>
            </a:r>
          </a:p>
        </p:txBody>
      </p:sp>
      <p:sp>
        <p:nvSpPr>
          <p:cNvPr id="8" name="TextBox 7"/>
          <p:cNvSpPr txBox="1"/>
          <p:nvPr/>
        </p:nvSpPr>
        <p:spPr>
          <a:xfrm>
            <a:off x="6019800" y="3657600"/>
            <a:ext cx="1081621" cy="221599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a:noFill/>
                </a:ln>
                <a:solidFill>
                  <a:prstClr val="black"/>
                </a:solidFill>
                <a:effectLst/>
                <a:uLnTx/>
                <a:uFillTx/>
                <a:latin typeface="Calibri"/>
                <a:ea typeface="+mn-ea"/>
                <a:cs typeface="+mn-cs"/>
              </a:rPr>
              <a:t>3</a:t>
            </a:r>
          </a:p>
        </p:txBody>
      </p:sp>
      <p:sp>
        <p:nvSpPr>
          <p:cNvPr id="9" name="TextBox 8"/>
          <p:cNvSpPr txBox="1"/>
          <p:nvPr/>
        </p:nvSpPr>
        <p:spPr>
          <a:xfrm>
            <a:off x="990600" y="4114800"/>
            <a:ext cx="2133600" cy="16619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a:ea typeface="+mn-ea"/>
                <a:cs typeface="+mn-cs"/>
              </a:rPr>
              <a:t>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Faster coverage</a:t>
            </a:r>
            <a:br>
              <a:rPr kumimoji="0" lang="en-US" sz="1800" b="0" i="0" u="none" strike="noStrike" kern="1200" cap="none" spc="0" normalizeH="0" baseline="0" noProof="0" dirty="0">
                <a:ln>
                  <a:noFill/>
                </a:ln>
                <a:solidFill>
                  <a:prstClr val="black"/>
                </a:solidFill>
                <a:effectLst/>
                <a:uLnTx/>
                <a:uFillTx/>
                <a:latin typeface="Calibri"/>
                <a:ea typeface="+mn-ea"/>
                <a:cs typeface="+mn-cs"/>
              </a:rPr>
            </a:br>
            <a:r>
              <a:rPr kumimoji="0" lang="en-US" sz="1800" b="0" i="0" u="none" strike="noStrike" kern="1200" cap="none" spc="0" normalizeH="0" baseline="0" noProof="0" dirty="0">
                <a:ln>
                  <a:noFill/>
                </a:ln>
                <a:solidFill>
                  <a:prstClr val="black"/>
                </a:solidFill>
                <a:effectLst/>
                <a:uLnTx/>
                <a:uFillTx/>
                <a:latin typeface="Calibri"/>
                <a:ea typeface="+mn-ea"/>
                <a:cs typeface="+mn-cs"/>
              </a:rPr>
              <a:t>(5-minute full disk vs. 25-minute)</a:t>
            </a:r>
          </a:p>
        </p:txBody>
      </p:sp>
      <p:sp>
        <p:nvSpPr>
          <p:cNvPr id="10" name="Rectangle 9"/>
          <p:cNvSpPr/>
          <p:nvPr/>
        </p:nvSpPr>
        <p:spPr>
          <a:xfrm>
            <a:off x="4038600" y="4114800"/>
            <a:ext cx="2133600" cy="166199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a:ea typeface="+mn-ea"/>
                <a:cs typeface="+mn-cs"/>
              </a:rPr>
              <a:t>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Improved spatial</a:t>
            </a:r>
            <a:br>
              <a:rPr kumimoji="0" lang="en-US" sz="1800" b="0" i="0" u="none" strike="noStrike" kern="1200" cap="none" spc="0" normalizeH="0" baseline="0" noProof="0" dirty="0">
                <a:ln>
                  <a:noFill/>
                </a:ln>
                <a:solidFill>
                  <a:prstClr val="black"/>
                </a:solidFill>
                <a:effectLst/>
                <a:uLnTx/>
                <a:uFillTx/>
                <a:latin typeface="Calibri"/>
                <a:ea typeface="+mn-ea"/>
                <a:cs typeface="+mn-cs"/>
              </a:rPr>
            </a:br>
            <a:r>
              <a:rPr kumimoji="0" lang="en-US" sz="1800" b="0" i="0" u="none" strike="noStrike" kern="1200" cap="none" spc="0" normalizeH="0" baseline="0" noProof="0" dirty="0">
                <a:ln>
                  <a:noFill/>
                </a:ln>
                <a:solidFill>
                  <a:prstClr val="black"/>
                </a:solidFill>
                <a:effectLst/>
                <a:uLnTx/>
                <a:uFillTx/>
                <a:latin typeface="Calibri"/>
                <a:ea typeface="+mn-ea"/>
                <a:cs typeface="+mn-cs"/>
              </a:rPr>
              <a:t>resolution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(2 km IR vs. 4 km)</a:t>
            </a:r>
          </a:p>
        </p:txBody>
      </p:sp>
      <p:sp>
        <p:nvSpPr>
          <p:cNvPr id="11" name="Rectangle 10"/>
          <p:cNvSpPr/>
          <p:nvPr/>
        </p:nvSpPr>
        <p:spPr>
          <a:xfrm>
            <a:off x="6934200" y="4114800"/>
            <a:ext cx="2133600" cy="166199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a:ea typeface="+mn-ea"/>
                <a:cs typeface="+mn-cs"/>
              </a:rPr>
              <a:t>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More spectral bands (16 on ABI vs. 5 on the current imager)</a:t>
            </a:r>
          </a:p>
        </p:txBody>
      </p:sp>
      <p:sp>
        <p:nvSpPr>
          <p:cNvPr id="13" name="TextBox 12"/>
          <p:cNvSpPr txBox="1"/>
          <p:nvPr/>
        </p:nvSpPr>
        <p:spPr>
          <a:xfrm>
            <a:off x="6407935" y="653534"/>
            <a:ext cx="159306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ABI on GOES-S </a:t>
            </a:r>
          </a:p>
        </p:txBody>
      </p:sp>
      <p:pic>
        <p:nvPicPr>
          <p:cNvPr id="14" name="Picture 13"/>
          <p:cNvPicPr>
            <a:picLocks noChangeAspect="1"/>
          </p:cNvPicPr>
          <p:nvPr/>
        </p:nvPicPr>
        <p:blipFill>
          <a:blip r:embed="rId5"/>
          <a:stretch>
            <a:fillRect/>
          </a:stretch>
        </p:blipFill>
        <p:spPr>
          <a:xfrm>
            <a:off x="3657600" y="794083"/>
            <a:ext cx="2514600" cy="1705811"/>
          </a:xfrm>
          <a:prstGeom prst="rect">
            <a:avLst/>
          </a:prstGeom>
        </p:spPr>
      </p:pic>
    </p:spTree>
    <p:extLst>
      <p:ext uri="{BB962C8B-B14F-4D97-AF65-F5344CB8AC3E}">
        <p14:creationId xmlns:p14="http://schemas.microsoft.com/office/powerpoint/2010/main" val="4190727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2"/>
          <p:cNvSpPr>
            <a:spLocks noGrp="1"/>
          </p:cNvSpPr>
          <p:nvPr>
            <p:ph type="title"/>
          </p:nvPr>
        </p:nvSpPr>
        <p:spPr/>
        <p:txBody>
          <a:bodyPr/>
          <a:lstStyle/>
          <a:p>
            <a:pPr eaLnBrk="1" hangingPunct="1"/>
            <a:r>
              <a:rPr lang="en-US" dirty="0" smtClean="0">
                <a:solidFill>
                  <a:srgbClr val="FFFF00"/>
                </a:solidFill>
              </a:rPr>
              <a:t>GOES-R Series web site </a:t>
            </a:r>
          </a:p>
        </p:txBody>
      </p:sp>
      <p:sp>
        <p:nvSpPr>
          <p:cNvPr id="104452" name="Slide Number Placeholder 4"/>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F4914A6-2A92-4790-A36D-282932745CB9}" type="slidenum">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400" b="0" i="0" u="none" strike="noStrike" kern="1200" cap="none" spc="0" normalizeH="0" baseline="0" noProof="0" smtClean="0">
              <a:ln>
                <a:noFill/>
              </a:ln>
              <a:solidFill>
                <a:srgbClr val="000000"/>
              </a:solidFill>
              <a:effectLst/>
              <a:uLnTx/>
              <a:uFillTx/>
              <a:latin typeface="Arial" charset="0"/>
              <a:ea typeface="+mn-ea"/>
              <a:cs typeface="+mn-cs"/>
            </a:endParaRPr>
          </a:p>
        </p:txBody>
      </p:sp>
      <p:sp>
        <p:nvSpPr>
          <p:cNvPr id="104453" name="TextBox 2"/>
          <p:cNvSpPr txBox="1">
            <a:spLocks noChangeArrowheads="1"/>
          </p:cNvSpPr>
          <p:nvPr/>
        </p:nvSpPr>
        <p:spPr bwMode="auto">
          <a:xfrm>
            <a:off x="6477000" y="6523038"/>
            <a:ext cx="1541463"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Lockheed Martin</a:t>
            </a:r>
          </a:p>
        </p:txBody>
      </p:sp>
      <p:sp>
        <p:nvSpPr>
          <p:cNvPr id="10" name="Content Placeholder 3"/>
          <p:cNvSpPr>
            <a:spLocks noGrp="1"/>
          </p:cNvSpPr>
          <p:nvPr>
            <p:ph idx="1"/>
          </p:nvPr>
        </p:nvSpPr>
        <p:spPr>
          <a:xfrm>
            <a:off x="381000" y="1219200"/>
            <a:ext cx="8229600" cy="4525963"/>
          </a:xfrm>
        </p:spPr>
        <p:txBody>
          <a:bodyPr/>
          <a:lstStyle/>
          <a:p>
            <a:pPr algn="r" eaLnBrk="1" hangingPunct="1"/>
            <a:r>
              <a:rPr lang="en-US" dirty="0">
                <a:solidFill>
                  <a:schemeClr val="bg1"/>
                </a:solidFill>
              </a:rPr>
              <a:t>http://</a:t>
            </a:r>
            <a:r>
              <a:rPr lang="en-US" dirty="0" smtClean="0">
                <a:solidFill>
                  <a:schemeClr val="bg1"/>
                </a:solidFill>
              </a:rPr>
              <a:t>www.goes-r.gov</a:t>
            </a: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2116"/>
          <a:stretch/>
        </p:blipFill>
        <p:spPr>
          <a:xfrm>
            <a:off x="228599" y="1905001"/>
            <a:ext cx="6287361" cy="4771738"/>
          </a:xfrm>
          <a:prstGeom prst="rect">
            <a:avLst/>
          </a:prstGeom>
        </p:spPr>
      </p:pic>
    </p:spTree>
    <p:extLst>
      <p:ext uri="{BB962C8B-B14F-4D97-AF65-F5344CB8AC3E}">
        <p14:creationId xmlns:p14="http://schemas.microsoft.com/office/powerpoint/2010/main" val="22144433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p:cNvPicPr>
            <a:picLocks noChangeAspect="1" noChangeArrowheads="1"/>
          </p:cNvPicPr>
          <p:nvPr/>
        </p:nvPicPr>
        <p:blipFill>
          <a:blip r:embed="rId2">
            <a:extLst>
              <a:ext uri="{28A0092B-C50C-407E-A947-70E740481C1C}">
                <a14:useLocalDpi xmlns:a14="http://schemas.microsoft.com/office/drawing/2010/main" val="0"/>
              </a:ext>
            </a:extLst>
          </a:blip>
          <a:srcRect l="32813" t="21875" r="28906" b="10417"/>
          <a:stretch>
            <a:fillRect/>
          </a:stretch>
        </p:blipFill>
        <p:spPr bwMode="auto">
          <a:xfrm>
            <a:off x="0" y="685800"/>
            <a:ext cx="4632325"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3" name="Text Box 3"/>
          <p:cNvSpPr txBox="1">
            <a:spLocks noChangeArrowheads="1"/>
          </p:cNvSpPr>
          <p:nvPr/>
        </p:nvSpPr>
        <p:spPr bwMode="auto">
          <a:xfrm>
            <a:off x="2207719" y="2362200"/>
            <a:ext cx="2242537"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charset="0"/>
              </a:rPr>
              <a:t>Chicago Tribune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charset="0"/>
              </a:rPr>
              <a:t>makes cautious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charset="0"/>
              </a:rPr>
              <a:t>announcement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charset="0"/>
              </a:rPr>
              <a:t>on 5 Dec </a:t>
            </a:r>
            <a:r>
              <a:rPr kumimoji="0" lang="en-US" sz="2400" b="0" i="0" u="none" strike="noStrike" kern="1200" cap="none" spc="0" normalizeH="0" baseline="0" noProof="0" dirty="0" smtClean="0">
                <a:ln>
                  <a:noFill/>
                </a:ln>
                <a:solidFill>
                  <a:srgbClr val="000000"/>
                </a:solidFill>
                <a:effectLst/>
                <a:uLnTx/>
                <a:uFillTx/>
                <a:latin typeface="Times New Roman" pitchFamily="18" charset="0"/>
                <a:ea typeface="+mn-ea"/>
                <a:cs typeface="Arial" charset="0"/>
              </a:rPr>
              <a:t>1966</a:t>
            </a: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charset="0"/>
              </a:rPr>
              <a:t>of pending new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charset="0"/>
              </a:rPr>
              <a:t>“weather eye” </a:t>
            </a:r>
          </a:p>
        </p:txBody>
      </p:sp>
      <p:sp>
        <p:nvSpPr>
          <p:cNvPr id="112644" name="Rectangle 4"/>
          <p:cNvSpPr>
            <a:spLocks noChangeArrowheads="1"/>
          </p:cNvSpPr>
          <p:nvPr/>
        </p:nvSpPr>
        <p:spPr bwMode="auto">
          <a:xfrm>
            <a:off x="-152400" y="-152400"/>
            <a:ext cx="9448800"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00"/>
                </a:solidFill>
                <a:effectLst/>
                <a:uLnTx/>
                <a:uFillTx/>
                <a:latin typeface="Times New Roman" pitchFamily="18" charset="0"/>
                <a:ea typeface="+mn-ea"/>
                <a:cs typeface="Arial" charset="0"/>
              </a:rPr>
              <a:t>Suomi Introduced Time Continuous Imaging</a:t>
            </a:r>
            <a:endParaRPr kumimoji="0" lang="en-GB" sz="3600" b="0" i="0" u="none" strike="noStrike" kern="1200" cap="none" spc="0" normalizeH="0" baseline="0" noProof="0" dirty="0">
              <a:ln>
                <a:noFill/>
              </a:ln>
              <a:solidFill>
                <a:srgbClr val="FFFF00"/>
              </a:solidFill>
              <a:effectLst/>
              <a:uLnTx/>
              <a:uFillTx/>
              <a:latin typeface="Times New Roman" pitchFamily="18" charset="0"/>
              <a:ea typeface="+mn-ea"/>
              <a:cs typeface="Arial" charset="0"/>
            </a:endParaRPr>
          </a:p>
        </p:txBody>
      </p:sp>
      <p:pic>
        <p:nvPicPr>
          <p:cNvPr id="112645"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31250" t="21875" r="27344" b="10266"/>
          <a:stretch/>
        </p:blipFill>
        <p:spPr bwMode="auto">
          <a:xfrm>
            <a:off x="4419600" y="685800"/>
            <a:ext cx="47625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6" name="Text Box 6"/>
          <p:cNvSpPr txBox="1">
            <a:spLocks noChangeArrowheads="1"/>
          </p:cNvSpPr>
          <p:nvPr/>
        </p:nvSpPr>
        <p:spPr bwMode="auto">
          <a:xfrm>
            <a:off x="6063506" y="3165475"/>
            <a:ext cx="323999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33CC"/>
                </a:solidFill>
                <a:effectLst/>
                <a:uLnTx/>
                <a:uFillTx/>
                <a:latin typeface="Times New Roman" pitchFamily="18" charset="0"/>
                <a:ea typeface="+mn-ea"/>
                <a:cs typeface="Arial" charset="0"/>
              </a:rPr>
              <a:t>On 7 Dec </a:t>
            </a:r>
            <a:r>
              <a:rPr kumimoji="0" lang="en-US" sz="2400" b="0" i="0" u="none" strike="noStrike" kern="1200" cap="none" spc="0" normalizeH="0" baseline="0" noProof="0" dirty="0" smtClean="0">
                <a:ln>
                  <a:noFill/>
                </a:ln>
                <a:solidFill>
                  <a:srgbClr val="3333CC"/>
                </a:solidFill>
                <a:effectLst/>
                <a:uLnTx/>
                <a:uFillTx/>
                <a:latin typeface="Times New Roman" pitchFamily="18" charset="0"/>
                <a:ea typeface="+mn-ea"/>
                <a:cs typeface="Arial" charset="0"/>
              </a:rPr>
              <a:t>1966 </a:t>
            </a:r>
            <a:r>
              <a:rPr kumimoji="0" lang="en-US" sz="2400" b="0" i="0" u="none" strike="noStrike" kern="1200" cap="none" spc="0" normalizeH="0" baseline="0" noProof="0" dirty="0">
                <a:ln>
                  <a:noFill/>
                </a:ln>
                <a:solidFill>
                  <a:srgbClr val="3333CC"/>
                </a:solidFill>
                <a:effectLst/>
                <a:uLnTx/>
                <a:uFillTx/>
                <a:latin typeface="Times New Roman" pitchFamily="18" charset="0"/>
                <a:ea typeface="+mn-ea"/>
                <a:cs typeface="Arial" charset="0"/>
              </a:rPr>
              <a:t>Tribune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33CC"/>
                </a:solidFill>
                <a:effectLst/>
                <a:uLnTx/>
                <a:uFillTx/>
                <a:latin typeface="Times New Roman" pitchFamily="18" charset="0"/>
                <a:ea typeface="+mn-ea"/>
                <a:cs typeface="Arial" charset="0"/>
              </a:rPr>
              <a:t>declares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33CC"/>
                </a:solidFill>
                <a:effectLst/>
                <a:uLnTx/>
                <a:uFillTx/>
                <a:latin typeface="Times New Roman" pitchFamily="18" charset="0"/>
                <a:ea typeface="+mn-ea"/>
                <a:cs typeface="Arial" charset="0"/>
              </a:rPr>
              <a:t>“multipurpose moonlet”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33CC"/>
                </a:solidFill>
                <a:effectLst/>
                <a:uLnTx/>
                <a:uFillTx/>
                <a:latin typeface="Times New Roman" pitchFamily="18" charset="0"/>
                <a:ea typeface="+mn-ea"/>
                <a:cs typeface="Arial" charset="0"/>
              </a:rPr>
              <a:t>successfully launched</a:t>
            </a:r>
          </a:p>
        </p:txBody>
      </p:sp>
    </p:spTree>
    <p:extLst>
      <p:ext uri="{BB962C8B-B14F-4D97-AF65-F5344CB8AC3E}">
        <p14:creationId xmlns:p14="http://schemas.microsoft.com/office/powerpoint/2010/main" val="3952474984"/>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457200" y="-76200"/>
            <a:ext cx="8229600" cy="1143000"/>
          </a:xfrm>
        </p:spPr>
        <p:txBody>
          <a:bodyPr/>
          <a:lstStyle/>
          <a:p>
            <a:pPr eaLnBrk="1" hangingPunct="1"/>
            <a:r>
              <a:rPr lang="en-US" dirty="0" smtClean="0">
                <a:solidFill>
                  <a:srgbClr val="FFFF00"/>
                </a:solidFill>
              </a:rPr>
              <a:t>ATS-III November 18, 1967</a:t>
            </a:r>
          </a:p>
        </p:txBody>
      </p:sp>
      <p:pic>
        <p:nvPicPr>
          <p:cNvPr id="113667" name="Picture 3" descr="ATSIII_18Nov67_150303Z_2_s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8800" y="914400"/>
            <a:ext cx="471487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8" name="Text Box 4"/>
          <p:cNvSpPr txBox="1">
            <a:spLocks noChangeArrowheads="1"/>
          </p:cNvSpPr>
          <p:nvPr/>
        </p:nvSpPr>
        <p:spPr bwMode="auto">
          <a:xfrm>
            <a:off x="228600" y="5715000"/>
            <a:ext cx="8686800"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828675" eaLnBrk="0" hangingPunct="0">
              <a:tabLst>
                <a:tab pos="657225" algn="l"/>
                <a:tab pos="1312863" algn="l"/>
                <a:tab pos="1970088" algn="l"/>
                <a:tab pos="2627313" algn="l"/>
                <a:tab pos="3282950" algn="l"/>
                <a:tab pos="3940175" algn="l"/>
                <a:tab pos="4595813" algn="l"/>
                <a:tab pos="5253038" algn="l"/>
                <a:tab pos="5910263" algn="l"/>
                <a:tab pos="6564313" algn="l"/>
                <a:tab pos="7221538" algn="l"/>
              </a:tabLst>
              <a:defRPr>
                <a:solidFill>
                  <a:schemeClr val="tx1"/>
                </a:solidFill>
                <a:latin typeface="Arial" charset="0"/>
              </a:defRPr>
            </a:lvl1pPr>
            <a:lvl2pPr marL="742950" indent="-285750" defTabSz="828675" eaLnBrk="0" hangingPunct="0">
              <a:tabLst>
                <a:tab pos="657225" algn="l"/>
                <a:tab pos="1312863" algn="l"/>
                <a:tab pos="1970088" algn="l"/>
                <a:tab pos="2627313" algn="l"/>
                <a:tab pos="3282950" algn="l"/>
                <a:tab pos="3940175" algn="l"/>
                <a:tab pos="4595813" algn="l"/>
                <a:tab pos="5253038" algn="l"/>
                <a:tab pos="5910263" algn="l"/>
                <a:tab pos="6564313" algn="l"/>
                <a:tab pos="7221538" algn="l"/>
              </a:tabLst>
              <a:defRPr>
                <a:solidFill>
                  <a:schemeClr val="tx1"/>
                </a:solidFill>
                <a:latin typeface="Arial" charset="0"/>
              </a:defRPr>
            </a:lvl2pPr>
            <a:lvl3pPr marL="1143000" indent="-228600" defTabSz="828675" eaLnBrk="0" hangingPunct="0">
              <a:tabLst>
                <a:tab pos="657225" algn="l"/>
                <a:tab pos="1312863" algn="l"/>
                <a:tab pos="1970088" algn="l"/>
                <a:tab pos="2627313" algn="l"/>
                <a:tab pos="3282950" algn="l"/>
                <a:tab pos="3940175" algn="l"/>
                <a:tab pos="4595813" algn="l"/>
                <a:tab pos="5253038" algn="l"/>
                <a:tab pos="5910263" algn="l"/>
                <a:tab pos="6564313" algn="l"/>
                <a:tab pos="7221538" algn="l"/>
              </a:tabLst>
              <a:defRPr>
                <a:solidFill>
                  <a:schemeClr val="tx1"/>
                </a:solidFill>
                <a:latin typeface="Arial" charset="0"/>
              </a:defRPr>
            </a:lvl3pPr>
            <a:lvl4pPr marL="1600200" indent="-228600" defTabSz="828675" eaLnBrk="0" hangingPunct="0">
              <a:tabLst>
                <a:tab pos="657225" algn="l"/>
                <a:tab pos="1312863" algn="l"/>
                <a:tab pos="1970088" algn="l"/>
                <a:tab pos="2627313" algn="l"/>
                <a:tab pos="3282950" algn="l"/>
                <a:tab pos="3940175" algn="l"/>
                <a:tab pos="4595813" algn="l"/>
                <a:tab pos="5253038" algn="l"/>
                <a:tab pos="5910263" algn="l"/>
                <a:tab pos="6564313" algn="l"/>
                <a:tab pos="7221538" algn="l"/>
              </a:tabLst>
              <a:defRPr>
                <a:solidFill>
                  <a:schemeClr val="tx1"/>
                </a:solidFill>
                <a:latin typeface="Arial" charset="0"/>
              </a:defRPr>
            </a:lvl4pPr>
            <a:lvl5pPr marL="2057400" indent="-228600" defTabSz="828675" eaLnBrk="0" hangingPunct="0">
              <a:tabLst>
                <a:tab pos="657225" algn="l"/>
                <a:tab pos="1312863" algn="l"/>
                <a:tab pos="1970088" algn="l"/>
                <a:tab pos="2627313" algn="l"/>
                <a:tab pos="3282950" algn="l"/>
                <a:tab pos="3940175" algn="l"/>
                <a:tab pos="4595813" algn="l"/>
                <a:tab pos="5253038" algn="l"/>
                <a:tab pos="5910263" algn="l"/>
                <a:tab pos="6564313" algn="l"/>
                <a:tab pos="7221538" algn="l"/>
              </a:tabLst>
              <a:defRPr>
                <a:solidFill>
                  <a:schemeClr val="tx1"/>
                </a:solidFill>
                <a:latin typeface="Arial" charset="0"/>
              </a:defRPr>
            </a:lvl5pPr>
            <a:lvl6pPr marL="25146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4313" algn="l"/>
                <a:tab pos="7221538" algn="l"/>
              </a:tabLst>
              <a:defRPr>
                <a:solidFill>
                  <a:schemeClr val="tx1"/>
                </a:solidFill>
                <a:latin typeface="Arial" charset="0"/>
              </a:defRPr>
            </a:lvl6pPr>
            <a:lvl7pPr marL="29718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4313" algn="l"/>
                <a:tab pos="7221538" algn="l"/>
              </a:tabLst>
              <a:defRPr>
                <a:solidFill>
                  <a:schemeClr val="tx1"/>
                </a:solidFill>
                <a:latin typeface="Arial" charset="0"/>
              </a:defRPr>
            </a:lvl7pPr>
            <a:lvl8pPr marL="34290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4313" algn="l"/>
                <a:tab pos="7221538" algn="l"/>
              </a:tabLst>
              <a:defRPr>
                <a:solidFill>
                  <a:schemeClr val="tx1"/>
                </a:solidFill>
                <a:latin typeface="Arial" charset="0"/>
              </a:defRPr>
            </a:lvl8pPr>
            <a:lvl9pPr marL="38862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4313" algn="l"/>
                <a:tab pos="7221538" algn="l"/>
              </a:tabLst>
              <a:defRPr>
                <a:solidFill>
                  <a:schemeClr val="tx1"/>
                </a:solidFill>
                <a:latin typeface="Arial" charset="0"/>
              </a:defRPr>
            </a:lvl9pPr>
          </a:lstStyle>
          <a:p>
            <a:pPr marL="0" marR="0" lvl="0" indent="0" algn="ctr" defTabSz="828675" rtl="0" eaLnBrk="0" fontAlgn="auto" latinLnBrk="0" hangingPunct="0">
              <a:lnSpc>
                <a:spcPct val="100000"/>
              </a:lnSpc>
              <a:spcBef>
                <a:spcPts val="0"/>
              </a:spcBef>
              <a:spcAft>
                <a:spcPts val="0"/>
              </a:spcAft>
              <a:buClrTx/>
              <a:buSzTx/>
              <a:buFontTx/>
              <a:buNone/>
              <a:tabLst>
                <a:tab pos="657225" algn="l"/>
                <a:tab pos="1312863" algn="l"/>
                <a:tab pos="1970088" algn="l"/>
                <a:tab pos="2627313" algn="l"/>
                <a:tab pos="3282950" algn="l"/>
                <a:tab pos="3940175" algn="l"/>
                <a:tab pos="4595813" algn="l"/>
                <a:tab pos="5253038" algn="l"/>
                <a:tab pos="5910263" algn="l"/>
                <a:tab pos="6564313" algn="l"/>
                <a:tab pos="7221538" algn="l"/>
              </a:tabLst>
              <a:defRPr/>
            </a:pPr>
            <a:r>
              <a:rPr kumimoji="0" lang="en-GB" sz="2400" b="1" i="0" u="none" strike="noStrike" kern="1200" cap="none" spc="0" normalizeH="0" baseline="0" noProof="0" dirty="0">
                <a:ln>
                  <a:noFill/>
                </a:ln>
                <a:solidFill>
                  <a:srgbClr val="FFFFFF"/>
                </a:solidFill>
                <a:effectLst/>
                <a:uLnTx/>
                <a:uFillTx/>
                <a:latin typeface="Times New Roman" pitchFamily="18" charset="0"/>
                <a:ea typeface="+mn-ea"/>
                <a:cs typeface="+mn-cs"/>
              </a:rPr>
              <a:t>The spin scan cloud camera provided full disk visible images of the earth and its cloud cover every 20 minutes. </a:t>
            </a:r>
          </a:p>
          <a:p>
            <a:pPr marL="0" marR="0" lvl="0" indent="0" algn="ctr" defTabSz="828675" rtl="0" eaLnBrk="0" fontAlgn="auto" latinLnBrk="0" hangingPunct="0">
              <a:lnSpc>
                <a:spcPct val="100000"/>
              </a:lnSpc>
              <a:spcBef>
                <a:spcPts val="0"/>
              </a:spcBef>
              <a:spcAft>
                <a:spcPts val="0"/>
              </a:spcAft>
              <a:buClrTx/>
              <a:buSzTx/>
              <a:buFontTx/>
              <a:buNone/>
              <a:tabLst>
                <a:tab pos="657225" algn="l"/>
                <a:tab pos="1312863" algn="l"/>
                <a:tab pos="1970088" algn="l"/>
                <a:tab pos="2627313" algn="l"/>
                <a:tab pos="3282950" algn="l"/>
                <a:tab pos="3940175" algn="l"/>
                <a:tab pos="4595813" algn="l"/>
                <a:tab pos="5253038" algn="l"/>
                <a:tab pos="5910263" algn="l"/>
                <a:tab pos="6564313" algn="l"/>
                <a:tab pos="7221538" algn="l"/>
              </a:tabLst>
              <a:defRPr/>
            </a:pPr>
            <a:r>
              <a:rPr kumimoji="0" lang="en-GB" sz="2400" b="1" i="0" u="none" strike="noStrike" kern="1200" cap="none" spc="0" normalizeH="0" baseline="0" noProof="0" dirty="0">
                <a:ln>
                  <a:noFill/>
                </a:ln>
                <a:solidFill>
                  <a:srgbClr val="FFFFFF"/>
                </a:solidFill>
                <a:effectLst/>
                <a:uLnTx/>
                <a:uFillTx/>
                <a:latin typeface="Times New Roman" pitchFamily="18" charset="0"/>
                <a:ea typeface="+mn-ea"/>
                <a:cs typeface="+mn-cs"/>
              </a:rPr>
              <a:t>Note the ‘natural </a:t>
            </a:r>
            <a:r>
              <a:rPr kumimoji="0" lang="en-GB" sz="2400" b="1" i="0" u="none" strike="noStrike" kern="1200" cap="none" spc="0" normalizeH="0" baseline="0" noProof="0" dirty="0" err="1">
                <a:ln>
                  <a:noFill/>
                </a:ln>
                <a:solidFill>
                  <a:srgbClr val="FFFFFF"/>
                </a:solidFill>
                <a:effectLst/>
                <a:uLnTx/>
                <a:uFillTx/>
                <a:latin typeface="Times New Roman" pitchFamily="18" charset="0"/>
                <a:ea typeface="+mn-ea"/>
                <a:cs typeface="+mn-cs"/>
              </a:rPr>
              <a:t>color</a:t>
            </a:r>
            <a:r>
              <a:rPr kumimoji="0" lang="en-GB" sz="2400" b="1" i="0" u="none" strike="noStrike" kern="1200" cap="none" spc="0" normalizeH="0" baseline="0" noProof="0" dirty="0">
                <a:ln>
                  <a:noFill/>
                </a:ln>
                <a:solidFill>
                  <a:srgbClr val="FFFFFF"/>
                </a:solidFill>
                <a:effectLst/>
                <a:uLnTx/>
                <a:uFillTx/>
                <a:latin typeface="Times New Roman" pitchFamily="18" charset="0"/>
                <a:ea typeface="+mn-ea"/>
                <a:cs typeface="+mn-cs"/>
              </a:rPr>
              <a:t>’ image from the 3 visible spectral bands.</a:t>
            </a:r>
            <a:endParaRPr kumimoji="0" lang="en-GB" sz="22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
        <p:nvSpPr>
          <p:cNvPr id="113669"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54488B2-278D-4C3D-BC05-C9094CBE9119}" type="slidenum">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400" b="0" i="0" u="none" strike="noStrike" kern="1200" cap="none" spc="0" normalizeH="0" baseline="0" noProof="0" smtClean="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5647981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p:cNvSpPr>
            <a:spLocks noGrp="1"/>
          </p:cNvSpPr>
          <p:nvPr>
            <p:ph type="title"/>
          </p:nvPr>
        </p:nvSpPr>
        <p:spPr>
          <a:xfrm>
            <a:off x="457200" y="-152400"/>
            <a:ext cx="8229600" cy="1143000"/>
          </a:xfrm>
        </p:spPr>
        <p:txBody>
          <a:bodyPr/>
          <a:lstStyle/>
          <a:p>
            <a:pPr eaLnBrk="1" hangingPunct="1"/>
            <a:r>
              <a:rPr lang="en-US" sz="3600" smtClean="0">
                <a:solidFill>
                  <a:srgbClr val="FFFF00"/>
                </a:solidFill>
              </a:rPr>
              <a:t>GOES History</a:t>
            </a:r>
          </a:p>
        </p:txBody>
      </p:sp>
      <p:sp>
        <p:nvSpPr>
          <p:cNvPr id="116739" name="Slide Number Placeholder 3"/>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18596F6-67D8-4A22-B710-159C8D90B860}" type="slidenum">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400" b="0" i="0" u="none" strike="noStrike" kern="1200" cap="none" spc="0" normalizeH="0" baseline="0" noProof="0" smtClean="0">
              <a:ln>
                <a:noFill/>
              </a:ln>
              <a:solidFill>
                <a:srgbClr val="000000"/>
              </a:solidFill>
              <a:effectLst/>
              <a:uLnTx/>
              <a:uFillTx/>
              <a:latin typeface="Arial" charset="0"/>
              <a:ea typeface="+mn-ea"/>
              <a:cs typeface="+mn-cs"/>
            </a:endParaRPr>
          </a:p>
        </p:txBody>
      </p:sp>
      <p:sp>
        <p:nvSpPr>
          <p:cNvPr id="116740" name="AutoShape 8802"/>
          <p:cNvSpPr>
            <a:spLocks noChangeArrowheads="1"/>
          </p:cNvSpPr>
          <p:nvPr/>
        </p:nvSpPr>
        <p:spPr bwMode="auto">
          <a:xfrm>
            <a:off x="76200" y="762000"/>
            <a:ext cx="8991600" cy="6019800"/>
          </a:xfrm>
          <a:prstGeom prst="flowChartAlternateProcess">
            <a:avLst/>
          </a:prstGeom>
          <a:gradFill rotWithShape="0">
            <a:gsLst>
              <a:gs pos="0">
                <a:srgbClr val="CCECFF"/>
              </a:gs>
              <a:gs pos="50000">
                <a:srgbClr val="FFFFFF"/>
              </a:gs>
              <a:gs pos="100000">
                <a:srgbClr val="CCE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16741" name="Text Box 220"/>
          <p:cNvSpPr txBox="1">
            <a:spLocks noChangeArrowheads="1"/>
          </p:cNvSpPr>
          <p:nvPr/>
        </p:nvSpPr>
        <p:spPr bwMode="auto">
          <a:xfrm>
            <a:off x="5051425" y="838200"/>
            <a:ext cx="2149475" cy="360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333399"/>
                </a:solidFill>
                <a:effectLst/>
                <a:uLnTx/>
                <a:uFillTx/>
                <a:latin typeface="Arial" charset="0"/>
                <a:ea typeface="+mn-ea"/>
                <a:cs typeface="+mn-cs"/>
              </a:rPr>
              <a:t>GOES-13/14/15</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333399"/>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333399"/>
                </a:solidFill>
                <a:effectLst/>
                <a:uLnTx/>
                <a:uFillTx/>
                <a:latin typeface="Arial" charset="0"/>
                <a:ea typeface="+mn-ea"/>
                <a:cs typeface="+mn-cs"/>
              </a:rPr>
              <a:t>Launched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333399"/>
                </a:solidFill>
                <a:effectLst/>
                <a:uLnTx/>
                <a:uFillTx/>
                <a:latin typeface="Arial" charset="0"/>
                <a:ea typeface="+mn-ea"/>
                <a:cs typeface="+mn-cs"/>
              </a:rPr>
              <a:t>2005</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333399"/>
                </a:solidFill>
                <a:effectLst/>
                <a:uLnTx/>
                <a:uFillTx/>
                <a:latin typeface="Arial" charset="0"/>
                <a:ea typeface="+mn-ea"/>
                <a:cs typeface="+mn-cs"/>
              </a:rPr>
              <a:t>2009</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333399"/>
                </a:solidFill>
                <a:effectLst/>
                <a:uLnTx/>
                <a:uFillTx/>
                <a:latin typeface="Arial" charset="0"/>
                <a:ea typeface="+mn-ea"/>
                <a:cs typeface="+mn-cs"/>
              </a:rPr>
              <a:t>2010</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333399"/>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333399"/>
                </a:solidFill>
                <a:effectLst/>
                <a:uLnTx/>
                <a:uFillTx/>
                <a:latin typeface="Arial" charset="0"/>
                <a:ea typeface="+mn-ea"/>
                <a:cs typeface="+mn-cs"/>
              </a:rPr>
              <a:t>Better navigation and calibration.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333399"/>
                </a:solidFill>
                <a:effectLst/>
                <a:uLnTx/>
                <a:uFillTx/>
                <a:latin typeface="Arial" charset="0"/>
                <a:ea typeface="+mn-ea"/>
                <a:cs typeface="+mn-cs"/>
              </a:rPr>
              <a:t>No eclipse outages.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333399"/>
                </a:solidFill>
                <a:effectLst/>
                <a:uLnTx/>
                <a:uFillTx/>
                <a:latin typeface="Arial" charset="0"/>
                <a:ea typeface="+mn-ea"/>
                <a:cs typeface="Times New Roman" pitchFamily="18" charset="0"/>
              </a:rPr>
              <a:t>Better spatial resolutions for the 6.5 um on GOES-12+ and the 13.3 um band on GOES-14/15.</a:t>
            </a:r>
            <a:r>
              <a:rPr kumimoji="0" lang="en-US" sz="1400" b="1" i="0" u="none" strike="noStrike" kern="1200" cap="none" spc="0" normalizeH="0" baseline="0" noProof="0">
                <a:ln>
                  <a:noFill/>
                </a:ln>
                <a:solidFill>
                  <a:srgbClr val="333399"/>
                </a:solidFill>
                <a:effectLst/>
                <a:uLnTx/>
                <a:uFillTx/>
                <a:latin typeface="Arial"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333399"/>
                </a:solidFill>
                <a:effectLst/>
                <a:uLnTx/>
                <a:uFillTx/>
                <a:latin typeface="Arial" charset="0"/>
                <a:ea typeface="+mn-ea"/>
                <a:cs typeface="+mn-cs"/>
              </a:rPr>
              <a:t>Operational  Sounder</a:t>
            </a:r>
          </a:p>
        </p:txBody>
      </p:sp>
      <p:pic>
        <p:nvPicPr>
          <p:cNvPr id="116742" name="Picture 20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4375150"/>
            <a:ext cx="1141413" cy="133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6743" name="Text Box 221"/>
          <p:cNvSpPr txBox="1">
            <a:spLocks noChangeArrowheads="1"/>
          </p:cNvSpPr>
          <p:nvPr/>
        </p:nvSpPr>
        <p:spPr bwMode="auto">
          <a:xfrm>
            <a:off x="3276600" y="838200"/>
            <a:ext cx="1622425" cy="3386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333399"/>
                </a:solidFill>
                <a:effectLst/>
                <a:uLnTx/>
                <a:uFillTx/>
                <a:latin typeface="Arial" charset="0"/>
                <a:ea typeface="+mn-ea"/>
                <a:cs typeface="+mn-cs"/>
              </a:rPr>
              <a:t>GOES-8/12</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333399"/>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333399"/>
                </a:solidFill>
                <a:effectLst/>
                <a:uLnTx/>
                <a:uFillTx/>
                <a:latin typeface="Arial" charset="0"/>
                <a:ea typeface="+mn-ea"/>
                <a:cs typeface="+mn-cs"/>
              </a:rPr>
              <a:t>Launched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333399"/>
                </a:solidFill>
                <a:effectLst/>
                <a:uLnTx/>
                <a:uFillTx/>
                <a:latin typeface="Arial" charset="0"/>
                <a:ea typeface="+mn-ea"/>
                <a:cs typeface="+mn-cs"/>
              </a:rPr>
              <a:t>1994</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333399"/>
                </a:solidFill>
                <a:effectLst/>
                <a:uLnTx/>
                <a:uFillTx/>
                <a:latin typeface="Arial" charset="0"/>
                <a:ea typeface="+mn-ea"/>
                <a:cs typeface="+mn-cs"/>
              </a:rPr>
              <a:t>1995</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333399"/>
                </a:solidFill>
                <a:effectLst/>
                <a:uLnTx/>
                <a:uFillTx/>
                <a:latin typeface="Arial" charset="0"/>
                <a:ea typeface="+mn-ea"/>
                <a:cs typeface="+mn-cs"/>
              </a:rPr>
              <a:t>1997</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333399"/>
                </a:solidFill>
                <a:effectLst/>
                <a:uLnTx/>
                <a:uFillTx/>
                <a:latin typeface="Arial" charset="0"/>
                <a:ea typeface="+mn-ea"/>
                <a:cs typeface="+mn-cs"/>
              </a:rPr>
              <a:t>2000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333399"/>
                </a:solidFill>
                <a:effectLst/>
                <a:uLnTx/>
                <a:uFillTx/>
                <a:latin typeface="Arial" charset="0"/>
                <a:ea typeface="+mn-ea"/>
                <a:cs typeface="+mn-cs"/>
              </a:rPr>
              <a:t>2001</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333399"/>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333399"/>
                </a:solidFill>
                <a:effectLst/>
                <a:uLnTx/>
                <a:uFillTx/>
                <a:latin typeface="Arial" charset="0"/>
                <a:ea typeface="+mn-ea"/>
                <a:cs typeface="+mn-cs"/>
              </a:rPr>
              <a:t>3-axis stabilized.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333399"/>
                </a:solidFill>
                <a:effectLst/>
                <a:uLnTx/>
                <a:uFillTx/>
                <a:latin typeface="Arial" charset="0"/>
                <a:ea typeface="+mn-ea"/>
                <a:cs typeface="+mn-cs"/>
              </a:rPr>
              <a:t>Imager Bands: 4 IR; 1 visible.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333399"/>
                </a:solidFill>
                <a:effectLst/>
                <a:uLnTx/>
                <a:uFillTx/>
                <a:latin typeface="Arial" charset="0"/>
                <a:ea typeface="+mn-ea"/>
                <a:cs typeface="+mn-cs"/>
              </a:rPr>
              <a:t>Operational  Sounder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333399"/>
                </a:solidFill>
                <a:effectLst/>
                <a:uLnTx/>
                <a:uFillTx/>
                <a:latin typeface="Arial" charset="0"/>
                <a:ea typeface="+mn-ea"/>
                <a:cs typeface="+mn-cs"/>
              </a:rPr>
              <a:t>(18 IR bands)</a:t>
            </a:r>
          </a:p>
        </p:txBody>
      </p:sp>
      <p:sp>
        <p:nvSpPr>
          <p:cNvPr id="116744" name="Rectangle 195"/>
          <p:cNvSpPr>
            <a:spLocks noChangeArrowheads="1"/>
          </p:cNvSpPr>
          <p:nvPr/>
        </p:nvSpPr>
        <p:spPr bwMode="auto">
          <a:xfrm>
            <a:off x="13093700" y="13358813"/>
            <a:ext cx="19050" cy="365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16745" name="Text Box 219"/>
          <p:cNvSpPr txBox="1">
            <a:spLocks noChangeArrowheads="1"/>
          </p:cNvSpPr>
          <p:nvPr/>
        </p:nvSpPr>
        <p:spPr bwMode="auto">
          <a:xfrm>
            <a:off x="7191375" y="838200"/>
            <a:ext cx="1724025" cy="295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333399"/>
                </a:solidFill>
                <a:effectLst/>
                <a:uLnTx/>
                <a:uFillTx/>
                <a:latin typeface="Arial" charset="0"/>
                <a:ea typeface="+mn-ea"/>
                <a:cs typeface="+mn-cs"/>
              </a:rPr>
              <a:t>GOES-R/S+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333399"/>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333399"/>
                </a:solidFill>
                <a:effectLst/>
                <a:uLnTx/>
                <a:uFillTx/>
                <a:latin typeface="Arial" charset="0"/>
                <a:ea typeface="+mn-ea"/>
                <a:cs typeface="+mn-cs"/>
              </a:rPr>
              <a:t>Planned Launch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1" u="none" strike="noStrike" kern="1200" cap="none" spc="0" normalizeH="0" baseline="0" noProof="0">
                <a:ln>
                  <a:noFill/>
                </a:ln>
                <a:solidFill>
                  <a:srgbClr val="333399"/>
                </a:solidFill>
                <a:effectLst/>
                <a:uLnTx/>
                <a:uFillTx/>
                <a:latin typeface="Arial" charset="0"/>
                <a:ea typeface="+mn-ea"/>
                <a:cs typeface="+mn-cs"/>
              </a:rPr>
              <a:t>2015</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1" u="none" strike="noStrike" kern="1200" cap="none" spc="0" normalizeH="0" baseline="0" noProof="0">
                <a:ln>
                  <a:noFill/>
                </a:ln>
                <a:solidFill>
                  <a:srgbClr val="333399"/>
                </a:solidFill>
                <a:effectLst/>
                <a:uLnTx/>
                <a:uFillTx/>
                <a:latin typeface="Arial" charset="0"/>
                <a:ea typeface="+mn-ea"/>
                <a:cs typeface="+mn-cs"/>
              </a:rPr>
              <a:t>2017</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1" u="none" strike="noStrike" kern="1200" cap="none" spc="0" normalizeH="0" baseline="0" noProof="0">
                <a:ln>
                  <a:noFill/>
                </a:ln>
                <a:solidFill>
                  <a:srgbClr val="333399"/>
                </a:solidFill>
                <a:effectLst/>
                <a:uLnTx/>
                <a:uFillTx/>
                <a:latin typeface="Arial" charset="0"/>
                <a:ea typeface="+mn-ea"/>
                <a:cs typeface="+mn-cs"/>
              </a:rPr>
              <a:t>2020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1" u="none" strike="noStrike" kern="1200" cap="none" spc="0" normalizeH="0" baseline="0" noProof="0">
                <a:ln>
                  <a:noFill/>
                </a:ln>
                <a:solidFill>
                  <a:srgbClr val="333399"/>
                </a:solidFill>
                <a:effectLst/>
                <a:uLnTx/>
                <a:uFillTx/>
                <a:latin typeface="Arial" charset="0"/>
                <a:ea typeface="+mn-ea"/>
                <a:cs typeface="+mn-cs"/>
              </a:rPr>
              <a:t>2025</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1" u="none" strike="noStrike" kern="1200" cap="none" spc="0" normalizeH="0" baseline="0" noProof="0">
              <a:ln>
                <a:noFill/>
              </a:ln>
              <a:solidFill>
                <a:srgbClr val="333399"/>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333399"/>
                </a:solidFill>
                <a:effectLst/>
                <a:uLnTx/>
                <a:uFillTx/>
                <a:latin typeface="Arial" charset="0"/>
                <a:ea typeface="+mn-ea"/>
                <a:cs typeface="+mn-cs"/>
              </a:rPr>
              <a:t>Faster coverage.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333399"/>
                </a:solidFill>
                <a:effectLst/>
                <a:uLnTx/>
                <a:uFillTx/>
                <a:latin typeface="Arial" charset="0"/>
                <a:ea typeface="+mn-ea"/>
                <a:cs typeface="+mn-cs"/>
              </a:rPr>
              <a:t>16 Imager Bands.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333399"/>
                </a:solidFill>
                <a:effectLst/>
                <a:uLnTx/>
                <a:uFillTx/>
                <a:latin typeface="Arial" charset="0"/>
                <a:ea typeface="+mn-ea"/>
                <a:cs typeface="+mn-cs"/>
              </a:rPr>
              <a:t>Improved spatial.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333399"/>
                </a:solidFill>
                <a:effectLst/>
                <a:uLnTx/>
                <a:uFillTx/>
                <a:latin typeface="Arial" charset="0"/>
                <a:ea typeface="+mn-ea"/>
                <a:cs typeface="+mn-cs"/>
              </a:rPr>
              <a:t>No sounder.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333399"/>
                </a:solidFill>
                <a:effectLst/>
                <a:uLnTx/>
                <a:uFillTx/>
                <a:latin typeface="Arial" charset="0"/>
                <a:ea typeface="+mn-ea"/>
                <a:cs typeface="+mn-cs"/>
              </a:rPr>
              <a:t>GLM</a:t>
            </a:r>
          </a:p>
        </p:txBody>
      </p:sp>
      <p:sp>
        <p:nvSpPr>
          <p:cNvPr id="116746" name="Text Box 222"/>
          <p:cNvSpPr txBox="1">
            <a:spLocks noChangeArrowheads="1"/>
          </p:cNvSpPr>
          <p:nvPr/>
        </p:nvSpPr>
        <p:spPr bwMode="auto">
          <a:xfrm>
            <a:off x="1905000" y="838200"/>
            <a:ext cx="1400175" cy="3170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333399"/>
                </a:solidFill>
                <a:effectLst/>
                <a:uLnTx/>
                <a:uFillTx/>
                <a:latin typeface="Arial" charset="0"/>
                <a:ea typeface="+mn-ea"/>
                <a:cs typeface="+mn-cs"/>
              </a:rPr>
              <a:t>GOES-4/7</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333399"/>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333399"/>
                </a:solidFill>
                <a:effectLst/>
                <a:uLnTx/>
                <a:uFillTx/>
                <a:latin typeface="Arial" charset="0"/>
                <a:ea typeface="+mn-ea"/>
                <a:cs typeface="+mn-cs"/>
              </a:rPr>
              <a:t>Launched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333399"/>
                </a:solidFill>
                <a:effectLst/>
                <a:uLnTx/>
                <a:uFillTx/>
                <a:latin typeface="Arial" charset="0"/>
                <a:ea typeface="+mn-ea"/>
                <a:cs typeface="+mn-cs"/>
              </a:rPr>
              <a:t>1980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333399"/>
                </a:solidFill>
                <a:effectLst/>
                <a:uLnTx/>
                <a:uFillTx/>
                <a:latin typeface="Arial" charset="0"/>
                <a:ea typeface="+mn-ea"/>
                <a:cs typeface="+mn-cs"/>
              </a:rPr>
              <a:t>1981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333399"/>
                </a:solidFill>
                <a:effectLst/>
                <a:uLnTx/>
                <a:uFillTx/>
                <a:latin typeface="Arial" charset="0"/>
                <a:ea typeface="+mn-ea"/>
                <a:cs typeface="+mn-cs"/>
              </a:rPr>
              <a:t>1983</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333399"/>
                </a:solidFill>
                <a:effectLst/>
                <a:uLnTx/>
                <a:uFillTx/>
                <a:latin typeface="Arial" charset="0"/>
                <a:ea typeface="+mn-ea"/>
                <a:cs typeface="+mn-cs"/>
              </a:rPr>
              <a:t>1987</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333399"/>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333399"/>
                </a:solidFill>
                <a:effectLst/>
                <a:uLnTx/>
                <a:uFillTx/>
                <a:latin typeface="Arial" charset="0"/>
                <a:ea typeface="+mn-ea"/>
                <a:cs typeface="+mn-cs"/>
              </a:rPr>
              <a:t>VISSR–VAS visible, 12 IR. MSI (visible, IRW, and 2 additional IR channels)</a:t>
            </a:r>
          </a:p>
        </p:txBody>
      </p:sp>
      <p:sp>
        <p:nvSpPr>
          <p:cNvPr id="116747" name="Text Box 223"/>
          <p:cNvSpPr txBox="1">
            <a:spLocks noChangeArrowheads="1"/>
          </p:cNvSpPr>
          <p:nvPr/>
        </p:nvSpPr>
        <p:spPr bwMode="auto">
          <a:xfrm>
            <a:off x="379413" y="838200"/>
            <a:ext cx="1449387" cy="273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333399"/>
                </a:solidFill>
                <a:effectLst/>
                <a:uLnTx/>
                <a:uFillTx/>
                <a:latin typeface="Arial" charset="0"/>
                <a:ea typeface="+mn-ea"/>
                <a:cs typeface="+mn-cs"/>
              </a:rPr>
              <a:t>GOES-1/3</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333399"/>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333399"/>
                </a:solidFill>
                <a:effectLst/>
                <a:uLnTx/>
                <a:uFillTx/>
                <a:latin typeface="Arial" charset="0"/>
                <a:ea typeface="+mn-ea"/>
                <a:cs typeface="+mn-cs"/>
              </a:rPr>
              <a:t>Launched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333399"/>
                </a:solidFill>
                <a:effectLst/>
                <a:uLnTx/>
                <a:uFillTx/>
                <a:latin typeface="Arial" charset="0"/>
                <a:ea typeface="+mn-ea"/>
                <a:cs typeface="+mn-cs"/>
              </a:rPr>
              <a:t>1975</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333399"/>
                </a:solidFill>
                <a:effectLst/>
                <a:uLnTx/>
                <a:uFillTx/>
                <a:latin typeface="Arial" charset="0"/>
                <a:ea typeface="+mn-ea"/>
                <a:cs typeface="+mn-cs"/>
              </a:rPr>
              <a:t>1977</a:t>
            </a:r>
            <a:br>
              <a:rPr kumimoji="0" lang="en-US" sz="1400" b="1" i="0" u="none" strike="noStrike" kern="1200" cap="none" spc="0" normalizeH="0" baseline="0" noProof="0">
                <a:ln>
                  <a:noFill/>
                </a:ln>
                <a:solidFill>
                  <a:srgbClr val="333399"/>
                </a:solidFill>
                <a:effectLst/>
                <a:uLnTx/>
                <a:uFillTx/>
                <a:latin typeface="Arial" charset="0"/>
                <a:ea typeface="+mn-ea"/>
                <a:cs typeface="+mn-cs"/>
              </a:rPr>
            </a:br>
            <a:r>
              <a:rPr kumimoji="0" lang="en-US" sz="1400" b="1" i="0" u="none" strike="noStrike" kern="1200" cap="none" spc="0" normalizeH="0" baseline="0" noProof="0">
                <a:ln>
                  <a:noFill/>
                </a:ln>
                <a:solidFill>
                  <a:srgbClr val="333399"/>
                </a:solidFill>
                <a:effectLst/>
                <a:uLnTx/>
                <a:uFillTx/>
                <a:latin typeface="Arial" charset="0"/>
                <a:ea typeface="+mn-ea"/>
                <a:cs typeface="+mn-cs"/>
              </a:rPr>
              <a:t>1978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333399"/>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333399"/>
                </a:solidFill>
                <a:effectLst/>
                <a:uLnTx/>
                <a:uFillTx/>
                <a:latin typeface="Arial" charset="0"/>
                <a:ea typeface="+mn-ea"/>
                <a:cs typeface="+mn-cs"/>
              </a:rPr>
              <a:t>One visible and one infrared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333399"/>
                </a:solidFill>
                <a:effectLst/>
                <a:uLnTx/>
                <a:uFillTx/>
                <a:latin typeface="Arial" charset="0"/>
                <a:ea typeface="+mn-ea"/>
                <a:cs typeface="+mn-cs"/>
              </a:rPr>
              <a:t>Operational.</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333399"/>
              </a:solidFill>
              <a:effectLst/>
              <a:uLnTx/>
              <a:uFillTx/>
              <a:latin typeface="Arial" charset="0"/>
              <a:ea typeface="+mn-ea"/>
              <a:cs typeface="+mn-cs"/>
            </a:endParaRPr>
          </a:p>
        </p:txBody>
      </p:sp>
      <p:pic>
        <p:nvPicPr>
          <p:cNvPr id="116748" name="Picture 231" descr="goes_3_6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667250"/>
            <a:ext cx="1595438"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9" name="Picture 233" descr="spac027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65350" y="4375150"/>
            <a:ext cx="879475"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50" name="Picture 8898" descr="goesr_spacecraft"/>
          <p:cNvPicPr>
            <a:picLocks noChangeAspect="1" noChangeArrowheads="1"/>
          </p:cNvPicPr>
          <p:nvPr/>
        </p:nvPicPr>
        <p:blipFill>
          <a:blip r:embed="rId6">
            <a:extLst>
              <a:ext uri="{28A0092B-C50C-407E-A947-70E740481C1C}">
                <a14:useLocalDpi xmlns:a14="http://schemas.microsoft.com/office/drawing/2010/main" val="0"/>
              </a:ext>
            </a:extLst>
          </a:blip>
          <a:srcRect l="13936" r="17604"/>
          <a:stretch>
            <a:fillRect/>
          </a:stretch>
        </p:blipFill>
        <p:spPr bwMode="auto">
          <a:xfrm>
            <a:off x="7391400" y="3733800"/>
            <a:ext cx="1354138"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43"/>
          <p:cNvSpPr/>
          <p:nvPr/>
        </p:nvSpPr>
        <p:spPr>
          <a:xfrm>
            <a:off x="2547938" y="6324600"/>
            <a:ext cx="271462" cy="24765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Oval 44"/>
          <p:cNvSpPr/>
          <p:nvPr/>
        </p:nvSpPr>
        <p:spPr>
          <a:xfrm>
            <a:off x="3962400" y="6200775"/>
            <a:ext cx="533400" cy="51435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Oval 45"/>
          <p:cNvSpPr/>
          <p:nvPr/>
        </p:nvSpPr>
        <p:spPr>
          <a:xfrm>
            <a:off x="5715000" y="6115050"/>
            <a:ext cx="685800" cy="66675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7" name="Oval 46"/>
          <p:cNvSpPr/>
          <p:nvPr/>
        </p:nvSpPr>
        <p:spPr>
          <a:xfrm>
            <a:off x="7191375" y="5181600"/>
            <a:ext cx="1647825" cy="1447800"/>
          </a:xfrm>
          <a:prstGeom prst="ellipse">
            <a:avLst/>
          </a:prstGeom>
          <a:solidFill>
            <a:schemeClr val="accent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16755" name="Content Placeholder 16"/>
          <p:cNvPicPr>
            <a:picLocks noGrp="1" noChangeAspect="1"/>
          </p:cNvPicPr>
          <p:nvPr>
            <p:ph idx="1"/>
          </p:nvPr>
        </p:nvPicPr>
        <p:blipFill>
          <a:blip r:embed="rId7">
            <a:extLst>
              <a:ext uri="{28A0092B-C50C-407E-A947-70E740481C1C}">
                <a14:useLocalDpi xmlns:a14="http://schemas.microsoft.com/office/drawing/2010/main" val="0"/>
              </a:ext>
            </a:extLst>
          </a:blip>
          <a:srcRect t="28571" b="30344"/>
          <a:stretch>
            <a:fillRect/>
          </a:stretch>
        </p:blipFill>
        <p:spPr>
          <a:xfrm>
            <a:off x="4984750" y="4591050"/>
            <a:ext cx="2120900" cy="1123950"/>
          </a:xfrm>
        </p:spPr>
      </p:pic>
      <p:sp>
        <p:nvSpPr>
          <p:cNvPr id="2" name="TextBox 1"/>
          <p:cNvSpPr txBox="1">
            <a:spLocks noChangeArrowheads="1"/>
          </p:cNvSpPr>
          <p:nvPr/>
        </p:nvSpPr>
        <p:spPr bwMode="auto">
          <a:xfrm>
            <a:off x="611188" y="5778500"/>
            <a:ext cx="76946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mn-ea"/>
                <a:cs typeface="+mn-cs"/>
              </a:rPr>
              <a:t>1G		2G	        3G		         4G	           5G</a:t>
            </a:r>
          </a:p>
        </p:txBody>
      </p:sp>
    </p:spTree>
    <p:extLst>
      <p:ext uri="{BB962C8B-B14F-4D97-AF65-F5344CB8AC3E}">
        <p14:creationId xmlns:p14="http://schemas.microsoft.com/office/powerpoint/2010/main" val="23079823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98290" y="2102601"/>
            <a:ext cx="8945710" cy="2021066"/>
          </a:xfrm>
          <a:prstGeom prst="rect">
            <a:avLst/>
          </a:prstGeom>
          <a:solidFill>
            <a:schemeClr val="bg1">
              <a:lumMod val="65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6"/>
          <p:cNvSpPr txBox="1">
            <a:spLocks noChangeArrowheads="1"/>
          </p:cNvSpPr>
          <p:nvPr/>
        </p:nvSpPr>
        <p:spPr>
          <a:xfrm>
            <a:off x="1940458" y="83551"/>
            <a:ext cx="5146749" cy="628650"/>
          </a:xfrm>
          <a:prstGeom prst="rect">
            <a:avLst/>
          </a:prstGeom>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S PGothic" panose="020B0600070205080204" pitchFamily="34" charset="-128"/>
                <a:cs typeface="+mn-cs"/>
              </a:rPr>
              <a:t>Why GOES-R ?</a:t>
            </a:r>
          </a:p>
        </p:txBody>
      </p:sp>
      <p:pic>
        <p:nvPicPr>
          <p:cNvPr id="19" name="Picture 17"/>
          <p:cNvPicPr>
            <a:picLocks noChangeAspect="1" noChangeArrowheads="1"/>
          </p:cNvPicPr>
          <p:nvPr/>
        </p:nvPicPr>
        <p:blipFill>
          <a:blip r:embed="rId3" cstate="print"/>
          <a:srcRect/>
          <a:stretch>
            <a:fillRect/>
          </a:stretch>
        </p:blipFill>
        <p:spPr bwMode="auto">
          <a:xfrm>
            <a:off x="7383499" y="2668181"/>
            <a:ext cx="1506035" cy="1341935"/>
          </a:xfrm>
          <a:prstGeom prst="rect">
            <a:avLst/>
          </a:prstGeom>
          <a:noFill/>
          <a:ln w="9525">
            <a:noFill/>
            <a:miter lim="800000"/>
            <a:headEnd/>
            <a:tailEnd/>
          </a:ln>
        </p:spPr>
      </p:pic>
      <p:pic>
        <p:nvPicPr>
          <p:cNvPr id="20" name="Picture 18" descr="msm_mag_110799"/>
          <p:cNvPicPr>
            <a:picLocks noChangeAspect="1" noChangeArrowheads="1"/>
          </p:cNvPicPr>
          <p:nvPr/>
        </p:nvPicPr>
        <p:blipFill>
          <a:blip r:embed="rId4" cstate="print"/>
          <a:srcRect/>
          <a:stretch>
            <a:fillRect/>
          </a:stretch>
        </p:blipFill>
        <p:spPr bwMode="auto">
          <a:xfrm>
            <a:off x="4975593" y="2627993"/>
            <a:ext cx="1936370" cy="1333610"/>
          </a:xfrm>
          <a:prstGeom prst="rect">
            <a:avLst/>
          </a:prstGeom>
          <a:noFill/>
          <a:ln w="9525">
            <a:noFill/>
            <a:miter lim="800000"/>
            <a:headEnd/>
            <a:tailEnd/>
          </a:ln>
        </p:spPr>
      </p:pic>
      <p:sp>
        <p:nvSpPr>
          <p:cNvPr id="23" name="Text Box 21"/>
          <p:cNvSpPr txBox="1">
            <a:spLocks noChangeArrowheads="1"/>
          </p:cNvSpPr>
          <p:nvPr/>
        </p:nvSpPr>
        <p:spPr bwMode="auto">
          <a:xfrm>
            <a:off x="107825" y="4133581"/>
            <a:ext cx="2145473" cy="369332"/>
          </a:xfrm>
          <a:prstGeom prst="rect">
            <a:avLst/>
          </a:prstGeom>
          <a:noFill/>
          <a:ln w="9525" algn="ctr">
            <a:noFill/>
            <a:miter lim="800000"/>
            <a:headEnd/>
            <a:tailEnd/>
          </a:ln>
        </p:spPr>
        <p:txBody>
          <a:bodyPr wrap="square">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en-US" sz="1800" b="1" i="1" u="none" strike="noStrike" kern="1200" cap="none" spc="0" normalizeH="0" baseline="0" noProof="0" dirty="0" smtClean="0">
                <a:ln>
                  <a:noFill/>
                </a:ln>
                <a:solidFill>
                  <a:srgbClr val="FFC000"/>
                </a:solidFill>
                <a:effectLst/>
                <a:uLnTx/>
                <a:uFillTx/>
                <a:latin typeface="Calibri"/>
                <a:ea typeface="MS PGothic" panose="020B0600070205080204" pitchFamily="34" charset="-128"/>
                <a:cs typeface="+mn-cs"/>
              </a:rPr>
              <a:t>Visible </a:t>
            </a:r>
            <a:r>
              <a:rPr kumimoji="0" lang="en-US" sz="1800" b="1" i="1" u="none" strike="noStrike" kern="1200" cap="none" spc="0" normalizeH="0" baseline="0" noProof="0" dirty="0">
                <a:ln>
                  <a:noFill/>
                </a:ln>
                <a:solidFill>
                  <a:srgbClr val="FFC000"/>
                </a:solidFill>
                <a:effectLst/>
                <a:uLnTx/>
                <a:uFillTx/>
                <a:latin typeface="Calibri"/>
                <a:ea typeface="MS PGothic" panose="020B0600070205080204" pitchFamily="34" charset="-128"/>
                <a:cs typeface="+mn-cs"/>
              </a:rPr>
              <a:t>&amp; IR Imagery</a:t>
            </a:r>
          </a:p>
        </p:txBody>
      </p:sp>
      <p:sp>
        <p:nvSpPr>
          <p:cNvPr id="24" name="Text Box 22"/>
          <p:cNvSpPr txBox="1">
            <a:spLocks noChangeArrowheads="1"/>
          </p:cNvSpPr>
          <p:nvPr/>
        </p:nvSpPr>
        <p:spPr bwMode="auto">
          <a:xfrm>
            <a:off x="2359108" y="4133581"/>
            <a:ext cx="2154725" cy="369332"/>
          </a:xfrm>
          <a:prstGeom prst="rect">
            <a:avLst/>
          </a:prstGeom>
          <a:noFill/>
          <a:ln w="9525" algn="ctr">
            <a:noFill/>
            <a:miter lim="800000"/>
            <a:headEnd/>
            <a:tailEnd/>
          </a:ln>
        </p:spPr>
        <p:txBody>
          <a:bodyPr wrap="square">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en-US" sz="1800" b="1" i="1" u="none" strike="noStrike" kern="1200" cap="none" spc="0" normalizeH="0" baseline="0" noProof="0" dirty="0">
                <a:ln>
                  <a:noFill/>
                </a:ln>
                <a:solidFill>
                  <a:srgbClr val="FFC000"/>
                </a:solidFill>
                <a:effectLst/>
                <a:uLnTx/>
                <a:uFillTx/>
                <a:latin typeface="Calibri"/>
                <a:ea typeface="MS PGothic" panose="020B0600070205080204" pitchFamily="34" charset="-128"/>
                <a:cs typeface="+mn-cs"/>
              </a:rPr>
              <a:t>Lightning Mapping</a:t>
            </a:r>
          </a:p>
        </p:txBody>
      </p:sp>
      <p:sp>
        <p:nvSpPr>
          <p:cNvPr id="25" name="Text Box 23"/>
          <p:cNvSpPr txBox="1">
            <a:spLocks noChangeArrowheads="1"/>
          </p:cNvSpPr>
          <p:nvPr/>
        </p:nvSpPr>
        <p:spPr bwMode="auto">
          <a:xfrm>
            <a:off x="4619643" y="4131794"/>
            <a:ext cx="2750640" cy="369332"/>
          </a:xfrm>
          <a:prstGeom prst="rect">
            <a:avLst/>
          </a:prstGeom>
          <a:noFill/>
          <a:ln w="9525" algn="ctr">
            <a:noFill/>
            <a:miter lim="800000"/>
            <a:headEnd/>
            <a:tailEnd/>
          </a:ln>
        </p:spPr>
        <p:txBody>
          <a:bodyPr wrap="square">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en-US" sz="1800" b="1" i="1" u="none" strike="noStrike" kern="1200" cap="none" spc="0" normalizeH="0" baseline="0" noProof="0" dirty="0">
                <a:ln>
                  <a:noFill/>
                </a:ln>
                <a:solidFill>
                  <a:srgbClr val="FFC000"/>
                </a:solidFill>
                <a:effectLst/>
                <a:uLnTx/>
                <a:uFillTx/>
                <a:latin typeface="Calibri"/>
                <a:ea typeface="MS PGothic" panose="020B0600070205080204" pitchFamily="34" charset="-128"/>
                <a:cs typeface="+mn-cs"/>
              </a:rPr>
              <a:t>Space Weather Monitoring</a:t>
            </a:r>
          </a:p>
        </p:txBody>
      </p:sp>
      <p:sp>
        <p:nvSpPr>
          <p:cNvPr id="26" name="Text Box 24"/>
          <p:cNvSpPr txBox="1">
            <a:spLocks noChangeArrowheads="1"/>
          </p:cNvSpPr>
          <p:nvPr/>
        </p:nvSpPr>
        <p:spPr bwMode="auto">
          <a:xfrm>
            <a:off x="7383499" y="4146361"/>
            <a:ext cx="1737093" cy="369332"/>
          </a:xfrm>
          <a:prstGeom prst="rect">
            <a:avLst/>
          </a:prstGeom>
          <a:noFill/>
          <a:ln w="9525" algn="ctr">
            <a:noFill/>
            <a:miter lim="800000"/>
            <a:headEnd/>
            <a:tailEnd/>
          </a:ln>
        </p:spPr>
        <p:txBody>
          <a:bodyPr wrap="square">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en-US" sz="1800" b="1" i="1" u="none" strike="noStrike" kern="1200" cap="none" spc="0" normalizeH="0" baseline="0" noProof="0" dirty="0">
                <a:ln>
                  <a:noFill/>
                </a:ln>
                <a:solidFill>
                  <a:srgbClr val="FFC000"/>
                </a:solidFill>
                <a:effectLst/>
                <a:uLnTx/>
                <a:uFillTx/>
                <a:latin typeface="Calibri"/>
                <a:ea typeface="MS PGothic" panose="020B0600070205080204" pitchFamily="34" charset="-128"/>
                <a:cs typeface="+mn-cs"/>
              </a:rPr>
              <a:t>Solar Imaging</a:t>
            </a:r>
          </a:p>
        </p:txBody>
      </p:sp>
      <p:sp>
        <p:nvSpPr>
          <p:cNvPr id="67" name="Rectangle 66"/>
          <p:cNvSpPr/>
          <p:nvPr/>
        </p:nvSpPr>
        <p:spPr>
          <a:xfrm>
            <a:off x="557613" y="984556"/>
            <a:ext cx="8062332" cy="923330"/>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FFFF00"/>
                </a:solidFill>
                <a:effectLst/>
                <a:uLnTx/>
                <a:uFillTx/>
                <a:latin typeface="Calibri"/>
                <a:ea typeface="MS PGothic" panose="020B0600070205080204" pitchFamily="34" charset="-128"/>
                <a:cs typeface="+mn-cs"/>
              </a:rPr>
              <a:t>      </a:t>
            </a:r>
            <a:r>
              <a:rPr kumimoji="0" lang="en-US" sz="1800" b="1" i="0" u="none" strike="noStrike" kern="1200" cap="none" spc="0" normalizeH="0" baseline="0" noProof="0" dirty="0">
                <a:ln>
                  <a:noFill/>
                </a:ln>
                <a:solidFill>
                  <a:srgbClr val="FFFF00"/>
                </a:solidFill>
                <a:effectLst/>
                <a:uLnTx/>
                <a:uFillTx/>
                <a:latin typeface="Calibri"/>
                <a:ea typeface="MS PGothic" panose="020B0600070205080204" pitchFamily="34" charset="-128"/>
                <a:cs typeface="+mn-cs"/>
              </a:rPr>
              <a:t>The GOES-R series will provide significant improvements in the detection and observations of meteorological phenomena that directly impact public safety, </a:t>
            </a:r>
            <a:br>
              <a:rPr kumimoji="0" lang="en-US" sz="1800" b="1" i="0" u="none" strike="noStrike" kern="1200" cap="none" spc="0" normalizeH="0" baseline="0" noProof="0" dirty="0">
                <a:ln>
                  <a:noFill/>
                </a:ln>
                <a:solidFill>
                  <a:srgbClr val="FFFF00"/>
                </a:solidFill>
                <a:effectLst/>
                <a:uLnTx/>
                <a:uFillTx/>
                <a:latin typeface="Calibri"/>
                <a:ea typeface="MS PGothic" panose="020B0600070205080204" pitchFamily="34" charset="-128"/>
                <a:cs typeface="+mn-cs"/>
              </a:rPr>
            </a:br>
            <a:r>
              <a:rPr kumimoji="0" lang="en-US" sz="1800" b="1" i="0" u="none" strike="noStrike" kern="1200" cap="none" spc="0" normalizeH="0" baseline="0" noProof="0" dirty="0">
                <a:ln>
                  <a:noFill/>
                </a:ln>
                <a:solidFill>
                  <a:srgbClr val="FFFF00"/>
                </a:solidFill>
                <a:effectLst/>
                <a:uLnTx/>
                <a:uFillTx/>
                <a:latin typeface="Calibri"/>
                <a:ea typeface="MS PGothic" panose="020B0600070205080204" pitchFamily="34" charset="-128"/>
                <a:cs typeface="+mn-cs"/>
              </a:rPr>
              <a:t>protection of property, and our Nation’s economic health and prosperity.</a:t>
            </a:r>
          </a:p>
        </p:txBody>
      </p:sp>
      <p:pic>
        <p:nvPicPr>
          <p:cNvPr id="72" name="Picture 3" descr="GOES_E_W_GLM fov combined"/>
          <p:cNvPicPr>
            <a:picLocks noChangeAspect="1" noChangeArrowheads="1"/>
          </p:cNvPicPr>
          <p:nvPr/>
        </p:nvPicPr>
        <p:blipFill>
          <a:blip r:embed="rId5" cstate="print"/>
          <a:srcRect/>
          <a:stretch>
            <a:fillRect/>
          </a:stretch>
        </p:blipFill>
        <p:spPr bwMode="auto">
          <a:xfrm>
            <a:off x="2403914" y="2590342"/>
            <a:ext cx="2065112" cy="1290380"/>
          </a:xfrm>
          <a:prstGeom prst="rect">
            <a:avLst/>
          </a:prstGeom>
          <a:noFill/>
          <a:ln w="9525">
            <a:noFill/>
            <a:miter lim="800000"/>
            <a:headEnd/>
            <a:tailEnd/>
          </a:ln>
        </p:spPr>
      </p:pic>
      <p:sp>
        <p:nvSpPr>
          <p:cNvPr id="21" name="TextBox 14"/>
          <p:cNvSpPr txBox="1">
            <a:spLocks noChangeArrowheads="1"/>
          </p:cNvSpPr>
          <p:nvPr/>
        </p:nvSpPr>
        <p:spPr bwMode="auto">
          <a:xfrm>
            <a:off x="-210346" y="4648891"/>
            <a:ext cx="4579146" cy="1859483"/>
          </a:xfrm>
          <a:prstGeom prst="rect">
            <a:avLst/>
          </a:prstGeom>
          <a:noFill/>
          <a:ln w="9525">
            <a:noFill/>
            <a:miter lim="800000"/>
            <a:headEnd/>
            <a:tailEnd/>
          </a:ln>
        </p:spPr>
        <p:txBody>
          <a:bodyPr wrap="square">
            <a:spAutoFit/>
          </a:bodyPr>
          <a:lstStyle/>
          <a:p>
            <a:pPr marL="557213" marR="0" lvl="1" indent="-214313" algn="l" defTabSz="457200" rtl="0" eaLnBrk="1" fontAlgn="base" latinLnBrk="0" hangingPunct="1">
              <a:lnSpc>
                <a:spcPct val="100000"/>
              </a:lnSpc>
              <a:spcBef>
                <a:spcPts val="225"/>
              </a:spcBef>
              <a:spcAft>
                <a:spcPct val="0"/>
              </a:spcAft>
              <a:buClrTx/>
              <a:buSzTx/>
              <a:buFont typeface="Wingdings" pitchFamily="2" charset="2"/>
              <a:buChar char="ü"/>
              <a:tabLst/>
              <a:defRPr/>
            </a:pPr>
            <a:r>
              <a:rPr kumimoji="0" lang="en-US" sz="1600" b="0" i="0" u="none" strike="noStrike" kern="1200" cap="none" spc="0" normalizeH="0" baseline="0" noProof="0" dirty="0">
                <a:ln>
                  <a:noFill/>
                </a:ln>
                <a:solidFill>
                  <a:prstClr val="white"/>
                </a:solidFill>
                <a:effectLst/>
                <a:uLnTx/>
                <a:uFillTx/>
                <a:latin typeface="Calibri"/>
                <a:ea typeface="ＭＳ Ｐゴシック" pitchFamily="34" charset="-128"/>
                <a:cs typeface="+mn-cs"/>
              </a:rPr>
              <a:t>Improves hurricane track &amp; intensity forecasts </a:t>
            </a:r>
          </a:p>
          <a:p>
            <a:pPr marL="557213" marR="0" lvl="1" indent="-214313" algn="l" defTabSz="457200" rtl="0" eaLnBrk="1" fontAlgn="base" latinLnBrk="0" hangingPunct="1">
              <a:lnSpc>
                <a:spcPct val="100000"/>
              </a:lnSpc>
              <a:spcBef>
                <a:spcPts val="225"/>
              </a:spcBef>
              <a:spcAft>
                <a:spcPct val="0"/>
              </a:spcAft>
              <a:buClrTx/>
              <a:buSzTx/>
              <a:buFont typeface="Wingdings" pitchFamily="2" charset="2"/>
              <a:buChar char="ü"/>
              <a:tabLst/>
              <a:defRPr/>
            </a:pPr>
            <a:r>
              <a:rPr kumimoji="0" lang="en-US" sz="1600" b="0" i="0" u="none" strike="noStrike" kern="1200" cap="none" spc="0" normalizeH="0" baseline="0" noProof="0" dirty="0">
                <a:ln>
                  <a:noFill/>
                </a:ln>
                <a:solidFill>
                  <a:prstClr val="white"/>
                </a:solidFill>
                <a:effectLst/>
                <a:uLnTx/>
                <a:uFillTx/>
                <a:latin typeface="Calibri"/>
                <a:ea typeface="ＭＳ Ｐゴシック" pitchFamily="34" charset="-128"/>
                <a:cs typeface="+mn-cs"/>
              </a:rPr>
              <a:t>Increases thunderstorm &amp; tornado warning lead time</a:t>
            </a:r>
          </a:p>
          <a:p>
            <a:pPr marL="557213" marR="0" lvl="1" indent="-214313" algn="l" defTabSz="457200" rtl="0" eaLnBrk="1" fontAlgn="base" latinLnBrk="0" hangingPunct="1">
              <a:lnSpc>
                <a:spcPct val="100000"/>
              </a:lnSpc>
              <a:spcBef>
                <a:spcPts val="225"/>
              </a:spcBef>
              <a:spcAft>
                <a:spcPct val="0"/>
              </a:spcAft>
              <a:buClrTx/>
              <a:buSzTx/>
              <a:buFont typeface="Wingdings" pitchFamily="2" charset="2"/>
              <a:buChar char="ü"/>
              <a:tabLst/>
              <a:defRPr/>
            </a:pPr>
            <a:r>
              <a:rPr kumimoji="0" lang="en-US" sz="1600" b="0" i="0" u="none" strike="noStrike" kern="1200" cap="none" spc="0" normalizeH="0" baseline="0" noProof="0" dirty="0">
                <a:ln>
                  <a:noFill/>
                </a:ln>
                <a:solidFill>
                  <a:prstClr val="white"/>
                </a:solidFill>
                <a:effectLst/>
                <a:uLnTx/>
                <a:uFillTx/>
                <a:latin typeface="Calibri"/>
                <a:ea typeface="ＭＳ Ｐゴシック" pitchFamily="34" charset="-128"/>
                <a:cs typeface="+mn-cs"/>
              </a:rPr>
              <a:t>Improves aviation flight route planning</a:t>
            </a:r>
          </a:p>
          <a:p>
            <a:pPr marL="557213" marR="0" lvl="1" indent="-214313" algn="l" defTabSz="457200" rtl="0" eaLnBrk="1" fontAlgn="base" latinLnBrk="0" hangingPunct="1">
              <a:lnSpc>
                <a:spcPct val="100000"/>
              </a:lnSpc>
              <a:spcBef>
                <a:spcPts val="225"/>
              </a:spcBef>
              <a:spcAft>
                <a:spcPct val="0"/>
              </a:spcAft>
              <a:buClrTx/>
              <a:buSzTx/>
              <a:buFont typeface="Wingdings" pitchFamily="2" charset="2"/>
              <a:buChar char="ü"/>
              <a:tabLst/>
              <a:defRPr/>
            </a:pPr>
            <a:r>
              <a:rPr kumimoji="0" lang="en-US" sz="1600" b="0" i="0" u="none" strike="noStrike" kern="1200" cap="none" spc="0" normalizeH="0" baseline="0" noProof="0" dirty="0">
                <a:ln>
                  <a:noFill/>
                </a:ln>
                <a:solidFill>
                  <a:prstClr val="white"/>
                </a:solidFill>
                <a:effectLst/>
                <a:uLnTx/>
                <a:uFillTx/>
                <a:latin typeface="Calibri"/>
                <a:ea typeface="ＭＳ Ｐゴシック" pitchFamily="34" charset="-128"/>
                <a:cs typeface="+mn-cs"/>
              </a:rPr>
              <a:t>Data for long-term climate variability studies</a:t>
            </a:r>
          </a:p>
          <a:p>
            <a:pPr marL="557213" marR="0" lvl="1" indent="-214313" algn="l" defTabSz="457200" rtl="0" eaLnBrk="1" fontAlgn="base" latinLnBrk="0" hangingPunct="1">
              <a:lnSpc>
                <a:spcPct val="100000"/>
              </a:lnSpc>
              <a:spcBef>
                <a:spcPts val="225"/>
              </a:spcBef>
              <a:spcAft>
                <a:spcPct val="0"/>
              </a:spcAft>
              <a:buClrTx/>
              <a:buSzTx/>
              <a:buFont typeface="Wingdings" pitchFamily="2" charset="2"/>
              <a:buChar char="ü"/>
              <a:tabLst/>
              <a:defRPr/>
            </a:pPr>
            <a:r>
              <a:rPr kumimoji="0" lang="en-US" sz="1600" b="0" i="0" u="none" strike="noStrike" kern="1200" cap="none" spc="0" normalizeH="0" baseline="0" noProof="0" dirty="0">
                <a:ln>
                  <a:noFill/>
                </a:ln>
                <a:solidFill>
                  <a:prstClr val="white"/>
                </a:solidFill>
                <a:effectLst/>
                <a:uLnTx/>
                <a:uFillTx/>
                <a:latin typeface="Calibri"/>
                <a:ea typeface="ＭＳ Ｐゴシック" pitchFamily="34" charset="-128"/>
                <a:cs typeface="+mn-cs"/>
              </a:rPr>
              <a:t>Improved air quality warnings and alerts</a:t>
            </a:r>
          </a:p>
          <a:p>
            <a:pPr marL="457200" marR="0" lvl="1" indent="0" algn="l" defTabSz="457200" rtl="0" eaLnBrk="1" fontAlgn="base" latinLnBrk="0" hangingPunct="1">
              <a:lnSpc>
                <a:spcPct val="100000"/>
              </a:lnSpc>
              <a:spcBef>
                <a:spcPts val="225"/>
              </a:spcBef>
              <a:spcAft>
                <a:spcPct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Calibri"/>
              <a:ea typeface="ＭＳ Ｐゴシック" pitchFamily="34" charset="-128"/>
              <a:cs typeface="+mn-cs"/>
            </a:endParaRPr>
          </a:p>
        </p:txBody>
      </p:sp>
      <p:sp>
        <p:nvSpPr>
          <p:cNvPr id="22" name="TextBox 14"/>
          <p:cNvSpPr txBox="1">
            <a:spLocks noChangeArrowheads="1"/>
          </p:cNvSpPr>
          <p:nvPr/>
        </p:nvSpPr>
        <p:spPr bwMode="auto">
          <a:xfrm>
            <a:off x="4221849" y="4660773"/>
            <a:ext cx="4922151" cy="2113399"/>
          </a:xfrm>
          <a:prstGeom prst="rect">
            <a:avLst/>
          </a:prstGeom>
          <a:noFill/>
          <a:ln w="9525">
            <a:noFill/>
            <a:miter lim="800000"/>
            <a:headEnd/>
            <a:tailEnd/>
          </a:ln>
        </p:spPr>
        <p:txBody>
          <a:bodyPr wrap="square">
            <a:spAutoFit/>
          </a:bodyPr>
          <a:lstStyle/>
          <a:p>
            <a:pPr marL="557213" marR="0" lvl="1" indent="-214313" algn="l" defTabSz="457200" rtl="0" eaLnBrk="1" fontAlgn="base" latinLnBrk="0" hangingPunct="1">
              <a:lnSpc>
                <a:spcPct val="100000"/>
              </a:lnSpc>
              <a:spcBef>
                <a:spcPts val="225"/>
              </a:spcBef>
              <a:spcAft>
                <a:spcPct val="0"/>
              </a:spcAft>
              <a:buClrTx/>
              <a:buSzTx/>
              <a:buFont typeface="Wingdings" pitchFamily="2" charset="2"/>
              <a:buChar char="ü"/>
              <a:tabLst/>
              <a:defRPr/>
            </a:pPr>
            <a:r>
              <a:rPr kumimoji="0" lang="en-US" sz="1600" b="0" i="0" u="none" strike="noStrike" kern="1200" cap="none" spc="0" normalizeH="0" baseline="0" noProof="0" dirty="0">
                <a:ln>
                  <a:noFill/>
                </a:ln>
                <a:solidFill>
                  <a:prstClr val="white"/>
                </a:solidFill>
                <a:effectLst/>
                <a:uLnTx/>
                <a:uFillTx/>
                <a:latin typeface="Calibri"/>
                <a:ea typeface="ＭＳ Ｐゴシック" pitchFamily="34" charset="-128"/>
                <a:cs typeface="+mn-cs"/>
              </a:rPr>
              <a:t>Improves solar flare warnings for communications and navigation disruptions</a:t>
            </a:r>
          </a:p>
          <a:p>
            <a:pPr marL="557213" marR="0" lvl="1" indent="-214313" algn="l" defTabSz="457200" rtl="0" eaLnBrk="1" fontAlgn="base" latinLnBrk="0" hangingPunct="1">
              <a:lnSpc>
                <a:spcPct val="100000"/>
              </a:lnSpc>
              <a:spcBef>
                <a:spcPts val="225"/>
              </a:spcBef>
              <a:spcAft>
                <a:spcPct val="0"/>
              </a:spcAft>
              <a:buClrTx/>
              <a:buSzTx/>
              <a:buFont typeface="Wingdings" pitchFamily="2" charset="2"/>
              <a:buChar char="ü"/>
              <a:tabLst/>
              <a:defRPr/>
            </a:pPr>
            <a:r>
              <a:rPr kumimoji="0" lang="en-US" sz="1600"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rPr>
              <a:t>More accurate monitoring of energetic particles responsible for radiation hazards to humans and spacecraft</a:t>
            </a:r>
          </a:p>
          <a:p>
            <a:pPr marL="557213" marR="0" lvl="1" indent="-214313" algn="l" defTabSz="457200" rtl="0" eaLnBrk="1" fontAlgn="base" latinLnBrk="0" hangingPunct="1">
              <a:lnSpc>
                <a:spcPct val="100000"/>
              </a:lnSpc>
              <a:spcBef>
                <a:spcPts val="225"/>
              </a:spcBef>
              <a:spcAft>
                <a:spcPct val="0"/>
              </a:spcAft>
              <a:buClrTx/>
              <a:buSzTx/>
              <a:buFont typeface="Wingdings" pitchFamily="2" charset="2"/>
              <a:buChar char="ü"/>
              <a:tabLst/>
              <a:defRPr/>
            </a:pPr>
            <a:r>
              <a:rPr kumimoji="0" lang="en-US" sz="1600"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rPr>
              <a:t>Better monitoring of Coronal Mass Ejections to improve geomagnetic storm forecasting</a:t>
            </a:r>
          </a:p>
          <a:p>
            <a:pPr marL="457200" marR="0" lvl="1" indent="0" algn="l" defTabSz="4572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a:ea typeface="ＭＳ Ｐゴシック" pitchFamily="34" charset="-128"/>
              <a:cs typeface="+mn-cs"/>
            </a:endParaRPr>
          </a:p>
        </p:txBody>
      </p:sp>
      <p:sp>
        <p:nvSpPr>
          <p:cNvPr id="15" name="Slide Number Placeholder 65"/>
          <p:cNvSpPr txBox="1">
            <a:spLocks/>
          </p:cNvSpPr>
          <p:nvPr/>
        </p:nvSpPr>
        <p:spPr>
          <a:xfrm>
            <a:off x="7476262" y="6584156"/>
            <a:ext cx="1600200" cy="273844"/>
          </a:xfrm>
          <a:prstGeom prst="rect">
            <a:avLst/>
          </a:prstGeom>
        </p:spPr>
        <p:txBody>
          <a:bodyPr vert="horz" lIns="68580" tIns="34290" rIns="68580" bIns="34290" rtlCol="0" anchor="b"/>
          <a:lstStyle>
            <a:defPPr>
              <a:defRPr lang="en-US"/>
            </a:defPPr>
            <a:lvl1pPr algn="r" rtl="0" fontAlgn="auto">
              <a:spcBef>
                <a:spcPts val="0"/>
              </a:spcBef>
              <a:spcAft>
                <a:spcPts val="0"/>
              </a:spcAft>
              <a:defRPr sz="1200" kern="1200">
                <a:solidFill>
                  <a:schemeClr val="bg1"/>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D9AC741-1BF0-41AA-9B51-622F501F52CB}" type="slidenum">
              <a:rPr kumimoji="0" lang="en-US" sz="1200" b="0" i="0" u="none" strike="noStrike" kern="1200" cap="none" spc="0" normalizeH="0" baseline="0" noProof="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8107" y="2497413"/>
            <a:ext cx="1680982" cy="1567210"/>
          </a:xfrm>
          <a:prstGeom prst="rect">
            <a:avLst/>
          </a:prstGeom>
        </p:spPr>
      </p:pic>
      <p:sp>
        <p:nvSpPr>
          <p:cNvPr id="27" name="TextBox 26"/>
          <p:cNvSpPr txBox="1"/>
          <p:nvPr/>
        </p:nvSpPr>
        <p:spPr>
          <a:xfrm>
            <a:off x="924953" y="2170406"/>
            <a:ext cx="9214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S PGothic" panose="020B0600070205080204" pitchFamily="34" charset="-128"/>
                <a:cs typeface="+mn-cs"/>
              </a:rPr>
              <a:t>ABI</a:t>
            </a:r>
          </a:p>
        </p:txBody>
      </p:sp>
      <p:sp>
        <p:nvSpPr>
          <p:cNvPr id="28" name="TextBox 27"/>
          <p:cNvSpPr txBox="1"/>
          <p:nvPr/>
        </p:nvSpPr>
        <p:spPr>
          <a:xfrm>
            <a:off x="3024138" y="2211096"/>
            <a:ext cx="9214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S PGothic" panose="020B0600070205080204" pitchFamily="34" charset="-128"/>
                <a:cs typeface="+mn-cs"/>
              </a:rPr>
              <a:t>GLM</a:t>
            </a:r>
          </a:p>
        </p:txBody>
      </p:sp>
      <p:sp>
        <p:nvSpPr>
          <p:cNvPr id="29" name="TextBox 28"/>
          <p:cNvSpPr txBox="1"/>
          <p:nvPr/>
        </p:nvSpPr>
        <p:spPr>
          <a:xfrm>
            <a:off x="5067948" y="2250534"/>
            <a:ext cx="201780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S PGothic" panose="020B0600070205080204" pitchFamily="34" charset="-128"/>
                <a:cs typeface="+mn-cs"/>
              </a:rPr>
              <a:t>SEISS and MAG</a:t>
            </a:r>
          </a:p>
        </p:txBody>
      </p:sp>
      <p:sp>
        <p:nvSpPr>
          <p:cNvPr id="30" name="TextBox 29"/>
          <p:cNvSpPr txBox="1"/>
          <p:nvPr/>
        </p:nvSpPr>
        <p:spPr>
          <a:xfrm>
            <a:off x="7333418" y="2274672"/>
            <a:ext cx="201780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S PGothic" panose="020B0600070205080204" pitchFamily="34" charset="-128"/>
                <a:cs typeface="+mn-cs"/>
              </a:rPr>
              <a:t>EXIS and SUVI</a:t>
            </a:r>
          </a:p>
        </p:txBody>
      </p:sp>
    </p:spTree>
    <p:extLst>
      <p:ext uri="{BB962C8B-B14F-4D97-AF65-F5344CB8AC3E}">
        <p14:creationId xmlns:p14="http://schemas.microsoft.com/office/powerpoint/2010/main" val="42349058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GOES-R</a:t>
            </a:r>
            <a:endParaRPr lang="en-US" dirty="0">
              <a:solidFill>
                <a:schemeClr val="bg1"/>
              </a:solidFill>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Content Placeholder 2"/>
          <p:cNvSpPr txBox="1">
            <a:spLocks/>
          </p:cNvSpPr>
          <p:nvPr/>
        </p:nvSpPr>
        <p:spPr>
          <a:xfrm>
            <a:off x="-76199" y="3200400"/>
            <a:ext cx="5562600" cy="5791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200" b="1" i="0" u="none" strike="noStrike" kern="1200" cap="none" spc="0" normalizeH="0" baseline="0" noProof="0" dirty="0" smtClean="0">
                <a:ln>
                  <a:noFill/>
                </a:ln>
                <a:solidFill>
                  <a:srgbClr val="FFFF00"/>
                </a:solidFill>
                <a:effectLst/>
                <a:uLnTx/>
                <a:uFillTx/>
                <a:latin typeface="Calibri"/>
                <a:ea typeface="+mn-ea"/>
                <a:cs typeface="+mn-cs"/>
              </a:rPr>
              <a:t>Geostationary Lightning Mapper (GLM)</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200" b="1" i="0" u="none" strike="noStrike" kern="1200" cap="none" spc="0" normalizeH="0" baseline="0" noProof="0" dirty="0" smtClean="0">
                <a:ln>
                  <a:noFill/>
                </a:ln>
                <a:solidFill>
                  <a:srgbClr val="FFFF00"/>
                </a:solidFill>
                <a:effectLst/>
                <a:uLnTx/>
                <a:uFillTx/>
                <a:latin typeface="Calibri"/>
                <a:ea typeface="+mn-ea"/>
                <a:cs typeface="+mn-cs"/>
              </a:rPr>
              <a:t>Advanced Baseline Imager (ABI)</a:t>
            </a:r>
          </a:p>
          <a:p>
            <a:pPr marL="914400" marR="0" lvl="2" indent="-225425"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1" i="0" u="none" strike="noStrike" kern="1200" cap="none" spc="0" normalizeH="0" baseline="0" noProof="0" dirty="0" smtClean="0">
                <a:ln>
                  <a:noFill/>
                </a:ln>
                <a:solidFill>
                  <a:srgbClr val="FFFF00"/>
                </a:solidFill>
                <a:effectLst/>
                <a:uLnTx/>
                <a:uFillTx/>
                <a:latin typeface="Calibri"/>
                <a:ea typeface="+mn-ea"/>
                <a:cs typeface="+mn-cs"/>
              </a:rPr>
              <a:t>3x more spectral bands</a:t>
            </a:r>
          </a:p>
          <a:p>
            <a:pPr marL="914400" marR="0" lvl="2" indent="-225425"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1" i="0" u="none" strike="noStrike" kern="1200" cap="none" spc="0" normalizeH="0" baseline="0" noProof="0" dirty="0" smtClean="0">
                <a:ln>
                  <a:noFill/>
                </a:ln>
                <a:solidFill>
                  <a:srgbClr val="FFFF00"/>
                </a:solidFill>
                <a:effectLst/>
                <a:uLnTx/>
                <a:uFillTx/>
                <a:latin typeface="Calibri"/>
                <a:ea typeface="+mn-ea"/>
                <a:cs typeface="+mn-cs"/>
              </a:rPr>
              <a:t>4x spatial resolution </a:t>
            </a:r>
          </a:p>
          <a:p>
            <a:pPr marL="914400" marR="0" lvl="2" indent="-225425"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1" i="0" u="none" strike="noStrike" kern="1200" cap="none" spc="0" normalizeH="0" baseline="0" noProof="0" dirty="0" smtClean="0">
                <a:ln>
                  <a:noFill/>
                </a:ln>
                <a:solidFill>
                  <a:srgbClr val="FFFF00"/>
                </a:solidFill>
                <a:effectLst/>
                <a:uLnTx/>
                <a:uFillTx/>
                <a:latin typeface="Calibri"/>
                <a:ea typeface="+mn-ea"/>
                <a:cs typeface="+mn-cs"/>
              </a:rPr>
              <a:t>5x temporal coverage</a:t>
            </a:r>
          </a:p>
          <a:p>
            <a:pPr marL="282575" marR="0" lvl="0" indent="-277813"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prstClr val="white"/>
                </a:solidFill>
                <a:effectLst/>
                <a:uLnTx/>
                <a:uFillTx/>
                <a:latin typeface="Calibri"/>
                <a:ea typeface="+mn-ea"/>
                <a:cs typeface="+mn-cs"/>
              </a:rPr>
              <a:t>Space weather and solar imaging instruments</a:t>
            </a:r>
            <a:endParaRPr kumimoji="0" lang="fr-FR" sz="2000" b="0" i="0" u="none" strike="noStrike" kern="1200" cap="none" spc="0" normalizeH="0" baseline="0" noProof="0" dirty="0" smtClean="0">
              <a:ln>
                <a:noFill/>
              </a:ln>
              <a:solidFill>
                <a:prstClr val="white"/>
              </a:solidFill>
              <a:effectLst/>
              <a:uLnTx/>
              <a:uFillTx/>
              <a:latin typeface="Calibri"/>
              <a:ea typeface="+mn-ea"/>
              <a:cs typeface="+mn-cs"/>
            </a:endParaRPr>
          </a:p>
          <a:p>
            <a:pPr marL="682625" marR="0" lvl="1" indent="-277813"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1600" b="0" i="0" u="none" strike="noStrike" kern="1200" cap="none" spc="0" normalizeH="0" baseline="0" noProof="0" dirty="0" err="1" smtClean="0">
                <a:ln>
                  <a:noFill/>
                </a:ln>
                <a:solidFill>
                  <a:prstClr val="white"/>
                </a:solidFill>
                <a:effectLst/>
                <a:uLnTx/>
                <a:uFillTx/>
                <a:latin typeface="Calibri"/>
                <a:ea typeface="+mn-ea"/>
                <a:cs typeface="+mn-cs"/>
              </a:rPr>
              <a:t>Space</a:t>
            </a:r>
            <a:r>
              <a:rPr kumimoji="0" lang="fr-FR" sz="1600" b="0" i="0" u="none" strike="noStrike" kern="1200" cap="none" spc="0" normalizeH="0" baseline="0" noProof="0" dirty="0" smtClean="0">
                <a:ln>
                  <a:noFill/>
                </a:ln>
                <a:solidFill>
                  <a:prstClr val="white"/>
                </a:solidFill>
                <a:effectLst/>
                <a:uLnTx/>
                <a:uFillTx/>
                <a:latin typeface="Calibri"/>
                <a:ea typeface="+mn-ea"/>
                <a:cs typeface="+mn-cs"/>
              </a:rPr>
              <a:t> </a:t>
            </a:r>
            <a:r>
              <a:rPr kumimoji="0" lang="fr-FR" sz="1600" b="0" i="0" u="none" strike="noStrike" kern="1200" cap="none" spc="0" normalizeH="0" baseline="0" noProof="0" dirty="0" err="1" smtClean="0">
                <a:ln>
                  <a:noFill/>
                </a:ln>
                <a:solidFill>
                  <a:prstClr val="white"/>
                </a:solidFill>
                <a:effectLst/>
                <a:uLnTx/>
                <a:uFillTx/>
                <a:latin typeface="Calibri"/>
                <a:ea typeface="+mn-ea"/>
                <a:cs typeface="+mn-cs"/>
              </a:rPr>
              <a:t>Environment</a:t>
            </a:r>
            <a:r>
              <a:rPr kumimoji="0" lang="fr-FR" sz="1600" b="0" i="0" u="none" strike="noStrike" kern="1200" cap="none" spc="0" normalizeH="0" baseline="0" noProof="0" dirty="0" smtClean="0">
                <a:ln>
                  <a:noFill/>
                </a:ln>
                <a:solidFill>
                  <a:prstClr val="white"/>
                </a:solidFill>
                <a:effectLst/>
                <a:uLnTx/>
                <a:uFillTx/>
                <a:latin typeface="Calibri"/>
                <a:ea typeface="+mn-ea"/>
                <a:cs typeface="+mn-cs"/>
              </a:rPr>
              <a:t> in-Situ </a:t>
            </a:r>
            <a:r>
              <a:rPr kumimoji="0" lang="fr-FR" sz="1600" b="0" i="0" u="none" strike="noStrike" kern="1200" cap="none" spc="0" normalizeH="0" baseline="0" noProof="0" dirty="0" err="1" smtClean="0">
                <a:ln>
                  <a:noFill/>
                </a:ln>
                <a:solidFill>
                  <a:prstClr val="white"/>
                </a:solidFill>
                <a:effectLst/>
                <a:uLnTx/>
                <a:uFillTx/>
                <a:latin typeface="Calibri"/>
                <a:ea typeface="+mn-ea"/>
                <a:cs typeface="+mn-cs"/>
              </a:rPr>
              <a:t>Sensor</a:t>
            </a:r>
            <a:r>
              <a:rPr kumimoji="0" lang="fr-FR" sz="1600" b="0" i="0" u="none" strike="noStrike" kern="1200" cap="none" spc="0" normalizeH="0" baseline="0" noProof="0" dirty="0" smtClean="0">
                <a:ln>
                  <a:noFill/>
                </a:ln>
                <a:solidFill>
                  <a:prstClr val="white"/>
                </a:solidFill>
                <a:effectLst/>
                <a:uLnTx/>
                <a:uFillTx/>
                <a:latin typeface="Calibri"/>
                <a:ea typeface="+mn-ea"/>
                <a:cs typeface="+mn-cs"/>
              </a:rPr>
              <a:t> Suite (SEISS)</a:t>
            </a:r>
          </a:p>
          <a:p>
            <a:pPr marL="682625" marR="0" lvl="1" indent="-277813"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1600" b="0" i="0" u="none" strike="noStrike" kern="1200" cap="none" spc="0" normalizeH="0" baseline="0" noProof="0" dirty="0" err="1" smtClean="0">
                <a:ln>
                  <a:noFill/>
                </a:ln>
                <a:solidFill>
                  <a:prstClr val="white"/>
                </a:solidFill>
                <a:effectLst/>
                <a:uLnTx/>
                <a:uFillTx/>
                <a:latin typeface="Calibri"/>
                <a:ea typeface="+mn-ea"/>
                <a:cs typeface="+mn-cs"/>
              </a:rPr>
              <a:t>Magnetometer</a:t>
            </a:r>
            <a:endParaRPr kumimoji="0" lang="fr-FR" sz="1600" b="0" i="0" u="none" strike="noStrike" kern="1200" cap="none" spc="0" normalizeH="0" baseline="0" noProof="0" dirty="0" smtClean="0">
              <a:ln>
                <a:noFill/>
              </a:ln>
              <a:solidFill>
                <a:prstClr val="white"/>
              </a:solidFill>
              <a:effectLst/>
              <a:uLnTx/>
              <a:uFillTx/>
              <a:latin typeface="Calibri"/>
              <a:ea typeface="+mn-ea"/>
              <a:cs typeface="+mn-cs"/>
            </a:endParaRPr>
          </a:p>
          <a:p>
            <a:pPr marL="682625" marR="0" lvl="1" indent="-277813"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1600" b="0" i="0" u="none" strike="noStrike" kern="1200" cap="none" spc="0" normalizeH="0" baseline="0" noProof="0" dirty="0" err="1" smtClean="0">
                <a:ln>
                  <a:noFill/>
                </a:ln>
                <a:solidFill>
                  <a:prstClr val="white"/>
                </a:solidFill>
                <a:effectLst/>
                <a:uLnTx/>
                <a:uFillTx/>
                <a:latin typeface="Calibri"/>
                <a:ea typeface="+mn-ea"/>
                <a:cs typeface="+mn-cs"/>
              </a:rPr>
              <a:t>Solar</a:t>
            </a:r>
            <a:r>
              <a:rPr kumimoji="0" lang="fr-FR" sz="1600" b="0" i="0" u="none" strike="noStrike" kern="1200" cap="none" spc="0" normalizeH="0" baseline="0" noProof="0" dirty="0" smtClean="0">
                <a:ln>
                  <a:noFill/>
                </a:ln>
                <a:solidFill>
                  <a:prstClr val="white"/>
                </a:solidFill>
                <a:effectLst/>
                <a:uLnTx/>
                <a:uFillTx/>
                <a:latin typeface="Calibri"/>
                <a:ea typeface="+mn-ea"/>
                <a:cs typeface="+mn-cs"/>
              </a:rPr>
              <a:t> Ultra-Violet Imager (SUVI)</a:t>
            </a:r>
          </a:p>
          <a:p>
            <a:pPr marL="682625" marR="0" lvl="1" indent="-277813"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1600" b="0" i="0" u="none" strike="noStrike" kern="1200" cap="none" spc="0" normalizeH="0" baseline="0" noProof="0" dirty="0" err="1" smtClean="0">
                <a:ln>
                  <a:noFill/>
                </a:ln>
                <a:solidFill>
                  <a:prstClr val="white"/>
                </a:solidFill>
                <a:effectLst/>
                <a:uLnTx/>
                <a:uFillTx/>
                <a:latin typeface="Calibri"/>
                <a:ea typeface="+mn-ea"/>
                <a:cs typeface="+mn-cs"/>
              </a:rPr>
              <a:t>Extreme</a:t>
            </a:r>
            <a:r>
              <a:rPr kumimoji="0" lang="fr-FR" sz="1600" b="0" i="0" u="none" strike="noStrike" kern="1200" cap="none" spc="0" normalizeH="0" baseline="0" noProof="0" dirty="0" smtClean="0">
                <a:ln>
                  <a:noFill/>
                </a:ln>
                <a:solidFill>
                  <a:prstClr val="white"/>
                </a:solidFill>
                <a:effectLst/>
                <a:uLnTx/>
                <a:uFillTx/>
                <a:latin typeface="Calibri"/>
                <a:ea typeface="+mn-ea"/>
                <a:cs typeface="+mn-cs"/>
              </a:rPr>
              <a:t> Ultraviolet and X-ray </a:t>
            </a:r>
            <a:r>
              <a:rPr kumimoji="0" lang="fr-FR" sz="1600" b="0" i="0" u="none" strike="noStrike" kern="1200" cap="none" spc="0" normalizeH="0" baseline="0" noProof="0" dirty="0" err="1" smtClean="0">
                <a:ln>
                  <a:noFill/>
                </a:ln>
                <a:solidFill>
                  <a:prstClr val="white"/>
                </a:solidFill>
                <a:effectLst/>
                <a:uLnTx/>
                <a:uFillTx/>
                <a:latin typeface="Calibri"/>
                <a:ea typeface="+mn-ea"/>
                <a:cs typeface="+mn-cs"/>
              </a:rPr>
              <a:t>Irradiance</a:t>
            </a:r>
            <a:r>
              <a:rPr kumimoji="0" lang="fr-FR" sz="1600" b="0" i="0" u="none" strike="noStrike" kern="1200" cap="none" spc="0" normalizeH="0" baseline="0" noProof="0" dirty="0" smtClean="0">
                <a:ln>
                  <a:noFill/>
                </a:ln>
                <a:solidFill>
                  <a:prstClr val="white"/>
                </a:solidFill>
                <a:effectLst/>
                <a:uLnTx/>
                <a:uFillTx/>
                <a:latin typeface="Calibri"/>
                <a:ea typeface="+mn-ea"/>
                <a:cs typeface="+mn-cs"/>
              </a:rPr>
              <a:t> </a:t>
            </a:r>
            <a:r>
              <a:rPr kumimoji="0" lang="fr-FR" sz="1600" b="0" i="0" u="none" strike="noStrike" kern="1200" cap="none" spc="0" normalizeH="0" baseline="0" noProof="0" dirty="0" err="1" smtClean="0">
                <a:ln>
                  <a:noFill/>
                </a:ln>
                <a:solidFill>
                  <a:prstClr val="white"/>
                </a:solidFill>
                <a:effectLst/>
                <a:uLnTx/>
                <a:uFillTx/>
                <a:latin typeface="Calibri"/>
                <a:ea typeface="+mn-ea"/>
                <a:cs typeface="+mn-cs"/>
              </a:rPr>
              <a:t>Sensors</a:t>
            </a:r>
            <a:r>
              <a:rPr kumimoji="0" lang="fr-FR" sz="1600" b="0" i="0" u="none" strike="noStrike" kern="1200" cap="none" spc="0" normalizeH="0" baseline="0" noProof="0" dirty="0" smtClean="0">
                <a:ln>
                  <a:noFill/>
                </a:ln>
                <a:solidFill>
                  <a:prstClr val="white"/>
                </a:solidFill>
                <a:effectLst/>
                <a:uLnTx/>
                <a:uFillTx/>
                <a:latin typeface="Calibri"/>
                <a:ea typeface="+mn-ea"/>
                <a:cs typeface="+mn-cs"/>
              </a:rPr>
              <a:t> (EXIS)</a:t>
            </a:r>
          </a:p>
          <a:p>
            <a:pPr marL="682625" marR="0" lvl="1" indent="-277813"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fr-FR" sz="2000" b="0" i="0" u="none" strike="noStrike" kern="1200" cap="none" spc="0" normalizeH="0" baseline="0" noProof="0" dirty="0" smtClean="0">
              <a:ln>
                <a:noFill/>
              </a:ln>
              <a:solidFill>
                <a:prstClr val="white"/>
              </a:solidFill>
              <a:effectLst/>
              <a:uLnTx/>
              <a:uFillTx/>
              <a:latin typeface="Calibri"/>
              <a:ea typeface="+mn-ea"/>
              <a:cs typeface="+mn-cs"/>
            </a:endParaRPr>
          </a:p>
          <a:p>
            <a:pPr marL="682625" marR="0" lvl="1" indent="-277813"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smtClean="0">
              <a:ln>
                <a:noFill/>
              </a:ln>
              <a:solidFill>
                <a:prstClr val="white"/>
              </a:solidFill>
              <a:effectLst/>
              <a:uLnTx/>
              <a:uFillTx/>
              <a:latin typeface="Calibri"/>
              <a:ea typeface="+mn-ea"/>
              <a:cs typeface="+mn-cs"/>
            </a:endParaRPr>
          </a:p>
          <a:p>
            <a:pPr marL="682625" marR="0" lvl="1" indent="-277813"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smtClean="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8" name="Picture 6" descr="C:\Users\bline\Desktop\Presentations\Steamboat_2016\spacecraft-earth-in-bkgr-760-07-29-13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6031" y="3429000"/>
            <a:ext cx="3631769" cy="28194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0" y="1143000"/>
            <a:ext cx="8991600" cy="2819400"/>
          </a:xfrm>
        </p:spPr>
        <p:txBody>
          <a:bodyPr>
            <a:normAutofit/>
          </a:bodyPr>
          <a:lstStyle/>
          <a:p>
            <a:r>
              <a:rPr lang="en-US" sz="2600" dirty="0">
                <a:solidFill>
                  <a:schemeClr val="bg1"/>
                </a:solidFill>
              </a:rPr>
              <a:t>Next </a:t>
            </a:r>
            <a:r>
              <a:rPr lang="en-US" sz="2600" dirty="0" smtClean="0">
                <a:solidFill>
                  <a:schemeClr val="bg1"/>
                </a:solidFill>
              </a:rPr>
              <a:t>generation </a:t>
            </a:r>
            <a:r>
              <a:rPr lang="en-US" sz="2600" dirty="0">
                <a:solidFill>
                  <a:schemeClr val="bg1"/>
                </a:solidFill>
              </a:rPr>
              <a:t>of </a:t>
            </a:r>
            <a:r>
              <a:rPr lang="en-US" sz="2600" dirty="0" smtClean="0">
                <a:solidFill>
                  <a:schemeClr val="bg1"/>
                </a:solidFill>
              </a:rPr>
              <a:t>NOAA/NASA geo </a:t>
            </a:r>
            <a:r>
              <a:rPr lang="en-US" sz="2600" dirty="0">
                <a:solidFill>
                  <a:schemeClr val="bg1"/>
                </a:solidFill>
              </a:rPr>
              <a:t>weather </a:t>
            </a:r>
            <a:r>
              <a:rPr lang="en-US" sz="2600" dirty="0" smtClean="0">
                <a:solidFill>
                  <a:schemeClr val="bg1"/>
                </a:solidFill>
              </a:rPr>
              <a:t>satellites</a:t>
            </a:r>
          </a:p>
          <a:p>
            <a:pPr marL="682625" lvl="1" indent="-277813"/>
            <a:r>
              <a:rPr lang="en-US" sz="2200" dirty="0" smtClean="0">
                <a:solidFill>
                  <a:schemeClr val="bg1"/>
                </a:solidFill>
              </a:rPr>
              <a:t>R-Series includes 4 satellites (R, S, T, U)</a:t>
            </a:r>
          </a:p>
          <a:p>
            <a:pPr marL="682625" lvl="1" indent="-277813"/>
            <a:r>
              <a:rPr lang="en-US" sz="2200" dirty="0" smtClean="0">
                <a:solidFill>
                  <a:schemeClr val="bg1"/>
                </a:solidFill>
              </a:rPr>
              <a:t>First to launch in Nov 2016</a:t>
            </a:r>
          </a:p>
          <a:p>
            <a:pPr marL="682625" lvl="1" indent="-277813"/>
            <a:r>
              <a:rPr lang="en-US" sz="2200" dirty="0" smtClean="0"/>
              <a:t>Represents first major upgrade in over 20 years</a:t>
            </a:r>
            <a:endParaRPr lang="en-US" sz="2200" dirty="0" smtClean="0">
              <a:solidFill>
                <a:schemeClr val="bg1"/>
              </a:solidFill>
            </a:endParaRPr>
          </a:p>
          <a:p>
            <a:r>
              <a:rPr lang="en-US" sz="2600" dirty="0" smtClean="0">
                <a:solidFill>
                  <a:schemeClr val="bg1"/>
                </a:solidFill>
              </a:rPr>
              <a:t>Earth-pointing instruments</a:t>
            </a:r>
            <a:endParaRPr lang="fr-FR" sz="2000" dirty="0"/>
          </a:p>
          <a:p>
            <a:pPr marL="682625" lvl="1" indent="-277813"/>
            <a:endParaRPr lang="en-US" sz="2400" dirty="0" smtClean="0"/>
          </a:p>
          <a:p>
            <a:pPr marL="682625" lvl="1" indent="-277813"/>
            <a:endParaRPr lang="en-US" sz="2400" dirty="0" smtClean="0">
              <a:solidFill>
                <a:schemeClr val="bg1"/>
              </a:solidFill>
            </a:endParaRPr>
          </a:p>
          <a:p>
            <a:endParaRPr lang="en-US" dirty="0">
              <a:solidFill>
                <a:schemeClr val="bg1"/>
              </a:solidFill>
            </a:endParaRPr>
          </a:p>
        </p:txBody>
      </p:sp>
    </p:spTree>
    <p:custDataLst>
      <p:tags r:id="rId1"/>
    </p:custDataLst>
    <p:extLst>
      <p:ext uri="{BB962C8B-B14F-4D97-AF65-F5344CB8AC3E}">
        <p14:creationId xmlns:p14="http://schemas.microsoft.com/office/powerpoint/2010/main" val="64837855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0"/>
  <p:tag name="MARGIN_2" val="36"/>
  <p:tag name="MARGIN_3" val="72"/>
  <p:tag name="MARGIN_4" val="108"/>
  <p:tag name="MARGIN_5" val="144"/>
  <p:tag name="FONT_SIZE" val="12"/>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UDIO_ID" val="257"/>
  <p:tag name="ORIGINAL_AUDIO_FILEPATH" val="C:\Users\bline\Desktop\SPC\HWT_material\2016\Training\Overview\Audio\GOES-R.wav"/>
  <p:tag name="ELAPSEDTIME" val="55.542"/>
  <p:tag name="ARTICULATE_NAV_LEVEL" val="1"/>
  <p:tag name="ARTICULATE_SLIDE_PRESENTER_GUID" val="3d1eee3d-c414-4634-8fd4-7b205f3fa89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UDIO_ID" val="310"/>
  <p:tag name="ORIGINAL_AUDIO_FILEPATH" val="C:\Users\bline\Desktop\SPC\HWT_material\2016\Training\Overview\Audio\current_spectral.wav"/>
  <p:tag name="ELAPSEDTIME" val="12.682"/>
  <p:tag name="ARTICULATE_NAV_LEVEL" val="1"/>
  <p:tag name="ARTICULATE_SLIDE_PRESENTER_GUID" val="3d1eee3d-c414-4634-8fd4-7b205f3fa89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UDIO_ID" val="311"/>
  <p:tag name="ORIGINAL_AUDIO_FILEPATH" val="C:\Users\bline\Desktop\SPC\HWT_material\2016\Training\Overview\Audio\ABI_spectral.wav"/>
  <p:tag name="ELAPSEDTIME" val="12.372"/>
  <p:tag name="ARTICULATE_NAV_LEVEL" val="1"/>
  <p:tag name="ARTICULATE_SLIDE_PRESENTER_GUID" val="3d1eee3d-c414-4634-8fd4-7b205f3fa89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TITLE_TAG" val="LAP Products Highlighted"/>
  <p:tag name="AUDIO_ID" val="298"/>
  <p:tag name="ELAPSEDTIME" val="17.8"/>
  <p:tag name="ANNOTATION_TYPE_1" val="0"/>
  <p:tag name="ANNOTATION_START_1" val="6.6"/>
  <p:tag name="ANNOTATION_END_1" val="7.1"/>
  <p:tag name="ANNOTATION_TOP_1" val="317.5"/>
  <p:tag name="ANNOTATION_LEFT_1" val="44.0"/>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7.1"/>
  <p:tag name="ANNOTATION_END_2" val="8.4"/>
  <p:tag name="ANNOTATION_TOP_2" val="317.5"/>
  <p:tag name="ANNOTATION_LEFT_2" val="44.0"/>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8.4"/>
  <p:tag name="ANNOTATION_END_3" val="11.0"/>
  <p:tag name="ANNOTATION_TOP_3" val="361.4"/>
  <p:tag name="ANNOTATION_LEFT_3" val="100.6"/>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11.0"/>
  <p:tag name="ANNOTATION_END_4" val="14.7"/>
  <p:tag name="ANNOTATION_TOP_4" val="311.5"/>
  <p:tag name="ANNOTATION_LEFT_4" val="254.1"/>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14.7"/>
  <p:tag name="ANNOTATION_TOP_5" val="339.8"/>
  <p:tag name="ANNOTATION_LEFT_5" val="411.3"/>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GUID" val="b82b22d9-2608-4e28-9825-ab8d01e8bb61"/>
  <p:tag name="ARTICULATE_SLIDE_PAUSE" val="0"/>
  <p:tag name="ARTICULATE_NAV_LEVEL" val="1"/>
  <p:tag name="ARTICULATE_PLAYLIST_ID" val="-1"/>
  <p:tag name="ARTICULATE_LOCK_SLIDE" val="0"/>
  <p:tag name="ARTICULATE_SLIDE_NAV" val="2"/>
</p:tagLst>
</file>

<file path=ppt/tags/tag9.xml><?xml version="1.0" encoding="utf-8"?>
<p:tagLst xmlns:a="http://schemas.openxmlformats.org/drawingml/2006/main" xmlns:r="http://schemas.openxmlformats.org/officeDocument/2006/relationships" xmlns:p="http://schemas.openxmlformats.org/presentationml/2006/main">
  <p:tag name="ARTICULATE_PUBLISH_MODE" val="2"/>
</p:tagLst>
</file>

<file path=ppt/theme/theme1.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sz="12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sz="12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STAR External Review">
  <a:themeElements>
    <a:clrScheme name="STAR External Revie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R External Review">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STAR External Revie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R External Review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R External Review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R External Review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R External Review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R External Review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R External Review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R External Review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R External Review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R External Review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R External Review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R External Review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6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9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Office Theme">
  <a:themeElements>
    <a:clrScheme name="Custom 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D8D8D8"/>
      </a:hlink>
      <a:folHlink>
        <a:srgbClr val="D8D8D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NOAA">
  <a:themeElements>
    <a:clrScheme name="">
      <a:dk1>
        <a:srgbClr val="000000"/>
      </a:dk1>
      <a:lt1>
        <a:srgbClr val="063DE8"/>
      </a:lt1>
      <a:dk2>
        <a:srgbClr val="000000"/>
      </a:dk2>
      <a:lt2>
        <a:srgbClr val="919191"/>
      </a:lt2>
      <a:accent1>
        <a:srgbClr val="618FFD"/>
      </a:accent1>
      <a:accent2>
        <a:srgbClr val="00AE00"/>
      </a:accent2>
      <a:accent3>
        <a:srgbClr val="AAAFF2"/>
      </a:accent3>
      <a:accent4>
        <a:srgbClr val="000000"/>
      </a:accent4>
      <a:accent5>
        <a:srgbClr val="B7C6FE"/>
      </a:accent5>
      <a:accent6>
        <a:srgbClr val="009D00"/>
      </a:accent6>
      <a:hlink>
        <a:srgbClr val="FC0128"/>
      </a:hlink>
      <a:folHlink>
        <a:srgbClr val="CECECE"/>
      </a:folHlink>
    </a:clrScheme>
    <a:fontScheme name="2_NOAA">
      <a:majorFont>
        <a:latin typeface="Book Antiqu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NOAA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NOA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2_NOAA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NOAA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NOAA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NOAA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2_NOAA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Office Theme</Template>
  <TotalTime>7</TotalTime>
  <Words>1902</Words>
  <Application>Microsoft Office PowerPoint</Application>
  <PresentationFormat>On-screen Show (4:3)</PresentationFormat>
  <Paragraphs>452</Paragraphs>
  <Slides>49</Slides>
  <Notes>23</Notes>
  <HiddenSlides>0</HiddenSlides>
  <MMClips>5</MMClips>
  <ScaleCrop>false</ScaleCrop>
  <HeadingPairs>
    <vt:vector size="6" baseType="variant">
      <vt:variant>
        <vt:lpstr>Fonts Used</vt:lpstr>
      </vt:variant>
      <vt:variant>
        <vt:i4>12</vt:i4>
      </vt:variant>
      <vt:variant>
        <vt:lpstr>Theme</vt:lpstr>
      </vt:variant>
      <vt:variant>
        <vt:i4>14</vt:i4>
      </vt:variant>
      <vt:variant>
        <vt:lpstr>Slide Titles</vt:lpstr>
      </vt:variant>
      <vt:variant>
        <vt:i4>49</vt:i4>
      </vt:variant>
    </vt:vector>
  </HeadingPairs>
  <TitlesOfParts>
    <vt:vector size="75" baseType="lpstr">
      <vt:lpstr>Arial Unicode MS</vt:lpstr>
      <vt:lpstr>MS PGothic</vt:lpstr>
      <vt:lpstr>MS PGothic</vt:lpstr>
      <vt:lpstr>Arial</vt:lpstr>
      <vt:lpstr>Arial Black</vt:lpstr>
      <vt:lpstr>Book Antiqua</vt:lpstr>
      <vt:lpstr>Calibri</vt:lpstr>
      <vt:lpstr>Impact</vt:lpstr>
      <vt:lpstr>Monotype Sorts</vt:lpstr>
      <vt:lpstr>Symbol</vt:lpstr>
      <vt:lpstr>Times New Roman</vt:lpstr>
      <vt:lpstr>Wingdings</vt:lpstr>
      <vt:lpstr>7_Default Design</vt:lpstr>
      <vt:lpstr>5_Default Design</vt:lpstr>
      <vt:lpstr>Custom Design</vt:lpstr>
      <vt:lpstr>9_Default Design</vt:lpstr>
      <vt:lpstr>3_Office Theme</vt:lpstr>
      <vt:lpstr>4_Default Design</vt:lpstr>
      <vt:lpstr>8_Default Design</vt:lpstr>
      <vt:lpstr>2_Default Design</vt:lpstr>
      <vt:lpstr>2_NOAA</vt:lpstr>
      <vt:lpstr>1_Office Theme</vt:lpstr>
      <vt:lpstr>Default Design</vt:lpstr>
      <vt:lpstr>STAR External Review</vt:lpstr>
      <vt:lpstr>6_Default Design</vt:lpstr>
      <vt:lpstr>11_Office Theme</vt:lpstr>
      <vt:lpstr>PowerPoint Presentation</vt:lpstr>
      <vt:lpstr>Thanks to…</vt:lpstr>
      <vt:lpstr>A History of GOES “Weather” Satellites </vt:lpstr>
      <vt:lpstr>1966: ATS-1 launched</vt:lpstr>
      <vt:lpstr>PowerPoint Presentation</vt:lpstr>
      <vt:lpstr>ATS-III November 18, 1967</vt:lpstr>
      <vt:lpstr>GOES History</vt:lpstr>
      <vt:lpstr>PowerPoint Presentation</vt:lpstr>
      <vt:lpstr>GOES-R</vt:lpstr>
      <vt:lpstr>GOES-R</vt:lpstr>
      <vt:lpstr>GOES Science Tests  (eg, Post-Launch Tests)</vt:lpstr>
      <vt:lpstr>GOES Science Tests  (eg, Post-Launch Tests)</vt:lpstr>
      <vt:lpstr>Mission Planning</vt:lpstr>
      <vt:lpstr>1   0.52 – 0.72 0.62 Visible  Daytime clouds, fog     8   1.3 – 1.9 1.6 Near IR  Daytime clouds/snow, water/ice clouds  2   3.8  –  4.0  3.9 Shortwave IR Nighttime low clouds, fog, fire detection  3   6.5  –  7.0 6.75 Water Vapor 1 Upper tropospheric flow, winds   6   7.0  –  7.5 7.25 Water Vapor 2 Mid tropospheric flow, winds        4  10.2 – 11.2 10.7 IR Window 3 Clouds, low-level water vapor, fog, winds  5   11.5 – 12.5  12.0 IR Window 4 Low-level water vapor, volcanic ash    7   13.2 – 13.8 13.5 Carbon Dioxide Cloud-top parameters, heights for winds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ABI Spectral Bands (1-6)</vt:lpstr>
      <vt:lpstr>PowerPoint Presentation</vt:lpstr>
      <vt:lpstr>ABI IR Spectral Bands (7-16)</vt:lpstr>
      <vt:lpstr>Current GOES Spectral Bands (5)</vt:lpstr>
      <vt:lpstr>ABI Spectral Bands (16)</vt:lpstr>
      <vt:lpstr>PowerPoint Presentation</vt:lpstr>
      <vt:lpstr>Baseline ABI Scan Modes</vt:lpstr>
      <vt:lpstr>PowerPoint Presentation</vt:lpstr>
      <vt:lpstr>PowerPoint Presentation</vt:lpstr>
      <vt:lpstr>PowerPoint Presentation</vt:lpstr>
      <vt:lpstr>PowerPoint Presentation</vt:lpstr>
      <vt:lpstr>PowerPoint Presentation</vt:lpstr>
      <vt:lpstr>PowerPoint Presentation</vt:lpstr>
      <vt:lpstr>AHI with Simulated Green Band</vt:lpstr>
      <vt:lpstr>Pseudo-Natural Color</vt:lpstr>
      <vt:lpstr>Simulated ABI with Simulated Green Band</vt:lpstr>
      <vt:lpstr>PowerPoint Presentation</vt:lpstr>
      <vt:lpstr>Summary  </vt:lpstr>
      <vt:lpstr>Advanced Baseline Imager (ABI)</vt:lpstr>
      <vt:lpstr>GOES-R Series web site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Schmit</dc:creator>
  <cp:lastModifiedBy>Tim Schmit</cp:lastModifiedBy>
  <cp:revision>2</cp:revision>
  <dcterms:created xsi:type="dcterms:W3CDTF">2016-11-29T13:48:30Z</dcterms:created>
  <dcterms:modified xsi:type="dcterms:W3CDTF">2016-11-29T13:55:57Z</dcterms:modified>
</cp:coreProperties>
</file>