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19" r:id="rId5"/>
    <p:sldMasterId id="2147483731" r:id="rId6"/>
    <p:sldMasterId id="2147483743" r:id="rId7"/>
    <p:sldMasterId id="2147483770" r:id="rId8"/>
    <p:sldMasterId id="2147483787" r:id="rId9"/>
    <p:sldMasterId id="2147483800" r:id="rId10"/>
  </p:sldMasterIdLst>
  <p:notesMasterIdLst>
    <p:notesMasterId r:id="rId43"/>
  </p:notesMasterIdLst>
  <p:sldIdLst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8" r:id="rId21"/>
    <p:sldId id="267" r:id="rId22"/>
    <p:sldId id="269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2" r:id="rId33"/>
    <p:sldId id="283" r:id="rId34"/>
    <p:sldId id="284" r:id="rId35"/>
    <p:sldId id="285" r:id="rId36"/>
    <p:sldId id="291" r:id="rId37"/>
    <p:sldId id="294" r:id="rId38"/>
    <p:sldId id="289" r:id="rId39"/>
    <p:sldId id="286" r:id="rId40"/>
    <p:sldId id="287" r:id="rId41"/>
    <p:sldId id="29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0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F3CA2-75CC-49AA-8E90-263F67AB9CDC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0CB-FAE8-4B80-A261-103F07BA8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50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C23BC-5D5F-4F85-8BBF-04569923CC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3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C23BC-5D5F-4F85-8BBF-04569923CC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78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2467E-6A0B-4393-98C1-A194AE662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13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5251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2467E-6A0B-4393-98C1-A194AE662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6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D064B-A1F2-4E3C-98EC-4923CDC3C9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71513"/>
            <a:ext cx="4578350" cy="3433762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</p:spPr>
        <p:txBody>
          <a:bodyPr lIns="90057" tIns="45028" rIns="90057" bIns="45028"/>
          <a:lstStyle/>
          <a:p>
            <a:r>
              <a:rPr lang="en-US" smtClean="0">
                <a:latin typeface="Arial" charset="0"/>
              </a:rPr>
              <a:t>The ABI allows more bands, finer spatial resolution, faster refresh rates and on-orbit calibration of all bands! </a:t>
            </a:r>
          </a:p>
        </p:txBody>
      </p:sp>
    </p:spTree>
    <p:extLst>
      <p:ext uri="{BB962C8B-B14F-4D97-AF65-F5344CB8AC3E}">
        <p14:creationId xmlns:p14="http://schemas.microsoft.com/office/powerpoint/2010/main" val="224091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5FF6F-DAF7-4BD3-A3B9-9D1191A0C6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88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1-km</a:t>
            </a:r>
            <a:r>
              <a:rPr lang="en-US" baseline="30000" dirty="0" smtClean="0"/>
              <a:t>2</a:t>
            </a:r>
            <a:r>
              <a:rPr lang="en-US" baseline="0" dirty="0" smtClean="0"/>
              <a:t> spatial resolution at satellite nadir.  Pixel Areas are approximate.  Each bin is rounded to the nearest 1km</a:t>
            </a:r>
            <a:r>
              <a:rPr lang="en-US" baseline="30000" dirty="0" smtClean="0"/>
              <a:t>2</a:t>
            </a:r>
            <a:r>
              <a:rPr lang="en-US" baseline="0" dirty="0" smtClean="0"/>
              <a:t> until we get to 9.5km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then all are binned into the red 10+ area. So the first, dark blue, ring covers pixel areas from 1 to 1.49km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is labeled “1”, above 1.5 to below 2.5km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goes into the next ring and is called “2”, etc.   </a:t>
            </a:r>
            <a:r>
              <a:rPr lang="en-US" dirty="0" smtClean="0"/>
              <a:t>GOES-Test location.</a:t>
            </a:r>
            <a:r>
              <a:rPr lang="en-US" baseline="0" dirty="0" smtClean="0"/>
              <a:t>  </a:t>
            </a:r>
            <a:r>
              <a:rPr lang="en-US" dirty="0" smtClean="0"/>
              <a:t>PUG CONUS sector.</a:t>
            </a:r>
            <a:r>
              <a:rPr lang="en-US" baseline="0" dirty="0" smtClean="0"/>
              <a:t>  Two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-scale image sectors shown; these are selectable.  The same central 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lon</a:t>
            </a:r>
            <a:r>
              <a:rPr lang="en-US" baseline="0" dirty="0" smtClean="0"/>
              <a:t> used for these mesoscales produces a different sized and shaped area for different satellite locations.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4C6C1-DEAA-4DDA-9189-0C2085F8C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4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 on Schmit</a:t>
            </a:r>
            <a:r>
              <a:rPr lang="en-US" baseline="0" dirty="0" smtClean="0"/>
              <a:t> et al, 2017.   stars = today’s imager band.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B8066-9803-47D2-B277-B8DDCEF22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6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 on Schmit</a:t>
            </a:r>
            <a:r>
              <a:rPr lang="en-US" baseline="0" dirty="0" smtClean="0"/>
              <a:t> et al, 2017. stars = today’s imager band.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B8066-9803-47D2-B277-B8DDCEF22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6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8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So, If GOES-R is GOES-West at 137 W, and GOES-13 remains GOES-East at 75 W, the midpoint longitudinally is 106 W. But that's not where satellite resolution would be the same from each satellite;  rather, GOES-R would have better spatial Resolution than GOES-13 all the way to 92 W, the approximate longitude of Duluth Minnesota at the western tip of Lake Superior.  If GOES-R were GOES-East, superior spatial resolution from that GOES-East (relative to the resolution of GOES-14 or GOES-15 as GOES-West at 135W) would extend west all the way to 120 W, the longitude of Reno NV and Santa Barbara CA.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When GOES-R and GOES-S both are operational as GOES-East and GOES-West, the poorest spatial resolution will be along the 106W longitude line.  Glasgow MT, and thereabouts, will have dubious distinction of the worst horizontal spatial resolution in CONUS – because it's halfway between the two satellites and farthest north.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D7CB5-E0D8-49B0-85BA-CDC53D6DB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8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C23BC-5D5F-4F85-8BBF-04569923CC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91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4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01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46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990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4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300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233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86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56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212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01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3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334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764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269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357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606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25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921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233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380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28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7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B890A-4724-4760-93B8-DAFAF3F4C5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32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93C5-8169-4E98-84B8-B5DDDAC30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02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7A39-6A87-4C71-9C88-565C725A32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8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58C76-A7DE-47B3-AFD0-565818462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8646F-19DC-4A80-97CE-893A0C8BE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80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56885-92AC-4F31-822E-98F7B426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8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45B4-4380-4D88-A018-E2DD873DE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9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76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2676-36A5-4A7C-9373-588A1ECE2B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97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E837-021F-4DD9-8CE7-F7C5D259B3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F001-76CB-48CB-9F46-355E0BE43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40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20925-1326-4ECD-A0F0-4A777C2C86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63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2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54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77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9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46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6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93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96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4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20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owerPoint_Cover_AR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0725" y="638175"/>
            <a:ext cx="842327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0"/>
            <a:ext cx="9144000" cy="6330950"/>
            <a:chOff x="-1" y="0"/>
            <a:chExt cx="9144001" cy="6331424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-1" y="0"/>
              <a:ext cx="9144001" cy="7620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-1" y="4310386"/>
              <a:ext cx="9144001" cy="20210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 userDrawn="1"/>
          </p:nvSpPr>
          <p:spPr bwMode="auto">
            <a:xfrm>
              <a:off x="-1" y="725542"/>
              <a:ext cx="2133600" cy="3761069"/>
            </a:xfrm>
            <a:custGeom>
              <a:avLst/>
              <a:gdLst>
                <a:gd name="connsiteX0" fmla="*/ 809625 w 2143125"/>
                <a:gd name="connsiteY0" fmla="*/ 95250 h 3848100"/>
                <a:gd name="connsiteX1" fmla="*/ 2143125 w 2143125"/>
                <a:gd name="connsiteY1" fmla="*/ 3848100 h 3848100"/>
                <a:gd name="connsiteX2" fmla="*/ 0 w 2143125"/>
                <a:gd name="connsiteY2" fmla="*/ 3848100 h 3848100"/>
                <a:gd name="connsiteX3" fmla="*/ 9525 w 2143125"/>
                <a:gd name="connsiteY3" fmla="*/ 19050 h 3848100"/>
                <a:gd name="connsiteX4" fmla="*/ 762000 w 2143125"/>
                <a:gd name="connsiteY4" fmla="*/ 0 h 3848100"/>
                <a:gd name="connsiteX5" fmla="*/ 809625 w 2143125"/>
                <a:gd name="connsiteY5" fmla="*/ 95250 h 3848100"/>
                <a:gd name="connsiteX0" fmla="*/ 800100 w 2133600"/>
                <a:gd name="connsiteY0" fmla="*/ 95250 h 3848100"/>
                <a:gd name="connsiteX1" fmla="*/ 2133600 w 2133600"/>
                <a:gd name="connsiteY1" fmla="*/ 3848100 h 3848100"/>
                <a:gd name="connsiteX2" fmla="*/ 0 w 2133600"/>
                <a:gd name="connsiteY2" fmla="*/ 3841277 h 3848100"/>
                <a:gd name="connsiteX3" fmla="*/ 0 w 2133600"/>
                <a:gd name="connsiteY3" fmla="*/ 19050 h 3848100"/>
                <a:gd name="connsiteX4" fmla="*/ 752475 w 2133600"/>
                <a:gd name="connsiteY4" fmla="*/ 0 h 3848100"/>
                <a:gd name="connsiteX5" fmla="*/ 800100 w 2133600"/>
                <a:gd name="connsiteY5" fmla="*/ 95250 h 3848100"/>
                <a:gd name="connsiteX0" fmla="*/ 800100 w 2133600"/>
                <a:gd name="connsiteY0" fmla="*/ 76200 h 3829050"/>
                <a:gd name="connsiteX1" fmla="*/ 2133600 w 2133600"/>
                <a:gd name="connsiteY1" fmla="*/ 3829050 h 3829050"/>
                <a:gd name="connsiteX2" fmla="*/ 0 w 2133600"/>
                <a:gd name="connsiteY2" fmla="*/ 3822227 h 3829050"/>
                <a:gd name="connsiteX3" fmla="*/ 0 w 2133600"/>
                <a:gd name="connsiteY3" fmla="*/ 0 h 3829050"/>
                <a:gd name="connsiteX4" fmla="*/ 725179 w 2133600"/>
                <a:gd name="connsiteY4" fmla="*/ 76484 h 3829050"/>
                <a:gd name="connsiteX5" fmla="*/ 800100 w 2133600"/>
                <a:gd name="connsiteY5" fmla="*/ 76200 h 3829050"/>
                <a:gd name="connsiteX0" fmla="*/ 800101 w 2133601"/>
                <a:gd name="connsiteY0" fmla="*/ 7961 h 3760811"/>
                <a:gd name="connsiteX1" fmla="*/ 2133601 w 2133601"/>
                <a:gd name="connsiteY1" fmla="*/ 3760811 h 3760811"/>
                <a:gd name="connsiteX2" fmla="*/ 1 w 2133601"/>
                <a:gd name="connsiteY2" fmla="*/ 3753988 h 3760811"/>
                <a:gd name="connsiteX3" fmla="*/ 0 w 2133601"/>
                <a:gd name="connsiteY3" fmla="*/ 0 h 3760811"/>
                <a:gd name="connsiteX4" fmla="*/ 725180 w 2133601"/>
                <a:gd name="connsiteY4" fmla="*/ 8245 h 3760811"/>
                <a:gd name="connsiteX5" fmla="*/ 800101 w 2133601"/>
                <a:gd name="connsiteY5" fmla="*/ 7961 h 376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1" h="3760811">
                  <a:moveTo>
                    <a:pt x="800101" y="7961"/>
                  </a:moveTo>
                  <a:lnTo>
                    <a:pt x="2133601" y="3760811"/>
                  </a:lnTo>
                  <a:lnTo>
                    <a:pt x="1" y="3753988"/>
                  </a:lnTo>
                  <a:cubicBezTo>
                    <a:pt x="1" y="2502659"/>
                    <a:pt x="0" y="1251329"/>
                    <a:pt x="0" y="0"/>
                  </a:cubicBezTo>
                  <a:lnTo>
                    <a:pt x="725180" y="8245"/>
                  </a:lnTo>
                  <a:lnTo>
                    <a:pt x="800101" y="796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0" name="Picture 17" descr="Harris_wR_2color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7235" y="5105400"/>
            <a:ext cx="28432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651000" y="6529388"/>
            <a:ext cx="7874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i="1" dirty="0">
                <a:solidFill>
                  <a:prstClr val="white"/>
                </a:solidFill>
              </a:rPr>
              <a:t>harris.com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-11113" y="763588"/>
            <a:ext cx="1919288" cy="3546475"/>
          </a:xfrm>
          <a:custGeom>
            <a:avLst/>
            <a:gdLst>
              <a:gd name="connsiteX0" fmla="*/ 0 w 1916264"/>
              <a:gd name="connsiteY0" fmla="*/ 0 h 3546282"/>
              <a:gd name="connsiteX1" fmla="*/ 683812 w 1916264"/>
              <a:gd name="connsiteY1" fmla="*/ 0 h 3546282"/>
              <a:gd name="connsiteX2" fmla="*/ 1916264 w 1916264"/>
              <a:gd name="connsiteY2" fmla="*/ 3546282 h 3546282"/>
              <a:gd name="connsiteX3" fmla="*/ 7951 w 1916264"/>
              <a:gd name="connsiteY3" fmla="*/ 3546282 h 3546282"/>
              <a:gd name="connsiteX4" fmla="*/ 0 w 1916264"/>
              <a:gd name="connsiteY4" fmla="*/ 0 h 3546282"/>
              <a:gd name="connsiteX0" fmla="*/ 2650 w 1918914"/>
              <a:gd name="connsiteY0" fmla="*/ 0 h 3546282"/>
              <a:gd name="connsiteX1" fmla="*/ 686462 w 1918914"/>
              <a:gd name="connsiteY1" fmla="*/ 0 h 3546282"/>
              <a:gd name="connsiteX2" fmla="*/ 1918914 w 1918914"/>
              <a:gd name="connsiteY2" fmla="*/ 3546282 h 3546282"/>
              <a:gd name="connsiteX3" fmla="*/ 2650 w 1918914"/>
              <a:gd name="connsiteY3" fmla="*/ 3546282 h 3546282"/>
              <a:gd name="connsiteX4" fmla="*/ 2650 w 1918914"/>
              <a:gd name="connsiteY4" fmla="*/ 0 h 35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14" h="3546282">
                <a:moveTo>
                  <a:pt x="2650" y="0"/>
                </a:moveTo>
                <a:lnTo>
                  <a:pt x="686462" y="0"/>
                </a:lnTo>
                <a:lnTo>
                  <a:pt x="1918914" y="3546282"/>
                </a:lnTo>
                <a:lnTo>
                  <a:pt x="2650" y="3546282"/>
                </a:lnTo>
                <a:cubicBezTo>
                  <a:pt x="0" y="2361538"/>
                  <a:pt x="5300" y="1176793"/>
                  <a:pt x="2650" y="0"/>
                </a:cubicBezTo>
                <a:close/>
              </a:path>
            </a:pathLst>
          </a:custGeom>
          <a:blipFill>
            <a:blip r:embed="rId4" cstate="screen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4552667" y="5399597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idx="10"/>
          </p:nvPr>
        </p:nvSpPr>
        <p:spPr>
          <a:xfrm>
            <a:off x="4781266" y="5780597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idx="11"/>
          </p:nvPr>
        </p:nvSpPr>
        <p:spPr>
          <a:xfrm>
            <a:off x="4247868" y="4779387"/>
            <a:ext cx="4495801" cy="621797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400" b="1" dirty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6544733" y="6502400"/>
            <a:ext cx="2205567" cy="2603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4709160" y="6227064"/>
            <a:ext cx="3785616" cy="548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gray">
          <a:xfrm>
            <a:off x="720725" y="481046"/>
            <a:ext cx="789622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folHlink"/>
                </a:solidFill>
                <a:latin typeface="Arial" charset="0"/>
              </a:defRPr>
            </a:lvl1pPr>
          </a:lstStyle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Baseline Imager (ABI) is a NOAA funded, NASA administered meteorological instrument program. This document does not reflect the views or policy of the GOES-R Program Office.</a:t>
            </a:r>
            <a:endParaRPr lang="en-US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306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1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31702" y="1333182"/>
            <a:ext cx="4115117" cy="479329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defRPr sz="1600"/>
            </a:lvl1pPr>
            <a:lvl2pPr marL="342900" indent="-168275">
              <a:defRPr sz="1400"/>
            </a:lvl2pPr>
            <a:lvl3pPr marL="517525" indent="-174625">
              <a:defRPr sz="1400"/>
            </a:lvl3pPr>
            <a:lvl4pPr marL="685800" indent="-168275">
              <a:defRPr sz="1200"/>
            </a:lvl4pPr>
            <a:lvl5pPr marL="860425" indent="-174625"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04482" y="1333182"/>
            <a:ext cx="4115117" cy="479329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defRPr sz="1600"/>
            </a:lvl1pPr>
            <a:lvl2pPr marL="342900" indent="-168275">
              <a:defRPr sz="1400"/>
            </a:lvl2pPr>
            <a:lvl3pPr marL="517525" indent="-174625">
              <a:defRPr sz="1400"/>
            </a:lvl3pPr>
            <a:lvl4pPr marL="685800" indent="-168275">
              <a:defRPr sz="1200"/>
            </a:lvl4pPr>
            <a:lvl5pPr marL="860425" indent="-174625"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731702" y="1005522"/>
            <a:ext cx="4115117" cy="523525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buNone/>
              <a:defRPr sz="1600" b="1"/>
            </a:lvl1pPr>
            <a:lvl2pPr marL="174625" indent="-174625">
              <a:buFont typeface="Arial" pitchFamily="34" charset="0"/>
              <a:buChar char="•"/>
              <a:defRPr sz="1400"/>
            </a:lvl2pPr>
            <a:lvl3pPr marL="342900" indent="-168275">
              <a:buFont typeface="Arial" pitchFamily="34" charset="0"/>
              <a:buChar char="–"/>
              <a:defRPr sz="1400"/>
            </a:lvl3pPr>
            <a:lvl4pPr marL="517525" indent="-174625">
              <a:buFont typeface="Arial" pitchFamily="34" charset="0"/>
              <a:buChar char="•"/>
              <a:defRPr sz="1200"/>
            </a:lvl4pPr>
            <a:lvl5pPr marL="685800" indent="-168275">
              <a:buFont typeface="Arial" pitchFamily="34" charset="0"/>
              <a:buChar char="–"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04482" y="1005522"/>
            <a:ext cx="4115117" cy="523525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buNone/>
              <a:defRPr sz="1600" b="1"/>
            </a:lvl1pPr>
            <a:lvl2pPr marL="174625" indent="-174625">
              <a:buFont typeface="Arial" pitchFamily="34" charset="0"/>
              <a:buChar char="•"/>
              <a:defRPr sz="1400"/>
            </a:lvl2pPr>
            <a:lvl3pPr marL="342900" indent="-168275">
              <a:buFont typeface="Arial" pitchFamily="34" charset="0"/>
              <a:buChar char="–"/>
              <a:defRPr sz="1400"/>
            </a:lvl3pPr>
            <a:lvl4pPr marL="517525" indent="-174625">
              <a:buFont typeface="Arial" pitchFamily="34" charset="0"/>
              <a:buChar char="•"/>
              <a:defRPr sz="1200"/>
            </a:lvl4pPr>
            <a:lvl5pPr marL="685800" indent="-168275">
              <a:buFont typeface="Arial" pitchFamily="34" charset="0"/>
              <a:buChar char="–"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1056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6720" y="990600"/>
            <a:ext cx="3939540" cy="50292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None/>
              <a:defRPr sz="2000" b="1"/>
            </a:lvl1pPr>
            <a:lvl2pPr marL="174625" indent="-174625">
              <a:buClrTx/>
              <a:buFont typeface="Arial" pitchFamily="34" charset="0"/>
              <a:buChar char="•"/>
              <a:defRPr sz="1800"/>
            </a:lvl2pPr>
            <a:lvl3pPr marL="342900" indent="-168275">
              <a:buClrTx/>
              <a:buFont typeface="Arial" pitchFamily="34" charset="0"/>
              <a:buChar char="–"/>
              <a:defRPr sz="1600"/>
            </a:lvl3pPr>
            <a:lvl4pPr marL="517525" indent="-174625">
              <a:buClrTx/>
              <a:buFont typeface="Arial" pitchFamily="34" charset="0"/>
              <a:buChar char="•"/>
              <a:defRPr sz="1400"/>
            </a:lvl4pPr>
            <a:lvl5pPr marL="685800" indent="-168275">
              <a:buClrTx/>
              <a:buFont typeface="Arial" pitchFamily="34" charset="0"/>
              <a:buChar char="–"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762500" y="990600"/>
            <a:ext cx="3870960" cy="50292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None/>
              <a:defRPr sz="2000" b="1"/>
            </a:lvl1pPr>
            <a:lvl2pPr marL="174625" indent="-174625">
              <a:buClrTx/>
              <a:buFont typeface="Arial" pitchFamily="34" charset="0"/>
              <a:buChar char="•"/>
              <a:defRPr sz="1800"/>
            </a:lvl2pPr>
            <a:lvl3pPr marL="342900" indent="-168275">
              <a:buClrTx/>
              <a:buFont typeface="Arial" pitchFamily="34" charset="0"/>
              <a:buChar char="–"/>
              <a:defRPr sz="1600"/>
            </a:lvl3pPr>
            <a:lvl4pPr marL="517525" indent="-174625">
              <a:buClrTx/>
              <a:buFont typeface="Arial" pitchFamily="34" charset="0"/>
              <a:buChar char="•"/>
              <a:defRPr sz="1400"/>
            </a:lvl4pPr>
            <a:lvl5pPr marL="685800" indent="-168275">
              <a:buClrTx/>
              <a:buFont typeface="Arial" pitchFamily="34" charset="0"/>
              <a:buChar char="–"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498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7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3"/>
          </p:nvPr>
        </p:nvSpPr>
        <p:spPr>
          <a:xfrm>
            <a:off x="762000" y="990600"/>
            <a:ext cx="7510130" cy="5029200"/>
          </a:xfrm>
          <a:prstGeom prst="rect">
            <a:avLst/>
          </a:prstGeom>
        </p:spPr>
        <p:txBody>
          <a:bodyPr/>
          <a:lstStyle>
            <a:lvl1pPr marL="171450" indent="-171450">
              <a:buClrTx/>
              <a:buNone/>
              <a:defRPr sz="2000" b="1"/>
            </a:lvl1pPr>
            <a:lvl2pPr marL="400050" indent="-228600">
              <a:buClrTx/>
              <a:buFont typeface="Arial" pitchFamily="34" charset="0"/>
              <a:buChar char="•"/>
              <a:defRPr sz="1800"/>
            </a:lvl2pPr>
            <a:lvl3pPr marL="571500" indent="-171450">
              <a:buClrTx/>
              <a:buFont typeface="Arial" pitchFamily="34" charset="0"/>
              <a:buChar char="–"/>
              <a:defRPr sz="1600"/>
            </a:lvl3pPr>
            <a:lvl4pPr marL="800100" indent="-228600">
              <a:buClrTx/>
              <a:buFont typeface="Arial" pitchFamily="34" charset="0"/>
              <a:buChar char="•"/>
              <a:defRPr sz="1400"/>
            </a:lvl4pPr>
            <a:lvl5pPr marL="971550" indent="-171450">
              <a:buClrTx/>
              <a:buFont typeface="Arial" pitchFamily="34" charset="0"/>
              <a:buChar char="–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57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1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6" tIns="46034" rIns="92066" bIns="46034" numCol="1" anchor="ctr" anchorCtr="0" compatLnSpc="1">
            <a:prstTxWarp prst="textNoShape">
              <a:avLst/>
            </a:prstTxWarp>
          </a:bodyPr>
          <a:lstStyle>
            <a:lvl1pPr algn="l">
              <a:defRPr sz="2400" b="0" i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557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6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85422" y="990600"/>
            <a:ext cx="3999443" cy="5029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/>
          </p:nvPr>
        </p:nvSpPr>
        <p:spPr>
          <a:xfrm>
            <a:off x="4706679" y="990600"/>
            <a:ext cx="3997054" cy="5029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39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owerPoint_Cover_ART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0725" y="638175"/>
            <a:ext cx="842327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 userDrawn="1"/>
        </p:nvGrpSpPr>
        <p:grpSpPr bwMode="auto">
          <a:xfrm>
            <a:off x="0" y="0"/>
            <a:ext cx="9144000" cy="6330950"/>
            <a:chOff x="-1" y="0"/>
            <a:chExt cx="9144001" cy="6331424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-1" y="0"/>
              <a:ext cx="9144001" cy="7620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-1" y="4310386"/>
              <a:ext cx="9144001" cy="20210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 userDrawn="1"/>
          </p:nvSpPr>
          <p:spPr bwMode="auto">
            <a:xfrm>
              <a:off x="-1" y="725542"/>
              <a:ext cx="2133600" cy="3761069"/>
            </a:xfrm>
            <a:custGeom>
              <a:avLst/>
              <a:gdLst>
                <a:gd name="connsiteX0" fmla="*/ 809625 w 2143125"/>
                <a:gd name="connsiteY0" fmla="*/ 95250 h 3848100"/>
                <a:gd name="connsiteX1" fmla="*/ 2143125 w 2143125"/>
                <a:gd name="connsiteY1" fmla="*/ 3848100 h 3848100"/>
                <a:gd name="connsiteX2" fmla="*/ 0 w 2143125"/>
                <a:gd name="connsiteY2" fmla="*/ 3848100 h 3848100"/>
                <a:gd name="connsiteX3" fmla="*/ 9525 w 2143125"/>
                <a:gd name="connsiteY3" fmla="*/ 19050 h 3848100"/>
                <a:gd name="connsiteX4" fmla="*/ 762000 w 2143125"/>
                <a:gd name="connsiteY4" fmla="*/ 0 h 3848100"/>
                <a:gd name="connsiteX5" fmla="*/ 809625 w 2143125"/>
                <a:gd name="connsiteY5" fmla="*/ 95250 h 3848100"/>
                <a:gd name="connsiteX0" fmla="*/ 800100 w 2133600"/>
                <a:gd name="connsiteY0" fmla="*/ 95250 h 3848100"/>
                <a:gd name="connsiteX1" fmla="*/ 2133600 w 2133600"/>
                <a:gd name="connsiteY1" fmla="*/ 3848100 h 3848100"/>
                <a:gd name="connsiteX2" fmla="*/ 0 w 2133600"/>
                <a:gd name="connsiteY2" fmla="*/ 3841277 h 3848100"/>
                <a:gd name="connsiteX3" fmla="*/ 0 w 2133600"/>
                <a:gd name="connsiteY3" fmla="*/ 19050 h 3848100"/>
                <a:gd name="connsiteX4" fmla="*/ 752475 w 2133600"/>
                <a:gd name="connsiteY4" fmla="*/ 0 h 3848100"/>
                <a:gd name="connsiteX5" fmla="*/ 800100 w 2133600"/>
                <a:gd name="connsiteY5" fmla="*/ 95250 h 3848100"/>
                <a:gd name="connsiteX0" fmla="*/ 800100 w 2133600"/>
                <a:gd name="connsiteY0" fmla="*/ 76200 h 3829050"/>
                <a:gd name="connsiteX1" fmla="*/ 2133600 w 2133600"/>
                <a:gd name="connsiteY1" fmla="*/ 3829050 h 3829050"/>
                <a:gd name="connsiteX2" fmla="*/ 0 w 2133600"/>
                <a:gd name="connsiteY2" fmla="*/ 3822227 h 3829050"/>
                <a:gd name="connsiteX3" fmla="*/ 0 w 2133600"/>
                <a:gd name="connsiteY3" fmla="*/ 0 h 3829050"/>
                <a:gd name="connsiteX4" fmla="*/ 725179 w 2133600"/>
                <a:gd name="connsiteY4" fmla="*/ 76484 h 3829050"/>
                <a:gd name="connsiteX5" fmla="*/ 800100 w 2133600"/>
                <a:gd name="connsiteY5" fmla="*/ 76200 h 3829050"/>
                <a:gd name="connsiteX0" fmla="*/ 800101 w 2133601"/>
                <a:gd name="connsiteY0" fmla="*/ 7961 h 3760811"/>
                <a:gd name="connsiteX1" fmla="*/ 2133601 w 2133601"/>
                <a:gd name="connsiteY1" fmla="*/ 3760811 h 3760811"/>
                <a:gd name="connsiteX2" fmla="*/ 1 w 2133601"/>
                <a:gd name="connsiteY2" fmla="*/ 3753988 h 3760811"/>
                <a:gd name="connsiteX3" fmla="*/ 0 w 2133601"/>
                <a:gd name="connsiteY3" fmla="*/ 0 h 3760811"/>
                <a:gd name="connsiteX4" fmla="*/ 725180 w 2133601"/>
                <a:gd name="connsiteY4" fmla="*/ 8245 h 3760811"/>
                <a:gd name="connsiteX5" fmla="*/ 800101 w 2133601"/>
                <a:gd name="connsiteY5" fmla="*/ 7961 h 376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1" h="3760811">
                  <a:moveTo>
                    <a:pt x="800101" y="7961"/>
                  </a:moveTo>
                  <a:lnTo>
                    <a:pt x="2133601" y="3760811"/>
                  </a:lnTo>
                  <a:lnTo>
                    <a:pt x="1" y="3753988"/>
                  </a:lnTo>
                  <a:cubicBezTo>
                    <a:pt x="1" y="2502659"/>
                    <a:pt x="0" y="1251329"/>
                    <a:pt x="0" y="0"/>
                  </a:cubicBezTo>
                  <a:lnTo>
                    <a:pt x="725180" y="8245"/>
                  </a:lnTo>
                  <a:lnTo>
                    <a:pt x="800101" y="796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17" descr="Harris_wR_2color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7235" y="5105400"/>
            <a:ext cx="28432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7"/>
          <p:cNvSpPr>
            <a:spLocks noChangeArrowheads="1"/>
          </p:cNvSpPr>
          <p:nvPr userDrawn="1"/>
        </p:nvSpPr>
        <p:spPr bwMode="auto">
          <a:xfrm>
            <a:off x="1651000" y="6529388"/>
            <a:ext cx="7874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900" b="1" i="1" dirty="0">
                <a:solidFill>
                  <a:prstClr val="white"/>
                </a:solidFill>
              </a:rPr>
              <a:t>harris.com</a:t>
            </a:r>
          </a:p>
        </p:txBody>
      </p:sp>
      <p:sp>
        <p:nvSpPr>
          <p:cNvPr id="16" name="Freeform 15"/>
          <p:cNvSpPr/>
          <p:nvPr userDrawn="1"/>
        </p:nvSpPr>
        <p:spPr bwMode="auto">
          <a:xfrm>
            <a:off x="-11113" y="763588"/>
            <a:ext cx="1919288" cy="3546475"/>
          </a:xfrm>
          <a:custGeom>
            <a:avLst/>
            <a:gdLst>
              <a:gd name="connsiteX0" fmla="*/ 0 w 1916264"/>
              <a:gd name="connsiteY0" fmla="*/ 0 h 3546282"/>
              <a:gd name="connsiteX1" fmla="*/ 683812 w 1916264"/>
              <a:gd name="connsiteY1" fmla="*/ 0 h 3546282"/>
              <a:gd name="connsiteX2" fmla="*/ 1916264 w 1916264"/>
              <a:gd name="connsiteY2" fmla="*/ 3546282 h 3546282"/>
              <a:gd name="connsiteX3" fmla="*/ 7951 w 1916264"/>
              <a:gd name="connsiteY3" fmla="*/ 3546282 h 3546282"/>
              <a:gd name="connsiteX4" fmla="*/ 0 w 1916264"/>
              <a:gd name="connsiteY4" fmla="*/ 0 h 3546282"/>
              <a:gd name="connsiteX0" fmla="*/ 2650 w 1918914"/>
              <a:gd name="connsiteY0" fmla="*/ 0 h 3546282"/>
              <a:gd name="connsiteX1" fmla="*/ 686462 w 1918914"/>
              <a:gd name="connsiteY1" fmla="*/ 0 h 3546282"/>
              <a:gd name="connsiteX2" fmla="*/ 1918914 w 1918914"/>
              <a:gd name="connsiteY2" fmla="*/ 3546282 h 3546282"/>
              <a:gd name="connsiteX3" fmla="*/ 2650 w 1918914"/>
              <a:gd name="connsiteY3" fmla="*/ 3546282 h 3546282"/>
              <a:gd name="connsiteX4" fmla="*/ 2650 w 1918914"/>
              <a:gd name="connsiteY4" fmla="*/ 0 h 35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14" h="3546282">
                <a:moveTo>
                  <a:pt x="2650" y="0"/>
                </a:moveTo>
                <a:lnTo>
                  <a:pt x="686462" y="0"/>
                </a:lnTo>
                <a:lnTo>
                  <a:pt x="1918914" y="3546282"/>
                </a:lnTo>
                <a:lnTo>
                  <a:pt x="2650" y="3546282"/>
                </a:lnTo>
                <a:cubicBezTo>
                  <a:pt x="0" y="2361538"/>
                  <a:pt x="5300" y="1176793"/>
                  <a:pt x="2650" y="0"/>
                </a:cubicBezTo>
                <a:close/>
              </a:path>
            </a:pathLst>
          </a:custGeom>
          <a:blipFill>
            <a:blip r:embed="rId4" cstate="screen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4552667" y="5399597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idx="10"/>
          </p:nvPr>
        </p:nvSpPr>
        <p:spPr>
          <a:xfrm>
            <a:off x="4781266" y="5780597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idx="11"/>
          </p:nvPr>
        </p:nvSpPr>
        <p:spPr>
          <a:xfrm>
            <a:off x="4247868" y="4779387"/>
            <a:ext cx="4495801" cy="621797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400" b="1" dirty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 bwMode="auto">
          <a:xfrm>
            <a:off x="6544733" y="6502400"/>
            <a:ext cx="2205567" cy="2603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gray">
          <a:xfrm>
            <a:off x="620712" y="489363"/>
            <a:ext cx="789622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folHlink"/>
                </a:solidFill>
                <a:latin typeface="Arial" charset="0"/>
              </a:defRPr>
            </a:lvl1pPr>
          </a:lstStyle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Baseline Imager (ABI) is a NOAA funded, NASA administered meteorological instrument program. This document does not reflect the views or policy of the GOES-R Program Office.</a:t>
            </a:r>
            <a:endParaRPr lang="en-US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4723313" y="6285483"/>
            <a:ext cx="3937607" cy="5725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C2EA6-5906-493F-B316-771995E75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79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AFC0-2171-4640-A1CD-F6D7C9E17B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18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EE3F-67E6-4F5D-9281-A10A8B82C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94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8559-D86D-4257-9C1D-6B1EC1D36C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98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BEAD-C755-4854-8AE6-2098DAF682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80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DFC5-A19B-4EA3-AA6E-EF94CE4D7C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3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5469-D5A7-45E0-9D6A-40AE923AE7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8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26D8-94C6-482B-999B-DD44090178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74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C646-5CF1-455C-91C6-8EDF44EF1F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67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6A1D-5422-42D5-83F2-674D76FB72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54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99E9-613A-48CC-8439-157DF8BE1D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346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008A-89F8-4EC4-B450-1173CFD214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80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49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23AF-2106-49D0-8E25-A7501753AF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03-med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534400" y="220372"/>
            <a:ext cx="533399" cy="465428"/>
          </a:xfrm>
          <a:prstGeom prst="rect">
            <a:avLst/>
          </a:prstGeom>
        </p:spPr>
      </p:pic>
      <p:sp>
        <p:nvSpPr>
          <p:cNvPr id="11" name="AutoShape 2" descr="Displaying cimms-red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4" descr="Displaying cimms-red.pn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6" descr="Displaying cimms-red.pn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 descr="NOAA_logo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078164" y="220372"/>
            <a:ext cx="456236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57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3350-F2D1-4010-AE5F-09B85EF022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35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C67-462F-4747-9D2D-DFC939D80E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86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052B-00F3-4494-AFBE-F73A0B0111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592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1EA0-2258-4896-8398-2531FCC30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09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724A-C5EA-49F5-BE42-FA1F04BFD0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09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C0A4-9ACE-4E3E-8D66-2F4E455840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8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FB5C-E86E-4F49-B1F1-EB8BFB92A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17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C208-42F5-488B-81FC-AE5DE0EE33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95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B2D2-3562-4883-9E8A-CE107C059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63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7813A-A870-448A-A069-0A7AF0BFC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0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96C80-63A3-4543-B150-042729910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384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59EA-1188-4D4A-AE42-4F98E7B27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4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D8297-9310-4CD4-9EFB-C77B57BDE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3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93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DEDB3-69F5-4D4B-8070-2E46B6455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1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D43AA-4C97-4C3F-9E30-9318D331B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46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1CF80-5FB9-4C79-A094-D399619FE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916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71DC3-D907-41AB-9295-5884FC785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66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99C03-2A91-4EE9-A6F5-157950C7D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4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431BE-6C7B-4664-BB22-FCFE4237C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4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3AA0-CBA4-418D-A216-67AE8D14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03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3820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CF686-B3F2-4A85-88CD-B372315FD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25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BE36C-C0E3-43B5-9497-DF7E59781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6535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4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9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00091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33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472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027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820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81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9567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77069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7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6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592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5725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96384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403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9924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0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054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75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39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0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8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7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D14B3-4ECC-49E3-954D-5F04030660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9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9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574875" y="6519979"/>
            <a:ext cx="219501" cy="23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endParaRPr lang="en-US" sz="9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Text Placeholder 51"/>
          <p:cNvSpPr txBox="1">
            <a:spLocks/>
          </p:cNvSpPr>
          <p:nvPr/>
        </p:nvSpPr>
        <p:spPr>
          <a:xfrm>
            <a:off x="4662809" y="6546205"/>
            <a:ext cx="2073859" cy="1889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Harris Proprietary Information</a:t>
            </a: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 descr="AC_2color_w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84213" y="6594655"/>
            <a:ext cx="14351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0"/>
          <p:cNvSpPr txBox="1">
            <a:spLocks noChangeArrowheads="1"/>
          </p:cNvSpPr>
          <p:nvPr/>
        </p:nvSpPr>
        <p:spPr bwMode="auto">
          <a:xfrm>
            <a:off x="8448675" y="6503988"/>
            <a:ext cx="666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fld id="{5C639030-093B-4E7D-A320-B8A4D3F5EC3B}" type="slidenum">
              <a:rPr lang="en-US" sz="800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6" name="Picture 15" descr="Harris_wR_2color.pn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193280" y="295275"/>
            <a:ext cx="1519627" cy="39741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574875" y="6519979"/>
            <a:ext cx="219501" cy="23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endParaRPr lang="en-US" sz="9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 Placeholder 51"/>
          <p:cNvSpPr txBox="1">
            <a:spLocks/>
          </p:cNvSpPr>
          <p:nvPr userDrawn="1"/>
        </p:nvSpPr>
        <p:spPr>
          <a:xfrm>
            <a:off x="4662808" y="6546205"/>
            <a:ext cx="3657600" cy="1889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Arial"/>
              </a:rPr>
              <a:t>This document is not export controlled.  Use or disclosure of this information is subject to the restrictions on the Title Page of this document</a:t>
            </a:r>
            <a:r>
              <a:rPr lang="en-US" sz="900" dirty="0" smtClean="0">
                <a:solidFill>
                  <a:prstClr val="black"/>
                </a:solidFill>
                <a:latin typeface="Arial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9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9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7"/>
          <p:cNvSpPr txBox="1"/>
          <p:nvPr userDrawn="1"/>
        </p:nvSpPr>
        <p:spPr>
          <a:xfrm>
            <a:off x="6409518" y="6532970"/>
            <a:ext cx="210933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prstClr val="black"/>
                </a:solidFill>
                <a:latin typeface="Arial"/>
              </a:rPr>
              <a:t>ABI Rapid Scan (EMSC2015)</a:t>
            </a:r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11" descr="AC_2color_wR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84213" y="6594655"/>
            <a:ext cx="14351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0"/>
          <p:cNvSpPr txBox="1">
            <a:spLocks noChangeArrowheads="1"/>
          </p:cNvSpPr>
          <p:nvPr userDrawn="1"/>
        </p:nvSpPr>
        <p:spPr bwMode="auto">
          <a:xfrm>
            <a:off x="8448675" y="6503988"/>
            <a:ext cx="666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fld id="{5C639030-093B-4E7D-A320-B8A4D3F5EC3B}" type="slidenum">
              <a:rPr lang="en-US" sz="800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4" name="Picture 13" descr="Harris_wR_2color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7193280" y="295275"/>
            <a:ext cx="1519627" cy="3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4272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CAE2-FB1B-47C3-86DF-D7CC5EA7CE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2BBB9-C1AA-4DF3-BA90-8A9934789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8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FC9C-C1D1-42D6-9F5F-5C2B233D6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58040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82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2"/>
            <a:r>
              <a:rPr lang="en-US" smtClean="0"/>
              <a:t>Fifth Level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8E90B9-AB1F-41F9-B6F0-6283AD7F03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400802"/>
            <a:ext cx="1600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Font typeface="Symbol" pitchFamily="18" charset="2"/>
        <a:buChar char="·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l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328200D-3E0E-A54A-B831-DC75F3A8E772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962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729C6-E6AC-4CD7-A53C-F07D3FB9B4A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68C09-1B9E-4084-B195-31F47820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journals.ametsoc.org/doi/abs/10.1175/BAMS-D-15-00230.1" TargetMode="External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676" y="1524000"/>
            <a:ext cx="9001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The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GOES-R/16 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Advanced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Baseline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Imager (ABI)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81001" y="3030548"/>
            <a:ext cx="853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Timothy J. Schmit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tim.j.schmit@noaa.gov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NOAA/NESDIS/Satellite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Applications and Research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Advanced Satellite Products Branch (ASPB) Madison, WI</a:t>
            </a: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Plus many, many more…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8023810" y="5791200"/>
            <a:ext cx="891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UW-Madison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3200400" y="5171182"/>
            <a:ext cx="365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CMOS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Toronto, Canada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June 6,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2017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BEC4E-F8ED-4337-BB55-72A2DF540C7F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71551"/>
            <a:ext cx="32004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6" y="5076062"/>
            <a:ext cx="1020033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3" y="914400"/>
            <a:ext cx="956652" cy="622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r="23248" b="43673"/>
          <a:stretch/>
        </p:blipFill>
        <p:spPr>
          <a:xfrm>
            <a:off x="227065" y="4766815"/>
            <a:ext cx="2060595" cy="1885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2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_CONUS_EXTENT_WES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-28270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ABI Sectors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2017085_sectors_19to21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123" y="623287"/>
            <a:ext cx="6195317" cy="60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DDE79-9E7B-4267-A366-E34D598EAC6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220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Default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Meso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Locations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245225"/>
            <a:ext cx="575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GOES-West and two from GOES-East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Mode 3 Timeline (Flex Mode) Delivers Storm Watch Every 30 Seconds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712788" y="5420547"/>
            <a:ext cx="8250808" cy="7621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Meso</a:t>
            </a:r>
            <a:r>
              <a:rPr lang="en-US" dirty="0" smtClean="0"/>
              <a:t>:  one every 30 seconds or two at 1 minute intervals each</a:t>
            </a:r>
          </a:p>
          <a:p>
            <a:r>
              <a:rPr lang="en-US" dirty="0" smtClean="0"/>
              <a:t>Scene locations can be changed on the fly (no interruption of timeline)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221905"/>
            <a:ext cx="7953947" cy="38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876299" y="924309"/>
            <a:ext cx="7651353" cy="276999"/>
            <a:chOff x="876299" y="1274518"/>
            <a:chExt cx="7651353" cy="276999"/>
          </a:xfrm>
        </p:grpSpPr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876299" y="1426282"/>
              <a:ext cx="765135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square" lIns="82296" rIns="82296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844925" y="1274518"/>
              <a:ext cx="1346010" cy="276999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tIns="0" rIns="82296" bIns="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 seconds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1735" y="4999713"/>
            <a:ext cx="775918" cy="307777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MISTiC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6096" y="1608414"/>
            <a:ext cx="7207746" cy="3277826"/>
            <a:chOff x="1036096" y="2019475"/>
            <a:chExt cx="7207746" cy="3277826"/>
          </a:xfrm>
        </p:grpSpPr>
        <p:sp>
          <p:nvSpPr>
            <p:cNvPr id="11" name="TextBox 10"/>
            <p:cNvSpPr txBox="1"/>
            <p:nvPr/>
          </p:nvSpPr>
          <p:spPr>
            <a:xfrm rot="20355099">
              <a:off x="2094357" y="3073451"/>
              <a:ext cx="684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Full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Disk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355099">
              <a:off x="7432401" y="2776655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Meso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20355099">
              <a:off x="5448562" y="2598241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CONUS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20355099">
              <a:off x="4192314" y="4897191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Nadir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6022" y="2340423"/>
              <a:ext cx="1077731" cy="307777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Vis Star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3704788" y="2045778"/>
              <a:ext cx="176169" cy="318782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681182" y="2019475"/>
              <a:ext cx="389964" cy="167719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36096" y="2269888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Spacelook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1305799" y="2055304"/>
              <a:ext cx="58723" cy="352337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505569" y="2153842"/>
              <a:ext cx="1369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Blackbody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2352151" y="2049187"/>
              <a:ext cx="226502" cy="226502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6090196" y="2052355"/>
              <a:ext cx="79669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 Star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00324" y="5017257"/>
            <a:ext cx="613700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Note:  Autonomous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spacelook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collected with each Full Disk swath</a:t>
            </a:r>
          </a:p>
        </p:txBody>
      </p:sp>
    </p:spTree>
    <p:extLst>
      <p:ext uri="{BB962C8B-B14F-4D97-AF65-F5344CB8AC3E}">
        <p14:creationId xmlns:p14="http://schemas.microsoft.com/office/powerpoint/2010/main" val="32664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086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ABI vs GOES-13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ABI_EAST_WV09R_loop_0_2017040_100000_2017040_16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476" y="572655"/>
            <a:ext cx="8320881" cy="6241209"/>
          </a:xfrm>
        </p:spPr>
      </p:pic>
    </p:spTree>
    <p:extLst>
      <p:ext uri="{BB962C8B-B14F-4D97-AF65-F5344CB8AC3E}">
        <p14:creationId xmlns:p14="http://schemas.microsoft.com/office/powerpoint/2010/main" val="519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371600" y="1697265"/>
          <a:ext cx="6400800" cy="269474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91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0.47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0.45 - 0.49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“Blue”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0.64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0.60 - 0.68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“Red”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0.864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0.847 - 0.882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“Veggie”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1.373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1.366 - 1.380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“Cirrus”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1.61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1.59 - 1.63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“Snow/Ice”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2.24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2.22 -2.27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 Particle Size”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85952" y="914400"/>
            <a:ext cx="5903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1-6 (Visible /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NearIR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981200" y="4495800"/>
            <a:ext cx="5690616" cy="829818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 visible or near visible bands on ABI, one on heritage imager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342240" y="2962712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00200" y="265791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76850" y="381996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0200" y="381996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76850" y="3285474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76850" y="265791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19250" y="326751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1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5" y="857250"/>
            <a:ext cx="661307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0" y="-9524"/>
            <a:ext cx="8229600" cy="85725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ABI Spectral </a:t>
            </a:r>
            <a:r>
              <a:rPr lang="en-US" sz="3600" dirty="0" smtClean="0">
                <a:solidFill>
                  <a:srgbClr val="FFFF00"/>
                </a:solidFill>
              </a:rPr>
              <a:t>(Vis and near-IR) Bands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2362201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3422" y="388620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Near-IR</a:t>
            </a:r>
          </a:p>
        </p:txBody>
      </p:sp>
    </p:spTree>
    <p:extLst>
      <p:ext uri="{BB962C8B-B14F-4D97-AF65-F5344CB8AC3E}">
        <p14:creationId xmlns:p14="http://schemas.microsoft.com/office/powerpoint/2010/main" val="5025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71600" y="1600200"/>
          <a:ext cx="6400800" cy="4142335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91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3.90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3.80 - 3.99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“Shortwave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6.19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5.79 - 6.59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“Upper-level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6.93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6.72 - 7.14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7.34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7.24 - 7.43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“Lower/Mid-level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8.44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8.23 - 8.66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“Cloud-top Phase”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9.61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9.42 - 9.80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“Ozone”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10.33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10.18 - 10.48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“Clean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11.21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10.82 - 11.60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12.29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11.83 - 12.75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“Dirty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13.28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12.99 - 13.56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“CO</a:t>
                      </a:r>
                      <a:r>
                        <a:rPr lang="en-US" sz="1100" kern="600" baseline="-25000" dirty="0">
                          <a:effectLst/>
                        </a:rPr>
                        <a:t>2</a:t>
                      </a:r>
                      <a:r>
                        <a:rPr lang="en-US" sz="1100" kern="600" dirty="0">
                          <a:effectLst/>
                        </a:rPr>
                        <a:t>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1" y="914400"/>
            <a:ext cx="4778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7-16 (Infrared)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431571" y="5839982"/>
            <a:ext cx="6196972" cy="315311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infrared bands on the ABI, four on heritage imager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398484" y="3029154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371601" y="2588004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341280" y="4878331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335418" y="5483604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8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5" y="857250"/>
            <a:ext cx="6613071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34850" y="-9524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ABI Spectral (IR) Bands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85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" y="1360133"/>
            <a:ext cx="7868873" cy="4997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0"/>
            <a:ext cx="8229600" cy="893498"/>
          </a:xfrm>
        </p:spPr>
        <p:txBody>
          <a:bodyPr/>
          <a:lstStyle/>
          <a:p>
            <a:r>
              <a:rPr lang="en-US" dirty="0" smtClean="0"/>
              <a:t>ABI GOES-16 Spectral Bands (16)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56" y="1295400"/>
            <a:ext cx="4005944" cy="1371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14800" y="1295400"/>
            <a:ext cx="3941487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088" y="2698750"/>
            <a:ext cx="4027712" cy="1173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855" y="3909935"/>
            <a:ext cx="7947431" cy="237896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7455" y="2694712"/>
            <a:ext cx="3908832" cy="11771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88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7250"/>
            <a:ext cx="8229600" cy="85725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4" y="1710928"/>
            <a:ext cx="8772525" cy="3394472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Mat Gunshor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Jordan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Gerth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Scott Lindstrom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Kathleen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Strabala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Bill Line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SSEC data center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Scott Bachmeier</a:t>
            </a:r>
          </a:p>
          <a:p>
            <a:pPr eaLnBrk="1" hangingPunct="1"/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Kaba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 Bah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Steve Miller 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Dan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Lindsey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Jaime Daniels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Paul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Menzel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DAAA-BCDB-4B69-B549-BA5722D2A043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5391616"/>
            <a:ext cx="619128" cy="500617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8201" y="1707355"/>
            <a:ext cx="8772525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Steve Goodman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Chris Schmidt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Chad Gravelle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JMA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SSEC Real Earth team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ITT / Harris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Lockheed-Martin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Entire GOES-R team!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Dave Jones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COMET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You.</a:t>
            </a:r>
          </a:p>
          <a:p>
            <a:pPr marL="342892" marR="0" lvl="0" indent="-342892" algn="l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6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313729"/>
            <a:ext cx="7900822" cy="501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Current GOES Spectral Bands (5)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423885" y="20653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852" y="31750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50" y="5693326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3700" y="56933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2844" y="1273628"/>
            <a:ext cx="2051955" cy="12409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2844" y="5086917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2547157"/>
            <a:ext cx="2018199" cy="11757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56799" y="5086917"/>
            <a:ext cx="1999487" cy="11894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1937" y="4430582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531" y="3824173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446" y="6397022"/>
            <a:ext cx="115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GOES-East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1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" y="1360133"/>
            <a:ext cx="7868873" cy="4997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Spectral Bands (16)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3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61D2B-B6A5-40E4-9FAE-58FB2B6165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0033CC"/>
                </a:solidFill>
              </a:rPr>
              <a:t>GOES-R ABI Weighting Functions</a:t>
            </a:r>
          </a:p>
        </p:txBody>
      </p:sp>
      <p:pic>
        <p:nvPicPr>
          <p:cNvPr id="84996" name="Picture 3" descr="ABI_wf_usstd_00z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533400" y="5943600"/>
            <a:ext cx="807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ABI has only 1 CO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band, so upper-level temperature will be degraded compared to the current sounder</a:t>
            </a:r>
          </a:p>
        </p:txBody>
      </p:sp>
    </p:spTree>
    <p:extLst>
      <p:ext uri="{BB962C8B-B14F-4D97-AF65-F5344CB8AC3E}">
        <p14:creationId xmlns:p14="http://schemas.microsoft.com/office/powerpoint/2010/main" val="18578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6018"/>
          <a:stretch/>
        </p:blipFill>
        <p:spPr>
          <a:xfrm>
            <a:off x="1143000" y="1785935"/>
            <a:ext cx="6858000" cy="5072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8451" y="608012"/>
            <a:ext cx="8551862" cy="1297085"/>
          </a:xfrm>
        </p:spPr>
        <p:txBody>
          <a:bodyPr>
            <a:noAutofit/>
          </a:bodyPr>
          <a:lstStyle/>
          <a:p>
            <a:pPr algn="ctr"/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GOES-R (16) as GOES-East</a:t>
            </a:r>
            <a:b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GOES-15 as GOES-West</a:t>
            </a:r>
            <a:endParaRPr lang="en-US" sz="1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5383" y="1981200"/>
            <a:ext cx="798617" cy="369332"/>
          </a:xfrm>
          <a:prstGeom prst="rect">
            <a:avLst/>
          </a:prstGeom>
          <a:solidFill>
            <a:srgbClr val="B7D43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106 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33460" y="2350532"/>
            <a:ext cx="0" cy="344849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12570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spatial resolution from the GOES-R ABI is better than current GOES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120 degrees West. (And improved temporal resolution beyond that)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3D389-B9B2-DB4A-9B20-51056643119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1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1469" y="641246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452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 the ‘white’ space is instrument idle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A1C52-93DC-4A90-ADF1-DF20450C1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Recent</a:t>
            </a:r>
            <a:r>
              <a:rPr lang="en-US" dirty="0" smtClean="0"/>
              <a:t> Mode 3 (Flex mode)</a:t>
            </a:r>
            <a:br>
              <a:rPr lang="en-US" dirty="0" smtClean="0"/>
            </a:br>
            <a:r>
              <a:rPr lang="en-US" dirty="0" smtClean="0"/>
              <a:t> “Time-Time” chart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ABI Scan Mode 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10-min: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Full Disk +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CONUS +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-scale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10-min Full Disk would offer synergy with other geos and improved AMVs outside of CONUS, plus still allow for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-scale observations.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from the mode has been collected during the PLPT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(Post Launch Products Test).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mode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maintains the scan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sectors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(same size/locations)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in mode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and is currently under contract for the needed ground system modifications.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A1C52-93DC-4A90-ADF1-DF20450C1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ABI Scan </a:t>
            </a:r>
            <a:r>
              <a:rPr lang="en-US" dirty="0"/>
              <a:t>Mode </a:t>
            </a:r>
            <a:r>
              <a:rPr lang="en-US" dirty="0" smtClean="0"/>
              <a:t>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7122" y="6520441"/>
            <a:ext cx="472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Time-time diagram from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Exelis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now Harris Corp.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A1C52-93DC-4A90-ADF1-DF20450C1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72"/>
            <a:ext cx="9144000" cy="466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955268"/>
            <a:ext cx="517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 less ‘white space’ than scan mode 3 (flex mode)</a:t>
            </a:r>
          </a:p>
        </p:txBody>
      </p:sp>
    </p:spTree>
    <p:extLst>
      <p:ext uri="{BB962C8B-B14F-4D97-AF65-F5344CB8AC3E}">
        <p14:creationId xmlns:p14="http://schemas.microsoft.com/office/powerpoint/2010/main" val="36013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S44_FORT_FIRE_479x1278_B12_animated_2016127_120000_2016128_020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965" y="894197"/>
            <a:ext cx="7818427" cy="58760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7ECD94A3-70B5-4073-BF2F-75129C8B436A}" type="slidenum">
              <a:rPr lang="en-US">
                <a:solidFill>
                  <a:srgbClr val="000000"/>
                </a:solidFill>
              </a:rPr>
              <a:pPr defTabSz="914400"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83676" y="163140"/>
            <a:ext cx="617220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 eaLnBrk="1" hangingPunct="1"/>
            <a:r>
              <a:rPr lang="en-US" sz="3300" kern="0" dirty="0">
                <a:solidFill>
                  <a:srgbClr val="FFFF00"/>
                </a:solidFill>
                <a:latin typeface="Arial"/>
              </a:rPr>
              <a:t>Fort McMurray </a:t>
            </a:r>
            <a:r>
              <a:rPr lang="en-US" sz="3300" kern="0" dirty="0" smtClean="0">
                <a:solidFill>
                  <a:srgbClr val="FFFF00"/>
                </a:solidFill>
                <a:latin typeface="Arial"/>
              </a:rPr>
              <a:t>Fires (GOES-14)</a:t>
            </a:r>
            <a:endParaRPr lang="en-US" sz="3300" kern="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6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368" y="72215"/>
            <a:ext cx="626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rial"/>
              </a:rPr>
              <a:t>ABI “Red” Band  (0.62 um)</a:t>
            </a:r>
            <a:endParaRPr lang="en-US" sz="40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ABI_BAND2_08APR2017_SNOW_TOR_NM_loop_2017098_162026_2017098_1859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0938" y="824892"/>
            <a:ext cx="7218966" cy="57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Shape 460"/>
          <p:cNvPicPr preferRelativeResize="0"/>
          <p:nvPr/>
        </p:nvPicPr>
        <p:blipFill rotWithShape="1">
          <a:blip r:embed="rId3">
            <a:alphaModFix/>
          </a:blip>
          <a:srcRect l="29526" t="14114" r="15332" b="11794"/>
          <a:stretch/>
        </p:blipFill>
        <p:spPr>
          <a:xfrm>
            <a:off x="0" y="-41530"/>
            <a:ext cx="9156475" cy="686735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5105400" y="6029981"/>
            <a:ext cx="3974875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http://www.goes-r.gov</a:t>
            </a:r>
          </a:p>
        </p:txBody>
      </p:sp>
      <p:sp>
        <p:nvSpPr>
          <p:cNvPr id="462" name="Shape 462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0" y="5783560"/>
            <a:ext cx="4397357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Many critical derived quantities</a:t>
            </a:r>
          </a:p>
        </p:txBody>
      </p:sp>
      <p:sp>
        <p:nvSpPr>
          <p:cNvPr id="2" name="Oval 1"/>
          <p:cNvSpPr/>
          <p:nvPr/>
        </p:nvSpPr>
        <p:spPr>
          <a:xfrm>
            <a:off x="4267200" y="4572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00" y="415882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2600" y="4858175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7200" y="44196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05600" y="4890347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2052969"/>
            <a:ext cx="4948689" cy="3501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196405" y="269655"/>
            <a:ext cx="9057068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Calibration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3" y="5715001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11407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GOES-R Series web sites 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452282" cy="4525963"/>
          </a:xfrm>
        </p:spPr>
        <p:txBody>
          <a:bodyPr/>
          <a:lstStyle/>
          <a:p>
            <a:pPr algn="r" eaLnBrk="1" hangingPunct="1"/>
            <a:r>
              <a:rPr lang="en-US" i="1" dirty="0">
                <a:solidFill>
                  <a:schemeClr val="bg1"/>
                </a:solidFill>
              </a:rPr>
              <a:t>http://</a:t>
            </a:r>
            <a:r>
              <a:rPr lang="en-US" i="1" dirty="0" smtClean="0">
                <a:solidFill>
                  <a:schemeClr val="bg1"/>
                </a:solidFill>
              </a:rPr>
              <a:t>www.goes-r.gov</a:t>
            </a:r>
          </a:p>
          <a:p>
            <a:pPr algn="r" eaLnBrk="1" hangingPunct="1"/>
            <a:r>
              <a:rPr lang="en-US" i="1" dirty="0">
                <a:solidFill>
                  <a:schemeClr val="bg1"/>
                </a:solidFill>
              </a:rPr>
              <a:t>http://cimss.ssec.wisc.edu/goes-r</a:t>
            </a:r>
            <a:r>
              <a:rPr lang="en-US" i="1" dirty="0" smtClean="0">
                <a:solidFill>
                  <a:schemeClr val="bg1"/>
                </a:solidFill>
              </a:rPr>
              <a:t>/</a:t>
            </a:r>
          </a:p>
          <a:p>
            <a:pPr algn="r" eaLnBrk="1" hangingPunct="1"/>
            <a:r>
              <a:rPr lang="en-US" i="1" kern="1200" dirty="0">
                <a:solidFill>
                  <a:schemeClr val="bg1"/>
                </a:solidFill>
              </a:rPr>
              <a:t>http://cimss.ssec.wisc.edu/goes/goesr.html</a:t>
            </a:r>
          </a:p>
          <a:p>
            <a:pPr algn="r"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228600" y="3090634"/>
            <a:ext cx="4725140" cy="3586104"/>
          </a:xfrm>
          <a:prstGeom prst="rect">
            <a:avLst/>
          </a:prstGeom>
        </p:spPr>
      </p:pic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3156752" y="6276081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8000" y="5144998"/>
            <a:ext cx="3267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 data shown are preliminary, experimental, during on-orbit testing.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3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138" y="-265739"/>
            <a:ext cx="7886700" cy="1325563"/>
          </a:xfrm>
        </p:spPr>
        <p:txBody>
          <a:bodyPr/>
          <a:lstStyle/>
          <a:p>
            <a:r>
              <a:rPr lang="en-US" dirty="0" smtClean="0"/>
              <a:t>A Closer Look at the ABI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" y="1825625"/>
            <a:ext cx="4054549" cy="4351338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journals.ametsoc.org/doi/abs/10.1175/BAMS-D-15-00230.1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April BAMS issue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20" y="744278"/>
            <a:ext cx="4412405" cy="58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4A3-70B5-4073-BF2F-75129C8B436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4066" y="120181"/>
            <a:ext cx="7943723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 smtClean="0">
                <a:solidFill>
                  <a:srgbClr val="FFFF00"/>
                </a:solidFill>
                <a:latin typeface="Arial"/>
              </a:rPr>
              <a:t>Thunder Bay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(GOES-16)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ice3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44F42-9A19-4DCA-A401-5D0161071F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228600"/>
            <a:ext cx="8915400" cy="13716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174084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83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  			ABI			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Current Imager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Spectral Coverage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	16 bands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 bands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resolution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0.64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Visible 			0.5 km 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1 km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Other Visible/near-IR	1.0 km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n/a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Bands (&gt;2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m)			2 km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4 km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coverage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Full disk					4 per hour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Scheduled (3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CONUS        			12 per hour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~4 per hour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Mesoscale			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very 1-min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n/a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170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1371601" y="1726186"/>
            <a:ext cx="4174436" cy="254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68680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Advanced Baseline Imager (ABI)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257B4-DC8B-6A48-AE5D-4E9055F48DE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497587"/>
            <a:ext cx="1828800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001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78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5950" y="4466272"/>
            <a:ext cx="16002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Faster coverage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1950" y="4466272"/>
            <a:ext cx="160020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spatial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resolution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3650" y="4466272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spectral bands (16 on ABI vs. 5 on the current imager)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8951" y="1587686"/>
            <a:ext cx="14734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on GOES-S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693099"/>
            <a:ext cx="1885950" cy="12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PixelArea_1km_GOES_Test_CONUS_MESO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92" y="170335"/>
            <a:ext cx="56114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85950" y="103718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-scale box locations are movable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4790" y="254889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9140" y="140589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1890" y="112014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90" y="189492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9290" y="4846320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3840" y="5411406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Scan mode (3) or ‘flex mode’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for the ABI: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 Full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disk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every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15 minutes + 5 min CONUS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+ 1-min mesoscale sectors (2 locations). 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[Scan mode (4) or ‘Continuous Full Disk’ (CFD) is a full disk every 5 min]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US_FROM_CENTR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20061" y="16161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ABI CONUS Sector (Central)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28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_CONUS_EXTENT_EAS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_CONUS_EXTENT_MI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ORIGINAL_AUDIO_FILEPATH" val="C:\Users\bline\Desktop\SPC\HWT_material\2016\Training\Overview\Audio\ABI_spectral.wav"/>
  <p:tag name="ELAPSEDTIME" val="12.37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ORIGINAL_AUDIO_FILEPATH" val="C:\Users\bline\Desktop\SPC\HWT_material\2016\Training\Overview\Audio\current_spectral.wav"/>
  <p:tag name="ELAPSEDTIME" val="12.68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ORIGINAL_AUDIO_FILEPATH" val="C:\Users\bline\Desktop\SPC\HWT_material\2016\Training\Overview\Audio\ABI_spectral.wav"/>
  <p:tag name="ELAPSEDTIME" val="12.37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31" val="0"/>
  <p:tag name="ANNOTATION_START_31" val="65.3"/>
  <p:tag name="ANNOTATION_END_31" val="66.6"/>
  <p:tag name="ANNOTATION_TOP_31" val="243.1"/>
  <p:tag name="ANNOTATION_LEFT_31" val="311.5"/>
  <p:tag name="ANNOTATION_WIDTH_31" val="111.8"/>
  <p:tag name="ANNOTATION_HEIGHT_31" val="111.5"/>
  <p:tag name="ANNOTATION_ANIMATION_31" val="3"/>
  <p:tag name="ANNOTATION_ROTATION_31" val="180"/>
  <p:tag name="ANNOTATION_SUB_TYPE_31" val="2"/>
  <p:tag name="ANNOTATION_LOOP_COUNT_31" val="1"/>
  <p:tag name="ANNOTATION_BOX_RADIUS_31" val="0"/>
  <p:tag name="ANNOTATION_SCALE_31" val="125"/>
  <p:tag name="ANNOTATION_BORDER_ALPHA_31" val="100"/>
  <p:tag name="ANNOTATION_BORDER_COLOR_31" val="16777215"/>
  <p:tag name="ANNOTATION_FILL_COLOR_31" val="683492"/>
  <p:tag name="ANNOTATION_FILL_ALPHA_31" val="100"/>
  <p:tag name="ANNOTATION_BORDER_WIDTH_31" val="2"/>
  <p:tag name="ANNOTATION_TYPE_32" val="0"/>
  <p:tag name="ANNOTATION_START_32" val="66.6"/>
  <p:tag name="ANNOTATION_END_32" val="67.4"/>
  <p:tag name="ANNOTATION_TOP_32" val="243.1"/>
  <p:tag name="ANNOTATION_LEFT_32" val="309.2"/>
  <p:tag name="ANNOTATION_WIDTH_32" val="111.8"/>
  <p:tag name="ANNOTATION_HEIGHT_32" val="111.5"/>
  <p:tag name="ANNOTATION_ANIMATION_32" val="3"/>
  <p:tag name="ANNOTATION_ROTATION_32" val="180"/>
  <p:tag name="ANNOTATION_SUB_TYPE_32" val="2"/>
  <p:tag name="ANNOTATION_LOOP_COUNT_32" val="1"/>
  <p:tag name="ANNOTATION_BOX_RADIUS_32" val="0"/>
  <p:tag name="ANNOTATION_SCALE_32" val="125"/>
  <p:tag name="ANNOTATION_BORDER_ALPHA_32" val="100"/>
  <p:tag name="ANNOTATION_BORDER_COLOR_32" val="16777215"/>
  <p:tag name="ANNOTATION_FILL_COLOR_32" val="683492"/>
  <p:tag name="ANNOTATION_FILL_ALPHA_32" val="100"/>
  <p:tag name="ANNOTATION_BORDER_WIDTH_32" val="2"/>
  <p:tag name="ANNOTATION_TYPE_33" val="0"/>
  <p:tag name="ANNOTATION_START_33" val="67.4"/>
  <p:tag name="ANNOTATION_END_33" val="68.2"/>
  <p:tag name="ANNOTATION_TOP_33" val="243.1"/>
  <p:tag name="ANNOTATION_LEFT_33" val="309.2"/>
  <p:tag name="ANNOTATION_WIDTH_33" val="111.8"/>
  <p:tag name="ANNOTATION_HEIGHT_33" val="111.5"/>
  <p:tag name="ANNOTATION_ANIMATION_33" val="3"/>
  <p:tag name="ANNOTATION_ROTATION_33" val="180"/>
  <p:tag name="ANNOTATION_SUB_TYPE_33" val="2"/>
  <p:tag name="ANNOTATION_LOOP_COUNT_33" val="1"/>
  <p:tag name="ANNOTATION_BOX_RADIUS_33" val="0"/>
  <p:tag name="ANNOTATION_SCALE_33" val="125"/>
  <p:tag name="ANNOTATION_BORDER_ALPHA_33" val="100"/>
  <p:tag name="ANNOTATION_BORDER_COLOR_33" val="16777215"/>
  <p:tag name="ANNOTATION_FILL_COLOR_33" val="683492"/>
  <p:tag name="ANNOTATION_FILL_ALPHA_33" val="100"/>
  <p:tag name="ANNOTATION_BORDER_WIDTH_33" val="2"/>
  <p:tag name="ANNOTATION_TYPE_34" val="0"/>
  <p:tag name="ANNOTATION_START_34" val="68.2"/>
  <p:tag name="ANNOTATION_TOP_34" val="243.1"/>
  <p:tag name="ANNOTATION_LEFT_34" val="309.2"/>
  <p:tag name="ANNOTATION_WIDTH_34" val="111.8"/>
  <p:tag name="ANNOTATION_HEIGHT_34" val="111.5"/>
  <p:tag name="ANNOTATION_ANIMATION_34" val="3"/>
  <p:tag name="ANNOTATION_ROTATION_34" val="180"/>
  <p:tag name="ANNOTATION_SUB_TYPE_34" val="2"/>
  <p:tag name="ANNOTATION_LOOP_COUNT_34" val="1"/>
  <p:tag name="ANNOTATION_BOX_RADIUS_34" val="0"/>
  <p:tag name="ANNOTATION_SCALE_34" val="125"/>
  <p:tag name="ANNOTATION_BORDER_ALPHA_34" val="100"/>
  <p:tag name="ANNOTATION_BORDER_COLOR_34" val="16777215"/>
  <p:tag name="ANNOTATION_FILL_COLOR_34" val="683492"/>
  <p:tag name="ANNOTATION_FILL_ALPHA_34" val="100"/>
  <p:tag name="ANNOTATION_BORDER_WIDTH_34" val="2"/>
  <p:tag name="ARTICULATE_SLIDE_GUID" val="f43a3f9c-104b-43c4-a498-e9258f623426"/>
  <p:tag name="ANNOTATION_TYPE_27" val="0"/>
  <p:tag name="ANNOTATION_START_27" val="66.1"/>
  <p:tag name="ANNOTATION_END_27" val="67.5"/>
  <p:tag name="ANNOTATION_TOP_27" val="257.3"/>
  <p:tag name="ANNOTATION_LEFT_27" val="310.0"/>
  <p:tag name="ANNOTATION_WIDTH_27" val="111.8"/>
  <p:tag name="ANNOTATION_HEIGHT_27" val="111.5"/>
  <p:tag name="ANNOTATION_ANIMATION_27" val="3"/>
  <p:tag name="ANNOTATION_ROTATION_27" val="18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TYPE_28" val="0"/>
  <p:tag name="ANNOTATION_START_28" val="67.5"/>
  <p:tag name="ANNOTATION_END_28" val="68.3"/>
  <p:tag name="ANNOTATION_TOP_28" val="247.6"/>
  <p:tag name="ANNOTATION_LEFT_28" val="310.7"/>
  <p:tag name="ANNOTATION_WIDTH_28" val="111.8"/>
  <p:tag name="ANNOTATION_HEIGHT_28" val="111.5"/>
  <p:tag name="ANNOTATION_ANIMATION_28" val="3"/>
  <p:tag name="ANNOTATION_ROTATION_28" val="180"/>
  <p:tag name="ANNOTATION_SUB_TYPE_28" val="2"/>
  <p:tag name="ANNOTATION_LOOP_COUNT_28" val="1"/>
  <p:tag name="ANNOTATION_BOX_RADIUS_28" val="0"/>
  <p:tag name="ANNOTATION_SCALE_28" val="125"/>
  <p:tag name="ANNOTATION_BORDER_ALPHA_28" val="100"/>
  <p:tag name="ANNOTATION_BORDER_COLOR_28" val="16777215"/>
  <p:tag name="ANNOTATION_FILL_COLOR_28" val="683492"/>
  <p:tag name="ANNOTATION_FILL_ALPHA_28" val="100"/>
  <p:tag name="ANNOTATION_BORDER_WIDTH_28" val="2"/>
  <p:tag name="ANNOTATION_TYPE_29" val="0"/>
  <p:tag name="ANNOTATION_START_29" val="68.3"/>
  <p:tag name="ANNOTATION_END_29" val="69.2"/>
  <p:tag name="ANNOTATION_TOP_29" val="247.6"/>
  <p:tag name="ANNOTATION_LEFT_29" val="307.7"/>
  <p:tag name="ANNOTATION_WIDTH_29" val="111.8"/>
  <p:tag name="ANNOTATION_HEIGHT_29" val="111.5"/>
  <p:tag name="ANNOTATION_ANIMATION_29" val="3"/>
  <p:tag name="ANNOTATION_ROTATION_29" val="180"/>
  <p:tag name="ANNOTATION_SUB_TYPE_29" val="2"/>
  <p:tag name="ANNOTATION_LOOP_COUNT_29" val="1"/>
  <p:tag name="ANNOTATION_BOX_RADIUS_29" val="0"/>
  <p:tag name="ANNOTATION_SCALE_29" val="125"/>
  <p:tag name="ANNOTATION_BORDER_ALPHA_29" val="100"/>
  <p:tag name="ANNOTATION_BORDER_COLOR_29" val="16777215"/>
  <p:tag name="ANNOTATION_FILL_COLOR_29" val="683492"/>
  <p:tag name="ANNOTATION_FILL_ALPHA_29" val="100"/>
  <p:tag name="ANNOTATION_BORDER_WIDTH_29" val="2"/>
  <p:tag name="ANNOTATION_TYPE_30" val="0"/>
  <p:tag name="ANNOTATION_START_30" val="69.2"/>
  <p:tag name="ANNOTATION_TOP_30" val="246.1"/>
  <p:tag name="ANNOTATION_LEFT_30" val="307.7"/>
  <p:tag name="ANNOTATION_WIDTH_30" val="111.8"/>
  <p:tag name="ANNOTATION_HEIGHT_30" val="111.5"/>
  <p:tag name="ANNOTATION_ANIMATION_30" val="3"/>
  <p:tag name="ANNOTATION_ROTATION_30" val="180"/>
  <p:tag name="ANNOTATION_SUB_TYPE_30" val="2"/>
  <p:tag name="ANNOTATION_LOOP_COUNT_30" val="1"/>
  <p:tag name="ANNOTATION_BOX_RADIUS_30" val="0"/>
  <p:tag name="ANNOTATION_SCALE_30" val="125"/>
  <p:tag name="ANNOTATION_BORDER_ALPHA_30" val="100"/>
  <p:tag name="ANNOTATION_BORDER_COLOR_30" val="16777215"/>
  <p:tag name="ANNOTATION_FILL_COLOR_30" val="683492"/>
  <p:tag name="ANNOTATION_FILL_ALPHA_30" val="100"/>
  <p:tag name="ANNOTATION_BORDER_WIDTH_30" val="2"/>
  <p:tag name="ARTICULATE_PLAYLIST_ID" val="-1"/>
  <p:tag name="AUDIO_ID" val="352"/>
  <p:tag name="ANNOTATION_TYPE_1" val="0"/>
  <p:tag name="ANNOTATION_ANIMATION_1" val="3"/>
  <p:tag name="ANNOTATION_ROTATION_1" val="90"/>
  <p:tag name="ANNOTATION_SUB_TYPE_1" val="2"/>
  <p:tag name="ANNOTATION_LOOP_COUNT_1" val="1"/>
  <p:tag name="ANNOTATION_BOX_RADIUS_1" val="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ANIMATION_2" val="3"/>
  <p:tag name="ANNOTATION_ROTATION_2" val="90"/>
  <p:tag name="ANNOTATION_SUB_TYPE_2" val="2"/>
  <p:tag name="ANNOTATION_LOOP_COUNT_2" val="1"/>
  <p:tag name="ANNOTATION_BOX_RADIUS_2" val="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ANIMATION_3" val="3"/>
  <p:tag name="ANNOTATION_ROTATION_3" val="90"/>
  <p:tag name="ANNOTATION_SUB_TYPE_3" val="2"/>
  <p:tag name="ANNOTATION_LOOP_COUNT_3" val="1"/>
  <p:tag name="ANNOTATION_BOX_RADIUS_3" val="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ANIMATION_4" val="3"/>
  <p:tag name="ANNOTATION_ROTATION_4" val="90"/>
  <p:tag name="ANNOTATION_SUB_TYPE_4" val="2"/>
  <p:tag name="ANNOTATION_LOOP_COUNT_4" val="1"/>
  <p:tag name="ANNOTATION_BOX_RADIUS_4" val="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ANIMATION_5" val="3"/>
  <p:tag name="ANNOTATION_ROTATION_5" val="90"/>
  <p:tag name="ANNOTATION_SUB_TYPE_5" val="2"/>
  <p:tag name="ANNOTATION_LOOP_COUNT_5" val="1"/>
  <p:tag name="ANNOTATION_BOX_RADIUS_5" val="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ANIMATION_6" val="3"/>
  <p:tag name="ANNOTATION_ROTATION_6" val="90"/>
  <p:tag name="ANNOTATION_SUB_TYPE_6" val="2"/>
  <p:tag name="ANNOTATION_LOOP_COUNT_6" val="1"/>
  <p:tag name="ANNOTATION_BOX_RADIUS_6" val="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ANIMATION_7" val="3"/>
  <p:tag name="ANNOTATION_ROTATION_7" val="90"/>
  <p:tag name="ANNOTATION_SUB_TYPE_7" val="2"/>
  <p:tag name="ANNOTATION_LOOP_COUNT_7" val="1"/>
  <p:tag name="ANNOTATION_BOX_RADIUS_7" val="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ANIMATION_8" val="3"/>
  <p:tag name="ANNOTATION_ROTATION_8" val="90"/>
  <p:tag name="ANNOTATION_SUB_TYPE_8" val="2"/>
  <p:tag name="ANNOTATION_LOOP_COUNT_8" val="1"/>
  <p:tag name="ANNOTATION_BOX_RADIUS_8" val="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ANIMATION_9" val="3"/>
  <p:tag name="ANNOTATION_ROTATION_9" val="90"/>
  <p:tag name="ANNOTATION_SUB_TYPE_9" val="2"/>
  <p:tag name="ANNOTATION_LOOP_COUNT_9" val="1"/>
  <p:tag name="ANNOTATION_BOX_RADIUS_9" val="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ANIMATION_10" val="3"/>
  <p:tag name="ANNOTATION_ROTATION_10" val="90"/>
  <p:tag name="ANNOTATION_SUB_TYPE_10" val="2"/>
  <p:tag name="ANNOTATION_LOOP_COUNT_10" val="1"/>
  <p:tag name="ANNOTATION_BOX_RADIUS_10" val="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ANIMATION_11" val="3"/>
  <p:tag name="ANNOTATION_ROTATION_11" val="90"/>
  <p:tag name="ANNOTATION_SUB_TYPE_11" val="2"/>
  <p:tag name="ANNOTATION_LOOP_COUNT_11" val="1"/>
  <p:tag name="ANNOTATION_BOX_RADIUS_11" val="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ANIMATION_12" val="3"/>
  <p:tag name="ANNOTATION_ROTATION_12" val="90"/>
  <p:tag name="ANNOTATION_SUB_TYPE_12" val="2"/>
  <p:tag name="ANNOTATION_LOOP_COUNT_12" val="1"/>
  <p:tag name="ANNOTATION_BOX_RADIUS_12" val="0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ANIMATION_13" val="3"/>
  <p:tag name="ANNOTATION_ROTATION_13" val="90"/>
  <p:tag name="ANNOTATION_SUB_TYPE_13" val="2"/>
  <p:tag name="ANNOTATION_LOOP_COUNT_13" val="1"/>
  <p:tag name="ANNOTATION_BOX_RADIUS_13" val="0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ANIMATION_14" val="3"/>
  <p:tag name="ANNOTATION_ROTATION_14" val="90"/>
  <p:tag name="ANNOTATION_SUB_TYPE_14" val="2"/>
  <p:tag name="ANNOTATION_LOOP_COUNT_14" val="1"/>
  <p:tag name="ANNOTATION_BOX_RADIUS_14" val="0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ANIMATION_15" val="3"/>
  <p:tag name="ANNOTATION_ROTATION_15" val="90"/>
  <p:tag name="ANNOTATION_SUB_TYPE_15" val="2"/>
  <p:tag name="ANNOTATION_LOOP_COUNT_15" val="1"/>
  <p:tag name="ANNOTATION_BOX_RADIUS_15" val="0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ANIMATION_16" val="3"/>
  <p:tag name="ANNOTATION_ROTATION_16" val="90"/>
  <p:tag name="ANNOTATION_SUB_TYPE_16" val="2"/>
  <p:tag name="ANNOTATION_LOOP_COUNT_16" val="1"/>
  <p:tag name="ANNOTATION_BOX_RADIUS_16" val="0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ANIMATION_17" val="3"/>
  <p:tag name="ANNOTATION_ROTATION_17" val="90"/>
  <p:tag name="ANNOTATION_SUB_TYPE_17" val="2"/>
  <p:tag name="ANNOTATION_LOOP_COUNT_17" val="1"/>
  <p:tag name="ANNOTATION_BOX_RADIUS_17" val="0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ANIMATION_18" val="3"/>
  <p:tag name="ANNOTATION_ROTATION_18" val="90"/>
  <p:tag name="ANNOTATION_SUB_TYPE_18" val="2"/>
  <p:tag name="ANNOTATION_LOOP_COUNT_18" val="1"/>
  <p:tag name="ANNOTATION_BOX_RADIUS_18" val="0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ANIMATION_19" val="3"/>
  <p:tag name="ANNOTATION_ROTATION_19" val="90"/>
  <p:tag name="ANNOTATION_SUB_TYPE_19" val="2"/>
  <p:tag name="ANNOTATION_LOOP_COUNT_19" val="1"/>
  <p:tag name="ANNOTATION_BOX_RADIUS_19" val="0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ANIMATION_20" val="3"/>
  <p:tag name="ANNOTATION_ROTATION_20" val="90"/>
  <p:tag name="ANNOTATION_SUB_TYPE_20" val="2"/>
  <p:tag name="ANNOTATION_LOOP_COUNT_20" val="1"/>
  <p:tag name="ANNOTATION_BOX_RADIUS_20" val="0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0"/>
  <p:tag name="ANNOTATION_ANIMATION_21" val="3"/>
  <p:tag name="ANNOTATION_ROTATION_21" val="90"/>
  <p:tag name="ANNOTATION_SUB_TYPE_21" val="2"/>
  <p:tag name="ANNOTATION_LOOP_COUNT_21" val="1"/>
  <p:tag name="ANNOTATION_BOX_RADIUS_21" val="0"/>
  <p:tag name="ANNOTATION_BORDER_ALPHA_21" val="100"/>
  <p:tag name="ANNOTATION_BORDER_COLOR_21" val="16777215"/>
  <p:tag name="ANNOTATION_FILL_COLOR_21" val="683492"/>
  <p:tag name="ANNOTATION_FILL_ALPHA_21" val="100"/>
  <p:tag name="ANNOTATION_BORDER_WIDTH_21" val="2"/>
  <p:tag name="ANNOTATION_TYPE_22" val="0"/>
  <p:tag name="ANNOTATION_ANIMATION_22" val="3"/>
  <p:tag name="ANNOTATION_ROTATION_22" val="90"/>
  <p:tag name="ANNOTATION_SUB_TYPE_22" val="2"/>
  <p:tag name="ANNOTATION_LOOP_COUNT_22" val="1"/>
  <p:tag name="ANNOTATION_BOX_RADIUS_22" val="0"/>
  <p:tag name="ANNOTATION_BORDER_ALPHA_22" val="100"/>
  <p:tag name="ANNOTATION_BORDER_COLOR_22" val="16777215"/>
  <p:tag name="ANNOTATION_FILL_COLOR_22" val="683492"/>
  <p:tag name="ANNOTATION_FILL_ALPHA_22" val="100"/>
  <p:tag name="ANNOTATION_BORDER_WIDTH_22" val="2"/>
  <p:tag name="ANNOTATION_TYPE_23" val="0"/>
  <p:tag name="ANNOTATION_ANIMATION_23" val="3"/>
  <p:tag name="ANNOTATION_ROTATION_23" val="90"/>
  <p:tag name="ANNOTATION_SUB_TYPE_23" val="2"/>
  <p:tag name="ANNOTATION_LOOP_COUNT_23" val="1"/>
  <p:tag name="ANNOTATION_BOX_RADIUS_23" val="0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ANIMATION_24" val="3"/>
  <p:tag name="ANNOTATION_ROTATION_24" val="90"/>
  <p:tag name="ANNOTATION_SUB_TYPE_24" val="2"/>
  <p:tag name="ANNOTATION_LOOP_COUNT_24" val="1"/>
  <p:tag name="ANNOTATION_BOX_RADIUS_24" val="0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ANIMATION_25" val="3"/>
  <p:tag name="ANNOTATION_ROTATION_25" val="90"/>
  <p:tag name="ANNOTATION_SUB_TYPE_25" val="2"/>
  <p:tag name="ANNOTATION_LOOP_COUNT_25" val="1"/>
  <p:tag name="ANNOTATION_BOX_RADIUS_25" val="0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ANIMATION_26" val="3"/>
  <p:tag name="ANNOTATION_ROTATION_26" val="90"/>
  <p:tag name="ANNOTATION_SUB_TYPE_26" val="2"/>
  <p:tag name="ANNOTATION_LOOP_COUNT_26" val="1"/>
  <p:tag name="ANNOTATION_BOX_RADIUS_26" val="0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COUNT" val="26"/>
  <p:tag name="ARTICULATE_SLIDE_NAV" val="34"/>
  <p:tag name="ANNOTATION_TOP_1" val="576.1667"/>
  <p:tag name="ANNOTATION_LEFT_1" val="371.3333"/>
  <p:tag name="ANNOTATION_HEIGHT_1" val="185.8333"/>
  <p:tag name="ANNOTATION_WIDTH_1" val="186.3333"/>
  <p:tag name="ANNOTATION_START_1" val="2.5"/>
  <p:tag name="ANNOTATION_END_1" val="3.1"/>
  <p:tag name="ANNOTATION_SLIDE_HEIGHT_1" val="720"/>
  <p:tag name="ANNOTATION_SLIDE_WIDTH_1" val="960"/>
  <p:tag name="ANNOTATION_SCALE_1" val="100"/>
  <p:tag name="ANNOTATION_TOP_2" val="576.1667"/>
  <p:tag name="ANNOTATION_LEFT_2" val="371.3333"/>
  <p:tag name="ANNOTATION_HEIGHT_2" val="185.8333"/>
  <p:tag name="ANNOTATION_WIDTH_2" val="186.3333"/>
  <p:tag name="ANNOTATION_START_2" val="3.1"/>
  <p:tag name="ANNOTATION_END_2" val="5.4"/>
  <p:tag name="ANNOTATION_SLIDE_HEIGHT_2" val="720"/>
  <p:tag name="ANNOTATION_SLIDE_WIDTH_2" val="960"/>
  <p:tag name="ANNOTATION_SCALE_2" val="100"/>
  <p:tag name="ANNOTATION_TOP_3" val="570"/>
  <p:tag name="ANNOTATION_LEFT_3" val="685.5"/>
  <p:tag name="ANNOTATION_HEIGHT_3" val="185.8333"/>
  <p:tag name="ANNOTATION_WIDTH_3" val="186.3333"/>
  <p:tag name="ANNOTATION_START_3" val="5.4"/>
  <p:tag name="ANNOTATION_END_3" val="6"/>
  <p:tag name="ANNOTATION_SLIDE_HEIGHT_3" val="720"/>
  <p:tag name="ANNOTATION_SLIDE_WIDTH_3" val="960"/>
  <p:tag name="ANNOTATION_SCALE_3" val="100"/>
  <p:tag name="ANNOTATION_TOP_4" val="570"/>
  <p:tag name="ANNOTATION_LEFT_4" val="685.5"/>
  <p:tag name="ANNOTATION_HEIGHT_4" val="185.8333"/>
  <p:tag name="ANNOTATION_WIDTH_4" val="186.3333"/>
  <p:tag name="ANNOTATION_START_4" val="6"/>
  <p:tag name="ANNOTATION_END_4" val="6.7"/>
  <p:tag name="ANNOTATION_SLIDE_HEIGHT_4" val="720"/>
  <p:tag name="ANNOTATION_SLIDE_WIDTH_4" val="960"/>
  <p:tag name="ANNOTATION_SCALE_4" val="100"/>
  <p:tag name="ANNOTATION_TOP_5" val="570"/>
  <p:tag name="ANNOTATION_LEFT_5" val="685.5"/>
  <p:tag name="ANNOTATION_HEIGHT_5" val="185.8333"/>
  <p:tag name="ANNOTATION_WIDTH_5" val="186.3333"/>
  <p:tag name="ANNOTATION_START_5" val="6.7"/>
  <p:tag name="ANNOTATION_END_5" val="9.6"/>
  <p:tag name="ANNOTATION_SLIDE_HEIGHT_5" val="720"/>
  <p:tag name="ANNOTATION_SLIDE_WIDTH_5" val="960"/>
  <p:tag name="ANNOTATION_SCALE_5" val="100"/>
  <p:tag name="ANNOTATION_TOP_6" val="264"/>
  <p:tag name="ANNOTATION_LEFT_6" val="517.8334"/>
  <p:tag name="ANNOTATION_HEIGHT_6" val="185.8333"/>
  <p:tag name="ANNOTATION_WIDTH_6" val="186.3333"/>
  <p:tag name="ANNOTATION_START_6" val="9.6"/>
  <p:tag name="ANNOTATION_END_6" val="10.2"/>
  <p:tag name="ANNOTATION_SLIDE_HEIGHT_6" val="720"/>
  <p:tag name="ANNOTATION_SLIDE_WIDTH_6" val="960"/>
  <p:tag name="ANNOTATION_SCALE_6" val="100"/>
  <p:tag name="ANNOTATION_TOP_7" val="264"/>
  <p:tag name="ANNOTATION_LEFT_7" val="517.8334"/>
  <p:tag name="ANNOTATION_HEIGHT_7" val="185.8333"/>
  <p:tag name="ANNOTATION_WIDTH_7" val="186.3333"/>
  <p:tag name="ANNOTATION_START_7" val="10.2"/>
  <p:tag name="ANNOTATION_END_7" val="20.2"/>
  <p:tag name="ANNOTATION_SLIDE_HEIGHT_7" val="720"/>
  <p:tag name="ANNOTATION_SLIDE_WIDTH_7" val="960"/>
  <p:tag name="ANNOTATION_SCALE_7" val="100"/>
  <p:tag name="ANNOTATION_TOP_8" val="418.8333"/>
  <p:tag name="ANNOTATION_LEFT_8" val="582.5"/>
  <p:tag name="ANNOTATION_HEIGHT_8" val="185.8333"/>
  <p:tag name="ANNOTATION_WIDTH_8" val="186.3333"/>
  <p:tag name="ANNOTATION_START_8" val="20.2"/>
  <p:tag name="ANNOTATION_END_8" val="21.2"/>
  <p:tag name="ANNOTATION_SLIDE_HEIGHT_8" val="720"/>
  <p:tag name="ANNOTATION_SLIDE_WIDTH_8" val="960"/>
  <p:tag name="ANNOTATION_SCALE_8" val="100"/>
  <p:tag name="ANNOTATION_TOP_9" val="436.1667"/>
  <p:tag name="ANNOTATION_LEFT_9" val="582.5"/>
  <p:tag name="ANNOTATION_HEIGHT_9" val="185.8333"/>
  <p:tag name="ANNOTATION_WIDTH_9" val="186.3333"/>
  <p:tag name="ANNOTATION_START_9" val="21.2"/>
  <p:tag name="ANNOTATION_END_9" val="21.8"/>
  <p:tag name="ANNOTATION_SLIDE_HEIGHT_9" val="720"/>
  <p:tag name="ANNOTATION_SLIDE_WIDTH_9" val="960"/>
  <p:tag name="ANNOTATION_SCALE_9" val="100"/>
  <p:tag name="ANNOTATION_TOP_10" val="468.5"/>
  <p:tag name="ANNOTATION_LEFT_10" val="585"/>
  <p:tag name="ANNOTATION_HEIGHT_10" val="185.8333"/>
  <p:tag name="ANNOTATION_WIDTH_10" val="186.3333"/>
  <p:tag name="ANNOTATION_START_10" val="21.8"/>
  <p:tag name="ANNOTATION_END_10" val="22.5"/>
  <p:tag name="ANNOTATION_SLIDE_HEIGHT_10" val="720"/>
  <p:tag name="ANNOTATION_SLIDE_WIDTH_10" val="960"/>
  <p:tag name="ANNOTATION_SCALE_10" val="100"/>
  <p:tag name="ANNOTATION_TOP_11" val="489.5"/>
  <p:tag name="ANNOTATION_LEFT_11" val="585"/>
  <p:tag name="ANNOTATION_HEIGHT_11" val="185.8333"/>
  <p:tag name="ANNOTATION_WIDTH_11" val="186.3333"/>
  <p:tag name="ANNOTATION_START_11" val="22.5"/>
  <p:tag name="ANNOTATION_END_11" val="23.2"/>
  <p:tag name="ANNOTATION_SLIDE_HEIGHT_11" val="720"/>
  <p:tag name="ANNOTATION_SLIDE_WIDTH_11" val="960"/>
  <p:tag name="ANNOTATION_SCALE_11" val="100"/>
  <p:tag name="ANNOTATION_TOP_12" val="514.3334"/>
  <p:tag name="ANNOTATION_LEFT_12" val="585"/>
  <p:tag name="ANNOTATION_HEIGHT_12" val="185.8333"/>
  <p:tag name="ANNOTATION_WIDTH_12" val="186.3333"/>
  <p:tag name="ANNOTATION_START_12" val="23.2"/>
  <p:tag name="ANNOTATION_END_12" val="23.9"/>
  <p:tag name="ANNOTATION_SLIDE_HEIGHT_12" val="720"/>
  <p:tag name="ANNOTATION_SLIDE_WIDTH_12" val="960"/>
  <p:tag name="ANNOTATION_SCALE_12" val="100"/>
  <p:tag name="ANNOTATION_TOP_13" val="536.6667"/>
  <p:tag name="ANNOTATION_LEFT_13" val="585"/>
  <p:tag name="ANNOTATION_HEIGHT_13" val="185.8333"/>
  <p:tag name="ANNOTATION_WIDTH_13" val="186.3333"/>
  <p:tag name="ANNOTATION_START_13" val="23.9"/>
  <p:tag name="ANNOTATION_END_13" val="24.5"/>
  <p:tag name="ANNOTATION_SLIDE_HEIGHT_13" val="720"/>
  <p:tag name="ANNOTATION_SLIDE_WIDTH_13" val="960"/>
  <p:tag name="ANNOTATION_SCALE_13" val="100"/>
  <p:tag name="ANNOTATION_TOP_14" val="551.5"/>
  <p:tag name="ANNOTATION_LEFT_14" val="585"/>
  <p:tag name="ANNOTATION_HEIGHT_14" val="185.8333"/>
  <p:tag name="ANNOTATION_WIDTH_14" val="186.3333"/>
  <p:tag name="ANNOTATION_START_14" val="24.5"/>
  <p:tag name="ANNOTATION_END_14" val="27.1"/>
  <p:tag name="ANNOTATION_SLIDE_HEIGHT_14" val="720"/>
  <p:tag name="ANNOTATION_SLIDE_WIDTH_14" val="960"/>
  <p:tag name="ANNOTATION_SCALE_14" val="100"/>
  <p:tag name="ANNOTATION_TOP_15" val="581.1667"/>
  <p:tag name="ANNOTATION_LEFT_15" val="660.6666"/>
  <p:tag name="ANNOTATION_HEIGHT_15" val="185.8333"/>
  <p:tag name="ANNOTATION_WIDTH_15" val="186.3333"/>
  <p:tag name="ANNOTATION_START_15" val="29.7"/>
  <p:tag name="ANNOTATION_END_15" val="36.4"/>
  <p:tag name="ANNOTATION_SLIDE_HEIGHT_15" val="720"/>
  <p:tag name="ANNOTATION_SLIDE_WIDTH_15" val="960"/>
  <p:tag name="ANNOTATION_SCALE_15" val="100"/>
  <p:tag name="ANNOTATION_TOP_16" val="359.3333"/>
  <p:tag name="ANNOTATION_LEFT_16" val="455.8333"/>
  <p:tag name="ANNOTATION_HEIGHT_16" val="185.8333"/>
  <p:tag name="ANNOTATION_WIDTH_16" val="186.3333"/>
  <p:tag name="ANNOTATION_START_16" val="36.4"/>
  <p:tag name="ANNOTATION_END_16" val="37.3"/>
  <p:tag name="ANNOTATION_SLIDE_HEIGHT_16" val="720"/>
  <p:tag name="ANNOTATION_SLIDE_WIDTH_16" val="960"/>
  <p:tag name="ANNOTATION_SCALE_16" val="100"/>
  <p:tag name="ANNOTATION_TOP_17" val="385.3333"/>
  <p:tag name="ANNOTATION_LEFT_17" val="455.8333"/>
  <p:tag name="ANNOTATION_HEIGHT_17" val="185.8333"/>
  <p:tag name="ANNOTATION_WIDTH_17" val="186.3333"/>
  <p:tag name="ANNOTATION_START_17" val="37.3"/>
  <p:tag name="ANNOTATION_END_17" val="37.9"/>
  <p:tag name="ANNOTATION_SLIDE_HEIGHT_17" val="720"/>
  <p:tag name="ANNOTATION_SLIDE_WIDTH_17" val="960"/>
  <p:tag name="ANNOTATION_SCALE_17" val="100"/>
  <p:tag name="ANNOTATION_TOP_18" val="412.6667"/>
  <p:tag name="ANNOTATION_LEFT_18" val="455.8333"/>
  <p:tag name="ANNOTATION_HEIGHT_18" val="185.8333"/>
  <p:tag name="ANNOTATION_WIDTH_18" val="186.3333"/>
  <p:tag name="ANNOTATION_START_18" val="37.9"/>
  <p:tag name="ANNOTATION_END_18" val="38.8"/>
  <p:tag name="ANNOTATION_SLIDE_HEIGHT_18" val="720"/>
  <p:tag name="ANNOTATION_SLIDE_WIDTH_18" val="960"/>
  <p:tag name="ANNOTATION_SCALE_18" val="100"/>
  <p:tag name="ANNOTATION_TOP_19" val="432.5"/>
  <p:tag name="ANNOTATION_LEFT_19" val="455.8333"/>
  <p:tag name="ANNOTATION_HEIGHT_19" val="185.8333"/>
  <p:tag name="ANNOTATION_WIDTH_19" val="186.3333"/>
  <p:tag name="ANNOTATION_START_19" val="38.8"/>
  <p:tag name="ANNOTATION_END_19" val="39.8"/>
  <p:tag name="ANNOTATION_SLIDE_HEIGHT_19" val="720"/>
  <p:tag name="ANNOTATION_SLIDE_WIDTH_19" val="960"/>
  <p:tag name="ANNOTATION_SCALE_19" val="100"/>
  <p:tag name="ANNOTATION_TOP_20" val="466"/>
  <p:tag name="ANNOTATION_LEFT_20" val="454.5"/>
  <p:tag name="ANNOTATION_HEIGHT_20" val="185.8333"/>
  <p:tag name="ANNOTATION_WIDTH_20" val="186.3333"/>
  <p:tag name="ANNOTATION_START_20" val="39.8"/>
  <p:tag name="ANNOTATION_END_20" val="40.4"/>
  <p:tag name="ANNOTATION_SLIDE_HEIGHT_20" val="720"/>
  <p:tag name="ANNOTATION_SLIDE_WIDTH_20" val="960"/>
  <p:tag name="ANNOTATION_SCALE_20" val="100"/>
  <p:tag name="ANNOTATION_TOP_21" val="478.3333"/>
  <p:tag name="ANNOTATION_LEFT_21" val="454.5"/>
  <p:tag name="ANNOTATION_HEIGHT_21" val="185.8333"/>
  <p:tag name="ANNOTATION_WIDTH_21" val="186.3333"/>
  <p:tag name="ANNOTATION_START_21" val="40.4"/>
  <p:tag name="ANNOTATION_END_21" val="41.1"/>
  <p:tag name="ANNOTATION_SLIDE_HEIGHT_21" val="720"/>
  <p:tag name="ANNOTATION_SLIDE_WIDTH_21" val="960"/>
  <p:tag name="ANNOTATION_SCALE_21" val="100"/>
  <p:tag name="ANNOTATION_TOP_22" val="520.5"/>
  <p:tag name="ANNOTATION_LEFT_22" val="454.5"/>
  <p:tag name="ANNOTATION_HEIGHT_22" val="185.8333"/>
  <p:tag name="ANNOTATION_WIDTH_22" val="186.3333"/>
  <p:tag name="ANNOTATION_START_22" val="41.1"/>
  <p:tag name="ANNOTATION_END_22" val="41.6"/>
  <p:tag name="ANNOTATION_SLIDE_HEIGHT_22" val="720"/>
  <p:tag name="ANNOTATION_SLIDE_WIDTH_22" val="960"/>
  <p:tag name="ANNOTATION_SCALE_22" val="100"/>
  <p:tag name="ANNOTATION_TOP_23" val="535.3334"/>
  <p:tag name="ANNOTATION_LEFT_23" val="454.5"/>
  <p:tag name="ANNOTATION_HEIGHT_23" val="185.8333"/>
  <p:tag name="ANNOTATION_WIDTH_23" val="186.3333"/>
  <p:tag name="ANNOTATION_START_23" val="41.6"/>
  <p:tag name="ANNOTATION_END_23" val="42.2"/>
  <p:tag name="ANNOTATION_SLIDE_HEIGHT_23" val="720"/>
  <p:tag name="ANNOTATION_SLIDE_WIDTH_23" val="960"/>
  <p:tag name="ANNOTATION_SCALE_23" val="100"/>
  <p:tag name="ANNOTATION_TOP_24" val="557.6667"/>
  <p:tag name="ANNOTATION_LEFT_24" val="454.5"/>
  <p:tag name="ANNOTATION_HEIGHT_24" val="185.8333"/>
  <p:tag name="ANNOTATION_WIDTH_24" val="186.3333"/>
  <p:tag name="ANNOTATION_START_24" val="42.2"/>
  <p:tag name="ANNOTATION_END_24" val="48.5"/>
  <p:tag name="ANNOTATION_SLIDE_HEIGHT_24" val="720"/>
  <p:tag name="ANNOTATION_SLIDE_WIDTH_24" val="960"/>
  <p:tag name="ANNOTATION_SCALE_24" val="100"/>
  <p:tag name="ANNOTATION_TOP_25" val="276.3333"/>
  <p:tag name="ANNOTATION_LEFT_25" val="517.8334"/>
  <p:tag name="ANNOTATION_HEIGHT_25" val="185.8333"/>
  <p:tag name="ANNOTATION_WIDTH_25" val="186.3333"/>
  <p:tag name="ANNOTATION_START_25" val="54.2"/>
  <p:tag name="ANNOTATION_END_25" val="56.7"/>
  <p:tag name="ANNOTATION_SLIDE_HEIGHT_25" val="720"/>
  <p:tag name="ANNOTATION_SLIDE_WIDTH_25" val="960"/>
  <p:tag name="ANNOTATION_SCALE_25" val="100"/>
  <p:tag name="ANNOTATION_TOP_26" val="406.5"/>
  <p:tag name="ANNOTATION_LEFT_26" val="517.8334"/>
  <p:tag name="ANNOTATION_HEIGHT_26" val="185.8333"/>
  <p:tag name="ANNOTATION_WIDTH_26" val="186.3333"/>
  <p:tag name="ANNOTATION_START_26" val="56.7"/>
  <p:tag name="ANNOTATION_END_26" val="-1"/>
  <p:tag name="ANNOTATION_SLIDE_HEIGHT_26" val="720"/>
  <p:tag name="ANNOTATION_SLIDE_WIDTH_26" val="960"/>
  <p:tag name="ANNOTATION_SCALE_26" val="100"/>
  <p:tag name="ELAPSEDTIME" val="65.60"/>
  <p:tag name="ARTICULATE_NAV_LEVEL" val="1"/>
  <p:tag name="ARTICULATE_SLIDE_PRESENTER_GUID" val="a81b52af-e2d6-4a2a-b623-3d35b2d8fa8b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PLAYER_CONTROL_NOTES" val="True"/>
  <p:tag name="ARTICULATE_USED_LAYOUT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</p:tagLst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oard od Directors">
  <a:themeElements>
    <a:clrScheme name="Harris 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/>
      <a:bodyPr wrap="square" rtlCol="0">
        <a:spAutoFit/>
      </a:bodyPr>
      <a:lstStyle>
        <a:defPPr algn="ctr" eaLnBrk="1" hangingPunct="1">
          <a:spcBef>
            <a:spcPct val="20000"/>
          </a:spcBef>
          <a:defRPr sz="1800" dirty="0" err="1" smtClean="0">
            <a:latin typeface="+mn-lt"/>
          </a:defRPr>
        </a:defPPr>
      </a:lstStyle>
    </a:tx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D8D8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John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John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oh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h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1490</TotalTime>
  <Words>1220</Words>
  <Application>Microsoft Office PowerPoint</Application>
  <PresentationFormat>On-screen Show (4:3)</PresentationFormat>
  <Paragraphs>311</Paragraphs>
  <Slides>32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Arial Unicode MS</vt:lpstr>
      <vt:lpstr>MS PGothic</vt:lpstr>
      <vt:lpstr>Arial</vt:lpstr>
      <vt:lpstr>Arial Black</vt:lpstr>
      <vt:lpstr>Book Antiqua</vt:lpstr>
      <vt:lpstr>Calibri</vt:lpstr>
      <vt:lpstr>Calibri Light</vt:lpstr>
      <vt:lpstr>Corbel</vt:lpstr>
      <vt:lpstr>Monotype Sorts</vt:lpstr>
      <vt:lpstr>Symbol</vt:lpstr>
      <vt:lpstr>Times New Roman</vt:lpstr>
      <vt:lpstr>Wingdings</vt:lpstr>
      <vt:lpstr>5_Default Design</vt:lpstr>
      <vt:lpstr>7_Default Design</vt:lpstr>
      <vt:lpstr>8_Default Design</vt:lpstr>
      <vt:lpstr>Board od Directors</vt:lpstr>
      <vt:lpstr>6_Office Theme</vt:lpstr>
      <vt:lpstr>4_Office Theme</vt:lpstr>
      <vt:lpstr>John</vt:lpstr>
      <vt:lpstr>4_Spectrum</vt:lpstr>
      <vt:lpstr>1_Office Theme</vt:lpstr>
      <vt:lpstr>9_Default Design</vt:lpstr>
      <vt:lpstr>PowerPoint Presentation</vt:lpstr>
      <vt:lpstr>Thanks to…</vt:lpstr>
      <vt:lpstr>PowerPoint Presentation</vt:lpstr>
      <vt:lpstr>The Advanced Baseline Imager:</vt:lpstr>
      <vt:lpstr>Advanced Baseline Imager (ABI)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ABI Sectors</vt:lpstr>
      <vt:lpstr>PowerPoint Presentation</vt:lpstr>
      <vt:lpstr>Scan Mode 3 Timeline (Flex Mode) Delivers Storm Watch Every 30 Seconds</vt:lpstr>
      <vt:lpstr>ABI vs GOES-13</vt:lpstr>
      <vt:lpstr>PowerPoint Presentation</vt:lpstr>
      <vt:lpstr>ABI Spectral (Vis and near-IR) Bands</vt:lpstr>
      <vt:lpstr>PowerPoint Presentation</vt:lpstr>
      <vt:lpstr>PowerPoint Presentation</vt:lpstr>
      <vt:lpstr>ABI GOES-16 Spectral Bands (16)</vt:lpstr>
      <vt:lpstr>Current GOES Spectral Bands (5)</vt:lpstr>
      <vt:lpstr>ABI Spectral Bands (16)</vt:lpstr>
      <vt:lpstr>GOES-R ABI Weighting Functions</vt:lpstr>
      <vt:lpstr>GOES-R (16) as GOES-East GOES-15 as GOES-West</vt:lpstr>
      <vt:lpstr>Recent Mode 3 (Flex mode)  “Time-Time” chart</vt:lpstr>
      <vt:lpstr>ABI Scan Mode ”6” with 10-min FD</vt:lpstr>
      <vt:lpstr>ABI Scan Mode ”6” with 10-min FD</vt:lpstr>
      <vt:lpstr>PowerPoint Presentation</vt:lpstr>
      <vt:lpstr>PowerPoint Presentation</vt:lpstr>
      <vt:lpstr>PowerPoint Presentation</vt:lpstr>
      <vt:lpstr>GOES-R Series web sites </vt:lpstr>
      <vt:lpstr>A Closer Look at the ABI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7</cp:revision>
  <dcterms:created xsi:type="dcterms:W3CDTF">2017-05-29T20:29:25Z</dcterms:created>
  <dcterms:modified xsi:type="dcterms:W3CDTF">2017-05-31T19:10:55Z</dcterms:modified>
</cp:coreProperties>
</file>