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8" r:id="rId4"/>
    <p:sldMasterId id="2147483700" r:id="rId5"/>
    <p:sldMasterId id="2147483713" r:id="rId6"/>
  </p:sldMasterIdLst>
  <p:notesMasterIdLst>
    <p:notesMasterId r:id="rId39"/>
  </p:notesMasterIdLst>
  <p:sldIdLst>
    <p:sldId id="265" r:id="rId7"/>
    <p:sldId id="266" r:id="rId8"/>
    <p:sldId id="281" r:id="rId9"/>
    <p:sldId id="282" r:id="rId10"/>
    <p:sldId id="283" r:id="rId11"/>
    <p:sldId id="284" r:id="rId12"/>
    <p:sldId id="285" r:id="rId13"/>
    <p:sldId id="292" r:id="rId14"/>
    <p:sldId id="291" r:id="rId15"/>
    <p:sldId id="275" r:id="rId16"/>
    <p:sldId id="273" r:id="rId17"/>
    <p:sldId id="274" r:id="rId18"/>
    <p:sldId id="287" r:id="rId19"/>
    <p:sldId id="288" r:id="rId20"/>
    <p:sldId id="289" r:id="rId21"/>
    <p:sldId id="290" r:id="rId22"/>
    <p:sldId id="286" r:id="rId23"/>
    <p:sldId id="278" r:id="rId24"/>
    <p:sldId id="257" r:id="rId25"/>
    <p:sldId id="258" r:id="rId26"/>
    <p:sldId id="260" r:id="rId27"/>
    <p:sldId id="262" r:id="rId28"/>
    <p:sldId id="264" r:id="rId29"/>
    <p:sldId id="272" r:id="rId30"/>
    <p:sldId id="271" r:id="rId31"/>
    <p:sldId id="267" r:id="rId32"/>
    <p:sldId id="276" r:id="rId33"/>
    <p:sldId id="277" r:id="rId34"/>
    <p:sldId id="279" r:id="rId35"/>
    <p:sldId id="280" r:id="rId36"/>
    <p:sldId id="269" r:id="rId37"/>
    <p:sldId id="270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14" y="-6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63198-41F7-41F8-A166-D585D310200C}" type="datetimeFigureOut">
              <a:rPr lang="en-US" smtClean="0"/>
              <a:t>3/7/2014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D5BF3-6858-44B3-B3FC-BEC4BBC0D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07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1097C35-4C2F-4316-8043-4B14081389CC}" type="slidenum">
              <a:rPr lang="en-US">
                <a:solidFill>
                  <a:prstClr val="black"/>
                </a:solidFill>
              </a:rPr>
              <a:pPr eaLnBrk="1" hangingPunct="1"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C4717A-8810-45BF-BAC0-876F5836F1D0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</p:spPr>
        <p:txBody>
          <a:bodyPr/>
          <a:lstStyle/>
          <a:p>
            <a:r>
              <a:rPr lang="en-US"/>
              <a:t>Approx. size of CONUS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038A95-408F-47ED-AADE-D088C40A47A2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</p:spPr>
        <p:txBody>
          <a:bodyPr/>
          <a:lstStyle/>
          <a:p>
            <a:r>
              <a:rPr lang="en-US"/>
              <a:t>Approx. size of CONUS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9DAB93-50B9-4B61-8FCF-26F0BA163705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</p:spPr>
        <p:txBody>
          <a:bodyPr/>
          <a:lstStyle/>
          <a:p>
            <a:r>
              <a:rPr lang="en-US"/>
              <a:t>Approx. size of meso-scale showing “Franklin”.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To-Do:  </a:t>
            </a:r>
            <a:r>
              <a:rPr lang="en-US" b="0" dirty="0" smtClean="0"/>
              <a:t>Finalize CONOPS/OPSCON and send it off for</a:t>
            </a:r>
            <a:r>
              <a:rPr lang="en-US" b="0" baseline="0" dirty="0" smtClean="0"/>
              <a:t> CM. </a:t>
            </a:r>
            <a:r>
              <a:rPr lang="en-US" b="0" dirty="0" smtClean="0"/>
              <a:t>Under</a:t>
            </a:r>
            <a:r>
              <a:rPr lang="en-US" b="0" baseline="0" dirty="0" smtClean="0"/>
              <a:t> PLT Planning – need to create PLPT test plan that includes the types of tests and their associated data acquisitions and priorities.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998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animation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D5BF3-6858-44B3-B3FC-BEC4BBC0DBA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72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6D3BA2-4FCE-4562-ABDF-1689C16F1052}" type="slidenum">
              <a:rPr lang="en-US"/>
              <a:pPr/>
              <a:t>21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http://cimss.ssec.wisc.edu/goes/blog/2007/08/03/wildfire-in-the-upper-peninsula-of-michigan/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49428">
              <a:defRPr/>
            </a:pPr>
            <a:r>
              <a:rPr lang="en-US" baseline="0" dirty="0" smtClean="0"/>
              <a:t>We also expect improved navigation/registration performance from the ABI which products will also benefit from, especially those that use and rely heavily on temporal information (</a:t>
            </a:r>
            <a:r>
              <a:rPr lang="en-US" baseline="0" dirty="0" err="1" smtClean="0"/>
              <a:t>ie</a:t>
            </a:r>
            <a:r>
              <a:rPr lang="en-US" baseline="0" dirty="0" smtClean="0"/>
              <a:t>, satellite winds)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 km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D5BF3-6858-44B3-B3FC-BEC4BBC0DBA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43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093AA-3B29-4579-B1CA-96A813F998D8}" type="datetimeFigureOut">
              <a:rPr lang="en-US" smtClean="0"/>
              <a:t>3/7/2014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9E06-578E-4E9A-8C86-96080CA59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86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093AA-3B29-4579-B1CA-96A813F998D8}" type="datetimeFigureOut">
              <a:rPr lang="en-US" smtClean="0"/>
              <a:t>3/7/2014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9E06-578E-4E9A-8C86-96080CA59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07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093AA-3B29-4579-B1CA-96A813F998D8}" type="datetimeFigureOut">
              <a:rPr lang="en-US" smtClean="0"/>
              <a:t>3/7/2014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9E06-578E-4E9A-8C86-96080CA59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86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0BA4-E8C6-434C-ADA0-1A91C0D5D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3860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72FF-57B5-4206-AA59-7354F91BDF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59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225-F751-460F-B51C-E16DD6249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372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A35E-14B8-4C3A-9772-DEB291AF5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187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19E9-3919-4D64-8FD9-D68C67D10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89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AA2E-2DCD-4576-B58B-C5DD3B30C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787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224-1A74-47C7-937F-D2AF1EDE5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051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5A57-D5F5-4DAB-8065-3CD09C494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368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093AA-3B29-4579-B1CA-96A813F998D8}" type="datetimeFigureOut">
              <a:rPr lang="en-US" smtClean="0"/>
              <a:t>3/7/2014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9E06-578E-4E9A-8C86-96080CA59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6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F6D5-C7DE-4F28-927C-A4A3578C5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505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CAD9-4E8E-4F59-9824-E3DD4333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144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74A5-5032-4E19-B7A0-EA932453A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015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6917-834C-4792-AAAF-FFE874830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460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FCB4-B20D-44A1-A55E-58DD90C49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327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1411A-3072-4E27-A77A-D60C10F3E404}" type="datetime1">
              <a:rPr lang="en-US">
                <a:solidFill>
                  <a:srgbClr val="000000"/>
                </a:solidFill>
              </a:rPr>
              <a:pPr>
                <a:defRPr/>
              </a:pPr>
              <a:t>3/7/2014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2D925-9447-4EB2-A7CD-D1BDB1EB7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17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E0B45-7A61-4D79-81C8-56830F0B0A47}" type="datetime1">
              <a:rPr lang="en-US">
                <a:solidFill>
                  <a:srgbClr val="000000"/>
                </a:solidFill>
              </a:rPr>
              <a:pPr>
                <a:defRPr/>
              </a:pPr>
              <a:t>3/7/2014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46A3C-DA24-4271-89DF-8297BD153A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35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82AC8-6F5F-41AC-B034-B997D0947C31}" type="datetime1">
              <a:rPr lang="en-US">
                <a:solidFill>
                  <a:srgbClr val="000000"/>
                </a:solidFill>
              </a:rPr>
              <a:pPr>
                <a:defRPr/>
              </a:pPr>
              <a:t>3/7/2014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3CCEE-75B6-4B5D-ACE7-77240F862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738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7104C-F0D9-4536-8E82-F444812E2660}" type="datetime1">
              <a:rPr lang="en-US">
                <a:solidFill>
                  <a:srgbClr val="000000"/>
                </a:solidFill>
              </a:rPr>
              <a:pPr>
                <a:defRPr/>
              </a:pPr>
              <a:t>3/7/2014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C0906-68E7-48D2-89A2-62ED98B354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989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7C792-0D35-48AF-AC4C-616C54AFEB97}" type="datetime1">
              <a:rPr lang="en-US">
                <a:solidFill>
                  <a:srgbClr val="000000"/>
                </a:solidFill>
              </a:rPr>
              <a:pPr>
                <a:defRPr/>
              </a:pPr>
              <a:t>3/7/2014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4D574-B280-4DE8-907C-655BE621B8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95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093AA-3B29-4579-B1CA-96A813F998D8}" type="datetimeFigureOut">
              <a:rPr lang="en-US" smtClean="0"/>
              <a:t>3/7/2014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9E06-578E-4E9A-8C86-96080CA59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0937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CA52B-10C4-4F9D-97DE-9D16FC4DF8E2}" type="datetime1">
              <a:rPr lang="en-US">
                <a:solidFill>
                  <a:srgbClr val="000000"/>
                </a:solidFill>
              </a:rPr>
              <a:pPr>
                <a:defRPr/>
              </a:pPr>
              <a:t>3/7/2014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54499-DC56-471F-BEA6-CCD27DCFE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584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2194E-5F8F-429B-93DB-2A0A317AC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948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A3367-D70A-4196-AE0B-778A5CC81E58}" type="datetime1">
              <a:rPr lang="en-US">
                <a:solidFill>
                  <a:srgbClr val="000000"/>
                </a:solidFill>
              </a:rPr>
              <a:pPr>
                <a:defRPr/>
              </a:pPr>
              <a:t>3/7/2014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0DF2F-0ACB-45AA-8039-782616610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724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77D25-62CE-4947-9745-F71DBD66C0AE}" type="datetime1">
              <a:rPr lang="en-US">
                <a:solidFill>
                  <a:srgbClr val="000000"/>
                </a:solidFill>
              </a:rPr>
              <a:pPr>
                <a:defRPr/>
              </a:pPr>
              <a:t>3/7/2014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C9EE6-9C22-4A4E-BC3E-424240E22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878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F94EC-0C4D-4D82-AEDA-75BF849A6686}" type="datetime1">
              <a:rPr lang="en-US">
                <a:solidFill>
                  <a:srgbClr val="000000"/>
                </a:solidFill>
              </a:rPr>
              <a:pPr>
                <a:defRPr/>
              </a:pPr>
              <a:t>3/7/2014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2E71C-72D6-4883-A1B1-939E2B30C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824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6897D-A44C-473C-B3F3-F82F842E520B}" type="datetime1">
              <a:rPr lang="en-US">
                <a:solidFill>
                  <a:srgbClr val="000000"/>
                </a:solidFill>
              </a:rPr>
              <a:pPr>
                <a:defRPr/>
              </a:pPr>
              <a:t>3/7/2014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4D7D6-FC36-4B1D-B846-572297DB3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768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5791200" cy="563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25C8E-BF62-452C-A932-EA22CA292593}" type="datetime1">
              <a:rPr lang="en-US">
                <a:solidFill>
                  <a:srgbClr val="000000"/>
                </a:solidFill>
              </a:rPr>
              <a:pPr>
                <a:defRPr/>
              </a:pPr>
              <a:t>3/7/2014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9C4F7-946A-4DFC-ADA1-E05AB75AF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549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69863"/>
            <a:ext cx="5791200" cy="563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555CA-4583-4688-A34C-EDEB5ED24AD5}" type="datetime1">
              <a:rPr lang="en-US">
                <a:solidFill>
                  <a:srgbClr val="000000"/>
                </a:solidFill>
              </a:rPr>
              <a:pPr>
                <a:defRPr/>
              </a:pPr>
              <a:t>3/7/2014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0FF2D-CC9D-4AA4-A37E-FAF297AD25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070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B3D34-B912-43A8-91F2-465B427CD8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B5529-3D1D-4D67-A823-1546EACFD6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6151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B3D34-B912-43A8-91F2-465B427CD8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B5529-3D1D-4D67-A823-1546EACFD6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074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093AA-3B29-4579-B1CA-96A813F998D8}" type="datetimeFigureOut">
              <a:rPr lang="en-US" smtClean="0"/>
              <a:t>3/7/2014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9E06-578E-4E9A-8C86-96080CA59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585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B3D34-B912-43A8-91F2-465B427CD8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B5529-3D1D-4D67-A823-1546EACFD6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1014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B3D34-B912-43A8-91F2-465B427CD8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B5529-3D1D-4D67-A823-1546EACFD6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742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B3D34-B912-43A8-91F2-465B427CD8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B5529-3D1D-4D67-A823-1546EACFD6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3025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B3D34-B912-43A8-91F2-465B427CD8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B5529-3D1D-4D67-A823-1546EACFD6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3646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B3D34-B912-43A8-91F2-465B427CD8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B5529-3D1D-4D67-A823-1546EACFD6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3592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B3D34-B912-43A8-91F2-465B427CD8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B5529-3D1D-4D67-A823-1546EACFD6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6809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B3D34-B912-43A8-91F2-465B427CD8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B5529-3D1D-4D67-A823-1546EACFD6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6113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B3D34-B912-43A8-91F2-465B427CD8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B5529-3D1D-4D67-A823-1546EACFD6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4770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B3D34-B912-43A8-91F2-465B427CD8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B5529-3D1D-4D67-A823-1546EACFD6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073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2B63A-44C3-415B-8523-A8243AB552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788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093AA-3B29-4579-B1CA-96A813F998D8}" type="datetimeFigureOut">
              <a:rPr lang="en-US" smtClean="0"/>
              <a:t>3/7/2014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9E06-578E-4E9A-8C86-96080CA59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189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2B63A-44C3-415B-8523-A8243AB552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178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2B63A-44C3-415B-8523-A8243AB552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7054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2B63A-44C3-415B-8523-A8243AB552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168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2B63A-44C3-415B-8523-A8243AB552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846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2B63A-44C3-415B-8523-A8243AB552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1665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2B63A-44C3-415B-8523-A8243AB552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475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2B63A-44C3-415B-8523-A8243AB552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7570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2B63A-44C3-415B-8523-A8243AB552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0638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2B63A-44C3-415B-8523-A8243AB552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5546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2B63A-44C3-415B-8523-A8243AB552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84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093AA-3B29-4579-B1CA-96A813F998D8}" type="datetimeFigureOut">
              <a:rPr lang="en-US" smtClean="0"/>
              <a:t>3/7/2014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9E06-578E-4E9A-8C86-96080CA59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362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D649AE5-917F-451C-9690-776B72ED631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925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885577"/>
            <a:ext cx="6400800" cy="47899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62100" y="3705300"/>
            <a:ext cx="6019800" cy="752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F287A-B048-495E-AED9-535BD4176CD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2997200" y="6278880"/>
            <a:ext cx="3647440" cy="345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0"/>
            <a:ext cx="1270039" cy="79068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</a:endParaRPr>
          </a:p>
        </p:txBody>
      </p:sp>
      <p:pic>
        <p:nvPicPr>
          <p:cNvPr id="11" name="Picture 10" descr="GOES-R_logo_v2_Presentation Siz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47" y="494056"/>
            <a:ext cx="3571906" cy="238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677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B42F3-0C86-4CFA-B693-8C297A7F7D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47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0A5B3-7BD3-4F0B-8388-E8B7F04D3C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4981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4926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4926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72946-E9B8-4B3F-8DB4-ED0F65EB18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389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102"/>
            <a:ext cx="8229600" cy="64392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73197"/>
            <a:ext cx="4040188" cy="8027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27838"/>
            <a:ext cx="4040188" cy="4198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873197"/>
            <a:ext cx="4041775" cy="8182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27838"/>
            <a:ext cx="4041775" cy="4198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8375F-E57D-44DF-9788-410294AFEE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345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A1B24-03D9-408F-9ED4-156501DE24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4865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3F448-7904-4606-A25C-97D406B7AB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7862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BD401-3161-4C3C-A0F7-641972BE72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650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64810-6D40-479C-BEAB-E643AC0AF2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60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093AA-3B29-4579-B1CA-96A813F998D8}" type="datetimeFigureOut">
              <a:rPr lang="en-US" smtClean="0"/>
              <a:t>3/7/2014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9E06-578E-4E9A-8C86-96080CA59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5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9F089-0889-44A4-984F-58611C7B0F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702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5088"/>
            <a:ext cx="2057400" cy="6061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5088"/>
            <a:ext cx="6019800" cy="6061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A5E78-D596-4944-815D-240708AB06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1791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65088"/>
            <a:ext cx="6019800" cy="752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0"/>
            <a:ext cx="8229600" cy="4926013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906B1-6051-4AC4-8213-63945BE1EF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1105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62100" y="65088"/>
            <a:ext cx="6019800" cy="752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23860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23860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738563"/>
            <a:ext cx="4038600" cy="238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738563"/>
            <a:ext cx="4038600" cy="238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F9244-F950-4A22-B445-C1093BC8EA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9888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65088"/>
            <a:ext cx="6019800" cy="752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8229600" cy="23860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738563"/>
            <a:ext cx="8229600" cy="238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6AB54-F53C-4765-AB41-1386049045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2533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7C81C18B-989A-4738-B9CF-989732883A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7350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C18B-989A-4738-B9CF-989732883A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797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GOES-R_Color_L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" y="0"/>
            <a:ext cx="14573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136525"/>
            <a:ext cx="7772400" cy="765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E544F-B3F1-48ED-AE0C-511A98536D7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0046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GOES-R_Color_L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" y="0"/>
            <a:ext cx="14573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3100" y="136525"/>
            <a:ext cx="7772400" cy="752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C4829-730C-4466-99AD-7D403726076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5292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GOES-R_Color_L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" y="0"/>
            <a:ext cx="14573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111125"/>
            <a:ext cx="7772400" cy="777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C4829-730C-4466-99AD-7D40372607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955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093AA-3B29-4579-B1CA-96A813F998D8}" type="datetimeFigureOut">
              <a:rPr lang="en-US" smtClean="0"/>
              <a:t>3/7/2014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9E06-578E-4E9A-8C86-96080CA59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92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GOES-R_Color_L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" y="0"/>
            <a:ext cx="14573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111125"/>
            <a:ext cx="7772400" cy="752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C4829-730C-4466-99AD-7D40372607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044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GOES-R_Color_L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" y="0"/>
            <a:ext cx="14573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3100" y="0"/>
            <a:ext cx="7772400" cy="965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E544F-B3F1-48ED-AE0C-511A98536D7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1552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GOES-R_Color_L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" y="0"/>
            <a:ext cx="14573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3100" y="98425"/>
            <a:ext cx="7772400" cy="803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C4829-730C-4466-99AD-7D40372607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9646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435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7C81C18B-989A-4738-B9CF-989732883A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0858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7C81C18B-989A-4738-B9CF-989732883A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4191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7C81C18B-989A-4738-B9CF-989732883A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9904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7C81C18B-989A-4738-B9CF-989732883A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543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093AA-3B29-4579-B1CA-96A813F998D8}" type="datetimeFigureOut">
              <a:rPr lang="en-US" smtClean="0"/>
              <a:t>3/7/2014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9E06-578E-4E9A-8C86-96080CA59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65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093AA-3B29-4579-B1CA-96A813F998D8}" type="datetimeFigureOut">
              <a:rPr lang="en-US" smtClean="0"/>
              <a:t>3/7/2014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D9E06-578E-4E9A-8C86-96080CA59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6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343B-4B55-410A-A059-59D128AC09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61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 descr="goesr_iosspdt_template1"/>
          <p:cNvPicPr>
            <a:picLocks noChangeAspect="1" noChangeArrowheads="1"/>
          </p:cNvPicPr>
          <p:nvPr userDrawn="1"/>
        </p:nvPicPr>
        <p:blipFill>
          <a:blip r:embed="rId15" cstate="print">
            <a:lum bright="-30000" contrast="-36000"/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69863"/>
            <a:ext cx="57912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60638" y="6221413"/>
            <a:ext cx="40243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 i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069CEF-3388-440B-A05F-0E996A6829E0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3/7/2014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 i="0">
                <a:solidFill>
                  <a:srgbClr val="FFFF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085EC6-7DAC-4287-BEE3-E54A3DA741A8}" type="slidenum">
              <a:rPr lang="en-US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  <p:pic>
        <p:nvPicPr>
          <p:cNvPr id="12" name="Picture 4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128001" y="-1"/>
            <a:ext cx="1026160" cy="87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287260" y="0"/>
            <a:ext cx="911860" cy="91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3" descr="GOES-R_Color_Lg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5560" y="0"/>
            <a:ext cx="1386841" cy="92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217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00"/>
          </a:solidFill>
          <a:latin typeface="Arial Black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00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00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00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00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B3D34-B912-43A8-91F2-465B427CD8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5529-3D1D-4D67-A823-1546EACFD6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67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B63A-44C3-415B-8523-A8243AB552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167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62100" y="65088"/>
            <a:ext cx="60198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492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3440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48475" y="6502400"/>
            <a:ext cx="2133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13CA36-9C32-4F83-921E-362E78E5A90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 descr="GOES-R_logo_v2_Presentation Size.pn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" y="0"/>
            <a:ext cx="1226345" cy="81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71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lnSpc>
          <a:spcPct val="115000"/>
        </a:lnSpc>
        <a:spcBef>
          <a:spcPct val="35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15000"/>
        </a:lnSpc>
        <a:spcBef>
          <a:spcPct val="3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lnSpc>
          <a:spcPct val="115000"/>
        </a:lnSpc>
        <a:spcBef>
          <a:spcPct val="35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lnSpc>
          <a:spcPct val="115000"/>
        </a:lnSpc>
        <a:spcBef>
          <a:spcPct val="35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gi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rammb.cira.colostate.edu/projects/goes-o" TargetMode="External"/><Relationship Id="rId2" Type="http://schemas.openxmlformats.org/officeDocument/2006/relationships/hyperlink" Target="http://rammb.cira.colostate.edu/projects/goes-p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hyperlink" Target="http://cimss.ssec.wisc.edu/goes/srsor/GOES-14_SRSOR.html" TargetMode="Externa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rammb.cira.colostate.edu/projects/goes-o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884237" y="838200"/>
            <a:ext cx="787876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GOES-R ABI </a:t>
            </a:r>
            <a:r>
              <a:rPr lang="en-US" sz="4400" dirty="0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INR: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A Users Perspective</a:t>
            </a:r>
            <a:endParaRPr lang="en-US" sz="4400" dirty="0">
              <a:solidFill>
                <a:srgbClr val="FFFF00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81000" y="2514600"/>
            <a:ext cx="85344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Timothy J.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Schmit  (</a:t>
            </a:r>
            <a:r>
              <a:rPr lang="en-US" dirty="0" smtClean="0">
                <a:solidFill>
                  <a:srgbClr val="FFFFFF"/>
                </a:solidFill>
              </a:rPr>
              <a:t>tim.j.schmit@noaa.gov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)</a:t>
            </a:r>
            <a:endParaRPr lang="en-US" sz="2000" b="1" dirty="0">
              <a:solidFill>
                <a:srgbClr val="FFFFFF"/>
              </a:solidFill>
              <a:latin typeface="Arial Unicode MS" pitchFamily="34" charset="-128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00"/>
                </a:solidFill>
                <a:latin typeface="Arial Unicode MS" pitchFamily="34" charset="-128"/>
              </a:rPr>
              <a:t>NOAA/NESDIS/Satellite Applications and Research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00"/>
                </a:solidFill>
                <a:latin typeface="Arial Unicode MS" pitchFamily="34" charset="-128"/>
              </a:rPr>
              <a:t>  Advanced Satellite Products Branch (ASPB</a:t>
            </a:r>
            <a:r>
              <a:rPr lang="en-US" sz="1600" b="1" dirty="0" smtClean="0">
                <a:solidFill>
                  <a:srgbClr val="FFFF00"/>
                </a:solidFill>
                <a:latin typeface="Arial Unicode MS" pitchFamily="34" charset="-128"/>
              </a:rPr>
              <a:t>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00"/>
                </a:solidFill>
                <a:latin typeface="Arial Unicode MS" pitchFamily="34" charset="-128"/>
              </a:rPr>
              <a:t>Madison, WI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Jaime Daniels, STAR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Mat Gunshor, Scott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Bachmeier,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CIMSS</a:t>
            </a:r>
            <a:endParaRPr lang="en-US" sz="2000" b="1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954963" y="6611938"/>
            <a:ext cx="8842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Times New Roman" pitchFamily="18" charset="0"/>
              </a:rPr>
              <a:t>UW-Madison</a:t>
            </a:r>
            <a:endParaRPr lang="en-US" sz="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610897" y="5611554"/>
            <a:ext cx="472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</a:rPr>
              <a:t>GOES-R </a:t>
            </a:r>
            <a:r>
              <a:rPr lang="en-US" sz="1600" i="1" dirty="0" smtClean="0">
                <a:solidFill>
                  <a:srgbClr val="FFFFFF"/>
                </a:solidFill>
              </a:rPr>
              <a:t>POSST Meeting</a:t>
            </a:r>
            <a:endParaRPr lang="en-US" sz="1600" i="1" dirty="0">
              <a:solidFill>
                <a:srgbClr val="FFFFFF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i="1" dirty="0">
              <a:solidFill>
                <a:srgbClr val="FFFFFF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FFFFFF"/>
                </a:solidFill>
              </a:rPr>
              <a:t>March, 2014</a:t>
            </a:r>
            <a:endParaRPr lang="en-US" sz="1600" i="1" dirty="0">
              <a:solidFill>
                <a:srgbClr val="FFFFFF"/>
              </a:solidFill>
            </a:endParaRPr>
          </a:p>
        </p:txBody>
      </p:sp>
      <p:pic>
        <p:nvPicPr>
          <p:cNvPr id="7175" name="Picture 7" descr="cimss_for_engraving_cro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914621"/>
            <a:ext cx="990600" cy="67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1" descr="WideBannerLef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11126"/>
            <a:ext cx="3505200" cy="46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E46D947-33D2-4ECF-8A10-DB4EB13F318E}" type="slidenum">
              <a:rPr lang="en-US" smtClean="0">
                <a:solidFill>
                  <a:srgbClr val="000000"/>
                </a:solidFill>
              </a:rPr>
              <a:pPr eaLnBrk="1" hangingPunct="1"/>
              <a:t>1</a:t>
            </a:fld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5309" y="66260"/>
            <a:ext cx="757390" cy="5054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303153"/>
            <a:ext cx="195945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2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839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Current GOES</a:t>
            </a:r>
          </a:p>
          <a:p>
            <a:pPr eaLnBrk="1" hangingPunct="1">
              <a:lnSpc>
                <a:spcPct val="90000"/>
              </a:lnSpc>
            </a:pP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AWG </a:t>
            </a:r>
            <a:r>
              <a:rPr lang="en-US" dirty="0" smtClean="0">
                <a:solidFill>
                  <a:schemeClr val="bg1"/>
                </a:solidFill>
              </a:rPr>
              <a:t>(Algorithm Working Group)</a:t>
            </a:r>
          </a:p>
          <a:p>
            <a:pPr lvl="1" eaLnBrk="1" hangingPunct="1">
              <a:lnSpc>
                <a:spcPct val="90000"/>
              </a:lnSpc>
            </a:pP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INR assessment via image loops</a:t>
            </a:r>
          </a:p>
          <a:p>
            <a:pPr eaLnBrk="1" hangingPunct="1">
              <a:lnSpc>
                <a:spcPct val="90000"/>
              </a:lnSpc>
            </a:pP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System testing with simulated INR </a:t>
            </a:r>
            <a:r>
              <a:rPr lang="en-US" dirty="0" smtClean="0">
                <a:solidFill>
                  <a:schemeClr val="bg1"/>
                </a:solidFill>
              </a:rPr>
              <a:t>values?</a:t>
            </a: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Summary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More information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Questions</a:t>
            </a: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10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6" name="Picture 2" descr="C:\SAT\ABI\ABIX OLD\MATLAB6p5p1\work\cube_imager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" t="13600" r="6401" b="6187"/>
          <a:stretch/>
        </p:blipFill>
        <p:spPr bwMode="auto">
          <a:xfrm>
            <a:off x="5887260" y="4648200"/>
            <a:ext cx="2883181" cy="195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06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5316" y="936172"/>
            <a:ext cx="9013371" cy="58020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i="1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Working Group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103E0B45-7A61-4D79-81C8-56830F0B0A4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3/7/2014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246A3C-DA24-4271-89DF-8297BD153A6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52274" y="986897"/>
            <a:ext cx="4572863" cy="2638049"/>
          </a:xfrm>
          <a:prstGeom prst="rect">
            <a:avLst/>
          </a:prstGeom>
          <a:solidFill>
            <a:srgbClr val="000099">
              <a:alpha val="56000"/>
            </a:srgbClr>
          </a:solidFill>
          <a:scene3d>
            <a:camera prst="orthographicFront"/>
            <a:lightRig rig="morning" dir="t">
              <a:rot lat="0" lon="0" rev="0"/>
            </a:lightRig>
          </a:scene3d>
          <a:sp3d contourW="12700">
            <a:bevelT w="165100" prst="coolSlant"/>
            <a:contourClr>
              <a:schemeClr val="bg1"/>
            </a:contourClr>
          </a:sp3d>
        </p:spPr>
        <p:txBody>
          <a:bodyPr/>
          <a:lstStyle/>
          <a:p>
            <a:pPr marL="342900" indent="-342900" eaLnBrk="0" fontAlgn="base" hangingPunct="0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Mission:</a:t>
            </a:r>
          </a:p>
          <a:p>
            <a:pPr marL="742950" lvl="1" indent="-285750" eaLnBrk="0" fontAlgn="base" hangingPunct="0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select, develop, test, validate, and demonstrate Level-2+ algorithms that meet the GOES-R F&amp;PS requirements and provide them to the GOES-R Ground Segment.</a:t>
            </a:r>
          </a:p>
          <a:p>
            <a:pPr marL="742950" lvl="1" indent="-285750" eaLnBrk="0" fontAlgn="base" hangingPunct="0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 sustained life cycle validation and Level-2 product enhancement</a:t>
            </a:r>
            <a:r>
              <a:rPr 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5088428" y="904993"/>
            <a:ext cx="4572000" cy="2549525"/>
          </a:xfrm>
          <a:prstGeom prst="rect">
            <a:avLst/>
          </a:prstGeom>
        </p:spPr>
        <p:txBody>
          <a:bodyPr/>
          <a:lstStyle/>
          <a:p>
            <a:pPr marL="342900" indent="-342900" eaLnBrk="0" fontAlgn="base" hangingPunct="0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b="1" kern="0" dirty="0">
                <a:solidFill>
                  <a:srgbClr val="000099"/>
                </a:solidFill>
              </a:rPr>
              <a:t>End-to-End Capabilities</a:t>
            </a:r>
          </a:p>
          <a:p>
            <a:pPr marL="742950" lvl="1" indent="-285750" eaLnBrk="0" fontAlgn="base" hangingPunct="0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200" kern="0" dirty="0">
                <a:solidFill>
                  <a:srgbClr val="000099"/>
                </a:solidFill>
              </a:rPr>
              <a:t>Instrument Trade Studies</a:t>
            </a:r>
          </a:p>
          <a:p>
            <a:pPr marL="742950" lvl="1" indent="-285750" eaLnBrk="0" fontAlgn="base" hangingPunct="0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200" kern="0" dirty="0">
                <a:solidFill>
                  <a:srgbClr val="000099"/>
                </a:solidFill>
              </a:rPr>
              <a:t>Proxy Dataset Development </a:t>
            </a:r>
          </a:p>
          <a:p>
            <a:pPr marL="742950" lvl="1" indent="-285750" eaLnBrk="0" fontAlgn="base" hangingPunct="0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200" kern="0" dirty="0">
                <a:solidFill>
                  <a:srgbClr val="000099"/>
                </a:solidFill>
              </a:rPr>
              <a:t>Algorithm Development and Testing</a:t>
            </a:r>
          </a:p>
          <a:p>
            <a:pPr marL="742950" lvl="1" indent="-285750" eaLnBrk="0" fontAlgn="base" hangingPunct="0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200" kern="0" dirty="0">
                <a:solidFill>
                  <a:srgbClr val="000099"/>
                </a:solidFill>
              </a:rPr>
              <a:t>Product Demonstration Systems</a:t>
            </a:r>
          </a:p>
          <a:p>
            <a:pPr marL="742950" lvl="1" indent="-285750" eaLnBrk="0" fontAlgn="base" hangingPunct="0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200" kern="0" dirty="0">
                <a:solidFill>
                  <a:srgbClr val="000099"/>
                </a:solidFill>
              </a:rPr>
              <a:t>Development of Cal/Val Tools</a:t>
            </a:r>
          </a:p>
          <a:p>
            <a:pPr marL="742950" lvl="1" indent="-285750" eaLnBrk="0" fontAlgn="base" hangingPunct="0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200" kern="0" dirty="0">
                <a:solidFill>
                  <a:srgbClr val="000099"/>
                </a:solidFill>
              </a:rPr>
              <a:t>Integrated Cal/Val Enterprise System</a:t>
            </a:r>
          </a:p>
          <a:p>
            <a:pPr marL="742950" lvl="1" indent="-285750" eaLnBrk="0" fontAlgn="base" hangingPunct="0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200" kern="0" dirty="0">
                <a:solidFill>
                  <a:srgbClr val="000099"/>
                </a:solidFill>
              </a:rPr>
              <a:t>Radiance and Product Validation</a:t>
            </a:r>
          </a:p>
          <a:p>
            <a:pPr marL="742950" lvl="1" indent="-285750" eaLnBrk="0" fontAlgn="base" hangingPunct="0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200" kern="0" dirty="0">
                <a:solidFill>
                  <a:srgbClr val="000099"/>
                </a:solidFill>
              </a:rPr>
              <a:t>Algorithm and application improvements</a:t>
            </a:r>
          </a:p>
          <a:p>
            <a:pPr marL="742950" lvl="1" indent="-285750" eaLnBrk="0" fontAlgn="base" hangingPunct="0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200" kern="0" dirty="0">
                <a:solidFill>
                  <a:srgbClr val="000099"/>
                </a:solidFill>
              </a:rPr>
              <a:t>User Readiness and Education</a:t>
            </a:r>
            <a:endParaRPr lang="en-US" sz="1400" kern="0" dirty="0">
              <a:solidFill>
                <a:srgbClr val="000099"/>
              </a:solidFill>
            </a:endParaRPr>
          </a:p>
        </p:txBody>
      </p:sp>
      <p:pic>
        <p:nvPicPr>
          <p:cNvPr id="9" name="Picture 8" descr="AWG_MGMT_STRUCTUR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976" y="3801681"/>
            <a:ext cx="3992124" cy="27889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 l="28500" t="20000" r="14999" b="28667"/>
          <a:stretch>
            <a:fillRect/>
          </a:stretch>
        </p:blipFill>
        <p:spPr bwMode="auto">
          <a:xfrm>
            <a:off x="4803098" y="3803653"/>
            <a:ext cx="4013324" cy="278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518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AWG Teams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246A3C-DA24-4271-89DF-8297BD153A6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aphicFrame>
        <p:nvGraphicFramePr>
          <p:cNvPr id="8" name="Table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5970663"/>
              </p:ext>
            </p:extLst>
          </p:nvPr>
        </p:nvGraphicFramePr>
        <p:xfrm>
          <a:off x="881198" y="1455696"/>
          <a:ext cx="7264400" cy="3983355"/>
        </p:xfrm>
        <a:graphic>
          <a:graphicData uri="http://schemas.openxmlformats.org/drawingml/2006/table">
            <a:tbl>
              <a:tblPr/>
              <a:tblGrid>
                <a:gridCol w="3435531"/>
                <a:gridCol w="3828869"/>
              </a:tblGrid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AWG Product Application Teams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</a:txBody>
                  <a:tcPr marL="87394" marR="873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Team Lead</a:t>
                      </a:r>
                    </a:p>
                  </a:txBody>
                  <a:tcPr marL="87394" marR="873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Imagery</a:t>
                      </a:r>
                      <a:endParaRPr lang="en-US" sz="1400" b="1" dirty="0"/>
                    </a:p>
                  </a:txBody>
                  <a:tcPr marL="87394" marR="873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Tim </a:t>
                      </a:r>
                      <a:r>
                        <a:rPr lang="en-US" sz="1400" dirty="0" err="1" smtClean="0"/>
                        <a:t>Schmit</a:t>
                      </a:r>
                      <a:endParaRPr lang="en-US" sz="1400" dirty="0"/>
                    </a:p>
                  </a:txBody>
                  <a:tcPr marL="87394" marR="873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Soundings</a:t>
                      </a:r>
                    </a:p>
                  </a:txBody>
                  <a:tcPr marL="87394" marR="873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Tim </a:t>
                      </a:r>
                      <a:r>
                        <a:rPr lang="en-US" sz="1400" dirty="0" err="1" smtClean="0"/>
                        <a:t>Schmit</a:t>
                      </a:r>
                      <a:endParaRPr lang="en-US" sz="1400" dirty="0"/>
                    </a:p>
                  </a:txBody>
                  <a:tcPr marL="87394" marR="873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0311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Winds</a:t>
                      </a:r>
                      <a:endParaRPr lang="en-US" sz="1400" b="1" dirty="0"/>
                    </a:p>
                  </a:txBody>
                  <a:tcPr marL="87394" marR="873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Jaime Daniels</a:t>
                      </a:r>
                      <a:endParaRPr lang="en-US" sz="1400" dirty="0"/>
                    </a:p>
                  </a:txBody>
                  <a:tcPr marL="87394" marR="873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Clouds</a:t>
                      </a:r>
                    </a:p>
                  </a:txBody>
                  <a:tcPr marL="87394" marR="873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Andrew </a:t>
                      </a:r>
                      <a:r>
                        <a:rPr lang="en-US" sz="1400" dirty="0" err="1" smtClean="0"/>
                        <a:t>Heidinger</a:t>
                      </a:r>
                      <a:endParaRPr lang="en-US" sz="1400" dirty="0"/>
                    </a:p>
                  </a:txBody>
                  <a:tcPr marL="87394" marR="873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 Aviation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976" marR="497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Ken Pryor, Wayne </a:t>
                      </a:r>
                      <a:r>
                        <a:rPr lang="en-US" sz="1400" dirty="0" err="1" smtClean="0"/>
                        <a:t>Feltz</a:t>
                      </a:r>
                      <a:endParaRPr lang="en-US" sz="1400" dirty="0"/>
                    </a:p>
                  </a:txBody>
                  <a:tcPr marL="4976" marR="497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Hydrology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976" marR="497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Robert </a:t>
                      </a:r>
                      <a:r>
                        <a:rPr lang="en-US" sz="1400" dirty="0" err="1" smtClean="0"/>
                        <a:t>Kuligowski</a:t>
                      </a:r>
                      <a:endParaRPr lang="en-US" sz="1400" dirty="0"/>
                    </a:p>
                  </a:txBody>
                  <a:tcPr marL="4976" marR="497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Land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976" marR="497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  Bob Yu</a:t>
                      </a:r>
                      <a:endParaRPr lang="en-US" sz="1400" dirty="0"/>
                    </a:p>
                  </a:txBody>
                  <a:tcPr marL="4976" marR="497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1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Cryosphere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976" marR="497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Jeff Key</a:t>
                      </a:r>
                      <a:endParaRPr lang="en-US" sz="1400" dirty="0"/>
                    </a:p>
                  </a:txBody>
                  <a:tcPr marL="4976" marR="497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Radiation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Budget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976" marR="497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</a:t>
                      </a:r>
                      <a:r>
                        <a:rPr lang="en-US" sz="1400" dirty="0" err="1" smtClean="0"/>
                        <a:t>Istvan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Lazslo</a:t>
                      </a:r>
                      <a:endParaRPr lang="en-US" sz="1400" dirty="0"/>
                    </a:p>
                  </a:txBody>
                  <a:tcPr marL="4976" marR="497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Lightning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976" marR="497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Steve</a:t>
                      </a:r>
                      <a:r>
                        <a:rPr lang="en-US" sz="1400" baseline="0" dirty="0" smtClean="0"/>
                        <a:t> Goodman</a:t>
                      </a:r>
                      <a:endParaRPr lang="en-US" sz="1400" dirty="0"/>
                    </a:p>
                  </a:txBody>
                  <a:tcPr marL="4976" marR="497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SST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976" marR="497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Alexander </a:t>
                      </a:r>
                      <a:r>
                        <a:rPr lang="en-US" sz="1400" dirty="0" err="1" smtClean="0"/>
                        <a:t>Ignatov</a:t>
                      </a:r>
                      <a:endParaRPr lang="en-US" sz="1400" dirty="0"/>
                    </a:p>
                  </a:txBody>
                  <a:tcPr marL="4976" marR="497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Ocean Dynamics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976" marR="497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Eileen </a:t>
                      </a:r>
                      <a:r>
                        <a:rPr lang="en-US" sz="1400" dirty="0" err="1" smtClean="0"/>
                        <a:t>Maturi</a:t>
                      </a:r>
                      <a:endParaRPr lang="en-US" sz="1400" dirty="0"/>
                    </a:p>
                  </a:txBody>
                  <a:tcPr marL="4976" marR="497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Aerosols/Air Quality/Atmos.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Chemistry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976" marR="497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</a:t>
                      </a:r>
                      <a:r>
                        <a:rPr lang="en-US" sz="1400" dirty="0" err="1" smtClean="0"/>
                        <a:t>Shobha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Kondragunta</a:t>
                      </a:r>
                      <a:endParaRPr lang="en-US" sz="1400" dirty="0"/>
                    </a:p>
                  </a:txBody>
                  <a:tcPr marL="4976" marR="497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6636076"/>
              </p:ext>
            </p:extLst>
          </p:nvPr>
        </p:nvGraphicFramePr>
        <p:xfrm>
          <a:off x="881198" y="5482590"/>
          <a:ext cx="7264400" cy="1249680"/>
        </p:xfrm>
        <a:graphic>
          <a:graphicData uri="http://schemas.openxmlformats.org/drawingml/2006/table">
            <a:tbl>
              <a:tblPr/>
              <a:tblGrid>
                <a:gridCol w="3435531"/>
                <a:gridCol w="3828869"/>
              </a:tblGrid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AWG Specialty Teams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</a:txBody>
                  <a:tcPr marL="87394" marR="873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Team Lead</a:t>
                      </a:r>
                    </a:p>
                  </a:txBody>
                  <a:tcPr marL="87394" marR="873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Proxy</a:t>
                      </a:r>
                      <a:r>
                        <a:rPr lang="en-US" sz="1400" b="1" baseline="0" dirty="0" smtClean="0"/>
                        <a:t> Data</a:t>
                      </a:r>
                      <a:endParaRPr lang="en-US" sz="1400" b="1" dirty="0"/>
                    </a:p>
                  </a:txBody>
                  <a:tcPr marL="87394" marR="873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Fuzhong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Weng</a:t>
                      </a:r>
                      <a:endParaRPr lang="en-US" sz="1400" dirty="0"/>
                    </a:p>
                  </a:txBody>
                  <a:tcPr marL="87394" marR="873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Cal/Val (Sensor)</a:t>
                      </a:r>
                    </a:p>
                  </a:txBody>
                  <a:tcPr marL="87394" marR="873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Changyong</a:t>
                      </a:r>
                      <a:r>
                        <a:rPr lang="en-US" sz="1400" dirty="0" smtClean="0"/>
                        <a:t> Cao</a:t>
                      </a:r>
                      <a:endParaRPr lang="en-US" sz="1400" dirty="0"/>
                    </a:p>
                  </a:txBody>
                  <a:tcPr marL="87394" marR="873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0311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Algorithm Integration</a:t>
                      </a:r>
                      <a:endParaRPr lang="en-US" sz="1400" b="1" dirty="0"/>
                    </a:p>
                  </a:txBody>
                  <a:tcPr marL="87394" marR="873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Walter Wolf</a:t>
                      </a:r>
                      <a:endParaRPr lang="en-US" sz="1400" dirty="0"/>
                    </a:p>
                  </a:txBody>
                  <a:tcPr marL="87394" marR="873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41987" y="1019219"/>
            <a:ext cx="7323909" cy="338554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srgbClr val="000000"/>
                </a:solidFill>
              </a:rPr>
              <a:t>GOES-R Products are Mapped to AWG Product Application Teams</a:t>
            </a:r>
          </a:p>
        </p:txBody>
      </p:sp>
    </p:spTree>
    <p:extLst>
      <p:ext uri="{BB962C8B-B14F-4D97-AF65-F5344CB8AC3E}">
        <p14:creationId xmlns:p14="http://schemas.microsoft.com/office/powerpoint/2010/main" val="354313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3DAE-4A9A-4B8A-9272-4EF5FD248072}" type="slidenum">
              <a:rPr lang="en-US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1750" y="5775325"/>
            <a:ext cx="9906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Anticipated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scan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mode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for the ABI:</a:t>
            </a:r>
          </a:p>
          <a:p>
            <a:pPr eaLnBrk="0" hangingPunct="0"/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- Full disk images every 15 minutes + 5 min CONUS images + </a:t>
            </a:r>
            <a:r>
              <a:rPr lang="en-US" sz="2000" b="1" dirty="0" err="1">
                <a:solidFill>
                  <a:srgbClr val="FFFFFF"/>
                </a:solidFill>
                <a:latin typeface="Arial Unicode MS" pitchFamily="34" charset="-128"/>
              </a:rPr>
              <a:t>mesoscale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. </a:t>
            </a: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7543800" y="215900"/>
            <a:ext cx="144780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rgbClr val="FFFF00"/>
                </a:solidFill>
                <a:latin typeface="Arial Unicode MS" pitchFamily="34" charset="-128"/>
              </a:rPr>
              <a:t>ABI scans about 5 times faster</a:t>
            </a:r>
          </a:p>
          <a:p>
            <a:r>
              <a:rPr lang="en-US" sz="2400">
                <a:solidFill>
                  <a:srgbClr val="FFFF00"/>
                </a:solidFill>
                <a:latin typeface="Arial Unicode MS" pitchFamily="34" charset="-128"/>
              </a:rPr>
              <a:t>than the current GOES imager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0"/>
            <a:ext cx="7258050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82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5B524-A867-4578-919E-E2D8606E1324}" type="slidenum">
              <a:rPr lang="en-US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0" y="5789612"/>
            <a:ext cx="9144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ABI can offer Continental US images every 5 minutes for routine monitoring of a wide range of events (storms, dust, clouds, fires, winds, </a:t>
            </a:r>
            <a:r>
              <a:rPr lang="en-US" b="1" dirty="0" err="1">
                <a:solidFill>
                  <a:srgbClr val="FFFFFF"/>
                </a:solidFill>
                <a:latin typeface="Arial Unicode MS" pitchFamily="34" charset="-128"/>
              </a:rPr>
              <a:t>etc</a:t>
            </a:r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).</a:t>
            </a:r>
          </a:p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This is every 15 or 30 minutes with the current GOES in routine mode.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0"/>
            <a:ext cx="7258050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731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0"/>
            <a:ext cx="7258050" cy="5806440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D25D-4AA5-4793-82D4-F0225D4758FD}" type="slidenum">
              <a:rPr lang="en-US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9635" name="AutoShape 3"/>
          <p:cNvSpPr>
            <a:spLocks noChangeArrowheads="1"/>
          </p:cNvSpPr>
          <p:nvPr/>
        </p:nvSpPr>
        <p:spPr bwMode="auto">
          <a:xfrm rot="5400000">
            <a:off x="4861983" y="243416"/>
            <a:ext cx="1515534" cy="25527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481" b="12839"/>
          <a:stretch/>
        </p:blipFill>
        <p:spPr>
          <a:xfrm>
            <a:off x="419100" y="2277533"/>
            <a:ext cx="8572500" cy="450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41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0"/>
            <a:ext cx="7258050" cy="5806440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34ABC-2602-4383-88AA-23EE467F0D9D}" type="slidenum">
              <a:rPr lang="en-US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1683" name="AutoShape 3"/>
          <p:cNvSpPr>
            <a:spLocks noChangeArrowheads="1"/>
          </p:cNvSpPr>
          <p:nvPr/>
        </p:nvSpPr>
        <p:spPr bwMode="auto">
          <a:xfrm rot="5400000">
            <a:off x="4362450" y="361950"/>
            <a:ext cx="1295400" cy="25527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2453640"/>
            <a:ext cx="5505450" cy="4404360"/>
          </a:xfrm>
          <a:prstGeom prst="rect">
            <a:avLst/>
          </a:prstGeom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76200" y="5921514"/>
            <a:ext cx="9067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/>
            <a:r>
              <a:rPr lang="en-US" sz="2000" b="1" dirty="0" err="1">
                <a:solidFill>
                  <a:srgbClr val="FFFFFF"/>
                </a:solidFill>
                <a:latin typeface="Arial Unicode MS" pitchFamily="34" charset="-128"/>
              </a:rPr>
              <a:t>Mesoscale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 images every 30 seconds for rapidly changing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phenomena</a:t>
            </a:r>
          </a:p>
          <a:p>
            <a:pPr algn="ctr"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(thunderstorms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, hurricanes, fires, </a:t>
            </a:r>
            <a:r>
              <a:rPr lang="en-US" sz="2000" b="1" dirty="0" err="1">
                <a:solidFill>
                  <a:srgbClr val="FFFFFF"/>
                </a:solidFill>
                <a:latin typeface="Arial Unicode MS" pitchFamily="34" charset="-128"/>
              </a:rPr>
              <a:t>etc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).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Or two regions every 60 seconds.</a:t>
            </a:r>
            <a:endParaRPr lang="en-US" sz="2000" b="1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887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844" y="100256"/>
            <a:ext cx="7867858" cy="752475"/>
          </a:xfrm>
        </p:spPr>
        <p:txBody>
          <a:bodyPr>
            <a:noAutofit/>
          </a:bodyPr>
          <a:lstStyle/>
          <a:p>
            <a:r>
              <a:rPr lang="en-US" dirty="0" smtClean="0"/>
              <a:t>GOES-R POSST Path Forward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AB42F3-0C86-4CFA-B693-8C297A7F7D5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972310" y="1409908"/>
            <a:ext cx="1179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 smtClean="0">
                <a:solidFill>
                  <a:srgbClr val="000000"/>
                </a:solidFill>
              </a:rPr>
              <a:t>POSST Task in Coordination with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98484" y="2242714"/>
            <a:ext cx="914400" cy="182880"/>
          </a:xfrm>
          <a:prstGeom prst="rect">
            <a:avLst/>
          </a:prstGeom>
          <a:solidFill>
            <a:srgbClr val="E2725B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MOST Activity</a:t>
            </a:r>
            <a:endParaRPr lang="en-US" sz="100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090535" y="2510546"/>
            <a:ext cx="914400" cy="182880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DOST Activity</a:t>
            </a:r>
            <a:endParaRPr lang="en-US" sz="100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90535" y="2874150"/>
            <a:ext cx="914400" cy="457200"/>
          </a:xfrm>
          <a:prstGeom prst="rect">
            <a:avLst/>
          </a:prstGeom>
          <a:solidFill>
            <a:srgbClr val="FFD700"/>
          </a:soli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000" b="1" kern="0" dirty="0" smtClean="0">
                <a:solidFill>
                  <a:prstClr val="black"/>
                </a:solidFill>
                <a:latin typeface="Calibri"/>
              </a:rPr>
              <a:t>Internal</a:t>
            </a:r>
          </a:p>
          <a:p>
            <a:pPr algn="ctr">
              <a:defRPr/>
            </a:pPr>
            <a:r>
              <a:rPr lang="en-US" sz="1000" b="1" kern="0" dirty="0" smtClean="0">
                <a:solidFill>
                  <a:prstClr val="black"/>
                </a:solidFill>
                <a:latin typeface="Calibri"/>
              </a:rPr>
              <a:t>POSST Activity Only</a:t>
            </a:r>
            <a:endParaRPr lang="en-US" sz="1000" b="1" kern="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5" name="Straight Connector 44"/>
          <p:cNvCxnSpPr>
            <a:endCxn id="78" idx="2"/>
          </p:cNvCxnSpPr>
          <p:nvPr/>
        </p:nvCxnSpPr>
        <p:spPr bwMode="auto">
          <a:xfrm flipH="1" flipV="1">
            <a:off x="4779577" y="2855728"/>
            <a:ext cx="1107760" cy="96420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 flipV="1">
            <a:off x="95698" y="3004970"/>
            <a:ext cx="125765" cy="81496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Content Placeholder 2"/>
          <p:cNvSpPr>
            <a:spLocks noGrp="1"/>
          </p:cNvSpPr>
          <p:nvPr>
            <p:ph idx="1"/>
          </p:nvPr>
        </p:nvSpPr>
        <p:spPr>
          <a:xfrm>
            <a:off x="95697" y="3819937"/>
            <a:ext cx="5791640" cy="2897855"/>
          </a:xfrm>
          <a:gradFill flip="none" rotWithShape="1">
            <a:gsLst>
              <a:gs pos="0">
                <a:srgbClr val="0000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28575">
            <a:solidFill>
              <a:srgbClr val="0000FF"/>
            </a:solidFill>
          </a:ln>
        </p:spPr>
        <p:txBody>
          <a:bodyPr/>
          <a:lstStyle/>
          <a:p>
            <a:pPr marL="285750"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1400" dirty="0" smtClean="0"/>
              <a:t>Continue </a:t>
            </a:r>
            <a:r>
              <a:rPr lang="en-US" sz="1400" dirty="0"/>
              <a:t>p</a:t>
            </a:r>
            <a:r>
              <a:rPr lang="en-US" sz="1400" dirty="0" smtClean="0"/>
              <a:t>re-launch instrument </a:t>
            </a:r>
            <a:r>
              <a:rPr lang="en-US" sz="1400" dirty="0" err="1" smtClean="0"/>
              <a:t>cal</a:t>
            </a:r>
            <a:r>
              <a:rPr lang="en-US" sz="1400" dirty="0" smtClean="0"/>
              <a:t> test assessment and reporting</a:t>
            </a:r>
          </a:p>
          <a:p>
            <a:pPr marL="285750"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1400" dirty="0" smtClean="0"/>
              <a:t>Finalize the GOES-R System-level Cal/Val </a:t>
            </a:r>
            <a:r>
              <a:rPr lang="en-US" sz="1400" dirty="0"/>
              <a:t>CONOPS/OPSCON, </a:t>
            </a:r>
            <a:r>
              <a:rPr lang="en-US" sz="1400" dirty="0" smtClean="0"/>
              <a:t>and process it through </a:t>
            </a:r>
            <a:r>
              <a:rPr lang="en-US" sz="1400" dirty="0"/>
              <a:t>Program configuration </a:t>
            </a:r>
            <a:r>
              <a:rPr lang="en-US" sz="1400" dirty="0" smtClean="0"/>
              <a:t>management</a:t>
            </a:r>
          </a:p>
          <a:p>
            <a:pPr marL="285750"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1400" dirty="0" smtClean="0"/>
              <a:t>Cal/INR/Product Science (CIPS) </a:t>
            </a:r>
            <a:r>
              <a:rPr lang="en-US" sz="1400" dirty="0"/>
              <a:t>PLT </a:t>
            </a:r>
            <a:r>
              <a:rPr lang="en-US" sz="1400" dirty="0" smtClean="0"/>
              <a:t>Planning</a:t>
            </a:r>
          </a:p>
          <a:p>
            <a:pPr marL="285750"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1400" dirty="0"/>
              <a:t>Define </a:t>
            </a:r>
            <a:r>
              <a:rPr lang="en-US" sz="1400" dirty="0" smtClean="0"/>
              <a:t>CIPS-related data operations validation objectives to be carried out </a:t>
            </a:r>
            <a:r>
              <a:rPr lang="en-US" sz="1400" dirty="0"/>
              <a:t>during </a:t>
            </a:r>
            <a:r>
              <a:rPr lang="en-US" sz="1400" dirty="0" smtClean="0"/>
              <a:t>Data Operations Tests (DOTs)</a:t>
            </a:r>
          </a:p>
          <a:p>
            <a:pPr marL="285750"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1400" dirty="0" smtClean="0"/>
              <a:t>Support SIR and MOR reviews</a:t>
            </a:r>
          </a:p>
          <a:p>
            <a:pPr marL="285750"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1400" dirty="0" smtClean="0"/>
              <a:t>Complete CIPS tool development planning and begin implementation</a:t>
            </a:r>
          </a:p>
          <a:p>
            <a:pPr marL="285750"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1400" dirty="0" smtClean="0"/>
              <a:t>Ground Segment Training for relevant personnel </a:t>
            </a:r>
            <a:endParaRPr lang="en-US" sz="1400" dirty="0"/>
          </a:p>
          <a:p>
            <a:pPr marL="285750"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1400" dirty="0" smtClean="0"/>
              <a:t>Clarify CIPS validation schedules and milestones</a:t>
            </a:r>
          </a:p>
          <a:p>
            <a:pPr marL="285750"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1400" dirty="0"/>
              <a:t>Identify </a:t>
            </a:r>
            <a:r>
              <a:rPr lang="en-US" sz="1400" dirty="0" smtClean="0"/>
              <a:t>CIPS resource needs and risks</a:t>
            </a:r>
          </a:p>
          <a:p>
            <a:pPr marL="28575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dirty="0" smtClean="0"/>
          </a:p>
          <a:p>
            <a:pPr marL="28575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dirty="0"/>
          </a:p>
          <a:p>
            <a:pPr marL="28575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7" name="Rectangle 46"/>
          <p:cNvSpPr/>
          <p:nvPr/>
        </p:nvSpPr>
        <p:spPr bwMode="auto">
          <a:xfrm>
            <a:off x="176456" y="827193"/>
            <a:ext cx="7840458" cy="35397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 u="sng" kern="0" dirty="0" smtClean="0">
                <a:solidFill>
                  <a:prstClr val="black"/>
                </a:solidFill>
              </a:rPr>
              <a:t>GOES-R Series Pre-launch POSST Activities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11908" y="2347603"/>
            <a:ext cx="5129536" cy="182880"/>
          </a:xfrm>
          <a:prstGeom prst="rect">
            <a:avLst/>
          </a:prstGeom>
          <a:solidFill>
            <a:srgbClr val="FFD700"/>
          </a:soli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000" kern="0" dirty="0">
                <a:solidFill>
                  <a:prstClr val="black"/>
                </a:solidFill>
                <a:latin typeface="Calibri"/>
              </a:rPr>
              <a:t>Cal/INR/Product Science (CIPS)</a:t>
            </a: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 Val Tool Development</a:t>
            </a:r>
            <a:endParaRPr lang="en-US" sz="100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42083" y="2914182"/>
            <a:ext cx="6119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prstClr val="black"/>
                </a:solidFill>
                <a:latin typeface="Calibri"/>
              </a:rPr>
              <a:t>120 Days</a:t>
            </a: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964300" y="2931817"/>
            <a:ext cx="6658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  <a:latin typeface="Calibri"/>
              </a:rPr>
              <a:t>90 Days</a:t>
            </a: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465569" y="2938395"/>
            <a:ext cx="7082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prstClr val="black"/>
                </a:solidFill>
                <a:latin typeface="Calibri"/>
              </a:rPr>
              <a:t>12 months</a:t>
            </a: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984548" y="3271215"/>
            <a:ext cx="2211933" cy="400110"/>
          </a:xfrm>
          <a:prstGeom prst="rect">
            <a:avLst/>
          </a:prstGeom>
          <a:noFill/>
          <a:ln w="31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Mission Operations Review </a:t>
            </a:r>
            <a:r>
              <a:rPr lang="en-US" sz="1000" b="1" kern="0" dirty="0" smtClean="0">
                <a:solidFill>
                  <a:prstClr val="black"/>
                </a:solidFill>
                <a:latin typeface="Calibri"/>
              </a:rPr>
              <a:t>(MOR</a:t>
            </a: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) and System Integration Review</a:t>
            </a:r>
            <a:r>
              <a:rPr lang="en-US" sz="1000" b="1" kern="0" dirty="0" smtClean="0">
                <a:solidFill>
                  <a:prstClr val="black"/>
                </a:solidFill>
                <a:latin typeface="Calibri"/>
              </a:rPr>
              <a:t> (SIR)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917484" y="2918355"/>
            <a:ext cx="8320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prstClr val="black"/>
                </a:solidFill>
                <a:latin typeface="Calibri"/>
              </a:rPr>
              <a:t>6 Months</a:t>
            </a: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flipV="1">
            <a:off x="6899224" y="2894319"/>
            <a:ext cx="0" cy="36576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61" name="Rectangle 60"/>
          <p:cNvSpPr/>
          <p:nvPr/>
        </p:nvSpPr>
        <p:spPr>
          <a:xfrm>
            <a:off x="5341444" y="2343447"/>
            <a:ext cx="2569258" cy="182880"/>
          </a:xfrm>
          <a:prstGeom prst="rect">
            <a:avLst/>
          </a:prstGeom>
          <a:solidFill>
            <a:srgbClr val="FFD7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CIPS Val </a:t>
            </a:r>
            <a:r>
              <a:rPr lang="en-US" sz="1000" kern="0" dirty="0">
                <a:solidFill>
                  <a:prstClr val="black"/>
                </a:solidFill>
                <a:latin typeface="Calibri"/>
              </a:rPr>
              <a:t>Tool </a:t>
            </a: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Testing</a:t>
            </a:r>
            <a:endParaRPr lang="en-US" sz="1000" kern="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4095017" y="2896690"/>
            <a:ext cx="0" cy="36576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64" name="Straight Connector 63"/>
          <p:cNvCxnSpPr/>
          <p:nvPr/>
        </p:nvCxnSpPr>
        <p:spPr>
          <a:xfrm flipV="1">
            <a:off x="4793529" y="2886729"/>
            <a:ext cx="0" cy="3048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65" name="TextBox 64"/>
          <p:cNvSpPr txBox="1"/>
          <p:nvPr/>
        </p:nvSpPr>
        <p:spPr>
          <a:xfrm>
            <a:off x="4173487" y="2951166"/>
            <a:ext cx="5841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  <a:latin typeface="Calibri"/>
              </a:rPr>
              <a:t>60 Days</a:t>
            </a: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2659929" y="2892462"/>
            <a:ext cx="0" cy="3048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67" name="Rectangle 66"/>
          <p:cNvSpPr/>
          <p:nvPr/>
        </p:nvSpPr>
        <p:spPr>
          <a:xfrm>
            <a:off x="225271" y="1189421"/>
            <a:ext cx="7739492" cy="2743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rIns="0" anchor="ctr"/>
          <a:lstStyle/>
          <a:p>
            <a:pPr algn="ctr">
              <a:defRPr/>
            </a:pPr>
            <a:r>
              <a:rPr lang="en-US" sz="1200" b="1" kern="0" dirty="0" smtClean="0">
                <a:solidFill>
                  <a:prstClr val="black"/>
                </a:solidFill>
                <a:latin typeface="Calibri"/>
              </a:rPr>
              <a:t>Post-Launch Test (PLT) Planning/ Preparation &amp; System-Level Test Planning/Implementation</a:t>
            </a:r>
            <a:endParaRPr lang="en-US" sz="1200" b="1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095017" y="1503881"/>
            <a:ext cx="3869746" cy="182880"/>
          </a:xfrm>
          <a:prstGeom prst="rect">
            <a:avLst/>
          </a:prstGeom>
          <a:solidFill>
            <a:srgbClr val="E2725B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rIns="0" anchor="ctr"/>
          <a:lstStyle/>
          <a:p>
            <a:pPr algn="ctr">
              <a:defRPr/>
            </a:pPr>
            <a:r>
              <a:rPr lang="en-US" sz="1000" kern="0" dirty="0" err="1" smtClean="0">
                <a:solidFill>
                  <a:prstClr val="black"/>
                </a:solidFill>
                <a:latin typeface="Calibri"/>
              </a:rPr>
              <a:t>Cal&amp;INR</a:t>
            </a: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 PLT Long Form </a:t>
            </a:r>
            <a:r>
              <a:rPr lang="en-US" sz="1000" kern="0" dirty="0">
                <a:solidFill>
                  <a:prstClr val="black"/>
                </a:solidFill>
                <a:latin typeface="Calibri"/>
              </a:rPr>
              <a:t>Definition &amp; Development </a:t>
            </a:r>
          </a:p>
        </p:txBody>
      </p:sp>
      <p:sp>
        <p:nvSpPr>
          <p:cNvPr id="69" name="Rectangle 68"/>
          <p:cNvSpPr/>
          <p:nvPr/>
        </p:nvSpPr>
        <p:spPr>
          <a:xfrm>
            <a:off x="4888150" y="1702367"/>
            <a:ext cx="1647465" cy="182880"/>
          </a:xfrm>
          <a:prstGeom prst="rect">
            <a:avLst/>
          </a:prstGeom>
          <a:solidFill>
            <a:srgbClr val="E2725B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ETE I-V Testing</a:t>
            </a:r>
            <a:endParaRPr lang="en-US" sz="100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665006" y="1943975"/>
            <a:ext cx="182880" cy="182880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00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861856" y="1943975"/>
            <a:ext cx="8229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000" dirty="0" smtClean="0">
                <a:solidFill>
                  <a:srgbClr val="000000"/>
                </a:solidFill>
              </a:rPr>
              <a:t>DOT I &amp; II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726186" y="1941002"/>
            <a:ext cx="182880" cy="182880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00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26160" y="1502318"/>
            <a:ext cx="3869746" cy="182880"/>
          </a:xfrm>
          <a:prstGeom prst="rect">
            <a:avLst/>
          </a:prstGeom>
          <a:solidFill>
            <a:srgbClr val="E2725B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rIns="0" anchor="ctr"/>
          <a:lstStyle/>
          <a:p>
            <a:pPr algn="ctr">
              <a:defRPr/>
            </a:pPr>
            <a:r>
              <a:rPr lang="en-US" sz="1000" kern="0" dirty="0" err="1" smtClean="0">
                <a:solidFill>
                  <a:prstClr val="black"/>
                </a:solidFill>
                <a:latin typeface="Calibri"/>
              </a:rPr>
              <a:t>Cal&amp;INR</a:t>
            </a: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 PLT Short Form Definition &amp; Development </a:t>
            </a:r>
            <a:endParaRPr lang="en-US" sz="100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221462" y="1943975"/>
            <a:ext cx="5443544" cy="182880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Data Operations Tests (DOT) Planning &amp;</a:t>
            </a:r>
            <a:r>
              <a:rPr lang="en-US" sz="1000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Ground Segment Training</a:t>
            </a:r>
            <a:endParaRPr lang="en-US" sz="100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11908" y="2533831"/>
            <a:ext cx="2453243" cy="320040"/>
          </a:xfrm>
          <a:prstGeom prst="rect">
            <a:avLst/>
          </a:prstGeom>
          <a:solidFill>
            <a:srgbClr val="FFD700"/>
          </a:soli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CIPS Val Definitions &amp;                                  CIPS CONOPS/OPSCON Development</a:t>
            </a:r>
            <a:endParaRPr lang="en-US" sz="1000" kern="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 flipV="1">
            <a:off x="7894281" y="2901433"/>
            <a:ext cx="0" cy="36576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77" name="TextBox 76"/>
          <p:cNvSpPr txBox="1"/>
          <p:nvPr/>
        </p:nvSpPr>
        <p:spPr>
          <a:xfrm>
            <a:off x="7391886" y="3284428"/>
            <a:ext cx="594360" cy="246221"/>
          </a:xfrm>
          <a:prstGeom prst="rect">
            <a:avLst/>
          </a:prstGeom>
          <a:noFill/>
          <a:ln w="31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Launch</a:t>
            </a:r>
            <a:endParaRPr lang="en-US" sz="1000" b="1" kern="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2659929" y="2535688"/>
            <a:ext cx="4239295" cy="320040"/>
          </a:xfrm>
          <a:prstGeom prst="rect">
            <a:avLst/>
          </a:prstGeom>
          <a:solidFill>
            <a:srgbClr val="FFD700"/>
          </a:soli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*Post-Launch Product Test (PLPT) Definition and Development &amp; </a:t>
            </a:r>
          </a:p>
          <a:p>
            <a:pPr algn="ctr">
              <a:defRPr/>
            </a:pP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CIPS OPSCON Rehearsals</a:t>
            </a:r>
            <a:endParaRPr lang="en-US" sz="1000" kern="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 flipV="1">
            <a:off x="226160" y="2894667"/>
            <a:ext cx="0" cy="36576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81" name="TextBox 80"/>
          <p:cNvSpPr txBox="1"/>
          <p:nvPr/>
        </p:nvSpPr>
        <p:spPr>
          <a:xfrm>
            <a:off x="-58990" y="3065960"/>
            <a:ext cx="1005840" cy="246221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Sep13</a:t>
            </a:r>
            <a:endParaRPr lang="en-US" sz="1000" b="1" kern="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788375" y="3076105"/>
            <a:ext cx="1005840" cy="246221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Apr14</a:t>
            </a:r>
            <a:endParaRPr lang="en-US" sz="1000" b="1" kern="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598732" y="3045809"/>
            <a:ext cx="1005840" cy="246221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Apr15</a:t>
            </a:r>
            <a:endParaRPr lang="en-US" sz="1000" b="1" kern="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07834" y="2172562"/>
            <a:ext cx="7708392" cy="172628"/>
          </a:xfrm>
          <a:prstGeom prst="rect">
            <a:avLst/>
          </a:prstGeom>
          <a:solidFill>
            <a:srgbClr val="FFD700"/>
          </a:soli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Pre-Launch Instrument Cal Testing Assessment (Ends After All Instruments Delivered)</a:t>
            </a:r>
            <a:endParaRPr lang="en-US" sz="100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908843" y="2541784"/>
            <a:ext cx="1001860" cy="320040"/>
          </a:xfrm>
          <a:prstGeom prst="rect">
            <a:avLst/>
          </a:prstGeom>
          <a:solidFill>
            <a:srgbClr val="FFD700"/>
          </a:soli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CIPS OPSCON Rehearsals</a:t>
            </a:r>
            <a:endParaRPr lang="en-US" sz="100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887337" y="3263688"/>
            <a:ext cx="1188994" cy="400110"/>
          </a:xfrm>
          <a:prstGeom prst="rect">
            <a:avLst/>
          </a:prstGeom>
          <a:noFill/>
          <a:ln w="31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Flight Operations Review </a:t>
            </a:r>
            <a:r>
              <a:rPr lang="en-US" sz="1000" b="1" kern="0" dirty="0" smtClean="0">
                <a:solidFill>
                  <a:prstClr val="black"/>
                </a:solidFill>
                <a:latin typeface="Calibri"/>
              </a:rPr>
              <a:t>(FOR)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4122" y="3274480"/>
            <a:ext cx="1005840" cy="246221"/>
          </a:xfrm>
          <a:prstGeom prst="rect">
            <a:avLst/>
          </a:prstGeom>
          <a:noFill/>
          <a:ln w="31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kern="0" dirty="0" smtClean="0">
                <a:solidFill>
                  <a:prstClr val="black"/>
                </a:solidFill>
                <a:latin typeface="Calibri"/>
              </a:rPr>
              <a:t>POSST Kick-Off</a:t>
            </a:r>
            <a:endParaRPr lang="en-US" sz="1000" b="1" kern="0" dirty="0" smtClean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6048582" y="4333501"/>
            <a:ext cx="361829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6397515" y="4102078"/>
            <a:ext cx="2870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b="1" dirty="0" smtClean="0">
                <a:solidFill>
                  <a:srgbClr val="000000"/>
                </a:solidFill>
              </a:rPr>
              <a:t>Adding new Operational OPSCON section.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452229" y="5190026"/>
            <a:ext cx="2455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b="1" dirty="0" smtClean="0">
                <a:solidFill>
                  <a:srgbClr val="000000"/>
                </a:solidFill>
              </a:rPr>
              <a:t>Another look at POSST scope. Defining high-level test objectives, test deliverables,  and schedules.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3237" y="4102078"/>
            <a:ext cx="5966059" cy="440268"/>
          </a:xfrm>
          <a:prstGeom prst="round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</a:endParaRPr>
          </a:p>
        </p:txBody>
      </p:sp>
      <p:sp>
        <p:nvSpPr>
          <p:cNvPr id="58" name="Rounded Rectangle 57"/>
          <p:cNvSpPr/>
          <p:nvPr/>
        </p:nvSpPr>
        <p:spPr bwMode="auto">
          <a:xfrm>
            <a:off x="6185" y="4562142"/>
            <a:ext cx="5966059" cy="22013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</a:endParaRPr>
          </a:p>
        </p:txBody>
      </p:sp>
      <p:cxnSp>
        <p:nvCxnSpPr>
          <p:cNvPr id="63" name="Straight Arrow Connector 62"/>
          <p:cNvCxnSpPr/>
          <p:nvPr/>
        </p:nvCxnSpPr>
        <p:spPr bwMode="auto">
          <a:xfrm flipH="1">
            <a:off x="6040967" y="4687710"/>
            <a:ext cx="361829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9" name="TextBox 78"/>
          <p:cNvSpPr txBox="1"/>
          <p:nvPr/>
        </p:nvSpPr>
        <p:spPr>
          <a:xfrm>
            <a:off x="6373769" y="4526844"/>
            <a:ext cx="2709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b="1" dirty="0" smtClean="0">
                <a:solidFill>
                  <a:srgbClr val="000000"/>
                </a:solidFill>
              </a:rPr>
              <a:t>A glimpse at PLPT Validation Maturity Stages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87" name="Rounded Rectangle 86"/>
          <p:cNvSpPr/>
          <p:nvPr/>
        </p:nvSpPr>
        <p:spPr bwMode="auto">
          <a:xfrm>
            <a:off x="23236" y="5263705"/>
            <a:ext cx="5966059" cy="32023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</a:endParaRPr>
          </a:p>
        </p:txBody>
      </p:sp>
      <p:cxnSp>
        <p:nvCxnSpPr>
          <p:cNvPr id="89" name="Straight Arrow Connector 88"/>
          <p:cNvCxnSpPr/>
          <p:nvPr/>
        </p:nvCxnSpPr>
        <p:spPr bwMode="auto">
          <a:xfrm flipH="1">
            <a:off x="6062617" y="5427217"/>
            <a:ext cx="361829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6" name="Rounded Rectangle 55"/>
          <p:cNvSpPr/>
          <p:nvPr/>
        </p:nvSpPr>
        <p:spPr bwMode="auto">
          <a:xfrm>
            <a:off x="29332" y="6196393"/>
            <a:ext cx="5966059" cy="32023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</a:endParaRPr>
          </a:p>
        </p:txBody>
      </p:sp>
      <p:cxnSp>
        <p:nvCxnSpPr>
          <p:cNvPr id="90" name="Straight Arrow Connector 89"/>
          <p:cNvCxnSpPr/>
          <p:nvPr/>
        </p:nvCxnSpPr>
        <p:spPr bwMode="auto">
          <a:xfrm flipH="1">
            <a:off x="6062617" y="6021023"/>
            <a:ext cx="472999" cy="33548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28579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AWG Imagery Team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What: select full resolution time animations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Why: monitor animations as users will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When: during the full Post Launch Test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How well: while qualitative, full resolution animations can depict sub-pixel INR jumps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Similar to: Previous (GOES-8 to -15) PLT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hlinkClick r:id="rId2"/>
              </a:rPr>
              <a:t>http://</a:t>
            </a:r>
            <a:r>
              <a:rPr lang="en-US" sz="2400" dirty="0" smtClean="0">
                <a:solidFill>
                  <a:schemeClr val="bg1"/>
                </a:solidFill>
                <a:hlinkClick r:id="rId2"/>
              </a:rPr>
              <a:t>rammb.cira.colostate.edu/projects/goes-p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  <a:hlinkClick r:id="rId3"/>
              </a:rPr>
              <a:t>http://</a:t>
            </a:r>
            <a:r>
              <a:rPr lang="en-US" sz="2400" dirty="0" smtClean="0">
                <a:solidFill>
                  <a:schemeClr val="bg1"/>
                </a:solidFill>
                <a:hlinkClick r:id="rId3"/>
              </a:rPr>
              <a:t>rammb.cira.colostate.edu/projects/goes-o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1472FF-57B5-4206-AA59-7354F91BDF2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334000"/>
            <a:ext cx="969264" cy="12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2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609600" y="381000"/>
            <a:ext cx="76962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</a:rPr>
              <a:t>Overview</a:t>
            </a:r>
          </a:p>
          <a:p>
            <a:endParaRPr lang="en-US" sz="2400" b="1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</a:rPr>
              <a:t>GOES-8/12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vs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</a:rPr>
              <a:t>GOES-13/15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</a:rPr>
              <a:t>vs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</a:rPr>
              <a:t> GOES-R ABI: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sz="2400" b="1" dirty="0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</a:rPr>
              <a:t>GOES-N/O/P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bus change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	- better navigation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than previous generation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- earth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sensor -&gt; star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tracker</a:t>
            </a:r>
            <a:endParaRPr lang="en-US" sz="2400" dirty="0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sz="2400" b="1" dirty="0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</a:rPr>
              <a:t>GOES-R ABI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- even better (by a factor of ~2) expected INR</a:t>
            </a:r>
            <a:endParaRPr lang="en-US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39267" name="Picture 3" descr="goes_n_qspacecraft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724400"/>
            <a:ext cx="2514600" cy="203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68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819650"/>
            <a:ext cx="2133600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269" name="Text Box 5"/>
          <p:cNvSpPr txBox="1">
            <a:spLocks noChangeArrowheads="1"/>
          </p:cNvSpPr>
          <p:nvPr/>
        </p:nvSpPr>
        <p:spPr bwMode="auto">
          <a:xfrm>
            <a:off x="2338388" y="6172200"/>
            <a:ext cx="162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GOES-8/12</a:t>
            </a:r>
          </a:p>
        </p:txBody>
      </p:sp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4724400" y="4876800"/>
            <a:ext cx="17924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GOES-13/15</a:t>
            </a:r>
            <a:endParaRPr lang="en-US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53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38200"/>
            <a:ext cx="8839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Current GOES</a:t>
            </a:r>
          </a:p>
          <a:p>
            <a:pPr eaLnBrk="1" hangingPunct="1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AWG </a:t>
            </a:r>
            <a:r>
              <a:rPr lang="en-US" dirty="0" smtClean="0">
                <a:solidFill>
                  <a:schemeClr val="bg1"/>
                </a:solidFill>
              </a:rPr>
              <a:t>(Algorithm Working Group)</a:t>
            </a:r>
          </a:p>
          <a:p>
            <a:pPr lvl="1" eaLnBrk="1" hangingPunct="1">
              <a:lnSpc>
                <a:spcPct val="90000"/>
              </a:lnSpc>
            </a:pP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INR assessment via image loops</a:t>
            </a:r>
          </a:p>
          <a:p>
            <a:pPr eaLnBrk="1" hangingPunct="1">
              <a:lnSpc>
                <a:spcPct val="90000"/>
              </a:lnSpc>
            </a:pP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System testing with simulated INR </a:t>
            </a:r>
            <a:r>
              <a:rPr lang="en-US" dirty="0" smtClean="0">
                <a:solidFill>
                  <a:schemeClr val="bg1"/>
                </a:solidFill>
              </a:rPr>
              <a:t>values?</a:t>
            </a: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Summary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More information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Questions</a:t>
            </a: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2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4958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0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/>
              <a:t>Better “navigation” on GOES-13</a:t>
            </a:r>
          </a:p>
        </p:txBody>
      </p:sp>
      <p:pic>
        <p:nvPicPr>
          <p:cNvPr id="118787" name="Picture 3" descr="nav_061225_g12_g13_vi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49313"/>
            <a:ext cx="72390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2170113"/>
            <a:ext cx="10656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GOES-13:</a:t>
            </a:r>
            <a:endParaRPr lang="en-US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5875" y="4357688"/>
            <a:ext cx="10656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GOES-12: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03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Animation1_MI_fires_vis_03aug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212725" y="2170113"/>
            <a:ext cx="10656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GOES-12: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228600" y="4357688"/>
            <a:ext cx="10656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GOES-13:</a:t>
            </a: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2647950" y="609600"/>
            <a:ext cx="8018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Visible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4876800" y="609600"/>
            <a:ext cx="2018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Shortwave Window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87377" y="6324600"/>
            <a:ext cx="4969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http://cimss.ssec.wisc.edu/goes/blog/archives/450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90800" y="0"/>
            <a:ext cx="4211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MI Fires - 3-Aug-2007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92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Animation1_fog_vis_31jul0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047750" y="4586288"/>
            <a:ext cx="1238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GOES-12: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1066800" y="1600200"/>
            <a:ext cx="1238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GOES-13:</a:t>
            </a:r>
          </a:p>
        </p:txBody>
      </p:sp>
      <p:sp>
        <p:nvSpPr>
          <p:cNvPr id="2" name="Rectangle 1"/>
          <p:cNvSpPr/>
          <p:nvPr/>
        </p:nvSpPr>
        <p:spPr>
          <a:xfrm>
            <a:off x="2667000" y="0"/>
            <a:ext cx="36611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River Fog - 31-July-2007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5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Animation1_floes_vis_3-jul0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212725" y="4205288"/>
            <a:ext cx="10656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GOES-12: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09550" y="2133600"/>
            <a:ext cx="10656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GOES-13:</a:t>
            </a:r>
          </a:p>
        </p:txBody>
      </p:sp>
      <p:sp>
        <p:nvSpPr>
          <p:cNvPr id="38917" name="Oval 5"/>
          <p:cNvSpPr>
            <a:spLocks noChangeArrowheads="1"/>
          </p:cNvSpPr>
          <p:nvPr/>
        </p:nvSpPr>
        <p:spPr bwMode="auto">
          <a:xfrm>
            <a:off x="3810000" y="2057400"/>
            <a:ext cx="2438400" cy="1143000"/>
          </a:xfrm>
          <a:prstGeom prst="ellipse">
            <a:avLst/>
          </a:prstGeom>
          <a:noFill/>
          <a:ln w="349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Oval 6"/>
          <p:cNvSpPr>
            <a:spLocks noChangeArrowheads="1"/>
          </p:cNvSpPr>
          <p:nvPr/>
        </p:nvSpPr>
        <p:spPr bwMode="auto">
          <a:xfrm>
            <a:off x="3810000" y="4343400"/>
            <a:ext cx="2438400" cy="1143000"/>
          </a:xfrm>
          <a:prstGeom prst="ellipse">
            <a:avLst/>
          </a:prstGeom>
          <a:noFill/>
          <a:ln w="349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301186" y="160411"/>
            <a:ext cx="45416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Ice Floes - 30-July-2007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4969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http://cimss.ssec.wisc.edu/goes/blog/archives/440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6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932" y="82341"/>
            <a:ext cx="7581900" cy="752475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Improved Navigation &amp; Registration</a:t>
            </a:r>
            <a:br>
              <a:rPr lang="en-US" sz="2400" dirty="0" smtClean="0">
                <a:solidFill>
                  <a:srgbClr val="0000FF"/>
                </a:solidFill>
              </a:rPr>
            </a:br>
            <a:r>
              <a:rPr lang="en-US" sz="2000" i="1" dirty="0" smtClean="0">
                <a:solidFill>
                  <a:srgbClr val="0000FF"/>
                </a:solidFill>
                <a:latin typeface="Book Antiqua" pitchFamily="18" charset="0"/>
              </a:rPr>
              <a:t>GOES-15 provides a hint of ABI’s INR quality…</a:t>
            </a:r>
            <a:endParaRPr lang="en-US" sz="2000" i="1" dirty="0">
              <a:solidFill>
                <a:srgbClr val="0000FF"/>
              </a:solidFill>
            </a:endParaRPr>
          </a:p>
        </p:txBody>
      </p:sp>
      <p:pic>
        <p:nvPicPr>
          <p:cNvPr id="4" name="Picture 3" descr="111127_g11_g15_vis_baja_anim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838200"/>
            <a:ext cx="7620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6421" y="1021166"/>
            <a:ext cx="1637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GOES-11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6593" y="3901946"/>
            <a:ext cx="1637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GOES-15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3600" y="6553200"/>
            <a:ext cx="5086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http://cimss.ssec.wisc.edu/goes/blog/archives/9270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111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00x600_GOES_B1_RSRSO_ISAAC_animated_2012242_120000_182_2012242_134100_182_X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0400" y="599747"/>
            <a:ext cx="5715000" cy="476250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457200" y="76527"/>
            <a:ext cx="1036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GOES-14: Special Rapid Scanning offers glimpse of the ABI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6135469"/>
            <a:ext cx="8915400" cy="646331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solidFill>
                  <a:prstClr val="black"/>
                </a:solidFill>
              </a:rPr>
              <a:t>GOES-14 provided very unique information and offers a glimpse into the possibilities that will be provided by the ABI on GOES-R.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200400" y="5622704"/>
            <a:ext cx="5867400" cy="24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1400" i="1" dirty="0" smtClean="0">
                <a:solidFill>
                  <a:prstClr val="black"/>
                </a:solidFill>
              </a:rPr>
              <a:t>Animation from GOES-14 </a:t>
            </a:r>
            <a:r>
              <a:rPr lang="en-US" sz="1400" i="1" dirty="0">
                <a:solidFill>
                  <a:prstClr val="black"/>
                </a:solidFill>
              </a:rPr>
              <a:t>Imager </a:t>
            </a:r>
            <a:r>
              <a:rPr lang="en-US" sz="1400" i="1" dirty="0" smtClean="0">
                <a:solidFill>
                  <a:prstClr val="black"/>
                </a:solidFill>
              </a:rPr>
              <a:t>visible image at 1-min time resolution. </a:t>
            </a:r>
            <a:endParaRPr lang="en-US" sz="1400" i="1" dirty="0">
              <a:solidFill>
                <a:prstClr val="black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85800"/>
            <a:ext cx="3048000" cy="53734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dirty="0"/>
              <a:t>SRSOR (Super Rapid Scan Operations for GOES-R) from GOES-14 </a:t>
            </a:r>
            <a:r>
              <a:rPr lang="en-US" dirty="0" smtClean="0"/>
              <a:t>imager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Daily scanning between mid-August and September 24</a:t>
            </a:r>
            <a:r>
              <a:rPr lang="en-US" baseline="30000" dirty="0" smtClean="0">
                <a:solidFill>
                  <a:prstClr val="black"/>
                </a:solidFill>
              </a:rPr>
              <a:t>th</a:t>
            </a:r>
            <a:r>
              <a:rPr lang="en-US" dirty="0" smtClean="0">
                <a:solidFill>
                  <a:prstClr val="black"/>
                </a:solidFill>
              </a:rPr>
              <a:t> and late October 2012.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Posted many animations</a:t>
            </a:r>
            <a:endParaRPr lang="en-US" dirty="0">
              <a:solidFill>
                <a:prstClr val="black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i="1" dirty="0" smtClean="0">
                <a:solidFill>
                  <a:prstClr val="black"/>
                </a:solidFill>
                <a:hlinkClick r:id="rId5"/>
              </a:rPr>
              <a:t>http</a:t>
            </a:r>
            <a:r>
              <a:rPr lang="en-US" i="1" dirty="0">
                <a:solidFill>
                  <a:prstClr val="black"/>
                </a:solidFill>
                <a:hlinkClick r:id="rId5"/>
              </a:rPr>
              <a:t>://</a:t>
            </a:r>
            <a:r>
              <a:rPr lang="en-US" i="1" dirty="0" smtClean="0">
                <a:solidFill>
                  <a:prstClr val="black"/>
                </a:solidFill>
                <a:hlinkClick r:id="rId5"/>
              </a:rPr>
              <a:t>cimss.ssec.wisc.edu/goes/srsor/GOES-14_SRSOR.html</a:t>
            </a:r>
            <a:endParaRPr lang="en-US" i="1" dirty="0" smtClean="0">
              <a:solidFill>
                <a:prstClr val="black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Many phenomena were observed: convection, hurricanes, fires, smoke, etc., 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Data to many groups HPC, OPC, AWC, SPC, several regions, etc.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All data archived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37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800x900_GOES_B1_RSRSO_DCS_animated_2012230_201500_182_2012230_211500_182_X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4375" y="0"/>
            <a:ext cx="771525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228600"/>
            <a:ext cx="747672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lvl="1"/>
            <a:r>
              <a:rPr lang="en-US" sz="2000" dirty="0" smtClean="0">
                <a:solidFill>
                  <a:srgbClr val="000000"/>
                </a:solidFill>
                <a:latin typeface="Arial Unicode MS" pitchFamily="34" charset="-128"/>
              </a:rPr>
              <a:t>GOES-14: SRSOR – Super Rapid Scan Operations for GOES-R</a:t>
            </a:r>
            <a:endParaRPr lang="en-US" sz="2000" dirty="0">
              <a:solidFill>
                <a:srgbClr val="000000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49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839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Current GOES</a:t>
            </a:r>
          </a:p>
          <a:p>
            <a:pPr eaLnBrk="1" hangingPunct="1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AWG </a:t>
            </a:r>
            <a:r>
              <a:rPr lang="en-US" dirty="0" smtClean="0">
                <a:solidFill>
                  <a:schemeClr val="bg1"/>
                </a:solidFill>
              </a:rPr>
              <a:t>(Algorithm Working Group)</a:t>
            </a:r>
          </a:p>
          <a:p>
            <a:pPr lvl="1" eaLnBrk="1" hangingPunct="1">
              <a:lnSpc>
                <a:spcPct val="90000"/>
              </a:lnSpc>
            </a:pP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INR assessment via image loops</a:t>
            </a:r>
          </a:p>
          <a:p>
            <a:pPr eaLnBrk="1" hangingPunct="1">
              <a:lnSpc>
                <a:spcPct val="90000"/>
              </a:lnSpc>
            </a:pP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System testing with simulated INR values</a:t>
            </a: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Summary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More information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Questions</a:t>
            </a: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27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7162800" y="6523178"/>
            <a:ext cx="1542107" cy="25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Lockheed Martin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4571388"/>
            <a:ext cx="3924975" cy="221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3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686800" cy="11430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System testing with simulated INR </a:t>
            </a:r>
            <a:r>
              <a:rPr lang="en-US" sz="3600" dirty="0" smtClean="0">
                <a:solidFill>
                  <a:schemeClr val="bg1"/>
                </a:solidFill>
              </a:rPr>
              <a:t>values?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Under </a:t>
            </a:r>
            <a:r>
              <a:rPr lang="en-US" dirty="0" smtClean="0">
                <a:solidFill>
                  <a:srgbClr val="FFFF00"/>
                </a:solidFill>
              </a:rPr>
              <a:t>‘things </a:t>
            </a:r>
            <a:r>
              <a:rPr lang="en-US" dirty="0">
                <a:solidFill>
                  <a:srgbClr val="FFFF00"/>
                </a:solidFill>
              </a:rPr>
              <a:t>others should think </a:t>
            </a:r>
            <a:r>
              <a:rPr lang="en-US" dirty="0" smtClean="0">
                <a:solidFill>
                  <a:srgbClr val="FFFF00"/>
                </a:solidFill>
              </a:rPr>
              <a:t>about’…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Are there </a:t>
            </a:r>
            <a:r>
              <a:rPr lang="en-US" dirty="0" smtClean="0">
                <a:solidFill>
                  <a:srgbClr val="FFFF00"/>
                </a:solidFill>
              </a:rPr>
              <a:t>plans (pre-launch) </a:t>
            </a:r>
            <a:r>
              <a:rPr lang="en-US" dirty="0" smtClean="0">
                <a:solidFill>
                  <a:srgbClr val="FFFF00"/>
                </a:solidFill>
              </a:rPr>
              <a:t>to perturb realistic simulations with varying levels of INR performance?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run through validation programs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monitor effect on products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1472FF-57B5-4206-AA59-7354F91BDF2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39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73E7E-A262-4928-9D53-4E64C8A8B64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839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ABI 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</a:rPr>
              <a:t>band 14 (11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sym typeface="Symbol" pitchFamily="18" charset="2"/>
              </a:rPr>
              <a:t>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</a:rPr>
              <a:t>m) simulation from 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NWP model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1267" name="Picture 3" descr="ABI_SIM_TOA_2003_0624_1720_band14_tb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3999" r="3999" b="9000"/>
          <a:stretch>
            <a:fillRect/>
          </a:stretch>
        </p:blipFill>
        <p:spPr bwMode="auto">
          <a:xfrm>
            <a:off x="0" y="685800"/>
            <a:ext cx="3236913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685800" y="6477000"/>
            <a:ext cx="32781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prstClr val="black"/>
                </a:solidFill>
              </a:rPr>
              <a:t>From M. Gunshor – CIMSS Proxy ABI Lead</a:t>
            </a:r>
          </a:p>
        </p:txBody>
      </p:sp>
      <p:pic>
        <p:nvPicPr>
          <p:cNvPr id="11269" name="Picture 5" descr="ABI_SIM_TOA_2003_0624_1720_naverror_xfactor01_band14_t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999" r="5000" b="9000"/>
          <a:stretch>
            <a:fillRect/>
          </a:stretch>
        </p:blipFill>
        <p:spPr bwMode="auto">
          <a:xfrm>
            <a:off x="5748338" y="2819400"/>
            <a:ext cx="3395662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ABI_SIM_TOA_2003_0624_1720_naverror_xfactor01_band14_tbb_dif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999" r="6500" b="9000"/>
          <a:stretch>
            <a:fillRect/>
          </a:stretch>
        </p:blipFill>
        <p:spPr bwMode="auto">
          <a:xfrm>
            <a:off x="2762250" y="1981200"/>
            <a:ext cx="3617913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3829050" y="5805488"/>
            <a:ext cx="1428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Differences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5943600" y="6338888"/>
            <a:ext cx="321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prstClr val="black"/>
                </a:solidFill>
              </a:rPr>
              <a:t>Navigation Error Introduced</a:t>
            </a:r>
          </a:p>
        </p:txBody>
      </p:sp>
    </p:spTree>
    <p:extLst>
      <p:ext uri="{BB962C8B-B14F-4D97-AF65-F5344CB8AC3E}">
        <p14:creationId xmlns:p14="http://schemas.microsoft.com/office/powerpoint/2010/main" val="119630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GOES-14_PLT\Decal_GOES-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1"/>
            <a:ext cx="2438400" cy="2438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228600"/>
            <a:ext cx="4876800" cy="99060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GOES-14 Science Test</a:t>
            </a:r>
            <a:br>
              <a:rPr lang="en-US" sz="3600" b="1" dirty="0" smtClean="0"/>
            </a:br>
            <a:r>
              <a:rPr lang="en-US" sz="3600" b="1" dirty="0" smtClean="0"/>
              <a:t>December 2009</a:t>
            </a:r>
            <a:endParaRPr lang="en-US" sz="3600" b="1" dirty="0"/>
          </a:p>
        </p:txBody>
      </p:sp>
      <p:pic>
        <p:nvPicPr>
          <p:cNvPr id="1027" name="Picture 3" descr="C:\GOES-14_PLT\GOES-14_full-disk_band-1_image_1732_UTC_17_August_2009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95800"/>
            <a:ext cx="3149600" cy="2362200"/>
          </a:xfrm>
          <a:prstGeom prst="rect">
            <a:avLst/>
          </a:prstGeom>
          <a:noFill/>
        </p:spPr>
      </p:pic>
      <p:pic>
        <p:nvPicPr>
          <p:cNvPr id="1029" name="Picture 5" descr="C:\GOES-14_PLT\GOES14_IMAGER_IR_04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4495800"/>
            <a:ext cx="3149600" cy="2362200"/>
          </a:xfrm>
          <a:prstGeom prst="rect">
            <a:avLst/>
          </a:prstGeom>
          <a:noFill/>
        </p:spPr>
      </p:pic>
      <p:pic>
        <p:nvPicPr>
          <p:cNvPr id="1030" name="Picture 6" descr="C:\GOES-14_PLT\GOES14_IMAGER_IR_0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94400" y="4495800"/>
            <a:ext cx="3149600" cy="2362200"/>
          </a:xfrm>
          <a:prstGeom prst="rect">
            <a:avLst/>
          </a:prstGeom>
          <a:noFill/>
        </p:spPr>
      </p:pic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1447800"/>
            <a:ext cx="6096000" cy="2514600"/>
          </a:xfrm>
        </p:spPr>
        <p:txBody>
          <a:bodyPr>
            <a:no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u="sng" dirty="0" smtClean="0">
                <a:solidFill>
                  <a:schemeClr val="tx1"/>
                </a:solidFill>
                <a:latin typeface="Arial Unicode MS" charset="0"/>
              </a:rPr>
              <a:t>Don Hillger</a:t>
            </a:r>
            <a:r>
              <a:rPr lang="en-US" sz="2000" b="1" dirty="0" smtClean="0">
                <a:solidFill>
                  <a:schemeClr val="tx1"/>
                </a:solidFill>
                <a:latin typeface="Arial Unicode MS" charset="0"/>
              </a:rPr>
              <a:t>, Deb Molenar, Dan Lindsey, John Knaff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 b="1" dirty="0" smtClean="0">
                <a:solidFill>
                  <a:schemeClr val="tx1"/>
                </a:solidFill>
                <a:latin typeface="Arial Unicode MS" charset="0"/>
              </a:rPr>
              <a:t>NOAA/NESDIS/Satellite Applications and Research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 b="1" dirty="0" smtClean="0">
                <a:solidFill>
                  <a:schemeClr val="tx1"/>
                </a:solidFill>
                <a:latin typeface="Arial Unicode MS" charset="0"/>
              </a:rPr>
              <a:t>Regional And Mesoscale Meteorology Branch (RAMMB)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b="1" dirty="0" smtClean="0">
                <a:solidFill>
                  <a:schemeClr val="tx1"/>
                </a:solidFill>
                <a:latin typeface="Arial Unicode MS" charset="0"/>
              </a:rPr>
              <a:t>Dave Watson, Mike Hiatt, Dale Reinke, etc.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 b="1" dirty="0" smtClean="0">
                <a:solidFill>
                  <a:schemeClr val="tx1"/>
                </a:solidFill>
                <a:latin typeface="Arial Unicode MS" charset="0"/>
              </a:rPr>
              <a:t>CIRA, Colorado State University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 b="1" dirty="0" smtClean="0">
                <a:solidFill>
                  <a:schemeClr val="tx1"/>
                </a:solidFill>
                <a:latin typeface="Arial Unicode MS" charset="0"/>
              </a:rPr>
              <a:t>Fort Collins CO</a:t>
            </a:r>
          </a:p>
        </p:txBody>
      </p:sp>
      <p:pic>
        <p:nvPicPr>
          <p:cNvPr id="8" name="Picture 37" descr="noaa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08800" y="2391965"/>
            <a:ext cx="2235200" cy="195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62000" y="3886200"/>
            <a:ext cx="5867400" cy="3667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Don Hillger and Tim Schmit co-lead the NOAA Science Test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2B63A-44C3-415B-8523-A8243AB552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26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9C2C5-601C-4726-B7FC-2A6E1A39F2D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 descr="m8_51_2006045_120700_03km_15min_tco_cmb_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3352800"/>
            <a:ext cx="4387850" cy="329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m8_51_2006045_120700_03km_15min_tco_cmb_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387850" cy="329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8_51_2006045_120700_03km_15min_tco_cmb_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04800"/>
            <a:ext cx="4387850" cy="329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5105400" y="3962400"/>
            <a:ext cx="3733800" cy="20145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Impact of navigation error (1 pixel) on ABI/SEVIRI single FOV total column ozone (TCO) product (Jin et al. 2007).  SEVIRI TCO product is composite of 2 time steps, and the temporal resolution of the product is 30 minutes. 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5414963" y="6354763"/>
            <a:ext cx="32718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prstClr val="black"/>
                </a:solidFill>
              </a:rPr>
              <a:t>From J. Li – AWG Sounding Team Member</a:t>
            </a:r>
          </a:p>
        </p:txBody>
      </p:sp>
    </p:spTree>
    <p:extLst>
      <p:ext uri="{BB962C8B-B14F-4D97-AF65-F5344CB8AC3E}">
        <p14:creationId xmlns:p14="http://schemas.microsoft.com/office/powerpoint/2010/main" val="182944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Summary  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534400" cy="4462462"/>
          </a:xfrm>
        </p:spPr>
        <p:txBody>
          <a:bodyPr/>
          <a:lstStyle/>
          <a:p>
            <a:pPr marL="514350" indent="-514350" eaLnBrk="1" hangingPunct="1">
              <a:buAutoNum type="arabicPeriod"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Image loops, especially fast, full (space and time) resolution animations can be quite useful for quality assessments.</a:t>
            </a:r>
          </a:p>
          <a:p>
            <a:pPr marL="914400" lvl="1" indent="-514350" eaLnBrk="1" hangingPunct="1"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Can share any animations built during the PLT</a:t>
            </a:r>
          </a:p>
          <a:p>
            <a:pPr marL="914400" lvl="1" indent="-514350" eaLnBrk="1" hangingPunct="1"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Similar to previous GOES PLT.</a:t>
            </a:r>
          </a:p>
          <a:p>
            <a:pPr marL="514350" indent="-514350" eaLnBrk="1" hangingPunct="1">
              <a:buAutoNum type="arabicPeriod"/>
              <a:defRPr/>
            </a:pPr>
            <a:endParaRPr lang="en-US" sz="12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2. ABI is expected to have two times the image navigation quality</a:t>
            </a:r>
          </a:p>
          <a:p>
            <a:pPr marL="0" indent="0" eaLnBrk="1" hangingPunct="1">
              <a:buNone/>
              <a:defRPr/>
            </a:pPr>
            <a:endParaRPr lang="en-US" sz="12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3. Special GOES-14 1-min data available</a:t>
            </a:r>
          </a:p>
          <a:p>
            <a:pPr marL="0" indent="0" eaLnBrk="1" hangingPunct="1">
              <a:buNone/>
              <a:defRPr/>
            </a:pPr>
            <a:endParaRPr lang="en-US" sz="1200" dirty="0">
              <a:solidFill>
                <a:schemeClr val="bg1"/>
              </a:solidFill>
            </a:endParaRPr>
          </a:p>
          <a:p>
            <a:pPr marL="514350" indent="-514350" eaLnBrk="1" hangingPunct="1">
              <a:buAutoNum type="arabicPeriod" startAt="4"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Leveraging ABI with GLM </a:t>
            </a:r>
            <a:r>
              <a:rPr lang="en-US" sz="2800" dirty="0" err="1" smtClean="0">
                <a:solidFill>
                  <a:schemeClr val="bg1"/>
                </a:solidFill>
              </a:rPr>
              <a:t>wrt</a:t>
            </a:r>
            <a:r>
              <a:rPr lang="en-US" sz="2800" dirty="0" smtClean="0">
                <a:solidFill>
                  <a:schemeClr val="bg1"/>
                </a:solidFill>
              </a:rPr>
              <a:t> INR</a:t>
            </a:r>
            <a:br>
              <a:rPr lang="en-US" sz="2800" dirty="0" smtClean="0">
                <a:solidFill>
                  <a:schemeClr val="bg1"/>
                </a:solidFill>
              </a:rPr>
            </a:br>
            <a:endParaRPr lang="en-US" sz="800" dirty="0" smtClean="0">
              <a:solidFill>
                <a:schemeClr val="bg1"/>
              </a:solidFill>
            </a:endParaRPr>
          </a:p>
          <a:p>
            <a:pPr marL="514350" indent="-514350" eaLnBrk="1" hangingPunct="1">
              <a:buAutoNum type="arabicPeriod" startAt="4"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What other tools exist or will exist </a:t>
            </a:r>
            <a:r>
              <a:rPr lang="en-US" sz="2800" dirty="0" err="1" smtClean="0">
                <a:solidFill>
                  <a:schemeClr val="bg1"/>
                </a:solidFill>
              </a:rPr>
              <a:t>wrt</a:t>
            </a:r>
            <a:r>
              <a:rPr lang="en-US" sz="2800" dirty="0" smtClean="0">
                <a:solidFill>
                  <a:schemeClr val="bg1"/>
                </a:solidFill>
              </a:rPr>
              <a:t> INR?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8192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9DB4AF0-9137-4E66-BBEB-EA2B82F149F3}" type="slidenum">
              <a:rPr lang="en-US" smtClean="0">
                <a:solidFill>
                  <a:srgbClr val="000000"/>
                </a:solidFill>
              </a:rPr>
              <a:pPr eaLnBrk="1" hangingPunct="1"/>
              <a:t>31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276" y="6012599"/>
            <a:ext cx="1152524" cy="76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4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8534400" cy="701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00"/>
              </a:solidFill>
              <a:latin typeface="Arial Unicode MS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</a:rPr>
              <a:t>GOES-R: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http://www.goes-r.gov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http://www.meted.ucar.edu/index.htm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http://</a:t>
            </a:r>
            <a:r>
              <a:rPr lang="en-US" sz="2400" dirty="0" smtClean="0">
                <a:solidFill>
                  <a:srgbClr val="FFFFFF"/>
                </a:solidFill>
                <a:latin typeface="Arial Unicode MS" pitchFamily="34" charset="-128"/>
              </a:rPr>
              <a:t>cimss.ssec.wisc.edu/goes_r/proving-ground.html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rial Unicode MS" pitchFamily="34" charset="-128"/>
              </a:rPr>
              <a:t>(ABI WES guide with simulated images)</a:t>
            </a:r>
            <a:endParaRPr lang="en-US" sz="2400" dirty="0">
              <a:solidFill>
                <a:srgbClr val="FFFFFF"/>
              </a:solidFill>
              <a:latin typeface="Arial Unicode MS" pitchFamily="34" charset="-128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FFFF00"/>
                </a:solidFill>
                <a:latin typeface="Arial Unicode MS" pitchFamily="34" charset="-128"/>
              </a:rPr>
              <a:t>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</a:rPr>
              <a:t>GOES and NASA: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 http://goespoes.gsfc.nasa.gov/goes/index.html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 http://goes.gsfc.nasa.gov/text/goes.databookn.html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1000" dirty="0">
              <a:solidFill>
                <a:srgbClr val="FFFFFF"/>
              </a:solidFill>
              <a:latin typeface="Arial Unicode MS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</a:rPr>
              <a:t>UW/SSEC/CIMSS/ASPB: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http://cimss.ssec.wisc.edu/goes_r/proving-ground/nssl_abi/nssl_abi_rt.html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rial Unicode MS" pitchFamily="34" charset="-128"/>
              </a:rPr>
              <a:t>http</a:t>
            </a: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://cimss.ssec.wisc.edu/goes/abi/</a:t>
            </a:r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</a:rPr>
              <a:t> </a:t>
            </a:r>
            <a:endParaRPr lang="en-US" sz="2400" dirty="0">
              <a:solidFill>
                <a:srgbClr val="FFFFFF"/>
              </a:solidFill>
              <a:latin typeface="Arial Unicode MS" pitchFamily="34" charset="-128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rial Unicode MS" pitchFamily="34" charset="-128"/>
              </a:rPr>
              <a:t>http</a:t>
            </a: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://cimss.ssec.wisc.edu/goes/blog/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FFFF00"/>
                </a:solidFill>
                <a:latin typeface="Arial Unicode MS" pitchFamily="34" charset="-128"/>
              </a:rPr>
              <a:t>http</a:t>
            </a:r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</a:rPr>
              <a:t>://cimss.ssec.wisc.edu/goes/srsor/GOES-14_SRSOR.html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srgbClr val="FFFFFF"/>
              </a:solidFill>
              <a:latin typeface="Arial Unicode MS" pitchFamily="34" charset="-128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1339850" y="76200"/>
            <a:ext cx="3613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00"/>
                </a:solidFill>
                <a:latin typeface="Arial Unicode MS" pitchFamily="34" charset="-128"/>
              </a:rPr>
              <a:t>More information</a:t>
            </a:r>
            <a:endParaRPr lang="en-US" sz="2400" dirty="0">
              <a:solidFill>
                <a:srgbClr val="FFFF00"/>
              </a:solidFill>
              <a:latin typeface="Arial Unicode MS" pitchFamily="34" charset="-128"/>
            </a:endParaRP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5715000" y="6611779"/>
            <a:ext cx="20574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i="1" dirty="0">
                <a:solidFill>
                  <a:srgbClr val="FFFFFF"/>
                </a:solidFill>
              </a:rPr>
              <a:t>AMS BAMS Article on the </a:t>
            </a:r>
            <a:r>
              <a:rPr lang="en-US" sz="1000" i="1" dirty="0" smtClean="0">
                <a:solidFill>
                  <a:srgbClr val="FFFFFF"/>
                </a:solidFill>
              </a:rPr>
              <a:t>ABI</a:t>
            </a:r>
            <a:endParaRPr lang="en-US" sz="1000" i="1" dirty="0">
              <a:solidFill>
                <a:srgbClr val="FFFFFF"/>
              </a:solidFill>
            </a:endParaRPr>
          </a:p>
        </p:txBody>
      </p:sp>
      <p:pic>
        <p:nvPicPr>
          <p:cNvPr id="79878" name="Picture 6" descr="goesRNextGenerationWHurrican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2829" y="0"/>
            <a:ext cx="96117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197" y="5029200"/>
            <a:ext cx="1537138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11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696200" cy="9144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3600" b="1" dirty="0" smtClean="0"/>
              <a:t>GOES-14 Science Test – December 2009</a:t>
            </a:r>
            <a:endParaRPr lang="en-US" sz="36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2B63A-44C3-415B-8523-A8243AB552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200"/>
            <a:ext cx="3526109" cy="4525963"/>
          </a:xfr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953000" y="3505200"/>
            <a:ext cx="3962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Hillger</a:t>
            </a:r>
            <a:r>
              <a:rPr lang="en-US" dirty="0">
                <a:solidFill>
                  <a:prstClr val="black"/>
                </a:solidFill>
              </a:rPr>
              <a:t>, D.W., and T.J. Schmit, 2010: The GOES-14 Science Test: Imager and Sounder Radiance and Product Validations</a:t>
            </a:r>
            <a:r>
              <a:rPr lang="en-US" dirty="0" smtClean="0">
                <a:solidFill>
                  <a:prstClr val="black"/>
                </a:solidFill>
              </a:rPr>
              <a:t>. </a:t>
            </a:r>
            <a:r>
              <a:rPr lang="en-US" dirty="0">
                <a:solidFill>
                  <a:prstClr val="black"/>
                </a:solidFill>
              </a:rPr>
              <a:t> </a:t>
            </a:r>
            <a:r>
              <a:rPr lang="en-US" i="1" dirty="0">
                <a:solidFill>
                  <a:prstClr val="black"/>
                </a:solidFill>
              </a:rPr>
              <a:t>NOAA Technical Report NESDIS 131</a:t>
            </a:r>
            <a:r>
              <a:rPr lang="en-US" dirty="0">
                <a:solidFill>
                  <a:prstClr val="black"/>
                </a:solidFill>
              </a:rPr>
              <a:t>, 1-119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sz="1400" i="1" dirty="0">
                <a:solidFill>
                  <a:prstClr val="black"/>
                </a:solidFill>
              </a:rPr>
              <a:t>http://rammb.cira.colostate.edu/projects/goes-o/NOAA_Tech_Report_NESDIS_131_GOES-14_Science_Test_with_Corrigendum.pdf</a:t>
            </a:r>
          </a:p>
        </p:txBody>
      </p:sp>
    </p:spTree>
    <p:extLst>
      <p:ext uri="{BB962C8B-B14F-4D97-AF65-F5344CB8AC3E}">
        <p14:creationId xmlns:p14="http://schemas.microsoft.com/office/powerpoint/2010/main" val="292964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6172200" cy="68580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GOES Science Test Goals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791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/>
              <a:t>For all GOES check-outs, the goals of the Science Test include:</a:t>
            </a:r>
          </a:p>
          <a:p>
            <a:pPr marL="514350" indent="-514350">
              <a:buAutoNum type="arabicParenR"/>
            </a:pPr>
            <a:r>
              <a:rPr lang="en-US" sz="2400" b="1" dirty="0" smtClean="0"/>
              <a:t>To assess the </a:t>
            </a:r>
            <a:r>
              <a:rPr lang="en-US" sz="2400" b="1" u="sng" dirty="0" smtClean="0"/>
              <a:t>quality of the GOES radiance data</a:t>
            </a:r>
            <a:r>
              <a:rPr lang="en-US" sz="2400" dirty="0" smtClean="0"/>
              <a:t>.  This is accomplished by comparison to other satellite measurements or by calculating the signal-to-noise ratio compared to specifications, as well as assess the striping in the imagery due to multiple detectors.</a:t>
            </a:r>
          </a:p>
          <a:p>
            <a:pPr marL="514350" indent="-514350">
              <a:buAutoNum type="arabicParenR"/>
            </a:pPr>
            <a:r>
              <a:rPr lang="en-US" sz="2400" b="1" dirty="0" smtClean="0"/>
              <a:t>To </a:t>
            </a:r>
            <a:r>
              <a:rPr lang="en-US" sz="2400" b="1" u="sng" dirty="0" smtClean="0"/>
              <a:t>generate products </a:t>
            </a:r>
            <a:r>
              <a:rPr lang="en-US" sz="2400" b="1" dirty="0" smtClean="0"/>
              <a:t>from the GOES data stream and compare to those produced from other satellites.  </a:t>
            </a:r>
            <a:r>
              <a:rPr lang="en-US" sz="2400" dirty="0" smtClean="0"/>
              <a:t>These included several Imager and Sounder products currently used in operations.</a:t>
            </a:r>
          </a:p>
          <a:p>
            <a:pPr marL="514350" indent="-514350">
              <a:buAutoNum type="arabicParenR"/>
            </a:pPr>
            <a:r>
              <a:rPr lang="en-US" sz="2400" b="1" u="sng" dirty="0" smtClean="0"/>
              <a:t>Rapid-scan imagery </a:t>
            </a:r>
            <a:r>
              <a:rPr lang="en-US" sz="2400" b="1" dirty="0" smtClean="0"/>
              <a:t>of interesting weather cases </a:t>
            </a:r>
            <a:r>
              <a:rPr lang="en-US" sz="2400" dirty="0" smtClean="0"/>
              <a:t>are collected with temporal resolutions as fine as every 30 seconds, a capability of  rapid-scan imagery from GOES-R that is not implemented operationally on current GOES.</a:t>
            </a:r>
          </a:p>
          <a:p>
            <a:pPr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2B63A-44C3-415B-8523-A8243AB552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97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001000" cy="60960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GOES-14 NOAA/Science Test Website</a:t>
            </a:r>
            <a:endParaRPr lang="en-US" b="1" dirty="0"/>
          </a:p>
        </p:txBody>
      </p:sp>
      <p:pic>
        <p:nvPicPr>
          <p:cNvPr id="1026" name="Picture 2" descr="C:\GOES-14_PLT\GOES-14_NOAA-Science_Post_launch_Test_websit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8556" y="1066800"/>
            <a:ext cx="4988044" cy="498316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0" y="6172200"/>
            <a:ext cx="7462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hlinkClick r:id="rId3"/>
              </a:rPr>
              <a:t>http://rammb.cira.colostate.edu/projects/goes-o/</a:t>
            </a:r>
            <a:endParaRPr lang="en-US" sz="2800" dirty="0" smtClean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2B63A-44C3-415B-8523-A8243AB552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79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28600"/>
            <a:ext cx="6324600" cy="60960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GOES-O Test Schedules</a:t>
            </a:r>
          </a:p>
        </p:txBody>
      </p:sp>
      <p:graphicFrame>
        <p:nvGraphicFramePr>
          <p:cNvPr id="10478" name="Group 23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7415124"/>
              </p:ext>
            </p:extLst>
          </p:nvPr>
        </p:nvGraphicFramePr>
        <p:xfrm>
          <a:off x="457200" y="990600"/>
          <a:ext cx="8305799" cy="5670348"/>
        </p:xfrm>
        <a:graphic>
          <a:graphicData uri="http://schemas.openxmlformats.org/drawingml/2006/table">
            <a:tbl>
              <a:tblPr/>
              <a:tblGrid>
                <a:gridCol w="1281759"/>
                <a:gridCol w="2533077"/>
                <a:gridCol w="2363243"/>
                <a:gridCol w="2127720"/>
              </a:tblGrid>
              <a:tr h="32169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Test Schedule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Imager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Sounder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Purpose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53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C5RTN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Emulation of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GOES-East routine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operations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Emulation of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GOES-East routine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operations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Radiance and product comparisons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53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C4RTN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Emulation of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GOES-West routine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operations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Emulation of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GOES-West routin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 operations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Radiance and product comparisons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53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C1CON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Continuous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5-minute CONUS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sector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26-minute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CONUS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sector every 30 minutes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Test navigation, ABI-like (temporal) CONUS scans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55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C2SRSO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Continuous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1-minute rapid-scan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(with center point specified for storm analysis)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26-minute sector every 30 minutes (with center point same as Imager)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Test navigation, ABI-like (temporal) mesoscale scans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856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C3SRSO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Continuous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30-second rapid-scan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(with center point over either Huntsville AL, Normal OK, or Washington DC areas)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three locations only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26-minute sector every 30 minutes (with center same as Imager)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 coordinate with lightning mapping arrays in Huntsville AL, Norman OK, or Washington DC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55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C6FD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Continuous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30-minute Full Disk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(including off-earth  limb/space  view measurements)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Alternating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east and west limb/space views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every hour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Noise, detector-to-detector striping, fires, etc.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53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C7MOON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Capture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moon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off edge of earth (when possible)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Emulation of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GOES-East routine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operations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Test ABI lunar calibration concepts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157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C8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Emulation of 2 km ABI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through spatial over-sampling (continuous 19 minutes for same sector per specific line-shifted scan strategy)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Emulation of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GOES-East routine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operations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ABI-like higher-resolution product development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49AE5-917F-451C-9690-776B72ED63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61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IN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513" y="0"/>
            <a:ext cx="5259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05200" y="5638800"/>
            <a:ext cx="48515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http://www.oso.noaa.gov/goes/inrstat/index.htm</a:t>
            </a:r>
          </a:p>
        </p:txBody>
      </p:sp>
    </p:spTree>
    <p:extLst>
      <p:ext uri="{BB962C8B-B14F-4D97-AF65-F5344CB8AC3E}">
        <p14:creationId xmlns:p14="http://schemas.microsoft.com/office/powerpoint/2010/main" val="270587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INR_JM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213" y="0"/>
            <a:ext cx="5741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05200" y="5715000"/>
            <a:ext cx="54247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http://mscweb.kishou.go.jp/monitoring/navigation.htm</a:t>
            </a:r>
          </a:p>
        </p:txBody>
      </p:sp>
    </p:spTree>
    <p:extLst>
      <p:ext uri="{BB962C8B-B14F-4D97-AF65-F5344CB8AC3E}">
        <p14:creationId xmlns:p14="http://schemas.microsoft.com/office/powerpoint/2010/main" val="10161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GOES-R PDR Brief 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2999</TotalTime>
  <Words>1714</Words>
  <Application>Microsoft Office PowerPoint</Application>
  <PresentationFormat>On-screen Show (4:3)</PresentationFormat>
  <Paragraphs>345</Paragraphs>
  <Slides>32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Office Theme</vt:lpstr>
      <vt:lpstr>1_Default Design</vt:lpstr>
      <vt:lpstr>2_Default Design</vt:lpstr>
      <vt:lpstr>1_Office Theme</vt:lpstr>
      <vt:lpstr>2_Office Theme</vt:lpstr>
      <vt:lpstr>GOES-R PDR Brief Template</vt:lpstr>
      <vt:lpstr>PowerPoint Presentation</vt:lpstr>
      <vt:lpstr>Outline</vt:lpstr>
      <vt:lpstr>GOES-14 Science Test December 2009</vt:lpstr>
      <vt:lpstr>GOES-14 Science Test – December 2009</vt:lpstr>
      <vt:lpstr>GOES Science Test Goals</vt:lpstr>
      <vt:lpstr>GOES-14 NOAA/Science Test Website</vt:lpstr>
      <vt:lpstr>GOES-O Test Schedules</vt:lpstr>
      <vt:lpstr>PowerPoint Presentation</vt:lpstr>
      <vt:lpstr>PowerPoint Presentation</vt:lpstr>
      <vt:lpstr>Outline</vt:lpstr>
      <vt:lpstr>Algorithm Working Group</vt:lpstr>
      <vt:lpstr>AWG Teams</vt:lpstr>
      <vt:lpstr>PowerPoint Presentation</vt:lpstr>
      <vt:lpstr>PowerPoint Presentation</vt:lpstr>
      <vt:lpstr>PowerPoint Presentation</vt:lpstr>
      <vt:lpstr>PowerPoint Presentation</vt:lpstr>
      <vt:lpstr>GOES-R POSST Path Forward</vt:lpstr>
      <vt:lpstr>AWG Imagery Team</vt:lpstr>
      <vt:lpstr>PowerPoint Presentation</vt:lpstr>
      <vt:lpstr>Better “navigation” on GOES-13</vt:lpstr>
      <vt:lpstr>PowerPoint Presentation</vt:lpstr>
      <vt:lpstr>PowerPoint Presentation</vt:lpstr>
      <vt:lpstr>PowerPoint Presentation</vt:lpstr>
      <vt:lpstr>Improved Navigation &amp; Registration GOES-15 provides a hint of ABI’s INR quality…</vt:lpstr>
      <vt:lpstr>PowerPoint Presentation</vt:lpstr>
      <vt:lpstr>PowerPoint Presentation</vt:lpstr>
      <vt:lpstr>Outline</vt:lpstr>
      <vt:lpstr>System testing with simulated INR values?  </vt:lpstr>
      <vt:lpstr>PowerPoint Presentation</vt:lpstr>
      <vt:lpstr>PowerPoint Presentation</vt:lpstr>
      <vt:lpstr>Summary 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16</cp:revision>
  <dcterms:created xsi:type="dcterms:W3CDTF">2013-05-08T13:49:32Z</dcterms:created>
  <dcterms:modified xsi:type="dcterms:W3CDTF">2014-03-07T14:53:32Z</dcterms:modified>
</cp:coreProperties>
</file>