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64" r:id="rId4"/>
    <p:sldId id="389" r:id="rId5"/>
    <p:sldId id="423" r:id="rId6"/>
    <p:sldId id="374" r:id="rId7"/>
    <p:sldId id="418" r:id="rId8"/>
    <p:sldId id="419" r:id="rId9"/>
    <p:sldId id="420" r:id="rId10"/>
    <p:sldId id="409" r:id="rId11"/>
    <p:sldId id="424" r:id="rId12"/>
    <p:sldId id="425" r:id="rId13"/>
    <p:sldId id="383" r:id="rId14"/>
    <p:sldId id="410" r:id="rId15"/>
    <p:sldId id="411" r:id="rId16"/>
    <p:sldId id="412" r:id="rId17"/>
    <p:sldId id="413" r:id="rId18"/>
    <p:sldId id="421" r:id="rId19"/>
    <p:sldId id="397" r:id="rId20"/>
    <p:sldId id="414" r:id="rId21"/>
    <p:sldId id="415" r:id="rId22"/>
    <p:sldId id="416" r:id="rId23"/>
    <p:sldId id="417" r:id="rId24"/>
    <p:sldId id="298" r:id="rId25"/>
    <p:sldId id="422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8000"/>
    <a:srgbClr val="008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824" y="-1476"/>
      </p:cViewPr>
      <p:guideLst>
        <p:guide orient="horz" pos="2792"/>
        <p:guide pos="27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6" d="100"/>
        <a:sy n="1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0F692A1-C338-E140-8B34-4A8171B22BA4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B90F89B-A3C2-EE46-B03E-D0610C319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94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F4C0645-83ED-E04A-AB41-92615F6BB1CB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5C16DA0-A9C2-FE49-97A1-0501B9B3E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41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Any new bullets?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4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0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Slide 5 in main presentation – clarified ash/so2 products are for MODIS-Alaska domain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8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Slide 6 in main presentation – updated bullets to more current items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95325"/>
            <a:ext cx="4559300" cy="3419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424DF23-4C95-F745-B863-C20E44729D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9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Any new bullets?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0D9E4-4FB2-604E-AFC2-D396762F7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8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80CD6BD-BF34-9343-A904-400686034375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2D03E-29B0-2B4C-8476-9100A4AFE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3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C03CD8-8A80-684E-B70F-4F153D66B1CD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F93D5-5CD0-8549-BBB1-6283EFCE3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00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fld id="{5F07751E-EBDB-43BB-8C39-28E92B15426B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C16C6-233F-C44E-9F86-2FAE8FE0C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2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D48A60-17F1-5142-8601-0B17609F4412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B9557-BBC8-5946-8CE3-452700FE1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2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B28D27-5FCB-A544-8874-03FF61E5E992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1F9D-3310-9346-A1D5-37BAA1D0B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4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2A0C2A-8158-6741-A86F-00B75677FB26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C3B6-B5DD-734B-89D3-0BFB163A9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1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404896-111D-2D49-8DCE-1862CB67EBD4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F22E6-A524-7640-BE58-AEC19EF5B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2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9F5A1A-09E0-D54E-B00F-8C2172A89DB0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9FAB3-31C0-9745-86EA-40CB8D2CC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9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286501A-C149-7841-8299-BE0A2AA5F0E7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A330F-78A1-EB49-8EE9-499531C09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6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6ECAB6-87F5-4A41-A452-FAC8742AFE51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9FBA5-E891-5449-872B-412EBFF64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2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0028D5-5E16-9343-90EB-DCB7C60F6151}" type="datetime1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BD1F2-E5DB-F04C-AF41-4A1BA99C1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7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4099" name="Picture 15" descr="Terra-II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5" t="26163" r="13078" b="65103"/>
          <a:stretch>
            <a:fillRect/>
          </a:stretch>
        </p:blipFill>
        <p:spPr bwMode="auto">
          <a:xfrm>
            <a:off x="0" y="6356350"/>
            <a:ext cx="9144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642721-AD63-6A47-A828-BF733AFF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175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4103" name="Picture 7" descr="NASA_Logo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0325"/>
            <a:ext cx="5492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NOAA_logo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60325"/>
            <a:ext cx="4651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GOES-R_logo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8100"/>
            <a:ext cx="79692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itle Placeholder 1"/>
          <p:cNvSpPr>
            <a:spLocks noGrp="1"/>
          </p:cNvSpPr>
          <p:nvPr>
            <p:ph type="title"/>
          </p:nvPr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4107" name="Picture 2" descr="http://cimss.ssec.wisc.edu/logo/fullsize/cimss-logo-big-transp.gif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7" y="6044050"/>
            <a:ext cx="1202141" cy="81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ec.wisc.edu/~scottl/NearCast_HWT_Training_2013/player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ilserv.ssec.wisc.edu/Redirect/www.ssec.wisc.edu/~scottl/UWCTC_HWT_Training_2013/player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://cimss.ssec.wisc.edu/goes/srsor2013/GOES-14_SRSO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FOffqMk7nE" TargetMode="External"/><Relationship Id="rId7" Type="http://schemas.openxmlformats.org/officeDocument/2006/relationships/hyperlink" Target="http://youtu.be/9vVh5V2h_sg" TargetMode="External"/><Relationship Id="rId2" Type="http://schemas.openxmlformats.org/officeDocument/2006/relationships/hyperlink" Target="http://cimss.ssec.wisc.edu/goes/srsor2013/GOES-14_SRSO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imss.ssec.wisc.edu/goes/blog/archives/13001" TargetMode="External"/><Relationship Id="rId5" Type="http://schemas.openxmlformats.org/officeDocument/2006/relationships/hyperlink" Target="http://cimss.ssec.wisc.edu/goes/blog/archives/13264" TargetMode="External"/><Relationship Id="rId4" Type="http://schemas.openxmlformats.org/officeDocument/2006/relationships/hyperlink" Target="http://cimss.ssec.wisc.edu/goes/blog/archives/13256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://cimss.ssec.wisc.edu/goes/srsor2013/GOES-14_SRSOR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metsat.int/Home/Main/News/Conferences_and_Events/820209?l=en|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ms.confex.com/ams/94Annual/10goesrjpss/papers/index.cgi" TargetMode="External"/><Relationship Id="rId5" Type="http://schemas.openxmlformats.org/officeDocument/2006/relationships/hyperlink" Target="https://ams.confex.com/ams/94Annual/oasys.epl" TargetMode="External"/><Relationship Id="rId4" Type="http://schemas.openxmlformats.org/officeDocument/2006/relationships/hyperlink" Target="http://www.nwas.org/meetings/nwa2013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5" descr="584526main_LEE-GOES-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352800" y="415925"/>
            <a:ext cx="57912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GOES-R/JPSS Program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4294967295"/>
          </p:nvPr>
        </p:nvSpPr>
        <p:spPr>
          <a:xfrm>
            <a:off x="1219200" y="3598863"/>
            <a:ext cx="8420100" cy="2286000"/>
          </a:xfrm>
          <a:effectLst>
            <a:outerShdw blurRad="50800" dist="38100" dir="2700000">
              <a:srgbClr val="000000"/>
            </a:outerShdw>
          </a:effectLst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CIMSS/ASPB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Participation</a:t>
            </a: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GOES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-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R/JPSS 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Proving Ground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Status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17412" name="Picture 10" descr="GOES-R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1497013"/>
            <a:ext cx="27432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084388" y="5461000"/>
            <a:ext cx="7059612" cy="1239838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  <p:txBody>
          <a:bodyPr>
            <a:norm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Wayne Feltz, Mike Pavolonis, Tim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Schmit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Andy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Heidinger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Jordan Gerth, Scott Bachmeier, Scott Lindstrom, Justin Sieglaff, Lee Cronce, Robert Aune, Gary Wade, Brad Pierce, Kaba Bah, Will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Straka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Jason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Otkin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Sarah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Monette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Chris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Velden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, Ralph Petersen, Russ </a:t>
            </a:r>
            <a:r>
              <a:rPr lang="en-US" sz="1600" dirty="0" err="1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Dengel</a:t>
            </a:r>
            <a:r>
              <a:rPr lang="en-US" sz="1600" dirty="0">
                <a:solidFill>
                  <a:srgbClr val="FFFFFF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 and Chris Schmidt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pitchFamily="84" charset="0"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rPr>
              <a:t>July 1, </a:t>
            </a:r>
            <a:r>
              <a:rPr lang="en-US" sz="1600" dirty="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rPr>
              <a:t>2013</a:t>
            </a:r>
          </a:p>
        </p:txBody>
      </p:sp>
      <p:pic>
        <p:nvPicPr>
          <p:cNvPr id="17414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1938"/>
            <a:ext cx="18288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 descr="http://www.goes-r.gov/education/images/logos-pg/color/png/02-s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1441450"/>
            <a:ext cx="2190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338" y="20638"/>
            <a:ext cx="7021512" cy="4810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/>
              <a:t>6</a:t>
            </a:r>
            <a:r>
              <a:rPr lang="en-US" sz="3200" dirty="0" smtClean="0"/>
              <a:t>) </a:t>
            </a:r>
            <a:r>
              <a:rPr lang="en-US" sz="2800" dirty="0"/>
              <a:t>Satellite Proving Ground for Marine, Precipitation, and Hazardous Weather Applications </a:t>
            </a: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DB36D-347D-674A-B509-0B4E8E1A325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30723" name="Picture 2" descr="http://cimss.ssec.wisc.edu/logo/fullsize/cimss-logo-big-trans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63"/>
            <a:ext cx="18288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ontent Placeholder 2"/>
          <p:cNvSpPr txBox="1">
            <a:spLocks/>
          </p:cNvSpPr>
          <p:nvPr/>
        </p:nvSpPr>
        <p:spPr bwMode="auto">
          <a:xfrm>
            <a:off x="84138" y="630238"/>
            <a:ext cx="8839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Satellite Liaison:  Michael </a:t>
            </a:r>
            <a:r>
              <a:rPr lang="en-US" sz="2200" b="1" dirty="0" err="1">
                <a:latin typeface="Arial" pitchFamily="84" charset="0"/>
                <a:ea typeface="Arial" pitchFamily="84" charset="0"/>
                <a:cs typeface="Arial" pitchFamily="84" charset="0"/>
              </a:rPr>
              <a:t>Folmer</a:t>
            </a: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UW-CIMSS providing Overshooting-Top/Enhanced-V products (same methods as SPC delivery), N-AWIPS displayed at </a:t>
            </a:r>
            <a:r>
              <a:rPr lang="en-US" sz="1700" b="1" dirty="0" smtClean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OPC, WPC, and SAB.  Will be working with TAFB to get the product down there (Trip in late May)</a:t>
            </a:r>
            <a:endParaRPr lang="en-US" sz="1700" b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MS PGothic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Cloud top height, phase, and temperature from GOES imager are in progress for display within N-AWIPS and AWIPS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The Washington VAAC is now receiving SEVIRI based GOES-R volcanic ash products via a McIDAS ADDE server and automated alerts will soon be distributed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GOES sounder total </a:t>
            </a:r>
            <a:r>
              <a:rPr lang="en-US" sz="1700" b="1" dirty="0" err="1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precipitable</a:t>
            </a: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 water and stability indexes (new operational version) now available via NESDIS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Coordinated CIMSS GOES-R PG collaborations with 2013-2014 </a:t>
            </a:r>
            <a:r>
              <a:rPr lang="en-US" sz="1700" b="1" dirty="0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Satellite Proving Ground for Marine, Precipitation, and Hazardous Weather Applications demonstrations</a:t>
            </a:r>
            <a:endParaRPr lang="en-US" sz="1700" b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MS PGothic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r>
              <a:rPr lang="en-US" sz="17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MS PGothic" charset="0"/>
              </a:rPr>
              <a:t>Other GOES-R PG decision support products requested within plan available once approved by NOAT governance process</a:t>
            </a: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endParaRPr lang="en-US" sz="2200" b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MS PGothic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endParaRPr lang="en-US" sz="2200" b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MS PGothic" charset="0"/>
            </a:endParaRPr>
          </a:p>
          <a:p>
            <a:pPr marL="342900" indent="-342900">
              <a:spcBef>
                <a:spcPts val="1200"/>
              </a:spcBef>
              <a:buFont typeface="Wingdings" pitchFamily="84" charset="2"/>
              <a:buChar char="§"/>
              <a:defRPr/>
            </a:pP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6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4"/>
          <p:cNvSpPr>
            <a:spLocks noGrp="1"/>
          </p:cNvSpPr>
          <p:nvPr>
            <p:ph type="title"/>
          </p:nvPr>
        </p:nvSpPr>
        <p:spPr>
          <a:xfrm>
            <a:off x="457200" y="-3111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7)  NHC Proving Ground</a:t>
            </a:r>
            <a:endParaRPr lang="en-US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614088"/>
            <a:ext cx="8991600" cy="4525963"/>
          </a:xfrm>
          <a:noFill/>
        </p:spPr>
        <p:txBody>
          <a:bodyPr>
            <a:normAutofit/>
          </a:bodyPr>
          <a:lstStyle/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500" dirty="0" smtClean="0"/>
              <a:t>Begins August 1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500" dirty="0" smtClean="0"/>
              <a:t>CIMSS will provide updated versions of the Hurricane Intensity Estimate (HIE) and Tropical Overshooting Tops (TOTs).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500" i="1" dirty="0" smtClean="0">
                <a:solidFill>
                  <a:srgbClr val="3366FF"/>
                </a:solidFill>
              </a:rPr>
              <a:t>Hurricane Intensity Estimate</a:t>
            </a:r>
          </a:p>
          <a:p>
            <a:pPr lvl="1" eaLnBrk="1" hangingPunct="1">
              <a:buFont typeface="Arial" pitchFamily="84" charset="0"/>
              <a:buChar char="•"/>
              <a:defRPr/>
            </a:pPr>
            <a:r>
              <a:rPr lang="en-US" sz="2500" dirty="0" smtClean="0"/>
              <a:t>provides TC analysts with </a:t>
            </a:r>
            <a:r>
              <a:rPr lang="en-US" sz="2500" dirty="0"/>
              <a:t>a completely objective and operationally-proven tool to estimate </a:t>
            </a:r>
            <a:r>
              <a:rPr lang="en-US" sz="2500" dirty="0" smtClean="0"/>
              <a:t>TC intensity </a:t>
            </a:r>
            <a:r>
              <a:rPr lang="en-US" sz="2500" dirty="0"/>
              <a:t>using </a:t>
            </a:r>
            <a:r>
              <a:rPr lang="en-US" sz="2500" dirty="0" smtClean="0"/>
              <a:t>GOES-R </a:t>
            </a:r>
            <a:r>
              <a:rPr lang="en-US" sz="2500" dirty="0"/>
              <a:t>ABI </a:t>
            </a:r>
            <a:r>
              <a:rPr lang="en-US" sz="2500" dirty="0" smtClean="0"/>
              <a:t>IR imagery.</a:t>
            </a:r>
          </a:p>
          <a:p>
            <a:pPr lvl="1" eaLnBrk="1" hangingPunct="1">
              <a:buFont typeface="Arial" pitchFamily="84" charset="0"/>
              <a:buChar char="•"/>
              <a:defRPr/>
            </a:pPr>
            <a:r>
              <a:rPr lang="en-US" sz="2500" dirty="0" smtClean="0"/>
              <a:t>As </a:t>
            </a:r>
            <a:r>
              <a:rPr lang="en-US" sz="2500" dirty="0"/>
              <a:t>proxy data for GOES-R, the HIE employs 15-minute IR imagery from Meteosat</a:t>
            </a:r>
            <a:r>
              <a:rPr lang="en-US" sz="2500" dirty="0" smtClean="0"/>
              <a:t>-10 </a:t>
            </a:r>
            <a:r>
              <a:rPr lang="en-US" sz="2500" dirty="0"/>
              <a:t>and GOES-East (CONUS sector)</a:t>
            </a:r>
            <a:r>
              <a:rPr lang="en-US" sz="2500" dirty="0" smtClean="0"/>
              <a:t>.</a:t>
            </a:r>
          </a:p>
          <a:p>
            <a:pPr lvl="1" eaLnBrk="1" hangingPunct="1">
              <a:buFont typeface="Arial" pitchFamily="84" charset="0"/>
              <a:buChar char="•"/>
              <a:defRPr/>
            </a:pPr>
            <a:r>
              <a:rPr lang="en-US" sz="2500" dirty="0" smtClean="0"/>
              <a:t>Helped to upgrade Michael (2012) to major hurricane</a:t>
            </a:r>
          </a:p>
        </p:txBody>
      </p:sp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1363662" y="4942677"/>
            <a:ext cx="7704138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HURRICANE MICHAEL DISCUSSION NUMBER  13 </a:t>
            </a:r>
            <a:br>
              <a:rPr lang="en-US" sz="1400"/>
            </a:br>
            <a:r>
              <a:rPr lang="en-US" sz="1400"/>
              <a:t>NWS NATIONAL HURRICANE CENTER MIAMI FL       AL132012 </a:t>
            </a:r>
            <a:br>
              <a:rPr lang="en-US" sz="1400"/>
            </a:br>
            <a:r>
              <a:rPr lang="en-US" sz="1400"/>
              <a:t>…WHILE SUBJECTIVE ESTIMATES WERE NEAR 90 KT AT 0600 UTC</a:t>
            </a:r>
            <a:r>
              <a:rPr lang="en-US" sz="1400" b="1"/>
              <a:t>...</a:t>
            </a:r>
            <a:r>
              <a:rPr lang="en-US" sz="1400"/>
              <a:t>OBJECTIVE </a:t>
            </a:r>
            <a:br>
              <a:rPr lang="en-US" sz="1400"/>
            </a:br>
            <a:r>
              <a:rPr lang="en-US" sz="1400"/>
              <a:t>ESTIMATES FROM ADT </a:t>
            </a:r>
            <a:r>
              <a:rPr lang="en-US" sz="1400" b="1">
                <a:solidFill>
                  <a:srgbClr val="3333CC"/>
                </a:solidFill>
              </a:rPr>
              <a:t>AND THE GOES-R HIE PRODUCT </a:t>
            </a:r>
            <a:r>
              <a:rPr lang="en-US" sz="1400"/>
              <a:t>HAVE RECENTLY BEEN </a:t>
            </a:r>
            <a:br>
              <a:rPr lang="en-US" sz="1400"/>
            </a:br>
            <a:r>
              <a:rPr lang="en-US" sz="1400"/>
              <a:t>BETWEEN 107 AND 110 KT. </a:t>
            </a:r>
            <a:r>
              <a:rPr lang="en-US" sz="1400" b="1">
                <a:solidFill>
                  <a:srgbClr val="C00000"/>
                </a:solidFill>
              </a:rPr>
              <a:t> </a:t>
            </a:r>
            <a:r>
              <a:rPr lang="en-US" sz="1400"/>
              <a:t>A BLEND OF THESE DATA GIVE AN INITIAL WIND </a:t>
            </a:r>
            <a:br>
              <a:rPr lang="en-US" sz="1400"/>
            </a:br>
            <a:r>
              <a:rPr lang="en-US" sz="1400"/>
              <a:t>SPEED OF 100 KT...MAKING MICHAEL THE FIRST MAJOR HURRICANE OF THE SEASON.</a:t>
            </a:r>
          </a:p>
        </p:txBody>
      </p:sp>
    </p:spTree>
    <p:extLst>
      <p:ext uri="{BB962C8B-B14F-4D97-AF65-F5344CB8AC3E}">
        <p14:creationId xmlns:p14="http://schemas.microsoft.com/office/powerpoint/2010/main" val="23342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555974"/>
            <a:ext cx="9063177" cy="5765800"/>
          </a:xfrm>
          <a:noFill/>
        </p:spPr>
        <p:txBody>
          <a:bodyPr>
            <a:noAutofit/>
          </a:bodyPr>
          <a:lstStyle/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500" i="1" dirty="0" smtClean="0">
                <a:solidFill>
                  <a:srgbClr val="3366FF"/>
                </a:solidFill>
              </a:rPr>
              <a:t>Tropical Overshooting TOTs</a:t>
            </a:r>
            <a:endParaRPr lang="en-US" sz="2500" i="1" dirty="0">
              <a:solidFill>
                <a:srgbClr val="3366FF"/>
              </a:solidFill>
            </a:endParaRPr>
          </a:p>
          <a:p>
            <a:pPr marL="576263" lvl="1" indent="-234950" eaLnBrk="1" hangingPunct="1">
              <a:buFont typeface="Arial" pitchFamily="84" charset="0"/>
              <a:buChar char="•"/>
              <a:defRPr/>
            </a:pPr>
            <a:r>
              <a:rPr lang="en-US" sz="2400" dirty="0"/>
              <a:t>Objectively identifies TOT locations using cold IR pixels relative to neighbors, to isolate and quantify active vigorous </a:t>
            </a:r>
            <a:r>
              <a:rPr lang="en-US" sz="2400" dirty="0" smtClean="0"/>
              <a:t>convection.</a:t>
            </a:r>
          </a:p>
          <a:p>
            <a:pPr marL="576263" lvl="1" indent="-234950" eaLnBrk="1" hangingPunct="1">
              <a:buFont typeface="Arial" pitchFamily="84" charset="0"/>
              <a:buChar char="•"/>
              <a:defRPr/>
            </a:pPr>
            <a:r>
              <a:rPr lang="en-US" sz="2400" dirty="0" smtClean="0"/>
              <a:t>Employs </a:t>
            </a:r>
            <a:r>
              <a:rPr lang="en-US" sz="2400" dirty="0"/>
              <a:t>IR imagery from Meteosat</a:t>
            </a:r>
            <a:r>
              <a:rPr lang="en-US" sz="2400" dirty="0" smtClean="0"/>
              <a:t>-10 </a:t>
            </a:r>
            <a:r>
              <a:rPr lang="en-US" sz="2400" dirty="0"/>
              <a:t>and GOES-</a:t>
            </a:r>
            <a:r>
              <a:rPr lang="en-US" sz="2400" dirty="0" smtClean="0"/>
              <a:t>East.</a:t>
            </a:r>
          </a:p>
          <a:p>
            <a:pPr marL="576263" lvl="1" indent="-234950" eaLnBrk="1" hangingPunct="1">
              <a:buFont typeface="Arial" pitchFamily="84" charset="0"/>
              <a:buChar char="•"/>
              <a:defRPr/>
            </a:pPr>
            <a:r>
              <a:rPr lang="en-US" sz="2400" dirty="0" smtClean="0"/>
              <a:t>Algorithm updates based on feedback from 2012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9195F7-24F1-4744-88DC-120F1A71C39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066800" y="-76200"/>
            <a:ext cx="6915150" cy="43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8" tIns="41451" rIns="82898" bIns="41451">
            <a:spAutoFit/>
          </a:bodyPr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>
                <a:latin typeface="Calibri" charset="0"/>
              </a:rPr>
              <a:t>7)  NHC Proving Ground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-3111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7)  NHC Proving Ground</a:t>
            </a:r>
            <a:endParaRPr lang="en-US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Sandy2012_20121025_1215_final_visible_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07" y="2742667"/>
            <a:ext cx="2793369" cy="3030805"/>
          </a:xfrm>
          <a:prstGeom prst="rect">
            <a:avLst/>
          </a:prstGeom>
        </p:spPr>
      </p:pic>
      <p:pic>
        <p:nvPicPr>
          <p:cNvPr id="5" name="Picture 4" descr="Sandy2012_20121025_1215_visible_examp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72" y="2742667"/>
            <a:ext cx="2793370" cy="3030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3972" y="5688097"/>
            <a:ext cx="27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Original algorithm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6277343" y="5688097"/>
            <a:ext cx="2785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Updated algorithm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38748" y="2703017"/>
            <a:ext cx="33452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2" indent="-341313" eaLnBrk="1" hangingPunct="1">
              <a:buFont typeface="Arial" pitchFamily="84" charset="0"/>
              <a:buChar char="•"/>
              <a:defRPr/>
            </a:pPr>
            <a:r>
              <a:rPr lang="en-US" dirty="0">
                <a:latin typeface="+mn-lt"/>
              </a:rPr>
              <a:t>Removal of false </a:t>
            </a:r>
            <a:r>
              <a:rPr lang="en-US" dirty="0" smtClean="0">
                <a:latin typeface="+mn-lt"/>
              </a:rPr>
              <a:t>“</a:t>
            </a:r>
            <a:r>
              <a:rPr lang="en-US" dirty="0">
                <a:latin typeface="+mn-lt"/>
              </a:rPr>
              <a:t>TOTs” in </a:t>
            </a:r>
            <a:r>
              <a:rPr lang="en-US" dirty="0" smtClean="0">
                <a:latin typeface="+mn-lt"/>
              </a:rPr>
              <a:t>cirrus.</a:t>
            </a:r>
          </a:p>
          <a:p>
            <a:pPr marL="917575" lvl="2" indent="-341313" eaLnBrk="1" hangingPunct="1">
              <a:buFont typeface="Arial" pitchFamily="84" charset="0"/>
              <a:buChar char="•"/>
              <a:defRPr/>
            </a:pPr>
            <a:endParaRPr lang="en-US" sz="600" dirty="0">
              <a:latin typeface="+mn-lt"/>
            </a:endParaRPr>
          </a:p>
          <a:p>
            <a:pPr marL="917575" lvl="2" indent="-341313" eaLnBrk="1" hangingPunct="1">
              <a:buFont typeface="Arial" pitchFamily="84" charset="0"/>
              <a:buChar char="•"/>
              <a:defRPr/>
            </a:pPr>
            <a:r>
              <a:rPr lang="en-US" dirty="0">
                <a:latin typeface="+mn-lt"/>
              </a:rPr>
              <a:t>Identify TOTs in </a:t>
            </a:r>
          </a:p>
          <a:p>
            <a:pPr marL="917575" lvl="2" indent="-341313" eaLnBrk="1" hangingPunct="1">
              <a:buNone/>
              <a:defRPr/>
            </a:pPr>
            <a:r>
              <a:rPr lang="en-US" dirty="0">
                <a:latin typeface="+mn-lt"/>
              </a:rPr>
              <a:t>	the CDO</a:t>
            </a:r>
            <a:r>
              <a:rPr lang="en-US" dirty="0" smtClean="0">
                <a:latin typeface="+mn-lt"/>
              </a:rPr>
              <a:t>.</a:t>
            </a:r>
          </a:p>
          <a:p>
            <a:pPr marL="917575" lvl="2" indent="-341313" eaLnBrk="1" hangingPunct="1">
              <a:buNone/>
              <a:defRPr/>
            </a:pPr>
            <a:endParaRPr lang="en-US" sz="600" dirty="0">
              <a:latin typeface="+mn-lt"/>
            </a:endParaRPr>
          </a:p>
          <a:p>
            <a:pPr marL="458788" lvl="1" indent="-287338" eaLnBrk="1" hangingPunct="1">
              <a:buFont typeface="Arial" pitchFamily="84" charset="0"/>
              <a:buChar char="•"/>
              <a:defRPr/>
            </a:pPr>
            <a:r>
              <a:rPr lang="en-US" dirty="0">
                <a:latin typeface="+mn-lt"/>
              </a:rPr>
              <a:t>Training provided </a:t>
            </a:r>
            <a:r>
              <a:rPr lang="en-US" dirty="0" smtClean="0">
                <a:latin typeface="+mn-lt"/>
              </a:rPr>
              <a:t>to NHC </a:t>
            </a:r>
            <a:r>
              <a:rPr lang="en-US" dirty="0">
                <a:latin typeface="+mn-lt"/>
              </a:rPr>
              <a:t>and TAFB </a:t>
            </a:r>
            <a:r>
              <a:rPr lang="en-US" dirty="0" smtClean="0">
                <a:latin typeface="+mn-lt"/>
              </a:rPr>
              <a:t>in April </a:t>
            </a:r>
            <a:r>
              <a:rPr lang="en-US" dirty="0">
                <a:latin typeface="+mn-lt"/>
              </a:rPr>
              <a:t>to </a:t>
            </a:r>
            <a:r>
              <a:rPr lang="en-US" dirty="0" smtClean="0">
                <a:latin typeface="+mn-lt"/>
              </a:rPr>
              <a:t>increase familiarity </a:t>
            </a:r>
            <a:r>
              <a:rPr lang="en-US" dirty="0">
                <a:latin typeface="+mn-lt"/>
              </a:rPr>
              <a:t>with TOTs.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277813" y="-271463"/>
            <a:ext cx="8229600" cy="1143001"/>
          </a:xfrm>
        </p:spPr>
        <p:txBody>
          <a:bodyPr/>
          <a:lstStyle/>
          <a:p>
            <a:pPr eaLnBrk="1" hangingPunct="1"/>
            <a:r>
              <a:rPr lang="en-US" sz="2900">
                <a:latin typeface="Calibri" charset="0"/>
                <a:ea typeface="ＭＳ Ｐゴシック" charset="0"/>
                <a:cs typeface="ＭＳ Ｐゴシック" charset="0"/>
              </a:rPr>
              <a:t>8)  NWS WFO Demonstrations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277813" y="687388"/>
            <a:ext cx="8637587" cy="4525962"/>
          </a:xfrm>
        </p:spPr>
        <p:txBody>
          <a:bodyPr/>
          <a:lstStyle/>
          <a:p>
            <a:pPr marL="0" indent="0" eaLnBrk="1" hangingPunct="1">
              <a:buFont typeface="Arial" pitchFamily="84" charset="0"/>
              <a:buNone/>
              <a:defRPr/>
            </a:pPr>
            <a:r>
              <a:rPr lang="en-US" sz="2200" b="1" dirty="0" smtClean="0"/>
              <a:t>NWS Milwaukee focal point:  Steve Davis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/>
              <a:t>CIMSS GOES-R Local Area Demonstration with MKX will continue again this summer and fall (anticipated to begin in June after MKX has transitioned to AWIPS II)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/>
              <a:t>2013 activities plan in progress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/>
              <a:t>Anticipated GOES-R products to be demonstrated in 2013 include:</a:t>
            </a: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smtClean="0"/>
              <a:t>Convective Cloud Top Cooling (coordinated with Chad </a:t>
            </a:r>
            <a:r>
              <a:rPr lang="en-US" sz="1800" b="1" dirty="0" err="1" smtClean="0"/>
              <a:t>Gravelle</a:t>
            </a:r>
            <a:r>
              <a:rPr lang="en-US" sz="1800" b="1" dirty="0" smtClean="0"/>
              <a:t>)</a:t>
            </a: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err="1" smtClean="0"/>
              <a:t>Nearcasting</a:t>
            </a:r>
            <a:endParaRPr lang="en-US" sz="1800" b="1" dirty="0" smtClean="0"/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smtClean="0"/>
              <a:t>Sky Cover (Extension of Cloud and Moisture Imagery)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200" b="1" dirty="0" smtClean="0"/>
              <a:t>Anticipated JPSS products to be demonstrated in 2013 include:</a:t>
            </a:r>
          </a:p>
          <a:p>
            <a:pPr lvl="1" eaLnBrk="1" hangingPunct="1">
              <a:buFont typeface="Arial" pitchFamily="84" charset="0"/>
              <a:buChar char="–"/>
              <a:defRPr/>
            </a:pPr>
            <a:r>
              <a:rPr lang="en-US" sz="1800" b="1" dirty="0" smtClean="0"/>
              <a:t>Day/Night Band</a:t>
            </a:r>
          </a:p>
          <a:p>
            <a:pPr marL="0" indent="0" eaLnBrk="1" hangingPunct="1">
              <a:buFont typeface="Arial" pitchFamily="84" charset="0"/>
              <a:buNone/>
              <a:defRPr/>
            </a:pPr>
            <a:endParaRPr lang="en-US" sz="2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787400"/>
            <a:ext cx="90551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2013 GOES-R PG </a:t>
            </a:r>
            <a:r>
              <a:rPr lang="en-US" sz="1800" b="1" dirty="0" smtClean="0"/>
              <a:t>Proxy activities (June 2013) </a:t>
            </a:r>
          </a:p>
          <a:p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Provided forecasting support for airborne SNPP/METOP-B </a:t>
            </a:r>
            <a:r>
              <a:rPr lang="en-US" sz="1800" b="1" dirty="0" err="1" smtClean="0"/>
              <a:t>cal</a:t>
            </a:r>
            <a:r>
              <a:rPr lang="en-US" sz="1800" b="1" dirty="0" smtClean="0"/>
              <a:t>/</a:t>
            </a:r>
            <a:r>
              <a:rPr lang="en-US" sz="1800" b="1" dirty="0" err="1" smtClean="0"/>
              <a:t>val</a:t>
            </a:r>
            <a:r>
              <a:rPr lang="en-US" sz="1800" b="1" dirty="0" smtClean="0"/>
              <a:t> field mission (May 10-31, 2013). The </a:t>
            </a:r>
            <a:r>
              <a:rPr lang="en-US" sz="1800" b="1" dirty="0"/>
              <a:t>primary objective of the mission </a:t>
            </a:r>
            <a:r>
              <a:rPr lang="en-US" sz="1800" b="1" dirty="0" smtClean="0"/>
              <a:t>was </a:t>
            </a:r>
            <a:r>
              <a:rPr lang="en-US" sz="1800" b="1" dirty="0"/>
              <a:t>to collect cloud free radiance measurements from remote sensing instruments onboard the NASA ER2 during </a:t>
            </a:r>
            <a:r>
              <a:rPr lang="en-US" sz="1800" b="1" dirty="0" smtClean="0"/>
              <a:t>SNPP and METOP-B satellite </a:t>
            </a:r>
            <a:r>
              <a:rPr lang="en-US" sz="1800" b="1" dirty="0"/>
              <a:t>overpasses in the vicinity of the Gulf of California</a:t>
            </a:r>
            <a:r>
              <a:rPr lang="en-US" sz="18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Investigating ways </a:t>
            </a:r>
            <a:r>
              <a:rPr lang="en-US" sz="1800" b="1" dirty="0"/>
              <a:t>of getting our simulated ABI products into AWIPS </a:t>
            </a:r>
            <a:r>
              <a:rPr lang="en-US" sz="1800" b="1" dirty="0" smtClean="0"/>
              <a:t>II: short </a:t>
            </a:r>
            <a:r>
              <a:rPr lang="en-US" sz="1800" b="1" dirty="0"/>
              <a:t>term goal will be to write IDL code and utilize the ms2gt subroutines for remapping our products into AWIPS II </a:t>
            </a:r>
            <a:r>
              <a:rPr lang="en-US" sz="1800" b="1" dirty="0" err="1"/>
              <a:t>NetCDF</a:t>
            </a:r>
            <a:r>
              <a:rPr lang="en-US" sz="1800" b="1" dirty="0"/>
              <a:t> files. </a:t>
            </a:r>
            <a:endParaRPr lang="en-US" sz="1800" b="1" dirty="0" smtClean="0"/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Preparing </a:t>
            </a:r>
            <a:r>
              <a:rPr lang="en-US" sz="1800" b="1" dirty="0"/>
              <a:t>data for </a:t>
            </a:r>
            <a:r>
              <a:rPr lang="en-US" sz="1800" b="1" dirty="0" smtClean="0"/>
              <a:t>a WES case focusing on 2013 Oklahoma </a:t>
            </a:r>
            <a:r>
              <a:rPr lang="en-US" sz="1800" b="1" dirty="0"/>
              <a:t>tornado </a:t>
            </a:r>
            <a:r>
              <a:rPr lang="en-US" sz="1800" b="1" dirty="0" smtClean="0"/>
              <a:t>events: 6 products, including </a:t>
            </a:r>
            <a:r>
              <a:rPr lang="en-US" sz="1800" b="1" dirty="0"/>
              <a:t>the </a:t>
            </a:r>
            <a:r>
              <a:rPr lang="en-US" sz="1800" b="1" dirty="0" smtClean="0"/>
              <a:t>RGB </a:t>
            </a:r>
            <a:r>
              <a:rPr lang="en-US" sz="1800" b="1" dirty="0"/>
              <a:t>air-mass </a:t>
            </a:r>
            <a:r>
              <a:rPr lang="en-US" sz="1800" b="1" dirty="0" smtClean="0"/>
              <a:t>product, and </a:t>
            </a:r>
            <a:r>
              <a:rPr lang="en-US" sz="1800" b="1" dirty="0"/>
              <a:t>the synthetic radiance/reflectance </a:t>
            </a:r>
            <a:r>
              <a:rPr lang="en-US" sz="1800" b="1" dirty="0" smtClean="0"/>
              <a:t>imagery, for </a:t>
            </a:r>
            <a:r>
              <a:rPr lang="en-US" sz="1800" b="1" dirty="0"/>
              <a:t>the period of 20-29 May, 2013</a:t>
            </a:r>
            <a:r>
              <a:rPr lang="en-US" sz="18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Beginning validation of proxy ABI RGB air-mass product using RGB air-mass images  generated from co-located GOES-E Sounder brightness temperatures. </a:t>
            </a:r>
            <a:r>
              <a:rPr lang="en-US" sz="1800" b="1" dirty="0"/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2000" y="-852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CIMSS/ASPB GOES-R ABI Real-time Proxy</a:t>
            </a:r>
          </a:p>
        </p:txBody>
      </p:sp>
    </p:spTree>
    <p:extLst>
      <p:ext uri="{BB962C8B-B14F-4D97-AF65-F5344CB8AC3E}">
        <p14:creationId xmlns:p14="http://schemas.microsoft.com/office/powerpoint/2010/main" val="33696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jun_26\850_130520_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271" y="3440071"/>
            <a:ext cx="4571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beans\users$\bpierce\Data\Documents\Attachments\jun_26\300_130520_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" y="1"/>
            <a:ext cx="4571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beans\users$\bpierce\Data\Documents\Attachments\jun_26\day1otlk_20130520_1300_pr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331" y="1"/>
            <a:ext cx="3356917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8200" y="2362200"/>
            <a:ext cx="4485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SPC issued </a:t>
            </a:r>
            <a:r>
              <a:rPr lang="en-US" dirty="0"/>
              <a:t>a moderate risk of severe thunderstorms </a:t>
            </a:r>
            <a:r>
              <a:rPr lang="en-US" dirty="0" smtClean="0"/>
              <a:t>at 12:17Z on May 20, 2013</a:t>
            </a:r>
          </a:p>
        </p:txBody>
      </p:sp>
      <p:sp>
        <p:nvSpPr>
          <p:cNvPr id="5" name="Rectangle 4"/>
          <p:cNvSpPr/>
          <p:nvPr/>
        </p:nvSpPr>
        <p:spPr>
          <a:xfrm>
            <a:off x="4069" y="4220143"/>
            <a:ext cx="372973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12Z May 20, 2013 SPC analyses show wind-shear </a:t>
            </a:r>
            <a:r>
              <a:rPr lang="en-US" dirty="0"/>
              <a:t>and high </a:t>
            </a:r>
            <a:r>
              <a:rPr lang="en-US" dirty="0" err="1"/>
              <a:t>dewpoints</a:t>
            </a:r>
            <a:r>
              <a:rPr lang="en-US" dirty="0"/>
              <a:t> associated with </a:t>
            </a:r>
            <a:r>
              <a:rPr lang="en-US" dirty="0" smtClean="0"/>
              <a:t>upper-level </a:t>
            </a:r>
            <a:r>
              <a:rPr lang="en-US" dirty="0"/>
              <a:t>trough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9" y="3985"/>
            <a:ext cx="45719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WES Case: May 20, 2013 Tornado outbreak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8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jun_26\vis.loo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bpierce\Data\Documents\Attachments\jun_26\ir.loo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beans\users$\bpierce\Data\Documents\Attachments\jun_26\130520_rpts.gi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90" y="0"/>
            <a:ext cx="336960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1" y="3747734"/>
            <a:ext cx="3276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CIMSS WRFCHEM Proxy simulation captures onset of severe </a:t>
            </a:r>
            <a:r>
              <a:rPr lang="en-US" dirty="0" err="1" smtClean="0"/>
              <a:t>Wx</a:t>
            </a:r>
            <a:r>
              <a:rPr lang="en-US" dirty="0" smtClean="0"/>
              <a:t> that led to May 20, 2013 Tornado outbreak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69" y="3985"/>
            <a:ext cx="535533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WES Case: May 20, 2013 Tornado outbreak 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>
            <a:off x="2667000" y="1371600"/>
            <a:ext cx="68579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43600" y="4801463"/>
            <a:ext cx="68579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6"/>
          </p:cNvCxnSpPr>
          <p:nvPr/>
        </p:nvCxnSpPr>
        <p:spPr>
          <a:xfrm flipV="1">
            <a:off x="3352799" y="1371600"/>
            <a:ext cx="4106395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7"/>
          </p:cNvCxnSpPr>
          <p:nvPr/>
        </p:nvCxnSpPr>
        <p:spPr>
          <a:xfrm flipV="1">
            <a:off x="6528966" y="1371600"/>
            <a:ext cx="930228" cy="3530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13477" y="2362200"/>
            <a:ext cx="3430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Tornado warning issued 2:40</a:t>
            </a:r>
            <a:r>
              <a:rPr lang="en-US" dirty="0"/>
              <a:t> p.m. </a:t>
            </a:r>
            <a:r>
              <a:rPr lang="en-US" dirty="0" smtClean="0"/>
              <a:t>CDT (19:40Z)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0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s\users$\bpierce\Data\Documents\Attachments\jun_26\li.loo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" y="5919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beans\users$\bpierce\Data\Documents\Attachments\jun_26\cape.loo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34919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beans\users$\bpierce\Data\Documents\Attachments\jun_26\FWD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7" r="57570"/>
          <a:stretch/>
        </p:blipFill>
        <p:spPr bwMode="auto">
          <a:xfrm>
            <a:off x="0" y="4920957"/>
            <a:ext cx="3245134" cy="19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\\beans\users$\bpierce\Data\Documents\Attachments\jun_26\FWD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7" b="32646"/>
          <a:stretch/>
        </p:blipFill>
        <p:spPr bwMode="auto">
          <a:xfrm>
            <a:off x="5721658" y="228600"/>
            <a:ext cx="314907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3352800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GOES-R ABI LI and CAPE retrievals are in reasonable agreement with 18Z Dallas/Fort Worth, TX sounding prior to May 20, 2013 Tornado outbreak</a:t>
            </a:r>
            <a:endParaRPr lang="en-US" sz="2000" b="1" dirty="0"/>
          </a:p>
        </p:txBody>
      </p:sp>
      <p:sp>
        <p:nvSpPr>
          <p:cNvPr id="4" name="5-Point Star 3"/>
          <p:cNvSpPr>
            <a:spLocks noChangeAspect="1"/>
          </p:cNvSpPr>
          <p:nvPr/>
        </p:nvSpPr>
        <p:spPr>
          <a:xfrm>
            <a:off x="2868966" y="182880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>
            <a:spLocks noChangeAspect="1"/>
          </p:cNvSpPr>
          <p:nvPr/>
        </p:nvSpPr>
        <p:spPr>
          <a:xfrm>
            <a:off x="6247733" y="5240044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05852" y="1581919"/>
            <a:ext cx="173259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Dallas/Fort Worth (FWD)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553200" y="5010919"/>
            <a:ext cx="173259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Dallas/Fort Worth (FWD)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4069" y="3985"/>
            <a:ext cx="571758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WES Case: May 20, 2013 Tornado outbreak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89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CIMSS AWIPS II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900"/>
            <a:ext cx="8229600" cy="4525963"/>
          </a:xfrm>
          <a:noFill/>
        </p:spPr>
        <p:txBody>
          <a:bodyPr/>
          <a:lstStyle/>
          <a:p>
            <a:r>
              <a:rPr lang="en-US" sz="2200" dirty="0"/>
              <a:t>CIMSS actively attending AWIPS II developers’ forum conference calls and remote meetings of the EPDT</a:t>
            </a:r>
          </a:p>
          <a:p>
            <a:r>
              <a:rPr lang="en-US" sz="2200" dirty="0"/>
              <a:t>Testing of locally-produced netCDF4 files containing VIIRS imagery ongoing</a:t>
            </a:r>
          </a:p>
          <a:p>
            <a:r>
              <a:rPr lang="en-US" sz="2200" dirty="0"/>
              <a:t>Investigating performance of </a:t>
            </a:r>
            <a:r>
              <a:rPr lang="en-US" sz="2200" dirty="0" err="1"/>
              <a:t>regionalsat</a:t>
            </a:r>
            <a:r>
              <a:rPr lang="en-US" sz="2200" dirty="0"/>
              <a:t> plug-in</a:t>
            </a:r>
          </a:p>
          <a:p>
            <a:pPr lvl="1"/>
            <a:r>
              <a:rPr lang="en-US" sz="1800" dirty="0"/>
              <a:t>Memory issue appears resolved in latest build of OB13.4</a:t>
            </a:r>
          </a:p>
          <a:p>
            <a:r>
              <a:rPr lang="en-US" sz="2200" dirty="0"/>
              <a:t>Enhancement written for </a:t>
            </a:r>
            <a:r>
              <a:rPr lang="en-US" sz="2200" dirty="0" smtClean="0"/>
              <a:t>configurable of scaling </a:t>
            </a:r>
            <a:r>
              <a:rPr lang="en-US" sz="2200" dirty="0"/>
              <a:t>byte array to real numbers via XML</a:t>
            </a:r>
          </a:p>
          <a:p>
            <a:pPr lvl="1"/>
            <a:r>
              <a:rPr lang="en-US" sz="1800" dirty="0"/>
              <a:t>Allows piecewise linear scaling with interpolation between defined points</a:t>
            </a:r>
          </a:p>
          <a:p>
            <a:pPr lvl="1"/>
            <a:r>
              <a:rPr lang="en-US" sz="1800" dirty="0"/>
              <a:t>Committed to official code repository (Dimensions) for deployment as part of OB13.5 (available in approximately two months)</a:t>
            </a:r>
          </a:p>
          <a:p>
            <a:pPr lvl="1"/>
            <a:r>
              <a:rPr lang="en-US" sz="1800" dirty="0"/>
              <a:t>Necessary for displaying and sampling satellite products such as the Fog and Low Stratus (FLS) suite</a:t>
            </a:r>
          </a:p>
          <a:p>
            <a:pPr marL="400050"/>
            <a:r>
              <a:rPr lang="en-US" sz="2200" dirty="0"/>
              <a:t>Operational use of AWIPS II at NWS Milwaukee delayed</a:t>
            </a:r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5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Training @ CIMSS/ASPB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13" y="968375"/>
            <a:ext cx="8850312" cy="4981575"/>
          </a:xfrm>
          <a:noFill/>
        </p:spPr>
        <p:txBody>
          <a:bodyPr>
            <a:normAutofit fontScale="92500" lnSpcReduction="10000"/>
          </a:bodyPr>
          <a:lstStyle/>
          <a:p>
            <a:pPr lvl="1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400" dirty="0" smtClean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Many CIMSS satellite blog posts:</a:t>
            </a: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http://cimss.ssec.wisc.edu/goes/blog/</a:t>
            </a:r>
            <a:endParaRPr lang="en-US" sz="20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lnSpc>
                <a:spcPct val="11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Short Articulate Presenter modules developed for HWT on CTC and </a:t>
            </a:r>
            <a:r>
              <a:rPr lang="en-US" sz="24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NearCast</a:t>
            </a:r>
            <a:endParaRPr lang="en-US" sz="24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1800" dirty="0">
                <a:latin typeface="Calibri" charset="0"/>
                <a:ea typeface="ＭＳ Ｐゴシック" charset="0"/>
                <a:hlinkClick r:id="rId3"/>
              </a:rPr>
              <a:t>http://www.ssec.wisc.edu/~scottl/NearCast_HWT_Training_2013/player.html</a:t>
            </a:r>
            <a:endParaRPr lang="en-US" sz="1800" dirty="0">
              <a:latin typeface="Calibri" charset="0"/>
              <a:ea typeface="ＭＳ Ｐゴシック" charset="0"/>
            </a:endParaRP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1800" dirty="0">
                <a:latin typeface="Calibri" charset="0"/>
                <a:ea typeface="ＭＳ Ｐゴシック" charset="0"/>
                <a:hlinkClick r:id="rId4"/>
              </a:rPr>
              <a:t>http://www.ssec.wisc.edu/~scottl/UWCTC_HWT_Training_2013/player.html</a:t>
            </a:r>
            <a:r>
              <a:rPr lang="en-US" sz="1400" dirty="0">
                <a:latin typeface="Calibri" charset="0"/>
                <a:ea typeface="ＭＳ Ｐゴシック" charset="0"/>
              </a:rPr>
              <a:t/>
            </a:r>
            <a:br>
              <a:rPr lang="en-US" sz="1400" dirty="0">
                <a:latin typeface="Calibri" charset="0"/>
                <a:ea typeface="ＭＳ Ｐゴシック" charset="0"/>
              </a:rPr>
            </a:br>
            <a:endParaRPr lang="en-US" sz="14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ja-JP" alt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‘</a:t>
            </a:r>
            <a:r>
              <a:rPr 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Fog blog</a:t>
            </a:r>
            <a:r>
              <a:rPr lang="ja-JP" alt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en-US" sz="24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 at http://</a:t>
            </a:r>
            <a:r>
              <a:rPr lang="en-US" sz="24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fusedfog.blogspot.com</a:t>
            </a:r>
            <a:endParaRPr lang="en-US" sz="24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129 separate entries</a:t>
            </a: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&gt;21000 hits ; ~100 hits per day.</a:t>
            </a:r>
          </a:p>
          <a:p>
            <a:pPr lvl="2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charset="0"/>
              <a:buChar char="l"/>
            </a:pPr>
            <a:r>
              <a:rPr lang="en-US" sz="20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1-3 new entries per week.</a:t>
            </a:r>
          </a:p>
          <a:p>
            <a:pPr lvl="1">
              <a:lnSpc>
                <a:spcPct val="7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Arial" charset="0"/>
              <a:buNone/>
            </a:pPr>
            <a:endParaRPr lang="en-US" sz="2700" dirty="0">
              <a:solidFill>
                <a:srgbClr val="0D0D0D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700" dirty="0">
              <a:solidFill>
                <a:srgbClr val="0D0D0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77D539-51EC-D443-87F9-FA9BECC5C59F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Satellite Proving Ground @ CIMSS/ASPB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13" y="1214438"/>
            <a:ext cx="8850312" cy="4525962"/>
          </a:xfrm>
        </p:spPr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Demonstration of </a:t>
            </a: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Satellite PG </a:t>
            </a:r>
            <a:r>
              <a:rPr lang="en-US" dirty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applications at National Center </a:t>
            </a:r>
            <a:r>
              <a:rPr lang="en-US" dirty="0" err="1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Testbeds</a:t>
            </a: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/Demonstrations and NWS WFO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New simulated WRF-</a:t>
            </a:r>
            <a:r>
              <a:rPr lang="en-US" dirty="0" err="1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Chem</a:t>
            </a: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 Proxy ABI products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AWIPS-2 status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Training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SRSOR from GOES-14</a:t>
            </a:r>
          </a:p>
          <a:p>
            <a:pPr lvl="1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Wingdings" pitchFamily="84" charset="2"/>
              <a:buChar char="l"/>
              <a:defRPr/>
            </a:pP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Upcoming </a:t>
            </a:r>
            <a:r>
              <a:rPr lang="en-US" dirty="0" smtClean="0">
                <a:solidFill>
                  <a:srgbClr val="0D0D0D"/>
                </a:solidFill>
                <a:latin typeface="Arial" pitchFamily="84" charset="0"/>
                <a:ea typeface="Arial" pitchFamily="84" charset="0"/>
                <a:cs typeface="Arial" pitchFamily="84" charset="0"/>
              </a:rPr>
              <a:t>meetings/conferences</a:t>
            </a:r>
            <a:endParaRPr lang="en-US" dirty="0">
              <a:solidFill>
                <a:srgbClr val="0D0D0D"/>
              </a:solidFill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marL="457200" lvl="1" indent="0">
              <a:lnSpc>
                <a:spcPct val="90000"/>
              </a:lnSpc>
              <a:spcBef>
                <a:spcPts val="2563"/>
              </a:spcBef>
              <a:buClr>
                <a:schemeClr val="tx1"/>
              </a:buClr>
              <a:buSzPct val="75000"/>
              <a:buFont typeface="Arial" pitchFamily="84" charset="0"/>
              <a:buNone/>
              <a:defRPr/>
            </a:pPr>
            <a:endParaRPr lang="en-US" sz="3200" dirty="0">
              <a:solidFill>
                <a:srgbClr val="0D0D0D"/>
              </a:solidFill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eaLnBrk="1" hangingPunct="1">
              <a:buFont typeface="Arial" pitchFamily="84" charset="0"/>
              <a:buChar char="•"/>
              <a:defRPr/>
            </a:pP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2E7B-44F1-664B-A84D-DD3C96B5A17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2 days of SRSOR from GOES-14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4400"/>
            <a:ext cx="8348789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Two days (June 12 – June 14) of SRSOR over the eastern US, before the instruments were turned off.</a:t>
            </a:r>
            <a:endParaRPr lang="en-US" sz="2600" dirty="0" smtClean="0">
              <a:hlinkClick r:id="rId2"/>
            </a:endParaRPr>
          </a:p>
          <a:p>
            <a:endParaRPr lang="en-US" sz="2600" dirty="0">
              <a:hlinkClick r:id="rId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7FD0-7436-4367-BE6B-8455E6A0F433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114800"/>
            <a:ext cx="5334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5334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 days of SRSOR from GOES-14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2050"/>
            <a:ext cx="8348789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Two days (June 12 – June 14) of SRSOR over the eastern US, before the instruments were turned off.</a:t>
            </a:r>
            <a:endParaRPr lang="en-US" sz="2600" dirty="0" smtClean="0">
              <a:hlinkClick r:id="rId2"/>
            </a:endParaRPr>
          </a:p>
          <a:p>
            <a:endParaRPr lang="en-US" sz="2600" dirty="0">
              <a:hlinkClick r:id="rId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7FD0-7436-4367-BE6B-8455E6A0F433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66951"/>
            <a:ext cx="84582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hlinkClick r:id="rId2"/>
              </a:rPr>
              <a:t>http://cimss.ssec.wisc.edu/goes/srsor2013/GOES-14_SRSOR.html</a:t>
            </a:r>
            <a:endParaRPr lang="en-US" sz="2000" dirty="0" smtClean="0"/>
          </a:p>
          <a:p>
            <a:pPr lvl="1"/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www.youtube.com/watch?v=EFOffqMk7nE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2000" dirty="0" smtClean="0">
                <a:hlinkClick r:id="rId4"/>
              </a:rPr>
              <a:t>http://cimss.ssec.wisc.edu/goes/blog/archives/13256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>
                <a:hlinkClick r:id="rId5"/>
              </a:rPr>
              <a:t>http://cimss.ssec.wisc.edu/goes/blog/archives/13264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>
                <a:hlinkClick r:id="rId6"/>
              </a:rPr>
              <a:t>http://cimss.ssec.wisc.edu/goes/blog/archives/13001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>
                <a:hlinkClick r:id="rId7"/>
              </a:rPr>
              <a:t>http://youtu.be/9vVh5V2h_sg</a:t>
            </a:r>
            <a:r>
              <a:rPr lang="en-US" sz="2000" dirty="0" smtClean="0"/>
              <a:t> (From Scott </a:t>
            </a:r>
            <a:r>
              <a:rPr lang="en-US" sz="2000" dirty="0" err="1" smtClean="0"/>
              <a:t>Rudlosky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Also had RSO from GOES-15 imager (Dan Lindsey)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GOES-14 </a:t>
            </a:r>
            <a:r>
              <a:rPr lang="en-US" sz="2000" dirty="0"/>
              <a:t>Imager </a:t>
            </a:r>
            <a:r>
              <a:rPr lang="en-US" sz="2000" dirty="0" smtClean="0"/>
              <a:t>SRSOR </a:t>
            </a:r>
            <a:r>
              <a:rPr lang="en-US" sz="2000" dirty="0"/>
              <a:t>special </a:t>
            </a:r>
            <a:r>
              <a:rPr lang="en-US" sz="2000" dirty="0" smtClean="0"/>
              <a:t>imagery</a:t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showing rapid development during a data gap associated with a Full Disk scan on 12 June 2013. </a:t>
            </a:r>
            <a:r>
              <a:rPr lang="en-US" sz="2000" dirty="0" smtClean="0">
                <a:solidFill>
                  <a:schemeClr val="tx1"/>
                </a:solidFill>
              </a:rPr>
              <a:t>(Or, ‘what can happen during one Full Disk scan?)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6908800" cy="5181600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7FD0-7436-4367-BE6B-8455E6A0F433}" type="slidenum">
              <a:rPr lang="en-US" smtClean="0"/>
              <a:t>22</a:t>
            </a:fld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62400" y="4724400"/>
            <a:ext cx="19050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62400" y="2133600"/>
            <a:ext cx="19050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SRSOR from GOES-14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" y="914400"/>
            <a:ext cx="3105149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More days of SRSOR expected in mid-August</a:t>
            </a:r>
            <a:r>
              <a:rPr lang="en-US" sz="2600" dirty="0" smtClean="0"/>
              <a:t>.</a:t>
            </a:r>
          </a:p>
          <a:p>
            <a:endParaRPr lang="en-US" sz="2600" dirty="0">
              <a:hlinkClick r:id="rId2"/>
            </a:endParaRPr>
          </a:p>
          <a:p>
            <a:r>
              <a:rPr lang="en-US" sz="2800" dirty="0">
                <a:hlinkClick r:id="rId2"/>
              </a:rPr>
              <a:t>http://cimss.ssec.wisc.edu/goes/srsor2013/GOES-14_SRSOR.html</a:t>
            </a:r>
            <a:endParaRPr lang="en-US" sz="2800" dirty="0"/>
          </a:p>
          <a:p>
            <a:endParaRPr lang="en-US" sz="2600" dirty="0" smtClean="0">
              <a:hlinkClick r:id="rId2"/>
            </a:endParaRPr>
          </a:p>
          <a:p>
            <a:endParaRPr lang="en-US" sz="2600" dirty="0">
              <a:hlinkClick r:id="rId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7FD0-7436-4367-BE6B-8455E6A0F433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4" y="838200"/>
            <a:ext cx="5834189" cy="52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Other Conferences/Meetings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38" y="752475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itchFamily="84" charset="0"/>
              <a:buNone/>
              <a:defRPr/>
            </a:pPr>
            <a:r>
              <a:rPr lang="en-US" sz="2000" dirty="0"/>
              <a:t> </a:t>
            </a:r>
          </a:p>
          <a:p>
            <a:pPr marL="0" indent="0" eaLnBrk="1" hangingPunct="1">
              <a:lnSpc>
                <a:spcPct val="80000"/>
              </a:lnSpc>
              <a:buFont typeface="Arial" pitchFamily="84" charset="0"/>
              <a:buNone/>
              <a:defRPr/>
            </a:pPr>
            <a:r>
              <a:rPr lang="en-US" sz="2000" b="1" dirty="0">
                <a:solidFill>
                  <a:srgbClr val="0000FF"/>
                </a:solidFill>
              </a:rPr>
              <a:t>2013</a:t>
            </a:r>
            <a:endParaRPr lang="en-US" sz="2000" dirty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2000" dirty="0" smtClean="0"/>
              <a:t>EUMETSAT</a:t>
            </a:r>
            <a:r>
              <a:rPr lang="en-US" sz="2000" dirty="0"/>
              <a:t>/AMS         	</a:t>
            </a:r>
            <a:r>
              <a:rPr lang="en-US" sz="2000" dirty="0" smtClean="0"/>
              <a:t>16-20 Sept			Vienna, Austria</a:t>
            </a:r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–"/>
              <a:defRPr/>
            </a:pP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www.eumetsat.int/Home/Main/News/Conferences_and_Events/820209?l=en|</a:t>
            </a:r>
            <a:endParaRPr lang="en-US" sz="16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–"/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NWA 				12-17 Oct			Charleston, SC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600" dirty="0">
                <a:hlinkClick r:id="rId4"/>
              </a:rPr>
              <a:t>http://www.nwas.org/meetings/nwa2013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600" dirty="0"/>
              <a:t>Submit abstracts for oral and poster presentations by 1 July – this is an extension from earlier deadlines.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pPr marL="0" indent="0" eaLnBrk="1" hangingPunct="1">
              <a:lnSpc>
                <a:spcPct val="80000"/>
              </a:lnSpc>
              <a:buFont typeface="Arial" pitchFamily="84" charset="0"/>
              <a:buNone/>
              <a:defRPr/>
            </a:pPr>
            <a:r>
              <a:rPr lang="en-US" sz="1800" b="1" dirty="0" smtClean="0">
                <a:solidFill>
                  <a:srgbClr val="0000FF"/>
                </a:solidFill>
              </a:rPr>
              <a:t>2014</a:t>
            </a:r>
            <a:endParaRPr lang="en-US" sz="1800" dirty="0" smtClean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800" dirty="0" smtClean="0"/>
              <a:t>AMS Annual meeting </a:t>
            </a:r>
            <a:r>
              <a:rPr lang="en-US" sz="1800" dirty="0"/>
              <a:t>        </a:t>
            </a:r>
            <a:r>
              <a:rPr lang="en-US" sz="1800" dirty="0" smtClean="0"/>
              <a:t>2-6 Feb	</a:t>
            </a:r>
            <a:r>
              <a:rPr lang="en-US" sz="1800" dirty="0"/>
              <a:t>			</a:t>
            </a:r>
            <a:r>
              <a:rPr lang="en-US" sz="1800" dirty="0" smtClean="0"/>
              <a:t>Atlanta, </a:t>
            </a:r>
            <a:r>
              <a:rPr lang="en-US" sz="1800" dirty="0" smtClean="0"/>
              <a:t>GA</a:t>
            </a:r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400" dirty="0" smtClean="0"/>
              <a:t>Abstracts ‘due’ August 1</a:t>
            </a:r>
            <a:r>
              <a:rPr lang="en-US" sz="1400" baseline="30000" dirty="0" smtClean="0"/>
              <a:t>st</a:t>
            </a: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ams.confex.com/ams/94Annual/oasys.epl</a:t>
            </a: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ams.confex.com/ams/94Annual/10goesrjpss/papers/index.cgi</a:t>
            </a: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endParaRPr lang="en-US" sz="1400" dirty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r>
              <a:rPr lang="en-US" sz="1800" dirty="0" smtClean="0"/>
              <a:t>Virtual Meeting Satellite Week		?-? May		“Madison, WI”	</a:t>
            </a:r>
            <a:endParaRPr lang="en-US" sz="1800" dirty="0"/>
          </a:p>
          <a:p>
            <a:pPr eaLnBrk="1" hangingPunct="1">
              <a:lnSpc>
                <a:spcPct val="80000"/>
              </a:lnSpc>
              <a:buFont typeface="Arial" pitchFamily="84" charset="0"/>
              <a:buChar char="•"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A2ABD-07E4-C842-BF5B-9C8107EE7FDB}" type="slidenum">
              <a:rPr lang="en-US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A2ABD-07E4-C842-BF5B-9C8107EE7FD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28576"/>
            <a:ext cx="4048125" cy="6540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AMS annual </a:t>
            </a:r>
            <a:r>
              <a:rPr lang="en-US" dirty="0" err="1" smtClean="0"/>
              <a:t>metings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1)  Hazardous Weather Testbed, Norman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26209-6EBD-844A-8612-1C21DC6F60FC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9525"/>
            <a:ext cx="8458200" cy="6955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3600"/>
              </a:spcBef>
              <a:defRPr/>
            </a:pPr>
            <a:r>
              <a:rPr lang="en-US" b="1" dirty="0">
                <a:latin typeface="Arial" pitchFamily="84" charset="0"/>
                <a:ea typeface="Arial" pitchFamily="84" charset="0"/>
                <a:cs typeface="Arial" pitchFamily="84" charset="0"/>
              </a:rPr>
              <a:t> </a:t>
            </a:r>
          </a:p>
          <a:p>
            <a:pPr>
              <a:spcBef>
                <a:spcPts val="3600"/>
              </a:spcBef>
              <a:defRPr/>
            </a:pPr>
            <a:r>
              <a:rPr lang="en-US" b="1" dirty="0">
                <a:latin typeface="Arial" pitchFamily="84" charset="0"/>
                <a:ea typeface="Arial" pitchFamily="84" charset="0"/>
                <a:cs typeface="Arial" pitchFamily="84" charset="0"/>
              </a:rPr>
              <a:t>Satellite Liaison: </a:t>
            </a: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Bill Line 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HWT Products:</a:t>
            </a:r>
          </a:p>
          <a:p>
            <a:pPr marL="742950" lvl="1" indent="-285750">
              <a:buFont typeface="Wingdings" charset="2"/>
              <a:buChar char="Ø"/>
              <a:defRPr/>
            </a:pPr>
            <a:r>
              <a:rPr lang="en-US" sz="1800" dirty="0"/>
              <a:t>Simulated Cloud and Moisture Imagery (</a:t>
            </a:r>
            <a:r>
              <a:rPr lang="en-US" sz="1800" dirty="0" err="1"/>
              <a:t>Otkin</a:t>
            </a:r>
            <a:r>
              <a:rPr lang="en-US" sz="1800" dirty="0"/>
              <a:t>/Sieglaff/Lindsey – CIMSS/CIRA)</a:t>
            </a:r>
          </a:p>
          <a:p>
            <a:pPr marL="742950" lvl="1" indent="-285750">
              <a:buFont typeface="Wingdings" charset="2"/>
              <a:buChar char="Ø"/>
              <a:defRPr/>
            </a:pPr>
            <a:r>
              <a:rPr lang="en-US" sz="1800" dirty="0"/>
              <a:t>Legacy Temperature and Moisture Profiles (Petersen/Line - CIMSS)</a:t>
            </a:r>
          </a:p>
          <a:p>
            <a:pPr marL="742950" lvl="1" indent="-285750">
              <a:buFont typeface="Wingdings" charset="2"/>
              <a:buChar char="Ø"/>
              <a:defRPr/>
            </a:pPr>
            <a:r>
              <a:rPr lang="en-US" sz="1800" dirty="0"/>
              <a:t>Cloud Top Cooling </a:t>
            </a:r>
            <a:r>
              <a:rPr lang="en-US" sz="1800" dirty="0" smtClean="0"/>
              <a:t>(Sieglaff/Feltz </a:t>
            </a:r>
            <a:r>
              <a:rPr lang="en-US" sz="1800" dirty="0"/>
              <a:t>– CIMSS)</a:t>
            </a: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buFont typeface="Arial" pitchFamily="84" charset="0"/>
              <a:buChar char="•"/>
              <a:defRPr/>
            </a:pP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  Continue streamlining formats for AWIPS-2 </a:t>
            </a:r>
          </a:p>
          <a:p>
            <a:pPr>
              <a:spcBef>
                <a:spcPts val="1200"/>
              </a:spcBef>
              <a:spcAft>
                <a:spcPts val="0"/>
              </a:spcAft>
              <a:buFont typeface="Arial" pitchFamily="84" charset="0"/>
              <a:buChar char="•"/>
              <a:defRPr/>
            </a:pPr>
            <a:r>
              <a:rPr lang="en-US" sz="2200" b="1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  NOAA </a:t>
            </a: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HWT </a:t>
            </a:r>
            <a:r>
              <a:rPr lang="en-US" sz="2200" b="1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2013 – </a:t>
            </a:r>
            <a:r>
              <a:rPr lang="en-US" sz="2200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Participants:  Lee Cronce, Jordan Gerth, Wayne Feltz, and Jason </a:t>
            </a:r>
            <a:r>
              <a:rPr lang="en-US" sz="2200" dirty="0" err="1" smtClean="0">
                <a:latin typeface="Arial" pitchFamily="84" charset="0"/>
                <a:ea typeface="Arial" pitchFamily="84" charset="0"/>
                <a:cs typeface="Arial" pitchFamily="84" charset="0"/>
              </a:rPr>
              <a:t>Otkin</a:t>
            </a:r>
            <a:endParaRPr lang="en-US" sz="2200" dirty="0" smtClean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buFont typeface="Arial" pitchFamily="84" charset="0"/>
              <a:buChar char="•"/>
              <a:defRPr/>
            </a:pPr>
            <a:r>
              <a:rPr lang="en-US" sz="2200" b="1" dirty="0">
                <a:latin typeface="Arial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2200" b="1" dirty="0" smtClean="0">
                <a:latin typeface="Arial" pitchFamily="84" charset="0"/>
                <a:ea typeface="Arial" pitchFamily="84" charset="0"/>
                <a:cs typeface="Arial" pitchFamily="84" charset="0"/>
              </a:rPr>
              <a:t> Future planning will be coordinated with new liaison</a:t>
            </a: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UW-Madison satellite applications “Boot Camp” will be held 8-19 July 2013:  Bill Line, Amanda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Terborg</a:t>
            </a:r>
            <a:r>
              <a:rPr lang="en-US" sz="2200" b="1" dirty="0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, Chad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Gravelle</a:t>
            </a:r>
            <a:r>
              <a:rPr lang="en-US" sz="2200" b="1" dirty="0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, and Michael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Folmer</a:t>
            </a:r>
            <a:r>
              <a:rPr lang="en-US" sz="2200" b="1" dirty="0" smtClean="0">
                <a:solidFill>
                  <a:srgbClr val="FF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will be present</a:t>
            </a:r>
            <a:endParaRPr lang="en-US" sz="22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>
              <a:spcBef>
                <a:spcPts val="1800"/>
              </a:spcBef>
              <a:defRPr/>
            </a:pPr>
            <a:endParaRPr lang="en-US" sz="20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  <a:p>
            <a:pPr>
              <a:spcBef>
                <a:spcPts val="1800"/>
              </a:spcBef>
              <a:defRPr/>
            </a:pPr>
            <a:endParaRPr lang="en-US" sz="2000" b="1" dirty="0">
              <a:latin typeface="Arial" pitchFamily="84" charset="0"/>
              <a:ea typeface="Arial" pitchFamily="84" charset="0"/>
              <a:cs typeface="Arial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2)  AWC Testbed Satellite Proving Ground </a:t>
            </a:r>
          </a:p>
        </p:txBody>
      </p:sp>
      <p:sp>
        <p:nvSpPr>
          <p:cNvPr id="102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55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D995D07-7A95-504B-B1AC-1F6D8E26D744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7" name="Slide Number Placeholder 3"/>
          <p:cNvSpPr txBox="1">
            <a:spLocks/>
          </p:cNvSpPr>
          <p:nvPr/>
        </p:nvSpPr>
        <p:spPr bwMode="auto">
          <a:xfrm>
            <a:off x="6553200" y="63055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25EC877-66F4-E248-821C-19BE7E70A2BB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8" name="TextBox 1"/>
          <p:cNvSpPr txBox="1">
            <a:spLocks noChangeArrowheads="1"/>
          </p:cNvSpPr>
          <p:nvPr/>
        </p:nvSpPr>
        <p:spPr bwMode="auto">
          <a:xfrm>
            <a:off x="271463" y="242888"/>
            <a:ext cx="88106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endParaRPr lang="en-US" sz="1800" b="1" u="sng"/>
          </a:p>
          <a:p>
            <a:pPr eaLnBrk="1" hangingPunct="1">
              <a:spcBef>
                <a:spcPts val="1200"/>
              </a:spcBef>
            </a:pPr>
            <a:r>
              <a:rPr lang="en-US" sz="2200" b="1"/>
              <a:t>Satellite Liaison:  Amanda Terborg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/>
              <a:t>  Aviation Weather Testbed Summer Demo: August 12 – 23, 2013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WRF Simulated ABI Imagery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GOES Cloud Top Cooling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GOES(-R) Overshooting Top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Thermodynamic NearCasting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GOES(-R) Cloud Top Height and Cloud Top Temperature</a:t>
            </a:r>
          </a:p>
          <a:p>
            <a:pPr>
              <a:buFont typeface="Arial" charset="0"/>
              <a:buChar char="•"/>
            </a:pPr>
            <a:r>
              <a:rPr lang="en-US" sz="2200" b="1"/>
              <a:t>CIMSS participants 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12-16 August Justin Sieglaff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12-14 August Wayne Feltz</a:t>
            </a:r>
          </a:p>
          <a:p>
            <a:pPr lvl="1">
              <a:buFont typeface="Wingdings" charset="0"/>
              <a:buChar char="Ø"/>
            </a:pPr>
            <a:r>
              <a:rPr lang="en-US" sz="2200"/>
              <a:t>19-23 August Jordan Gerth</a:t>
            </a:r>
            <a:endParaRPr lang="en-US" sz="2200" b="1"/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/>
              <a:t>  VIIRS data now available for AWC but not tested in operations yet</a:t>
            </a:r>
          </a:p>
          <a:p>
            <a:pPr eaLnBrk="1" hangingPunct="1">
              <a:spcBef>
                <a:spcPts val="1200"/>
              </a:spcBef>
            </a:pPr>
            <a:endParaRPr lang="en-US" sz="2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442200" cy="481013"/>
          </a:xfrm>
        </p:spPr>
        <p:txBody>
          <a:bodyPr/>
          <a:lstStyle/>
          <a:p>
            <a:pPr eaLnBrk="1" hangingPunct="1"/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3) NWS </a:t>
            </a:r>
            <a:r>
              <a:rPr lang="en-US" sz="3000" dirty="0" smtClean="0">
                <a:latin typeface="Calibri" charset="0"/>
                <a:ea typeface="ＭＳ Ｐゴシック" charset="0"/>
                <a:cs typeface="ＭＳ Ｐゴシック" charset="0"/>
              </a:rPr>
              <a:t>Operations </a:t>
            </a: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PG and WFO Interactions</a:t>
            </a:r>
          </a:p>
        </p:txBody>
      </p:sp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152400" y="665163"/>
            <a:ext cx="8991600" cy="570547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Font typeface="Arial" charset="0"/>
              <a:buNone/>
            </a:pPr>
            <a:r>
              <a:rPr lang="en-US" sz="2200" b="1" dirty="0">
                <a:latin typeface="Arial" charset="0"/>
                <a:ea typeface="ＭＳ Ｐゴシック" charset="0"/>
                <a:cs typeface="Arial" charset="0"/>
              </a:rPr>
              <a:t>Satellite Liaison: Chad </a:t>
            </a:r>
            <a:r>
              <a:rPr lang="en-US" sz="2200" b="1" dirty="0" err="1">
                <a:latin typeface="Arial" charset="0"/>
                <a:ea typeface="ＭＳ Ｐゴシック" charset="0"/>
                <a:cs typeface="Arial" charset="0"/>
              </a:rPr>
              <a:t>Gravelle</a:t>
            </a:r>
            <a:endParaRPr lang="en-US" sz="2200" b="1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 Continued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coordination of GOES-R Fog/Low Stratus products into operations (West Coast evaluation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began in May with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SEW, EKA, LOX,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and MTR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).</a:t>
            </a: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 Convective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Cloud-Top Cooling (part of “convective-initiation toolbox”) evaluation with CR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(12 WFOs) and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ER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(2 WFOs) began in June,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intermountain West WFO evaluation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possibly in July.</a:t>
            </a:r>
            <a:endParaRPr lang="en-US" sz="1800" b="1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latin typeface="Arial"/>
                <a:ea typeface="ＭＳ Ｐゴシック" charset="0"/>
                <a:cs typeface="Arial"/>
              </a:rPr>
              <a:t> Assisted </a:t>
            </a:r>
            <a:r>
              <a:rPr lang="en-US" sz="1800" b="1" dirty="0">
                <a:latin typeface="Arial"/>
                <a:ea typeface="ＭＳ Ｐゴシック" charset="0"/>
                <a:cs typeface="Arial"/>
              </a:rPr>
              <a:t>in distributing VIIRS bands (including DNB) to local WFO, Monterey and </a:t>
            </a:r>
            <a:r>
              <a:rPr lang="en-US" sz="1800" b="1" dirty="0" smtClean="0">
                <a:latin typeface="Arial"/>
                <a:ea typeface="ＭＳ Ｐゴシック" charset="0"/>
                <a:cs typeface="Arial"/>
              </a:rPr>
              <a:t>Louisville, and now available to </a:t>
            </a:r>
            <a:r>
              <a:rPr lang="en-US" sz="1800" b="1" dirty="0">
                <a:latin typeface="Arial"/>
                <a:cs typeface="Arial"/>
              </a:rPr>
              <a:t>MKX, MTR, LMK, and the AK WFOs</a:t>
            </a:r>
            <a:endParaRPr lang="en-US" sz="1800" b="1" dirty="0">
              <a:latin typeface="Arial"/>
              <a:ea typeface="ＭＳ Ｐゴシック" charset="0"/>
              <a:cs typeface="Arial"/>
            </a:endParaRP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latin typeface="Arial"/>
                <a:ea typeface="ＭＳ Ｐゴシック" charset="0"/>
                <a:cs typeface="Arial"/>
              </a:rPr>
              <a:t> Assisted </a:t>
            </a:r>
            <a:r>
              <a:rPr lang="en-US" sz="1800" b="1" dirty="0">
                <a:latin typeface="Arial"/>
                <a:ea typeface="ＭＳ Ｐゴシック" charset="0"/>
                <a:cs typeface="Arial"/>
              </a:rPr>
              <a:t>CRH and ERH with successful display of Fog/Low Stratus products in AWIPS 2. </a:t>
            </a:r>
          </a:p>
          <a:p>
            <a:pPr marL="0" indent="0" eaLnBrk="1" hangingPunct="1">
              <a:spcBef>
                <a:spcPts val="1200"/>
              </a:spcBef>
            </a:pP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 Working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with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NWS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Operations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PG regarding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GOES-R products and and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how 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they relate 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to ongoing GOES-R PG activities</a:t>
            </a: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.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CC39220-598E-824C-9918-F2832F911BD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5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4)  Alaska/AAWU/High Latitude Testbed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7781E-58F4-4D41-BA6B-8447245630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152400" y="850900"/>
            <a:ext cx="8837613" cy="440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Automated ash cloud alerts from AVHRR and MODIS will be provided to the VAAC and CWSU soon (training needs to be updated first).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VIIRS NetCDF files verified to be AWIPSII compatible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VIIRS VISIT NWS training module under development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Polar2grid tool being expanded for GEOCAT AK products</a:t>
            </a:r>
          </a:p>
          <a:p>
            <a:pPr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sz="2200" b="1" dirty="0" smtClean="0">
                <a:solidFill>
                  <a:srgbClr val="000000"/>
                </a:solidFill>
              </a:rPr>
              <a:t>Participated in OCONUS </a:t>
            </a:r>
            <a:r>
              <a:rPr lang="en-US" sz="2200" b="1" dirty="0">
                <a:solidFill>
                  <a:srgbClr val="000000"/>
                </a:solidFill>
              </a:rPr>
              <a:t>meeting 17-21 June </a:t>
            </a:r>
            <a:r>
              <a:rPr lang="en-US" sz="2200" b="1" dirty="0" smtClean="0">
                <a:solidFill>
                  <a:srgbClr val="000000"/>
                </a:solidFill>
              </a:rPr>
              <a:t>2013:</a:t>
            </a:r>
            <a:endParaRPr lang="en-US" sz="2200" b="1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1200"/>
              </a:spcBef>
              <a:buFont typeface="Wingdings" charset="0"/>
              <a:buChar char="Ø"/>
            </a:pPr>
            <a:r>
              <a:rPr lang="en-US" sz="2200" b="1" dirty="0">
                <a:solidFill>
                  <a:srgbClr val="000000"/>
                </a:solidFill>
              </a:rPr>
              <a:t>CIMSS:  Wayne Feltz, Jordan Gerth, Ralph Petersen, Liam </a:t>
            </a:r>
            <a:r>
              <a:rPr lang="en-US" sz="2200" b="1" dirty="0" err="1" smtClean="0">
                <a:solidFill>
                  <a:srgbClr val="000000"/>
                </a:solidFill>
              </a:rPr>
              <a:t>Gumley</a:t>
            </a:r>
            <a:r>
              <a:rPr lang="en-US" sz="2200" b="1" dirty="0" smtClean="0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spcBef>
                <a:spcPts val="1200"/>
              </a:spcBef>
              <a:buFont typeface="Wingdings" charset="0"/>
              <a:buChar char="Ø"/>
            </a:pPr>
            <a:r>
              <a:rPr lang="en-US" sz="2200" b="1" dirty="0" smtClean="0">
                <a:solidFill>
                  <a:srgbClr val="000000"/>
                </a:solidFill>
              </a:rPr>
              <a:t>NOAA ASPB</a:t>
            </a:r>
            <a:r>
              <a:rPr lang="en-US" sz="2200" b="1" dirty="0">
                <a:solidFill>
                  <a:srgbClr val="000000"/>
                </a:solidFill>
              </a:rPr>
              <a:t>:  Jeff Key and Mike Pavolonis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5) Pacific Region/Hawaii Demonstrations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245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Roy Huff is no longer affiliated with the GOES-R Proving Ground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Bill Ward (administrative) and Eric Lau (technical) are proper points of contact related to the GOES-R Proving Ground in Pacific Region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More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information about the visiting scientist program will be forthcoming from Bill Ward; invited scientists will be scheduled according to product priority and seasonal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relevance (e.g., cloud top cooling in winter months)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Welcome packet will be sent via e-mail to participants as scheduled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ontains hotel and other logistical information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Kathy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Strabala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(VIIRS) and Mark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DeMaria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(tropical cyclones) are scheduled to visit during the summer</a:t>
            </a:r>
            <a:endParaRPr lang="en-US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New automated and manual monitoring of L/X-band antenna equipment will help ensure maximum uptime</a:t>
            </a:r>
            <a:endParaRPr lang="en-US" b="1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8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EE42B-A5AB-4175-B97C-413BC1A534B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198405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5) Pacific Region/Hawaii Demonstrations</a:t>
            </a:r>
          </a:p>
        </p:txBody>
      </p:sp>
    </p:spTree>
    <p:extLst>
      <p:ext uri="{BB962C8B-B14F-4D97-AF65-F5344CB8AC3E}">
        <p14:creationId xmlns:p14="http://schemas.microsoft.com/office/powerpoint/2010/main" val="12565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5) Pacific Region/Hawaii Demonstrations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245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Jordan has returned from Pago Pago, American Samoa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Forecasters at the Weather Service Office rely heavily on satellite imagery online for observational information (no weather radar)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Jordan shared information about relevant GOES-R Proving Ground activities and new interpretation techniques</a:t>
            </a: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Poor bandwidth on the island cannot support L/X-band antenna without significant (likely costly) upgrade</a:t>
            </a: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Satellite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system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(L/X-band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antenna) data science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training (Liam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Gumley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, Kathy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Strabala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, Jordan Gerth) scheduled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for August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20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through August 23 at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the University </a:t>
            </a: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of Hawaii at </a:t>
            </a:r>
            <a:r>
              <a:rPr lang="en-US" dirty="0" err="1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Manoa</a:t>
            </a:r>
            <a:endParaRPr lang="en-US" dirty="0" smtClean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pPr lvl="1"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Syllabus developed and under review</a:t>
            </a:r>
            <a:endParaRPr lang="en-US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  <a:p>
            <a:pPr>
              <a:spcBef>
                <a:spcPts val="1200"/>
              </a:spcBef>
              <a:buFont typeface="Arial" pitchFamily="8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Transition to AWIPS II at NWS Honolulu not expected until </a:t>
            </a:r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early 2015</a:t>
            </a:r>
            <a:endParaRPr lang="en-US" dirty="0">
              <a:solidFill>
                <a:srgbClr val="000000"/>
              </a:solidFill>
              <a:ea typeface="Arial" pitchFamily="84" charset="0"/>
              <a:cs typeface="Arial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33581</TotalTime>
  <Words>1710</Words>
  <Application>Microsoft Office PowerPoint</Application>
  <PresentationFormat>On-screen Show (4:3)</PresentationFormat>
  <Paragraphs>207</Paragraphs>
  <Slides>25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Satellite Proving Ground @ CIMSS/ASPB</vt:lpstr>
      <vt:lpstr>1)  Hazardous Weather Testbed, Norman OK</vt:lpstr>
      <vt:lpstr>2)  AWC Testbed Satellite Proving Ground </vt:lpstr>
      <vt:lpstr>3) NWS Operations PG and WFO Interactions</vt:lpstr>
      <vt:lpstr>4)  Alaska/AAWU/High Latitude Testbed</vt:lpstr>
      <vt:lpstr>5) Pacific Region/Hawaii Demonstrations</vt:lpstr>
      <vt:lpstr>5) Pacific Region/Hawaii Demonstrations</vt:lpstr>
      <vt:lpstr>5) Pacific Region/Hawaii Demonstrations</vt:lpstr>
      <vt:lpstr>6) Satellite Proving Ground for Marine, Precipitation, and Hazardous Weather Applications </vt:lpstr>
      <vt:lpstr>7)  NHC Proving Ground</vt:lpstr>
      <vt:lpstr>7)  NHC Proving Ground</vt:lpstr>
      <vt:lpstr>8)  NWS WFO Demonstrations</vt:lpstr>
      <vt:lpstr>PowerPoint Presentation</vt:lpstr>
      <vt:lpstr>PowerPoint Presentation</vt:lpstr>
      <vt:lpstr>PowerPoint Presentation</vt:lpstr>
      <vt:lpstr>PowerPoint Presentation</vt:lpstr>
      <vt:lpstr>CIMSS AWIPS II Update</vt:lpstr>
      <vt:lpstr>Training @ CIMSS/ASPB</vt:lpstr>
      <vt:lpstr>2 days of SRSOR from GOES-14</vt:lpstr>
      <vt:lpstr>2 days of SRSOR from GOES-14</vt:lpstr>
      <vt:lpstr>GOES-14 Imager SRSOR special imagery  showing rapid development during a data gap associated with a Full Disk scan on 12 June 2013. (Or, ‘what can happen during one Full Disk scan?)</vt:lpstr>
      <vt:lpstr>SRSOR from GOES-14</vt:lpstr>
      <vt:lpstr>Other Conferences/Meetings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GOES-R Proving Ground</dc:title>
  <dc:creator>George Tuggle</dc:creator>
  <cp:lastModifiedBy>Tim Schmit</cp:lastModifiedBy>
  <cp:revision>228</cp:revision>
  <dcterms:created xsi:type="dcterms:W3CDTF">2011-10-17T19:33:47Z</dcterms:created>
  <dcterms:modified xsi:type="dcterms:W3CDTF">2013-07-01T16:14:36Z</dcterms:modified>
</cp:coreProperties>
</file>