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0" r:id="rId5"/>
  </p:sldMasterIdLst>
  <p:notesMasterIdLst>
    <p:notesMasterId r:id="rId66"/>
  </p:notesMasterIdLst>
  <p:sldIdLst>
    <p:sldId id="275" r:id="rId6"/>
    <p:sldId id="276" r:id="rId7"/>
    <p:sldId id="277" r:id="rId8"/>
    <p:sldId id="282" r:id="rId9"/>
    <p:sldId id="279" r:id="rId10"/>
    <p:sldId id="25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23"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259" r:id="rId47"/>
    <p:sldId id="283" r:id="rId48"/>
    <p:sldId id="284" r:id="rId49"/>
    <p:sldId id="260" r:id="rId50"/>
    <p:sldId id="266" r:id="rId51"/>
    <p:sldId id="261" r:id="rId52"/>
    <p:sldId id="263" r:id="rId53"/>
    <p:sldId id="264" r:id="rId54"/>
    <p:sldId id="265" r:id="rId55"/>
    <p:sldId id="267" r:id="rId56"/>
    <p:sldId id="269" r:id="rId57"/>
    <p:sldId id="274" r:id="rId58"/>
    <p:sldId id="278" r:id="rId59"/>
    <p:sldId id="270" r:id="rId60"/>
    <p:sldId id="285" r:id="rId61"/>
    <p:sldId id="268" r:id="rId62"/>
    <p:sldId id="287" r:id="rId63"/>
    <p:sldId id="288" r:id="rId64"/>
    <p:sldId id="28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0" d="100"/>
          <a:sy n="70" d="100"/>
        </p:scale>
        <p:origin x="-936" y="-8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AE82E-D0C5-4AAA-8C1E-23D0D82BF49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41D36154-5D8D-4452-A3EB-736C0F0EBD5F}">
      <dgm:prSet phldrT="[Text]"/>
      <dgm:spPr/>
      <dgm:t>
        <a:bodyPr/>
        <a:lstStyle/>
        <a:p>
          <a:r>
            <a:rPr lang="en-US" dirty="0" smtClean="0"/>
            <a:t>ABI</a:t>
          </a:r>
        </a:p>
        <a:p>
          <a:r>
            <a:rPr lang="en-US" dirty="0" smtClean="0"/>
            <a:t>Band 11 (8.5 µm)</a:t>
          </a:r>
          <a:endParaRPr lang="en-US" dirty="0"/>
        </a:p>
      </dgm:t>
    </dgm:pt>
    <dgm:pt modelId="{B0C72FD4-AC3F-437D-885E-BB1FD616E46E}" type="parTrans" cxnId="{CE58EE6B-3364-4D04-800C-6CB8DB6E131C}">
      <dgm:prSet/>
      <dgm:spPr/>
      <dgm:t>
        <a:bodyPr/>
        <a:lstStyle/>
        <a:p>
          <a:endParaRPr lang="en-US"/>
        </a:p>
      </dgm:t>
    </dgm:pt>
    <dgm:pt modelId="{B67631BB-A1B7-4C54-B07B-3492E13D4F6D}" type="sibTrans" cxnId="{CE58EE6B-3364-4D04-800C-6CB8DB6E131C}">
      <dgm:prSet/>
      <dgm:spPr/>
      <dgm:t>
        <a:bodyPr/>
        <a:lstStyle/>
        <a:p>
          <a:endParaRPr lang="en-US"/>
        </a:p>
      </dgm:t>
    </dgm:pt>
    <dgm:pt modelId="{126A7AF3-6604-43B4-AEE4-ACD0B868AAD9}">
      <dgm:prSet phldrT="[Text]"/>
      <dgm:spPr/>
      <dgm:t>
        <a:bodyPr/>
        <a:lstStyle/>
        <a:p>
          <a:r>
            <a:rPr lang="en-US" dirty="0" smtClean="0"/>
            <a:t>ABI</a:t>
          </a:r>
        </a:p>
        <a:p>
          <a:r>
            <a:rPr lang="en-US" dirty="0" smtClean="0"/>
            <a:t>Band 13 (10.35 µm)</a:t>
          </a:r>
          <a:endParaRPr lang="en-US" dirty="0"/>
        </a:p>
      </dgm:t>
    </dgm:pt>
    <dgm:pt modelId="{7FFB676D-A576-4BF1-B7EE-C20C1CA9C00C}" type="parTrans" cxnId="{2DC184DB-85F9-4401-8E9E-80A5779C2047}">
      <dgm:prSet/>
      <dgm:spPr/>
      <dgm:t>
        <a:bodyPr/>
        <a:lstStyle/>
        <a:p>
          <a:endParaRPr lang="en-US"/>
        </a:p>
      </dgm:t>
    </dgm:pt>
    <dgm:pt modelId="{640ECC48-7F18-4966-818F-68BD074E9332}" type="sibTrans" cxnId="{2DC184DB-85F9-4401-8E9E-80A5779C2047}">
      <dgm:prSet/>
      <dgm:spPr/>
      <dgm:t>
        <a:bodyPr/>
        <a:lstStyle/>
        <a:p>
          <a:endParaRPr lang="en-US"/>
        </a:p>
      </dgm:t>
    </dgm:pt>
    <dgm:pt modelId="{C14707C7-E284-44F8-9139-EEB0FB0CAB6E}">
      <dgm:prSet phldrT="[Text]"/>
      <dgm:spPr/>
      <dgm:t>
        <a:bodyPr/>
        <a:lstStyle/>
        <a:p>
          <a:r>
            <a:rPr lang="en-US" dirty="0" smtClean="0"/>
            <a:t>ABI</a:t>
          </a:r>
        </a:p>
        <a:p>
          <a:r>
            <a:rPr lang="en-US" dirty="0" smtClean="0"/>
            <a:t>Band 14 (11.2 µm)</a:t>
          </a:r>
          <a:endParaRPr lang="en-US" dirty="0"/>
        </a:p>
      </dgm:t>
    </dgm:pt>
    <dgm:pt modelId="{5A4C70B1-F1A5-43C8-94A0-934888AE4827}" type="parTrans" cxnId="{0330E802-8686-44D5-A13C-43315339DC69}">
      <dgm:prSet/>
      <dgm:spPr/>
      <dgm:t>
        <a:bodyPr/>
        <a:lstStyle/>
        <a:p>
          <a:endParaRPr lang="en-US"/>
        </a:p>
      </dgm:t>
    </dgm:pt>
    <dgm:pt modelId="{5638217A-DF5C-40B9-9790-8CBBCFF338DE}" type="sibTrans" cxnId="{0330E802-8686-44D5-A13C-43315339DC69}">
      <dgm:prSet/>
      <dgm:spPr/>
      <dgm:t>
        <a:bodyPr/>
        <a:lstStyle/>
        <a:p>
          <a:endParaRPr lang="en-US"/>
        </a:p>
      </dgm:t>
    </dgm:pt>
    <dgm:pt modelId="{399F59FA-3A31-40C4-8BB3-E3161F1A871E}">
      <dgm:prSet phldrT="[Text]"/>
      <dgm:spPr/>
      <dgm:t>
        <a:bodyPr/>
        <a:lstStyle/>
        <a:p>
          <a:r>
            <a:rPr lang="en-US" dirty="0" smtClean="0"/>
            <a:t>ABI</a:t>
          </a:r>
        </a:p>
        <a:p>
          <a:r>
            <a:rPr lang="en-US" dirty="0" smtClean="0"/>
            <a:t>Band 15 (12.3 µm)</a:t>
          </a:r>
          <a:endParaRPr lang="en-US" dirty="0"/>
        </a:p>
      </dgm:t>
    </dgm:pt>
    <dgm:pt modelId="{AC95D9EF-6769-4123-8259-1F8614EA0B9B}" type="parTrans" cxnId="{7F23F173-57A8-4CE6-A08A-EE9C3EA9AC20}">
      <dgm:prSet/>
      <dgm:spPr/>
      <dgm:t>
        <a:bodyPr/>
        <a:lstStyle/>
        <a:p>
          <a:endParaRPr lang="en-US"/>
        </a:p>
      </dgm:t>
    </dgm:pt>
    <dgm:pt modelId="{72B9914B-AC7C-47D7-8B6D-6FC3E2BB2860}" type="sibTrans" cxnId="{7F23F173-57A8-4CE6-A08A-EE9C3EA9AC20}">
      <dgm:prSet/>
      <dgm:spPr/>
      <dgm:t>
        <a:bodyPr/>
        <a:lstStyle/>
        <a:p>
          <a:endParaRPr lang="en-US"/>
        </a:p>
      </dgm:t>
    </dgm:pt>
    <dgm:pt modelId="{6401E850-43BD-4D11-8E2D-BA1A3CFE4DF0}" type="pres">
      <dgm:prSet presAssocID="{AF5AE82E-D0C5-4AAA-8C1E-23D0D82BF498}" presName="matrix" presStyleCnt="0">
        <dgm:presLayoutVars>
          <dgm:chMax val="1"/>
          <dgm:dir/>
          <dgm:resizeHandles val="exact"/>
        </dgm:presLayoutVars>
      </dgm:prSet>
      <dgm:spPr/>
      <dgm:t>
        <a:bodyPr/>
        <a:lstStyle/>
        <a:p>
          <a:endParaRPr lang="en-US"/>
        </a:p>
      </dgm:t>
    </dgm:pt>
    <dgm:pt modelId="{097D94A2-5870-4B75-9705-4037323AE574}" type="pres">
      <dgm:prSet presAssocID="{AF5AE82E-D0C5-4AAA-8C1E-23D0D82BF498}" presName="diamond" presStyleLbl="bgShp" presStyleIdx="0" presStyleCnt="1"/>
      <dgm:spPr/>
    </dgm:pt>
    <dgm:pt modelId="{1D3634B1-DC3E-4659-B8B0-C0EDCE534515}" type="pres">
      <dgm:prSet presAssocID="{AF5AE82E-D0C5-4AAA-8C1E-23D0D82BF498}" presName="quad1" presStyleLbl="node1" presStyleIdx="0" presStyleCnt="4">
        <dgm:presLayoutVars>
          <dgm:chMax val="0"/>
          <dgm:chPref val="0"/>
          <dgm:bulletEnabled val="1"/>
        </dgm:presLayoutVars>
      </dgm:prSet>
      <dgm:spPr/>
      <dgm:t>
        <a:bodyPr/>
        <a:lstStyle/>
        <a:p>
          <a:endParaRPr lang="en-US"/>
        </a:p>
      </dgm:t>
    </dgm:pt>
    <dgm:pt modelId="{8A436DE5-F735-469D-8171-230FAE6E47D4}" type="pres">
      <dgm:prSet presAssocID="{AF5AE82E-D0C5-4AAA-8C1E-23D0D82BF498}" presName="quad2" presStyleLbl="node1" presStyleIdx="1" presStyleCnt="4">
        <dgm:presLayoutVars>
          <dgm:chMax val="0"/>
          <dgm:chPref val="0"/>
          <dgm:bulletEnabled val="1"/>
        </dgm:presLayoutVars>
      </dgm:prSet>
      <dgm:spPr/>
      <dgm:t>
        <a:bodyPr/>
        <a:lstStyle/>
        <a:p>
          <a:endParaRPr lang="en-US"/>
        </a:p>
      </dgm:t>
    </dgm:pt>
    <dgm:pt modelId="{DEE3F928-EE8E-4D25-8C67-81898BA83699}" type="pres">
      <dgm:prSet presAssocID="{AF5AE82E-D0C5-4AAA-8C1E-23D0D82BF498}" presName="quad3" presStyleLbl="node1" presStyleIdx="2" presStyleCnt="4">
        <dgm:presLayoutVars>
          <dgm:chMax val="0"/>
          <dgm:chPref val="0"/>
          <dgm:bulletEnabled val="1"/>
        </dgm:presLayoutVars>
      </dgm:prSet>
      <dgm:spPr/>
      <dgm:t>
        <a:bodyPr/>
        <a:lstStyle/>
        <a:p>
          <a:endParaRPr lang="en-US"/>
        </a:p>
      </dgm:t>
    </dgm:pt>
    <dgm:pt modelId="{B2ED1E22-9BDC-4DA8-814F-59D514DBEB6C}" type="pres">
      <dgm:prSet presAssocID="{AF5AE82E-D0C5-4AAA-8C1E-23D0D82BF498}" presName="quad4" presStyleLbl="node1" presStyleIdx="3" presStyleCnt="4">
        <dgm:presLayoutVars>
          <dgm:chMax val="0"/>
          <dgm:chPref val="0"/>
          <dgm:bulletEnabled val="1"/>
        </dgm:presLayoutVars>
      </dgm:prSet>
      <dgm:spPr/>
      <dgm:t>
        <a:bodyPr/>
        <a:lstStyle/>
        <a:p>
          <a:endParaRPr lang="en-US"/>
        </a:p>
      </dgm:t>
    </dgm:pt>
  </dgm:ptLst>
  <dgm:cxnLst>
    <dgm:cxn modelId="{66F0F4C7-2A22-4D37-88F2-200BA0E4BD24}" type="presOf" srcId="{AF5AE82E-D0C5-4AAA-8C1E-23D0D82BF498}" destId="{6401E850-43BD-4D11-8E2D-BA1A3CFE4DF0}" srcOrd="0" destOrd="0" presId="urn:microsoft.com/office/officeart/2005/8/layout/matrix3"/>
    <dgm:cxn modelId="{7F23F173-57A8-4CE6-A08A-EE9C3EA9AC20}" srcId="{AF5AE82E-D0C5-4AAA-8C1E-23D0D82BF498}" destId="{399F59FA-3A31-40C4-8BB3-E3161F1A871E}" srcOrd="3" destOrd="0" parTransId="{AC95D9EF-6769-4123-8259-1F8614EA0B9B}" sibTransId="{72B9914B-AC7C-47D7-8B6D-6FC3E2BB2860}"/>
    <dgm:cxn modelId="{2DC184DB-85F9-4401-8E9E-80A5779C2047}" srcId="{AF5AE82E-D0C5-4AAA-8C1E-23D0D82BF498}" destId="{126A7AF3-6604-43B4-AEE4-ACD0B868AAD9}" srcOrd="1" destOrd="0" parTransId="{7FFB676D-A576-4BF1-B7EE-C20C1CA9C00C}" sibTransId="{640ECC48-7F18-4966-818F-68BD074E9332}"/>
    <dgm:cxn modelId="{7920E361-5A76-4979-B373-7BA093EE07AD}" type="presOf" srcId="{C14707C7-E284-44F8-9139-EEB0FB0CAB6E}" destId="{DEE3F928-EE8E-4D25-8C67-81898BA83699}" srcOrd="0" destOrd="0" presId="urn:microsoft.com/office/officeart/2005/8/layout/matrix3"/>
    <dgm:cxn modelId="{E30F9A45-226C-4761-8A40-3D9E0C47335B}" type="presOf" srcId="{41D36154-5D8D-4452-A3EB-736C0F0EBD5F}" destId="{1D3634B1-DC3E-4659-B8B0-C0EDCE534515}" srcOrd="0" destOrd="0" presId="urn:microsoft.com/office/officeart/2005/8/layout/matrix3"/>
    <dgm:cxn modelId="{BB157C8B-96DF-4073-A46B-B1025983C8B1}" type="presOf" srcId="{126A7AF3-6604-43B4-AEE4-ACD0B868AAD9}" destId="{8A436DE5-F735-469D-8171-230FAE6E47D4}" srcOrd="0" destOrd="0" presId="urn:microsoft.com/office/officeart/2005/8/layout/matrix3"/>
    <dgm:cxn modelId="{0330E802-8686-44D5-A13C-43315339DC69}" srcId="{AF5AE82E-D0C5-4AAA-8C1E-23D0D82BF498}" destId="{C14707C7-E284-44F8-9139-EEB0FB0CAB6E}" srcOrd="2" destOrd="0" parTransId="{5A4C70B1-F1A5-43C8-94A0-934888AE4827}" sibTransId="{5638217A-DF5C-40B9-9790-8CBBCFF338DE}"/>
    <dgm:cxn modelId="{CE58EE6B-3364-4D04-800C-6CB8DB6E131C}" srcId="{AF5AE82E-D0C5-4AAA-8C1E-23D0D82BF498}" destId="{41D36154-5D8D-4452-A3EB-736C0F0EBD5F}" srcOrd="0" destOrd="0" parTransId="{B0C72FD4-AC3F-437D-885E-BB1FD616E46E}" sibTransId="{B67631BB-A1B7-4C54-B07B-3492E13D4F6D}"/>
    <dgm:cxn modelId="{79D2B991-AEB4-42B1-B08C-91AD21134D62}" type="presOf" srcId="{399F59FA-3A31-40C4-8BB3-E3161F1A871E}" destId="{B2ED1E22-9BDC-4DA8-814F-59D514DBEB6C}" srcOrd="0" destOrd="0" presId="urn:microsoft.com/office/officeart/2005/8/layout/matrix3"/>
    <dgm:cxn modelId="{E8E3347B-B6F5-4E5A-AD4A-43F9F44AFF67}" type="presParOf" srcId="{6401E850-43BD-4D11-8E2D-BA1A3CFE4DF0}" destId="{097D94A2-5870-4B75-9705-4037323AE574}" srcOrd="0" destOrd="0" presId="urn:microsoft.com/office/officeart/2005/8/layout/matrix3"/>
    <dgm:cxn modelId="{D0F38766-7BE4-4C6E-89AD-DE7FB2263929}" type="presParOf" srcId="{6401E850-43BD-4D11-8E2D-BA1A3CFE4DF0}" destId="{1D3634B1-DC3E-4659-B8B0-C0EDCE534515}" srcOrd="1" destOrd="0" presId="urn:microsoft.com/office/officeart/2005/8/layout/matrix3"/>
    <dgm:cxn modelId="{A96A141B-1584-4DEE-B8FA-20BDF5C0BC72}" type="presParOf" srcId="{6401E850-43BD-4D11-8E2D-BA1A3CFE4DF0}" destId="{8A436DE5-F735-469D-8171-230FAE6E47D4}" srcOrd="2" destOrd="0" presId="urn:microsoft.com/office/officeart/2005/8/layout/matrix3"/>
    <dgm:cxn modelId="{1965BB0B-43F5-41B2-9D6A-9A7C9060A660}" type="presParOf" srcId="{6401E850-43BD-4D11-8E2D-BA1A3CFE4DF0}" destId="{DEE3F928-EE8E-4D25-8C67-81898BA83699}" srcOrd="3" destOrd="0" presId="urn:microsoft.com/office/officeart/2005/8/layout/matrix3"/>
    <dgm:cxn modelId="{0271703E-EBE3-4547-97E1-DD25B87C5FE8}" type="presParOf" srcId="{6401E850-43BD-4D11-8E2D-BA1A3CFE4DF0}" destId="{B2ED1E22-9BDC-4DA8-814F-59D514DBEB6C}"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D94A2-5870-4B75-9705-4037323AE574}">
      <dsp:nvSpPr>
        <dsp:cNvPr id="0" name=""/>
        <dsp:cNvSpPr/>
      </dsp:nvSpPr>
      <dsp:spPr>
        <a:xfrm>
          <a:off x="0" y="38100"/>
          <a:ext cx="1371600" cy="13716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634B1-DC3E-4659-B8B0-C0EDCE534515}">
      <dsp:nvSpPr>
        <dsp:cNvPr id="0" name=""/>
        <dsp:cNvSpPr/>
      </dsp:nvSpPr>
      <dsp:spPr>
        <a:xfrm>
          <a:off x="130301" y="168401"/>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11 (8.5 µm)</a:t>
          </a:r>
          <a:endParaRPr lang="en-US" sz="700" kern="1200" dirty="0"/>
        </a:p>
      </dsp:txBody>
      <dsp:txXfrm>
        <a:off x="156414" y="194514"/>
        <a:ext cx="482698" cy="482698"/>
      </dsp:txXfrm>
    </dsp:sp>
    <dsp:sp modelId="{8A436DE5-F735-469D-8171-230FAE6E47D4}">
      <dsp:nvSpPr>
        <dsp:cNvPr id="0" name=""/>
        <dsp:cNvSpPr/>
      </dsp:nvSpPr>
      <dsp:spPr>
        <a:xfrm>
          <a:off x="706374" y="168401"/>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13 (10.35 µm)</a:t>
          </a:r>
          <a:endParaRPr lang="en-US" sz="700" kern="1200" dirty="0"/>
        </a:p>
      </dsp:txBody>
      <dsp:txXfrm>
        <a:off x="732487" y="194514"/>
        <a:ext cx="482698" cy="482698"/>
      </dsp:txXfrm>
    </dsp:sp>
    <dsp:sp modelId="{DEE3F928-EE8E-4D25-8C67-81898BA83699}">
      <dsp:nvSpPr>
        <dsp:cNvPr id="0" name=""/>
        <dsp:cNvSpPr/>
      </dsp:nvSpPr>
      <dsp:spPr>
        <a:xfrm>
          <a:off x="130301" y="744474"/>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14 (11.2 µm)</a:t>
          </a:r>
          <a:endParaRPr lang="en-US" sz="700" kern="1200" dirty="0"/>
        </a:p>
      </dsp:txBody>
      <dsp:txXfrm>
        <a:off x="156414" y="770587"/>
        <a:ext cx="482698" cy="482698"/>
      </dsp:txXfrm>
    </dsp:sp>
    <dsp:sp modelId="{B2ED1E22-9BDC-4DA8-814F-59D514DBEB6C}">
      <dsp:nvSpPr>
        <dsp:cNvPr id="0" name=""/>
        <dsp:cNvSpPr/>
      </dsp:nvSpPr>
      <dsp:spPr>
        <a:xfrm>
          <a:off x="706374" y="744474"/>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15 (12.3 µm)</a:t>
          </a:r>
          <a:endParaRPr lang="en-US" sz="700" kern="1200" dirty="0"/>
        </a:p>
      </dsp:txBody>
      <dsp:txXfrm>
        <a:off x="732487" y="770587"/>
        <a:ext cx="482698" cy="48269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EBC88A-AF0F-4374-BF0E-270F9B75A994}" type="datetimeFigureOut">
              <a:rPr lang="en-US" smtClean="0"/>
              <a:t>11/18/2010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CD8939-839D-473B-A2EA-E9BCD6D3EEB7}" type="slidenum">
              <a:rPr lang="en-US" smtClean="0"/>
              <a:t>‹#›</a:t>
            </a:fld>
            <a:endParaRPr lang="en-US"/>
          </a:p>
        </p:txBody>
      </p:sp>
    </p:spTree>
    <p:extLst>
      <p:ext uri="{BB962C8B-B14F-4D97-AF65-F5344CB8AC3E}">
        <p14:creationId xmlns:p14="http://schemas.microsoft.com/office/powerpoint/2010/main" val="3317824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B748E59-1F2C-4F3D-9758-446DFC0BB21C}" type="slidenum">
              <a:rPr lang="en-US" sz="1200">
                <a:solidFill>
                  <a:prstClr val="black"/>
                </a:solidFill>
              </a:rPr>
              <a:pPr/>
              <a:t>1</a:t>
            </a:fld>
            <a:endParaRPr lang="en-US" sz="1200">
              <a:solidFill>
                <a:prstClr val="black"/>
              </a:solidFill>
            </a:endParaRPr>
          </a:p>
        </p:txBody>
      </p:sp>
      <p:sp>
        <p:nvSpPr>
          <p:cNvPr id="17411" name="Rectangle 2"/>
          <p:cNvSpPr>
            <a:spLocks noGrp="1" noRot="1" noChangeAspect="1" noChangeArrowheads="1" noTextEdit="1"/>
          </p:cNvSpPr>
          <p:nvPr>
            <p:ph type="sldImg"/>
          </p:nvPr>
        </p:nvSpPr>
        <p:spPr>
          <a:xfrm>
            <a:off x="1143000" y="687388"/>
            <a:ext cx="4572000" cy="3429000"/>
          </a:xfrm>
          <a:ln/>
        </p:spPr>
      </p:sp>
      <p:sp>
        <p:nvSpPr>
          <p:cNvPr id="1741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639B121-E380-49B2-8AC0-237658E251B8}" type="slidenum">
              <a:rPr lang="en-US" sz="1200">
                <a:solidFill>
                  <a:prstClr val="black"/>
                </a:solidFill>
              </a:rPr>
              <a:pPr/>
              <a:t>7</a:t>
            </a:fld>
            <a:endParaRPr lang="en-US" sz="1200">
              <a:solidFill>
                <a:prstClr val="black"/>
              </a:solidFill>
            </a:endParaRPr>
          </a:p>
        </p:txBody>
      </p:sp>
      <p:sp>
        <p:nvSpPr>
          <p:cNvPr id="15362" name="Rectangle 2"/>
          <p:cNvSpPr>
            <a:spLocks noRot="1" noChangeArrowheads="1" noTextEdit="1"/>
          </p:cNvSpPr>
          <p:nvPr>
            <p:ph type="sldImg"/>
          </p:nvPr>
        </p:nvSpPr>
        <p:spPr>
          <a:xfrm>
            <a:off x="1143000" y="687388"/>
            <a:ext cx="4572000" cy="3429000"/>
          </a:xfrm>
          <a:ln/>
        </p:spPr>
      </p:sp>
      <p:sp>
        <p:nvSpPr>
          <p:cNvPr id="15363"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62BE235-E93F-414B-8095-5BB47C48AFC3}" type="slidenum">
              <a:rPr lang="en-US" sz="1200">
                <a:solidFill>
                  <a:prstClr val="black"/>
                </a:solidFill>
              </a:rPr>
              <a:pPr/>
              <a:t>19</a:t>
            </a:fld>
            <a:endParaRPr lang="en-US" sz="1200">
              <a:solidFill>
                <a:prstClr val="black"/>
              </a:solidFill>
            </a:endParaRPr>
          </a:p>
        </p:txBody>
      </p:sp>
      <p:sp>
        <p:nvSpPr>
          <p:cNvPr id="28675" name="Text Box 1"/>
          <p:cNvSpPr>
            <a:spLocks noChangeArrowheads="1"/>
          </p:cNvSpPr>
          <p:nvPr>
            <p:ph type="sldImg"/>
          </p:nvPr>
        </p:nvSpPr>
        <p:spPr>
          <a:xfrm>
            <a:off x="1143000" y="693738"/>
            <a:ext cx="4572000" cy="3429000"/>
          </a:xfrm>
          <a:solidFill>
            <a:srgbClr val="FFFFFF"/>
          </a:solidFill>
          <a:ln/>
        </p:spPr>
      </p:sp>
      <p:sp>
        <p:nvSpPr>
          <p:cNvPr id="28676" name="Text Box 2"/>
          <p:cNvSpPr>
            <a:spLocks noChangeArrowheads="1"/>
          </p:cNvSpPr>
          <p:nvPr>
            <p:ph type="body" idx="1"/>
          </p:nvPr>
        </p:nvSpPr>
        <p:spPr>
          <a:xfrm>
            <a:off x="685800" y="4341813"/>
            <a:ext cx="548798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05AB182-C919-4114-8D27-A9A0FA212DEF}" type="slidenum">
              <a:rPr lang="en-US" sz="1200">
                <a:solidFill>
                  <a:prstClr val="black"/>
                </a:solidFill>
              </a:rPr>
              <a:pPr/>
              <a:t>20</a:t>
            </a:fld>
            <a:endParaRPr lang="en-US" sz="1200">
              <a:solidFill>
                <a:prstClr val="black"/>
              </a:solidFill>
            </a:endParaRPr>
          </a:p>
        </p:txBody>
      </p:sp>
      <p:sp>
        <p:nvSpPr>
          <p:cNvPr id="30723" name="Text Box 1"/>
          <p:cNvSpPr>
            <a:spLocks noChangeArrowheads="1"/>
          </p:cNvSpPr>
          <p:nvPr>
            <p:ph type="sldImg"/>
          </p:nvPr>
        </p:nvSpPr>
        <p:spPr>
          <a:xfrm>
            <a:off x="1143000" y="693738"/>
            <a:ext cx="4572000" cy="3429000"/>
          </a:xfrm>
          <a:solidFill>
            <a:srgbClr val="FFFFFF"/>
          </a:solidFill>
          <a:ln/>
        </p:spPr>
      </p:sp>
      <p:sp>
        <p:nvSpPr>
          <p:cNvPr id="30724" name="Text Box 2"/>
          <p:cNvSpPr>
            <a:spLocks noChangeArrowheads="1"/>
          </p:cNvSpPr>
          <p:nvPr>
            <p:ph type="body" idx="1"/>
          </p:nvPr>
        </p:nvSpPr>
        <p:spPr>
          <a:xfrm>
            <a:off x="685800" y="4341813"/>
            <a:ext cx="5487988" cy="403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FAA081-23CC-4409-BA30-8CE8AF917960}" type="slidenum">
              <a:rPr lang="en-US" sz="1200">
                <a:solidFill>
                  <a:prstClr val="black"/>
                </a:solidFill>
              </a:rPr>
              <a:pPr/>
              <a:t>21</a:t>
            </a:fld>
            <a:endParaRPr lang="en-US" sz="1200">
              <a:solidFill>
                <a:prstClr val="black"/>
              </a:solidFill>
            </a:endParaRPr>
          </a:p>
        </p:txBody>
      </p:sp>
      <p:sp>
        <p:nvSpPr>
          <p:cNvPr id="32771" name="Text Box 1"/>
          <p:cNvSpPr>
            <a:spLocks noChangeArrowheads="1"/>
          </p:cNvSpPr>
          <p:nvPr>
            <p:ph type="sldImg"/>
          </p:nvPr>
        </p:nvSpPr>
        <p:spPr>
          <a:xfrm>
            <a:off x="1143000" y="693738"/>
            <a:ext cx="4572000" cy="3429000"/>
          </a:xfrm>
          <a:solidFill>
            <a:srgbClr val="FFFFFF"/>
          </a:solidFill>
          <a:ln/>
        </p:spPr>
      </p:sp>
      <p:sp>
        <p:nvSpPr>
          <p:cNvPr id="32772" name="Text Box 2"/>
          <p:cNvSpPr>
            <a:spLocks noChangeArrowheads="1"/>
          </p:cNvSpPr>
          <p:nvPr>
            <p:ph type="body" idx="1"/>
          </p:nvPr>
        </p:nvSpPr>
        <p:spPr>
          <a:xfrm>
            <a:off x="685800" y="4341813"/>
            <a:ext cx="5487988" cy="403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a:ln/>
        </p:spPr>
      </p:sp>
      <p:sp>
        <p:nvSpPr>
          <p:cNvPr id="43010" name="Rectangle 3"/>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rPr>
              <a:t>Warning criteria are configurable by: volcano, distance of cloud from nearest volcano, confidence in signal.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F2348C2-E0C5-4FA8-A99B-F11B279A1886}" type="slidenum">
              <a:rPr lang="en-US" sz="1200">
                <a:solidFill>
                  <a:prstClr val="black"/>
                </a:solidFill>
              </a:rPr>
              <a:pPr/>
              <a:t>36</a:t>
            </a:fld>
            <a:endParaRPr lang="en-US" sz="1200">
              <a:solidFill>
                <a:prstClr val="black"/>
              </a:solidFill>
            </a:endParaRPr>
          </a:p>
        </p:txBody>
      </p:sp>
      <p:sp>
        <p:nvSpPr>
          <p:cNvPr id="49154" name="Rectangle 2"/>
          <p:cNvSpPr>
            <a:spLocks noChangeArrowheads="1"/>
          </p:cNvSpPr>
          <p:nvPr>
            <p:ph type="sldImg"/>
          </p:nvPr>
        </p:nvSpPr>
        <p:spPr>
          <a:solidFill>
            <a:srgbClr val="FFFFFF"/>
          </a:solidFill>
          <a:ln/>
        </p:spPr>
      </p:sp>
      <p:sp>
        <p:nvSpPr>
          <p:cNvPr id="49155"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Calibri" pitchFamily="34" charset="0"/>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396942F-2DAD-43B4-9985-9E78EA96D4DA}" type="slidenum">
              <a:rPr lang="en-US" sz="1200">
                <a:solidFill>
                  <a:prstClr val="black"/>
                </a:solidFill>
              </a:rPr>
              <a:pPr/>
              <a:t>41</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A62E5A-4E62-46CC-B1DC-308D913C0396}" type="slidenum">
              <a:rPr lang="en-US" smtClean="0"/>
              <a:pPr eaLnBrk="1" hangingPunct="1"/>
              <a:t>60</a:t>
            </a:fld>
            <a:endParaRPr lang="en-US"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293402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39280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145986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0E5311F7-C00E-4216-BB4A-9395AF24B58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4421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E1EC2A3B-21D7-43C3-8EB5-35D6E48CDA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8973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15FB0F6D-C1D8-4E13-90C3-2351B50FD0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485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397BED82-4833-4828-AE62-52AB650062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59153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BC47DCEB-4251-45B4-9D22-7471C6DF53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32887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DB305F76-8322-4393-92A6-A2B091A6F3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7158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BCF8E9C1-8FCD-43B8-AF9B-4D0DF2D486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4042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A03CE2F0-6E07-4204-B81A-419CD406AD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2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259637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8A4538C3-6FD0-45A4-905F-E74FD7B738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8418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4AF33BC9-E71E-4566-9437-B033C9ED15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75207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A37828A3-61D4-45A5-A4A3-D1A16F77FF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994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1663" cy="1139825"/>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22488" cy="466725"/>
          </a:xfrm>
        </p:spPr>
        <p:txBody>
          <a:bodyPr/>
          <a:lstStyle>
            <a:lvl1pPr>
              <a:defRPr/>
            </a:lvl1pPr>
          </a:lstStyle>
          <a:p>
            <a:pPr>
              <a:defRPr/>
            </a:pPr>
            <a:endParaRPr lang="en-GB">
              <a:solidFill>
                <a:srgbClr val="FFFFFF"/>
              </a:solidFill>
            </a:endParaRPr>
          </a:p>
        </p:txBody>
      </p:sp>
      <p:sp>
        <p:nvSpPr>
          <p:cNvPr id="4" name="Footer Placeholder 3"/>
          <p:cNvSpPr>
            <a:spLocks noGrp="1"/>
          </p:cNvSpPr>
          <p:nvPr>
            <p:ph type="ftr" idx="11"/>
          </p:nvPr>
        </p:nvSpPr>
        <p:spPr>
          <a:xfrm>
            <a:off x="3127375" y="6246813"/>
            <a:ext cx="2894013" cy="466725"/>
          </a:xfrm>
        </p:spPr>
        <p:txBody>
          <a:bodyPr/>
          <a:lstStyle>
            <a:lvl1pPr>
              <a:defRPr/>
            </a:lvl1pPr>
          </a:lstStyle>
          <a:p>
            <a:pPr>
              <a:defRPr/>
            </a:pPr>
            <a:endParaRPr lang="en-GB">
              <a:solidFill>
                <a:srgbClr val="FFFFFF"/>
              </a:solidFill>
            </a:endParaRPr>
          </a:p>
        </p:txBody>
      </p:sp>
      <p:sp>
        <p:nvSpPr>
          <p:cNvPr id="5" name="Slide Number Placeholder 4"/>
          <p:cNvSpPr>
            <a:spLocks noGrp="1"/>
          </p:cNvSpPr>
          <p:nvPr>
            <p:ph type="sldNum" idx="12"/>
          </p:nvPr>
        </p:nvSpPr>
        <p:spPr>
          <a:xfrm>
            <a:off x="6554788" y="6246813"/>
            <a:ext cx="2124075" cy="466725"/>
          </a:xfrm>
        </p:spPr>
        <p:txBody>
          <a:bodyPr/>
          <a:lstStyle>
            <a:lvl1pPr>
              <a:defRPr/>
            </a:lvl1pPr>
          </a:lstStyle>
          <a:p>
            <a:fld id="{DBE39D24-489B-4370-879C-EE82AE35EB8F}"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9025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7" name="Footer Placeholder 6"/>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9503A199-3729-4460-9945-C6BF0CA5EF7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9084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20FFC5-B9FC-4198-8D8C-94E1CDA36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695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CCF71F-3898-4C99-AFDE-B5314E4F43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098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33535-D59B-4B0A-AB75-48588EC732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72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42583D-239A-4839-ACFD-34B9ADA67F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298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69C813-A443-40F2-ABC8-D8F5C7012A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22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E9114-EE8A-4B7F-864E-239024C99115}" type="datetimeFigureOut">
              <a:rPr lang="en-US" smtClean="0"/>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495934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B08687-48BE-435D-A2DC-6583478F5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75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8FD053-6B58-4BBA-A002-BC9363408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113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C0791C-0FE6-4609-B600-49E81F7351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716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005839-E88E-4740-881F-74F2BB9675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097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92943-ACE4-4775-A3F8-9015D527A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395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A554A9-9061-4831-9682-CBDE14D3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801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B33E51-9EBC-4373-89DF-558738BAC9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048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FB4E5B-2FE9-46DB-959B-2AD1EDAE6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37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01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3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E9114-EE8A-4B7F-864E-239024C99115}" type="datetimeFigureOut">
              <a:rPr lang="en-US" smtClean="0"/>
              <a:t>11/17/2010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36980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611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599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974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013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717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722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016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971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864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329651AB-6D90-4128-A998-E2114271C0F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92554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E9114-EE8A-4B7F-864E-239024C99115}" type="datetimeFigureOut">
              <a:rPr lang="en-US" smtClean="0"/>
              <a:t>11/17/2010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3661873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64985F20-F416-4AEF-83AD-30E5180D50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3366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99B201F4-6B8E-401E-BFF1-433D568087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4233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52AB896F-C749-4D9E-9938-5CEFF795493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573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fld id="{D9101C35-908A-4247-A5B0-BA4A3E2EBCB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815110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fld id="{DD3DDBDD-E68F-46F3-9B8F-54B3F7E1A5B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1423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fld id="{F108F1E9-3E71-4B22-AD16-B965394768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2601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F81B87FE-CEE4-465D-8E66-3379AA77B7B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99647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D8F02FB8-24DA-41B2-BC94-231653A9CD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9961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108B1794-27BD-4627-9BD5-26CCCC86AF2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562680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A30D0081-D65B-424D-B7AF-7BF5A213316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47373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E9114-EE8A-4B7F-864E-239024C99115}" type="datetimeFigureOut">
              <a:rPr lang="en-US" smtClean="0"/>
              <a:t>11/17/2010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157690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9114-EE8A-4B7F-864E-239024C99115}" type="datetimeFigureOut">
              <a:rPr lang="en-US" smtClean="0"/>
              <a:t>11/17/2010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56787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smtClean="0"/>
              <a:t>11/17/2010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412491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smtClean="0"/>
              <a:t>11/17/2010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293013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9114-EE8A-4B7F-864E-239024C99115}" type="datetimeFigureOut">
              <a:rPr lang="en-US" smtClean="0"/>
              <a:t>11/17/2010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2E858-0F25-44F3-8902-DF1BECFB37B7}" type="slidenum">
              <a:rPr lang="en-US" smtClean="0"/>
              <a:t>‹#›</a:t>
            </a:fld>
            <a:endParaRPr lang="en-US"/>
          </a:p>
        </p:txBody>
      </p:sp>
    </p:spTree>
    <p:extLst>
      <p:ext uri="{BB962C8B-B14F-4D97-AF65-F5344CB8AC3E}">
        <p14:creationId xmlns:p14="http://schemas.microsoft.com/office/powerpoint/2010/main" val="3962710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07" charset="0"/>
                <a:ea typeface="+mn-ea"/>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07" charset="0"/>
                <a:ea typeface="+mn-ea"/>
              </a:defRPr>
            </a:lvl1pPr>
          </a:lstStyle>
          <a:p>
            <a:pPr fontAlgn="base">
              <a:spcBef>
                <a:spcPct val="0"/>
              </a:spcBef>
              <a:spcAft>
                <a:spcPct val="0"/>
              </a:spcAft>
              <a:defRPr/>
            </a:pPr>
            <a:endParaRPr lang="en-US">
              <a:solidFill>
                <a:srgbClr val="FFFFFF"/>
              </a:solidFill>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1DC6BBC6-4691-4709-9DFC-4297F2391895}" type="slidenum">
              <a:rPr lang="en-US">
                <a:solidFill>
                  <a:srgbClr val="FFFFFF"/>
                </a:solidFill>
                <a:ea typeface="ＭＳ Ｐゴシック" charset="-128"/>
              </a:rPr>
              <a:pPr fontAlgn="base">
                <a:spcBef>
                  <a:spcPct val="0"/>
                </a:spcBef>
                <a:spcAft>
                  <a:spcPct val="0"/>
                </a:spcAft>
              </a:pPr>
              <a:t>‹#›</a:t>
            </a:fld>
            <a:endParaRPr lang="en-US">
              <a:solidFill>
                <a:srgbClr val="FFFFFF"/>
              </a:solidFill>
              <a:ea typeface="ＭＳ Ｐゴシック" charset="-128"/>
            </a:endParaRPr>
          </a:p>
        </p:txBody>
      </p:sp>
    </p:spTree>
    <p:extLst>
      <p:ext uri="{BB962C8B-B14F-4D97-AF65-F5344CB8AC3E}">
        <p14:creationId xmlns:p14="http://schemas.microsoft.com/office/powerpoint/2010/main" val="68134881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10199"/>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10199"/>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9F66305D-CB18-471F-B2C7-6F1887B6AD4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231114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85668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07" charset="0"/>
                <a:ea typeface="+mn-ea"/>
                <a:cs typeface="+mn-cs"/>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latin typeface="Arial" pitchFamily="-107" charset="0"/>
                <a:ea typeface="+mn-ea"/>
                <a:cs typeface="+mn-cs"/>
              </a:defRPr>
            </a:lvl1pPr>
          </a:lstStyle>
          <a:p>
            <a:pPr fontAlgn="base">
              <a:spcBef>
                <a:spcPct val="0"/>
              </a:spcBef>
              <a:spcAft>
                <a:spcPct val="0"/>
              </a:spcAft>
              <a:defRPr/>
            </a:pPr>
            <a:r>
              <a:rPr lang="en-US">
                <a:solidFill>
                  <a:srgbClr val="FFFFFF"/>
                </a:solidFill>
              </a:rPr>
              <a:t>Satellite Virtual Workshop </a:t>
            </a:r>
          </a:p>
          <a:p>
            <a:pPr fontAlgn="base">
              <a:spcBef>
                <a:spcPct val="0"/>
              </a:spcBef>
              <a:spcAft>
                <a:spcPct val="0"/>
              </a:spcAft>
              <a:defRPr/>
            </a:pPr>
            <a:r>
              <a:rPr lang="en-US">
                <a:solidFill>
                  <a:srgbClr val="FFFFFF"/>
                </a:solidFill>
              </a:rPr>
              <a:t>9 November 2010</a:t>
            </a:r>
            <a:endParaRPr lang="en-US">
              <a:solidFill>
                <a:srgbClr val="FFFFFF"/>
              </a:solidFill>
              <a:effectLst>
                <a:outerShdw blurRad="38100" dist="38100" dir="2700000" algn="tl">
                  <a:srgbClr val="010199"/>
                </a:outerShdw>
              </a:effectLst>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F65F1216-33AE-4EE5-A7AD-2AF485122B38}" type="slidenum">
              <a:rPr lang="en-US">
                <a:solidFill>
                  <a:srgbClr val="FFFFFF"/>
                </a:solidFill>
                <a:ea typeface="MS PGothic" pitchFamily="34" charset="-128"/>
              </a:rPr>
              <a:pPr fontAlgn="base">
                <a:spcBef>
                  <a:spcPct val="0"/>
                </a:spcBef>
                <a:spcAft>
                  <a:spcPct val="0"/>
                </a:spcAft>
              </a:pPr>
              <a:t>‹#›</a:t>
            </a:fld>
            <a:endParaRPr lang="en-US">
              <a:solidFill>
                <a:srgbClr val="FFFFFF"/>
              </a:solidFill>
              <a:ea typeface="MS PGothic" pitchFamily="34" charset="-128"/>
            </a:endParaRPr>
          </a:p>
        </p:txBody>
      </p:sp>
    </p:spTree>
    <p:extLst>
      <p:ext uri="{BB962C8B-B14F-4D97-AF65-F5344CB8AC3E}">
        <p14:creationId xmlns:p14="http://schemas.microsoft.com/office/powerpoint/2010/main" val="832194840"/>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hyperlink" Target="http://cimss.ssec.wisc.edu/goes_r/proving" TargetMode="External"/><Relationship Id="rId2" Type="http://schemas.openxmlformats.org/officeDocument/2006/relationships/image" Target="../media/image11.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5.xml"/><Relationship Id="rId4" Type="http://schemas.openxmlformats.org/officeDocument/2006/relationships/hyperlink" Target="http://cimss.ssec.wisc.edu/goes_r/proving-ground/nssl_abi/nssl_abi_rt.html"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7.png"/><Relationship Id="rId7" Type="http://schemas.openxmlformats.org/officeDocument/2006/relationships/diagramLayout" Target="../diagrams/layout1.xml"/><Relationship Id="rId2" Type="http://schemas.openxmlformats.org/officeDocument/2006/relationships/image" Target="../media/image26.png"/><Relationship Id="rId1" Type="http://schemas.openxmlformats.org/officeDocument/2006/relationships/slideLayout" Target="../slideLayouts/slideLayout50.xml"/><Relationship Id="rId6" Type="http://schemas.openxmlformats.org/officeDocument/2006/relationships/diagramData" Target="../diagrams/data1.xml"/><Relationship Id="rId5" Type="http://schemas.openxmlformats.org/officeDocument/2006/relationships/image" Target="../media/image29.png"/><Relationship Id="rId10" Type="http://schemas.microsoft.com/office/2007/relationships/diagramDrawing" Target="../diagrams/drawing1.xml"/><Relationship Id="rId4" Type="http://schemas.openxmlformats.org/officeDocument/2006/relationships/image" Target="../media/image28.png"/><Relationship Id="rId9" Type="http://schemas.openxmlformats.org/officeDocument/2006/relationships/diagramColors" Target="../diagrams/colors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cimss.ssec.wisc.edu/goes_r/proving-ground/SPC/SPC.html" TargetMode="External"/><Relationship Id="rId2" Type="http://schemas.openxmlformats.org/officeDocument/2006/relationships/hyperlink" Target="http://goesrhwt.blogspot.co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ttp://cimss.ssec.wisc.edu/goes_r/proving-ground/geocat_ash/"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cimss.ssec.wisc.edu/goes/blog/archives/6199"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cimss.ssec.wisc.edu/goes/blog/wp-content/uploads/2010/07/100713_g11_g15_g13_vis_anim.gif" TargetMode="External"/><Relationship Id="rId2" Type="http://schemas.openxmlformats.org/officeDocument/2006/relationships/hyperlink" Target="http://cimss.ssec.wisc.edu/goes/rt/sounder-dpi.php" TargetMode="External"/><Relationship Id="rId1" Type="http://schemas.openxmlformats.org/officeDocument/2006/relationships/slideLayout" Target="../slideLayouts/slideLayout39.xml"/><Relationship Id="rId6" Type="http://schemas.openxmlformats.org/officeDocument/2006/relationships/hyperlink" Target="http://rammb.cira.colostate.edu/projects/goes-p/" TargetMode="External"/><Relationship Id="rId5" Type="http://schemas.openxmlformats.org/officeDocument/2006/relationships/hyperlink" Target="http://cimss.ssec.wisc.edu/goes/blog/archives/6849" TargetMode="External"/><Relationship Id="rId4" Type="http://schemas.openxmlformats.org/officeDocument/2006/relationships/hyperlink" Target="http://cimss.ssec.wisc.edu/news/2010-09-24_goes15-1min.html"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ams.confex.com/ams/pdfpapers/174374.pdf" TargetMode="Externa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627A7CE-5C42-4A63-9486-896FA5DC3680}" type="slidenum">
              <a:rPr lang="en-US" sz="1000">
                <a:solidFill>
                  <a:srgbClr val="FFFFFF"/>
                </a:solidFill>
              </a:rPr>
              <a:pPr/>
              <a:t>1</a:t>
            </a:fld>
            <a:endParaRPr lang="en-US" sz="1000">
              <a:solidFill>
                <a:srgbClr val="FFFFFF"/>
              </a:solidFill>
            </a:endParaRPr>
          </a:p>
        </p:txBody>
      </p:sp>
      <p:sp>
        <p:nvSpPr>
          <p:cNvPr id="16387" name="Text Box 2"/>
          <p:cNvSpPr txBox="1">
            <a:spLocks noChangeArrowheads="1"/>
          </p:cNvSpPr>
          <p:nvPr/>
        </p:nvSpPr>
        <p:spPr bwMode="auto">
          <a:xfrm>
            <a:off x="152400" y="121920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0"/>
              </a:spcBef>
              <a:spcAft>
                <a:spcPct val="0"/>
              </a:spcAft>
            </a:pPr>
            <a:r>
              <a:rPr lang="en-US" sz="3600" b="1" dirty="0">
                <a:solidFill>
                  <a:srgbClr val="FFFF00"/>
                </a:solidFill>
                <a:latin typeface="Arial Unicode MS" charset="0"/>
                <a:cs typeface="Times New Roman" charset="0"/>
              </a:rPr>
              <a:t>CIMSS Participation</a:t>
            </a:r>
          </a:p>
          <a:p>
            <a:pPr algn="ctr" eaLnBrk="0" fontAlgn="base" hangingPunct="0">
              <a:spcBef>
                <a:spcPct val="0"/>
              </a:spcBef>
              <a:spcAft>
                <a:spcPct val="0"/>
              </a:spcAft>
            </a:pPr>
            <a:r>
              <a:rPr lang="en-US" sz="3600" b="1" dirty="0">
                <a:solidFill>
                  <a:srgbClr val="FFFF00"/>
                </a:solidFill>
                <a:latin typeface="Arial Unicode MS" charset="0"/>
                <a:cs typeface="Times New Roman" charset="0"/>
              </a:rPr>
              <a:t>GOES-R Proving </a:t>
            </a:r>
            <a:r>
              <a:rPr lang="en-US" sz="3600" b="1" dirty="0" smtClean="0">
                <a:solidFill>
                  <a:srgbClr val="FFFF00"/>
                </a:solidFill>
                <a:latin typeface="Arial Unicode MS" charset="0"/>
                <a:cs typeface="Times New Roman" charset="0"/>
              </a:rPr>
              <a:t>Ground Status</a:t>
            </a:r>
            <a:endParaRPr lang="en-US" sz="3600" b="1" dirty="0">
              <a:solidFill>
                <a:srgbClr val="FFFF00"/>
              </a:solidFill>
              <a:latin typeface="Arial Unicode MS" charset="0"/>
              <a:cs typeface="Times New Roman" charset="0"/>
            </a:endParaRPr>
          </a:p>
          <a:p>
            <a:pPr algn="ctr" eaLnBrk="0" fontAlgn="base" hangingPunct="0">
              <a:spcBef>
                <a:spcPct val="0"/>
              </a:spcBef>
              <a:spcAft>
                <a:spcPct val="0"/>
              </a:spcAft>
            </a:pPr>
            <a:endParaRPr lang="en-US" sz="3600" b="1" dirty="0">
              <a:solidFill>
                <a:srgbClr val="FFFF00"/>
              </a:solidFill>
              <a:latin typeface="Arial Unicode MS" charset="0"/>
              <a:cs typeface="Times New Roman" charset="0"/>
            </a:endParaRPr>
          </a:p>
        </p:txBody>
      </p:sp>
      <p:sp>
        <p:nvSpPr>
          <p:cNvPr id="16388" name="Text Box 3"/>
          <p:cNvSpPr txBox="1">
            <a:spLocks noChangeArrowheads="1"/>
          </p:cNvSpPr>
          <p:nvPr/>
        </p:nvSpPr>
        <p:spPr bwMode="auto">
          <a:xfrm>
            <a:off x="266700" y="3108325"/>
            <a:ext cx="8534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50000"/>
              </a:spcBef>
              <a:spcAft>
                <a:spcPct val="0"/>
              </a:spcAft>
            </a:pPr>
            <a:r>
              <a:rPr lang="en-US" sz="3600" b="1" dirty="0" smtClean="0">
                <a:solidFill>
                  <a:srgbClr val="FFF47C"/>
                </a:solidFill>
                <a:latin typeface="Arial Unicode MS" charset="0"/>
              </a:rPr>
              <a:t>November 2012</a:t>
            </a:r>
            <a:endParaRPr lang="en-US" sz="3600" b="1" dirty="0">
              <a:solidFill>
                <a:srgbClr val="FFF47C"/>
              </a:solidFill>
              <a:latin typeface="Arial Unicode MS" charset="0"/>
            </a:endParaRPr>
          </a:p>
          <a:p>
            <a:pPr algn="ctr" eaLnBrk="0" fontAlgn="base" hangingPunct="0">
              <a:spcBef>
                <a:spcPct val="50000"/>
              </a:spcBef>
              <a:spcAft>
                <a:spcPct val="0"/>
              </a:spcAft>
            </a:pPr>
            <a:endParaRPr lang="en-US" sz="2000" b="1" dirty="0">
              <a:solidFill>
                <a:srgbClr val="FFF47C"/>
              </a:solidFill>
              <a:latin typeface="Arial Unicode MS" charset="0"/>
            </a:endParaRPr>
          </a:p>
        </p:txBody>
      </p:sp>
      <p:sp>
        <p:nvSpPr>
          <p:cNvPr id="16389"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0" fontAlgn="base" hangingPunct="0">
              <a:spcBef>
                <a:spcPct val="0"/>
              </a:spcBef>
              <a:spcAft>
                <a:spcPct val="0"/>
              </a:spcAft>
            </a:pPr>
            <a:r>
              <a:rPr lang="en-US" sz="1000">
                <a:solidFill>
                  <a:srgbClr val="FFFFFF"/>
                </a:solidFill>
                <a:latin typeface="Times New Roman" charset="0"/>
              </a:rPr>
              <a:t>UW-Madison</a:t>
            </a:r>
            <a:endParaRPr lang="en-US" sz="800">
              <a:solidFill>
                <a:srgbClr val="FFFFFF"/>
              </a:solidFill>
              <a:latin typeface="Times New Roman" charset="0"/>
            </a:endParaRPr>
          </a:p>
        </p:txBody>
      </p:sp>
      <p:pic>
        <p:nvPicPr>
          <p:cNvPr id="16390" name="Picture 7" descr="cimss_for_engraving_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1" name="Group 8"/>
          <p:cNvGrpSpPr>
            <a:grpSpLocks/>
          </p:cNvGrpSpPr>
          <p:nvPr/>
        </p:nvGrpSpPr>
        <p:grpSpPr bwMode="auto">
          <a:xfrm>
            <a:off x="6705600" y="4876800"/>
            <a:ext cx="1066800" cy="1905000"/>
            <a:chOff x="4800" y="3016"/>
            <a:chExt cx="768" cy="1256"/>
          </a:xfrm>
        </p:grpSpPr>
        <p:pic>
          <p:nvPicPr>
            <p:cNvPr id="16394" name="Picture 9" descr="ssec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ea typeface="ＭＳ Ｐゴシック" charset="-128"/>
              </a:endParaRPr>
            </a:p>
          </p:txBody>
        </p:sp>
      </p:grpSp>
      <p:pic>
        <p:nvPicPr>
          <p:cNvPr id="16392" name="Picture 11" descr="WideBannerLe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3" descr="new_GOESR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113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nvSpPr>
        <p:spPr bwMode="auto">
          <a:xfrm>
            <a:off x="-533400" y="228600"/>
            <a:ext cx="10134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pPr>
            <a:r>
              <a:rPr lang="en-US" sz="3200" b="1">
                <a:solidFill>
                  <a:srgbClr val="FFFF00"/>
                </a:solidFill>
                <a:ea typeface="MS PGothic" pitchFamily="34" charset="-128"/>
              </a:rPr>
              <a:t>UW-CIMSS PG Decision Support Summary</a:t>
            </a:r>
          </a:p>
        </p:txBody>
      </p:sp>
      <p:sp>
        <p:nvSpPr>
          <p:cNvPr id="18434" name="Line 4"/>
          <p:cNvSpPr>
            <a:spLocks noChangeShapeType="1"/>
          </p:cNvSpPr>
          <p:nvPr/>
        </p:nvSpPr>
        <p:spPr bwMode="auto">
          <a:xfrm>
            <a:off x="381000" y="1084263"/>
            <a:ext cx="8229600" cy="0"/>
          </a:xfrm>
          <a:prstGeom prst="line">
            <a:avLst/>
          </a:prstGeom>
          <a:noFill/>
          <a:ln w="50800" cmpd="dbl">
            <a:solidFill>
              <a:srgbClr val="0033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18435" name="TextBox 5"/>
          <p:cNvSpPr txBox="1">
            <a:spLocks noChangeArrowheads="1"/>
          </p:cNvSpPr>
          <p:nvPr/>
        </p:nvSpPr>
        <p:spPr bwMode="auto">
          <a:xfrm>
            <a:off x="866775" y="1219200"/>
            <a:ext cx="7410450" cy="5354638"/>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1800" dirty="0">
                <a:solidFill>
                  <a:srgbClr val="FFFFFF"/>
                </a:solidFill>
              </a:rPr>
              <a:t>The following list of products offers opportunity for near-real time Warning Related utility.  </a:t>
            </a:r>
            <a:r>
              <a:rPr lang="en-US" sz="1800" dirty="0">
                <a:solidFill>
                  <a:srgbClr val="FF6600"/>
                </a:solidFill>
              </a:rPr>
              <a:t>Now Available – Orange</a:t>
            </a:r>
            <a:r>
              <a:rPr lang="en-US" sz="1800" dirty="0">
                <a:solidFill>
                  <a:srgbClr val="00FF00"/>
                </a:solidFill>
              </a:rPr>
              <a:t>, Near Future - Green</a:t>
            </a:r>
          </a:p>
          <a:p>
            <a:pPr eaLnBrk="0" fontAlgn="base" hangingPunct="0">
              <a:spcBef>
                <a:spcPct val="0"/>
              </a:spcBef>
              <a:spcAft>
                <a:spcPct val="0"/>
              </a:spcAft>
            </a:pPr>
            <a:r>
              <a:rPr lang="en-US" sz="1800" dirty="0">
                <a:solidFill>
                  <a:srgbClr val="FFFFFF"/>
                </a:solidFill>
              </a:rPr>
              <a:t> </a:t>
            </a:r>
          </a:p>
          <a:p>
            <a:pPr eaLnBrk="0" fontAlgn="base" hangingPunct="0">
              <a:spcBef>
                <a:spcPct val="0"/>
              </a:spcBef>
              <a:spcAft>
                <a:spcPct val="0"/>
              </a:spcAft>
            </a:pPr>
            <a:r>
              <a:rPr lang="en-US" sz="1800" u="sng" dirty="0">
                <a:solidFill>
                  <a:srgbClr val="FFFF00"/>
                </a:solidFill>
              </a:rPr>
              <a:t>Baseline Products:</a:t>
            </a:r>
            <a:endParaRPr lang="en-US" sz="1800" dirty="0">
              <a:solidFill>
                <a:srgbClr val="FFFF00"/>
              </a:solidFill>
            </a:endParaRPr>
          </a:p>
          <a:p>
            <a:pPr eaLnBrk="0" fontAlgn="base" hangingPunct="0">
              <a:spcBef>
                <a:spcPct val="0"/>
              </a:spcBef>
              <a:spcAft>
                <a:spcPct val="0"/>
              </a:spcAft>
            </a:pPr>
            <a:r>
              <a:rPr lang="en-US" sz="1800" dirty="0">
                <a:solidFill>
                  <a:srgbClr val="FF6600"/>
                </a:solidFill>
              </a:rPr>
              <a:t>Volcanic Ash: detection &amp; Height -  Alaska and AWC</a:t>
            </a:r>
          </a:p>
          <a:p>
            <a:pPr eaLnBrk="0" fontAlgn="base" hangingPunct="0">
              <a:spcBef>
                <a:spcPct val="0"/>
              </a:spcBef>
              <a:spcAft>
                <a:spcPct val="0"/>
              </a:spcAft>
            </a:pPr>
            <a:r>
              <a:rPr lang="en-US" sz="1800" dirty="0">
                <a:solidFill>
                  <a:srgbClr val="FF6600"/>
                </a:solidFill>
              </a:rPr>
              <a:t>Cloud and Moisture Imagery – All </a:t>
            </a:r>
            <a:r>
              <a:rPr lang="en-US" sz="1800" dirty="0" err="1">
                <a:solidFill>
                  <a:srgbClr val="FF6600"/>
                </a:solidFill>
              </a:rPr>
              <a:t>testbeds</a:t>
            </a:r>
            <a:endParaRPr lang="en-US" sz="1800" dirty="0">
              <a:solidFill>
                <a:srgbClr val="FF6600"/>
              </a:solidFill>
            </a:endParaRPr>
          </a:p>
          <a:p>
            <a:pPr eaLnBrk="0" fontAlgn="base" hangingPunct="0">
              <a:spcBef>
                <a:spcPct val="0"/>
              </a:spcBef>
              <a:spcAft>
                <a:spcPct val="0"/>
              </a:spcAft>
            </a:pPr>
            <a:r>
              <a:rPr lang="en-US" sz="1800" dirty="0">
                <a:solidFill>
                  <a:srgbClr val="FF6600"/>
                </a:solidFill>
              </a:rPr>
              <a:t>Hurricane Intensity - NHC</a:t>
            </a:r>
          </a:p>
          <a:p>
            <a:pPr eaLnBrk="0" fontAlgn="base" hangingPunct="0">
              <a:spcBef>
                <a:spcPct val="0"/>
              </a:spcBef>
              <a:spcAft>
                <a:spcPct val="0"/>
              </a:spcAft>
            </a:pPr>
            <a:r>
              <a:rPr lang="en-US" sz="1800" dirty="0">
                <a:solidFill>
                  <a:srgbClr val="FFFFFF"/>
                </a:solidFill>
              </a:rPr>
              <a:t>Lightning Detection:  Events, Groups &amp; Flashes</a:t>
            </a:r>
          </a:p>
          <a:p>
            <a:pPr eaLnBrk="0" fontAlgn="base" hangingPunct="0">
              <a:spcBef>
                <a:spcPct val="0"/>
              </a:spcBef>
              <a:spcAft>
                <a:spcPct val="0"/>
              </a:spcAft>
            </a:pPr>
            <a:r>
              <a:rPr lang="en-US" sz="1800" dirty="0">
                <a:solidFill>
                  <a:srgbClr val="FFFFFF"/>
                </a:solidFill>
              </a:rPr>
              <a:t>Rainfall Rate / QPE </a:t>
            </a:r>
          </a:p>
          <a:p>
            <a:pPr eaLnBrk="0" fontAlgn="base" hangingPunct="0">
              <a:spcBef>
                <a:spcPct val="0"/>
              </a:spcBef>
              <a:spcAft>
                <a:spcPct val="0"/>
              </a:spcAft>
            </a:pPr>
            <a:r>
              <a:rPr lang="en-US" sz="1800" dirty="0">
                <a:solidFill>
                  <a:srgbClr val="00FF00"/>
                </a:solidFill>
              </a:rPr>
              <a:t>Total </a:t>
            </a:r>
            <a:r>
              <a:rPr lang="en-US" sz="1800" dirty="0" err="1">
                <a:solidFill>
                  <a:srgbClr val="00FF00"/>
                </a:solidFill>
              </a:rPr>
              <a:t>Precipitable</a:t>
            </a:r>
            <a:r>
              <a:rPr lang="en-US" sz="1800" dirty="0">
                <a:solidFill>
                  <a:srgbClr val="00FF00"/>
                </a:solidFill>
              </a:rPr>
              <a:t> Water - Pacific</a:t>
            </a:r>
          </a:p>
          <a:p>
            <a:pPr eaLnBrk="0" fontAlgn="base" hangingPunct="0">
              <a:spcBef>
                <a:spcPct val="0"/>
              </a:spcBef>
              <a:spcAft>
                <a:spcPct val="0"/>
              </a:spcAft>
            </a:pPr>
            <a:r>
              <a:rPr lang="en-US" sz="1800" dirty="0">
                <a:solidFill>
                  <a:srgbClr val="FF6600"/>
                </a:solidFill>
              </a:rPr>
              <a:t>Fire/Hot Spot Characterization – HWT (Hydrologic and Fire)</a:t>
            </a:r>
          </a:p>
          <a:p>
            <a:pPr eaLnBrk="0" fontAlgn="base" hangingPunct="0">
              <a:spcBef>
                <a:spcPct val="0"/>
              </a:spcBef>
              <a:spcAft>
                <a:spcPct val="0"/>
              </a:spcAft>
            </a:pPr>
            <a:r>
              <a:rPr lang="en-US" sz="1800" dirty="0">
                <a:solidFill>
                  <a:srgbClr val="FFFFFF"/>
                </a:solidFill>
              </a:rPr>
              <a:t> </a:t>
            </a:r>
          </a:p>
          <a:p>
            <a:pPr eaLnBrk="0" fontAlgn="base" hangingPunct="0">
              <a:spcBef>
                <a:spcPct val="0"/>
              </a:spcBef>
              <a:spcAft>
                <a:spcPct val="0"/>
              </a:spcAft>
            </a:pPr>
            <a:r>
              <a:rPr lang="en-US" sz="1800" u="sng" dirty="0">
                <a:solidFill>
                  <a:srgbClr val="FFFF00"/>
                </a:solidFill>
              </a:rPr>
              <a:t>Option 2 Products:</a:t>
            </a:r>
            <a:endParaRPr lang="en-US" sz="1800" dirty="0">
              <a:solidFill>
                <a:srgbClr val="FFFF00"/>
              </a:solidFill>
            </a:endParaRPr>
          </a:p>
          <a:p>
            <a:pPr eaLnBrk="0" fontAlgn="base" hangingPunct="0">
              <a:spcBef>
                <a:spcPct val="0"/>
              </a:spcBef>
              <a:spcAft>
                <a:spcPct val="0"/>
              </a:spcAft>
            </a:pPr>
            <a:r>
              <a:rPr lang="en-US" sz="1800" dirty="0">
                <a:solidFill>
                  <a:srgbClr val="FFFFFF"/>
                </a:solidFill>
              </a:rPr>
              <a:t>Aircraft Icing Threat – NASA </a:t>
            </a:r>
            <a:r>
              <a:rPr lang="en-US" sz="1800" dirty="0" err="1">
                <a:solidFill>
                  <a:srgbClr val="FFFFFF"/>
                </a:solidFill>
              </a:rPr>
              <a:t>LaRC</a:t>
            </a:r>
            <a:r>
              <a:rPr lang="en-US" sz="1800" dirty="0">
                <a:solidFill>
                  <a:srgbClr val="FFFFFF"/>
                </a:solidFill>
              </a:rPr>
              <a:t>, Bill Smith </a:t>
            </a:r>
            <a:r>
              <a:rPr lang="en-US" sz="1800" dirty="0" err="1">
                <a:solidFill>
                  <a:srgbClr val="FFFFFF"/>
                </a:solidFill>
              </a:rPr>
              <a:t>Jr</a:t>
            </a:r>
            <a:endParaRPr lang="en-US" sz="1800" dirty="0">
              <a:solidFill>
                <a:srgbClr val="FFFFFF"/>
              </a:solidFill>
            </a:endParaRPr>
          </a:p>
          <a:p>
            <a:pPr eaLnBrk="0" fontAlgn="base" hangingPunct="0">
              <a:spcBef>
                <a:spcPct val="0"/>
              </a:spcBef>
              <a:spcAft>
                <a:spcPct val="0"/>
              </a:spcAft>
            </a:pPr>
            <a:r>
              <a:rPr lang="en-US" sz="1800" dirty="0">
                <a:solidFill>
                  <a:srgbClr val="00FF00"/>
                </a:solidFill>
              </a:rPr>
              <a:t>Turbulence - AWC</a:t>
            </a:r>
          </a:p>
          <a:p>
            <a:pPr eaLnBrk="0" fontAlgn="base" hangingPunct="0">
              <a:spcBef>
                <a:spcPct val="0"/>
              </a:spcBef>
              <a:spcAft>
                <a:spcPct val="0"/>
              </a:spcAft>
            </a:pPr>
            <a:r>
              <a:rPr lang="en-US" sz="1800" dirty="0">
                <a:solidFill>
                  <a:srgbClr val="FF6600"/>
                </a:solidFill>
              </a:rPr>
              <a:t>Convective Initiation (UWCI used where SATCAST not  automated yet)</a:t>
            </a:r>
          </a:p>
          <a:p>
            <a:pPr eaLnBrk="0" fontAlgn="base" hangingPunct="0">
              <a:spcBef>
                <a:spcPct val="0"/>
              </a:spcBef>
              <a:spcAft>
                <a:spcPct val="0"/>
              </a:spcAft>
            </a:pPr>
            <a:r>
              <a:rPr lang="en-US" sz="1800" dirty="0">
                <a:solidFill>
                  <a:srgbClr val="FF6600"/>
                </a:solidFill>
              </a:rPr>
              <a:t>Enhanced </a:t>
            </a:r>
            <a:r>
              <a:rPr lang="en-US" altLang="en-US" sz="1800" dirty="0">
                <a:solidFill>
                  <a:srgbClr val="FF6600"/>
                </a:solidFill>
              </a:rPr>
              <a:t>“</a:t>
            </a:r>
            <a:r>
              <a:rPr lang="en-US" sz="1800" dirty="0">
                <a:solidFill>
                  <a:srgbClr val="FF6600"/>
                </a:solidFill>
              </a:rPr>
              <a:t>V</a:t>
            </a:r>
            <a:r>
              <a:rPr lang="en-US" altLang="en-US" sz="1800" dirty="0">
                <a:solidFill>
                  <a:srgbClr val="FF6600"/>
                </a:solidFill>
              </a:rPr>
              <a:t>”</a:t>
            </a:r>
            <a:r>
              <a:rPr lang="en-US" sz="1800" dirty="0">
                <a:solidFill>
                  <a:srgbClr val="FF6600"/>
                </a:solidFill>
              </a:rPr>
              <a:t> / Overshooting Top Detection – HWT and HPC</a:t>
            </a:r>
          </a:p>
          <a:p>
            <a:pPr eaLnBrk="0" fontAlgn="base" hangingPunct="0">
              <a:spcBef>
                <a:spcPct val="0"/>
              </a:spcBef>
              <a:spcAft>
                <a:spcPct val="0"/>
              </a:spcAft>
            </a:pPr>
            <a:r>
              <a:rPr lang="en-US" sz="1800" dirty="0">
                <a:solidFill>
                  <a:srgbClr val="00FF00"/>
                </a:solidFill>
              </a:rPr>
              <a:t>Low Cloud and Fog – AWC and Alaska</a:t>
            </a:r>
          </a:p>
          <a:p>
            <a:pPr eaLnBrk="0" fontAlgn="base" hangingPunct="0">
              <a:spcBef>
                <a:spcPct val="0"/>
              </a:spcBef>
              <a:spcAft>
                <a:spcPct val="0"/>
              </a:spcAft>
            </a:pPr>
            <a:r>
              <a:rPr lang="en-US" sz="1800" dirty="0">
                <a:solidFill>
                  <a:srgbClr val="00FF00"/>
                </a:solidFill>
              </a:rPr>
              <a:t>SO</a:t>
            </a:r>
            <a:r>
              <a:rPr lang="en-US" sz="1800" baseline="-25000" dirty="0">
                <a:solidFill>
                  <a:srgbClr val="00FF00"/>
                </a:solidFill>
              </a:rPr>
              <a:t>2</a:t>
            </a:r>
            <a:r>
              <a:rPr lang="en-US" sz="1800" dirty="0">
                <a:solidFill>
                  <a:srgbClr val="00FF00"/>
                </a:solidFill>
              </a:rPr>
              <a:t> Detection – AWC and Alaska</a:t>
            </a:r>
          </a:p>
        </p:txBody>
      </p:sp>
    </p:spTree>
    <p:extLst>
      <p:ext uri="{BB962C8B-B14F-4D97-AF65-F5344CB8AC3E}">
        <p14:creationId xmlns:p14="http://schemas.microsoft.com/office/powerpoint/2010/main" val="711590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59C67A5-296B-43D1-AC83-BE18BECEE9BA}" type="slidenum">
              <a:rPr lang="en-US" sz="1400">
                <a:solidFill>
                  <a:srgbClr val="FFFFFF"/>
                </a:solidFill>
              </a:rPr>
              <a:pPr/>
              <a:t>11</a:t>
            </a:fld>
            <a:endParaRPr lang="en-US" sz="1400">
              <a:solidFill>
                <a:srgbClr val="FFFFFF"/>
              </a:solidFill>
            </a:endParaRPr>
          </a:p>
        </p:txBody>
      </p:sp>
      <p:sp>
        <p:nvSpPr>
          <p:cNvPr id="19458" name="Rectangle 2"/>
          <p:cNvSpPr>
            <a:spLocks noGrp="1" noChangeArrowheads="1"/>
          </p:cNvSpPr>
          <p:nvPr>
            <p:ph type="title"/>
          </p:nvPr>
        </p:nvSpPr>
        <p:spPr>
          <a:xfrm>
            <a:off x="457200" y="457200"/>
            <a:ext cx="8229600" cy="1143000"/>
          </a:xfrm>
        </p:spPr>
        <p:txBody>
          <a:bodyPr/>
          <a:lstStyle/>
          <a:p>
            <a:pPr eaLnBrk="1" hangingPunct="1"/>
            <a:r>
              <a:rPr lang="en-US" sz="3200" smtClean="0">
                <a:solidFill>
                  <a:srgbClr val="FFFF00"/>
                </a:solidFill>
                <a:effectLst/>
              </a:rPr>
              <a:t>UW-CIMSS and ASPB GOES-R Products</a:t>
            </a:r>
            <a:br>
              <a:rPr lang="en-US" sz="3200" smtClean="0">
                <a:solidFill>
                  <a:srgbClr val="FFFF00"/>
                </a:solidFill>
                <a:effectLst/>
              </a:rPr>
            </a:br>
            <a:r>
              <a:rPr lang="en-US" sz="3200" smtClean="0">
                <a:solidFill>
                  <a:srgbClr val="FFFF00"/>
                </a:solidFill>
                <a:effectLst/>
              </a:rPr>
              <a:t>Baseline &amp; Option 2</a:t>
            </a:r>
          </a:p>
        </p:txBody>
      </p:sp>
      <p:graphicFrame>
        <p:nvGraphicFramePr>
          <p:cNvPr id="16426" name="Group 42"/>
          <p:cNvGraphicFramePr>
            <a:graphicFrameLocks noGrp="1"/>
          </p:cNvGraphicFramePr>
          <p:nvPr/>
        </p:nvGraphicFramePr>
        <p:xfrm>
          <a:off x="304800" y="2103438"/>
          <a:ext cx="8458200" cy="3078259"/>
        </p:xfrm>
        <a:graphic>
          <a:graphicData uri="http://schemas.openxmlformats.org/drawingml/2006/table">
            <a:tbl>
              <a:tblPr/>
              <a:tblGrid>
                <a:gridCol w="3733800"/>
                <a:gridCol w="1498600"/>
                <a:gridCol w="3225800"/>
              </a:tblGrid>
              <a:tr h="883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Demonstration Product (contacts)</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Category</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PG Testbed Activity</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91431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Cloud and Moisture </a:t>
                      </a:r>
                      <a:r>
                        <a:rPr kumimoji="0" lang="en-US" sz="1800" b="1"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Imagery</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(WRF ARW simulated) (Feltz/</a:t>
                      </a:r>
                      <a:r>
                        <a:rPr kumimoji="0" lang="en-US" sz="1800" b="0" i="0" u="none" strike="noStrike" cap="none" normalizeH="0" baseline="0" dirty="0" err="1">
                          <a:ln>
                            <a:noFill/>
                          </a:ln>
                          <a:solidFill>
                            <a:srgbClr val="000000"/>
                          </a:solidFill>
                          <a:effectLst/>
                          <a:latin typeface="Arial" pitchFamily="-106" charset="0"/>
                          <a:ea typeface="ＭＳ Ｐゴシック" pitchFamily="-106" charset="-128"/>
                          <a:cs typeface="ＭＳ Ｐゴシック" pitchFamily="-106" charset="-128"/>
                        </a:rPr>
                        <a:t>Schmit</a:t>
                      </a: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Baseline</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106" charset="0"/>
                          <a:ea typeface="ＭＳ Ｐゴシック" pitchFamily="-106" charset="-128"/>
                          <a:cs typeface="ＭＳ Ｐゴシック" pitchFamily="-106" charset="-128"/>
                        </a:rPr>
                        <a:t>HWT,HPC</a:t>
                      </a:r>
                      <a:endPar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r h="64001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Overshooting-Top</a:t>
                      </a: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/Enhanced-V (Feltz)</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Option 2</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106" charset="0"/>
                          <a:ea typeface="ＭＳ Ｐゴシック" pitchFamily="-106" charset="-128"/>
                          <a:cs typeface="ＭＳ Ｐゴシック" pitchFamily="-106" charset="-128"/>
                        </a:rPr>
                        <a:t>HWT</a:t>
                      </a: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 AWC</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64001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GOES Imager </a:t>
                      </a:r>
                      <a:r>
                        <a:rPr kumimoji="0" lang="en-US" sz="1800" b="1"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Convective Initiation</a:t>
                      </a: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 (Feltz)</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GIMPAP</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106" charset="0"/>
                          <a:ea typeface="ＭＳ Ｐゴシック" pitchFamily="-106" charset="-128"/>
                          <a:cs typeface="ＭＳ Ｐゴシック" pitchFamily="-106" charset="-128"/>
                        </a:rPr>
                        <a:t>HWT</a:t>
                      </a: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 </a:t>
                      </a:r>
                      <a:r>
                        <a:rPr kumimoji="0" lang="en-US" sz="1800" b="0" i="0" u="none" strike="noStrike" cap="none" normalizeH="0" baseline="0" dirty="0" smtClean="0">
                          <a:ln>
                            <a:noFill/>
                          </a:ln>
                          <a:solidFill>
                            <a:srgbClr val="000000"/>
                          </a:solidFill>
                          <a:effectLst/>
                          <a:latin typeface="Arial" pitchFamily="-106" charset="0"/>
                          <a:ea typeface="ＭＳ Ｐゴシック" pitchFamily="-106" charset="-128"/>
                          <a:cs typeface="ＭＳ Ｐゴシック" pitchFamily="-106" charset="-128"/>
                        </a:rPr>
                        <a:t>Pacific, NWS</a:t>
                      </a:r>
                      <a:endPar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bl>
          </a:graphicData>
        </a:graphic>
      </p:graphicFrame>
    </p:spTree>
    <p:extLst>
      <p:ext uri="{BB962C8B-B14F-4D97-AF65-F5344CB8AC3E}">
        <p14:creationId xmlns:p14="http://schemas.microsoft.com/office/powerpoint/2010/main" val="150591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6E0AF46-AF32-49F3-9762-091968C96E9F}" type="slidenum">
              <a:rPr lang="en-US" sz="1400">
                <a:solidFill>
                  <a:srgbClr val="FFFFFF"/>
                </a:solidFill>
              </a:rPr>
              <a:pPr/>
              <a:t>12</a:t>
            </a:fld>
            <a:endParaRPr lang="en-US" sz="1400">
              <a:solidFill>
                <a:srgbClr val="FFFFFF"/>
              </a:solidFill>
            </a:endParaRPr>
          </a:p>
        </p:txBody>
      </p:sp>
      <p:sp>
        <p:nvSpPr>
          <p:cNvPr id="20482" name="Rectangle 2"/>
          <p:cNvSpPr>
            <a:spLocks noGrp="1" noChangeArrowheads="1"/>
          </p:cNvSpPr>
          <p:nvPr>
            <p:ph type="title" idx="4294967295"/>
          </p:nvPr>
        </p:nvSpPr>
        <p:spPr>
          <a:xfrm>
            <a:off x="457200" y="381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200" smtClean="0">
                <a:solidFill>
                  <a:srgbClr val="FFFF00"/>
                </a:solidFill>
                <a:effectLst/>
              </a:rPr>
              <a:t>UW-CIMSS and ASPB GOES-R Products</a:t>
            </a:r>
            <a:br>
              <a:rPr lang="en-US" sz="3200" smtClean="0">
                <a:solidFill>
                  <a:srgbClr val="FFFF00"/>
                </a:solidFill>
                <a:effectLst/>
              </a:rPr>
            </a:br>
            <a:r>
              <a:rPr lang="en-US" sz="3200" smtClean="0">
                <a:solidFill>
                  <a:srgbClr val="FFFF00"/>
                </a:solidFill>
                <a:effectLst/>
              </a:rPr>
              <a:t>Baseline &amp; Option 2</a:t>
            </a:r>
          </a:p>
        </p:txBody>
      </p:sp>
      <p:graphicFrame>
        <p:nvGraphicFramePr>
          <p:cNvPr id="43041" name="Group 33"/>
          <p:cNvGraphicFramePr>
            <a:graphicFrameLocks noGrp="1"/>
          </p:cNvGraphicFramePr>
          <p:nvPr/>
        </p:nvGraphicFramePr>
        <p:xfrm>
          <a:off x="304800" y="1963738"/>
          <a:ext cx="8458200" cy="4359599"/>
        </p:xfrm>
        <a:graphic>
          <a:graphicData uri="http://schemas.openxmlformats.org/drawingml/2006/table">
            <a:tbl>
              <a:tblPr/>
              <a:tblGrid>
                <a:gridCol w="3733800"/>
                <a:gridCol w="1498600"/>
                <a:gridCol w="3225800"/>
              </a:tblGrid>
              <a:tr h="884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MS PGothic" pitchFamily="34" charset="-128"/>
                        </a:rPr>
                        <a:t>Demonstration Product (contacts)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MS PGothic" pitchFamily="34" charset="-128"/>
                        </a:rPr>
                        <a:t>Category</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MS PGothic" pitchFamily="34" charset="-128"/>
                        </a:rPr>
                        <a:t>PG Testbed Activity</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1463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34" charset="0"/>
                          <a:ea typeface="MS PGothic" pitchFamily="34" charset="-128"/>
                        </a:rPr>
                        <a:t>Transition AVHRR </a:t>
                      </a:r>
                      <a:r>
                        <a:rPr kumimoji="0" lang="en-US" sz="1800" b="1" i="0" u="none" strike="noStrike" cap="none" normalizeH="0" baseline="0" dirty="0" smtClean="0">
                          <a:ln>
                            <a:noFill/>
                          </a:ln>
                          <a:solidFill>
                            <a:srgbClr val="000000"/>
                          </a:solidFill>
                          <a:effectLst/>
                          <a:latin typeface="Arial" pitchFamily="34" charset="0"/>
                          <a:ea typeface="MS PGothic" pitchFamily="34" charset="-128"/>
                        </a:rPr>
                        <a:t>volcanic ash</a:t>
                      </a:r>
                      <a:r>
                        <a:rPr kumimoji="0" lang="en-US" sz="1800" b="0" i="0" u="none" strike="noStrike" cap="none" normalizeH="0" baseline="0" dirty="0" smtClean="0">
                          <a:ln>
                            <a:noFill/>
                          </a:ln>
                          <a:solidFill>
                            <a:srgbClr val="000000"/>
                          </a:solidFill>
                          <a:effectLst/>
                          <a:latin typeface="Arial" pitchFamily="34" charset="0"/>
                          <a:ea typeface="MS PGothic" pitchFamily="34" charset="-128"/>
                        </a:rPr>
                        <a:t> auto-alert system to the University of Alaska - Fairbanks (UAF will distribute these products to the Anchorage VAAC). (Pavolonis)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MS PGothic" pitchFamily="34" charset="-128"/>
                        </a:rPr>
                        <a:t>Baseline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MS PGothic" pitchFamily="34" charset="-128"/>
                        </a:rPr>
                        <a:t>High Latitude Alaska and AWC</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2011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34" charset="0"/>
                          <a:ea typeface="MS PGothic" pitchFamily="34" charset="-128"/>
                        </a:rPr>
                        <a:t>Transition GOES-R </a:t>
                      </a:r>
                      <a:r>
                        <a:rPr kumimoji="0" lang="en-US" sz="1800" b="1" i="0" u="none" strike="noStrike" cap="none" normalizeH="0" baseline="0" dirty="0" smtClean="0">
                          <a:ln>
                            <a:noFill/>
                          </a:ln>
                          <a:solidFill>
                            <a:srgbClr val="000000"/>
                          </a:solidFill>
                          <a:effectLst/>
                          <a:latin typeface="Arial" pitchFamily="34" charset="0"/>
                          <a:ea typeface="MS PGothic" pitchFamily="34" charset="-128"/>
                        </a:rPr>
                        <a:t>fog/low cloud</a:t>
                      </a:r>
                      <a:r>
                        <a:rPr kumimoji="0" lang="en-US" sz="1800" b="0" i="0" u="none" strike="noStrike" cap="none" normalizeH="0" baseline="0" dirty="0" smtClean="0">
                          <a:ln>
                            <a:noFill/>
                          </a:ln>
                          <a:solidFill>
                            <a:srgbClr val="000000"/>
                          </a:solidFill>
                          <a:effectLst/>
                          <a:latin typeface="Arial" pitchFamily="34" charset="0"/>
                          <a:ea typeface="MS PGothic" pitchFamily="34" charset="-128"/>
                        </a:rPr>
                        <a:t> and </a:t>
                      </a:r>
                      <a:r>
                        <a:rPr kumimoji="0" lang="en-US" sz="1800" b="1" i="0" u="none" strike="noStrike" cap="none" normalizeH="0" baseline="0" dirty="0" smtClean="0">
                          <a:ln>
                            <a:noFill/>
                          </a:ln>
                          <a:solidFill>
                            <a:srgbClr val="000000"/>
                          </a:solidFill>
                          <a:effectLst/>
                          <a:latin typeface="Arial" pitchFamily="34" charset="0"/>
                          <a:ea typeface="MS PGothic" pitchFamily="34" charset="-128"/>
                        </a:rPr>
                        <a:t>cloud phase products</a:t>
                      </a:r>
                      <a:r>
                        <a:rPr kumimoji="0" lang="en-US" sz="1800" b="0" i="0" u="none" strike="noStrike" cap="none" normalizeH="0" baseline="0" dirty="0" smtClean="0">
                          <a:ln>
                            <a:noFill/>
                          </a:ln>
                          <a:solidFill>
                            <a:srgbClr val="000000"/>
                          </a:solidFill>
                          <a:effectLst/>
                          <a:latin typeface="Arial" pitchFamily="34" charset="0"/>
                          <a:ea typeface="MS PGothic" pitchFamily="34" charset="-128"/>
                        </a:rPr>
                        <a:t> (generated from MODIS) to the University of Alaska - Fairbanks (UAF will distribute these products to the NWS). (Pavolonis)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MS PGothic" pitchFamily="34" charset="-128"/>
                        </a:rPr>
                        <a:t>Option 2</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MS PGothic" pitchFamily="34" charset="-128"/>
                        </a:rPr>
                        <a:t>High Latitude Alaska</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MS PGothic" pitchFamily="34" charset="-128"/>
                        </a:rPr>
                        <a:t>And AWC</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bl>
          </a:graphicData>
        </a:graphic>
      </p:graphicFrame>
    </p:spTree>
    <p:extLst>
      <p:ext uri="{BB962C8B-B14F-4D97-AF65-F5344CB8AC3E}">
        <p14:creationId xmlns:p14="http://schemas.microsoft.com/office/powerpoint/2010/main" val="1207187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icture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1900"/>
            <a:ext cx="91440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3"/>
          <p:cNvSpPr txBox="1">
            <a:spLocks noChangeArrowheads="1"/>
          </p:cNvSpPr>
          <p:nvPr/>
        </p:nvSpPr>
        <p:spPr bwMode="auto">
          <a:xfrm>
            <a:off x="1295400" y="849313"/>
            <a:ext cx="676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1800">
                <a:solidFill>
                  <a:srgbClr val="FFFFFF"/>
                </a:solidFill>
                <a:hlinkClick r:id="rId3"/>
              </a:rPr>
              <a:t>http://cimss.ssec.wisc.edu/goes_r/proving</a:t>
            </a:r>
            <a:r>
              <a:rPr lang="en-US" sz="1800">
                <a:solidFill>
                  <a:srgbClr val="FFFFFF"/>
                </a:solidFill>
              </a:rPr>
              <a:t>-ground/SPC/SPC.html </a:t>
            </a:r>
          </a:p>
        </p:txBody>
      </p:sp>
      <p:sp>
        <p:nvSpPr>
          <p:cNvPr id="21507" name="TextBox 1"/>
          <p:cNvSpPr txBox="1">
            <a:spLocks noChangeArrowheads="1"/>
          </p:cNvSpPr>
          <p:nvPr/>
        </p:nvSpPr>
        <p:spPr bwMode="auto">
          <a:xfrm>
            <a:off x="2349500" y="241300"/>
            <a:ext cx="5026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a:solidFill>
                  <a:srgbClr val="FFFF00"/>
                </a:solidFill>
              </a:rPr>
              <a:t>CIMSS Proving Ground Data Portal</a:t>
            </a:r>
          </a:p>
        </p:txBody>
      </p:sp>
    </p:spTree>
    <p:extLst>
      <p:ext uri="{BB962C8B-B14F-4D97-AF65-F5344CB8AC3E}">
        <p14:creationId xmlns:p14="http://schemas.microsoft.com/office/powerpoint/2010/main" val="2251207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8" name="Rectangle 4"/>
          <p:cNvSpPr>
            <a:spLocks noGrp="1" noChangeArrowheads="1"/>
          </p:cNvSpPr>
          <p:nvPr>
            <p:ph type="title"/>
          </p:nvPr>
        </p:nvSpPr>
        <p:spPr>
          <a:xfrm>
            <a:off x="457200" y="-152400"/>
            <a:ext cx="8229600" cy="1139825"/>
          </a:xfrm>
        </p:spPr>
        <p:txBody>
          <a:bodyPr/>
          <a:lstStyle/>
          <a:p>
            <a:r>
              <a:rPr lang="en-US" smtClean="0">
                <a:solidFill>
                  <a:srgbClr val="FFFF00"/>
                </a:solidFill>
              </a:rPr>
              <a:t>Instructions Available Online</a:t>
            </a:r>
          </a:p>
        </p:txBody>
      </p:sp>
      <p:pic>
        <p:nvPicPr>
          <p:cNvPr id="225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14475"/>
            <a:ext cx="67818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6"/>
          <p:cNvSpPr txBox="1">
            <a:spLocks noChangeArrowheads="1"/>
          </p:cNvSpPr>
          <p:nvPr/>
        </p:nvSpPr>
        <p:spPr bwMode="auto">
          <a:xfrm>
            <a:off x="914400" y="941388"/>
            <a:ext cx="739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50000"/>
              </a:spcBef>
              <a:spcAft>
                <a:spcPct val="0"/>
              </a:spcAft>
            </a:pPr>
            <a:r>
              <a:rPr lang="en-US" sz="1800" u="sng">
                <a:solidFill>
                  <a:srgbClr val="FFFFFF"/>
                </a:solidFill>
              </a:rPr>
              <a:t>http://cimss.ssec.wisc.edu/~jordang/awips-modis/</a:t>
            </a:r>
          </a:p>
        </p:txBody>
      </p:sp>
    </p:spTree>
    <p:extLst>
      <p:ext uri="{BB962C8B-B14F-4D97-AF65-F5344CB8AC3E}">
        <p14:creationId xmlns:p14="http://schemas.microsoft.com/office/powerpoint/2010/main" val="1377892487"/>
      </p:ext>
    </p:extLst>
  </p:cSld>
  <p:clrMapOvr>
    <a:masterClrMapping/>
  </p:clrMapOvr>
  <p:transition>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p:cNvPicPr>
            <a:picLocks noChangeAspect="1"/>
          </p:cNvPicPr>
          <p:nvPr/>
        </p:nvPicPr>
        <p:blipFill>
          <a:blip r:embed="rId2">
            <a:extLst>
              <a:ext uri="{28A0092B-C50C-407E-A947-70E740481C1C}">
                <a14:useLocalDpi xmlns:a14="http://schemas.microsoft.com/office/drawing/2010/main" val="0"/>
              </a:ext>
            </a:extLst>
          </a:blip>
          <a:srcRect t="44775"/>
          <a:stretch>
            <a:fillRect/>
          </a:stretch>
        </p:blipFill>
        <p:spPr bwMode="auto">
          <a:xfrm>
            <a:off x="228600" y="2209800"/>
            <a:ext cx="8778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Box 6"/>
          <p:cNvSpPr txBox="1">
            <a:spLocks noChangeArrowheads="1"/>
          </p:cNvSpPr>
          <p:nvPr/>
        </p:nvSpPr>
        <p:spPr bwMode="auto">
          <a:xfrm>
            <a:off x="2133600" y="228600"/>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r>
              <a:rPr lang="en-US" sz="3200" b="1">
                <a:solidFill>
                  <a:srgbClr val="FFF47C"/>
                </a:solidFill>
              </a:rPr>
              <a:t>Convective Initiation</a:t>
            </a:r>
          </a:p>
        </p:txBody>
      </p:sp>
    </p:spTree>
    <p:extLst>
      <p:ext uri="{BB962C8B-B14F-4D97-AF65-F5344CB8AC3E}">
        <p14:creationId xmlns:p14="http://schemas.microsoft.com/office/powerpoint/2010/main" val="1211212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accumcibli_west_20101108_0400UT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48000"/>
            <a:ext cx="50720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4" descr="accumcibli_hawaii_20101107_0300UT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33500"/>
            <a:ext cx="51244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5"/>
          <p:cNvSpPr>
            <a:spLocks noChangeArrowheads="1"/>
          </p:cNvSpPr>
          <p:nvPr/>
        </p:nvSpPr>
        <p:spPr bwMode="auto">
          <a:xfrm>
            <a:off x="1828800" y="254000"/>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sz="3200">
                <a:solidFill>
                  <a:srgbClr val="FFFF00"/>
                </a:solidFill>
                <a:ea typeface="MS PGothic" pitchFamily="34" charset="-128"/>
              </a:rPr>
              <a:t>GOES-West UWCI and Overshooting-top Available</a:t>
            </a:r>
            <a:endParaRPr lang="en-US" sz="3200">
              <a:solidFill>
                <a:srgbClr val="FFFFFF"/>
              </a:solidFill>
              <a:ea typeface="MS PGothic" pitchFamily="34" charset="-128"/>
            </a:endParaRPr>
          </a:p>
        </p:txBody>
      </p:sp>
    </p:spTree>
    <p:extLst>
      <p:ext uri="{BB962C8B-B14F-4D97-AF65-F5344CB8AC3E}">
        <p14:creationId xmlns:p14="http://schemas.microsoft.com/office/powerpoint/2010/main" val="3045146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p:cNvPicPr>
            <a:picLocks noChangeAspect="1"/>
          </p:cNvPicPr>
          <p:nvPr/>
        </p:nvPicPr>
        <p:blipFill>
          <a:blip r:embed="rId2">
            <a:extLst>
              <a:ext uri="{28A0092B-C50C-407E-A947-70E740481C1C}">
                <a14:useLocalDpi xmlns:a14="http://schemas.microsoft.com/office/drawing/2010/main" val="0"/>
              </a:ext>
            </a:extLst>
          </a:blip>
          <a:srcRect t="44775"/>
          <a:stretch>
            <a:fillRect/>
          </a:stretch>
        </p:blipFill>
        <p:spPr bwMode="auto">
          <a:xfrm>
            <a:off x="228600" y="2209800"/>
            <a:ext cx="8778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6"/>
          <p:cNvSpPr txBox="1">
            <a:spLocks noChangeArrowheads="1"/>
          </p:cNvSpPr>
          <p:nvPr/>
        </p:nvSpPr>
        <p:spPr bwMode="auto">
          <a:xfrm>
            <a:off x="1524000" y="200025"/>
            <a:ext cx="609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r>
              <a:rPr lang="en-US" sz="3200" b="1">
                <a:solidFill>
                  <a:srgbClr val="FFF47C"/>
                </a:solidFill>
              </a:rPr>
              <a:t>Overshooting-Top</a:t>
            </a:r>
          </a:p>
          <a:p>
            <a:pPr algn="ctr" eaLnBrk="0" fontAlgn="base" hangingPunct="0">
              <a:spcBef>
                <a:spcPct val="0"/>
              </a:spcBef>
              <a:spcAft>
                <a:spcPct val="0"/>
              </a:spcAft>
            </a:pPr>
            <a:r>
              <a:rPr lang="en-US" b="1">
                <a:solidFill>
                  <a:srgbClr val="FFFFFF"/>
                </a:solidFill>
              </a:rPr>
              <a:t>Lead:  Kristopher Bedka NASA LaRC SSAI</a:t>
            </a:r>
          </a:p>
        </p:txBody>
      </p:sp>
    </p:spTree>
    <p:extLst>
      <p:ext uri="{BB962C8B-B14F-4D97-AF65-F5344CB8AC3E}">
        <p14:creationId xmlns:p14="http://schemas.microsoft.com/office/powerpoint/2010/main" val="3012209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79819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3"/>
          <p:cNvSpPr txBox="1">
            <a:spLocks noChangeArrowheads="1"/>
          </p:cNvSpPr>
          <p:nvPr/>
        </p:nvSpPr>
        <p:spPr bwMode="auto">
          <a:xfrm>
            <a:off x="914400" y="457200"/>
            <a:ext cx="728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2800">
                <a:solidFill>
                  <a:srgbClr val="FFFFFF"/>
                </a:solidFill>
              </a:rPr>
              <a:t>GOES Objective Overshooting-top Detection</a:t>
            </a:r>
          </a:p>
        </p:txBody>
      </p:sp>
    </p:spTree>
    <p:extLst>
      <p:ext uri="{BB962C8B-B14F-4D97-AF65-F5344CB8AC3E}">
        <p14:creationId xmlns:p14="http://schemas.microsoft.com/office/powerpoint/2010/main" val="2131377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798513"/>
            <a:ext cx="8494713"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650" name="Text Box 2"/>
          <p:cNvSpPr txBox="1">
            <a:spLocks noChangeArrowheads="1"/>
          </p:cNvSpPr>
          <p:nvPr/>
        </p:nvSpPr>
        <p:spPr bwMode="auto">
          <a:xfrm>
            <a:off x="319088" y="146050"/>
            <a:ext cx="8521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66421" rIns="81639" bIns="40820"/>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r>
              <a:rPr lang="en-US" sz="2900">
                <a:solidFill>
                  <a:srgbClr val="000000"/>
                </a:solidFill>
              </a:rPr>
              <a:t>Ground Mission coordinator display </a:t>
            </a:r>
          </a:p>
        </p:txBody>
      </p:sp>
      <p:sp>
        <p:nvSpPr>
          <p:cNvPr id="27651" name="TextBox 3"/>
          <p:cNvSpPr txBox="1">
            <a:spLocks noChangeArrowheads="1"/>
          </p:cNvSpPr>
          <p:nvPr/>
        </p:nvSpPr>
        <p:spPr bwMode="auto">
          <a:xfrm>
            <a:off x="1752600" y="152400"/>
            <a:ext cx="571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r>
              <a:rPr lang="en-US" sz="1800" b="1">
                <a:solidFill>
                  <a:srgbClr val="FFFFFF"/>
                </a:solidFill>
              </a:rPr>
              <a:t>SEVIRI/GOES OT Algorithm used in PREDICT (Tropical Cyclone Experiment)</a:t>
            </a:r>
          </a:p>
        </p:txBody>
      </p:sp>
    </p:spTree>
    <p:extLst>
      <p:ext uri="{BB962C8B-B14F-4D97-AF65-F5344CB8AC3E}">
        <p14:creationId xmlns:p14="http://schemas.microsoft.com/office/powerpoint/2010/main" val="1074798643"/>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85800" y="152400"/>
            <a:ext cx="7772400" cy="1143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0"/>
              </a:spcBef>
              <a:spcAft>
                <a:spcPct val="0"/>
              </a:spcAft>
            </a:pPr>
            <a:r>
              <a:rPr lang="en-US" sz="4800" dirty="0">
                <a:solidFill>
                  <a:srgbClr val="FFFF00"/>
                </a:solidFill>
                <a:effectLst>
                  <a:outerShdw blurRad="38100" dist="38100" dir="2700000" algn="tl">
                    <a:srgbClr val="FFFFFF"/>
                  </a:outerShdw>
                </a:effectLst>
              </a:rPr>
              <a:t>CIMSS </a:t>
            </a:r>
            <a:r>
              <a:rPr lang="en-US" sz="4800" dirty="0" smtClean="0">
                <a:solidFill>
                  <a:srgbClr val="FFFF00"/>
                </a:solidFill>
                <a:effectLst>
                  <a:outerShdw blurRad="38100" dist="38100" dir="2700000" algn="tl">
                    <a:srgbClr val="FFFFFF"/>
                  </a:outerShdw>
                </a:effectLst>
              </a:rPr>
              <a:t>PG </a:t>
            </a:r>
            <a:r>
              <a:rPr lang="en-US" sz="4800" dirty="0">
                <a:solidFill>
                  <a:srgbClr val="FFFF00"/>
                </a:solidFill>
                <a:effectLst>
                  <a:outerShdw blurRad="38100" dist="38100" dir="2700000" algn="tl">
                    <a:srgbClr val="FFFFFF"/>
                  </a:outerShdw>
                </a:effectLst>
              </a:rPr>
              <a:t>Overview</a:t>
            </a:r>
          </a:p>
        </p:txBody>
      </p:sp>
      <p:sp>
        <p:nvSpPr>
          <p:cNvPr id="4" name="Rectangle 3"/>
          <p:cNvSpPr txBox="1">
            <a:spLocks noChangeArrowheads="1"/>
          </p:cNvSpPr>
          <p:nvPr/>
        </p:nvSpPr>
        <p:spPr bwMode="auto">
          <a:xfrm>
            <a:off x="-152400" y="1371600"/>
            <a:ext cx="9372600" cy="51054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a:t>
            </a:r>
            <a:r>
              <a:rPr lang="en-US" sz="2800" dirty="0">
                <a:solidFill>
                  <a:srgbClr val="FFFFFF"/>
                </a:solidFill>
                <a:effectLst>
                  <a:outerShdw blurRad="38100" dist="38100" dir="2700000" algn="tl">
                    <a:srgbClr val="010199"/>
                  </a:outerShdw>
                </a:effectLst>
              </a:rPr>
              <a:t>AWIPS Weather Event Simulations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AWIPS </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Demonstration </a:t>
            </a:r>
            <a:r>
              <a:rPr lang="en-US" sz="2800" dirty="0">
                <a:solidFill>
                  <a:srgbClr val="FFFFFF"/>
                </a:solidFill>
                <a:effectLst>
                  <a:outerShdw blurRad="38100" dist="38100" dir="2700000" algn="tl">
                    <a:srgbClr val="010199"/>
                  </a:outerShdw>
                </a:effectLst>
              </a:rPr>
              <a:t>of GOES-R AWG applications at Local NWS Offices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a:solidFill>
                  <a:srgbClr val="FFFFFF"/>
                </a:solidFill>
                <a:effectLst>
                  <a:outerShdw blurRad="38100" dist="38100" dir="2700000" algn="tl">
                    <a:srgbClr val="010199"/>
                  </a:outerShdw>
                </a:effectLst>
              </a:rPr>
              <a:t> Demonstration of GOES-R AWG applications at National Center </a:t>
            </a:r>
            <a:r>
              <a:rPr lang="en-US" sz="2800" dirty="0" err="1">
                <a:solidFill>
                  <a:srgbClr val="FFFFFF"/>
                </a:solidFill>
                <a:effectLst>
                  <a:outerShdw blurRad="38100" dist="38100" dir="2700000" algn="tl">
                    <a:srgbClr val="010199"/>
                  </a:outerShdw>
                </a:effectLst>
              </a:rPr>
              <a:t>Testbeds</a:t>
            </a:r>
            <a:endParaRPr lang="en-US" sz="2800" dirty="0">
              <a:solidFill>
                <a:srgbClr val="FFFFFF"/>
              </a:solidFill>
              <a:effectLst>
                <a:outerShdw blurRad="38100" dist="38100" dir="2700000" algn="tl">
                  <a:srgbClr val="010199"/>
                </a:outerShdw>
              </a:effectLst>
            </a:endParaRP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Near </a:t>
            </a:r>
            <a:r>
              <a:rPr lang="en-US" sz="2800" dirty="0">
                <a:solidFill>
                  <a:srgbClr val="FFFFFF"/>
                </a:solidFill>
                <a:effectLst>
                  <a:outerShdw blurRad="38100" dist="38100" dir="2700000" algn="tl">
                    <a:srgbClr val="010199"/>
                  </a:outerShdw>
                </a:effectLst>
              </a:rPr>
              <a:t>real-time NWP simulated ABI </a:t>
            </a:r>
            <a:r>
              <a:rPr lang="en-US" sz="2800" dirty="0" smtClean="0">
                <a:solidFill>
                  <a:srgbClr val="FFFFFF"/>
                </a:solidFill>
                <a:effectLst>
                  <a:outerShdw blurRad="38100" dist="38100" dir="2700000" algn="tl">
                    <a:srgbClr val="010199"/>
                  </a:outerShdw>
                </a:effectLst>
              </a:rPr>
              <a:t>radiances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Select Conferences/Meetings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a:solidFill>
                  <a:srgbClr val="FFFFFF"/>
                </a:solidFill>
                <a:effectLst>
                  <a:outerShdw blurRad="38100" dist="38100" dir="2700000" algn="tl">
                    <a:srgbClr val="010199"/>
                  </a:outerShdw>
                </a:effectLst>
              </a:rPr>
              <a:t> </a:t>
            </a:r>
            <a:r>
              <a:rPr lang="en-US" sz="2800" dirty="0" smtClean="0">
                <a:solidFill>
                  <a:srgbClr val="FFFFFF"/>
                </a:solidFill>
                <a:effectLst>
                  <a:outerShdw blurRad="38100" dist="38100" dir="2700000" algn="tl">
                    <a:srgbClr val="010199"/>
                  </a:outerShdw>
                </a:effectLst>
              </a:rPr>
              <a:t>GOES Sounder</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GOES -15</a:t>
            </a:r>
            <a:r>
              <a:rPr lang="en-US" sz="2800" dirty="0">
                <a:solidFill>
                  <a:srgbClr val="FFFF00"/>
                </a:solidFill>
                <a:effectLst>
                  <a:outerShdw blurRad="38100" dist="38100" dir="2700000" algn="tl">
                    <a:srgbClr val="FFFFFF"/>
                  </a:outerShdw>
                </a:effectLst>
              </a:rPr>
              <a:t/>
            </a:r>
            <a:br>
              <a:rPr lang="en-US" sz="2800" dirty="0">
                <a:solidFill>
                  <a:srgbClr val="FFFF00"/>
                </a:solidFill>
                <a:effectLst>
                  <a:outerShdw blurRad="38100" dist="38100" dir="2700000" algn="tl">
                    <a:srgbClr val="FFFFFF"/>
                  </a:outerShdw>
                </a:effectLst>
              </a:rPr>
            </a:br>
            <a:endParaRPr lang="en-US" sz="2800" dirty="0">
              <a:solidFill>
                <a:srgbClr val="FFFF00"/>
              </a:solidFill>
              <a:effectLst>
                <a:outerShdw blurRad="38100" dist="38100" dir="2700000" algn="tl">
                  <a:srgbClr val="FFFFFF"/>
                </a:outerShdw>
              </a:effectLst>
            </a:endParaRPr>
          </a:p>
          <a:p>
            <a:pPr eaLnBrk="0" fontAlgn="base" hangingPunct="0">
              <a:lnSpc>
                <a:spcPct val="90000"/>
              </a:lnSpc>
              <a:spcBef>
                <a:spcPct val="20000"/>
              </a:spcBef>
              <a:spcAft>
                <a:spcPct val="0"/>
              </a:spcAft>
              <a:buClr>
                <a:srgbClr val="FFFFCC"/>
              </a:buClr>
              <a:buSzPct val="75000"/>
              <a:buFont typeface="Wingdings" charset="2"/>
              <a:buNone/>
            </a:pPr>
            <a:endParaRPr lang="en-US" sz="3200" dirty="0">
              <a:solidFill>
                <a:srgbClr val="FFFF00"/>
              </a:solidFill>
              <a:effectLst>
                <a:outerShdw blurRad="38100" dist="38100" dir="2700000" algn="tl">
                  <a:srgbClr val="FFFFFF"/>
                </a:outerShdw>
              </a:effectLst>
            </a:endParaRPr>
          </a:p>
          <a:p>
            <a:pPr lvl="1" eaLnBrk="0" fontAlgn="base" hangingPunct="0">
              <a:lnSpc>
                <a:spcPct val="90000"/>
              </a:lnSpc>
              <a:spcBef>
                <a:spcPct val="20000"/>
              </a:spcBef>
              <a:spcAft>
                <a:spcPct val="0"/>
              </a:spcAft>
              <a:buClr>
                <a:srgbClr val="B2B2B2"/>
              </a:buClr>
              <a:buSzPct val="75000"/>
              <a:buFont typeface="Wingdings" charset="2"/>
              <a:buChar char="l"/>
            </a:pPr>
            <a:endParaRPr lang="en-US" sz="2800" dirty="0">
              <a:solidFill>
                <a:srgbClr val="FFFF00"/>
              </a:solidFill>
              <a:effectLst>
                <a:outerShdw blurRad="38100" dist="38100" dir="2700000" algn="tl">
                  <a:srgbClr val="FFFFFF"/>
                </a:outerShdw>
              </a:effectLst>
            </a:endParaRPr>
          </a:p>
        </p:txBody>
      </p:sp>
    </p:spTree>
    <p:extLst>
      <p:ext uri="{BB962C8B-B14F-4D97-AF65-F5344CB8AC3E}">
        <p14:creationId xmlns:p14="http://schemas.microsoft.com/office/powerpoint/2010/main" val="3642120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9975"/>
            <a:ext cx="9142413"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698" name="Text Box 2"/>
          <p:cNvSpPr txBox="1">
            <a:spLocks noChangeArrowheads="1"/>
          </p:cNvSpPr>
          <p:nvPr/>
        </p:nvSpPr>
        <p:spPr bwMode="auto">
          <a:xfrm>
            <a:off x="504825" y="0"/>
            <a:ext cx="812165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66421" rIns="81639" bIns="40820"/>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1800" dirty="0">
              <a:solidFill>
                <a:srgbClr val="FFF47C"/>
              </a:solidFill>
            </a:endParaRPr>
          </a:p>
          <a:p>
            <a:pPr algn="ctr" eaLnBrk="0" fontAlgn="base" hangingPunct="0">
              <a:spcBef>
                <a:spcPct val="0"/>
              </a:spcBef>
              <a:spcAft>
                <a:spcPct val="0"/>
              </a:spcAft>
            </a:pPr>
            <a:r>
              <a:rPr lang="en-US" sz="2900" dirty="0">
                <a:solidFill>
                  <a:srgbClr val="FFF47C"/>
                </a:solidFill>
              </a:rPr>
              <a:t>Aircraft increased altitude based on temperature data and flew over the OTs.</a:t>
            </a:r>
          </a:p>
        </p:txBody>
      </p:sp>
    </p:spTree>
    <p:extLst>
      <p:ext uri="{BB962C8B-B14F-4D97-AF65-F5344CB8AC3E}">
        <p14:creationId xmlns:p14="http://schemas.microsoft.com/office/powerpoint/2010/main" val="2482609249"/>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1838" y="0"/>
            <a:ext cx="5141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746" name="Text Box 2"/>
          <p:cNvSpPr txBox="1">
            <a:spLocks noChangeArrowheads="1"/>
          </p:cNvSpPr>
          <p:nvPr/>
        </p:nvSpPr>
        <p:spPr bwMode="auto">
          <a:xfrm>
            <a:off x="200025" y="1528763"/>
            <a:ext cx="1635125"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60021" rIns="81639" bIns="40820"/>
          <a:lstStyle>
            <a:lvl1pPr>
              <a:tabLst>
                <a:tab pos="655638" algn="l"/>
                <a:tab pos="1312863" algn="l"/>
              </a:tabLst>
              <a:defRPr sz="2400">
                <a:solidFill>
                  <a:schemeClr val="tx1"/>
                </a:solidFill>
                <a:latin typeface="Arial" pitchFamily="34" charset="0"/>
                <a:ea typeface="MS PGothic" pitchFamily="34" charset="-128"/>
              </a:defRPr>
            </a:lvl1pPr>
            <a:lvl2pPr marL="742950" indent="-285750">
              <a:tabLst>
                <a:tab pos="655638" algn="l"/>
                <a:tab pos="1312863" algn="l"/>
              </a:tabLst>
              <a:defRPr sz="2400">
                <a:solidFill>
                  <a:schemeClr val="tx1"/>
                </a:solidFill>
                <a:latin typeface="Arial" pitchFamily="34" charset="0"/>
                <a:ea typeface="MS PGothic" pitchFamily="34" charset="-128"/>
              </a:defRPr>
            </a:lvl2pPr>
            <a:lvl3pPr marL="1143000" indent="-228600">
              <a:tabLst>
                <a:tab pos="655638" algn="l"/>
                <a:tab pos="1312863" algn="l"/>
              </a:tabLst>
              <a:defRPr sz="2400">
                <a:solidFill>
                  <a:schemeClr val="tx1"/>
                </a:solidFill>
                <a:latin typeface="Arial" pitchFamily="34" charset="0"/>
                <a:ea typeface="MS PGothic" pitchFamily="34" charset="-128"/>
              </a:defRPr>
            </a:lvl3pPr>
            <a:lvl4pPr marL="1600200" indent="-228600">
              <a:tabLst>
                <a:tab pos="655638" algn="l"/>
                <a:tab pos="1312863" algn="l"/>
              </a:tabLst>
              <a:defRPr sz="2400">
                <a:solidFill>
                  <a:schemeClr val="tx1"/>
                </a:solidFill>
                <a:latin typeface="Arial" pitchFamily="34" charset="0"/>
                <a:ea typeface="MS PGothic" pitchFamily="34" charset="-128"/>
              </a:defRPr>
            </a:lvl4pPr>
            <a:lvl5pPr marL="2057400" indent="-228600">
              <a:tabLst>
                <a:tab pos="655638" algn="l"/>
                <a:tab pos="1312863" algn="l"/>
              </a:tabLst>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tabLst>
                <a:tab pos="655638" algn="l"/>
                <a:tab pos="1312863" algn="l"/>
              </a:tabLs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tabLst>
                <a:tab pos="655638" algn="l"/>
                <a:tab pos="1312863" algn="l"/>
              </a:tabLs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tabLst>
                <a:tab pos="655638" algn="l"/>
                <a:tab pos="1312863" algn="l"/>
              </a:tabLs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tabLst>
                <a:tab pos="655638" algn="l"/>
                <a:tab pos="1312863" algn="l"/>
              </a:tabLs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r>
              <a:rPr lang="en-US" sz="2200" dirty="0">
                <a:solidFill>
                  <a:srgbClr val="000000"/>
                </a:solidFill>
              </a:rPr>
              <a:t>Overshoot avoided by the aircraft after receiving location</a:t>
            </a:r>
          </a:p>
        </p:txBody>
      </p:sp>
    </p:spTree>
    <p:extLst>
      <p:ext uri="{BB962C8B-B14F-4D97-AF65-F5344CB8AC3E}">
        <p14:creationId xmlns:p14="http://schemas.microsoft.com/office/powerpoint/2010/main" val="229548013"/>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1"/>
          <p:cNvSpPr txBox="1">
            <a:spLocks noChangeArrowheads="1"/>
          </p:cNvSpPr>
          <p:nvPr/>
        </p:nvSpPr>
        <p:spPr bwMode="auto">
          <a:xfrm>
            <a:off x="366713" y="2743200"/>
            <a:ext cx="8548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3600">
                <a:solidFill>
                  <a:srgbClr val="FFFF00"/>
                </a:solidFill>
              </a:rPr>
              <a:t>NSSL WRF ARW Simulated ABI Imagery</a:t>
            </a:r>
          </a:p>
        </p:txBody>
      </p:sp>
    </p:spTree>
    <p:extLst>
      <p:ext uri="{BB962C8B-B14F-4D97-AF65-F5344CB8AC3E}">
        <p14:creationId xmlns:p14="http://schemas.microsoft.com/office/powerpoint/2010/main" val="1134866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CC10019-8FF2-4A97-A328-8F9CA6E1D74D}" type="slidenum">
              <a:rPr lang="en-US" sz="1400">
                <a:solidFill>
                  <a:srgbClr val="FFFFFF"/>
                </a:solidFill>
              </a:rPr>
              <a:pPr/>
              <a:t>23</a:t>
            </a:fld>
            <a:endParaRPr lang="en-US" sz="1400">
              <a:solidFill>
                <a:srgbClr val="FFFFFF"/>
              </a:solidFill>
            </a:endParaRPr>
          </a:p>
        </p:txBody>
      </p:sp>
      <p:sp>
        <p:nvSpPr>
          <p:cNvPr id="34818" name="Slide Number Placeholder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fontAlgn="base">
              <a:spcBef>
                <a:spcPct val="0"/>
              </a:spcBef>
              <a:spcAft>
                <a:spcPct val="0"/>
              </a:spcAft>
            </a:pPr>
            <a:fld id="{31749D14-CB50-4EAC-A78B-315630F93A1A}" type="slidenum">
              <a:rPr lang="en-US" sz="1400">
                <a:solidFill>
                  <a:srgbClr val="FFFFFF"/>
                </a:solidFill>
              </a:rPr>
              <a:pPr algn="r" fontAlgn="base">
                <a:spcBef>
                  <a:spcPct val="0"/>
                </a:spcBef>
                <a:spcAft>
                  <a:spcPct val="0"/>
                </a:spcAft>
              </a:pPr>
              <a:t>23</a:t>
            </a:fld>
            <a:endParaRPr lang="en-US" sz="1400">
              <a:solidFill>
                <a:srgbClr val="FFFFFF"/>
              </a:solidFill>
            </a:endParaRPr>
          </a:p>
        </p:txBody>
      </p:sp>
      <p:pic>
        <p:nvPicPr>
          <p:cNvPr id="34819" name="Picture 1" descr="ABI10_FH_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80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descr="ABI13_FH_1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505200"/>
            <a:ext cx="5080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3"/>
          <p:cNvSpPr txBox="1">
            <a:spLocks noChangeArrowheads="1"/>
          </p:cNvSpPr>
          <p:nvPr/>
        </p:nvSpPr>
        <p:spPr bwMode="auto">
          <a:xfrm>
            <a:off x="457200" y="339725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pPr>
            <a:r>
              <a:rPr lang="en-US" sz="1800">
                <a:solidFill>
                  <a:srgbClr val="FFFFFF"/>
                </a:solidFill>
                <a:latin typeface="Calibri" pitchFamily="34" charset="0"/>
              </a:rPr>
              <a:t>ABI Band 10</a:t>
            </a:r>
          </a:p>
          <a:p>
            <a:pPr fontAlgn="base">
              <a:spcBef>
                <a:spcPct val="0"/>
              </a:spcBef>
              <a:spcAft>
                <a:spcPct val="0"/>
              </a:spcAft>
            </a:pPr>
            <a:r>
              <a:rPr lang="en-US" sz="1800">
                <a:solidFill>
                  <a:srgbClr val="FFFFFF"/>
                </a:solidFill>
                <a:latin typeface="Calibri" pitchFamily="34" charset="0"/>
              </a:rPr>
              <a:t>(7.34 µm)</a:t>
            </a:r>
          </a:p>
        </p:txBody>
      </p:sp>
      <p:sp>
        <p:nvSpPr>
          <p:cNvPr id="34822" name="TextBox 4"/>
          <p:cNvSpPr txBox="1">
            <a:spLocks noChangeArrowheads="1"/>
          </p:cNvSpPr>
          <p:nvPr/>
        </p:nvSpPr>
        <p:spPr bwMode="auto">
          <a:xfrm>
            <a:off x="2819400" y="45720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pPr>
            <a:r>
              <a:rPr lang="en-US" sz="1800">
                <a:solidFill>
                  <a:srgbClr val="FFFFFF"/>
                </a:solidFill>
                <a:latin typeface="Calibri" pitchFamily="34" charset="0"/>
              </a:rPr>
              <a:t>ABI Band 13</a:t>
            </a:r>
          </a:p>
          <a:p>
            <a:pPr fontAlgn="base">
              <a:spcBef>
                <a:spcPct val="0"/>
              </a:spcBef>
              <a:spcAft>
                <a:spcPct val="0"/>
              </a:spcAft>
            </a:pPr>
            <a:r>
              <a:rPr lang="en-US" sz="1800">
                <a:solidFill>
                  <a:srgbClr val="FFFFFF"/>
                </a:solidFill>
                <a:latin typeface="Calibri" pitchFamily="34" charset="0"/>
              </a:rPr>
              <a:t>(10.35 µm)</a:t>
            </a:r>
          </a:p>
        </p:txBody>
      </p:sp>
      <p:sp>
        <p:nvSpPr>
          <p:cNvPr id="34823" name="TextBox 5"/>
          <p:cNvSpPr txBox="1">
            <a:spLocks noChangeArrowheads="1"/>
          </p:cNvSpPr>
          <p:nvPr/>
        </p:nvSpPr>
        <p:spPr bwMode="auto">
          <a:xfrm>
            <a:off x="5105400" y="1033463"/>
            <a:ext cx="4038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pPr>
            <a:r>
              <a:rPr lang="en-US" sz="1800">
                <a:solidFill>
                  <a:srgbClr val="FFFFFF"/>
                </a:solidFill>
                <a:latin typeface="Calibri" pitchFamily="34" charset="0"/>
              </a:rPr>
              <a:t>UW/CIMSS is generating simulated ABI Bands 8-16 using NSSL-WRF once daily</a:t>
            </a:r>
          </a:p>
          <a:p>
            <a:pPr fontAlgn="base">
              <a:spcBef>
                <a:spcPct val="0"/>
              </a:spcBef>
              <a:spcAft>
                <a:spcPct val="0"/>
              </a:spcAft>
            </a:pPr>
            <a:endParaRPr lang="en-US" sz="1800">
              <a:solidFill>
                <a:srgbClr val="FFFFFF"/>
              </a:solidFill>
              <a:latin typeface="Calibri" pitchFamily="34" charset="0"/>
            </a:endParaRPr>
          </a:p>
          <a:p>
            <a:pPr fontAlgn="base">
              <a:spcBef>
                <a:spcPct val="0"/>
              </a:spcBef>
              <a:spcAft>
                <a:spcPct val="0"/>
              </a:spcAft>
            </a:pPr>
            <a:r>
              <a:rPr lang="en-US" sz="1800">
                <a:solidFill>
                  <a:srgbClr val="FFFFFF"/>
                </a:solidFill>
                <a:latin typeface="Calibri" pitchFamily="34" charset="0"/>
              </a:rPr>
              <a:t>Webpage is updated by 11am for 11 time steps.  </a:t>
            </a:r>
          </a:p>
          <a:p>
            <a:pPr fontAlgn="base">
              <a:spcBef>
                <a:spcPct val="0"/>
              </a:spcBef>
              <a:spcAft>
                <a:spcPct val="0"/>
              </a:spcAft>
            </a:pPr>
            <a:endParaRPr lang="en-US" sz="1800">
              <a:solidFill>
                <a:srgbClr val="FFFFFF"/>
              </a:solidFill>
              <a:latin typeface="Calibri" pitchFamily="34" charset="0"/>
            </a:endParaRPr>
          </a:p>
          <a:p>
            <a:pPr fontAlgn="base">
              <a:spcBef>
                <a:spcPct val="0"/>
              </a:spcBef>
              <a:spcAft>
                <a:spcPct val="0"/>
              </a:spcAft>
            </a:pPr>
            <a:r>
              <a:rPr lang="en-US" sz="1800">
                <a:solidFill>
                  <a:srgbClr val="FFFFFF"/>
                </a:solidFill>
                <a:latin typeface="Calibri" pitchFamily="34" charset="0"/>
              </a:rPr>
              <a:t>McIDAS areas for N-AWIPS display</a:t>
            </a:r>
          </a:p>
        </p:txBody>
      </p:sp>
      <p:sp>
        <p:nvSpPr>
          <p:cNvPr id="34824" name="TextBox 6"/>
          <p:cNvSpPr txBox="1">
            <a:spLocks noChangeArrowheads="1"/>
          </p:cNvSpPr>
          <p:nvPr/>
        </p:nvSpPr>
        <p:spPr bwMode="auto">
          <a:xfrm>
            <a:off x="0" y="5294313"/>
            <a:ext cx="406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pPr>
            <a:r>
              <a:rPr lang="en-US" sz="1800">
                <a:solidFill>
                  <a:srgbClr val="FFFFFF"/>
                </a:solidFill>
                <a:latin typeface="Calibri" pitchFamily="34" charset="0"/>
                <a:hlinkClick r:id="rId4"/>
              </a:rPr>
              <a:t>http://cimss.ssec.wisc.edu/goes_r/proving-ground/nssl_abi/nssl_abi_rt.html</a:t>
            </a:r>
            <a:endParaRPr lang="en-US" sz="1800">
              <a:solidFill>
                <a:srgbClr val="FFFFFF"/>
              </a:solidFill>
              <a:latin typeface="Calibri" pitchFamily="34" charset="0"/>
            </a:endParaRPr>
          </a:p>
        </p:txBody>
      </p:sp>
    </p:spTree>
    <p:extLst>
      <p:ext uri="{BB962C8B-B14F-4D97-AF65-F5344CB8AC3E}">
        <p14:creationId xmlns:p14="http://schemas.microsoft.com/office/powerpoint/2010/main" val="16035160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63FA8D5-8D37-4E6E-9A00-F2C985378B16}" type="slidenum">
              <a:rPr lang="en-US" sz="1400">
                <a:solidFill>
                  <a:srgbClr val="FFFFFF"/>
                </a:solidFill>
              </a:rPr>
              <a:pPr/>
              <a:t>24</a:t>
            </a:fld>
            <a:endParaRPr lang="en-US" sz="1400">
              <a:solidFill>
                <a:srgbClr val="FFFFFF"/>
              </a:solidFill>
            </a:endParaRPr>
          </a:p>
        </p:txBody>
      </p:sp>
      <p:sp>
        <p:nvSpPr>
          <p:cNvPr id="48131" name="Rectangle 2"/>
          <p:cNvSpPr>
            <a:spLocks noGrp="1" noChangeArrowheads="1"/>
          </p:cNvSpPr>
          <p:nvPr>
            <p:ph type="title"/>
          </p:nvPr>
        </p:nvSpPr>
        <p:spPr>
          <a:xfrm>
            <a:off x="152400" y="228600"/>
            <a:ext cx="8991600" cy="1143000"/>
          </a:xfrm>
        </p:spPr>
        <p:txBody>
          <a:bodyPr/>
          <a:lstStyle/>
          <a:p>
            <a:r>
              <a:rPr lang="en-US" smtClean="0"/>
              <a:t>Estimated ABI Emitted-only bands</a:t>
            </a:r>
          </a:p>
        </p:txBody>
      </p:sp>
      <p:pic>
        <p:nvPicPr>
          <p:cNvPr id="35843" name="Picture 4" descr="G16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5"/>
          <p:cNvSpPr txBox="1">
            <a:spLocks noChangeArrowheads="1"/>
          </p:cNvSpPr>
          <p:nvPr/>
        </p:nvSpPr>
        <p:spPr bwMode="auto">
          <a:xfrm>
            <a:off x="669925" y="1004888"/>
            <a:ext cx="196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pPr>
            <a:r>
              <a:rPr lang="en-US" sz="1800">
                <a:solidFill>
                  <a:srgbClr val="FFFFFF"/>
                </a:solidFill>
              </a:rPr>
              <a:t>From NSSL WRF</a:t>
            </a:r>
          </a:p>
        </p:txBody>
      </p:sp>
    </p:spTree>
    <p:extLst>
      <p:ext uri="{BB962C8B-B14F-4D97-AF65-F5344CB8AC3E}">
        <p14:creationId xmlns:p14="http://schemas.microsoft.com/office/powerpoint/2010/main" val="3297654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627DE7E-19B6-43CF-9008-6D5B6960FAB9}" type="slidenum">
              <a:rPr lang="en-US" sz="1400">
                <a:solidFill>
                  <a:srgbClr val="FFFFFF"/>
                </a:solidFill>
              </a:rPr>
              <a:pPr/>
              <a:t>25</a:t>
            </a:fld>
            <a:endParaRPr lang="en-US" sz="1400">
              <a:solidFill>
                <a:srgbClr val="FFFFFF"/>
              </a:solidFill>
            </a:endParaRPr>
          </a:p>
        </p:txBody>
      </p:sp>
      <p:sp>
        <p:nvSpPr>
          <p:cNvPr id="49155" name="Rectangle 2"/>
          <p:cNvSpPr>
            <a:spLocks noGrp="1" noChangeArrowheads="1"/>
          </p:cNvSpPr>
          <p:nvPr>
            <p:ph type="title"/>
          </p:nvPr>
        </p:nvSpPr>
        <p:spPr/>
        <p:txBody>
          <a:bodyPr/>
          <a:lstStyle/>
          <a:p>
            <a:r>
              <a:rPr lang="en-US" smtClean="0"/>
              <a:t>Observed GOES-13 Imager</a:t>
            </a:r>
          </a:p>
        </p:txBody>
      </p:sp>
      <p:pic>
        <p:nvPicPr>
          <p:cNvPr id="36867" name="Picture 4" descr="G13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369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3289300"/>
            <a:ext cx="49911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49911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6"/>
          <p:cNvSpPr txBox="1">
            <a:spLocks noChangeArrowheads="1"/>
          </p:cNvSpPr>
          <p:nvPr/>
        </p:nvSpPr>
        <p:spPr bwMode="auto">
          <a:xfrm>
            <a:off x="2057400" y="762000"/>
            <a:ext cx="155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a:solidFill>
                  <a:srgbClr val="FFFFFF"/>
                </a:solidFill>
              </a:rPr>
              <a:t>Simulated</a:t>
            </a:r>
          </a:p>
        </p:txBody>
      </p:sp>
      <p:sp>
        <p:nvSpPr>
          <p:cNvPr id="37892" name="Rectangle 7"/>
          <p:cNvSpPr>
            <a:spLocks noChangeArrowheads="1"/>
          </p:cNvSpPr>
          <p:nvPr/>
        </p:nvSpPr>
        <p:spPr bwMode="auto">
          <a:xfrm>
            <a:off x="6019800" y="26670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solidFill>
                  <a:srgbClr val="FFFFFF"/>
                </a:solidFill>
                <a:ea typeface="MS PGothic" pitchFamily="34" charset="-128"/>
              </a:rPr>
              <a:t>GOES-13 Observed</a:t>
            </a:r>
          </a:p>
        </p:txBody>
      </p:sp>
      <p:sp>
        <p:nvSpPr>
          <p:cNvPr id="37893" name="TextBox 8"/>
          <p:cNvSpPr txBox="1">
            <a:spLocks noChangeArrowheads="1"/>
          </p:cNvSpPr>
          <p:nvPr/>
        </p:nvSpPr>
        <p:spPr bwMode="auto">
          <a:xfrm>
            <a:off x="3962400" y="15240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2800" dirty="0">
                <a:solidFill>
                  <a:srgbClr val="FFFFFF"/>
                </a:solidFill>
              </a:rPr>
              <a:t>N-AWIPS</a:t>
            </a:r>
          </a:p>
        </p:txBody>
      </p:sp>
    </p:spTree>
    <p:extLst>
      <p:ext uri="{BB962C8B-B14F-4D97-AF65-F5344CB8AC3E}">
        <p14:creationId xmlns:p14="http://schemas.microsoft.com/office/powerpoint/2010/main" val="3405877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Different Spectral </a:t>
            </a:r>
            <a:r>
              <a:rPr lang="en-US" dirty="0"/>
              <a:t>C</a:t>
            </a:r>
            <a:r>
              <a:rPr lang="en-US" dirty="0" smtClean="0"/>
              <a:t>hannels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3886200" cy="259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3883210"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3733800"/>
            <a:ext cx="3883209"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33800"/>
            <a:ext cx="3883209"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5"/>
          <p:cNvSpPr txBox="1">
            <a:spLocks noChangeArrowheads="1"/>
          </p:cNvSpPr>
          <p:nvPr/>
        </p:nvSpPr>
        <p:spPr bwMode="auto">
          <a:xfrm rot="16200000">
            <a:off x="6870077" y="4927423"/>
            <a:ext cx="369332" cy="31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Images courtesy of Justin </a:t>
            </a:r>
            <a:r>
              <a:rPr lang="en-US" sz="1200" dirty="0" err="1" smtClean="0"/>
              <a:t>Sieglaff</a:t>
            </a:r>
            <a:r>
              <a:rPr lang="en-US" sz="1200" dirty="0" smtClean="0"/>
              <a:t>, CIMSS</a:t>
            </a:r>
            <a:endParaRPr lang="en-US" sz="1200" dirty="0"/>
          </a:p>
        </p:txBody>
      </p:sp>
      <p:graphicFrame>
        <p:nvGraphicFramePr>
          <p:cNvPr id="6" name="Diagram 5"/>
          <p:cNvGraphicFramePr/>
          <p:nvPr>
            <p:extLst>
              <p:ext uri="{D42A27DB-BD31-4B8C-83A1-F6EECF244321}">
                <p14:modId xmlns:p14="http://schemas.microsoft.com/office/powerpoint/2010/main" val="1467896548"/>
              </p:ext>
            </p:extLst>
          </p:nvPr>
        </p:nvGraphicFramePr>
        <p:xfrm>
          <a:off x="3962400" y="3048000"/>
          <a:ext cx="1371600" cy="1447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228600" y="6362184"/>
            <a:ext cx="4495800" cy="369332"/>
          </a:xfrm>
          <a:prstGeom prst="rect">
            <a:avLst/>
          </a:prstGeom>
          <a:noFill/>
        </p:spPr>
        <p:txBody>
          <a:bodyPr wrap="square" rtlCol="0">
            <a:spAutoFit/>
          </a:bodyPr>
          <a:lstStyle/>
          <a:p>
            <a:r>
              <a:rPr lang="en-US" dirty="0" smtClean="0"/>
              <a:t>Simulated ABI imagery from NSSL-WRF</a:t>
            </a:r>
            <a:endParaRPr lang="en-US" dirty="0"/>
          </a:p>
        </p:txBody>
      </p:sp>
    </p:spTree>
    <p:extLst>
      <p:ext uri="{BB962C8B-B14F-4D97-AF65-F5344CB8AC3E}">
        <p14:creationId xmlns:p14="http://schemas.microsoft.com/office/powerpoint/2010/main" val="2705902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
          <p:cNvSpPr txBox="1">
            <a:spLocks noChangeArrowheads="1"/>
          </p:cNvSpPr>
          <p:nvPr/>
        </p:nvSpPr>
        <p:spPr bwMode="auto">
          <a:xfrm>
            <a:off x="3079750" y="2743200"/>
            <a:ext cx="3854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3600">
                <a:solidFill>
                  <a:srgbClr val="FFFF00"/>
                </a:solidFill>
              </a:rPr>
              <a:t>Volcanic Ash/SO2</a:t>
            </a:r>
          </a:p>
        </p:txBody>
      </p:sp>
    </p:spTree>
    <p:extLst>
      <p:ext uri="{BB962C8B-B14F-4D97-AF65-F5344CB8AC3E}">
        <p14:creationId xmlns:p14="http://schemas.microsoft.com/office/powerpoint/2010/main" val="736818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Russia October 27, 2010</a:t>
            </a:r>
          </a:p>
        </p:txBody>
      </p:sp>
      <p:pic>
        <p:nvPicPr>
          <p:cNvPr id="39938" name="Content Placeholder 3" descr="volcanic_oct27_2331.png"/>
          <p:cNvPicPr>
            <a:picLocks noGrp="1" noChangeAspect="1"/>
          </p:cNvPicPr>
          <p:nvPr>
            <p:ph idx="1"/>
          </p:nvPr>
        </p:nvPicPr>
        <p:blipFill>
          <a:blip r:embed="rId2" cstate="print">
            <a:extLst>
              <a:ext uri="{28A0092B-C50C-407E-A947-70E740481C1C}">
                <a14:useLocalDpi xmlns:a14="http://schemas.microsoft.com/office/drawing/2010/main" val="0"/>
              </a:ext>
            </a:extLst>
          </a:blip>
          <a:srcRect t="4536" b="4536"/>
          <a:stretch>
            <a:fillRect/>
          </a:stretch>
        </p:blipFill>
        <p:spPr/>
      </p:pic>
      <p:sp>
        <p:nvSpPr>
          <p:cNvPr id="39939" name="TextBox 2"/>
          <p:cNvSpPr txBox="1">
            <a:spLocks noChangeArrowheads="1"/>
          </p:cNvSpPr>
          <p:nvPr/>
        </p:nvSpPr>
        <p:spPr bwMode="auto">
          <a:xfrm>
            <a:off x="2286000" y="19050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1800">
                <a:solidFill>
                  <a:srgbClr val="FFFFFF"/>
                </a:solidFill>
              </a:rPr>
              <a:t>Ash loading</a:t>
            </a:r>
          </a:p>
        </p:txBody>
      </p:sp>
      <p:sp>
        <p:nvSpPr>
          <p:cNvPr id="39940" name="TextBox 5"/>
          <p:cNvSpPr txBox="1">
            <a:spLocks noChangeArrowheads="1"/>
          </p:cNvSpPr>
          <p:nvPr/>
        </p:nvSpPr>
        <p:spPr bwMode="auto">
          <a:xfrm>
            <a:off x="5562600" y="1981200"/>
            <a:ext cx="132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1800">
                <a:solidFill>
                  <a:srgbClr val="FFFFFF"/>
                </a:solidFill>
              </a:rPr>
              <a:t>Ash Height</a:t>
            </a:r>
          </a:p>
        </p:txBody>
      </p:sp>
      <p:sp>
        <p:nvSpPr>
          <p:cNvPr id="39941" name="TextBox 6"/>
          <p:cNvSpPr txBox="1">
            <a:spLocks noChangeArrowheads="1"/>
          </p:cNvSpPr>
          <p:nvPr/>
        </p:nvSpPr>
        <p:spPr bwMode="auto">
          <a:xfrm>
            <a:off x="2209800" y="4114800"/>
            <a:ext cx="1847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1800">
                <a:solidFill>
                  <a:srgbClr val="FFFFFF"/>
                </a:solidFill>
              </a:rPr>
              <a:t>Effective Radius</a:t>
            </a:r>
          </a:p>
        </p:txBody>
      </p:sp>
    </p:spTree>
    <p:extLst>
      <p:ext uri="{BB962C8B-B14F-4D97-AF65-F5344CB8AC3E}">
        <p14:creationId xmlns:p14="http://schemas.microsoft.com/office/powerpoint/2010/main" val="838167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7481A24-A7AF-4FB6-9623-956BEB01573D}" type="slidenum">
              <a:rPr lang="en-US" sz="1000">
                <a:solidFill>
                  <a:srgbClr val="FFFFFF"/>
                </a:solidFill>
              </a:rPr>
              <a:pPr/>
              <a:t>3</a:t>
            </a:fld>
            <a:endParaRPr lang="en-US" sz="1000">
              <a:solidFill>
                <a:srgbClr val="FFFFFF"/>
              </a:solidFill>
            </a:endParaRPr>
          </a:p>
        </p:txBody>
      </p:sp>
      <p:sp>
        <p:nvSpPr>
          <p:cNvPr id="20482" name="Rectangle 2"/>
          <p:cNvSpPr>
            <a:spLocks noGrp="1" noChangeArrowheads="1"/>
          </p:cNvSpPr>
          <p:nvPr>
            <p:ph type="title"/>
          </p:nvPr>
        </p:nvSpPr>
        <p:spPr>
          <a:xfrm>
            <a:off x="0" y="0"/>
            <a:ext cx="9144000" cy="1139825"/>
          </a:xfrm>
        </p:spPr>
        <p:txBody>
          <a:bodyPr/>
          <a:lstStyle/>
          <a:p>
            <a:pPr>
              <a:defRPr/>
            </a:pPr>
            <a:r>
              <a:rPr lang="en-US" dirty="0">
                <a:solidFill>
                  <a:srgbClr val="FFFF00"/>
                </a:solidFill>
              </a:rPr>
              <a:t>WES beta-version </a:t>
            </a:r>
            <a:r>
              <a:rPr lang="en-US" dirty="0" smtClean="0">
                <a:solidFill>
                  <a:srgbClr val="FFFF00"/>
                </a:solidFill>
              </a:rPr>
              <a:t>status</a:t>
            </a:r>
            <a:endParaRPr lang="en-US" dirty="0">
              <a:solidFill>
                <a:srgbClr val="FFFF00"/>
              </a:solidFill>
            </a:endParaRPr>
          </a:p>
        </p:txBody>
      </p:sp>
      <p:sp>
        <p:nvSpPr>
          <p:cNvPr id="20483" name="Rectangle 3"/>
          <p:cNvSpPr>
            <a:spLocks noGrp="1" noChangeArrowheads="1"/>
          </p:cNvSpPr>
          <p:nvPr>
            <p:ph type="body" idx="1"/>
          </p:nvPr>
        </p:nvSpPr>
        <p:spPr>
          <a:xfrm>
            <a:off x="228600" y="941387"/>
            <a:ext cx="8382000" cy="4525963"/>
          </a:xfrm>
        </p:spPr>
        <p:txBody>
          <a:bodyPr/>
          <a:lstStyle/>
          <a:p>
            <a:pPr>
              <a:buFont typeface="Wingdings" pitchFamily="-109" charset="2"/>
              <a:buChar char="l"/>
              <a:defRPr/>
            </a:pPr>
            <a:r>
              <a:rPr lang="en-US" dirty="0" smtClean="0"/>
              <a:t>Beta </a:t>
            </a:r>
            <a:r>
              <a:rPr lang="en-US" dirty="0"/>
              <a:t>release packaged:</a:t>
            </a:r>
          </a:p>
          <a:p>
            <a:pPr lvl="1">
              <a:buFont typeface="Wingdings" pitchFamily="-109" charset="2"/>
              <a:buChar char="l"/>
              <a:defRPr/>
            </a:pPr>
            <a:r>
              <a:rPr lang="en-US" dirty="0"/>
              <a:t>This contains the June-04-05-2006 storm outbreak (CONUS and </a:t>
            </a:r>
            <a:r>
              <a:rPr lang="en-US" dirty="0" err="1"/>
              <a:t>mesoscale</a:t>
            </a:r>
            <a:r>
              <a:rPr lang="en-US" dirty="0"/>
              <a:t>), Hurricane Katrina, band differences, a beta release of WES guide, etc. </a:t>
            </a:r>
            <a:endParaRPr lang="en-US" dirty="0" smtClean="0"/>
          </a:p>
          <a:p>
            <a:pPr lvl="1">
              <a:buFont typeface="Wingdings" pitchFamily="-109" charset="2"/>
              <a:buChar char="l"/>
              <a:defRPr/>
            </a:pPr>
            <a:r>
              <a:rPr lang="en-US" dirty="0"/>
              <a:t>In 2010, a new GOES-R Weather Event Simulation (WES) was developed to simulate planned location over Pacific Ocean at 137 degrees in longitude</a:t>
            </a:r>
            <a:endParaRPr lang="en-US" dirty="0"/>
          </a:p>
          <a:p>
            <a:pPr>
              <a:buFont typeface="Wingdings" pitchFamily="-109" charset="2"/>
              <a:buChar char="l"/>
              <a:defRPr/>
            </a:pPr>
            <a:r>
              <a:rPr lang="en-US" dirty="0" smtClean="0"/>
              <a:t>Contact </a:t>
            </a:r>
            <a:r>
              <a:rPr lang="en-US" dirty="0"/>
              <a:t>T. </a:t>
            </a:r>
            <a:r>
              <a:rPr lang="en-US" dirty="0" smtClean="0"/>
              <a:t>Schmit for </a:t>
            </a:r>
            <a:r>
              <a:rPr lang="en-US" dirty="0"/>
              <a:t>a copy.</a:t>
            </a:r>
          </a:p>
        </p:txBody>
      </p:sp>
      <p:pic>
        <p:nvPicPr>
          <p:cNvPr id="76805" name="Picture 4" descr="Image1"/>
          <p:cNvPicPr>
            <a:picLocks noChangeAspect="1" noChangeArrowheads="1"/>
          </p:cNvPicPr>
          <p:nvPr/>
        </p:nvPicPr>
        <p:blipFill>
          <a:blip r:embed="rId2" cstate="print">
            <a:extLst>
              <a:ext uri="{28A0092B-C50C-407E-A947-70E740481C1C}">
                <a14:useLocalDpi xmlns:a14="http://schemas.microsoft.com/office/drawing/2010/main" val="0"/>
              </a:ext>
            </a:extLst>
          </a:blip>
          <a:srcRect l="24654" t="16367" r="16667" b="10725"/>
          <a:stretch>
            <a:fillRect/>
          </a:stretch>
        </p:blipFill>
        <p:spPr bwMode="auto">
          <a:xfrm>
            <a:off x="6705600" y="4737267"/>
            <a:ext cx="2133600" cy="212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336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AVHRR Volash</a:t>
            </a:r>
          </a:p>
        </p:txBody>
      </p:sp>
      <p:pic>
        <p:nvPicPr>
          <p:cNvPr id="40962" name="Content Placeholder 3" descr="avhrr_ash_awips_new.png"/>
          <p:cNvPicPr>
            <a:picLocks noGrp="1" noChangeAspect="1"/>
          </p:cNvPicPr>
          <p:nvPr>
            <p:ph idx="1"/>
          </p:nvPr>
        </p:nvPicPr>
        <p:blipFill>
          <a:blip r:embed="rId2" cstate="print">
            <a:extLst>
              <a:ext uri="{28A0092B-C50C-407E-A947-70E740481C1C}">
                <a14:useLocalDpi xmlns:a14="http://schemas.microsoft.com/office/drawing/2010/main" val="0"/>
              </a:ext>
            </a:extLst>
          </a:blip>
          <a:srcRect t="5957" b="5957"/>
          <a:stretch>
            <a:fillRect/>
          </a:stretch>
        </p:blipFill>
        <p:spPr/>
      </p:pic>
    </p:spTree>
    <p:extLst>
      <p:ext uri="{BB962C8B-B14F-4D97-AF65-F5344CB8AC3E}">
        <p14:creationId xmlns:p14="http://schemas.microsoft.com/office/powerpoint/2010/main" val="22053971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hangingPunct="0"/>
            <a:fld id="{37281BD0-F8D8-4276-8F19-FB26D6CC19C7}" type="slidenum">
              <a:rPr lang="en-US" sz="1400">
                <a:solidFill>
                  <a:srgbClr val="FFFFFF"/>
                </a:solidFill>
              </a:rPr>
              <a:pPr eaLnBrk="0" hangingPunct="0"/>
              <a:t>31</a:t>
            </a:fld>
            <a:endParaRPr lang="en-US" sz="1400">
              <a:solidFill>
                <a:srgbClr val="FFFFFF"/>
              </a:solidFill>
            </a:endParaRPr>
          </a:p>
        </p:txBody>
      </p:sp>
      <p:pic>
        <p:nvPicPr>
          <p:cNvPr id="41986" name="Picture 2" descr="auto_alert_example"/>
          <p:cNvPicPr>
            <a:picLocks noChangeAspect="1" noChangeArrowheads="1"/>
          </p:cNvPicPr>
          <p:nvPr/>
        </p:nvPicPr>
        <p:blipFill>
          <a:blip r:embed="rId3">
            <a:extLst>
              <a:ext uri="{28A0092B-C50C-407E-A947-70E740481C1C}">
                <a14:useLocalDpi xmlns:a14="http://schemas.microsoft.com/office/drawing/2010/main" val="0"/>
              </a:ext>
            </a:extLst>
          </a:blip>
          <a:srcRect l="15771" r="6711" b="22321"/>
          <a:stretch>
            <a:fillRect/>
          </a:stretch>
        </p:blipFill>
        <p:spPr bwMode="auto">
          <a:xfrm>
            <a:off x="152400" y="1998663"/>
            <a:ext cx="6791325"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152400" y="76200"/>
            <a:ext cx="8763000" cy="14668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50000"/>
              </a:spcBef>
              <a:spcAft>
                <a:spcPct val="0"/>
              </a:spcAft>
            </a:pPr>
            <a:r>
              <a:rPr lang="en-US" sz="1800" b="1">
                <a:solidFill>
                  <a:srgbClr val="FF0000"/>
                </a:solidFill>
              </a:rPr>
              <a:t>AVHRR automated ash cloud warning system</a:t>
            </a:r>
            <a:endParaRPr lang="en-US" sz="1800" b="1">
              <a:solidFill>
                <a:srgbClr val="FFFFFF"/>
              </a:solidFill>
            </a:endParaRPr>
          </a:p>
          <a:p>
            <a:pPr eaLnBrk="0" fontAlgn="base" hangingPunct="0">
              <a:spcBef>
                <a:spcPct val="50000"/>
              </a:spcBef>
              <a:spcAft>
                <a:spcPct val="0"/>
              </a:spcAft>
              <a:buFontTx/>
              <a:buChar char="•"/>
            </a:pPr>
            <a:r>
              <a:rPr lang="en-US" sz="1800" b="1">
                <a:solidFill>
                  <a:srgbClr val="FFFFFF"/>
                </a:solidFill>
              </a:rPr>
              <a:t>The warning criteria is fully user configurable.</a:t>
            </a:r>
          </a:p>
          <a:p>
            <a:pPr eaLnBrk="0" fontAlgn="base" hangingPunct="0">
              <a:spcBef>
                <a:spcPct val="50000"/>
              </a:spcBef>
              <a:spcAft>
                <a:spcPct val="0"/>
              </a:spcAft>
              <a:buFontTx/>
              <a:buChar char="•"/>
            </a:pPr>
            <a:r>
              <a:rPr lang="en-US" sz="1800" b="1">
                <a:solidFill>
                  <a:srgbClr val="FFFFFF"/>
                </a:solidFill>
              </a:rPr>
              <a:t>In addition to the text message, an automatically generated, pre-analyzed false color image along with product images are supplied to the user.</a:t>
            </a:r>
          </a:p>
        </p:txBody>
      </p:sp>
      <p:pic>
        <p:nvPicPr>
          <p:cNvPr id="41988" name="Picture 4" descr="NOAA-15_AVHRR_redoubt_03-23-2009_14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47850"/>
            <a:ext cx="5451475"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Line 5"/>
          <p:cNvSpPr>
            <a:spLocks noChangeShapeType="1"/>
          </p:cNvSpPr>
          <p:nvPr/>
        </p:nvSpPr>
        <p:spPr bwMode="auto">
          <a:xfrm flipH="1">
            <a:off x="2209800" y="3429000"/>
            <a:ext cx="2209800" cy="1524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FFFFFF"/>
              </a:solidFill>
              <a:ea typeface="MS PGothic" pitchFamily="34" charset="-128"/>
            </a:endParaRPr>
          </a:p>
        </p:txBody>
      </p:sp>
      <p:sp>
        <p:nvSpPr>
          <p:cNvPr id="41990" name="Text Box 6"/>
          <p:cNvSpPr txBox="1">
            <a:spLocks noChangeArrowheads="1"/>
          </p:cNvSpPr>
          <p:nvPr/>
        </p:nvSpPr>
        <p:spPr bwMode="auto">
          <a:xfrm>
            <a:off x="4724400" y="1524000"/>
            <a:ext cx="37338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50000"/>
              </a:spcBef>
              <a:spcAft>
                <a:spcPct val="0"/>
              </a:spcAft>
            </a:pPr>
            <a:r>
              <a:rPr lang="en-US" b="1">
                <a:solidFill>
                  <a:srgbClr val="000000"/>
                </a:solidFill>
              </a:rPr>
              <a:t>Product Quick-look</a:t>
            </a:r>
            <a:endParaRPr lang="en-US">
              <a:solidFill>
                <a:srgbClr val="000000"/>
              </a:solidFill>
            </a:endParaRPr>
          </a:p>
        </p:txBody>
      </p:sp>
      <p:sp>
        <p:nvSpPr>
          <p:cNvPr id="41991" name="Text Box 7"/>
          <p:cNvSpPr txBox="1">
            <a:spLocks noChangeArrowheads="1"/>
          </p:cNvSpPr>
          <p:nvPr/>
        </p:nvSpPr>
        <p:spPr bwMode="auto">
          <a:xfrm>
            <a:off x="152400" y="1600200"/>
            <a:ext cx="37338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50000"/>
              </a:spcBef>
              <a:spcAft>
                <a:spcPct val="0"/>
              </a:spcAft>
            </a:pPr>
            <a:r>
              <a:rPr lang="en-US" b="1">
                <a:solidFill>
                  <a:srgbClr val="000000"/>
                </a:solidFill>
              </a:rPr>
              <a:t>Text Warning</a:t>
            </a:r>
            <a:endParaRPr lang="en-US">
              <a:solidFill>
                <a:srgbClr val="000000"/>
              </a:solidFill>
            </a:endParaRPr>
          </a:p>
        </p:txBody>
      </p:sp>
    </p:spTree>
    <p:extLst>
      <p:ext uri="{BB962C8B-B14F-4D97-AF65-F5344CB8AC3E}">
        <p14:creationId xmlns:p14="http://schemas.microsoft.com/office/powerpoint/2010/main" val="3823783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00"/>
                </a:solidFill>
              </a:rPr>
              <a:t>Automated Warning</a:t>
            </a:r>
          </a:p>
        </p:txBody>
      </p:sp>
      <p:pic>
        <p:nvPicPr>
          <p:cNvPr id="44034" name="Content Placeholder 3" descr="AVHRR_textWS.png"/>
          <p:cNvPicPr>
            <a:picLocks noGrp="1" noChangeAspect="1"/>
          </p:cNvPicPr>
          <p:nvPr>
            <p:ph idx="1"/>
          </p:nvPr>
        </p:nvPicPr>
        <p:blipFill>
          <a:blip r:embed="rId2">
            <a:extLst>
              <a:ext uri="{28A0092B-C50C-407E-A947-70E740481C1C}">
                <a14:useLocalDpi xmlns:a14="http://schemas.microsoft.com/office/drawing/2010/main" val="0"/>
              </a:ext>
            </a:extLst>
          </a:blip>
          <a:srcRect t="13297" b="13297"/>
          <a:stretch>
            <a:fillRect/>
          </a:stretch>
        </p:blipFill>
        <p:spPr/>
      </p:pic>
    </p:spTree>
    <p:extLst>
      <p:ext uri="{BB962C8B-B14F-4D97-AF65-F5344CB8AC3E}">
        <p14:creationId xmlns:p14="http://schemas.microsoft.com/office/powerpoint/2010/main" val="3696573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1"/>
          <p:cNvSpPr txBox="1">
            <a:spLocks noChangeArrowheads="1"/>
          </p:cNvSpPr>
          <p:nvPr/>
        </p:nvSpPr>
        <p:spPr bwMode="auto">
          <a:xfrm>
            <a:off x="2819400" y="2782888"/>
            <a:ext cx="3289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3600">
                <a:solidFill>
                  <a:srgbClr val="FFFF00"/>
                </a:solidFill>
              </a:rPr>
              <a:t>Low Cloud/Fog</a:t>
            </a:r>
          </a:p>
        </p:txBody>
      </p:sp>
    </p:spTree>
    <p:extLst>
      <p:ext uri="{BB962C8B-B14F-4D97-AF65-F5344CB8AC3E}">
        <p14:creationId xmlns:p14="http://schemas.microsoft.com/office/powerpoint/2010/main" val="3654360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00"/>
                </a:solidFill>
              </a:rPr>
              <a:t>Fog Confidence Product</a:t>
            </a:r>
          </a:p>
        </p:txBody>
      </p:sp>
      <p:pic>
        <p:nvPicPr>
          <p:cNvPr id="46082" name="Picture 5" descr="geocat_fog_11022010_121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97000"/>
            <a:ext cx="448627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099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00"/>
                </a:solidFill>
              </a:rPr>
              <a:t>Alaska Fog/Low Cloud</a:t>
            </a:r>
          </a:p>
        </p:txBody>
      </p:sp>
      <p:pic>
        <p:nvPicPr>
          <p:cNvPr id="47106" name="Picture 5" descr="fog_alaska_sept16_220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77963"/>
            <a:ext cx="7391400"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8234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C8836ED-361A-4D54-B44A-0FF862533AAA}" type="slidenum">
              <a:rPr lang="en-US" sz="1400">
                <a:solidFill>
                  <a:srgbClr val="FFFFFF"/>
                </a:solidFill>
              </a:rPr>
              <a:pPr/>
              <a:t>36</a:t>
            </a:fld>
            <a:endParaRPr lang="en-US" sz="1400">
              <a:solidFill>
                <a:srgbClr val="FFFFFF"/>
              </a:solidFill>
            </a:endParaRPr>
          </a:p>
        </p:txBody>
      </p:sp>
      <p:sp>
        <p:nvSpPr>
          <p:cNvPr id="48130" name="Slide Number Placeholder 4"/>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fontAlgn="base">
              <a:spcBef>
                <a:spcPct val="0"/>
              </a:spcBef>
              <a:spcAft>
                <a:spcPct val="0"/>
              </a:spcAft>
            </a:pPr>
            <a:fld id="{E463D8B8-98C0-402A-A3E7-4FDCD1700FB1}" type="slidenum">
              <a:rPr lang="en-US" sz="1400">
                <a:solidFill>
                  <a:srgbClr val="FFFFFF"/>
                </a:solidFill>
              </a:rPr>
              <a:pPr algn="r" fontAlgn="base">
                <a:spcBef>
                  <a:spcPct val="0"/>
                </a:spcBef>
                <a:spcAft>
                  <a:spcPct val="0"/>
                </a:spcAft>
              </a:pPr>
              <a:t>36</a:t>
            </a:fld>
            <a:endParaRPr lang="en-US" sz="1400">
              <a:solidFill>
                <a:srgbClr val="FFFFFF"/>
              </a:solidFill>
            </a:endParaRPr>
          </a:p>
        </p:txBody>
      </p:sp>
      <p:sp>
        <p:nvSpPr>
          <p:cNvPr id="58372" name="Rectangle 2"/>
          <p:cNvSpPr>
            <a:spLocks noGrp="1" noChangeArrowheads="1"/>
          </p:cNvSpPr>
          <p:nvPr>
            <p:ph type="title"/>
          </p:nvPr>
        </p:nvSpPr>
        <p:spPr>
          <a:xfrm>
            <a:off x="685800" y="381000"/>
            <a:ext cx="7772400" cy="1143000"/>
          </a:xfrm>
        </p:spPr>
        <p:txBody>
          <a:bodyPr/>
          <a:lstStyle/>
          <a:p>
            <a:pPr eaLnBrk="1" hangingPunct="1">
              <a:defRPr/>
            </a:pPr>
            <a:r>
              <a:rPr lang="en-US" sz="3600" b="1" dirty="0">
                <a:solidFill>
                  <a:srgbClr val="FFFF00"/>
                </a:solidFill>
                <a:ea typeface="ＭＳ Ｐゴシック" charset="0"/>
                <a:cs typeface="ＭＳ Ｐゴシック" charset="0"/>
              </a:rPr>
              <a:t>GOES-R Fog Detection Algorithm (night)</a:t>
            </a:r>
            <a:endParaRPr lang="en-US" dirty="0">
              <a:solidFill>
                <a:srgbClr val="FFFF00"/>
              </a:solidFill>
              <a:ea typeface="ＭＳ Ｐゴシック" charset="0"/>
              <a:cs typeface="ＭＳ Ｐゴシック" charset="0"/>
            </a:endParaRPr>
          </a:p>
        </p:txBody>
      </p:sp>
      <p:pic>
        <p:nvPicPr>
          <p:cNvPr id="48132" name="Picture 5" descr="geoc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82905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geocat"/>
          <p:cNvPicPr>
            <a:picLocks noChangeAspect="1" noChangeArrowheads="1"/>
          </p:cNvPicPr>
          <p:nvPr/>
        </p:nvPicPr>
        <p:blipFill>
          <a:blip r:embed="rId4">
            <a:extLst>
              <a:ext uri="{28A0092B-C50C-407E-A947-70E740481C1C}">
                <a14:useLocalDpi xmlns:a14="http://schemas.microsoft.com/office/drawing/2010/main" val="0"/>
              </a:ext>
            </a:extLst>
          </a:blip>
          <a:srcRect r="2487"/>
          <a:stretch>
            <a:fillRect/>
          </a:stretch>
        </p:blipFill>
        <p:spPr bwMode="auto">
          <a:xfrm>
            <a:off x="4876800" y="1905000"/>
            <a:ext cx="37338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7"/>
          <p:cNvSpPr>
            <a:spLocks noChangeArrowheads="1"/>
          </p:cNvSpPr>
          <p:nvPr/>
        </p:nvSpPr>
        <p:spPr bwMode="auto">
          <a:xfrm>
            <a:off x="533400" y="55626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Tx/>
              <a:buChar char="•"/>
            </a:pPr>
            <a:endParaRPr lang="en-US">
              <a:solidFill>
                <a:srgbClr val="FFFFFF"/>
              </a:solidFill>
              <a:ea typeface="MS PGothic" pitchFamily="34" charset="-128"/>
            </a:endParaRPr>
          </a:p>
        </p:txBody>
      </p:sp>
      <p:sp>
        <p:nvSpPr>
          <p:cNvPr id="48135" name="Rectangle 8"/>
          <p:cNvSpPr>
            <a:spLocks noChangeArrowheads="1"/>
          </p:cNvSpPr>
          <p:nvPr/>
        </p:nvSpPr>
        <p:spPr bwMode="auto">
          <a:xfrm>
            <a:off x="8920163" y="2687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endParaRPr lang="en-US">
              <a:solidFill>
                <a:srgbClr val="FFFFFF"/>
              </a:solidFill>
              <a:ea typeface="MS PGothic" pitchFamily="34" charset="-128"/>
            </a:endParaRPr>
          </a:p>
        </p:txBody>
      </p:sp>
    </p:spTree>
    <p:extLst>
      <p:ext uri="{BB962C8B-B14F-4D97-AF65-F5344CB8AC3E}">
        <p14:creationId xmlns:p14="http://schemas.microsoft.com/office/powerpoint/2010/main" val="2900114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p:cNvSpPr txBox="1">
            <a:spLocks noChangeArrowheads="1"/>
          </p:cNvSpPr>
          <p:nvPr/>
        </p:nvSpPr>
        <p:spPr bwMode="auto">
          <a:xfrm>
            <a:off x="3429000" y="2782888"/>
            <a:ext cx="2511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3600">
                <a:solidFill>
                  <a:srgbClr val="FFFF00"/>
                </a:solidFill>
              </a:rPr>
              <a:t>Cloud Type</a:t>
            </a:r>
          </a:p>
        </p:txBody>
      </p:sp>
    </p:spTree>
    <p:extLst>
      <p:ext uri="{BB962C8B-B14F-4D97-AF65-F5344CB8AC3E}">
        <p14:creationId xmlns:p14="http://schemas.microsoft.com/office/powerpoint/2010/main" val="11277791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ctype_west_20101108_1900UT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70866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9743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00"/>
                </a:solidFill>
              </a:rPr>
              <a:t>MODIS Cloud Typing</a:t>
            </a:r>
          </a:p>
        </p:txBody>
      </p:sp>
      <p:pic>
        <p:nvPicPr>
          <p:cNvPr id="52226" name="Content Placeholder 3" descr="ctype_alaska_oct31_2129.png"/>
          <p:cNvPicPr>
            <a:picLocks noGrp="1" noChangeAspect="1"/>
          </p:cNvPicPr>
          <p:nvPr>
            <p:ph idx="1"/>
          </p:nvPr>
        </p:nvPicPr>
        <p:blipFill>
          <a:blip r:embed="rId2" cstate="print">
            <a:extLst>
              <a:ext uri="{28A0092B-C50C-407E-A947-70E740481C1C}">
                <a14:useLocalDpi xmlns:a14="http://schemas.microsoft.com/office/drawing/2010/main" val="0"/>
              </a:ext>
            </a:extLst>
          </a:blip>
          <a:srcRect t="4536" b="4536"/>
          <a:stretch>
            <a:fillRect/>
          </a:stretch>
        </p:blipFill>
        <p:spPr/>
      </p:pic>
    </p:spTree>
    <p:extLst>
      <p:ext uri="{BB962C8B-B14F-4D97-AF65-F5344CB8AC3E}">
        <p14:creationId xmlns:p14="http://schemas.microsoft.com/office/powerpoint/2010/main" val="2922425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a:t>
            </a:r>
            <a:endParaRPr lang="en-US" dirty="0"/>
          </a:p>
        </p:txBody>
      </p:sp>
      <p:sp>
        <p:nvSpPr>
          <p:cNvPr id="3" name="Content Placeholder 2"/>
          <p:cNvSpPr>
            <a:spLocks noGrp="1"/>
          </p:cNvSpPr>
          <p:nvPr>
            <p:ph idx="1"/>
          </p:nvPr>
        </p:nvSpPr>
        <p:spPr/>
        <p:txBody>
          <a:bodyPr>
            <a:normAutofit fontScale="70000" lnSpcReduction="20000"/>
          </a:bodyPr>
          <a:lstStyle/>
          <a:p>
            <a:r>
              <a:rPr lang="en-US" dirty="0"/>
              <a:t>CIMSS remains committed to assuring a smooth transition of all CIMSS research to operations products from the existing AWIPS software to the upcoming AWIPS II. Preliminary work has been done finding a new product implementation approach for AWIPS II. AWIPS II activities are rapidly accelerating on the national scale to transition local applications between the two software environments. CIMSS is following this work. AWIPS II will soon be accessible for use at CIMSS, with training modules employing the new AWIPS software included as part of the VISIT/COMET training programs for operational satellite meteorology professional development. UW-CIMSS participated in multiple GOES-R Proving Ground organizational </a:t>
            </a:r>
            <a:r>
              <a:rPr lang="en-US" dirty="0" err="1"/>
              <a:t>telcons</a:t>
            </a:r>
            <a:r>
              <a:rPr lang="en-US" dirty="0"/>
              <a:t>.</a:t>
            </a:r>
          </a:p>
          <a:p>
            <a:endParaRPr lang="en-US" dirty="0"/>
          </a:p>
        </p:txBody>
      </p:sp>
    </p:spTree>
    <p:extLst>
      <p:ext uri="{BB962C8B-B14F-4D97-AF65-F5344CB8AC3E}">
        <p14:creationId xmlns:p14="http://schemas.microsoft.com/office/powerpoint/2010/main" val="22825559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Grp="1" noChangeArrowheads="1"/>
          </p:cNvSpPr>
          <p:nvPr/>
        </p:nvSpPr>
        <p:spPr bwMode="auto">
          <a:xfrm>
            <a:off x="-533400" y="228600"/>
            <a:ext cx="10134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pPr>
            <a:r>
              <a:rPr lang="en-US" sz="3200" b="1">
                <a:solidFill>
                  <a:srgbClr val="FFFF00"/>
                </a:solidFill>
                <a:ea typeface="MS PGothic" pitchFamily="34" charset="-128"/>
              </a:rPr>
              <a:t>UW-CIMSS PG Decision Support Summary</a:t>
            </a:r>
          </a:p>
        </p:txBody>
      </p:sp>
      <p:sp>
        <p:nvSpPr>
          <p:cNvPr id="53250" name="Line 4"/>
          <p:cNvSpPr>
            <a:spLocks noChangeShapeType="1"/>
          </p:cNvSpPr>
          <p:nvPr/>
        </p:nvSpPr>
        <p:spPr bwMode="auto">
          <a:xfrm>
            <a:off x="381000" y="1084263"/>
            <a:ext cx="8229600" cy="0"/>
          </a:xfrm>
          <a:prstGeom prst="line">
            <a:avLst/>
          </a:prstGeom>
          <a:noFill/>
          <a:ln w="50800" cmpd="dbl">
            <a:solidFill>
              <a:srgbClr val="0033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53251" name="TextBox 5"/>
          <p:cNvSpPr txBox="1">
            <a:spLocks noChangeArrowheads="1"/>
          </p:cNvSpPr>
          <p:nvPr/>
        </p:nvSpPr>
        <p:spPr bwMode="auto">
          <a:xfrm>
            <a:off x="866775" y="1219200"/>
            <a:ext cx="7410450" cy="5354638"/>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1800" dirty="0">
                <a:solidFill>
                  <a:srgbClr val="FFFFFF"/>
                </a:solidFill>
              </a:rPr>
              <a:t>The following list of products offers opportunity for near-real time Warning Related utility.  </a:t>
            </a:r>
            <a:r>
              <a:rPr lang="en-US" sz="1800" dirty="0">
                <a:solidFill>
                  <a:srgbClr val="FF6600"/>
                </a:solidFill>
              </a:rPr>
              <a:t>Now Available – Orange</a:t>
            </a:r>
            <a:r>
              <a:rPr lang="en-US" sz="1800" dirty="0">
                <a:solidFill>
                  <a:srgbClr val="00FF00"/>
                </a:solidFill>
              </a:rPr>
              <a:t>, Near Future - Green</a:t>
            </a:r>
          </a:p>
          <a:p>
            <a:pPr eaLnBrk="0" fontAlgn="base" hangingPunct="0">
              <a:spcBef>
                <a:spcPct val="0"/>
              </a:spcBef>
              <a:spcAft>
                <a:spcPct val="0"/>
              </a:spcAft>
            </a:pPr>
            <a:r>
              <a:rPr lang="en-US" sz="1800" dirty="0">
                <a:solidFill>
                  <a:srgbClr val="FFFFFF"/>
                </a:solidFill>
              </a:rPr>
              <a:t> </a:t>
            </a:r>
          </a:p>
          <a:p>
            <a:pPr eaLnBrk="0" fontAlgn="base" hangingPunct="0">
              <a:spcBef>
                <a:spcPct val="0"/>
              </a:spcBef>
              <a:spcAft>
                <a:spcPct val="0"/>
              </a:spcAft>
            </a:pPr>
            <a:r>
              <a:rPr lang="en-US" sz="1800" u="sng" dirty="0">
                <a:solidFill>
                  <a:srgbClr val="FFFFFF"/>
                </a:solidFill>
              </a:rPr>
              <a:t>Baseline Products:</a:t>
            </a:r>
            <a:endParaRPr lang="en-US" sz="1800" dirty="0">
              <a:solidFill>
                <a:srgbClr val="FFFFFF"/>
              </a:solidFill>
            </a:endParaRPr>
          </a:p>
          <a:p>
            <a:pPr eaLnBrk="0" fontAlgn="base" hangingPunct="0">
              <a:spcBef>
                <a:spcPct val="0"/>
              </a:spcBef>
              <a:spcAft>
                <a:spcPct val="0"/>
              </a:spcAft>
            </a:pPr>
            <a:r>
              <a:rPr lang="en-US" sz="1800" dirty="0">
                <a:solidFill>
                  <a:srgbClr val="FF6600"/>
                </a:solidFill>
              </a:rPr>
              <a:t>Volcanic Ash: detection &amp; Height</a:t>
            </a:r>
          </a:p>
          <a:p>
            <a:pPr eaLnBrk="0" fontAlgn="base" hangingPunct="0">
              <a:spcBef>
                <a:spcPct val="0"/>
              </a:spcBef>
              <a:spcAft>
                <a:spcPct val="0"/>
              </a:spcAft>
            </a:pPr>
            <a:r>
              <a:rPr lang="en-US" sz="1800" dirty="0">
                <a:solidFill>
                  <a:srgbClr val="FF6600"/>
                </a:solidFill>
              </a:rPr>
              <a:t>Cloud and Moisture Imagery</a:t>
            </a:r>
          </a:p>
          <a:p>
            <a:pPr eaLnBrk="0" fontAlgn="base" hangingPunct="0">
              <a:spcBef>
                <a:spcPct val="0"/>
              </a:spcBef>
              <a:spcAft>
                <a:spcPct val="0"/>
              </a:spcAft>
            </a:pPr>
            <a:r>
              <a:rPr lang="en-US" sz="1800" dirty="0">
                <a:solidFill>
                  <a:srgbClr val="FF6600"/>
                </a:solidFill>
              </a:rPr>
              <a:t>Hurricane Intensity</a:t>
            </a:r>
          </a:p>
          <a:p>
            <a:pPr eaLnBrk="0" fontAlgn="base" hangingPunct="0">
              <a:spcBef>
                <a:spcPct val="0"/>
              </a:spcBef>
              <a:spcAft>
                <a:spcPct val="0"/>
              </a:spcAft>
            </a:pPr>
            <a:r>
              <a:rPr lang="en-US" sz="1800" dirty="0">
                <a:solidFill>
                  <a:srgbClr val="FFFFFF"/>
                </a:solidFill>
              </a:rPr>
              <a:t>Lightning Detection:  Events, Groups &amp; Flashes</a:t>
            </a:r>
          </a:p>
          <a:p>
            <a:pPr eaLnBrk="0" fontAlgn="base" hangingPunct="0">
              <a:spcBef>
                <a:spcPct val="0"/>
              </a:spcBef>
              <a:spcAft>
                <a:spcPct val="0"/>
              </a:spcAft>
            </a:pPr>
            <a:r>
              <a:rPr lang="en-US" sz="1800" dirty="0">
                <a:solidFill>
                  <a:srgbClr val="FFFFFF"/>
                </a:solidFill>
              </a:rPr>
              <a:t>Rainfall Rate / QPE</a:t>
            </a:r>
          </a:p>
          <a:p>
            <a:pPr eaLnBrk="0" fontAlgn="base" hangingPunct="0">
              <a:spcBef>
                <a:spcPct val="0"/>
              </a:spcBef>
              <a:spcAft>
                <a:spcPct val="0"/>
              </a:spcAft>
            </a:pPr>
            <a:r>
              <a:rPr lang="en-US" sz="1800" dirty="0">
                <a:solidFill>
                  <a:srgbClr val="00FF00"/>
                </a:solidFill>
              </a:rPr>
              <a:t>Total </a:t>
            </a:r>
            <a:r>
              <a:rPr lang="en-US" sz="1800" dirty="0" err="1">
                <a:solidFill>
                  <a:srgbClr val="00FF00"/>
                </a:solidFill>
              </a:rPr>
              <a:t>Precipitable</a:t>
            </a:r>
            <a:r>
              <a:rPr lang="en-US" sz="1800" dirty="0">
                <a:solidFill>
                  <a:srgbClr val="00FF00"/>
                </a:solidFill>
              </a:rPr>
              <a:t> Water</a:t>
            </a:r>
          </a:p>
          <a:p>
            <a:pPr eaLnBrk="0" fontAlgn="base" hangingPunct="0">
              <a:spcBef>
                <a:spcPct val="0"/>
              </a:spcBef>
              <a:spcAft>
                <a:spcPct val="0"/>
              </a:spcAft>
            </a:pPr>
            <a:r>
              <a:rPr lang="en-US" sz="1800" dirty="0">
                <a:solidFill>
                  <a:srgbClr val="00FF00"/>
                </a:solidFill>
              </a:rPr>
              <a:t>Fire/Hot Spot Characterization</a:t>
            </a:r>
          </a:p>
          <a:p>
            <a:pPr eaLnBrk="0" fontAlgn="base" hangingPunct="0">
              <a:spcBef>
                <a:spcPct val="0"/>
              </a:spcBef>
              <a:spcAft>
                <a:spcPct val="0"/>
              </a:spcAft>
            </a:pPr>
            <a:r>
              <a:rPr lang="en-US" sz="1800" dirty="0">
                <a:solidFill>
                  <a:srgbClr val="FFFFFF"/>
                </a:solidFill>
              </a:rPr>
              <a:t> </a:t>
            </a:r>
          </a:p>
          <a:p>
            <a:pPr eaLnBrk="0" fontAlgn="base" hangingPunct="0">
              <a:spcBef>
                <a:spcPct val="0"/>
              </a:spcBef>
              <a:spcAft>
                <a:spcPct val="0"/>
              </a:spcAft>
            </a:pPr>
            <a:r>
              <a:rPr lang="en-US" sz="1800" u="sng" dirty="0">
                <a:solidFill>
                  <a:srgbClr val="FFFFFF"/>
                </a:solidFill>
              </a:rPr>
              <a:t>Option 2 Products:</a:t>
            </a:r>
            <a:endParaRPr lang="en-US" sz="1800" dirty="0">
              <a:solidFill>
                <a:srgbClr val="FFFFFF"/>
              </a:solidFill>
            </a:endParaRPr>
          </a:p>
          <a:p>
            <a:pPr eaLnBrk="0" fontAlgn="base" hangingPunct="0">
              <a:spcBef>
                <a:spcPct val="0"/>
              </a:spcBef>
              <a:spcAft>
                <a:spcPct val="0"/>
              </a:spcAft>
            </a:pPr>
            <a:r>
              <a:rPr lang="en-US" sz="1800" dirty="0">
                <a:solidFill>
                  <a:srgbClr val="00FF00"/>
                </a:solidFill>
              </a:rPr>
              <a:t>Aircraft Icing Threat</a:t>
            </a:r>
          </a:p>
          <a:p>
            <a:pPr eaLnBrk="0" fontAlgn="base" hangingPunct="0">
              <a:spcBef>
                <a:spcPct val="0"/>
              </a:spcBef>
              <a:spcAft>
                <a:spcPct val="0"/>
              </a:spcAft>
            </a:pPr>
            <a:r>
              <a:rPr lang="en-US" sz="1800" dirty="0">
                <a:solidFill>
                  <a:srgbClr val="00FF00"/>
                </a:solidFill>
              </a:rPr>
              <a:t>Turbulence</a:t>
            </a:r>
          </a:p>
          <a:p>
            <a:pPr eaLnBrk="0" fontAlgn="base" hangingPunct="0">
              <a:spcBef>
                <a:spcPct val="0"/>
              </a:spcBef>
              <a:spcAft>
                <a:spcPct val="0"/>
              </a:spcAft>
            </a:pPr>
            <a:r>
              <a:rPr lang="en-US" sz="1800" dirty="0">
                <a:solidFill>
                  <a:srgbClr val="FF6600"/>
                </a:solidFill>
              </a:rPr>
              <a:t>Convective Initiation</a:t>
            </a:r>
          </a:p>
          <a:p>
            <a:pPr eaLnBrk="0" fontAlgn="base" hangingPunct="0">
              <a:spcBef>
                <a:spcPct val="0"/>
              </a:spcBef>
              <a:spcAft>
                <a:spcPct val="0"/>
              </a:spcAft>
            </a:pPr>
            <a:r>
              <a:rPr lang="en-US" sz="1800" dirty="0">
                <a:solidFill>
                  <a:srgbClr val="FF6600"/>
                </a:solidFill>
              </a:rPr>
              <a:t>Enhanced </a:t>
            </a:r>
            <a:r>
              <a:rPr lang="en-US" altLang="en-US" sz="1800" dirty="0">
                <a:solidFill>
                  <a:srgbClr val="FF6600"/>
                </a:solidFill>
              </a:rPr>
              <a:t>“</a:t>
            </a:r>
            <a:r>
              <a:rPr lang="en-US" sz="1800" dirty="0">
                <a:solidFill>
                  <a:srgbClr val="FF6600"/>
                </a:solidFill>
              </a:rPr>
              <a:t>V</a:t>
            </a:r>
            <a:r>
              <a:rPr lang="en-US" altLang="en-US" sz="1800" dirty="0">
                <a:solidFill>
                  <a:srgbClr val="FF6600"/>
                </a:solidFill>
              </a:rPr>
              <a:t>”</a:t>
            </a:r>
            <a:r>
              <a:rPr lang="en-US" sz="1800" dirty="0">
                <a:solidFill>
                  <a:srgbClr val="FF6600"/>
                </a:solidFill>
              </a:rPr>
              <a:t> / Overshooting Top Detection</a:t>
            </a:r>
          </a:p>
          <a:p>
            <a:pPr eaLnBrk="0" fontAlgn="base" hangingPunct="0">
              <a:spcBef>
                <a:spcPct val="0"/>
              </a:spcBef>
              <a:spcAft>
                <a:spcPct val="0"/>
              </a:spcAft>
            </a:pPr>
            <a:r>
              <a:rPr lang="en-US" sz="1800" dirty="0">
                <a:solidFill>
                  <a:srgbClr val="00FF00"/>
                </a:solidFill>
              </a:rPr>
              <a:t>Low Cloud and Fog</a:t>
            </a:r>
          </a:p>
          <a:p>
            <a:pPr eaLnBrk="0" fontAlgn="base" hangingPunct="0">
              <a:spcBef>
                <a:spcPct val="0"/>
              </a:spcBef>
              <a:spcAft>
                <a:spcPct val="0"/>
              </a:spcAft>
            </a:pPr>
            <a:r>
              <a:rPr lang="en-US" sz="1800" dirty="0">
                <a:solidFill>
                  <a:srgbClr val="00FF00"/>
                </a:solidFill>
              </a:rPr>
              <a:t>SO</a:t>
            </a:r>
            <a:r>
              <a:rPr lang="en-US" sz="1800" baseline="-25000" dirty="0">
                <a:solidFill>
                  <a:srgbClr val="00FF00"/>
                </a:solidFill>
              </a:rPr>
              <a:t>2</a:t>
            </a:r>
            <a:r>
              <a:rPr lang="en-US" sz="1800" dirty="0">
                <a:solidFill>
                  <a:srgbClr val="00FF00"/>
                </a:solidFill>
              </a:rPr>
              <a:t> Detection</a:t>
            </a:r>
          </a:p>
        </p:txBody>
      </p:sp>
    </p:spTree>
    <p:extLst>
      <p:ext uri="{BB962C8B-B14F-4D97-AF65-F5344CB8AC3E}">
        <p14:creationId xmlns:p14="http://schemas.microsoft.com/office/powerpoint/2010/main" val="34452215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D0A3B66-DAD9-4B67-B0F2-B1F90F32A12B}" type="slidenum">
              <a:rPr lang="en-US" sz="1400">
                <a:solidFill>
                  <a:srgbClr val="FFFFFF"/>
                </a:solidFill>
              </a:rPr>
              <a:pPr/>
              <a:t>41</a:t>
            </a:fld>
            <a:endParaRPr lang="en-US" sz="1400">
              <a:solidFill>
                <a:srgbClr val="FFFFFF"/>
              </a:solidFill>
            </a:endParaRPr>
          </a:p>
        </p:txBody>
      </p:sp>
      <p:sp>
        <p:nvSpPr>
          <p:cNvPr id="50179" name="Rectangle 2"/>
          <p:cNvSpPr>
            <a:spLocks noGrp="1" noChangeArrowheads="1"/>
          </p:cNvSpPr>
          <p:nvPr>
            <p:ph type="title"/>
          </p:nvPr>
        </p:nvSpPr>
        <p:spPr/>
        <p:txBody>
          <a:bodyPr/>
          <a:lstStyle/>
          <a:p>
            <a:pPr eaLnBrk="1" hangingPunct="1"/>
            <a:r>
              <a:rPr lang="en-US" sz="3200" smtClean="0"/>
              <a:t>UW-CIMSS and ASPB GOES-R Products</a:t>
            </a:r>
            <a:br>
              <a:rPr lang="en-US" sz="3200" smtClean="0"/>
            </a:br>
            <a:r>
              <a:rPr lang="en-US" sz="3200" smtClean="0"/>
              <a:t>R3 and Decision Aids</a:t>
            </a:r>
          </a:p>
        </p:txBody>
      </p:sp>
      <p:graphicFrame>
        <p:nvGraphicFramePr>
          <p:cNvPr id="21597" name="Group 93"/>
          <p:cNvGraphicFramePr>
            <a:graphicFrameLocks noGrp="1"/>
          </p:cNvGraphicFramePr>
          <p:nvPr/>
        </p:nvGraphicFramePr>
        <p:xfrm>
          <a:off x="838200" y="1701800"/>
          <a:ext cx="7848600" cy="4724472"/>
        </p:xfrm>
        <a:graphic>
          <a:graphicData uri="http://schemas.openxmlformats.org/drawingml/2006/table">
            <a:tbl>
              <a:tblPr/>
              <a:tblGrid>
                <a:gridCol w="3124200"/>
                <a:gridCol w="2108200"/>
                <a:gridCol w="2616200"/>
              </a:tblGrid>
              <a:tr h="884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Demonstration Product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Category</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PG Testbed Activity</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Nearcasting (Petersen/Aune)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GOES-R3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SPC and NWS WFO</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GOES Sounder Ozone -- CAPE (Li)</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GIMPAP</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NWS WFO</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GOES Sounder Stability Indexes -- CAPE (Li)</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GIMPAP</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SPC and NWS WFO</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MODIS Imagery and Products</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NWS WFO</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AVHRR Imagery and Products</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NWS WFO</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AIRS Stability Indexes  (Schmit)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currently internal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8315440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NWS Collaborations</a:t>
            </a:r>
            <a:endParaRPr lang="en-US" dirty="0"/>
          </a:p>
        </p:txBody>
      </p:sp>
      <p:sp>
        <p:nvSpPr>
          <p:cNvPr id="3" name="Content Placeholder 2"/>
          <p:cNvSpPr>
            <a:spLocks noGrp="1"/>
          </p:cNvSpPr>
          <p:nvPr>
            <p:ph idx="1"/>
          </p:nvPr>
        </p:nvSpPr>
        <p:spPr>
          <a:xfrm>
            <a:off x="228600" y="1020762"/>
            <a:ext cx="8763000" cy="4876800"/>
          </a:xfrm>
        </p:spPr>
        <p:txBody>
          <a:bodyPr>
            <a:noAutofit/>
          </a:bodyPr>
          <a:lstStyle/>
          <a:p>
            <a:r>
              <a:rPr lang="en-US" sz="1600" b="1" dirty="0" smtClean="0"/>
              <a:t>CIMSS and ASPB Continue NWS Collaborations on Satellite-based Products</a:t>
            </a:r>
            <a:r>
              <a:rPr lang="en-US" sz="1600" dirty="0" smtClean="0"/>
              <a:t>: On May 27, 2010, as part of the GOES-R Proving Ground's Hazardous Weather </a:t>
            </a:r>
            <a:r>
              <a:rPr lang="en-US" sz="1600" dirty="0" err="1" smtClean="0"/>
              <a:t>Testbed</a:t>
            </a:r>
            <a:r>
              <a:rPr lang="en-US" sz="1600" dirty="0" smtClean="0"/>
              <a:t> (HWT), R. </a:t>
            </a:r>
            <a:r>
              <a:rPr lang="en-US" sz="1600" dirty="0" err="1" smtClean="0"/>
              <a:t>Aune</a:t>
            </a:r>
            <a:r>
              <a:rPr lang="en-US" sz="1600" dirty="0" smtClean="0"/>
              <a:t> (STAR) and J. </a:t>
            </a:r>
            <a:r>
              <a:rPr lang="en-US" sz="1600" dirty="0" err="1" smtClean="0"/>
              <a:t>Gerth</a:t>
            </a:r>
            <a:r>
              <a:rPr lang="en-US" sz="1600" dirty="0" smtClean="0"/>
              <a:t> (CIMSS) worked an eight hour shift at National Weather Service Forecast Office in Sullivan, Wisconsin to learn how CIMSS satellite-based products are used in the severe weather warning process. Feedback was obtained on how CIMSS convective initiation (CI) and </a:t>
            </a:r>
            <a:r>
              <a:rPr lang="en-US" sz="1600" dirty="0" err="1" smtClean="0"/>
              <a:t>nearcasting</a:t>
            </a:r>
            <a:r>
              <a:rPr lang="en-US" sz="1600" dirty="0" smtClean="0"/>
              <a:t> products are used to identify and track the potential for severe weather. These satellite based products are used in conjunction with forecast model output, satellite imagery and lightning data within AWIPS environment to identify thunderstorm cells with the best potential for producing severe weather. Although a few minor problems were identified, in general, the products were found to be a very useful contribution to the severe weather warning process. </a:t>
            </a:r>
            <a:endParaRPr lang="en-US" sz="1600" dirty="0"/>
          </a:p>
          <a:p>
            <a:endParaRPr lang="en-US" sz="1600" dirty="0" smtClean="0"/>
          </a:p>
        </p:txBody>
      </p:sp>
    </p:spTree>
    <p:extLst>
      <p:ext uri="{BB962C8B-B14F-4D97-AF65-F5344CB8AC3E}">
        <p14:creationId xmlns:p14="http://schemas.microsoft.com/office/powerpoint/2010/main" val="17894013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Bob A.</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181522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NWS Collaborations</a:t>
            </a:r>
            <a:endParaRPr lang="en-US" dirty="0"/>
          </a:p>
        </p:txBody>
      </p:sp>
      <p:sp>
        <p:nvSpPr>
          <p:cNvPr id="3" name="Content Placeholder 2"/>
          <p:cNvSpPr>
            <a:spLocks noGrp="1"/>
          </p:cNvSpPr>
          <p:nvPr>
            <p:ph idx="1"/>
          </p:nvPr>
        </p:nvSpPr>
        <p:spPr>
          <a:xfrm>
            <a:off x="228600" y="1020762"/>
            <a:ext cx="8763000" cy="4876800"/>
          </a:xfrm>
        </p:spPr>
        <p:txBody>
          <a:bodyPr>
            <a:noAutofit/>
          </a:bodyPr>
          <a:lstStyle/>
          <a:p>
            <a:r>
              <a:rPr lang="en-US" sz="1600" b="1" dirty="0" smtClean="0"/>
              <a:t>CIMSS participation in NOAA Hazardous Weather </a:t>
            </a:r>
            <a:r>
              <a:rPr lang="en-US" sz="1600" b="1" dirty="0" err="1" smtClean="0"/>
              <a:t>Testbed</a:t>
            </a:r>
            <a:r>
              <a:rPr lang="en-US" sz="1600" dirty="0" smtClean="0"/>
              <a:t>: The CIMSS ran a five week period of participation in the NOAA Hazardous Weather </a:t>
            </a:r>
            <a:r>
              <a:rPr lang="en-US" sz="1600" dirty="0" err="1" smtClean="0"/>
              <a:t>Testbed</a:t>
            </a:r>
            <a:r>
              <a:rPr lang="en-US" sz="1600" dirty="0" smtClean="0"/>
              <a:t> (HWT) supporting GOES-R Proving Ground activities. CIMSS  provided University of Wisconsin convective initiation (UWCI), overshooting-top/enhanced-V, and Weather Research and Forecasting (WRF) Advanced Research WRF (ARW) model-simulated Advanced Baseline Imager (ABI) radiances for the Advanced Weather Information Processing System (AWIPS) terminals as proxies for future GOES-R ABI decision support products. Two CIMSS scientists participate each week, working directly with four NWS forecasters. The goal is to provide this additional information to forecasters as they are involved in real-time or archived convective events while including all other sources of decision support (radar, </a:t>
            </a:r>
            <a:r>
              <a:rPr lang="en-US" sz="1600" dirty="0" err="1" smtClean="0"/>
              <a:t>mesonet</a:t>
            </a:r>
            <a:r>
              <a:rPr lang="en-US" sz="1600" dirty="0" smtClean="0"/>
              <a:t>, wind profiler, etc.) normally available in warning process. In addition, forecasters are using output from a new, advanced radar algorithm and GOES-R Geostationary Lightning Mapper (GLM) proxy lightning data. The purpose is to see how satellite decision support would be folded into an end-to-end warning process. During the first two weeks of participation, UWCI has been viewed very favorably as a way to hone in on locations where active convective is first forming, providing advanced lead time. This allowed forecasters to access GLM proxy cloud-to-cloud lightning in conjunction with GOES imager based convective initiation/cloud-top cooling within AWIPS. Cloud-to-cloud lightning was shown to first occur at first indication of cloud-top cooling in this case. Daily updates of the NOAA HWT CIMSS Proving Ground activity are at </a:t>
            </a:r>
            <a:r>
              <a:rPr lang="en-US" sz="1600" dirty="0" smtClean="0">
                <a:hlinkClick r:id="rId2"/>
              </a:rPr>
              <a:t>http://goesrhwt.blogspot.com</a:t>
            </a:r>
            <a:r>
              <a:rPr lang="en-US" sz="1600" dirty="0" smtClean="0"/>
              <a:t>. An overview of decision support products is at </a:t>
            </a:r>
            <a:r>
              <a:rPr lang="en-US" sz="1600" dirty="0" smtClean="0">
                <a:hlinkClick r:id="rId3"/>
              </a:rPr>
              <a:t>http://cimss.ssec.wisc.edu/goes_r/proving-ground/SPC/SPC.html</a:t>
            </a:r>
            <a:r>
              <a:rPr lang="en-US" sz="1600" dirty="0" smtClean="0"/>
              <a:t>. </a:t>
            </a:r>
            <a:endParaRPr lang="en-US" sz="1600" dirty="0"/>
          </a:p>
        </p:txBody>
      </p:sp>
    </p:spTree>
    <p:extLst>
      <p:ext uri="{BB962C8B-B14F-4D97-AF65-F5344CB8AC3E}">
        <p14:creationId xmlns:p14="http://schemas.microsoft.com/office/powerpoint/2010/main" val="5287102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Volcanic Ash and related Products</a:t>
            </a:r>
            <a:endParaRPr lang="en-US" dirty="0"/>
          </a:p>
        </p:txBody>
      </p:sp>
      <p:sp>
        <p:nvSpPr>
          <p:cNvPr id="3" name="Content Placeholder 2"/>
          <p:cNvSpPr>
            <a:spLocks noGrp="1"/>
          </p:cNvSpPr>
          <p:nvPr>
            <p:ph idx="1"/>
          </p:nvPr>
        </p:nvSpPr>
        <p:spPr>
          <a:xfrm>
            <a:off x="152400" y="1371600"/>
            <a:ext cx="8686800" cy="4525963"/>
          </a:xfrm>
        </p:spPr>
        <p:txBody>
          <a:bodyPr>
            <a:noAutofit/>
          </a:bodyPr>
          <a:lstStyle/>
          <a:p>
            <a:r>
              <a:rPr lang="en-US" sz="1800" b="1" dirty="0" smtClean="0"/>
              <a:t>London VAAC: </a:t>
            </a:r>
            <a:r>
              <a:rPr lang="en-US" sz="1800" dirty="0" smtClean="0"/>
              <a:t>Volcanic ash products (ash height, mass loading, and effective particle radius), developed for the next generation Geostationary Operational Environmental Satellite (GOES-R), were provided to the London Volcanic Ash Advisory Center (VAAC) for detailed post event analysis of the </a:t>
            </a:r>
            <a:r>
              <a:rPr lang="en-US" sz="1800" dirty="0" err="1" smtClean="0"/>
              <a:t>Eyjafjallajokull</a:t>
            </a:r>
            <a:r>
              <a:rPr lang="en-US" sz="1800" dirty="0" smtClean="0"/>
              <a:t> eruption April 14-19, 2010 in Iceland. Near real-time GOES-R volcanic ash products are available for Iceland at h</a:t>
            </a:r>
            <a:r>
              <a:rPr lang="en-US" sz="1800" dirty="0" smtClean="0">
                <a:hlinkClick r:id="rId2"/>
              </a:rPr>
              <a:t>ttp://cimss.ssec.wisc.edu/goes_r/proving-ground/geocat_ash/</a:t>
            </a:r>
            <a:r>
              <a:rPr lang="en-US" sz="1800" dirty="0" smtClean="0"/>
              <a:t>. </a:t>
            </a:r>
          </a:p>
          <a:p>
            <a:endParaRPr lang="en-US" sz="1800" b="1" dirty="0"/>
          </a:p>
          <a:p>
            <a:r>
              <a:rPr lang="en-US" sz="1800" b="1" dirty="0" smtClean="0"/>
              <a:t>Developmental SEVIRI based Volcanic Ash Trajectory Predictions</a:t>
            </a:r>
            <a:r>
              <a:rPr lang="en-US" sz="1800" dirty="0" smtClean="0"/>
              <a:t>: As part of activities under the NOAA Volcanic Ash Working Group (VAWG) Science Team, Advanced Satellite Products Branch (ASPB) scientists used aerosol trajectory forecast capabilities from the International version of Infusing Satellite data into Environmental Applications (IDEA-I) to demonstrate how Spinning Enhanced Visible and Infrared Imager (SEVIRI) volcanic ash visible optical depth and ash top pressure retrievals could be used to initialize volcanic ash trajectory predictions associated with the April 2010 </a:t>
            </a:r>
            <a:r>
              <a:rPr lang="en-US" sz="1800" dirty="0" err="1" smtClean="0"/>
              <a:t>Eyjafjoll</a:t>
            </a:r>
            <a:r>
              <a:rPr lang="en-US" sz="1800" dirty="0" smtClean="0"/>
              <a:t> eruption in southern Iceland. IDEA-I trajectory initialization software was adapted for SEVIRI ash retrievals and delivered to scientists at the NOAA Air Resources Laboratory (ARL) for use in Operational </a:t>
            </a:r>
            <a:r>
              <a:rPr lang="en-US" sz="1800" dirty="0" err="1" smtClean="0"/>
              <a:t>HYbrid</a:t>
            </a:r>
            <a:r>
              <a:rPr lang="en-US" sz="1800" dirty="0" smtClean="0"/>
              <a:t> Single-Particle </a:t>
            </a:r>
            <a:r>
              <a:rPr lang="en-US" sz="1800" dirty="0" err="1" smtClean="0"/>
              <a:t>Lagrangian</a:t>
            </a:r>
            <a:r>
              <a:rPr lang="en-US" sz="1800" dirty="0" smtClean="0"/>
              <a:t> Integrated Trajectory (HYSPLIT) volcanic ash predictions. </a:t>
            </a:r>
            <a:endParaRPr lang="en-US" sz="1800" dirty="0"/>
          </a:p>
        </p:txBody>
      </p:sp>
    </p:spTree>
    <p:extLst>
      <p:ext uri="{BB962C8B-B14F-4D97-AF65-F5344CB8AC3E}">
        <p14:creationId xmlns:p14="http://schemas.microsoft.com/office/powerpoint/2010/main" val="8186123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Volcanic Ash (continued)</a:t>
            </a:r>
            <a:endParaRPr lang="en-US" dirty="0"/>
          </a:p>
        </p:txBody>
      </p:sp>
      <p:sp>
        <p:nvSpPr>
          <p:cNvPr id="3" name="Content Placeholder 2"/>
          <p:cNvSpPr>
            <a:spLocks noGrp="1"/>
          </p:cNvSpPr>
          <p:nvPr>
            <p:ph idx="1"/>
          </p:nvPr>
        </p:nvSpPr>
        <p:spPr>
          <a:xfrm>
            <a:off x="76200" y="838200"/>
            <a:ext cx="8839200" cy="4525963"/>
          </a:xfrm>
        </p:spPr>
        <p:txBody>
          <a:bodyPr>
            <a:noAutofit/>
          </a:bodyPr>
          <a:lstStyle/>
          <a:p>
            <a:r>
              <a:rPr lang="en-US" sz="1400" b="1" dirty="0" smtClean="0"/>
              <a:t>Alaska Aviation and Volcanic Ash Workshop</a:t>
            </a:r>
            <a:r>
              <a:rPr lang="en-US" sz="1400" dirty="0" smtClean="0"/>
              <a:t>: M. Pavolonis (NOAA/NESDIS) attended the Alaska Aviation and Volcanic Ash Workshop in Anchorage, AK, September 20 – 23, 2010. The goals of the workshop, which was hosted by the National Weather Service (NWS), were to gather customer (commercial and general aviation) feedback on current aviation decision support systems, identify gaps in aviation decision support systems, to provide users with an overview of current volcanic ash remote sensing and modeling capabilities, and discuss lessons learned from previous volcanic eruptions. M. Pavolonis presented an overview of the volcanic ash products recently developed by NOAA/NESDIS/STAR and the Cooperative Institute for Meteorological Satellite Studies (CIMSS). The NOAA/CIMSS volcanic ash products will be made available to the Anchorage VAAC via the next generation GOES-R proving ground. </a:t>
            </a:r>
            <a:br>
              <a:rPr lang="en-US" sz="1400" dirty="0" smtClean="0"/>
            </a:br>
            <a:r>
              <a:rPr lang="en-US" sz="1400" dirty="0" smtClean="0"/>
              <a:t/>
            </a:r>
            <a:br>
              <a:rPr lang="en-US" sz="1400" dirty="0" smtClean="0"/>
            </a:br>
            <a:r>
              <a:rPr lang="en-US" sz="1400" b="1" dirty="0" smtClean="0"/>
              <a:t>Interagency Meeting on Volcanic Ash</a:t>
            </a:r>
            <a:r>
              <a:rPr lang="en-US" sz="1400" dirty="0" smtClean="0"/>
              <a:t>: The United States Geological Survey (USGS) and NOAA held a bi-agency meeting in Anchorage, AK on September 24, 2010 to discuss collaborations on volcanic ash cloud monitoring and forecasting, with the ultimate goal of ensuring that the combined expertise and resources of NOAA and the USGS are being used efficiently during the response to a volcanic eruption. M. Pavolonis represented NOAA/NESDIS. Both agencies agreed that volcanic ash forecasts could be improved through collaboration. </a:t>
            </a:r>
          </a:p>
          <a:p>
            <a:endParaRPr lang="en-US" sz="1400" dirty="0"/>
          </a:p>
          <a:p>
            <a:r>
              <a:rPr lang="en-US" sz="1400" b="1" dirty="0" smtClean="0"/>
              <a:t>WMO Workshop on Volcanic Ash Dispersion Forecasting and Civil Aviation</a:t>
            </a:r>
            <a:r>
              <a:rPr lang="en-US" sz="1400" dirty="0" smtClean="0"/>
              <a:t>: M. Pavolonis (NOAA/NESDIS/STAR) attended a workshop on volcanic ash dispersion forecasting at the World Meteorological Organization (WMO) headquarters in Geneva, Switzerland October 18 – 20, 2010. The workshop was dedicated to evaluating the current state of ash dispersion forecast models used at operational and research centers around the world and determining the steps needed to improve volcanic ash dispersion forecasts. The workshop participants agreed that satellite data are critical for improving dispersion forecasts through data assimilation, model validation, and model parameterization development efforts. The volcanic ash products developed by NOAA/NESDIS/STAR and the CIMSS were identified as the primary source of satellite-based ash cloud property information that can be used to improve models. M. Pavolonis gave an invited overview of the STAR/CIMSS volcanic ash products, which included potential model applications. A WMO endorsed workshop report will be created in the coming weeks. </a:t>
            </a:r>
            <a:endParaRPr lang="en-US" sz="1400" dirty="0"/>
          </a:p>
        </p:txBody>
      </p:sp>
    </p:spTree>
    <p:extLst>
      <p:ext uri="{BB962C8B-B14F-4D97-AF65-F5344CB8AC3E}">
        <p14:creationId xmlns:p14="http://schemas.microsoft.com/office/powerpoint/2010/main" val="2210543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Aviation </a:t>
            </a:r>
            <a:r>
              <a:rPr lang="en-US" dirty="0" err="1" smtClean="0"/>
              <a:t>Wx</a:t>
            </a:r>
            <a:endParaRPr lang="en-US" dirty="0"/>
          </a:p>
        </p:txBody>
      </p:sp>
      <p:sp>
        <p:nvSpPr>
          <p:cNvPr id="3" name="Content Placeholder 2"/>
          <p:cNvSpPr>
            <a:spLocks noGrp="1"/>
          </p:cNvSpPr>
          <p:nvPr>
            <p:ph idx="1"/>
          </p:nvPr>
        </p:nvSpPr>
        <p:spPr>
          <a:xfrm>
            <a:off x="457200" y="1295400"/>
            <a:ext cx="8229600" cy="4525963"/>
          </a:xfrm>
        </p:spPr>
        <p:txBody>
          <a:bodyPr>
            <a:noAutofit/>
          </a:bodyPr>
          <a:lstStyle/>
          <a:p>
            <a:r>
              <a:rPr lang="en-US" sz="1600" b="1" dirty="0" smtClean="0"/>
              <a:t>Aviation Weather Proving Ground Meeting</a:t>
            </a:r>
            <a:r>
              <a:rPr lang="en-US" sz="1600" dirty="0" smtClean="0"/>
              <a:t>: M. Pavolonis (NOAA/NESDIS) attended the Aviation Weather Proving Ground planning meeting at the Aviation Weather Center (AWC) in Kansas City, MO. The goals of this meeting were to determine which satellite products will be included in the Proving Ground effort, and how those products will be made available to the AWC. The next generation Geostationary Operational Environmental Satellite (GOES-R) volcanic ash, sulfur dioxide, and fog products, developed by NOAA/NESDIS/STAR in collaboration with the Cooperative Institute for Meteorological Satellite Studies (CIMSS), will be tested in operations at the AWC during the fall of 2010. In addition, the University of Wisconsin - CIMSS Convective Initiation product will also be included in the Aviation Proving Ground beginning in August 2010.</a:t>
            </a:r>
          </a:p>
          <a:p>
            <a:endParaRPr lang="en-US" sz="1600" dirty="0" smtClean="0"/>
          </a:p>
          <a:p>
            <a:r>
              <a:rPr lang="en-US" sz="1600" b="1" dirty="0" smtClean="0"/>
              <a:t>Dr. Larry Carey Visits to Collaboration on GOES-R Lightning/Aviation Research</a:t>
            </a:r>
            <a:r>
              <a:rPr lang="en-US" sz="1600" dirty="0" smtClean="0"/>
              <a:t>: Dr. Larry Carey (University of Alabama-Huntsville) visited the Cooperative Institute for Meteorological Satellite Studies (CIMSS) from 30 June - 2 July 2010 to discuss possible lightning research collaborations between GOES-R Aviation, Fires, Cloud, and Imagery teams. The main purpose is to better join infrared radiance derived atmospheric properties (overshooting top detection, cloud top cooling rate, cloud phase, fire detection, turbulence) to occurrence of cloud-to-cloud lightning detection from Lightning Mapping Arrays (LMA) in Oklahoma, Alabama, Florida, and Washington DC as a proxy to future GOES-R Geostationary Lightning Mapper (GLM) applications. </a:t>
            </a:r>
            <a:endParaRPr lang="en-US" sz="1600" dirty="0"/>
          </a:p>
        </p:txBody>
      </p:sp>
    </p:spTree>
    <p:extLst>
      <p:ext uri="{BB962C8B-B14F-4D97-AF65-F5344CB8AC3E}">
        <p14:creationId xmlns:p14="http://schemas.microsoft.com/office/powerpoint/2010/main" val="27828410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rmAutofit fontScale="90000"/>
          </a:bodyPr>
          <a:lstStyle/>
          <a:p>
            <a:r>
              <a:rPr lang="en-US" b="1" dirty="0" smtClean="0"/>
              <a:t>Celebrates Four Years of Supplying MODIS Products in AWIPS to NWS Users</a:t>
            </a:r>
            <a:endParaRPr lang="en-US" dirty="0"/>
          </a:p>
        </p:txBody>
      </p:sp>
      <p:sp>
        <p:nvSpPr>
          <p:cNvPr id="3" name="Content Placeholder 2"/>
          <p:cNvSpPr>
            <a:spLocks noGrp="1"/>
          </p:cNvSpPr>
          <p:nvPr>
            <p:ph idx="1"/>
          </p:nvPr>
        </p:nvSpPr>
        <p:spPr>
          <a:xfrm>
            <a:off x="457200" y="1874837"/>
            <a:ext cx="8229600" cy="4525963"/>
          </a:xfrm>
        </p:spPr>
        <p:txBody>
          <a:bodyPr>
            <a:normAutofit fontScale="77500" lnSpcReduction="20000"/>
          </a:bodyPr>
          <a:lstStyle/>
          <a:p>
            <a:r>
              <a:rPr lang="en-US" b="1" dirty="0" smtClean="0"/>
              <a:t>CIMSS Celebrates Four Years of Supplying MODIS Products in AWIPS to NWS Users</a:t>
            </a:r>
            <a:r>
              <a:rPr lang="en-US" dirty="0" smtClean="0"/>
              <a:t>: July 2010 marks the 4-year anniversary of the point that the Cooperative Institute for Meteorological Satellite Studies (CIMSS) first began to supply Moderate Resolution Imaging </a:t>
            </a:r>
            <a:r>
              <a:rPr lang="en-US" dirty="0" err="1" smtClean="0"/>
              <a:t>Spectroradiometer</a:t>
            </a:r>
            <a:r>
              <a:rPr lang="en-US" dirty="0" smtClean="0"/>
              <a:t> (MODIS) images and products to National Weather Service (NWS) users in an Advanced Weather Interactive Processing System (AWIPS) format. To date, 51 NWS forecast offices have begun to use the CIMSS-supplied MODIS imagery in their local AWIPS workstations, with 22 of these offices actively mentioning MODIS in their daily Area Forecast Discussions. Examples of the MODIS images being supplied in an AWIPS format can be found on the CIMSS Satellite Blog (</a:t>
            </a:r>
            <a:r>
              <a:rPr lang="en-US" dirty="0" smtClean="0">
                <a:hlinkClick r:id="rId2"/>
              </a:rPr>
              <a:t>http://cimss.ssec.wisc.edu/goes/blog/archives/6199</a:t>
            </a:r>
            <a:r>
              <a:rPr lang="en-US" dirty="0" smtClean="0"/>
              <a:t>). </a:t>
            </a:r>
            <a:endParaRPr lang="en-US" dirty="0"/>
          </a:p>
        </p:txBody>
      </p:sp>
    </p:spTree>
    <p:extLst>
      <p:ext uri="{BB962C8B-B14F-4D97-AF65-F5344CB8AC3E}">
        <p14:creationId xmlns:p14="http://schemas.microsoft.com/office/powerpoint/2010/main" val="39960352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Hawaii PG meeting</a:t>
            </a:r>
            <a:endParaRPr lang="en-US" dirty="0"/>
          </a:p>
        </p:txBody>
      </p:sp>
      <p:sp>
        <p:nvSpPr>
          <p:cNvPr id="3" name="Content Placeholder 2"/>
          <p:cNvSpPr>
            <a:spLocks noGrp="1"/>
          </p:cNvSpPr>
          <p:nvPr>
            <p:ph idx="1"/>
          </p:nvPr>
        </p:nvSpPr>
        <p:spPr/>
        <p:txBody>
          <a:bodyPr>
            <a:normAutofit fontScale="62500" lnSpcReduction="20000"/>
          </a:bodyPr>
          <a:lstStyle/>
          <a:p>
            <a:r>
              <a:rPr lang="en-US" b="1" dirty="0" smtClean="0"/>
              <a:t>CIMSS and ASPB Participation at Proving Ground Meeting</a:t>
            </a:r>
            <a:r>
              <a:rPr lang="en-US" dirty="0" smtClean="0"/>
              <a:t>: T. Schmit, B. </a:t>
            </a:r>
            <a:r>
              <a:rPr lang="en-US" dirty="0" err="1" smtClean="0"/>
              <a:t>Aune</a:t>
            </a:r>
            <a:r>
              <a:rPr lang="en-US" dirty="0" smtClean="0"/>
              <a:t>, and M. Pavolonis of the Advanced Satellite Products Branch (ASPB), and Wayne </a:t>
            </a:r>
            <a:r>
              <a:rPr lang="en-US" dirty="0" err="1" smtClean="0"/>
              <a:t>Feltz</a:t>
            </a:r>
            <a:r>
              <a:rPr lang="en-US" dirty="0" smtClean="0"/>
              <a:t>, Jordan </a:t>
            </a:r>
            <a:r>
              <a:rPr lang="en-US" dirty="0" err="1" smtClean="0"/>
              <a:t>Gerth</a:t>
            </a:r>
            <a:r>
              <a:rPr lang="en-US" dirty="0" smtClean="0"/>
              <a:t>, and Allen Huang of the Cooperative Institute for Meteorological Satellite Studies (CIMSS) participated in the Next Generation Geostationary Operational Environmental Satellite (GOES-R) Proving Ground Meeting and the International Symposium on Geoscience and Remote Sensing (IGARSS), both held in Honolulu, HI during the week of July 25, 2010. At the Proving Ground meeting, presentations on the Advanced Baseline Imager (ABI), the current GOES constellation, convective initiation, assimilation of cloud properties and water vapor into numerical weather prediction models, and GOES-R volcanic ash, fog, cloud phase, and cloud height products, were given to help the Pacific Region of the National Weather Service (NWS) prepare a Proving Ground plan. </a:t>
            </a:r>
            <a:br>
              <a:rPr lang="en-US" dirty="0" smtClean="0"/>
            </a:br>
            <a:endParaRPr lang="en-US" dirty="0" smtClean="0"/>
          </a:p>
          <a:p>
            <a:r>
              <a:rPr lang="en-US" dirty="0" smtClean="0"/>
              <a:t>Since meeting, worked with NESDIS and NWS regarding the GOES Sounder data getting into AWIPS over HI. </a:t>
            </a:r>
            <a:endParaRPr lang="en-US" dirty="0"/>
          </a:p>
        </p:txBody>
      </p:sp>
    </p:spTree>
    <p:extLst>
      <p:ext uri="{BB962C8B-B14F-4D97-AF65-F5344CB8AC3E}">
        <p14:creationId xmlns:p14="http://schemas.microsoft.com/office/powerpoint/2010/main" val="2391760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 – The Near Term</a:t>
            </a:r>
            <a:endParaRPr lang="en-US" dirty="0"/>
          </a:p>
        </p:txBody>
      </p:sp>
      <p:sp>
        <p:nvSpPr>
          <p:cNvPr id="3" name="Content Placeholder 2"/>
          <p:cNvSpPr>
            <a:spLocks noGrp="1"/>
          </p:cNvSpPr>
          <p:nvPr>
            <p:ph sz="quarter" idx="1"/>
          </p:nvPr>
        </p:nvSpPr>
        <p:spPr/>
        <p:txBody>
          <a:bodyPr>
            <a:normAutofit fontScale="62500" lnSpcReduction="20000"/>
          </a:bodyPr>
          <a:lstStyle/>
          <a:p>
            <a:r>
              <a:rPr lang="en-US" dirty="0" smtClean="0"/>
              <a:t>Necessary to meet the requirements of tomorrow’s </a:t>
            </a:r>
            <a:r>
              <a:rPr lang="en-US" dirty="0" err="1" smtClean="0"/>
              <a:t>hydrometeorological</a:t>
            </a:r>
            <a:r>
              <a:rPr lang="en-US" dirty="0" smtClean="0"/>
              <a:t> datasets</a:t>
            </a:r>
          </a:p>
          <a:p>
            <a:pPr lvl="1"/>
            <a:r>
              <a:rPr lang="en-US" dirty="0" smtClean="0"/>
              <a:t>Effectively and dynamically producing displays using the graphics card</a:t>
            </a:r>
          </a:p>
          <a:p>
            <a:pPr lvl="2"/>
            <a:r>
              <a:rPr lang="en-US" dirty="0" smtClean="0"/>
              <a:t>Integrating multiple datasets “on the fly” to minimize forecaster use of multiple products for similar information</a:t>
            </a:r>
          </a:p>
          <a:p>
            <a:pPr lvl="1"/>
            <a:r>
              <a:rPr lang="en-US" dirty="0" smtClean="0"/>
              <a:t>Modernizing and standardizing data storage repositories and the discovery database (for metadata)</a:t>
            </a:r>
          </a:p>
          <a:p>
            <a:pPr lvl="2"/>
            <a:r>
              <a:rPr lang="en-US" dirty="0" smtClean="0"/>
              <a:t>Optimizing access attempts for quickest ingest and display</a:t>
            </a:r>
          </a:p>
          <a:p>
            <a:pPr lvl="1"/>
            <a:r>
              <a:rPr lang="en-US" dirty="0" smtClean="0"/>
              <a:t>Development must continue to keep pace with existing technology</a:t>
            </a:r>
          </a:p>
          <a:p>
            <a:r>
              <a:rPr lang="en-US" dirty="0" smtClean="0"/>
              <a:t>Because of the complexities resulting from a service-oriented architecture, developers will need more training to effectively extend the software</a:t>
            </a:r>
          </a:p>
          <a:p>
            <a:r>
              <a:rPr lang="en-US" dirty="0"/>
              <a:t>L</a:t>
            </a:r>
            <a:r>
              <a:rPr lang="en-US" dirty="0" smtClean="0"/>
              <a:t>ocal application development should not occur without adequate governance</a:t>
            </a:r>
          </a:p>
          <a:p>
            <a:pPr lvl="1"/>
            <a:r>
              <a:rPr lang="en-US" dirty="0" smtClean="0"/>
              <a:t>Plug-ins are essentially required to run within AWIPS II, and it is unlikely most will be able to run independently as with legacy AWIPS</a:t>
            </a:r>
            <a:endParaRPr lang="en-US" dirty="0"/>
          </a:p>
        </p:txBody>
      </p:sp>
    </p:spTree>
    <p:extLst>
      <p:ext uri="{BB962C8B-B14F-4D97-AF65-F5344CB8AC3E}">
        <p14:creationId xmlns:p14="http://schemas.microsoft.com/office/powerpoint/2010/main" val="1844459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Air Quality Proving Ground</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First NOAA Air Quality Proving Ground Meeting</a:t>
            </a:r>
            <a:r>
              <a:rPr lang="en-US" dirty="0" smtClean="0"/>
              <a:t>: Brad Pierce gave a presentation entitled “Development of Proxy ABI Data for the AQPG” at the first NOAA Air Quality Proving Ground (AQPG) Advisory Group Workshop, held on September 14, 2010 at the University of Maryland Baltimore County (UMBC) campus outside of Baltimore, MD. </a:t>
            </a:r>
          </a:p>
          <a:p>
            <a:endParaRPr lang="en-US" dirty="0"/>
          </a:p>
          <a:p>
            <a:r>
              <a:rPr lang="en-US" dirty="0" smtClean="0"/>
              <a:t>Brad Pierce was contacted by Bonnie Reed regarding a </a:t>
            </a:r>
            <a:r>
              <a:rPr lang="en-US" b="1" dirty="0" smtClean="0"/>
              <a:t>visibility demonstration with OPC</a:t>
            </a:r>
            <a:r>
              <a:rPr lang="en-US" dirty="0" smtClean="0"/>
              <a:t>. This would be done with MODIS data and would support the AWG aviation activities. Details still need to be defined. </a:t>
            </a:r>
            <a:endParaRPr lang="en-US" dirty="0"/>
          </a:p>
        </p:txBody>
      </p:sp>
    </p:spTree>
    <p:extLst>
      <p:ext uri="{BB962C8B-B14F-4D97-AF65-F5344CB8AC3E}">
        <p14:creationId xmlns:p14="http://schemas.microsoft.com/office/powerpoint/2010/main" val="13437059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17th Conference on Satellite Meteorology and Oceanography</a:t>
            </a:r>
            <a:endParaRPr lang="en-US" dirty="0"/>
          </a:p>
        </p:txBody>
      </p:sp>
      <p:sp>
        <p:nvSpPr>
          <p:cNvPr id="3" name="Content Placeholder 2"/>
          <p:cNvSpPr>
            <a:spLocks noGrp="1"/>
          </p:cNvSpPr>
          <p:nvPr>
            <p:ph idx="1"/>
          </p:nvPr>
        </p:nvSpPr>
        <p:spPr/>
        <p:txBody>
          <a:bodyPr>
            <a:normAutofit fontScale="55000" lnSpcReduction="20000"/>
          </a:bodyPr>
          <a:lstStyle/>
          <a:p>
            <a:r>
              <a:rPr lang="en-US" b="1" dirty="0" smtClean="0"/>
              <a:t>ASPB Participates in the 17th Conference on Satellite Meteorology and Oceanography</a:t>
            </a:r>
            <a:r>
              <a:rPr lang="en-US" dirty="0" smtClean="0"/>
              <a:t>: T. Schmit and M. Pavolonis, both of the Advanced Satellite Products Branch (ASPB), participated in the 17th American Meteorological Society (AMS) Conference on Satellite Meteorology and Oceanography which was held in Annapolis, MD. T. Schmit gave an oral presentation on “The ABI (Advanced Baseline Imager) on the Geostationary Operational Environmental Satellite (GOES)-R series” and a poster on the “NOAA Science Test Results from the GOES-14 and -15 Imager and Sounder”. M. Pavolonis gave an oral presentation on monitoring Iceland's </a:t>
            </a:r>
            <a:r>
              <a:rPr lang="en-US" dirty="0" err="1" smtClean="0"/>
              <a:t>Eyjafjallajokull</a:t>
            </a:r>
            <a:r>
              <a:rPr lang="en-US" dirty="0" smtClean="0"/>
              <a:t> Volcano with GOES-R volcanic ash physical property retrievals, presented a poster on volcanically forced deep convection, and chaired a session on aerosol and volcanic ash remote sensing. </a:t>
            </a:r>
            <a:br>
              <a:rPr lang="en-US" dirty="0" smtClean="0"/>
            </a:br>
            <a:endParaRPr lang="en-US" dirty="0" smtClean="0"/>
          </a:p>
          <a:p>
            <a:r>
              <a:rPr lang="en-US" dirty="0" smtClean="0"/>
              <a:t>AMS Conference: </a:t>
            </a:r>
            <a:r>
              <a:rPr lang="en-US" dirty="0" err="1" smtClean="0"/>
              <a:t>Gerth</a:t>
            </a:r>
            <a:r>
              <a:rPr lang="en-US" dirty="0" smtClean="0"/>
              <a:t>, Jordan J., 2010: Confronting data delivery challenges of the future via the GOES-R Proving Ground. 17th Conference on Satellite Meteorology and Oceanography, Annapolis, Maryland, September 27-30, 2010. (Poster)</a:t>
            </a:r>
          </a:p>
          <a:p>
            <a:pPr marL="0" indent="0">
              <a:buNone/>
            </a:pPr>
            <a:r>
              <a:rPr lang="en-US" dirty="0" smtClean="0"/>
              <a:t/>
            </a:r>
            <a:br>
              <a:rPr lang="en-US" dirty="0" smtClean="0"/>
            </a:br>
            <a:endParaRPr lang="en-US" dirty="0"/>
          </a:p>
        </p:txBody>
      </p:sp>
    </p:spTree>
    <p:extLst>
      <p:ext uri="{BB962C8B-B14F-4D97-AF65-F5344CB8AC3E}">
        <p14:creationId xmlns:p14="http://schemas.microsoft.com/office/powerpoint/2010/main" val="5162908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HWT</a:t>
            </a:r>
            <a:endParaRPr lang="en-US" dirty="0"/>
          </a:p>
        </p:txBody>
      </p:sp>
      <p:sp>
        <p:nvSpPr>
          <p:cNvPr id="3" name="Content Placeholder 2"/>
          <p:cNvSpPr>
            <a:spLocks noGrp="1"/>
          </p:cNvSpPr>
          <p:nvPr>
            <p:ph idx="1"/>
          </p:nvPr>
        </p:nvSpPr>
        <p:spPr>
          <a:xfrm>
            <a:off x="457200" y="1219200"/>
            <a:ext cx="8229600" cy="4525963"/>
          </a:xfrm>
        </p:spPr>
        <p:txBody>
          <a:bodyPr>
            <a:noAutofit/>
          </a:bodyPr>
          <a:lstStyle/>
          <a:p>
            <a:r>
              <a:rPr lang="en-US" sz="1600" dirty="0"/>
              <a:t>UW-CIMSS has been engaged in multiple GOES-R proving ground decision support product demonstrations within newly formed </a:t>
            </a:r>
            <a:r>
              <a:rPr lang="en-US" sz="1600" dirty="0" err="1"/>
              <a:t>testbed</a:t>
            </a:r>
            <a:r>
              <a:rPr lang="en-US" sz="1600" dirty="0"/>
              <a:t> opportunities. Main focus has been most mature </a:t>
            </a:r>
            <a:r>
              <a:rPr lang="en-US" sz="1600" dirty="0" err="1"/>
              <a:t>testbed</a:t>
            </a:r>
            <a:r>
              <a:rPr lang="en-US" sz="1600" dirty="0"/>
              <a:t>, the NOAA Hazardous Weather </a:t>
            </a:r>
            <a:r>
              <a:rPr lang="en-US" sz="1600" dirty="0" err="1"/>
              <a:t>Testbed</a:t>
            </a:r>
            <a:r>
              <a:rPr lang="en-US" sz="1600" dirty="0"/>
              <a:t> (HWT) where University of Wisconsin Convective Initiation (UWCI), GOES overshooting-top/enhanced-V (OTTC), and WRF ARW simulated decision support products where made available and NWS end user evaluation accomplished as GOES-R proxy information. </a:t>
            </a:r>
            <a:endParaRPr lang="en-US" sz="1600" dirty="0" smtClean="0"/>
          </a:p>
          <a:p>
            <a:endParaRPr lang="en-US" sz="1600" dirty="0" smtClean="0"/>
          </a:p>
          <a:p>
            <a:r>
              <a:rPr lang="en-US" sz="1600" dirty="0" smtClean="0"/>
              <a:t>UW-CIMSS </a:t>
            </a:r>
            <a:r>
              <a:rPr lang="en-US" sz="1600" dirty="0"/>
              <a:t>is providing real-time access to University of Wisconsin Convective Initiation (UWCI) and GOES overshooting-top/enhanced-V (OTTC) decision support products via AWIPS and N-AWIPS to the Storm Prediction Center (SPC) as part of the Hazardous Weather </a:t>
            </a:r>
            <a:r>
              <a:rPr lang="en-US" sz="1600" dirty="0" err="1"/>
              <a:t>Testbed</a:t>
            </a:r>
            <a:r>
              <a:rPr lang="en-US" sz="1600" dirty="0"/>
              <a:t> Experimental Warning Program (HWT EWP) Spring 2010 experiment as a proxy for future GOES-R option 2 detection capabilities. The UWCI decision support products were provided within the HWT via N-AWIPS gridded format, and the EWP in AWIPS gridded format for the 2010 Spring Experiment. The product utilizes GOES-13 infrared (IR) window brightness temperature changes based on an operational day/night cloud mask to infer cloud-top cooling as a proxy for vertical development in growing cumulus clouds as described by </a:t>
            </a:r>
            <a:r>
              <a:rPr lang="en-US" sz="1600" dirty="0" err="1"/>
              <a:t>Sieglaff</a:t>
            </a:r>
            <a:r>
              <a:rPr lang="en-US" sz="1600" dirty="0"/>
              <a:t> et al. (2010). UWCI (</a:t>
            </a:r>
            <a:r>
              <a:rPr lang="en-US" sz="1600" dirty="0" err="1"/>
              <a:t>Sieglaff</a:t>
            </a:r>
            <a:r>
              <a:rPr lang="en-US" sz="1600" dirty="0"/>
              <a:t> et al., 2010) is generated at the University of Wisconsin for each GOES-13 scan, including rapid-scans, and distributed via LDM in GRIB2 format</a:t>
            </a:r>
            <a:r>
              <a:rPr lang="en-US" sz="1600" dirty="0" smtClean="0"/>
              <a:t>.</a:t>
            </a:r>
          </a:p>
          <a:p>
            <a:endParaRPr lang="en-US" sz="1600" dirty="0" smtClean="0"/>
          </a:p>
          <a:p>
            <a:r>
              <a:rPr lang="en-US" sz="1600" dirty="0"/>
              <a:t>In general, forecasters found that the UWCI products were a useful aid to help them increase situational awareness prior to warning operations during severe weather days. </a:t>
            </a:r>
          </a:p>
        </p:txBody>
      </p:sp>
    </p:spTree>
    <p:extLst>
      <p:ext uri="{BB962C8B-B14F-4D97-AF65-F5344CB8AC3E}">
        <p14:creationId xmlns:p14="http://schemas.microsoft.com/office/powerpoint/2010/main" val="2747051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Eastern Region Workshop</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ASPB and CIMSS Presentations at the Eastern Region Satellite Virtual Workshop</a:t>
            </a:r>
            <a:r>
              <a:rPr lang="en-US" dirty="0" smtClean="0"/>
              <a:t>: STAR/ASPB and Cooperative Institute for Meteorological Satellite Studies (CIMSS) scientists gave three presentations at the Eastern Region Satellite Virtual Workshop that was held on November 9, 2010. “The Advanced Baseline Imager (ABI) on the GOES (Geostationary Operational Environmental Satellite)-R Series” was given by T. Schmit, NOAA/NESDIS STAR; “GOES-R Proving Ground Activities at CIMSS/ASPB” was given by W. </a:t>
            </a:r>
            <a:r>
              <a:rPr lang="en-US" dirty="0" err="1" smtClean="0"/>
              <a:t>Feltz</a:t>
            </a:r>
            <a:r>
              <a:rPr lang="en-US" dirty="0" smtClean="0"/>
              <a:t>, and “AWIPS II and GOES-R: When Updated Information Processing Systems and New Satellites Meet was given by Jordan </a:t>
            </a:r>
            <a:r>
              <a:rPr lang="en-US" dirty="0" err="1" smtClean="0"/>
              <a:t>Gerth</a:t>
            </a:r>
            <a:r>
              <a:rPr lang="en-US" dirty="0" smtClean="0"/>
              <a:t>, both of CIMSS. The workshop, which brought together operational users and researchers, was organized by Frank </a:t>
            </a:r>
            <a:r>
              <a:rPr lang="en-US" dirty="0" err="1" smtClean="0"/>
              <a:t>Alsheimer</a:t>
            </a:r>
            <a:r>
              <a:rPr lang="en-US" dirty="0" smtClean="0"/>
              <a:t>, of the National Weather Service Weather Forecast Office in Charleston, SC. </a:t>
            </a:r>
            <a:endParaRPr lang="en-US" dirty="0"/>
          </a:p>
        </p:txBody>
      </p:sp>
    </p:spTree>
    <p:extLst>
      <p:ext uri="{BB962C8B-B14F-4D97-AF65-F5344CB8AC3E}">
        <p14:creationId xmlns:p14="http://schemas.microsoft.com/office/powerpoint/2010/main" val="29533399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703388" y="198438"/>
            <a:ext cx="5715000" cy="792162"/>
          </a:xfrm>
          <a:solidFill>
            <a:srgbClr val="DCDCFF"/>
          </a:solidFill>
        </p:spPr>
        <p:txBody>
          <a:bodyPr>
            <a:normAutofit fontScale="90000"/>
          </a:bodyPr>
          <a:lstStyle/>
          <a:p>
            <a:r>
              <a:rPr lang="en-US" sz="2400"/>
              <a:t>Current GOES Sounder products – proxy for GOES-R “legacy” soundings</a:t>
            </a:r>
          </a:p>
        </p:txBody>
      </p:sp>
      <p:sp>
        <p:nvSpPr>
          <p:cNvPr id="2053" name="Text Box 5"/>
          <p:cNvSpPr txBox="1">
            <a:spLocks noChangeArrowheads="1"/>
          </p:cNvSpPr>
          <p:nvPr/>
        </p:nvSpPr>
        <p:spPr bwMode="auto">
          <a:xfrm>
            <a:off x="657225" y="1206500"/>
            <a:ext cx="7800975" cy="1155700"/>
          </a:xfrm>
          <a:prstGeom prst="rect">
            <a:avLst/>
          </a:prstGeom>
          <a:solidFill>
            <a:srgbClr val="E6E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a:t>The Li et al (2008) GOES Sounder retrieval algorithm (for vertical profiles of temperature and moisture, and resulting imagery of moisture (TPW) and stability indices) has been implemented at CIMSS, within McIDAS, and </a:t>
            </a:r>
            <a:r>
              <a:rPr lang="en-US" sz="1400" u="sng"/>
              <a:t>as of this month (Nov 2010), with no known deficiencies</a:t>
            </a:r>
            <a:r>
              <a:rPr lang="en-US" sz="1400"/>
              <a:t>, except for lack of the inverted cone procedure for filtering observed radiances.  This Li et al (2008) algorithm is the basis for the AWG ATBD for the GOES-R “legacy” soundings.</a:t>
            </a:r>
          </a:p>
        </p:txBody>
      </p:sp>
      <p:pic>
        <p:nvPicPr>
          <p:cNvPr id="2054" name="Picture 6" descr="dpicom4p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2667000"/>
            <a:ext cx="4140200" cy="3105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5" name="Line 7"/>
          <p:cNvSpPr>
            <a:spLocks noChangeShapeType="1"/>
          </p:cNvSpPr>
          <p:nvPr/>
        </p:nvSpPr>
        <p:spPr bwMode="auto">
          <a:xfrm>
            <a:off x="2120900" y="2386013"/>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 name="Text Box 8"/>
          <p:cNvSpPr txBox="1">
            <a:spLocks noChangeArrowheads="1"/>
          </p:cNvSpPr>
          <p:nvPr/>
        </p:nvSpPr>
        <p:spPr bwMode="auto">
          <a:xfrm>
            <a:off x="1708150" y="5916613"/>
            <a:ext cx="5538788" cy="549275"/>
          </a:xfrm>
          <a:prstGeom prst="rect">
            <a:avLst/>
          </a:prstGeom>
          <a:solidFill>
            <a:srgbClr val="FFFFC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t>Comparison of real-time GOES Sounder </a:t>
            </a:r>
            <a:r>
              <a:rPr lang="en-US" sz="1000" b="1"/>
              <a:t>TPW</a:t>
            </a:r>
            <a:r>
              <a:rPr lang="en-US" sz="1000"/>
              <a:t> (total precipitable water) at nominal 1800 UT on </a:t>
            </a:r>
            <a:r>
              <a:rPr lang="en-US" sz="1000" b="1"/>
              <a:t>03 Nov 2010</a:t>
            </a:r>
            <a:r>
              <a:rPr lang="en-US" sz="1000"/>
              <a:t> showing the new Li-version (upper left), older (1999) Ma-version as available from NESDIS operations (bottom), as well as, the first guess from the GFS model (upper right).</a:t>
            </a:r>
          </a:p>
        </p:txBody>
      </p:sp>
      <p:sp>
        <p:nvSpPr>
          <p:cNvPr id="2057" name="Text Box 9"/>
          <p:cNvSpPr txBox="1">
            <a:spLocks noChangeArrowheads="1"/>
          </p:cNvSpPr>
          <p:nvPr/>
        </p:nvSpPr>
        <p:spPr bwMode="auto">
          <a:xfrm>
            <a:off x="6629400" y="2689225"/>
            <a:ext cx="2362200" cy="3041650"/>
          </a:xfrm>
          <a:prstGeom prst="rect">
            <a:avLst/>
          </a:prstGeom>
          <a:solidFill>
            <a:srgbClr val="E6E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nSpc>
                <a:spcPct val="95000"/>
              </a:lnSpc>
              <a:spcBef>
                <a:spcPct val="15000"/>
              </a:spcBef>
            </a:pPr>
            <a:r>
              <a:rPr lang="en-US" sz="1400"/>
              <a:t>Proxy GOES-R “legacy” soundings are needed for, and to be evaluated by:</a:t>
            </a:r>
          </a:p>
          <a:p>
            <a:pPr>
              <a:lnSpc>
                <a:spcPct val="95000"/>
              </a:lnSpc>
              <a:spcBef>
                <a:spcPct val="15000"/>
              </a:spcBef>
            </a:pPr>
            <a:r>
              <a:rPr lang="en-US" sz="1400"/>
              <a:t>(1) GOES “Nearcast” system;</a:t>
            </a:r>
          </a:p>
          <a:p>
            <a:pPr>
              <a:lnSpc>
                <a:spcPct val="95000"/>
              </a:lnSpc>
              <a:spcBef>
                <a:spcPct val="15000"/>
              </a:spcBef>
            </a:pPr>
            <a:r>
              <a:rPr lang="en-US" sz="1400"/>
              <a:t>(2) CIMSS summer program with local NWS FO (MKX); and, </a:t>
            </a:r>
          </a:p>
          <a:p>
            <a:pPr>
              <a:lnSpc>
                <a:spcPct val="95000"/>
              </a:lnSpc>
              <a:spcBef>
                <a:spcPct val="15000"/>
              </a:spcBef>
            </a:pPr>
            <a:r>
              <a:rPr lang="en-US" sz="1400"/>
              <a:t>(3) HPC TPW assessments.</a:t>
            </a:r>
          </a:p>
          <a:p>
            <a:pPr>
              <a:lnSpc>
                <a:spcPct val="95000"/>
              </a:lnSpc>
              <a:spcBef>
                <a:spcPct val="15000"/>
              </a:spcBef>
            </a:pPr>
            <a:r>
              <a:rPr lang="en-US" sz="1400"/>
              <a:t>Testing remains to be done to stabilize radiance bias adjustments.</a:t>
            </a:r>
            <a:endParaRPr lang="en-US"/>
          </a:p>
        </p:txBody>
      </p:sp>
      <p:sp>
        <p:nvSpPr>
          <p:cNvPr id="2058" name="Text Box 10"/>
          <p:cNvSpPr txBox="1">
            <a:spLocks noChangeArrowheads="1"/>
          </p:cNvSpPr>
          <p:nvPr/>
        </p:nvSpPr>
        <p:spPr bwMode="auto">
          <a:xfrm>
            <a:off x="2743200" y="6491288"/>
            <a:ext cx="35052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a:solidFill>
                  <a:srgbClr val="0000FF"/>
                </a:solidFill>
              </a:rPr>
              <a:t>http://cimss.ssec.wisc.edu/goes/realtime/compare/flanis-dpicom4all.html</a:t>
            </a:r>
          </a:p>
        </p:txBody>
      </p:sp>
      <p:pic>
        <p:nvPicPr>
          <p:cNvPr id="2059" name="Picture 11" descr="GOES-R-POweb-baseline-prods-c201011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895600"/>
            <a:ext cx="1792288" cy="207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60" name="Picture 12" descr="GOES-R-POweb-legacy-sndngs-c20101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4876800"/>
            <a:ext cx="1771650" cy="752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1" name="Line 13"/>
          <p:cNvSpPr>
            <a:spLocks noChangeShapeType="1"/>
          </p:cNvSpPr>
          <p:nvPr/>
        </p:nvSpPr>
        <p:spPr bwMode="auto">
          <a:xfrm flipH="1">
            <a:off x="501650" y="4370388"/>
            <a:ext cx="142875" cy="442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2" name="Line 14"/>
          <p:cNvSpPr>
            <a:spLocks noChangeShapeType="1"/>
          </p:cNvSpPr>
          <p:nvPr/>
        </p:nvSpPr>
        <p:spPr bwMode="auto">
          <a:xfrm>
            <a:off x="1085850" y="4376738"/>
            <a:ext cx="1193800" cy="436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235607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HPC Plans</a:t>
            </a:r>
            <a:endParaRPr lang="en-US" dirty="0"/>
          </a:p>
        </p:txBody>
      </p:sp>
      <p:sp>
        <p:nvSpPr>
          <p:cNvPr id="3" name="Content Placeholder 2"/>
          <p:cNvSpPr>
            <a:spLocks noGrp="1"/>
          </p:cNvSpPr>
          <p:nvPr>
            <p:ph idx="1"/>
          </p:nvPr>
        </p:nvSpPr>
        <p:spPr/>
        <p:txBody>
          <a:bodyPr/>
          <a:lstStyle/>
          <a:p>
            <a:r>
              <a:rPr lang="en-US" dirty="0" smtClean="0"/>
              <a:t>Simulated ABI Imagery (bands 8-16) over the CONUS</a:t>
            </a:r>
          </a:p>
          <a:p>
            <a:r>
              <a:rPr lang="en-US" dirty="0" smtClean="0"/>
              <a:t>Hourly, using NSSL WRF</a:t>
            </a:r>
          </a:p>
          <a:p>
            <a:r>
              <a:rPr lang="en-US" dirty="0" smtClean="0"/>
              <a:t>Details still unknown.</a:t>
            </a:r>
            <a:endParaRPr lang="en-US" dirty="0"/>
          </a:p>
        </p:txBody>
      </p:sp>
    </p:spTree>
    <p:extLst>
      <p:ext uri="{BB962C8B-B14F-4D97-AF65-F5344CB8AC3E}">
        <p14:creationId xmlns:p14="http://schemas.microsoft.com/office/powerpoint/2010/main" val="4853261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75779" name="Rectangle 3"/>
          <p:cNvSpPr>
            <a:spLocks noGrp="1" noChangeArrowheads="1"/>
          </p:cNvSpPr>
          <p:nvPr>
            <p:ph type="body" idx="1"/>
          </p:nvPr>
        </p:nvSpPr>
        <p:spPr>
          <a:xfrm>
            <a:off x="0" y="838200"/>
            <a:ext cx="9144000" cy="4525963"/>
          </a:xfrm>
        </p:spPr>
        <p:txBody>
          <a:bodyPr/>
          <a:lstStyle/>
          <a:p>
            <a:pPr eaLnBrk="1" hangingPunct="1"/>
            <a:r>
              <a:rPr lang="en-US" sz="2800" smtClean="0">
                <a:solidFill>
                  <a:schemeClr val="bg1"/>
                </a:solidFill>
              </a:rPr>
              <a:t>Sample ABI simulated data are available in several formats (google earth, netcdf, McIDAS area &amp; png):</a:t>
            </a:r>
          </a:p>
          <a:p>
            <a:pPr lvl="1" eaLnBrk="1" hangingPunct="1"/>
            <a:r>
              <a:rPr lang="en-US" i="1" smtClean="0">
                <a:solidFill>
                  <a:schemeClr val="bg1"/>
                </a:solidFill>
              </a:rPr>
              <a:t>http://cimss.ssec.wisc.edu/goes/abi/loops/links.html</a:t>
            </a:r>
          </a:p>
        </p:txBody>
      </p:sp>
      <p:pic>
        <p:nvPicPr>
          <p:cNvPr id="75780" name="Picture 6" descr="Screen shot 2010-09-22 a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2362200"/>
            <a:ext cx="6599237" cy="4302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78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C7FF734-56B8-4DC1-B27B-815EA1E867DE}" type="slidenum">
              <a:rPr lang="en-US" smtClean="0">
                <a:solidFill>
                  <a:srgbClr val="000000"/>
                </a:solidFill>
              </a:rPr>
              <a:pPr eaLnBrk="1" hangingPunct="1"/>
              <a:t>56</a:t>
            </a:fld>
            <a:endParaRPr lang="en-US" smtClean="0">
              <a:solidFill>
                <a:srgbClr val="000000"/>
              </a:solidFill>
            </a:endParaRPr>
          </a:p>
        </p:txBody>
      </p:sp>
    </p:spTree>
    <p:extLst>
      <p:ext uri="{BB962C8B-B14F-4D97-AF65-F5344CB8AC3E}">
        <p14:creationId xmlns:p14="http://schemas.microsoft.com/office/powerpoint/2010/main" val="31403638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Scott L.</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82164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GOES-15</a:t>
            </a:r>
            <a:endParaRPr lang="en-US" dirty="0"/>
          </a:p>
        </p:txBody>
      </p:sp>
      <p:sp>
        <p:nvSpPr>
          <p:cNvPr id="3" name="Content Placeholder 2"/>
          <p:cNvSpPr>
            <a:spLocks noGrp="1"/>
          </p:cNvSpPr>
          <p:nvPr>
            <p:ph idx="1"/>
          </p:nvPr>
        </p:nvSpPr>
        <p:spPr/>
        <p:txBody>
          <a:bodyPr>
            <a:normAutofit fontScale="47500" lnSpcReduction="20000"/>
          </a:bodyPr>
          <a:lstStyle/>
          <a:p>
            <a:r>
              <a:rPr lang="en-US" b="1" dirty="0" smtClean="0"/>
              <a:t>GOES-15 Processing at CIMSS</a:t>
            </a:r>
            <a:r>
              <a:rPr lang="en-US" dirty="0" smtClean="0"/>
              <a:t>: Routine Geostationary Operational Environmental Satellite (GOES)-15 Sounder products are being generated at the Cooperative Institute for Meteorological Satellite Studies (CIMSS), including derived product imagery (DPI) of total </a:t>
            </a:r>
            <a:r>
              <a:rPr lang="en-US" dirty="0" err="1" smtClean="0"/>
              <a:t>precipitable</a:t>
            </a:r>
            <a:r>
              <a:rPr lang="en-US" dirty="0" smtClean="0"/>
              <a:t> water, Lifted Index (stability), and cloud-top pressure. The DPI are available at </a:t>
            </a:r>
            <a:r>
              <a:rPr lang="en-US" dirty="0" smtClean="0">
                <a:hlinkClick r:id="rId2"/>
              </a:rPr>
              <a:t>http://cimss.ssec.wisc.edu/goes/rt/sounder-dpi.php</a:t>
            </a:r>
            <a:r>
              <a:rPr lang="en-US" dirty="0" smtClean="0"/>
              <a:t>. This website allows for easy comparison of DPI from GOES-15 with that from GOES-11 and -13, and data on the website were used recently by GOES engineers to ascertain the results of switching the electronics on the GOES-15 Sounder from side 1 to side 2. The high-quality image navigation and registration can be seen in the following animation posted on the CIMSS satellite blog: </a:t>
            </a:r>
            <a:r>
              <a:rPr lang="en-US" dirty="0" smtClean="0">
                <a:hlinkClick r:id="rId3"/>
              </a:rPr>
              <a:t>http://cimss.ssec.wisc.edu/goes/blog/wp-content/uploads/2010/07/100713_g11_g15_g13_vis_anim.gif</a:t>
            </a:r>
            <a:r>
              <a:rPr lang="en-US" dirty="0" smtClean="0"/>
              <a:t>. The GOES-15 NOAA Science test will begin 11 August 2010. </a:t>
            </a:r>
          </a:p>
          <a:p>
            <a:endParaRPr lang="en-US" b="1" dirty="0" smtClean="0"/>
          </a:p>
          <a:p>
            <a:r>
              <a:rPr lang="en-US" b="1" dirty="0" smtClean="0"/>
              <a:t>Data Collection Period of the GOES-15 NOAA Science Test Concludes</a:t>
            </a:r>
            <a:r>
              <a:rPr lang="en-US" dirty="0" smtClean="0"/>
              <a:t>: The last day of the NOAA Geostationary Operational Environmental Satellite (GOES)-15 Science Test consisted of 1-minute imagery over the Midwest. More information and the rapid scan imagery can be found at </a:t>
            </a:r>
            <a:r>
              <a:rPr lang="en-US" dirty="0" smtClean="0">
                <a:hlinkClick r:id="rId4"/>
              </a:rPr>
              <a:t>http://cimss.ssec.wisc.edu/news/2010-09-24_goes15-1min.html</a:t>
            </a:r>
            <a:r>
              <a:rPr lang="en-US" dirty="0" smtClean="0"/>
              <a:t> or </a:t>
            </a:r>
            <a:r>
              <a:rPr lang="en-US" dirty="0" smtClean="0">
                <a:hlinkClick r:id="rId5"/>
              </a:rPr>
              <a:t>http://cimss.ssec.wisc.edu/goes/blog/archives/6849</a:t>
            </a:r>
            <a:r>
              <a:rPr lang="en-US" dirty="0" smtClean="0"/>
              <a:t>. The GOES-15 NOAA Science test began on 11 August 2010 and concluded on 22 September 2010. The NOAA Science Test was lead by T. Schmit and D. </a:t>
            </a:r>
            <a:r>
              <a:rPr lang="en-US" dirty="0" err="1" smtClean="0"/>
              <a:t>Hillger</a:t>
            </a:r>
            <a:r>
              <a:rPr lang="en-US" dirty="0" smtClean="0"/>
              <a:t>; other results can be found at </a:t>
            </a:r>
            <a:r>
              <a:rPr lang="en-US" dirty="0" smtClean="0">
                <a:hlinkClick r:id="rId6"/>
              </a:rPr>
              <a:t>http://rammb.cira.colostate.edu/projects/goes-p/</a:t>
            </a:r>
            <a:r>
              <a:rPr lang="en-US" dirty="0" smtClean="0"/>
              <a:t>. </a:t>
            </a:r>
            <a:endParaRPr lang="en-US" dirty="0"/>
          </a:p>
        </p:txBody>
      </p:sp>
    </p:spTree>
    <p:extLst>
      <p:ext uri="{BB962C8B-B14F-4D97-AF65-F5344CB8AC3E}">
        <p14:creationId xmlns:p14="http://schemas.microsoft.com/office/powerpoint/2010/main" val="39360817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GOES-14 Super Rapid Scan Test</a:t>
            </a:r>
            <a:endParaRPr lang="en-US" dirty="0"/>
          </a:p>
        </p:txBody>
      </p:sp>
      <p:sp>
        <p:nvSpPr>
          <p:cNvPr id="3" name="Content Placeholder 2"/>
          <p:cNvSpPr>
            <a:spLocks noGrp="1"/>
          </p:cNvSpPr>
          <p:nvPr>
            <p:ph idx="1"/>
          </p:nvPr>
        </p:nvSpPr>
        <p:spPr>
          <a:xfrm>
            <a:off x="228600" y="914400"/>
            <a:ext cx="8763000" cy="4525963"/>
          </a:xfrm>
        </p:spPr>
        <p:txBody>
          <a:bodyPr>
            <a:noAutofit/>
          </a:bodyPr>
          <a:lstStyle/>
          <a:p>
            <a:r>
              <a:rPr lang="en-US" sz="1800" dirty="0" smtClean="0"/>
              <a:t>Bryan </a:t>
            </a:r>
            <a:r>
              <a:rPr lang="en-US" sz="1800" dirty="0"/>
              <a:t>A. Jackson* and Steven M. </a:t>
            </a:r>
            <a:r>
              <a:rPr lang="en-US" sz="1800" dirty="0" err="1"/>
              <a:t>Zubrick</a:t>
            </a:r>
            <a:r>
              <a:rPr lang="en-US" sz="1800" dirty="0"/>
              <a:t> </a:t>
            </a:r>
          </a:p>
          <a:p>
            <a:r>
              <a:rPr lang="en-US" sz="1800" dirty="0"/>
              <a:t>NOAA - National Weather Service, Sterling, Virginia </a:t>
            </a:r>
            <a:endParaRPr lang="en-US" sz="1800" dirty="0" smtClean="0"/>
          </a:p>
          <a:p>
            <a:r>
              <a:rPr lang="en-US" sz="1800" dirty="0" smtClean="0"/>
              <a:t>from: </a:t>
            </a:r>
            <a:r>
              <a:rPr lang="en-US" sz="1800" dirty="0" smtClean="0">
                <a:hlinkClick r:id="rId2"/>
              </a:rPr>
              <a:t>http://ams.confex.com/ams/pdfpapers/174374.pdf</a:t>
            </a:r>
            <a:r>
              <a:rPr lang="en-US" sz="1800" dirty="0" smtClean="0"/>
              <a:t/>
            </a:r>
            <a:br>
              <a:rPr lang="en-US" sz="1800" dirty="0" smtClean="0"/>
            </a:br>
            <a:r>
              <a:rPr lang="en-US" sz="1800" dirty="0" smtClean="0"/>
              <a:t/>
            </a:r>
            <a:br>
              <a:rPr lang="en-US" sz="1800" dirty="0" smtClean="0"/>
            </a:br>
            <a:r>
              <a:rPr lang="en-US" sz="1800" dirty="0" smtClean="0"/>
              <a:t>“As part of the science testing for GOES 14, super rapid scan mode (featuring continuous 1-minute data) was implemented for particular regions during December 2009; including the 18th and 19th for the Mid Atlantic. A loop of IR imagery over the Mid Atlantic from 1639 UTC December 18 to 1350 UTC on the 19th reveals</a:t>
            </a:r>
            <a:r>
              <a:rPr lang="en-US" sz="1800" b="1" dirty="0" smtClean="0"/>
              <a:t> incredible temporal detail to the development of </a:t>
            </a:r>
            <a:r>
              <a:rPr lang="en-US" sz="1800" b="1" dirty="0" err="1" smtClean="0"/>
              <a:t>mesoscale</a:t>
            </a:r>
            <a:r>
              <a:rPr lang="en-US" sz="1800" b="1" dirty="0" smtClean="0"/>
              <a:t> and storm scale features in this storm system</a:t>
            </a:r>
            <a:r>
              <a:rPr lang="en-US" sz="1800" dirty="0" smtClean="0"/>
              <a:t>. For instance, cloud tops associated with leading convective snow bands cooled about 10°C from the NC/VA border to northern Virginia between 2300 UTC on the 18th and about 0130 UTC on the 19th. The ability to see convective cloud bands associated with particularly heavy precipitation in the developing low system as it pushed northeast through North Carolina and Virginia after 0900 UTC on the 19th at a much more frequent rate than radar volume scans would be very useful to near term forecasting of heavy snow. In fact, depiction of these features from a single perspective compared to a mosaic of radars revealed a more precise location of features such as the low center between 500 </a:t>
            </a:r>
            <a:r>
              <a:rPr lang="en-US" sz="1800" dirty="0" err="1" smtClean="0"/>
              <a:t>hPa</a:t>
            </a:r>
            <a:r>
              <a:rPr lang="en-US" sz="1800" dirty="0" smtClean="0"/>
              <a:t> and the surface and the axis of convergence as the system contracted east. Super rapid scan in the GOES satellites enables real-time analysis of </a:t>
            </a:r>
            <a:r>
              <a:rPr lang="en-US" sz="1800" dirty="0" err="1" smtClean="0"/>
              <a:t>mesoscale</a:t>
            </a:r>
            <a:r>
              <a:rPr lang="en-US" sz="1800" dirty="0" smtClean="0"/>
              <a:t> and storm scale processes in developing severe weather and is an exciting prospect for the future of weather analysis and forecasting.” </a:t>
            </a:r>
            <a:endParaRPr lang="en-US" sz="1800" dirty="0"/>
          </a:p>
        </p:txBody>
      </p:sp>
    </p:spTree>
    <p:extLst>
      <p:ext uri="{BB962C8B-B14F-4D97-AF65-F5344CB8AC3E}">
        <p14:creationId xmlns:p14="http://schemas.microsoft.com/office/powerpoint/2010/main" val="1267735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GOES-R Proving Ground All-Hands Meeting</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Cooperative Institute for Meteorological Satellite Studies (CIMSS) and Advanced Satellite Products Branch (ASPB) scientists presented “Status &amp; Plans for the Geostationary Operational Environmental Satellite GOES-R Proving Ground (PG)” at the annual GOES-R Proving Ground All-Hands Meeting, May 18-19, 2010 in Boulder, CO. The presentation covered many activities, focusing on the variety of products that CIMSS/ASPB are providing to the National Weather Service (NWS): near </a:t>
            </a:r>
            <a:r>
              <a:rPr lang="en-US" dirty="0" err="1" smtClean="0"/>
              <a:t>realtime</a:t>
            </a:r>
            <a:r>
              <a:rPr lang="en-US" dirty="0" smtClean="0"/>
              <a:t> simulated ABI images, overshooting-top/enhanced-V, GOES Imager Convective Initiation, Weather Event Simulator (WES), </a:t>
            </a:r>
            <a:r>
              <a:rPr lang="en-US" dirty="0" err="1" smtClean="0"/>
              <a:t>MODerate</a:t>
            </a:r>
            <a:r>
              <a:rPr lang="en-US" dirty="0" smtClean="0"/>
              <a:t>-resolution Imaging </a:t>
            </a:r>
            <a:r>
              <a:rPr lang="en-US" dirty="0" err="1" smtClean="0"/>
              <a:t>Spectroradiometer</a:t>
            </a:r>
            <a:r>
              <a:rPr lang="en-US" dirty="0" smtClean="0"/>
              <a:t> (MODIS) Imagery and products, and Advanced Very High Resolution Radiometer (AVHRR) Imagery and products. In addition, two hands-on laboratory exercises were led. One allowed participants to run the ABI WES on Advanced Weather Interactive Processing System (AWIPS); the other was a web-based GOES-R ABI Weighting Function (WF) exercise, where participants could experiment with how the temperature, moisture, skin temperature, view angle, might affect the brightness temperatures of the Advanced Baseline Imager (ABI) on GOES-R/S. T. Schmit (STAR) attended as a member of the PG executive board. Several others from CIMSS and ASPB attended via the phone. </a:t>
            </a:r>
            <a:endParaRPr lang="en-US" dirty="0"/>
          </a:p>
        </p:txBody>
      </p:sp>
    </p:spTree>
    <p:extLst>
      <p:ext uri="{BB962C8B-B14F-4D97-AF65-F5344CB8AC3E}">
        <p14:creationId xmlns:p14="http://schemas.microsoft.com/office/powerpoint/2010/main" val="962594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xfrm>
            <a:off x="457200" y="0"/>
            <a:ext cx="8229600" cy="1143000"/>
          </a:xfrm>
        </p:spPr>
        <p:txBody>
          <a:bodyPr/>
          <a:lstStyle/>
          <a:p>
            <a:pPr eaLnBrk="1" hangingPunct="1"/>
            <a:r>
              <a:rPr lang="en-US" sz="4000" smtClean="0">
                <a:solidFill>
                  <a:srgbClr val="FFFF00"/>
                </a:solidFill>
              </a:rPr>
              <a:t>GOES-15: Sample “1-min” imagery</a:t>
            </a:r>
          </a:p>
        </p:txBody>
      </p:sp>
      <p:sp>
        <p:nvSpPr>
          <p:cNvPr id="26628" name="Text Box 3"/>
          <p:cNvSpPr txBox="1">
            <a:spLocks noChangeArrowheads="1"/>
          </p:cNvSpPr>
          <p:nvPr/>
        </p:nvSpPr>
        <p:spPr bwMode="auto">
          <a:xfrm>
            <a:off x="1084263" y="6521450"/>
            <a:ext cx="6992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chemeClr val="bg1"/>
                </a:solidFill>
              </a:rPr>
              <a:t>Visible data from the recent NOAA Science Test, lead by Hillger and Schmit</a:t>
            </a:r>
          </a:p>
        </p:txBody>
      </p:sp>
      <p:sp>
        <p:nvSpPr>
          <p:cNvPr id="2662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2663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
        <p:nvSpPr>
          <p:cNvPr id="2663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12847F-A375-43DB-97DF-959027154DE9}" type="slidenum">
              <a:rPr lang="en-US" smtClean="0"/>
              <a:pPr eaLnBrk="1" hangingPunct="1"/>
              <a:t>60</a:t>
            </a:fld>
            <a:endParaRPr lang="en-US" smtClean="0"/>
          </a:p>
        </p:txBody>
      </p:sp>
    </p:spTree>
    <p:extLst>
      <p:ext uri="{BB962C8B-B14F-4D97-AF65-F5344CB8AC3E}">
        <p14:creationId xmlns:p14="http://schemas.microsoft.com/office/powerpoint/2010/main" val="3548479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43C489B-6009-451B-ADC7-6663E55C5E03}" type="slidenum">
              <a:rPr lang="en-US" sz="1000">
                <a:solidFill>
                  <a:srgbClr val="FFFFFF"/>
                </a:solidFill>
              </a:rPr>
              <a:pPr/>
              <a:t>7</a:t>
            </a:fld>
            <a:endParaRPr lang="en-US" sz="1000">
              <a:solidFill>
                <a:srgbClr val="FFFFFF"/>
              </a:solidFill>
            </a:endParaRPr>
          </a:p>
        </p:txBody>
      </p:sp>
      <p:sp>
        <p:nvSpPr>
          <p:cNvPr id="14338" name="Text Box 2"/>
          <p:cNvSpPr txBox="1">
            <a:spLocks noChangeArrowheads="1"/>
          </p:cNvSpPr>
          <p:nvPr/>
        </p:nvSpPr>
        <p:spPr bwMode="auto">
          <a:xfrm>
            <a:off x="152400" y="20574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r>
              <a:rPr lang="en-US" sz="3600" b="1">
                <a:solidFill>
                  <a:srgbClr val="FFFF00"/>
                </a:solidFill>
                <a:latin typeface="Arial Unicode MS" pitchFamily="34" charset="-128"/>
              </a:rPr>
              <a:t>GOES-R Proving Ground Activities at Testbeds CIMSS/ASPB</a:t>
            </a:r>
          </a:p>
        </p:txBody>
      </p:sp>
      <p:sp>
        <p:nvSpPr>
          <p:cNvPr id="14339" name="Text Box 3"/>
          <p:cNvSpPr txBox="1">
            <a:spLocks noChangeArrowheads="1"/>
          </p:cNvSpPr>
          <p:nvPr/>
        </p:nvSpPr>
        <p:spPr bwMode="auto">
          <a:xfrm>
            <a:off x="304800" y="3857625"/>
            <a:ext cx="85344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50000"/>
              </a:spcBef>
              <a:spcAft>
                <a:spcPct val="0"/>
              </a:spcAft>
            </a:pPr>
            <a:r>
              <a:rPr lang="en-US" sz="2000" b="1">
                <a:solidFill>
                  <a:srgbClr val="FFF47C"/>
                </a:solidFill>
                <a:latin typeface="Arial Unicode MS" pitchFamily="34" charset="-128"/>
              </a:rPr>
              <a:t>Wayne F. Feltz</a:t>
            </a:r>
          </a:p>
          <a:p>
            <a:pPr algn="ctr" eaLnBrk="0" fontAlgn="base" hangingPunct="0">
              <a:spcBef>
                <a:spcPct val="50000"/>
              </a:spcBef>
              <a:spcAft>
                <a:spcPct val="0"/>
              </a:spcAft>
            </a:pPr>
            <a:r>
              <a:rPr lang="en-US" sz="2000" b="1">
                <a:solidFill>
                  <a:srgbClr val="FFF47C"/>
                </a:solidFill>
                <a:latin typeface="Arial Unicode MS" pitchFamily="34" charset="-128"/>
              </a:rPr>
              <a:t>wayne.feltz@ssec.wisc.edu</a:t>
            </a:r>
          </a:p>
          <a:p>
            <a:pPr algn="ctr" eaLnBrk="0" fontAlgn="base" hangingPunct="0">
              <a:spcBef>
                <a:spcPct val="50000"/>
              </a:spcBef>
              <a:spcAft>
                <a:spcPct val="0"/>
              </a:spcAft>
            </a:pPr>
            <a:r>
              <a:rPr lang="en-US" sz="2000" b="1">
                <a:solidFill>
                  <a:srgbClr val="FFF47C"/>
                </a:solidFill>
                <a:latin typeface="Arial Unicode MS" pitchFamily="34" charset="-128"/>
              </a:rPr>
              <a:t>CIMSS Proving Ground PI, Co-Chair of Aviation AWG</a:t>
            </a:r>
          </a:p>
          <a:p>
            <a:pPr algn="ctr" eaLnBrk="0" fontAlgn="base" hangingPunct="0">
              <a:spcBef>
                <a:spcPct val="50000"/>
              </a:spcBef>
              <a:spcAft>
                <a:spcPct val="0"/>
              </a:spcAft>
            </a:pPr>
            <a:endParaRPr lang="en-US" sz="2000" b="1">
              <a:solidFill>
                <a:srgbClr val="FFF47C"/>
              </a:solidFill>
              <a:latin typeface="Arial Unicode MS" pitchFamily="34" charset="-128"/>
            </a:endParaRPr>
          </a:p>
          <a:p>
            <a:pPr algn="ctr" eaLnBrk="0" fontAlgn="base" hangingPunct="0">
              <a:spcBef>
                <a:spcPct val="50000"/>
              </a:spcBef>
              <a:spcAft>
                <a:spcPct val="0"/>
              </a:spcAft>
            </a:pPr>
            <a:endParaRPr lang="en-US" sz="2000" b="1">
              <a:solidFill>
                <a:srgbClr val="FFF47C"/>
              </a:solidFill>
              <a:latin typeface="Arial Unicode MS" pitchFamily="34" charset="-128"/>
            </a:endParaRPr>
          </a:p>
        </p:txBody>
      </p:sp>
      <p:pic>
        <p:nvPicPr>
          <p:cNvPr id="143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55732" y="92868"/>
            <a:ext cx="1295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sta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725" y="304800"/>
            <a:ext cx="40544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cimss_for_engraving_crop"/>
          <p:cNvPicPr>
            <a:picLocks noChangeAspect="1" noChangeArrowheads="1"/>
          </p:cNvPicPr>
          <p:nvPr/>
        </p:nvPicPr>
        <p:blipFill>
          <a:blip r:embed="rId5" cstate="print">
            <a:extLst>
              <a:ext uri="{28A0092B-C50C-407E-A947-70E740481C1C}">
                <a14:useLocalDpi xmlns:a14="http://schemas.microsoft.com/office/drawing/2010/main" val="0"/>
              </a:ext>
            </a:extLst>
          </a:blip>
          <a:srcRect b="10629"/>
          <a:stretch>
            <a:fillRect/>
          </a:stretch>
        </p:blipFill>
        <p:spPr bwMode="auto">
          <a:xfrm>
            <a:off x="152400" y="152400"/>
            <a:ext cx="17938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674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Content Placeholder 3" descr="Picture 42.png"/>
          <p:cNvPicPr>
            <a:picLocks noGrp="1" noChangeAspect="1"/>
          </p:cNvPicPr>
          <p:nvPr>
            <p:ph idx="1"/>
          </p:nvPr>
        </p:nvPicPr>
        <p:blipFill>
          <a:blip r:embed="rId2">
            <a:extLst>
              <a:ext uri="{28A0092B-C50C-407E-A947-70E740481C1C}">
                <a14:useLocalDpi xmlns:a14="http://schemas.microsoft.com/office/drawing/2010/main" val="0"/>
              </a:ext>
            </a:extLst>
          </a:blip>
          <a:srcRect t="-8075" r="30460" b="-8075"/>
          <a:stretch>
            <a:fillRect/>
          </a:stretch>
        </p:blipFill>
        <p:spPr>
          <a:xfrm>
            <a:off x="346075" y="385763"/>
            <a:ext cx="8569325" cy="6777037"/>
          </a:xfrm>
        </p:spPr>
      </p:pic>
      <p:sp>
        <p:nvSpPr>
          <p:cNvPr id="16386" name="TextBox 4"/>
          <p:cNvSpPr txBox="1">
            <a:spLocks noChangeArrowheads="1"/>
          </p:cNvSpPr>
          <p:nvPr/>
        </p:nvSpPr>
        <p:spPr bwMode="auto">
          <a:xfrm>
            <a:off x="457200" y="239713"/>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spcBef>
                <a:spcPct val="0"/>
              </a:spcBef>
              <a:spcAft>
                <a:spcPct val="0"/>
              </a:spcAft>
            </a:pPr>
            <a:r>
              <a:rPr lang="en-US" b="1">
                <a:solidFill>
                  <a:srgbClr val="FFFF00"/>
                </a:solidFill>
              </a:rPr>
              <a:t>CIMSS GOES-R Proving Ground within Testbeds</a:t>
            </a:r>
          </a:p>
        </p:txBody>
      </p:sp>
    </p:spTree>
    <p:extLst>
      <p:ext uri="{BB962C8B-B14F-4D97-AF65-F5344CB8AC3E}">
        <p14:creationId xmlns:p14="http://schemas.microsoft.com/office/powerpoint/2010/main" val="1153293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Picture 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58900"/>
            <a:ext cx="9144000"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4"/>
          <p:cNvSpPr txBox="1">
            <a:spLocks noChangeArrowheads="1"/>
          </p:cNvSpPr>
          <p:nvPr/>
        </p:nvSpPr>
        <p:spPr bwMode="auto">
          <a:xfrm>
            <a:off x="457200" y="452438"/>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spcBef>
                <a:spcPct val="0"/>
              </a:spcBef>
              <a:spcAft>
                <a:spcPct val="0"/>
              </a:spcAft>
            </a:pPr>
            <a:r>
              <a:rPr lang="en-US" b="1">
                <a:solidFill>
                  <a:srgbClr val="FFFF00"/>
                </a:solidFill>
              </a:rPr>
              <a:t>CIMSS GOES-R Proving Ground with WFO</a:t>
            </a:r>
            <a:r>
              <a:rPr lang="en-US" altLang="en-US" b="1">
                <a:solidFill>
                  <a:srgbClr val="FFFF00"/>
                </a:solidFill>
              </a:rPr>
              <a:t>’</a:t>
            </a:r>
            <a:r>
              <a:rPr lang="en-US" b="1">
                <a:solidFill>
                  <a:srgbClr val="FFFF00"/>
                </a:solidFill>
              </a:rPr>
              <a:t>s</a:t>
            </a:r>
          </a:p>
        </p:txBody>
      </p:sp>
    </p:spTree>
    <p:extLst>
      <p:ext uri="{BB962C8B-B14F-4D97-AF65-F5344CB8AC3E}">
        <p14:creationId xmlns:p14="http://schemas.microsoft.com/office/powerpoint/2010/main" val="4673837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2879</TotalTime>
  <Words>2538</Words>
  <Application>Microsoft Office PowerPoint</Application>
  <PresentationFormat>On-screen Show (4:3)</PresentationFormat>
  <Paragraphs>287</Paragraphs>
  <Slides>60</Slides>
  <Notes>9</Notes>
  <HiddenSlides>3</HiddenSlides>
  <MMClips>0</MMClips>
  <ScaleCrop>false</ScaleCrop>
  <HeadingPairs>
    <vt:vector size="4" baseType="variant">
      <vt:variant>
        <vt:lpstr>Theme</vt:lpstr>
      </vt:variant>
      <vt:variant>
        <vt:i4>5</vt:i4>
      </vt:variant>
      <vt:variant>
        <vt:lpstr>Slide Titles</vt:lpstr>
      </vt:variant>
      <vt:variant>
        <vt:i4>60</vt:i4>
      </vt:variant>
    </vt:vector>
  </HeadingPairs>
  <TitlesOfParts>
    <vt:vector size="65" baseType="lpstr">
      <vt:lpstr>Office Theme</vt:lpstr>
      <vt:lpstr>Orbit</vt:lpstr>
      <vt:lpstr>1_Default Design</vt:lpstr>
      <vt:lpstr>1_Office Theme</vt:lpstr>
      <vt:lpstr>1_Orbit</vt:lpstr>
      <vt:lpstr>PowerPoint Presentation</vt:lpstr>
      <vt:lpstr>PowerPoint Presentation</vt:lpstr>
      <vt:lpstr>WES beta-version status</vt:lpstr>
      <vt:lpstr>AWIPS II</vt:lpstr>
      <vt:lpstr>AWIPS II – The Near Term</vt:lpstr>
      <vt:lpstr>GOES-R Proving Ground All-Hands Meeting</vt:lpstr>
      <vt:lpstr>PowerPoint Presentation</vt:lpstr>
      <vt:lpstr>PowerPoint Presentation</vt:lpstr>
      <vt:lpstr>PowerPoint Presentation</vt:lpstr>
      <vt:lpstr>PowerPoint Presentation</vt:lpstr>
      <vt:lpstr>UW-CIMSS and ASPB GOES-R Products Baseline &amp; Option 2</vt:lpstr>
      <vt:lpstr>UW-CIMSS and ASPB GOES-R Products Baseline &amp; Option 2</vt:lpstr>
      <vt:lpstr>PowerPoint Presentation</vt:lpstr>
      <vt:lpstr>Instructions Available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Estimated ABI Emitted-only bands</vt:lpstr>
      <vt:lpstr>Observed GOES-13 Imager</vt:lpstr>
      <vt:lpstr>PowerPoint Presentation</vt:lpstr>
      <vt:lpstr>Different Spectral Channels</vt:lpstr>
      <vt:lpstr>PowerPoint Presentation</vt:lpstr>
      <vt:lpstr>Russia October 27, 2010</vt:lpstr>
      <vt:lpstr>AVHRR Volash</vt:lpstr>
      <vt:lpstr>PowerPoint Presentation</vt:lpstr>
      <vt:lpstr>Automated Warning</vt:lpstr>
      <vt:lpstr>PowerPoint Presentation</vt:lpstr>
      <vt:lpstr>Fog Confidence Product</vt:lpstr>
      <vt:lpstr>Alaska Fog/Low Cloud</vt:lpstr>
      <vt:lpstr>GOES-R Fog Detection Algorithm (night)</vt:lpstr>
      <vt:lpstr>PowerPoint Presentation</vt:lpstr>
      <vt:lpstr>PowerPoint Presentation</vt:lpstr>
      <vt:lpstr>MODIS Cloud Typing</vt:lpstr>
      <vt:lpstr>PowerPoint Presentation</vt:lpstr>
      <vt:lpstr>UW-CIMSS and ASPB GOES-R Products R3 and Decision Aids</vt:lpstr>
      <vt:lpstr>NWS Collaborations</vt:lpstr>
      <vt:lpstr>Bob A.</vt:lpstr>
      <vt:lpstr>NWS Collaborations</vt:lpstr>
      <vt:lpstr>Volcanic Ash and related Products</vt:lpstr>
      <vt:lpstr>Volcanic Ash (continued)</vt:lpstr>
      <vt:lpstr>Aviation Wx</vt:lpstr>
      <vt:lpstr>Celebrates Four Years of Supplying MODIS Products in AWIPS to NWS Users</vt:lpstr>
      <vt:lpstr>Hawaii PG meeting</vt:lpstr>
      <vt:lpstr>Air Quality Proving Ground</vt:lpstr>
      <vt:lpstr>17th Conference on Satellite Meteorology and Oceanography</vt:lpstr>
      <vt:lpstr>HWT</vt:lpstr>
      <vt:lpstr>Eastern Region Workshop</vt:lpstr>
      <vt:lpstr>Current GOES Sounder products – proxy for GOES-R “legacy” soundings</vt:lpstr>
      <vt:lpstr>HPC Plans</vt:lpstr>
      <vt:lpstr>Google Earth</vt:lpstr>
      <vt:lpstr>Scott L.</vt:lpstr>
      <vt:lpstr>GOES-15</vt:lpstr>
      <vt:lpstr>GOES-14 Super Rapid Scan Test</vt:lpstr>
      <vt:lpstr>GOES-15: Sample “1-min” imagery</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21</cp:revision>
  <dcterms:created xsi:type="dcterms:W3CDTF">2010-11-17T22:24:52Z</dcterms:created>
  <dcterms:modified xsi:type="dcterms:W3CDTF">2010-11-19T22:24:22Z</dcterms:modified>
</cp:coreProperties>
</file>