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1.gif" ContentType="video/unknown"/>
  <Override PartName="/ppt/media/media3.gif" ContentType="video/unknown"/>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media/media4.gif" ContentType="video/unknown"/>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3" r:id="rId3"/>
    <p:sldMasterId id="2147483695" r:id="rId4"/>
    <p:sldMasterId id="2147483721" r:id="rId5"/>
    <p:sldMasterId id="2147483758" r:id="rId6"/>
    <p:sldMasterId id="2147483772" r:id="rId7"/>
    <p:sldMasterId id="2147483797" r:id="rId8"/>
  </p:sldMasterIdLst>
  <p:notesMasterIdLst>
    <p:notesMasterId r:id="rId48"/>
  </p:notesMasterIdLst>
  <p:sldIdLst>
    <p:sldId id="257" r:id="rId9"/>
    <p:sldId id="258" r:id="rId10"/>
    <p:sldId id="291" r:id="rId11"/>
    <p:sldId id="260" r:id="rId12"/>
    <p:sldId id="300" r:id="rId13"/>
    <p:sldId id="259" r:id="rId14"/>
    <p:sldId id="261" r:id="rId15"/>
    <p:sldId id="262" r:id="rId16"/>
    <p:sldId id="285" r:id="rId17"/>
    <p:sldId id="302" r:id="rId18"/>
    <p:sldId id="289" r:id="rId19"/>
    <p:sldId id="290" r:id="rId20"/>
    <p:sldId id="298" r:id="rId21"/>
    <p:sldId id="288" r:id="rId22"/>
    <p:sldId id="307" r:id="rId23"/>
    <p:sldId id="294" r:id="rId24"/>
    <p:sldId id="292" r:id="rId25"/>
    <p:sldId id="296" r:id="rId26"/>
    <p:sldId id="295" r:id="rId27"/>
    <p:sldId id="297" r:id="rId28"/>
    <p:sldId id="303" r:id="rId29"/>
    <p:sldId id="283" r:id="rId30"/>
    <p:sldId id="282" r:id="rId31"/>
    <p:sldId id="264" r:id="rId32"/>
    <p:sldId id="265" r:id="rId33"/>
    <p:sldId id="266" r:id="rId34"/>
    <p:sldId id="304" r:id="rId35"/>
    <p:sldId id="268" r:id="rId36"/>
    <p:sldId id="269" r:id="rId37"/>
    <p:sldId id="270" r:id="rId38"/>
    <p:sldId id="271" r:id="rId39"/>
    <p:sldId id="272" r:id="rId40"/>
    <p:sldId id="273" r:id="rId41"/>
    <p:sldId id="274" r:id="rId42"/>
    <p:sldId id="275" r:id="rId43"/>
    <p:sldId id="277" r:id="rId44"/>
    <p:sldId id="276" r:id="rId45"/>
    <p:sldId id="306" r:id="rId46"/>
    <p:sldId id="27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79092" autoAdjust="0"/>
  </p:normalViewPr>
  <p:slideViewPr>
    <p:cSldViewPr>
      <p:cViewPr varScale="1">
        <p:scale>
          <a:sx n="84" d="100"/>
          <a:sy n="84" d="100"/>
        </p:scale>
        <p:origin x="-2358"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2A547-A566-4811-A882-FDEE1DA2551D}" type="datetimeFigureOut">
              <a:rPr lang="en-US" smtClean="0"/>
              <a:t>4/22/2016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87178-955D-4A02-8147-3207F9039635}" type="slidenum">
              <a:rPr lang="en-US" smtClean="0"/>
              <a:t>‹#›</a:t>
            </a:fld>
            <a:endParaRPr lang="en-US"/>
          </a:p>
        </p:txBody>
      </p:sp>
    </p:spTree>
    <p:extLst>
      <p:ext uri="{BB962C8B-B14F-4D97-AF65-F5344CB8AC3E}">
        <p14:creationId xmlns:p14="http://schemas.microsoft.com/office/powerpoint/2010/main" val="267953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image is only an image, the loop could be embedded, but make sure all the frames show. If not, just show ‘stand-alone’. </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This </a:t>
            </a:r>
            <a:r>
              <a:rPr lang="en-US" dirty="0" smtClean="0">
                <a:solidFill>
                  <a:srgbClr val="FF0000"/>
                </a:solidFill>
              </a:rPr>
              <a:t>loops is when the</a:t>
            </a:r>
            <a:r>
              <a:rPr lang="en-US" baseline="0" dirty="0" smtClean="0">
                <a:solidFill>
                  <a:srgbClr val="FF0000"/>
                </a:solidFill>
              </a:rPr>
              <a:t> operational GOES takes just one (full disk) image.</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0B6B2ED6-2B27-4913-BC2F-AE9C35DBA0BC}" type="slidenum">
              <a:rPr lang="en-US" smtClean="0"/>
              <a:t>38</a:t>
            </a:fld>
            <a:endParaRPr lang="en-US"/>
          </a:p>
        </p:txBody>
      </p:sp>
    </p:spTree>
    <p:extLst>
      <p:ext uri="{BB962C8B-B14F-4D97-AF65-F5344CB8AC3E}">
        <p14:creationId xmlns:p14="http://schemas.microsoft.com/office/powerpoint/2010/main" val="351338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3</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72C546-AB31-4DE2-9E9C-89C9AA37F91B}" type="slidenum">
              <a:rPr lang="en-US" smtClean="0">
                <a:solidFill>
                  <a:prstClr val="black"/>
                </a:solidFill>
              </a:rPr>
              <a:pPr eaLnBrk="1" hangingPunct="1"/>
              <a:t>4</a:t>
            </a:fld>
            <a:endParaRPr lang="en-US" smtClean="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Igor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rPr>
              <a:t>Example</a:t>
            </a:r>
            <a:r>
              <a:rPr lang="en-US" baseline="0" dirty="0" smtClean="0">
                <a:latin typeface="Arial" charset="0"/>
              </a:rPr>
              <a:t> here is GOES-East on a ‘normal’ day.</a:t>
            </a:r>
            <a:endParaRPr lang="en-US" dirty="0" smtClean="0">
              <a:latin typeface="Arial" charset="0"/>
            </a:endParaRPr>
          </a:p>
          <a:p>
            <a:r>
              <a:rPr lang="en-US" dirty="0" smtClean="0">
                <a:latin typeface="Arial" charset="0"/>
              </a:rPr>
              <a:t>ABI is mode 3, or ‘flex mode’.   </a:t>
            </a:r>
          </a:p>
          <a:p>
            <a:r>
              <a:rPr lang="en-US" dirty="0" smtClean="0">
                <a:latin typeface="Arial" charset="0"/>
              </a:rPr>
              <a:t>* = depends on locations of </a:t>
            </a:r>
            <a:r>
              <a:rPr lang="en-US" dirty="0" err="1" smtClean="0">
                <a:latin typeface="Arial" charset="0"/>
              </a:rPr>
              <a:t>meso</a:t>
            </a:r>
            <a:r>
              <a:rPr lang="en-US" dirty="0" smtClean="0">
                <a:latin typeface="Arial" charset="0"/>
              </a:rPr>
              <a:t>-scale images. </a:t>
            </a:r>
          </a:p>
          <a:p>
            <a:r>
              <a:rPr lang="en-US" dirty="0" smtClean="0">
                <a:latin typeface="Arial" charset="0"/>
              </a:rPr>
              <a:t>RSO = </a:t>
            </a:r>
            <a:r>
              <a:rPr lang="en-US" dirty="0" smtClean="0"/>
              <a:t>Rapid Scan Operations</a:t>
            </a:r>
          </a:p>
          <a:p>
            <a:r>
              <a:rPr lang="en-US" dirty="0" smtClean="0">
                <a:latin typeface="Arial" charset="0"/>
              </a:rPr>
              <a:t>SRSO = </a:t>
            </a:r>
            <a:r>
              <a:rPr lang="en-US" dirty="0" smtClean="0"/>
              <a:t>Super Rapid Scan Operations</a:t>
            </a:r>
            <a:endParaRPr lang="en-US" dirty="0" smtClean="0">
              <a:latin typeface="Arial" charset="0"/>
            </a:endParaRPr>
          </a:p>
          <a:p>
            <a:r>
              <a:rPr lang="en-US" dirty="0" smtClean="0">
                <a:latin typeface="Arial" charset="0"/>
              </a:rPr>
              <a:t>SRSOR = </a:t>
            </a:r>
            <a:r>
              <a:rPr lang="en-US" dirty="0" smtClean="0"/>
              <a:t>Super Rapid Scan Operations for GOES-R</a:t>
            </a:r>
          </a:p>
          <a:p>
            <a:r>
              <a:rPr lang="en-US" dirty="0" smtClean="0">
                <a:latin typeface="Arial" charset="0"/>
              </a:rPr>
              <a:t>FD = Full Disk</a:t>
            </a:r>
          </a:p>
          <a:p>
            <a:r>
              <a:rPr lang="en-US" dirty="0" smtClean="0">
                <a:latin typeface="Arial" charset="0"/>
              </a:rPr>
              <a:t>NHE =</a:t>
            </a:r>
            <a:r>
              <a:rPr lang="en-US" baseline="0" dirty="0" smtClean="0">
                <a:latin typeface="Arial" charset="0"/>
              </a:rPr>
              <a:t> Northern Hemisphere Extended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rPr>
              <a:t>NH =</a:t>
            </a:r>
            <a:r>
              <a:rPr lang="en-US" baseline="0" dirty="0" smtClean="0">
                <a:latin typeface="Arial" charset="0"/>
              </a:rPr>
              <a:t> Northern Hemisphere</a:t>
            </a:r>
            <a:endParaRPr lang="en-US" dirty="0" smtClean="0">
              <a:latin typeface="Arial" charset="0"/>
            </a:endParaRPr>
          </a:p>
          <a:p>
            <a:r>
              <a:rPr lang="en-US" dirty="0" smtClean="0">
                <a:latin typeface="Arial" charset="0"/>
              </a:rPr>
              <a:t>CONUS = Continental</a:t>
            </a:r>
            <a:r>
              <a:rPr lang="en-US" baseline="0" dirty="0" smtClean="0">
                <a:latin typeface="Arial" charset="0"/>
              </a:rPr>
              <a:t> U.S.</a:t>
            </a:r>
          </a:p>
          <a:p>
            <a:r>
              <a:rPr lang="en-US" baseline="0" dirty="0" smtClean="0">
                <a:latin typeface="Arial" charset="0"/>
              </a:rPr>
              <a:t>SHEMI = Southern Hemisphere</a:t>
            </a:r>
          </a:p>
          <a:p>
            <a:r>
              <a:rPr lang="en-US" baseline="0" dirty="0" smtClean="0">
                <a:latin typeface="Arial" charset="0"/>
              </a:rPr>
              <a:t>SHSS = Southern Hemisphere Short Scan</a:t>
            </a:r>
          </a:p>
          <a:p>
            <a:r>
              <a:rPr lang="en-US" baseline="0" dirty="0" smtClean="0">
                <a:latin typeface="Arial" charset="0"/>
              </a:rPr>
              <a:t>MESO = </a:t>
            </a:r>
            <a:r>
              <a:rPr lang="en-US" baseline="0" dirty="0" err="1" smtClean="0">
                <a:latin typeface="Arial" charset="0"/>
              </a:rPr>
              <a:t>meso</a:t>
            </a:r>
            <a:r>
              <a:rPr lang="en-US" baseline="0" dirty="0" smtClean="0">
                <a:latin typeface="Arial" charset="0"/>
              </a:rPr>
              <a:t>-scale</a:t>
            </a:r>
          </a:p>
          <a:p>
            <a:r>
              <a:rPr lang="en-US" baseline="0" dirty="0" smtClean="0">
                <a:latin typeface="Arial" charset="0"/>
              </a:rPr>
              <a:t>More info: </a:t>
            </a:r>
            <a:r>
              <a:rPr lang="en-US" sz="1400" b="1" baseline="0" dirty="0" smtClean="0">
                <a:latin typeface="Arial" charset="0"/>
              </a:rPr>
              <a:t>http://www.ospo.noaa.gov/Operations/GOES/schedules.html</a:t>
            </a:r>
            <a:endParaRPr lang="en-US" sz="1400" b="1" dirty="0" smtClean="0">
              <a:latin typeface="Arial" charset="0"/>
            </a:endParaRPr>
          </a:p>
          <a:p>
            <a:r>
              <a:rPr lang="en-US" dirty="0" smtClean="0">
                <a:latin typeface="Arial" charset="0"/>
              </a:rPr>
              <a:t>Tim Schmit, NOAA</a:t>
            </a:r>
            <a:r>
              <a:rPr lang="en-US" baseline="0" dirty="0" smtClean="0">
                <a:latin typeface="Arial" charset="0"/>
              </a:rPr>
              <a:t> NESDIS</a:t>
            </a:r>
          </a:p>
          <a:p>
            <a:endParaRPr lang="en-US" dirty="0" smtClean="0">
              <a:latin typeface="Arial" charset="0"/>
            </a:endParaRPr>
          </a:p>
          <a:p>
            <a:endParaRPr lang="en-US" dirty="0" smtClean="0">
              <a:latin typeface="Arial" charset="0"/>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4BF44E-B0C4-4ABA-8180-EEBCFCB7AFFB}" type="slidenum">
              <a:rPr lang="en-US">
                <a:solidFill>
                  <a:srgbClr val="000000"/>
                </a:solidFill>
              </a:rPr>
              <a:pPr eaLnBrk="1" hangingPunct="1"/>
              <a:t>6</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5000"/>
              </a:lnSpc>
              <a:spcBef>
                <a:spcPct val="20000"/>
              </a:spcBef>
              <a:buFontTx/>
              <a:buChar char="•"/>
              <a:defRPr/>
            </a:pPr>
            <a:r>
              <a:rPr lang="en-US" sz="1200" dirty="0" smtClean="0">
                <a:solidFill>
                  <a:prstClr val="black"/>
                </a:solidFill>
              </a:rPr>
              <a:t>Data was provided to many groups: WPC, OPC, AWC, SPC, SAB, several WFO, who used the data for discussions and forecasts. </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F15B5005-BF14-4448-91F0-263EB83372B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5821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8CC87178-955D-4A02-8147-3207F9039635}" type="slidenum">
              <a:rPr lang="en-US" smtClean="0"/>
              <a:t>9</a:t>
            </a:fld>
            <a:endParaRPr lang="en-US"/>
          </a:p>
        </p:txBody>
      </p:sp>
    </p:spTree>
    <p:extLst>
      <p:ext uri="{BB962C8B-B14F-4D97-AF65-F5344CB8AC3E}">
        <p14:creationId xmlns:p14="http://schemas.microsoft.com/office/powerpoint/2010/main" val="359902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Highlights added. </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1223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75781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F6B52-CFDF-43B4-B881-7DB76FA4E271}"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4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CC9723-8334-438D-8522-C1BD577D96D8}"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15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756A4A-8E0C-49B6-B8E3-FBEFEEAD77A4}"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51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EBEFDF-2DE3-4C3E-B71F-397883B0FFCC}" type="datetime1">
              <a:rPr lang="en-US" smtClean="0">
                <a:solidFill>
                  <a:srgbClr val="000000"/>
                </a:solidFill>
              </a:rPr>
              <a:pPr>
                <a:defRPr/>
              </a:pPr>
              <a:t>4/22/2016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00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66AC687-853E-4709-AE11-7DCA18AF038F}" type="datetime1">
              <a:rPr lang="en-US" smtClean="0">
                <a:solidFill>
                  <a:srgbClr val="000000"/>
                </a:solidFill>
              </a:rPr>
              <a:pPr>
                <a:defRPr/>
              </a:pPr>
              <a:t>4/22/2016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1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335C3A-7A41-40F6-83A6-685429439F75}" type="datetime1">
              <a:rPr lang="en-US" smtClean="0">
                <a:solidFill>
                  <a:srgbClr val="000000"/>
                </a:solidFill>
              </a:rPr>
              <a:pPr>
                <a:defRPr/>
              </a:pPr>
              <a:t>4/22/2016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17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67B5D-BE7B-4677-B847-DE7464E16652}"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22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790F60-46DA-4B5F-B559-4411BD5FAD1C}"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81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94C7A-D241-452C-8409-D0125982B5B6}"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93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9FFEA5-FBED-4ADB-A804-ED23841977E3}"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07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2714318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1761DF-D7AF-4167-A944-BDC44D0E3477}"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02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AF1208-3081-41BF-8ADB-3C02E1081667}"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68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637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63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119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93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202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346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713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68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6986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302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51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199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535176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3F3FF"/>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0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1676400" y="39051"/>
            <a:ext cx="6019800" cy="875349"/>
          </a:xfrm>
        </p:spPr>
        <p:txBody>
          <a:bodyPr>
            <a:noAutofit/>
          </a:bodyPr>
          <a:lstStyle>
            <a:lvl1pPr>
              <a:defRPr sz="5400" b="1">
                <a:solidFill>
                  <a:schemeClr val="bg1"/>
                </a:solidFill>
              </a:defRPr>
            </a:lvl1pPr>
          </a:lstStyle>
          <a:p>
            <a:r>
              <a:rPr lang="en-US" dirty="0" smtClean="0"/>
              <a:t>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11" descr="C:\Users\bline\Desktop\spclogo.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337" y="115251"/>
            <a:ext cx="1540863" cy="72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03-med.png"/>
          <p:cNvPicPr>
            <a:picLocks noChangeAspect="1"/>
          </p:cNvPicPr>
          <p:nvPr userDrawn="1"/>
        </p:nvPicPr>
        <p:blipFill>
          <a:blip r:embed="rId4" cstate="print"/>
          <a:stretch>
            <a:fillRect/>
          </a:stretch>
        </p:blipFill>
        <p:spPr>
          <a:xfrm>
            <a:off x="7924800" y="0"/>
            <a:ext cx="990600" cy="864367"/>
          </a:xfrm>
          <a:prstGeom prst="rect">
            <a:avLst/>
          </a:prstGeom>
        </p:spPr>
      </p:pic>
      <p:cxnSp>
        <p:nvCxnSpPr>
          <p:cNvPr id="9" name="Straight Connector 8"/>
          <p:cNvCxnSpPr/>
          <p:nvPr userDrawn="1"/>
        </p:nvCxnSpPr>
        <p:spPr>
          <a:xfrm>
            <a:off x="0" y="9144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544691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70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5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23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471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1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48518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53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89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92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73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046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865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369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95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211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02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211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727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182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790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0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154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987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597764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716934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759343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42855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405410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47190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105539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2714673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879460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632886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71406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3049153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672896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957079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7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4/22/2016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943512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431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612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052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663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1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005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790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843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865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40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6477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19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07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869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55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166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311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293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581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3380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69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4B86E0-F4BD-432F-BB08-29EBDBA387D2}"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412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4/22/2016</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60517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73D6A801-223F-401A-B65D-0EB06AB455BE}" type="datetime1">
              <a:rPr lang="en-US" smtClean="0">
                <a:solidFill>
                  <a:srgbClr val="000000"/>
                </a:solidFill>
              </a:rPr>
              <a:pPr fontAlgn="base">
                <a:spcBef>
                  <a:spcPct val="0"/>
                </a:spcBef>
                <a:spcAft>
                  <a:spcPct val="0"/>
                </a:spcAft>
                <a:defRPr/>
              </a:pPr>
              <a:t>4/22/2016</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160581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8693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3489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4/22/2016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05944208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8834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296023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60604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0.xml"/><Relationship Id="rId5" Type="http://schemas.openxmlformats.org/officeDocument/2006/relationships/image" Target="../media/image28.gif"/><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0.xml"/><Relationship Id="rId5" Type="http://schemas.openxmlformats.org/officeDocument/2006/relationships/image" Target="../media/image32.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hyperlink" Target="http://satelliteliaisonblog.wordpress.com/category/spc/"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4.gif"/><Relationship Id="rId1" Type="http://schemas.microsoft.com/office/2007/relationships/media" Target="../media/media4.gif"/><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cimss.ssec.wisc.edu/goes/srsor2013/GOES-14_SRSOR.html" TargetMode="External"/><Relationship Id="rId7" Type="http://schemas.openxmlformats.org/officeDocument/2006/relationships/image" Target="../media/image49.jpe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0.xml"/><Relationship Id="rId6" Type="http://schemas.openxmlformats.org/officeDocument/2006/relationships/hyperlink" Target="http://www.nesdis.noaa.gov/fourbox/09-23-13/" TargetMode="External"/><Relationship Id="rId5" Type="http://schemas.openxmlformats.org/officeDocument/2006/relationships/hyperlink" Target="http://cimss.ssec.wisc.edu/goes/srsor2015/GOES-14_SRSOR.html" TargetMode="External"/><Relationship Id="rId4" Type="http://schemas.openxmlformats.org/officeDocument/2006/relationships/hyperlink" Target="http://cimss.ssec.wisc.edu/goes/srsor2014/GOES-14_SRSOR.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cimss.ssec.wisc.edu/goes/blog/archives/13001"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cimmse.wordpress.com/2014/08/24/an-example-of-how-goes-14-super-rapid-scan-operations-for-goes-r-helped-during-warning-operations-at-nws-wfo-raleigh-nc-on-18-august-2014/"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hyperlink" Target="http://cimss.ssec.wisc.edu/goes/srsor2014/GOES-14_SRSOR.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20.gif"/><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2.xml"/><Relationship Id="rId6" Type="http://schemas.openxmlformats.org/officeDocument/2006/relationships/hyperlink" Target="http://cimss.ssec.wisc.edu/goes/srsor2016/GOES-14_SRSOR.html" TargetMode="External"/><Relationship Id="rId5" Type="http://schemas.openxmlformats.org/officeDocument/2006/relationships/hyperlink" Target="http://cimss.ssec.wisc.edu/goes/srsor2015/GOES-14_SRSOR.html" TargetMode="External"/><Relationship Id="rId4" Type="http://schemas.openxmlformats.org/officeDocument/2006/relationships/hyperlink" Target="http://cimss.ssec.wisc.edu/goes/srsor2014/GOES-14_SRSOR.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1" y="838200"/>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GOES-14 </a:t>
            </a:r>
            <a:r>
              <a:rPr lang="en-US" sz="4000" dirty="0">
                <a:solidFill>
                  <a:srgbClr val="FFFF00"/>
                </a:solidFill>
                <a:latin typeface="Arial Unicode MS" pitchFamily="34" charset="-128"/>
                <a:cs typeface="Times New Roman" pitchFamily="18" charset="0"/>
              </a:rPr>
              <a:t>Imager 1-Minute Rapid Scan </a:t>
            </a:r>
            <a:r>
              <a:rPr lang="en-US" sz="4000" dirty="0" smtClean="0">
                <a:solidFill>
                  <a:srgbClr val="FFFF00"/>
                </a:solidFill>
                <a:latin typeface="Arial Unicode MS" pitchFamily="34" charset="-128"/>
                <a:cs typeface="Times New Roman" pitchFamily="18" charset="0"/>
              </a:rPr>
              <a:t>Data: How to decide on sector locations</a:t>
            </a:r>
            <a:endParaRPr lang="en-US" sz="40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04800" y="2774990"/>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t>
            </a:r>
            <a:r>
              <a:rPr lang="en-US" sz="2000" b="1" dirty="0" smtClean="0">
                <a:solidFill>
                  <a:srgbClr val="FFFF00"/>
                </a:solidFill>
                <a:latin typeface="Arial Unicode MS" pitchFamily="34" charset="-128"/>
              </a:rPr>
              <a:t>ASPB), Madison, WI</a:t>
            </a:r>
            <a:br>
              <a:rPr lang="en-US" sz="2000" b="1" dirty="0" smtClean="0">
                <a:solidFill>
                  <a:srgbClr val="FFFF00"/>
                </a:solidFill>
                <a:latin typeface="Arial Unicode MS" pitchFamily="34" charset="-128"/>
              </a:rPr>
            </a:br>
            <a:endParaRPr lang="en-US" sz="1000" b="1" dirty="0" smtClean="0">
              <a:solidFill>
                <a:srgbClr val="FFFF00"/>
              </a:solidFill>
              <a:latin typeface="Arial Unicode MS" pitchFamily="34" charset="-128"/>
            </a:endParaRPr>
          </a:p>
          <a:p>
            <a:pPr algn="ctr" fontAlgn="base">
              <a:spcBef>
                <a:spcPct val="50000"/>
              </a:spcBef>
              <a:spcAft>
                <a:spcPct val="0"/>
              </a:spcAft>
            </a:pPr>
            <a:r>
              <a:rPr lang="en-US" sz="2000" b="1" dirty="0">
                <a:solidFill>
                  <a:prstClr val="white"/>
                </a:solidFill>
                <a:latin typeface="Arial Unicode MS" pitchFamily="34" charset="-128"/>
              </a:rPr>
              <a:t>D. T. </a:t>
            </a:r>
            <a:r>
              <a:rPr lang="en-US" sz="2000" b="1" dirty="0" smtClean="0">
                <a:solidFill>
                  <a:prstClr val="white"/>
                </a:solidFill>
                <a:latin typeface="Arial Unicode MS" pitchFamily="34" charset="-128"/>
              </a:rPr>
              <a:t>Lindsey, S</a:t>
            </a:r>
            <a:r>
              <a:rPr lang="en-US" sz="2000" b="1" dirty="0">
                <a:solidFill>
                  <a:prstClr val="white"/>
                </a:solidFill>
                <a:latin typeface="Arial Unicode MS" pitchFamily="34" charset="-128"/>
              </a:rPr>
              <a:t>. J. </a:t>
            </a:r>
            <a:r>
              <a:rPr lang="en-US" sz="2000" b="1" dirty="0" smtClean="0">
                <a:solidFill>
                  <a:prstClr val="white"/>
                </a:solidFill>
                <a:latin typeface="Arial Unicode MS" pitchFamily="34" charset="-128"/>
              </a:rPr>
              <a:t>Goodman, M</a:t>
            </a:r>
            <a:r>
              <a:rPr lang="en-US" sz="2000" b="1" dirty="0">
                <a:solidFill>
                  <a:prstClr val="white"/>
                </a:solidFill>
                <a:latin typeface="Arial Unicode MS" pitchFamily="34" charset="-128"/>
              </a:rPr>
              <a:t>. M. Gunshor</a:t>
            </a:r>
            <a:r>
              <a:rPr lang="en-US" sz="2000" b="1" dirty="0" smtClean="0">
                <a:solidFill>
                  <a:prstClr val="white"/>
                </a:solidFill>
                <a:latin typeface="Arial Unicode MS" pitchFamily="34" charset="-128"/>
              </a:rPr>
              <a:t>, </a:t>
            </a:r>
            <a:r>
              <a:rPr lang="en-US" sz="2000" b="1" dirty="0">
                <a:solidFill>
                  <a:prstClr val="white"/>
                </a:solidFill>
                <a:latin typeface="Arial Unicode MS" pitchFamily="34" charset="-128"/>
              </a:rPr>
              <a:t>W. Line, A. S. Bachmeier, S. Lindstrom, </a:t>
            </a:r>
            <a:r>
              <a:rPr lang="en-US" sz="2000" b="1" dirty="0" smtClean="0">
                <a:solidFill>
                  <a:prstClr val="white"/>
                </a:solidFill>
                <a:latin typeface="Arial Unicode MS" pitchFamily="34" charset="-128"/>
              </a:rPr>
              <a:t>F. </a:t>
            </a:r>
            <a:r>
              <a:rPr lang="en-US" sz="2000" b="1" dirty="0" err="1" smtClean="0">
                <a:solidFill>
                  <a:prstClr val="white"/>
                </a:solidFill>
                <a:latin typeface="Arial Unicode MS" pitchFamily="34" charset="-128"/>
              </a:rPr>
              <a:t>Alsheimer</a:t>
            </a:r>
            <a:r>
              <a:rPr lang="en-US" sz="2000" b="1" dirty="0">
                <a:solidFill>
                  <a:prstClr val="white"/>
                </a:solidFill>
                <a:latin typeface="Arial Unicode MS" pitchFamily="34" charset="-128"/>
              </a:rPr>
              <a:t>, D. B. </a:t>
            </a:r>
            <a:r>
              <a:rPr lang="en-US" sz="2000" b="1" dirty="0" err="1">
                <a:solidFill>
                  <a:prstClr val="white"/>
                </a:solidFill>
                <a:latin typeface="Arial Unicode MS" pitchFamily="34" charset="-128"/>
              </a:rPr>
              <a:t>Radell</a:t>
            </a:r>
            <a:r>
              <a:rPr lang="en-US" sz="2000" b="1" dirty="0">
                <a:solidFill>
                  <a:prstClr val="white"/>
                </a:solidFill>
                <a:latin typeface="Arial Unicode MS" pitchFamily="34" charset="-128"/>
              </a:rPr>
              <a:t>, R. M. Rabin, C. M. Gravelle, </a:t>
            </a:r>
            <a:r>
              <a:rPr lang="en-US" sz="2000" b="1" dirty="0" smtClean="0">
                <a:solidFill>
                  <a:prstClr val="white"/>
                </a:solidFill>
                <a:latin typeface="Arial Unicode MS" pitchFamily="34" charset="-128"/>
              </a:rPr>
              <a:t>K</a:t>
            </a:r>
            <a:r>
              <a:rPr lang="en-US" sz="2000" b="1" dirty="0">
                <a:solidFill>
                  <a:prstClr val="white"/>
                </a:solidFill>
                <a:latin typeface="Arial Unicode MS" pitchFamily="34" charset="-128"/>
              </a:rPr>
              <a:t>. </a:t>
            </a:r>
            <a:r>
              <a:rPr lang="en-US" sz="2000" b="1" dirty="0" smtClean="0">
                <a:solidFill>
                  <a:prstClr val="white"/>
                </a:solidFill>
                <a:latin typeface="Arial Unicode MS" pitchFamily="34" charset="-128"/>
              </a:rPr>
              <a:t>Bah, </a:t>
            </a:r>
            <a:r>
              <a:rPr lang="en-US" sz="2000" b="1" dirty="0">
                <a:solidFill>
                  <a:prstClr val="white"/>
                </a:solidFill>
                <a:latin typeface="Arial Unicode MS" pitchFamily="34" charset="-128"/>
              </a:rPr>
              <a:t>Andrew </a:t>
            </a:r>
            <a:r>
              <a:rPr lang="en-US" sz="2000" b="1" dirty="0" err="1" smtClean="0">
                <a:solidFill>
                  <a:prstClr val="white"/>
                </a:solidFill>
                <a:latin typeface="Arial Unicode MS" pitchFamily="34" charset="-128"/>
              </a:rPr>
              <a:t>Orrison</a:t>
            </a:r>
            <a:r>
              <a:rPr lang="en-US" sz="2000" b="1" dirty="0" smtClean="0">
                <a:solidFill>
                  <a:prstClr val="white"/>
                </a:solidFill>
                <a:latin typeface="Arial Unicode MS" pitchFamily="34" charset="-128"/>
              </a:rPr>
              <a:t>, and </a:t>
            </a:r>
            <a:r>
              <a:rPr lang="en-US" sz="2000" b="1" dirty="0" smtClean="0">
                <a:solidFill>
                  <a:prstClr val="white"/>
                </a:solidFill>
                <a:latin typeface="Arial Unicode MS" pitchFamily="34" charset="-128"/>
              </a:rPr>
              <a:t>Dan </a:t>
            </a:r>
            <a:r>
              <a:rPr lang="en-US" sz="2000" b="1" dirty="0" err="1" smtClean="0">
                <a:solidFill>
                  <a:prstClr val="white"/>
                </a:solidFill>
                <a:latin typeface="Arial Unicode MS" pitchFamily="34" charset="-128"/>
              </a:rPr>
              <a:t>Nietfeld</a:t>
            </a:r>
            <a:r>
              <a:rPr lang="en-US" sz="2000" b="1" dirty="0" smtClean="0">
                <a:solidFill>
                  <a:prstClr val="white"/>
                </a:solidFill>
                <a:latin typeface="Arial Unicode MS" pitchFamily="34" charset="-128"/>
              </a:rPr>
              <a:t> and </a:t>
            </a:r>
            <a:r>
              <a:rPr lang="en-US" sz="2000" b="1" dirty="0" smtClean="0">
                <a:solidFill>
                  <a:prstClr val="white"/>
                </a:solidFill>
                <a:latin typeface="Arial Unicode MS" pitchFamily="34" charset="-128"/>
              </a:rPr>
              <a:t>many others</a:t>
            </a:r>
            <a:endParaRPr lang="en-US" sz="2000" b="1" dirty="0" smtClean="0">
              <a:solidFill>
                <a:prstClr val="white"/>
              </a:solidFill>
              <a:latin typeface="Arial Unicode MS" pitchFamily="34" charset="-128"/>
            </a:endParaRP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438400" y="5950803"/>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i="1" dirty="0" smtClean="0">
                <a:solidFill>
                  <a:srgbClr val="FFFFFF"/>
                </a:solidFill>
              </a:rPr>
              <a:t>PG / UR</a:t>
            </a:r>
          </a:p>
          <a:p>
            <a:pPr algn="ctr" eaLnBrk="1" fontAlgn="base" hangingPunct="1">
              <a:spcBef>
                <a:spcPct val="0"/>
              </a:spcBef>
              <a:spcAft>
                <a:spcPct val="0"/>
              </a:spcAft>
            </a:pPr>
            <a:r>
              <a:rPr lang="en-US" sz="1600" i="1" dirty="0" smtClean="0">
                <a:solidFill>
                  <a:srgbClr val="FFFFFF"/>
                </a:solidFill>
              </a:rPr>
              <a:t>Norman, OK</a:t>
            </a:r>
          </a:p>
          <a:p>
            <a:pPr algn="ctr" eaLnBrk="1" fontAlgn="base" hangingPunct="1">
              <a:spcBef>
                <a:spcPct val="0"/>
              </a:spcBef>
              <a:spcAft>
                <a:spcPct val="0"/>
              </a:spcAft>
            </a:pPr>
            <a:r>
              <a:rPr lang="en-US" sz="1600" i="1" dirty="0" smtClean="0">
                <a:solidFill>
                  <a:srgbClr val="FFFFFF"/>
                </a:solidFill>
              </a:rPr>
              <a:t>May 2016</a:t>
            </a:r>
            <a:endParaRPr lang="en-US" sz="1600" b="1" i="1" dirty="0">
              <a:solidFill>
                <a:srgbClr val="FFFFFF"/>
              </a:solidFill>
            </a:endParaRPr>
          </a:p>
        </p:txBody>
      </p:sp>
      <p:pic>
        <p:nvPicPr>
          <p:cNvPr id="7177"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18806"/>
            <a:ext cx="3886201" cy="5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dirty="0" smtClean="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090" y="5753100"/>
            <a:ext cx="1314450" cy="9525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167" r="23248" b="43673"/>
          <a:stretch/>
        </p:blipFill>
        <p:spPr>
          <a:xfrm>
            <a:off x="304800" y="5329535"/>
            <a:ext cx="1452141" cy="1451540"/>
          </a:xfrm>
          <a:prstGeom prst="rect">
            <a:avLst/>
          </a:prstGeom>
          <a:ln>
            <a:solidFill>
              <a:schemeClr val="tx1"/>
            </a:solidFill>
          </a:ln>
        </p:spPr>
      </p:pic>
    </p:spTree>
    <p:extLst>
      <p:ext uri="{BB962C8B-B14F-4D97-AF65-F5344CB8AC3E}">
        <p14:creationId xmlns:p14="http://schemas.microsoft.com/office/powerpoint/2010/main" val="398745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rgbClr val="FFFF00"/>
                </a:solidFill>
              </a:rPr>
              <a:t>SRSOR </a:t>
            </a:r>
            <a:r>
              <a:rPr lang="en-US" dirty="0" smtClean="0">
                <a:solidFill>
                  <a:srgbClr val="FFFF00"/>
                </a:solidFill>
              </a:rPr>
              <a:t>procedures</a:t>
            </a:r>
            <a:endParaRPr lang="en-US" dirty="0">
              <a:solidFill>
                <a:srgbClr val="FFFF00"/>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4515688" y="1295400"/>
            <a:ext cx="4520098" cy="3430489"/>
          </a:xfrm>
          <a:prstGeom prst="rect">
            <a:avLst/>
          </a:prstGeom>
        </p:spPr>
      </p:pic>
    </p:spTree>
    <p:extLst>
      <p:ext uri="{BB962C8B-B14F-4D97-AF65-F5344CB8AC3E}">
        <p14:creationId xmlns:p14="http://schemas.microsoft.com/office/powerpoint/2010/main" val="1068851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4213566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3548471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ms\mcidas\images\goes_srsor_goesr_mes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5815953" cy="5810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76200"/>
            <a:ext cx="8610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rPr>
              <a:t>Relative sizes: SRSOR and mesoscale</a:t>
            </a:r>
            <a:endParaRPr lang="en-US" dirty="0">
              <a:solidFill>
                <a:srgbClr val="FFFF00"/>
              </a:solidFill>
            </a:endParaRPr>
          </a:p>
        </p:txBody>
      </p:sp>
      <p:sp>
        <p:nvSpPr>
          <p:cNvPr id="2" name="TextBox 1"/>
          <p:cNvSpPr txBox="1"/>
          <p:nvPr/>
        </p:nvSpPr>
        <p:spPr>
          <a:xfrm>
            <a:off x="3505200" y="4615934"/>
            <a:ext cx="894156" cy="369332"/>
          </a:xfrm>
          <a:prstGeom prst="rect">
            <a:avLst/>
          </a:prstGeom>
          <a:noFill/>
        </p:spPr>
        <p:txBody>
          <a:bodyPr wrap="none" rtlCol="0">
            <a:spAutoFit/>
          </a:bodyPr>
          <a:lstStyle/>
          <a:p>
            <a:r>
              <a:rPr lang="en-US" dirty="0" smtClean="0">
                <a:solidFill>
                  <a:srgbClr val="FF0000"/>
                </a:solidFill>
              </a:rPr>
              <a:t>GOES-R</a:t>
            </a:r>
            <a:endParaRPr lang="en-US" dirty="0">
              <a:solidFill>
                <a:srgbClr val="FF0000"/>
              </a:solidFill>
            </a:endParaRPr>
          </a:p>
        </p:txBody>
      </p:sp>
      <p:sp>
        <p:nvSpPr>
          <p:cNvPr id="5" name="TextBox 4"/>
          <p:cNvSpPr txBox="1"/>
          <p:nvPr/>
        </p:nvSpPr>
        <p:spPr>
          <a:xfrm>
            <a:off x="5486400" y="3048000"/>
            <a:ext cx="795602" cy="369332"/>
          </a:xfrm>
          <a:prstGeom prst="rect">
            <a:avLst/>
          </a:prstGeom>
          <a:noFill/>
        </p:spPr>
        <p:txBody>
          <a:bodyPr wrap="none" rtlCol="0">
            <a:spAutoFit/>
          </a:bodyPr>
          <a:lstStyle/>
          <a:p>
            <a:r>
              <a:rPr lang="en-US" dirty="0" smtClean="0">
                <a:solidFill>
                  <a:srgbClr val="0070C0"/>
                </a:solidFill>
              </a:rPr>
              <a:t>SRSOR</a:t>
            </a:r>
            <a:endParaRPr lang="en-US" dirty="0">
              <a:solidFill>
                <a:srgbClr val="0070C0"/>
              </a:solidFill>
            </a:endParaRPr>
          </a:p>
        </p:txBody>
      </p:sp>
    </p:spTree>
    <p:extLst>
      <p:ext uri="{BB962C8B-B14F-4D97-AF65-F5344CB8AC3E}">
        <p14:creationId xmlns:p14="http://schemas.microsoft.com/office/powerpoint/2010/main" val="2677374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Inputs to SRSOR location</a:t>
            </a:r>
            <a:endParaRPr lang="en-US" dirty="0">
              <a:solidFill>
                <a:srgbClr val="FFFF00"/>
              </a:solidFill>
            </a:endParaRPr>
          </a:p>
        </p:txBody>
      </p:sp>
      <p:sp>
        <p:nvSpPr>
          <p:cNvPr id="3" name="Content Placeholder 2"/>
          <p:cNvSpPr>
            <a:spLocks noGrp="1"/>
          </p:cNvSpPr>
          <p:nvPr>
            <p:ph idx="1"/>
          </p:nvPr>
        </p:nvSpPr>
        <p:spPr>
          <a:xfrm>
            <a:off x="457200" y="914400"/>
            <a:ext cx="8534400" cy="4525963"/>
          </a:xfrm>
        </p:spPr>
        <p:txBody>
          <a:bodyPr/>
          <a:lstStyle/>
          <a:p>
            <a:pPr marL="0" indent="0">
              <a:buNone/>
            </a:pPr>
            <a:r>
              <a:rPr lang="en-US" dirty="0" smtClean="0">
                <a:solidFill>
                  <a:schemeClr val="bg1"/>
                </a:solidFill>
              </a:rPr>
              <a:t>Many inputs:</a:t>
            </a:r>
          </a:p>
          <a:p>
            <a:r>
              <a:rPr lang="en-US" dirty="0" smtClean="0">
                <a:solidFill>
                  <a:schemeClr val="bg1"/>
                </a:solidFill>
              </a:rPr>
              <a:t>Current conditions</a:t>
            </a:r>
            <a:endParaRPr lang="en-US" dirty="0">
              <a:solidFill>
                <a:schemeClr val="bg1"/>
              </a:solidFill>
            </a:endParaRPr>
          </a:p>
          <a:p>
            <a:r>
              <a:rPr lang="en-US" dirty="0" smtClean="0">
                <a:solidFill>
                  <a:schemeClr val="bg1"/>
                </a:solidFill>
              </a:rPr>
              <a:t>SPC convective outlooks</a:t>
            </a:r>
            <a:endParaRPr lang="en-US" dirty="0">
              <a:solidFill>
                <a:schemeClr val="bg1"/>
              </a:solidFill>
            </a:endParaRPr>
          </a:p>
          <a:p>
            <a:r>
              <a:rPr lang="en-US" dirty="0" smtClean="0">
                <a:solidFill>
                  <a:schemeClr val="bg1"/>
                </a:solidFill>
              </a:rPr>
              <a:t>NHC Hurricane outlooks</a:t>
            </a:r>
            <a:endParaRPr lang="en-US" dirty="0">
              <a:solidFill>
                <a:schemeClr val="bg1"/>
              </a:solidFill>
            </a:endParaRPr>
          </a:p>
          <a:p>
            <a:r>
              <a:rPr lang="en-US" dirty="0" smtClean="0">
                <a:solidFill>
                  <a:schemeClr val="bg1"/>
                </a:solidFill>
              </a:rPr>
              <a:t>SPC Fire weather outlooks</a:t>
            </a:r>
          </a:p>
          <a:p>
            <a:r>
              <a:rPr lang="en-US" dirty="0" smtClean="0">
                <a:solidFill>
                  <a:schemeClr val="bg1"/>
                </a:solidFill>
              </a:rPr>
              <a:t>WPC </a:t>
            </a:r>
            <a:r>
              <a:rPr lang="en-US" dirty="0" err="1" smtClean="0">
                <a:solidFill>
                  <a:schemeClr val="bg1"/>
                </a:solidFill>
              </a:rPr>
              <a:t>Precip</a:t>
            </a:r>
            <a:r>
              <a:rPr lang="en-US" dirty="0" smtClean="0">
                <a:solidFill>
                  <a:schemeClr val="bg1"/>
                </a:solidFill>
              </a:rPr>
              <a:t> outlooks</a:t>
            </a:r>
          </a:p>
          <a:p>
            <a:r>
              <a:rPr lang="en-US" dirty="0" smtClean="0">
                <a:solidFill>
                  <a:schemeClr val="bg1"/>
                </a:solidFill>
              </a:rPr>
              <a:t>Testbed experiments</a:t>
            </a:r>
          </a:p>
          <a:p>
            <a:r>
              <a:rPr lang="en-US" i="1" dirty="0" smtClean="0">
                <a:solidFill>
                  <a:schemeClr val="bg1"/>
                </a:solidFill>
              </a:rPr>
              <a:t>Pre-approved</a:t>
            </a:r>
            <a:r>
              <a:rPr lang="en-US" dirty="0" smtClean="0">
                <a:solidFill>
                  <a:schemeClr val="bg1"/>
                </a:solidFill>
              </a:rPr>
              <a:t> field experiments</a:t>
            </a:r>
            <a:endParaRPr lang="en-US" dirty="0">
              <a:solidFill>
                <a:schemeClr val="bg1"/>
              </a:solidFill>
            </a:endParaRPr>
          </a:p>
          <a:p>
            <a:r>
              <a:rPr lang="en-US" dirty="0" smtClean="0">
                <a:solidFill>
                  <a:schemeClr val="bg1"/>
                </a:solidFill>
              </a:rPr>
              <a:t>Previous SRSOR </a:t>
            </a:r>
            <a:r>
              <a:rPr lang="en-US" dirty="0" smtClean="0">
                <a:solidFill>
                  <a:schemeClr val="bg1"/>
                </a:solidFill>
              </a:rPr>
              <a:t>locations, volcanic activity</a:t>
            </a:r>
            <a:endParaRPr lang="en-US" dirty="0" smtClean="0">
              <a:solidFill>
                <a:schemeClr val="bg1"/>
              </a:solidFill>
            </a:endParaRPr>
          </a:p>
          <a:p>
            <a:r>
              <a:rPr lang="en-US" dirty="0" smtClean="0">
                <a:solidFill>
                  <a:schemeClr val="bg1"/>
                </a:solidFill>
              </a:rPr>
              <a:t>Previous phenomena scanned</a:t>
            </a: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2204919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229600" cy="1143000"/>
          </a:xfrm>
        </p:spPr>
        <p:txBody>
          <a:bodyPr/>
          <a:lstStyle/>
          <a:p>
            <a:r>
              <a:rPr lang="en-US" dirty="0" smtClean="0">
                <a:solidFill>
                  <a:srgbClr val="FFFF00"/>
                </a:solidFill>
              </a:rPr>
              <a:t>Inputs</a:t>
            </a:r>
            <a:endParaRPr lang="en-US" dirty="0">
              <a:solidFill>
                <a:srgbClr val="FFFF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8200"/>
            <a:ext cx="4072596" cy="27733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15</a:t>
            </a:fld>
            <a:endParaRPr lang="en-US">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81000"/>
            <a:ext cx="4217129" cy="28717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752850"/>
            <a:ext cx="3786188" cy="30289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336" y="3391740"/>
            <a:ext cx="4042193" cy="3028950"/>
          </a:xfrm>
          <a:prstGeom prst="rect">
            <a:avLst/>
          </a:prstGeom>
        </p:spPr>
      </p:pic>
      <p:sp>
        <p:nvSpPr>
          <p:cNvPr id="8" name="TextBox 7"/>
          <p:cNvSpPr txBox="1"/>
          <p:nvPr/>
        </p:nvSpPr>
        <p:spPr>
          <a:xfrm>
            <a:off x="4800600" y="6488668"/>
            <a:ext cx="4200702" cy="369332"/>
          </a:xfrm>
          <a:prstGeom prst="rect">
            <a:avLst/>
          </a:prstGeom>
          <a:noFill/>
        </p:spPr>
        <p:txBody>
          <a:bodyPr wrap="none" rtlCol="0">
            <a:spAutoFit/>
          </a:bodyPr>
          <a:lstStyle/>
          <a:p>
            <a:r>
              <a:rPr lang="en-US" dirty="0" smtClean="0">
                <a:solidFill>
                  <a:schemeClr val="bg1"/>
                </a:solidFill>
              </a:rPr>
              <a:t>+ forecasts, forecast imagery, dust, etc.</a:t>
            </a:r>
            <a:endParaRPr lang="en-US" dirty="0">
              <a:solidFill>
                <a:schemeClr val="bg1"/>
              </a:solidFill>
            </a:endParaRPr>
          </a:p>
        </p:txBody>
      </p:sp>
    </p:spTree>
    <p:extLst>
      <p:ext uri="{BB962C8B-B14F-4D97-AF65-F5344CB8AC3E}">
        <p14:creationId xmlns:p14="http://schemas.microsoft.com/office/powerpoint/2010/main" val="4217919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 More on SRSOR locations</a:t>
            </a:r>
            <a:endParaRPr lang="en-US" dirty="0">
              <a:solidFill>
                <a:srgbClr val="FFFF00"/>
              </a:solidFill>
            </a:endParaRPr>
          </a:p>
        </p:txBody>
      </p:sp>
      <p:sp>
        <p:nvSpPr>
          <p:cNvPr id="3" name="Content Placeholder 2"/>
          <p:cNvSpPr>
            <a:spLocks noGrp="1"/>
          </p:cNvSpPr>
          <p:nvPr>
            <p:ph idx="1"/>
          </p:nvPr>
        </p:nvSpPr>
        <p:spPr>
          <a:xfrm>
            <a:off x="457200" y="914400"/>
            <a:ext cx="8534400" cy="4525963"/>
          </a:xfrm>
        </p:spPr>
        <p:txBody>
          <a:bodyPr/>
          <a:lstStyle/>
          <a:p>
            <a:r>
              <a:rPr lang="en-US" dirty="0" smtClean="0">
                <a:solidFill>
                  <a:schemeClr val="bg1"/>
                </a:solidFill>
              </a:rPr>
              <a:t>“</a:t>
            </a:r>
            <a:r>
              <a:rPr lang="en-US" dirty="0" smtClean="0">
                <a:solidFill>
                  <a:schemeClr val="bg1"/>
                </a:solidFill>
              </a:rPr>
              <a:t>Follow the weather”</a:t>
            </a:r>
          </a:p>
          <a:p>
            <a:endParaRPr lang="en-US" dirty="0">
              <a:solidFill>
                <a:schemeClr val="bg1"/>
              </a:solidFill>
            </a:endParaRPr>
          </a:p>
          <a:p>
            <a:r>
              <a:rPr lang="en-US" dirty="0" smtClean="0">
                <a:solidFill>
                  <a:schemeClr val="bg1"/>
                </a:solidFill>
              </a:rPr>
              <a:t>Consider not just day 1, but day 2 forecasts (e.g., will there be a better fire or convection day later) and beyond</a:t>
            </a:r>
            <a:endParaRPr lang="en-US" dirty="0">
              <a:solidFill>
                <a:schemeClr val="bg1"/>
              </a:solidFill>
            </a:endParaRPr>
          </a:p>
          <a:p>
            <a:endParaRPr lang="en-US" dirty="0" smtClean="0">
              <a:solidFill>
                <a:schemeClr val="bg1"/>
              </a:solidFill>
            </a:endParaRPr>
          </a:p>
          <a:p>
            <a:r>
              <a:rPr lang="en-US" dirty="0">
                <a:solidFill>
                  <a:schemeClr val="bg1"/>
                </a:solidFill>
              </a:rPr>
              <a:t>For research purposes: Minimize repeat looks over same area on subsequent days</a:t>
            </a:r>
          </a:p>
          <a:p>
            <a:endParaRPr lang="en-US" dirty="0">
              <a:solidFill>
                <a:schemeClr val="bg1"/>
              </a:solidFill>
            </a:endParaRPr>
          </a:p>
          <a:p>
            <a:r>
              <a:rPr lang="en-US" dirty="0">
                <a:solidFill>
                  <a:schemeClr val="bg1"/>
                </a:solidFill>
              </a:rPr>
              <a:t>“We don’t want anyone to be too happy”</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2276358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Process for SRSOR location</a:t>
            </a:r>
            <a:endParaRPr lang="en-US" dirty="0">
              <a:solidFill>
                <a:srgbClr val="FFFF00"/>
              </a:solidFill>
            </a:endParaRPr>
          </a:p>
        </p:txBody>
      </p:sp>
      <p:sp>
        <p:nvSpPr>
          <p:cNvPr id="3" name="Content Placeholder 2"/>
          <p:cNvSpPr>
            <a:spLocks noGrp="1"/>
          </p:cNvSpPr>
          <p:nvPr>
            <p:ph idx="1"/>
          </p:nvPr>
        </p:nvSpPr>
        <p:spPr>
          <a:xfrm>
            <a:off x="457200" y="944562"/>
            <a:ext cx="8686800" cy="4525963"/>
          </a:xfrm>
        </p:spPr>
        <p:txBody>
          <a:bodyPr/>
          <a:lstStyle/>
          <a:p>
            <a:pPr marL="0" indent="0">
              <a:buNone/>
            </a:pPr>
            <a:r>
              <a:rPr lang="en-US" sz="2800" dirty="0" smtClean="0">
                <a:solidFill>
                  <a:schemeClr val="bg1"/>
                </a:solidFill>
              </a:rPr>
              <a:t>The morning before:</a:t>
            </a:r>
            <a:endParaRPr lang="en-US" sz="2800" dirty="0">
              <a:solidFill>
                <a:schemeClr val="bg1"/>
              </a:solidFill>
            </a:endParaRPr>
          </a:p>
          <a:p>
            <a:r>
              <a:rPr lang="en-US" sz="2800" dirty="0" smtClean="0">
                <a:solidFill>
                  <a:schemeClr val="bg1"/>
                </a:solidFill>
              </a:rPr>
              <a:t>Send email to small group with suggestion(s)</a:t>
            </a:r>
          </a:p>
          <a:p>
            <a:r>
              <a:rPr lang="en-US" sz="2800" dirty="0" smtClean="0">
                <a:solidFill>
                  <a:schemeClr val="bg1"/>
                </a:solidFill>
              </a:rPr>
              <a:t>Include image of coverage domain</a:t>
            </a:r>
            <a:endParaRPr lang="en-US" sz="2800" dirty="0">
              <a:solidFill>
                <a:schemeClr val="bg1"/>
              </a:solidFill>
            </a:endParaRPr>
          </a:p>
          <a:p>
            <a:r>
              <a:rPr lang="en-US" sz="2800" dirty="0" smtClean="0">
                <a:solidFill>
                  <a:schemeClr val="bg1"/>
                </a:solidFill>
              </a:rPr>
              <a:t>Discuss, wait for any other feedback</a:t>
            </a:r>
          </a:p>
          <a:p>
            <a:pPr marL="0" indent="0">
              <a:buNone/>
            </a:pPr>
            <a:r>
              <a:rPr lang="en-US" sz="2800" dirty="0" smtClean="0">
                <a:solidFill>
                  <a:schemeClr val="bg1"/>
                </a:solidFill>
              </a:rPr>
              <a:t>After 18 UTC:</a:t>
            </a:r>
            <a:endParaRPr lang="en-US" sz="2800" dirty="0">
              <a:solidFill>
                <a:schemeClr val="bg1"/>
              </a:solidFill>
            </a:endParaRPr>
          </a:p>
          <a:p>
            <a:r>
              <a:rPr lang="en-US" sz="2800" dirty="0" smtClean="0">
                <a:solidFill>
                  <a:schemeClr val="bg1"/>
                </a:solidFill>
              </a:rPr>
              <a:t>Decide. Update web page location</a:t>
            </a:r>
          </a:p>
          <a:p>
            <a:r>
              <a:rPr lang="en-US" sz="2800" dirty="0" smtClean="0">
                <a:solidFill>
                  <a:schemeClr val="bg1"/>
                </a:solidFill>
              </a:rPr>
              <a:t>Contact Satellite operators</a:t>
            </a:r>
          </a:p>
          <a:p>
            <a:r>
              <a:rPr lang="en-US" sz="2800" dirty="0" smtClean="0">
                <a:solidFill>
                  <a:schemeClr val="bg1"/>
                </a:solidFill>
              </a:rPr>
              <a:t>Confirm Satellite operators got center point</a:t>
            </a:r>
          </a:p>
          <a:p>
            <a:r>
              <a:rPr lang="en-US" sz="2800" dirty="0" smtClean="0">
                <a:solidFill>
                  <a:schemeClr val="bg1"/>
                </a:solidFill>
              </a:rPr>
              <a:t>Look at imagery, make loops, post, etc.</a:t>
            </a:r>
          </a:p>
          <a:p>
            <a:pPr marL="0" indent="0">
              <a:buNone/>
            </a:pPr>
            <a:r>
              <a:rPr lang="en-US" sz="2800" dirty="0" smtClean="0">
                <a:solidFill>
                  <a:schemeClr val="bg1"/>
                </a:solidFill>
              </a:rPr>
              <a:t>After 11:15 UTC: </a:t>
            </a:r>
          </a:p>
          <a:p>
            <a:r>
              <a:rPr lang="en-US" sz="2800" dirty="0" smtClean="0">
                <a:solidFill>
                  <a:schemeClr val="bg1"/>
                </a:solidFill>
              </a:rPr>
              <a:t>confirm new center point used.</a:t>
            </a:r>
            <a:endParaRPr lang="en-US" sz="2800"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258786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Process for SRSOR location</a:t>
            </a:r>
            <a:endParaRPr lang="en-US" dirty="0">
              <a:solidFill>
                <a:srgbClr val="FFFF00"/>
              </a:solidFill>
            </a:endParaRPr>
          </a:p>
        </p:txBody>
      </p:sp>
      <p:sp>
        <p:nvSpPr>
          <p:cNvPr id="3" name="Content Placeholder 2"/>
          <p:cNvSpPr>
            <a:spLocks noGrp="1"/>
          </p:cNvSpPr>
          <p:nvPr>
            <p:ph idx="1"/>
          </p:nvPr>
        </p:nvSpPr>
        <p:spPr>
          <a:xfrm>
            <a:off x="457200" y="944562"/>
            <a:ext cx="8686800" cy="4525963"/>
          </a:xfrm>
        </p:spPr>
        <p:txBody>
          <a:bodyPr/>
          <a:lstStyle/>
          <a:p>
            <a:pPr marL="0" indent="0">
              <a:buNone/>
            </a:pPr>
            <a:r>
              <a:rPr lang="en-US" sz="2800" dirty="0" smtClean="0">
                <a:solidFill>
                  <a:schemeClr val="bg1"/>
                </a:solidFill>
              </a:rPr>
              <a:t>The morning before:</a:t>
            </a:r>
            <a:endParaRPr lang="en-US" sz="2800" dirty="0">
              <a:solidFill>
                <a:schemeClr val="bg1"/>
              </a:solidFill>
            </a:endParaRPr>
          </a:p>
          <a:p>
            <a:r>
              <a:rPr lang="en-US" sz="2800" dirty="0" smtClean="0">
                <a:solidFill>
                  <a:schemeClr val="bg1"/>
                </a:solidFill>
              </a:rPr>
              <a:t>Send email to small group with suggestion(s)</a:t>
            </a:r>
          </a:p>
          <a:p>
            <a:r>
              <a:rPr lang="en-US" sz="2800" dirty="0" smtClean="0">
                <a:solidFill>
                  <a:schemeClr val="bg1"/>
                </a:solidFill>
              </a:rPr>
              <a:t>Include image of coverage domain</a:t>
            </a:r>
            <a:endParaRPr lang="en-US" sz="2800" dirty="0">
              <a:solidFill>
                <a:schemeClr val="bg1"/>
              </a:solidFill>
            </a:endParaRPr>
          </a:p>
          <a:p>
            <a:r>
              <a:rPr lang="en-US" sz="2800" dirty="0" smtClean="0">
                <a:solidFill>
                  <a:schemeClr val="bg1"/>
                </a:solidFill>
              </a:rPr>
              <a:t>Discuss, wait for any other feedback</a:t>
            </a:r>
          </a:p>
          <a:p>
            <a:pPr marL="0" indent="0">
              <a:buNone/>
            </a:pPr>
            <a:r>
              <a:rPr lang="en-US" sz="2800" dirty="0" smtClean="0">
                <a:solidFill>
                  <a:schemeClr val="bg1"/>
                </a:solidFill>
              </a:rPr>
              <a:t>After 18 UTC:</a:t>
            </a:r>
            <a:endParaRPr lang="en-US" sz="2800" dirty="0">
              <a:solidFill>
                <a:schemeClr val="bg1"/>
              </a:solidFill>
            </a:endParaRPr>
          </a:p>
          <a:p>
            <a:r>
              <a:rPr lang="en-US" sz="2800" dirty="0" smtClean="0">
                <a:solidFill>
                  <a:schemeClr val="bg1"/>
                </a:solidFill>
              </a:rPr>
              <a:t>Decide. Update web page location</a:t>
            </a:r>
          </a:p>
          <a:p>
            <a:r>
              <a:rPr lang="en-US" sz="2800" dirty="0" smtClean="0">
                <a:solidFill>
                  <a:schemeClr val="bg1"/>
                </a:solidFill>
              </a:rPr>
              <a:t>Contact Satellite operators</a:t>
            </a:r>
          </a:p>
          <a:p>
            <a:r>
              <a:rPr lang="en-US" sz="2800" dirty="0" smtClean="0">
                <a:solidFill>
                  <a:schemeClr val="bg1"/>
                </a:solidFill>
              </a:rPr>
              <a:t>Confirm Satellite operators got center point</a:t>
            </a:r>
          </a:p>
          <a:p>
            <a:r>
              <a:rPr lang="en-US" sz="2800" dirty="0" smtClean="0">
                <a:solidFill>
                  <a:schemeClr val="bg1"/>
                </a:solidFill>
              </a:rPr>
              <a:t>Look at imagery, make loops, post, etc.</a:t>
            </a:r>
          </a:p>
          <a:p>
            <a:pPr marL="0" indent="0">
              <a:buNone/>
            </a:pPr>
            <a:r>
              <a:rPr lang="en-US" sz="2800" dirty="0" smtClean="0">
                <a:solidFill>
                  <a:schemeClr val="bg1"/>
                </a:solidFill>
              </a:rPr>
              <a:t>After 11:15 UTC: </a:t>
            </a:r>
          </a:p>
          <a:p>
            <a:r>
              <a:rPr lang="en-US" sz="2800" dirty="0" smtClean="0">
                <a:solidFill>
                  <a:schemeClr val="bg1"/>
                </a:solidFill>
              </a:rPr>
              <a:t>confirm new center point used.</a:t>
            </a:r>
            <a:endParaRPr lang="en-US" sz="2800"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18</a:t>
            </a:fld>
            <a:endParaRPr lang="en-US" dirty="0">
              <a:solidFill>
                <a:srgbClr val="000000"/>
              </a:solidFill>
            </a:endParaRPr>
          </a:p>
        </p:txBody>
      </p:sp>
      <p:sp>
        <p:nvSpPr>
          <p:cNvPr id="5" name="TextBox 4"/>
          <p:cNvSpPr txBox="1"/>
          <p:nvPr/>
        </p:nvSpPr>
        <p:spPr>
          <a:xfrm rot="19611688">
            <a:off x="189491" y="2238557"/>
            <a:ext cx="7310014" cy="2308324"/>
          </a:xfrm>
          <a:prstGeom prst="rect">
            <a:avLst/>
          </a:prstGeom>
          <a:noFill/>
        </p:spPr>
        <p:txBody>
          <a:bodyPr wrap="none" rtlCol="0">
            <a:spAutoFit/>
          </a:bodyPr>
          <a:lstStyle/>
          <a:p>
            <a:r>
              <a:rPr lang="en-US" sz="9600" dirty="0" smtClean="0"/>
              <a:t>Repeat…</a:t>
            </a:r>
          </a:p>
          <a:p>
            <a:r>
              <a:rPr lang="en-US" sz="4800" dirty="0" smtClean="0"/>
              <a:t>(weekends, holidays, etc.)</a:t>
            </a:r>
            <a:endParaRPr lang="en-US" sz="4800" dirty="0"/>
          </a:p>
        </p:txBody>
      </p:sp>
    </p:spTree>
    <p:extLst>
      <p:ext uri="{BB962C8B-B14F-4D97-AF65-F5344CB8AC3E}">
        <p14:creationId xmlns:p14="http://schemas.microsoft.com/office/powerpoint/2010/main" val="291022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Sample Coverage images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19</a:t>
            </a:fld>
            <a:endParaRPr lang="en-US">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86200"/>
            <a:ext cx="3817200" cy="28629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886200"/>
            <a:ext cx="3817200" cy="28629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00" y="990600"/>
            <a:ext cx="3817200" cy="28629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872067"/>
            <a:ext cx="3831800" cy="2873850"/>
          </a:xfrm>
          <a:prstGeom prst="rect">
            <a:avLst/>
          </a:prstGeom>
        </p:spPr>
      </p:pic>
    </p:spTree>
    <p:extLst>
      <p:ext uri="{BB962C8B-B14F-4D97-AF65-F5344CB8AC3E}">
        <p14:creationId xmlns:p14="http://schemas.microsoft.com/office/powerpoint/2010/main" val="374441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rgbClr val="FFFF00"/>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1975" y="23622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259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FF00"/>
                </a:solidFill>
              </a:rPr>
              <a:t>Sample Coverage images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20</a:t>
            </a:fld>
            <a:endParaRPr lang="en-US">
              <a:solidFill>
                <a:srgbClr val="000000"/>
              </a:solidFill>
            </a:endParaRPr>
          </a:p>
        </p:txBody>
      </p:sp>
      <p:pic>
        <p:nvPicPr>
          <p:cNvPr id="1026" name="Picture 2" descr="\\beans\users$\tims\Data\Documents\gifs\SRSOR_COVERAGE_AUGUST_2015.GIF"/>
          <p:cNvPicPr>
            <a:picLocks noChangeAspect="1" noChangeArrowheads="1"/>
          </p:cNvPicPr>
          <p:nvPr/>
        </p:nvPicPr>
        <p:blipFill rotWithShape="1">
          <a:blip r:embed="rId2">
            <a:extLst>
              <a:ext uri="{28A0092B-C50C-407E-A947-70E740481C1C}">
                <a14:useLocalDpi xmlns:a14="http://schemas.microsoft.com/office/drawing/2010/main" val="0"/>
              </a:ext>
            </a:extLst>
          </a:blip>
          <a:srcRect t="12704"/>
          <a:stretch/>
        </p:blipFill>
        <p:spPr bwMode="auto">
          <a:xfrm>
            <a:off x="4343400" y="3684653"/>
            <a:ext cx="4434843" cy="30971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ims\Local_Docs\GOES14_SRSOR_7DAY_COVER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 y="685800"/>
            <a:ext cx="9022082"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581400"/>
            <a:ext cx="2364750" cy="369332"/>
          </a:xfrm>
          <a:prstGeom prst="rect">
            <a:avLst/>
          </a:prstGeom>
          <a:noFill/>
        </p:spPr>
        <p:txBody>
          <a:bodyPr wrap="none" rtlCol="0">
            <a:spAutoFit/>
          </a:bodyPr>
          <a:lstStyle/>
          <a:p>
            <a:r>
              <a:rPr lang="en-US" dirty="0" smtClean="0">
                <a:solidFill>
                  <a:schemeClr val="bg1"/>
                </a:solidFill>
              </a:rPr>
              <a:t>Sandy: October 2012</a:t>
            </a:r>
            <a:endParaRPr lang="en-US" dirty="0">
              <a:solidFill>
                <a:schemeClr val="bg1"/>
              </a:solidFill>
            </a:endParaRPr>
          </a:p>
        </p:txBody>
      </p:sp>
      <p:sp>
        <p:nvSpPr>
          <p:cNvPr id="10" name="TextBox 9"/>
          <p:cNvSpPr txBox="1"/>
          <p:nvPr/>
        </p:nvSpPr>
        <p:spPr>
          <a:xfrm>
            <a:off x="2664450" y="6412468"/>
            <a:ext cx="1479892" cy="369332"/>
          </a:xfrm>
          <a:prstGeom prst="rect">
            <a:avLst/>
          </a:prstGeom>
          <a:noFill/>
        </p:spPr>
        <p:txBody>
          <a:bodyPr wrap="none" rtlCol="0">
            <a:spAutoFit/>
          </a:bodyPr>
          <a:lstStyle/>
          <a:p>
            <a:r>
              <a:rPr lang="en-US" dirty="0" smtClean="0">
                <a:solidFill>
                  <a:schemeClr val="bg1"/>
                </a:solidFill>
              </a:rPr>
              <a:t>August 2015</a:t>
            </a:r>
            <a:endParaRPr lang="en-US" dirty="0">
              <a:solidFill>
                <a:schemeClr val="bg1"/>
              </a:solidFill>
            </a:endParaRPr>
          </a:p>
        </p:txBody>
      </p:sp>
    </p:spTree>
    <p:extLst>
      <p:ext uri="{BB962C8B-B14F-4D97-AF65-F5344CB8AC3E}">
        <p14:creationId xmlns:p14="http://schemas.microsoft.com/office/powerpoint/2010/main" val="3554361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rgbClr val="FFFF00"/>
                </a:solidFill>
              </a:rPr>
              <a:t>SRSOR </a:t>
            </a:r>
            <a:r>
              <a:rPr lang="en-US" dirty="0" smtClean="0">
                <a:solidFill>
                  <a:srgbClr val="FFFF00"/>
                </a:solidFill>
              </a:rPr>
              <a:t>examples</a:t>
            </a:r>
            <a:br>
              <a:rPr lang="en-US" dirty="0" smtClean="0">
                <a:solidFill>
                  <a:srgbClr val="FFFF00"/>
                </a:solidFill>
              </a:rPr>
            </a:br>
            <a:endParaRPr lang="en-US" dirty="0">
              <a:solidFill>
                <a:srgbClr val="FFFF00"/>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21</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454" y="304799"/>
            <a:ext cx="3088746" cy="4633119"/>
          </a:xfrm>
          <a:prstGeom prst="rect">
            <a:avLst/>
          </a:prstGeom>
          <a:ln>
            <a:solidFill>
              <a:schemeClr val="tx1"/>
            </a:solidFill>
          </a:ln>
        </p:spPr>
      </p:pic>
    </p:spTree>
    <p:extLst>
      <p:ext uri="{BB962C8B-B14F-4D97-AF65-F5344CB8AC3E}">
        <p14:creationId xmlns:p14="http://schemas.microsoft.com/office/powerpoint/2010/main" val="2244358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22</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pic>
        <p:nvPicPr>
          <p:cNvPr id="6" name="500x500_B1_sandy_1vs30mi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90647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23</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8382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SRSOR GOES-14 2014</a:t>
            </a:r>
            <a:br>
              <a:rPr lang="en-US" dirty="0" smtClean="0">
                <a:solidFill>
                  <a:srgbClr val="FFFF00"/>
                </a:solidFill>
              </a:rPr>
            </a:br>
            <a:r>
              <a:rPr lang="en-US" dirty="0" smtClean="0">
                <a:solidFill>
                  <a:srgbClr val="FFFF00"/>
                </a:solidFill>
              </a:rPr>
              <a:t>Color-enhanced infrared window</a:t>
            </a:r>
            <a:br>
              <a:rPr lang="en-US" dirty="0" smtClean="0">
                <a:solidFill>
                  <a:srgbClr val="FFFF00"/>
                </a:solidFill>
              </a:rPr>
            </a:br>
            <a:r>
              <a:rPr lang="en-US" dirty="0" smtClean="0">
                <a:solidFill>
                  <a:srgbClr val="FFFF00"/>
                </a:solidFill>
              </a:rPr>
              <a:t>(1 </a:t>
            </a:r>
            <a:r>
              <a:rPr lang="en-US" dirty="0" err="1" smtClean="0">
                <a:solidFill>
                  <a:srgbClr val="FFFF00"/>
                </a:solidFill>
              </a:rPr>
              <a:t>vs</a:t>
            </a:r>
            <a:r>
              <a:rPr lang="en-US" dirty="0" smtClean="0">
                <a:solidFill>
                  <a:srgbClr val="FFFF00"/>
                </a:solidFill>
              </a:rPr>
              <a:t> 15 min)</a:t>
            </a:r>
            <a:endParaRPr lang="en-US" dirty="0">
              <a:solidFill>
                <a:srgbClr val="FFFF00"/>
              </a:solidFill>
            </a:endParaRPr>
          </a:p>
        </p:txBody>
      </p:sp>
      <p:pic>
        <p:nvPicPr>
          <p:cNvPr id="6" name="GOES14_IR_2panel_1_vs_5.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46300"/>
            <a:ext cx="8229600" cy="3432175"/>
          </a:xfrm>
        </p:spPr>
      </p:pic>
      <p:sp>
        <p:nvSpPr>
          <p:cNvPr id="7" name="Oval 6"/>
          <p:cNvSpPr/>
          <p:nvPr/>
        </p:nvSpPr>
        <p:spPr>
          <a:xfrm>
            <a:off x="2133600" y="2819400"/>
            <a:ext cx="8382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81000" y="5943600"/>
            <a:ext cx="5469446" cy="369332"/>
          </a:xfrm>
          <a:prstGeom prst="rect">
            <a:avLst/>
          </a:prstGeom>
          <a:noFill/>
        </p:spPr>
        <p:txBody>
          <a:bodyPr wrap="none" rtlCol="0">
            <a:spAutoFit/>
          </a:bodyPr>
          <a:lstStyle/>
          <a:p>
            <a:r>
              <a:rPr lang="en-US" dirty="0">
                <a:solidFill>
                  <a:srgbClr val="FFFFFF"/>
                </a:solidFill>
              </a:rPr>
              <a:t>Note the ‘enhanced-v’ is seen first on the 1 minute data. </a:t>
            </a:r>
          </a:p>
        </p:txBody>
      </p:sp>
      <p:sp>
        <p:nvSpPr>
          <p:cNvPr id="9" name="Slide Number Placeholder 8"/>
          <p:cNvSpPr>
            <a:spLocks noGrp="1"/>
          </p:cNvSpPr>
          <p:nvPr>
            <p:ph type="sldNum" sz="quarter" idx="12"/>
          </p:nvPr>
        </p:nvSpPr>
        <p:spPr/>
        <p:txBody>
          <a:bodyPr/>
          <a:lstStyle/>
          <a:p>
            <a:fld id="{70396931-CD46-413A-A83C-78E1DE733DFB}"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41711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SRSOR in SPC</a:t>
            </a:r>
            <a:endParaRPr lang="en-US" sz="3600" dirty="0"/>
          </a:p>
        </p:txBody>
      </p:sp>
      <p:sp>
        <p:nvSpPr>
          <p:cNvPr id="3" name="Content Placeholder 2"/>
          <p:cNvSpPr>
            <a:spLocks noGrp="1"/>
          </p:cNvSpPr>
          <p:nvPr>
            <p:ph idx="1"/>
          </p:nvPr>
        </p:nvSpPr>
        <p:spPr>
          <a:xfrm>
            <a:off x="0" y="1066800"/>
            <a:ext cx="9144000" cy="5791200"/>
          </a:xfrm>
        </p:spPr>
        <p:txBody>
          <a:bodyPr>
            <a:normAutofit/>
          </a:bodyPr>
          <a:lstStyle/>
          <a:p>
            <a:r>
              <a:rPr lang="en-US" sz="2500" dirty="0" smtClean="0"/>
              <a:t>7 direct references in SPC text forecast products during May and August GOES-14 SRSOR periods</a:t>
            </a:r>
          </a:p>
          <a:p>
            <a:pPr lvl="1"/>
            <a:r>
              <a:rPr lang="en-US" sz="2200" dirty="0" smtClean="0"/>
              <a:t>SPC forecasters consistently viewed the 1-min imagery in Operations, incorporating it into their decision-making</a:t>
            </a:r>
            <a:endParaRPr lang="en-US" sz="2200" dirty="0"/>
          </a:p>
          <a:p>
            <a:pPr lvl="1"/>
            <a:r>
              <a:rPr lang="en-US" sz="2200" dirty="0" smtClean="0"/>
              <a:t>Allowed for easier analysis, identification and tracking of:</a:t>
            </a:r>
          </a:p>
          <a:p>
            <a:pPr lvl="2"/>
            <a:r>
              <a:rPr lang="en-US" sz="2000" dirty="0"/>
              <a:t>deepening and clumping of BL cu, </a:t>
            </a:r>
            <a:r>
              <a:rPr lang="en-US" sz="2000" dirty="0" smtClean="0"/>
              <a:t>vertical growth of cumulus convection, identification and tracking of boundaries, </a:t>
            </a:r>
            <a:r>
              <a:rPr lang="en-US" sz="2000" dirty="0"/>
              <a:t>o</a:t>
            </a:r>
            <a:r>
              <a:rPr lang="en-US" sz="2000" dirty="0" smtClean="0"/>
              <a:t>vershooting and collapsing storm tops, character of storm anvils, convectively generated outflow, gravity wave progression, visual assessment of storm-top divergence and flanking line development, diagnosis of near-storm environment though convective trends and cloud character, </a:t>
            </a:r>
          </a:p>
          <a:p>
            <a:pPr lvl="2"/>
            <a:r>
              <a:rPr lang="en-US" sz="2000" dirty="0" smtClean="0"/>
              <a:t>All on time scales not otherwise available.</a:t>
            </a:r>
          </a:p>
          <a:p>
            <a:pPr lvl="1"/>
            <a:r>
              <a:rPr lang="en-US" sz="2200" dirty="0" smtClean="0"/>
              <a:t>Over time, this imagery will allow forecasters to gain a better understanding of processes related to CI</a:t>
            </a:r>
            <a:endParaRPr lang="en-US" sz="2200" dirty="0"/>
          </a:p>
        </p:txBody>
      </p:sp>
      <p:sp>
        <p:nvSpPr>
          <p:cNvPr id="4" name="TextBox 3"/>
          <p:cNvSpPr txBox="1"/>
          <p:nvPr/>
        </p:nvSpPr>
        <p:spPr>
          <a:xfrm>
            <a:off x="5619498" y="6400800"/>
            <a:ext cx="3295902" cy="369332"/>
          </a:xfrm>
          <a:prstGeom prst="rect">
            <a:avLst/>
          </a:prstGeom>
          <a:noFill/>
        </p:spPr>
        <p:txBody>
          <a:bodyPr wrap="none" rtlCol="0">
            <a:spAutoFit/>
          </a:bodyPr>
          <a:lstStyle/>
          <a:p>
            <a:r>
              <a:rPr lang="en-US" i="1" dirty="0">
                <a:solidFill>
                  <a:prstClr val="black"/>
                </a:solidFill>
              </a:rPr>
              <a:t>William Line, SPC Satellite Liaison</a:t>
            </a:r>
          </a:p>
        </p:txBody>
      </p:sp>
    </p:spTree>
    <p:custDataLst>
      <p:tags r:id="rId1"/>
    </p:custDataLst>
    <p:extLst>
      <p:ext uri="{BB962C8B-B14F-4D97-AF65-F5344CB8AC3E}">
        <p14:creationId xmlns:p14="http://schemas.microsoft.com/office/powerpoint/2010/main" val="986990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GOES-14 SRSOR in SPC</a:t>
            </a:r>
            <a:endParaRPr lang="en-US" sz="3600" dirty="0"/>
          </a:p>
        </p:txBody>
      </p:sp>
      <p:sp>
        <p:nvSpPr>
          <p:cNvPr id="3" name="Content Placeholder 2"/>
          <p:cNvSpPr>
            <a:spLocks noGrp="1"/>
          </p:cNvSpPr>
          <p:nvPr>
            <p:ph idx="1"/>
          </p:nvPr>
        </p:nvSpPr>
        <p:spPr>
          <a:xfrm>
            <a:off x="0" y="1066800"/>
            <a:ext cx="9144000" cy="5791200"/>
          </a:xfrm>
        </p:spPr>
        <p:txBody>
          <a:bodyPr>
            <a:noAutofit/>
          </a:bodyPr>
          <a:lstStyle/>
          <a:p>
            <a:r>
              <a:rPr lang="en-US" sz="1600" dirty="0"/>
              <a:t>“The one-minute imagery helped me to anticipate areas of new convective development as well, which was </a:t>
            </a:r>
            <a:r>
              <a:rPr lang="en-US" sz="1600" b="1" dirty="0"/>
              <a:t>useful in developing short-term forecasts and </a:t>
            </a:r>
            <a:r>
              <a:rPr lang="en-US" sz="1600" b="1" dirty="0" err="1"/>
              <a:t>mesoscale</a:t>
            </a:r>
            <a:r>
              <a:rPr lang="en-US" sz="1600" b="1" dirty="0"/>
              <a:t> discussions </a:t>
            </a:r>
            <a:r>
              <a:rPr lang="en-US" sz="1600" dirty="0"/>
              <a:t>for severe weather. ” </a:t>
            </a:r>
          </a:p>
          <a:p>
            <a:pPr marL="0" indent="0">
              <a:buNone/>
            </a:pPr>
            <a:endParaRPr lang="en-US" sz="800" dirty="0" smtClean="0"/>
          </a:p>
          <a:p>
            <a:r>
              <a:rPr lang="en-US" sz="1600" dirty="0" smtClean="0"/>
              <a:t>“… </a:t>
            </a:r>
            <a:r>
              <a:rPr lang="en-US" sz="1600" dirty="0"/>
              <a:t>having the data available routinely would very likely, over time, allow forecasters to gain a </a:t>
            </a:r>
            <a:r>
              <a:rPr lang="en-US" sz="1600" b="1" dirty="0"/>
              <a:t>better understanding of processes related to convective initiation</a:t>
            </a:r>
            <a:r>
              <a:rPr lang="en-US" sz="1600" dirty="0"/>
              <a:t>, as these processes occurring within a cu field would be visually revealed in high temporal -resolution data in a way that 15- or 30-minute imagery cannot as clearly depict.”</a:t>
            </a:r>
          </a:p>
          <a:p>
            <a:pPr marL="0" indent="0">
              <a:buNone/>
            </a:pPr>
            <a:endParaRPr lang="en-US" sz="800" dirty="0" smtClean="0"/>
          </a:p>
          <a:p>
            <a:r>
              <a:rPr lang="en-US" sz="1600" dirty="0" smtClean="0"/>
              <a:t>“</a:t>
            </a:r>
            <a:r>
              <a:rPr lang="en-US" sz="1600" dirty="0"/>
              <a:t>In the pre-storm environment, these data were </a:t>
            </a:r>
            <a:r>
              <a:rPr lang="en-US" sz="1600" b="1" dirty="0"/>
              <a:t>especially helpful </a:t>
            </a:r>
            <a:r>
              <a:rPr lang="en-US" sz="1600" dirty="0"/>
              <a:t>in monitoring the vertical growth of cumulus convection and in the identification of boundaries.”</a:t>
            </a:r>
          </a:p>
          <a:p>
            <a:pPr marL="0" indent="0">
              <a:buNone/>
            </a:pPr>
            <a:endParaRPr lang="en-US" sz="800" dirty="0"/>
          </a:p>
          <a:p>
            <a:r>
              <a:rPr lang="en-US" sz="1600" dirty="0"/>
              <a:t>“I found it to </a:t>
            </a:r>
            <a:r>
              <a:rPr lang="en-US" sz="1600" b="1" dirty="0"/>
              <a:t>be very useful </a:t>
            </a:r>
            <a:r>
              <a:rPr lang="en-US" sz="1600" dirty="0"/>
              <a:t>in… Using cloud character  and trends to diagnose boundary locations and motion, and </a:t>
            </a:r>
            <a:r>
              <a:rPr lang="en-US" sz="1600" dirty="0" err="1"/>
              <a:t>nowcast</a:t>
            </a:r>
            <a:r>
              <a:rPr lang="en-US" sz="1600" dirty="0"/>
              <a:t> their potential for either CI or influences on </a:t>
            </a:r>
            <a:r>
              <a:rPr lang="en-US" sz="1600" dirty="0" err="1"/>
              <a:t>upshear</a:t>
            </a:r>
            <a:r>
              <a:rPr lang="en-US" sz="1600" dirty="0"/>
              <a:t> storms to interact therewith.”</a:t>
            </a:r>
          </a:p>
          <a:p>
            <a:pPr marL="0" indent="0">
              <a:buNone/>
            </a:pPr>
            <a:endParaRPr lang="en-US" sz="800" dirty="0"/>
          </a:p>
          <a:p>
            <a:r>
              <a:rPr lang="en-US" sz="1600" dirty="0"/>
              <a:t>“This has provided </a:t>
            </a:r>
            <a:r>
              <a:rPr lang="en-US" sz="1600" b="1" dirty="0"/>
              <a:t>extra confidence and lead time </a:t>
            </a:r>
            <a:r>
              <a:rPr lang="en-US" sz="1600" dirty="0"/>
              <a:t>for the issuance of two </a:t>
            </a:r>
            <a:r>
              <a:rPr lang="en-US" sz="1600" dirty="0" err="1"/>
              <a:t>mesoscale</a:t>
            </a:r>
            <a:r>
              <a:rPr lang="en-US" sz="1600" dirty="0"/>
              <a:t> discussions compared to the normal satellite update frequency/latency. </a:t>
            </a:r>
            <a:r>
              <a:rPr lang="en-US" sz="1600" dirty="0" smtClean="0"/>
              <a:t>… </a:t>
            </a:r>
            <a:r>
              <a:rPr lang="en-US" sz="1600" dirty="0"/>
              <a:t>quite striking. It’s analogous to the difference between watching high-</a:t>
            </a:r>
            <a:r>
              <a:rPr lang="en-US" sz="1600" dirty="0" err="1"/>
              <a:t>def</a:t>
            </a:r>
            <a:r>
              <a:rPr lang="en-US" sz="1600" dirty="0"/>
              <a:t> TVs vs. standard </a:t>
            </a:r>
            <a:r>
              <a:rPr lang="en-US" sz="1600" dirty="0" err="1"/>
              <a:t>def</a:t>
            </a:r>
            <a:r>
              <a:rPr lang="en-US" sz="1600" dirty="0"/>
              <a:t>, </a:t>
            </a:r>
            <a:r>
              <a:rPr lang="en-US" sz="1600" dirty="0" smtClean="0"/>
              <a:t>... </a:t>
            </a:r>
            <a:r>
              <a:rPr lang="en-US" sz="1600" dirty="0"/>
              <a:t>Satellite imagery at 1-min temporal resolution </a:t>
            </a:r>
            <a:r>
              <a:rPr lang="en-US" sz="1600" b="1" dirty="0"/>
              <a:t>needs to become the new standard for severe weather operations</a:t>
            </a:r>
            <a:r>
              <a:rPr lang="en-US" sz="1600" dirty="0"/>
              <a:t>.”</a:t>
            </a:r>
          </a:p>
          <a:p>
            <a:pPr marL="0" indent="0">
              <a:buNone/>
            </a:pPr>
            <a:endParaRPr lang="en-US" sz="800" dirty="0"/>
          </a:p>
          <a:p>
            <a:r>
              <a:rPr lang="en-US" sz="1600" dirty="0"/>
              <a:t>“Post-storm initiation, the high-resolution data allowed for </a:t>
            </a:r>
            <a:r>
              <a:rPr lang="en-US" sz="1600" b="1" dirty="0"/>
              <a:t>careful analysis of overshooting and collapsing tops, the character of the storm anvils (</a:t>
            </a:r>
            <a:r>
              <a:rPr lang="en-US" sz="1600" b="1" dirty="0" err="1"/>
              <a:t>ie</a:t>
            </a:r>
            <a:r>
              <a:rPr lang="en-US" sz="1600" b="1" dirty="0"/>
              <a:t>. health of the storm) </a:t>
            </a:r>
            <a:r>
              <a:rPr lang="en-US" sz="1600" dirty="0"/>
              <a:t>and the identification of convectively generated outflows.”</a:t>
            </a:r>
          </a:p>
          <a:p>
            <a:pPr marL="0" indent="0">
              <a:buNone/>
            </a:pPr>
            <a:endParaRPr lang="en-US" sz="800" dirty="0"/>
          </a:p>
        </p:txBody>
      </p:sp>
      <p:sp>
        <p:nvSpPr>
          <p:cNvPr id="4" name="TextBox 3"/>
          <p:cNvSpPr txBox="1"/>
          <p:nvPr/>
        </p:nvSpPr>
        <p:spPr>
          <a:xfrm>
            <a:off x="3581400" y="6324600"/>
            <a:ext cx="5425781" cy="369332"/>
          </a:xfrm>
          <a:prstGeom prst="rect">
            <a:avLst/>
          </a:prstGeom>
          <a:noFill/>
        </p:spPr>
        <p:txBody>
          <a:bodyPr wrap="none" rtlCol="0">
            <a:spAutoFit/>
          </a:bodyPr>
          <a:lstStyle/>
          <a:p>
            <a:r>
              <a:rPr lang="en-US" dirty="0">
                <a:solidFill>
                  <a:prstClr val="black"/>
                </a:solidFill>
                <a:hlinkClick r:id="rId4"/>
              </a:rPr>
              <a:t>http://satelliteliaisonblog.wordpress.com/category/spc/</a:t>
            </a:r>
            <a:endParaRPr lang="en-US" i="1" dirty="0">
              <a:solidFill>
                <a:prstClr val="black"/>
              </a:solidFill>
            </a:endParaRPr>
          </a:p>
        </p:txBody>
      </p:sp>
    </p:spTree>
    <p:custDataLst>
      <p:tags r:id="rId1"/>
    </p:custDataLst>
    <p:extLst>
      <p:ext uri="{BB962C8B-B14F-4D97-AF65-F5344CB8AC3E}">
        <p14:creationId xmlns:p14="http://schemas.microsoft.com/office/powerpoint/2010/main" val="1345141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rgbClr val="FFFF00"/>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27</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806" y="533400"/>
            <a:ext cx="2773892" cy="4160838"/>
          </a:xfrm>
          <a:prstGeom prst="rect">
            <a:avLst/>
          </a:prstGeom>
          <a:ln>
            <a:solidFill>
              <a:schemeClr val="tx1"/>
            </a:solidFill>
          </a:ln>
        </p:spPr>
      </p:pic>
    </p:spTree>
    <p:extLst>
      <p:ext uri="{BB962C8B-B14F-4D97-AF65-F5344CB8AC3E}">
        <p14:creationId xmlns:p14="http://schemas.microsoft.com/office/powerpoint/2010/main" val="4007454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Tree>
    <p:extLst>
      <p:ext uri="{BB962C8B-B14F-4D97-AF65-F5344CB8AC3E}">
        <p14:creationId xmlns:p14="http://schemas.microsoft.com/office/powerpoint/2010/main" val="1015353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833233" y="64008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Tree>
    <p:extLst>
      <p:ext uri="{BB962C8B-B14F-4D97-AF65-F5344CB8AC3E}">
        <p14:creationId xmlns:p14="http://schemas.microsoft.com/office/powerpoint/2010/main" val="423089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3</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New GOES: Sample “1-min”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1935075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
        <p:nvSpPr>
          <p:cNvPr id="4" name="Oval 3"/>
          <p:cNvSpPr/>
          <p:nvPr/>
        </p:nvSpPr>
        <p:spPr>
          <a:xfrm>
            <a:off x="3505200" y="137160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53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Tree>
    <p:extLst>
      <p:ext uri="{BB962C8B-B14F-4D97-AF65-F5344CB8AC3E}">
        <p14:creationId xmlns:p14="http://schemas.microsoft.com/office/powerpoint/2010/main" val="3385289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1378527" y="651164"/>
            <a:ext cx="3581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853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TextBox 3"/>
          <p:cNvSpPr txBox="1"/>
          <p:nvPr/>
        </p:nvSpPr>
        <p:spPr>
          <a:xfrm>
            <a:off x="4114800" y="1676400"/>
            <a:ext cx="1438407" cy="369332"/>
          </a:xfrm>
          <a:prstGeom prst="rect">
            <a:avLst/>
          </a:prstGeom>
          <a:solidFill>
            <a:schemeClr val="bg1"/>
          </a:solidFill>
        </p:spPr>
        <p:txBody>
          <a:bodyPr wrap="none" rtlCol="0">
            <a:spAutoFit/>
          </a:bodyPr>
          <a:lstStyle/>
          <a:p>
            <a:r>
              <a:rPr lang="en-US" dirty="0">
                <a:solidFill>
                  <a:prstClr val="black"/>
                </a:solidFill>
              </a:rPr>
              <a:t>Select date….</a:t>
            </a:r>
          </a:p>
        </p:txBody>
      </p:sp>
    </p:spTree>
    <p:extLst>
      <p:ext uri="{BB962C8B-B14F-4D97-AF65-F5344CB8AC3E}">
        <p14:creationId xmlns:p14="http://schemas.microsoft.com/office/powerpoint/2010/main" val="2198242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TextBox 3"/>
          <p:cNvSpPr txBox="1"/>
          <p:nvPr/>
        </p:nvSpPr>
        <p:spPr>
          <a:xfrm>
            <a:off x="5715000" y="1752600"/>
            <a:ext cx="889924" cy="369332"/>
          </a:xfrm>
          <a:prstGeom prst="rect">
            <a:avLst/>
          </a:prstGeom>
          <a:solidFill>
            <a:schemeClr val="bg1"/>
          </a:solidFill>
        </p:spPr>
        <p:txBody>
          <a:bodyPr wrap="none" rtlCol="0">
            <a:spAutoFit/>
          </a:bodyPr>
          <a:lstStyle/>
          <a:p>
            <a:r>
              <a:rPr lang="en-US" dirty="0">
                <a:solidFill>
                  <a:prstClr val="black"/>
                </a:solidFill>
              </a:rPr>
              <a:t>Zoom…</a:t>
            </a:r>
          </a:p>
        </p:txBody>
      </p:sp>
    </p:spTree>
    <p:extLst>
      <p:ext uri="{BB962C8B-B14F-4D97-AF65-F5344CB8AC3E}">
        <p14:creationId xmlns:p14="http://schemas.microsoft.com/office/powerpoint/2010/main" val="2260436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Oval 3"/>
          <p:cNvSpPr/>
          <p:nvPr/>
        </p:nvSpPr>
        <p:spPr>
          <a:xfrm>
            <a:off x="2667000" y="20574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497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52400" y="-152400"/>
            <a:ext cx="9067800" cy="1143000"/>
          </a:xfrm>
        </p:spPr>
        <p:txBody>
          <a:bodyPr/>
          <a:lstStyle/>
          <a:p>
            <a:r>
              <a:rPr lang="en-US" sz="4000" dirty="0" smtClean="0">
                <a:solidFill>
                  <a:srgbClr val="FFFF00"/>
                </a:solidFill>
                <a:latin typeface="Verdana" pitchFamily="34" charset="0"/>
              </a:rPr>
              <a:t>Select </a:t>
            </a:r>
            <a:r>
              <a:rPr lang="en-US" sz="4000" dirty="0" smtClean="0">
                <a:solidFill>
                  <a:srgbClr val="FFFF00"/>
                </a:solidFill>
                <a:latin typeface="Verdana" pitchFamily="34" charset="0"/>
              </a:rPr>
              <a:t>References</a:t>
            </a:r>
            <a:endParaRPr lang="en-US" sz="4000" dirty="0">
              <a:solidFill>
                <a:srgbClr val="FFFF00"/>
              </a:solidFill>
              <a:latin typeface="Verdana" pitchFamily="34" charset="0"/>
            </a:endParaRPr>
          </a:p>
        </p:txBody>
      </p:sp>
      <p:sp>
        <p:nvSpPr>
          <p:cNvPr id="162819" name="Rectangle 3"/>
          <p:cNvSpPr>
            <a:spLocks noGrp="1" noChangeArrowheads="1"/>
          </p:cNvSpPr>
          <p:nvPr>
            <p:ph type="body" idx="1"/>
          </p:nvPr>
        </p:nvSpPr>
        <p:spPr>
          <a:xfrm>
            <a:off x="152400" y="838200"/>
            <a:ext cx="8763000" cy="1600200"/>
          </a:xfrm>
        </p:spPr>
        <p:txBody>
          <a:bodyPr>
            <a:noAutofit/>
          </a:bodyPr>
          <a:lstStyle/>
          <a:p>
            <a:pPr marL="0" indent="0">
              <a:buNone/>
            </a:pPr>
            <a:r>
              <a:rPr lang="en-US" sz="1600" dirty="0" err="1" smtClean="0">
                <a:solidFill>
                  <a:schemeClr val="bg1"/>
                </a:solidFill>
              </a:rPr>
              <a:t>Mecikalski</a:t>
            </a:r>
            <a:r>
              <a:rPr lang="en-US" sz="1600" dirty="0" smtClean="0">
                <a:solidFill>
                  <a:schemeClr val="bg1"/>
                </a:solidFill>
              </a:rPr>
              <a:t>, J. C. Jewett, J. </a:t>
            </a:r>
            <a:r>
              <a:rPr lang="en-US" sz="1600" dirty="0" err="1" smtClean="0">
                <a:solidFill>
                  <a:schemeClr val="bg1"/>
                </a:solidFill>
              </a:rPr>
              <a:t>Apke</a:t>
            </a:r>
            <a:r>
              <a:rPr lang="en-US" sz="1600" dirty="0" smtClean="0">
                <a:solidFill>
                  <a:schemeClr val="bg1"/>
                </a:solidFill>
              </a:rPr>
              <a:t>, L. Carey, </a:t>
            </a:r>
            <a:r>
              <a:rPr lang="en-US" sz="1600" b="1" dirty="0" smtClean="0">
                <a:solidFill>
                  <a:schemeClr val="bg1"/>
                </a:solidFill>
              </a:rPr>
              <a:t>Analysis </a:t>
            </a:r>
            <a:r>
              <a:rPr lang="en-US" sz="1600" b="1" dirty="0">
                <a:solidFill>
                  <a:schemeClr val="bg1"/>
                </a:solidFill>
              </a:rPr>
              <a:t>of Cumulus Cloud Updrafts as Observed with 1-Min Resolution Super Rapid Scan GOES Imagery</a:t>
            </a:r>
          </a:p>
          <a:p>
            <a:pPr marL="0" indent="0">
              <a:buNone/>
            </a:pPr>
            <a:r>
              <a:rPr lang="en-US" sz="1600" i="1" dirty="0" smtClean="0">
                <a:solidFill>
                  <a:srgbClr val="FFFF00"/>
                </a:solidFill>
              </a:rPr>
              <a:t>DOI</a:t>
            </a:r>
            <a:r>
              <a:rPr lang="en-US" sz="1600" i="1" dirty="0">
                <a:solidFill>
                  <a:srgbClr val="FFFF00"/>
                </a:solidFill>
              </a:rPr>
              <a:t>: </a:t>
            </a:r>
            <a:r>
              <a:rPr lang="en-US" sz="1600" i="1" u="sng" dirty="0">
                <a:solidFill>
                  <a:srgbClr val="FFFF00"/>
                </a:solidFill>
              </a:rPr>
              <a:t>http://</a:t>
            </a:r>
            <a:r>
              <a:rPr lang="en-US" sz="1600" i="1" u="sng" dirty="0" smtClean="0">
                <a:solidFill>
                  <a:srgbClr val="FFFF00"/>
                </a:solidFill>
              </a:rPr>
              <a:t>dx.doi.org/10.1175/MWR-D-14-00399.1</a:t>
            </a:r>
          </a:p>
          <a:p>
            <a:pPr marL="0" indent="0">
              <a:buNone/>
            </a:pPr>
            <a:endParaRPr lang="en-US" sz="1600" dirty="0">
              <a:solidFill>
                <a:schemeClr val="bg1"/>
              </a:solidFill>
            </a:endParaRPr>
          </a:p>
          <a:p>
            <a:pPr marL="0" indent="0">
              <a:buNone/>
            </a:pPr>
            <a:r>
              <a:rPr lang="en-US" sz="1600" dirty="0" smtClean="0">
                <a:solidFill>
                  <a:schemeClr val="bg1"/>
                </a:solidFill>
              </a:rPr>
              <a:t>William </a:t>
            </a:r>
            <a:r>
              <a:rPr lang="en-US" sz="1600" dirty="0">
                <a:solidFill>
                  <a:schemeClr val="bg1"/>
                </a:solidFill>
              </a:rPr>
              <a:t>Line, </a:t>
            </a:r>
            <a:r>
              <a:rPr lang="en-US" sz="1600" dirty="0" smtClean="0">
                <a:solidFill>
                  <a:schemeClr val="bg1"/>
                </a:solidFill>
              </a:rPr>
              <a:t>Timothy </a:t>
            </a:r>
            <a:r>
              <a:rPr lang="en-US" sz="1600" dirty="0">
                <a:solidFill>
                  <a:schemeClr val="bg1"/>
                </a:solidFill>
              </a:rPr>
              <a:t>J. Schmit</a:t>
            </a:r>
            <a:r>
              <a:rPr lang="en-US" sz="1600" dirty="0" smtClean="0">
                <a:solidFill>
                  <a:schemeClr val="bg1"/>
                </a:solidFill>
              </a:rPr>
              <a:t>, </a:t>
            </a:r>
            <a:r>
              <a:rPr lang="en-US" sz="1600" dirty="0">
                <a:solidFill>
                  <a:schemeClr val="bg1"/>
                </a:solidFill>
              </a:rPr>
              <a:t>Daniel T. Lindsey</a:t>
            </a:r>
            <a:r>
              <a:rPr lang="en-US" sz="1600" dirty="0" smtClean="0">
                <a:solidFill>
                  <a:schemeClr val="bg1"/>
                </a:solidFill>
              </a:rPr>
              <a:t>,  </a:t>
            </a:r>
            <a:r>
              <a:rPr lang="en-US" sz="1600" dirty="0">
                <a:solidFill>
                  <a:schemeClr val="bg1"/>
                </a:solidFill>
              </a:rPr>
              <a:t>Steve </a:t>
            </a:r>
            <a:r>
              <a:rPr lang="en-US" sz="1600" dirty="0" smtClean="0">
                <a:solidFill>
                  <a:schemeClr val="bg1"/>
                </a:solidFill>
              </a:rPr>
              <a:t>Goodman, 2016: </a:t>
            </a:r>
            <a:r>
              <a:rPr lang="en-US" sz="1600" b="1" dirty="0" smtClean="0">
                <a:solidFill>
                  <a:schemeClr val="bg1"/>
                </a:solidFill>
              </a:rPr>
              <a:t>Use </a:t>
            </a:r>
            <a:r>
              <a:rPr lang="en-US" sz="1600" b="1" dirty="0">
                <a:solidFill>
                  <a:schemeClr val="bg1"/>
                </a:solidFill>
              </a:rPr>
              <a:t>of Geostationary Super Rapid Scan Imagery by the Storm Prediction </a:t>
            </a:r>
            <a:r>
              <a:rPr lang="en-US" sz="1600" b="1" dirty="0" smtClean="0">
                <a:solidFill>
                  <a:schemeClr val="bg1"/>
                </a:solidFill>
              </a:rPr>
              <a:t>Center</a:t>
            </a:r>
            <a:r>
              <a:rPr lang="en-US" sz="1600" dirty="0" smtClean="0">
                <a:solidFill>
                  <a:schemeClr val="bg1"/>
                </a:solidFill>
              </a:rPr>
              <a:t>, accepted, </a:t>
            </a:r>
            <a:r>
              <a:rPr lang="en-US" sz="1600" dirty="0" err="1" smtClean="0">
                <a:solidFill>
                  <a:schemeClr val="bg1"/>
                </a:solidFill>
              </a:rPr>
              <a:t>WaF</a:t>
            </a:r>
            <a:r>
              <a:rPr lang="en-US" sz="1600" dirty="0" smtClean="0">
                <a:solidFill>
                  <a:schemeClr val="bg1"/>
                </a:solidFill>
              </a:rPr>
              <a:t>.</a:t>
            </a:r>
          </a:p>
          <a:p>
            <a:pPr marL="0" indent="0">
              <a:buNone/>
            </a:pPr>
            <a:r>
              <a:rPr lang="en-US" sz="1600" dirty="0">
                <a:solidFill>
                  <a:srgbClr val="FFFF00"/>
                </a:solidFill>
              </a:rPr>
              <a:t>http://journals.ametsoc.org/doi/abs/10.1175/WAF-D-15-0135.1</a:t>
            </a:r>
          </a:p>
          <a:p>
            <a:pPr marL="0" indent="0">
              <a:buNone/>
            </a:pPr>
            <a:endParaRPr lang="en-US" sz="1000" dirty="0">
              <a:solidFill>
                <a:schemeClr val="bg1"/>
              </a:solidFill>
            </a:endParaRPr>
          </a:p>
          <a:p>
            <a:pPr marL="0" indent="0">
              <a:buNone/>
            </a:pPr>
            <a:r>
              <a:rPr lang="en-US" sz="1600" dirty="0" smtClean="0">
                <a:solidFill>
                  <a:schemeClr val="bg1"/>
                </a:solidFill>
              </a:rPr>
              <a:t>Schmit</a:t>
            </a:r>
            <a:r>
              <a:rPr lang="en-US" sz="1600" dirty="0">
                <a:solidFill>
                  <a:schemeClr val="bg1"/>
                </a:solidFill>
              </a:rPr>
              <a:t>, T. J., and co-authors, 2014: </a:t>
            </a:r>
            <a:r>
              <a:rPr lang="en-US" sz="1600" b="1" dirty="0">
                <a:solidFill>
                  <a:schemeClr val="bg1"/>
                </a:solidFill>
              </a:rPr>
              <a:t>Rapid Refresh Information of Significant Events: Preparing users for the next generation of geostationary operational satellites</a:t>
            </a:r>
            <a:r>
              <a:rPr lang="en-US" sz="1600" dirty="0">
                <a:solidFill>
                  <a:schemeClr val="bg1"/>
                </a:solidFill>
              </a:rPr>
              <a:t>, Bull. Amer. Meteor. Soc., accepted.</a:t>
            </a:r>
          </a:p>
          <a:p>
            <a:pPr marL="0" indent="0">
              <a:buNone/>
            </a:pPr>
            <a:r>
              <a:rPr lang="en-US" sz="1600" i="1" dirty="0" smtClean="0">
                <a:solidFill>
                  <a:srgbClr val="FFFF00"/>
                </a:solidFill>
              </a:rPr>
              <a:t>http</a:t>
            </a:r>
            <a:r>
              <a:rPr lang="en-US" sz="1600" i="1" dirty="0">
                <a:solidFill>
                  <a:srgbClr val="FFFF00"/>
                </a:solidFill>
              </a:rPr>
              <a:t>://</a:t>
            </a:r>
            <a:r>
              <a:rPr lang="en-US" sz="1600" i="1" dirty="0" smtClean="0">
                <a:solidFill>
                  <a:srgbClr val="FFFF00"/>
                </a:solidFill>
              </a:rPr>
              <a:t>journals.ametsoc.org/doi/pdf/10.1175/BAMS-D-13-00210.1</a:t>
            </a:r>
            <a:endParaRPr lang="en-US" sz="1600" i="1" dirty="0">
              <a:solidFill>
                <a:srgbClr val="FFFF00"/>
              </a:solidFill>
            </a:endParaRPr>
          </a:p>
          <a:p>
            <a:pPr marL="0" indent="0">
              <a:buNone/>
            </a:pPr>
            <a:endParaRPr lang="en-US" sz="1000" dirty="0">
              <a:solidFill>
                <a:schemeClr val="bg1"/>
              </a:solidFill>
            </a:endParaRPr>
          </a:p>
          <a:p>
            <a:pPr marL="0" indent="0">
              <a:buNone/>
            </a:pPr>
            <a:r>
              <a:rPr lang="en-US" sz="1600" dirty="0" smtClean="0">
                <a:solidFill>
                  <a:schemeClr val="bg1"/>
                </a:solidFill>
              </a:rPr>
              <a:t>Schmit </a:t>
            </a:r>
            <a:r>
              <a:rPr lang="en-US" sz="1600" dirty="0">
                <a:solidFill>
                  <a:schemeClr val="bg1"/>
                </a:solidFill>
              </a:rPr>
              <a:t>T.J., Goodman S.J., Lindsey D.T., R. M. Rabin, K. M. </a:t>
            </a:r>
            <a:r>
              <a:rPr lang="en-US" sz="1600" dirty="0" err="1">
                <a:solidFill>
                  <a:schemeClr val="bg1"/>
                </a:solidFill>
              </a:rPr>
              <a:t>Bedka</a:t>
            </a:r>
            <a:r>
              <a:rPr lang="en-US" sz="1600" dirty="0">
                <a:solidFill>
                  <a:schemeClr val="bg1"/>
                </a:solidFill>
              </a:rPr>
              <a:t>, M. M. Gunshor, J. L. </a:t>
            </a:r>
            <a:r>
              <a:rPr lang="en-US" sz="1600" dirty="0" err="1">
                <a:solidFill>
                  <a:schemeClr val="bg1"/>
                </a:solidFill>
              </a:rPr>
              <a:t>Cintineo</a:t>
            </a:r>
            <a:r>
              <a:rPr lang="en-US" sz="1600" dirty="0">
                <a:solidFill>
                  <a:schemeClr val="bg1"/>
                </a:solidFill>
              </a:rPr>
              <a:t>, C. S. Velden, A. S. Bachmeier, S. S. Lindstrom, and C. C. </a:t>
            </a:r>
            <a:r>
              <a:rPr lang="en-US" sz="1600" dirty="0" smtClean="0">
                <a:solidFill>
                  <a:schemeClr val="bg1"/>
                </a:solidFill>
              </a:rPr>
              <a:t>Schmidt, 2013: </a:t>
            </a:r>
            <a:r>
              <a:rPr lang="en-US" sz="1600" b="1" dirty="0">
                <a:solidFill>
                  <a:schemeClr val="bg1"/>
                </a:solidFill>
              </a:rPr>
              <a:t>Geostationary operational environmental satellite (GOES)-14 super rapid scan operations to prepare for GOES-R</a:t>
            </a:r>
            <a:r>
              <a:rPr lang="en-US" sz="1600" dirty="0">
                <a:solidFill>
                  <a:schemeClr val="bg1"/>
                </a:solidFill>
              </a:rPr>
              <a:t>. </a:t>
            </a:r>
            <a:r>
              <a:rPr lang="en-US" sz="1600" i="1" dirty="0">
                <a:solidFill>
                  <a:schemeClr val="bg1"/>
                </a:solidFill>
              </a:rPr>
              <a:t>J. Appl. Remote Sens. </a:t>
            </a:r>
            <a:r>
              <a:rPr lang="en-US" sz="1600" dirty="0">
                <a:solidFill>
                  <a:schemeClr val="bg1"/>
                </a:solidFill>
              </a:rPr>
              <a:t>0001;7(1):073462.  doi:10.1117/1.JRS.7.073462. </a:t>
            </a:r>
          </a:p>
          <a:p>
            <a:pPr marL="0" indent="0">
              <a:buNone/>
            </a:pPr>
            <a:r>
              <a:rPr lang="en-US" sz="1600" dirty="0" smtClean="0">
                <a:solidFill>
                  <a:srgbClr val="FFFF00"/>
                </a:solidFill>
                <a:latin typeface="Arial" charset="0"/>
              </a:rPr>
              <a:t>http</a:t>
            </a:r>
            <a:r>
              <a:rPr lang="en-US" sz="1600" dirty="0">
                <a:solidFill>
                  <a:srgbClr val="FFFF00"/>
                </a:solidFill>
                <a:latin typeface="Arial" charset="0"/>
              </a:rPr>
              <a:t>://</a:t>
            </a:r>
            <a:r>
              <a:rPr lang="en-US" sz="1600" dirty="0" smtClean="0">
                <a:solidFill>
                  <a:srgbClr val="FFFF00"/>
                </a:solidFill>
                <a:latin typeface="Arial" charset="0"/>
              </a:rPr>
              <a:t>remotesensing.spiedigitallibrary.org/article.aspx?articleid=1790703</a:t>
            </a:r>
          </a:p>
          <a:p>
            <a:pPr marL="0" indent="0">
              <a:buNone/>
            </a:pPr>
            <a:endParaRPr lang="en-US" sz="1000" dirty="0" smtClean="0">
              <a:solidFill>
                <a:schemeClr val="bg1"/>
              </a:solidFill>
              <a:latin typeface="Arial" charset="0"/>
            </a:endParaRPr>
          </a:p>
          <a:p>
            <a:pPr marL="0" indent="0">
              <a:buNone/>
            </a:pPr>
            <a:r>
              <a:rPr lang="en-US" sz="1600" dirty="0">
                <a:solidFill>
                  <a:schemeClr val="bg1"/>
                </a:solidFill>
              </a:rPr>
              <a:t>Schmit, Timothy J.; Gunshor, Mathew M.; </a:t>
            </a:r>
            <a:r>
              <a:rPr lang="en-US" sz="1600" dirty="0" err="1">
                <a:solidFill>
                  <a:schemeClr val="bg1"/>
                </a:solidFill>
              </a:rPr>
              <a:t>Menzel</a:t>
            </a:r>
            <a:r>
              <a:rPr lang="en-US" sz="1600" dirty="0">
                <a:solidFill>
                  <a:schemeClr val="bg1"/>
                </a:solidFill>
              </a:rPr>
              <a:t>, W. Paul; </a:t>
            </a:r>
            <a:r>
              <a:rPr lang="en-US" sz="1600" dirty="0" err="1">
                <a:solidFill>
                  <a:schemeClr val="bg1"/>
                </a:solidFill>
              </a:rPr>
              <a:t>Gurka</a:t>
            </a:r>
            <a:r>
              <a:rPr lang="en-US" sz="1600" dirty="0">
                <a:solidFill>
                  <a:schemeClr val="bg1"/>
                </a:solidFill>
              </a:rPr>
              <a:t>, James J.; Li, Jun and Bachmeier, A. Scott. </a:t>
            </a:r>
            <a:r>
              <a:rPr lang="en-US" sz="1600" b="1" dirty="0">
                <a:solidFill>
                  <a:schemeClr val="bg1"/>
                </a:solidFill>
              </a:rPr>
              <a:t>Introducing the next-generation Advanced Baseline Imager on GOES-R. </a:t>
            </a:r>
            <a:r>
              <a:rPr lang="en-US" sz="1600" dirty="0">
                <a:solidFill>
                  <a:schemeClr val="bg1"/>
                </a:solidFill>
              </a:rPr>
              <a:t>Bulletin of the American Meteorological Society, Volume 86, Issue 8, 2005, pp.1079-1096. </a:t>
            </a:r>
            <a:endParaRPr lang="en-US" sz="1600" dirty="0" smtClean="0">
              <a:solidFill>
                <a:schemeClr val="bg1"/>
              </a:solidFill>
            </a:endParaRPr>
          </a:p>
          <a:p>
            <a:pPr marL="0" indent="0">
              <a:buNone/>
            </a:pPr>
            <a:r>
              <a:rPr lang="en-US" sz="1600" dirty="0" smtClean="0">
                <a:solidFill>
                  <a:srgbClr val="FFFF00"/>
                </a:solidFill>
                <a:latin typeface="Arial" charset="0"/>
              </a:rPr>
              <a:t>http</a:t>
            </a:r>
            <a:r>
              <a:rPr lang="en-US" sz="1600" dirty="0">
                <a:solidFill>
                  <a:srgbClr val="FFFF00"/>
                </a:solidFill>
                <a:latin typeface="Arial" charset="0"/>
              </a:rPr>
              <a:t>://</a:t>
            </a:r>
            <a:r>
              <a:rPr lang="en-US" sz="1600" dirty="0" smtClean="0">
                <a:solidFill>
                  <a:srgbClr val="FFFF00"/>
                </a:solidFill>
                <a:latin typeface="Arial" charset="0"/>
              </a:rPr>
              <a:t>journals.ametsoc.org.ezproxy.library.wisc.edu/doi/pdf/10.1175/BAMS-86-8-1079</a:t>
            </a:r>
          </a:p>
          <a:p>
            <a:pPr marL="0" indent="0">
              <a:buNone/>
            </a:pPr>
            <a:endParaRPr lang="en-US" sz="1600" dirty="0">
              <a:solidFill>
                <a:schemeClr val="bg1"/>
              </a:solidFill>
              <a:latin typeface="Arial" charset="0"/>
            </a:endParaRPr>
          </a:p>
          <a:p>
            <a:pPr marL="0" indent="0">
              <a:buNone/>
            </a:pPr>
            <a:r>
              <a:rPr lang="en-US" sz="1600" dirty="0" smtClean="0">
                <a:solidFill>
                  <a:schemeClr val="bg1"/>
                </a:solidFill>
                <a:latin typeface="Arial" charset="0"/>
              </a:rPr>
              <a:t/>
            </a:r>
            <a:br>
              <a:rPr lang="en-US" sz="1600" dirty="0" smtClean="0">
                <a:solidFill>
                  <a:schemeClr val="bg1"/>
                </a:solidFill>
                <a:latin typeface="Arial" charset="0"/>
              </a:rPr>
            </a:br>
            <a:r>
              <a:rPr lang="en-US" sz="1600" dirty="0" smtClean="0">
                <a:solidFill>
                  <a:schemeClr val="bg1"/>
                </a:solidFill>
                <a:latin typeface="Arial" charset="0"/>
              </a:rPr>
              <a:t>	</a:t>
            </a:r>
          </a:p>
          <a:p>
            <a:endParaRPr lang="en-US" sz="1600" dirty="0">
              <a:solidFill>
                <a:schemeClr val="bg1"/>
              </a:solidFill>
              <a:latin typeface="Arial" charset="0"/>
            </a:endParaRPr>
          </a:p>
          <a:p>
            <a:endParaRPr lang="en-US" sz="1600" dirty="0">
              <a:solidFill>
                <a:schemeClr val="bg1"/>
              </a:solidFill>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solidFill>
                  <a:prstClr val="white"/>
                </a:solidFill>
              </a:rPr>
              <a:pPr/>
              <a:t>36</a:t>
            </a:fld>
            <a:endParaRPr lang="en-US">
              <a:solidFill>
                <a:prstClr val="white"/>
              </a:solidFill>
            </a:endParaRPr>
          </a:p>
        </p:txBody>
      </p:sp>
    </p:spTree>
    <p:extLst>
      <p:ext uri="{BB962C8B-B14F-4D97-AF65-F5344CB8AC3E}">
        <p14:creationId xmlns:p14="http://schemas.microsoft.com/office/powerpoint/2010/main" val="2206617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228600" y="762000"/>
            <a:ext cx="8534400" cy="4462462"/>
          </a:xfrm>
        </p:spPr>
        <p:txBody>
          <a:bodyPr>
            <a:normAutofit/>
          </a:bodyPr>
          <a:lstStyle/>
          <a:p>
            <a:pPr marL="0" indent="0" eaLnBrk="1" hangingPunct="1">
              <a:buNone/>
              <a:defRPr/>
            </a:pPr>
            <a:r>
              <a:rPr lang="en-US" sz="2800" dirty="0" smtClean="0">
                <a:solidFill>
                  <a:schemeClr val="bg1"/>
                </a:solidFill>
              </a:rPr>
              <a:t>1. Over </a:t>
            </a:r>
            <a:r>
              <a:rPr lang="en-US" sz="2800" dirty="0" smtClean="0">
                <a:solidFill>
                  <a:schemeClr val="bg1"/>
                </a:solidFill>
              </a:rPr>
              <a:t>7 </a:t>
            </a:r>
            <a:r>
              <a:rPr lang="en-US" sz="2800" dirty="0" smtClean="0">
                <a:solidFill>
                  <a:schemeClr val="bg1"/>
                </a:solidFill>
              </a:rPr>
              <a:t>months of GOES-14 1 min data collected; all data in CLASS</a:t>
            </a:r>
          </a:p>
          <a:p>
            <a:pPr marL="514350" indent="-514350" eaLnBrk="1" hangingPunct="1">
              <a:buAutoNum type="arabicPeriod"/>
              <a:defRPr/>
            </a:pPr>
            <a:endParaRPr lang="en-US" sz="1000" dirty="0" smtClean="0">
              <a:solidFill>
                <a:schemeClr val="bg1"/>
              </a:solidFill>
            </a:endParaRPr>
          </a:p>
          <a:p>
            <a:pPr marL="0" indent="0" eaLnBrk="1" hangingPunct="1">
              <a:buNone/>
              <a:defRPr/>
            </a:pPr>
            <a:r>
              <a:rPr lang="en-US" sz="2800" dirty="0" smtClean="0">
                <a:solidFill>
                  <a:schemeClr val="bg1"/>
                </a:solidFill>
              </a:rPr>
              <a:t>2. The center point was decided the day before collecting data, using a number of </a:t>
            </a:r>
            <a:r>
              <a:rPr lang="en-US" sz="2800" dirty="0" smtClean="0">
                <a:solidFill>
                  <a:schemeClr val="bg1"/>
                </a:solidFill>
              </a:rPr>
              <a:t>inputs (operational and research)</a:t>
            </a:r>
            <a:endParaRPr lang="en-US" sz="2800" dirty="0" smtClean="0">
              <a:solidFill>
                <a:schemeClr val="bg1"/>
              </a:solidFill>
            </a:endParaRPr>
          </a:p>
          <a:p>
            <a:pPr marL="0" indent="0" eaLnBrk="1" hangingPunct="1">
              <a:buNone/>
              <a:defRPr/>
            </a:pPr>
            <a:endParaRPr lang="en-US" sz="1000" dirty="0" smtClean="0">
              <a:solidFill>
                <a:schemeClr val="bg1"/>
              </a:solidFill>
            </a:endParaRPr>
          </a:p>
          <a:p>
            <a:pPr marL="0" indent="0" eaLnBrk="1" hangingPunct="1">
              <a:buNone/>
              <a:defRPr/>
            </a:pPr>
            <a:r>
              <a:rPr lang="en-US" sz="2800" dirty="0" smtClean="0">
                <a:solidFill>
                  <a:schemeClr val="bg1"/>
                </a:solidFill>
              </a:rPr>
              <a:t>3. Each day there was at least one area of interest (even in February or August!) </a:t>
            </a:r>
          </a:p>
          <a:p>
            <a:pPr marL="0" indent="0" eaLnBrk="1" hangingPunct="1">
              <a:buNone/>
              <a:defRPr/>
            </a:pP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37</a:t>
            </a:fld>
            <a:endParaRPr lang="en-US" smtClean="0">
              <a:solidFill>
                <a:srgbClr val="000000"/>
              </a:solidFill>
            </a:endParaRPr>
          </a:p>
        </p:txBody>
      </p:sp>
      <p:grpSp>
        <p:nvGrpSpPr>
          <p:cNvPr id="2" name="Group 1"/>
          <p:cNvGrpSpPr/>
          <p:nvPr/>
        </p:nvGrpSpPr>
        <p:grpSpPr>
          <a:xfrm>
            <a:off x="5486400" y="4070015"/>
            <a:ext cx="3505200" cy="2711785"/>
            <a:chOff x="4908645" y="3505200"/>
            <a:chExt cx="4082955" cy="3092785"/>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645" y="3505200"/>
              <a:ext cx="4082955" cy="3092785"/>
            </a:xfrm>
            <a:prstGeom prst="rect">
              <a:avLst/>
            </a:prstGeom>
            <a:ln>
              <a:solidFill>
                <a:schemeClr val="tx1"/>
              </a:solidFill>
            </a:ln>
          </p:spPr>
        </p:pic>
        <p:sp>
          <p:nvSpPr>
            <p:cNvPr id="9" name="Oval 8"/>
            <p:cNvSpPr/>
            <p:nvPr/>
          </p:nvSpPr>
          <p:spPr>
            <a:xfrm>
              <a:off x="8077200" y="3962400"/>
              <a:ext cx="475497" cy="6381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 name="Rectangle 3"/>
          <p:cNvSpPr txBox="1">
            <a:spLocks noChangeArrowheads="1"/>
          </p:cNvSpPr>
          <p:nvPr/>
        </p:nvSpPr>
        <p:spPr>
          <a:xfrm>
            <a:off x="228599" y="3995738"/>
            <a:ext cx="5181601" cy="44624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800" dirty="0" smtClean="0">
                <a:solidFill>
                  <a:schemeClr val="bg1"/>
                </a:solidFill>
              </a:rPr>
              <a:t>4. Often there were 2 areas of </a:t>
            </a:r>
            <a:r>
              <a:rPr lang="en-US" sz="2800" dirty="0" smtClean="0">
                <a:solidFill>
                  <a:schemeClr val="bg1"/>
                </a:solidFill>
              </a:rPr>
              <a:t>interest</a:t>
            </a:r>
            <a:endParaRPr lang="en-US" sz="2800" dirty="0" smtClean="0">
              <a:solidFill>
                <a:schemeClr val="bg1"/>
              </a:solidFill>
            </a:endParaRPr>
          </a:p>
          <a:p>
            <a:pPr marL="0" indent="0">
              <a:buFont typeface="Arial" pitchFamily="34" charset="0"/>
              <a:buNone/>
              <a:defRPr/>
            </a:pPr>
            <a:endParaRPr lang="en-US" sz="1000" dirty="0" smtClean="0">
              <a:solidFill>
                <a:schemeClr val="bg1"/>
              </a:solidFill>
            </a:endParaRPr>
          </a:p>
          <a:p>
            <a:pPr marL="0" indent="0">
              <a:buFont typeface="Arial" pitchFamily="34" charset="0"/>
              <a:buNone/>
              <a:defRPr/>
            </a:pPr>
            <a:r>
              <a:rPr lang="en-US" sz="2800" dirty="0" smtClean="0">
                <a:solidFill>
                  <a:schemeClr val="bg1"/>
                </a:solidFill>
              </a:rPr>
              <a:t>5. GOES-R ABI </a:t>
            </a:r>
            <a:r>
              <a:rPr lang="en-US" sz="2800" dirty="0" err="1" smtClean="0">
                <a:solidFill>
                  <a:schemeClr val="bg1"/>
                </a:solidFill>
              </a:rPr>
              <a:t>meso</a:t>
            </a:r>
            <a:r>
              <a:rPr lang="en-US" sz="2800" dirty="0" smtClean="0">
                <a:solidFill>
                  <a:schemeClr val="bg1"/>
                </a:solidFill>
              </a:rPr>
              <a:t>-scales are a bit smaller than SRSOR, but there are two locations, not just </a:t>
            </a:r>
            <a:r>
              <a:rPr lang="en-US" sz="2800" dirty="0" smtClean="0">
                <a:solidFill>
                  <a:schemeClr val="bg1"/>
                </a:solidFill>
              </a:rPr>
              <a:t>one; with four between the 2 satellites. </a:t>
            </a:r>
            <a:endParaRPr lang="en-US" sz="2400" dirty="0" smtClean="0">
              <a:solidFill>
                <a:schemeClr val="bg1"/>
              </a:solidFill>
            </a:endParaRPr>
          </a:p>
        </p:txBody>
      </p:sp>
    </p:spTree>
    <p:extLst>
      <p:ext uri="{BB962C8B-B14F-4D97-AF65-F5344CB8AC3E}">
        <p14:creationId xmlns:p14="http://schemas.microsoft.com/office/powerpoint/2010/main" val="3832733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0"/>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FFFF00"/>
                </a:solidFill>
              </a:rPr>
              <a:t>GOES-14: Special Rapid Scanning offers glimpse of the ABI</a:t>
            </a:r>
          </a:p>
        </p:txBody>
      </p:sp>
      <p:sp>
        <p:nvSpPr>
          <p:cNvPr id="7" name="Text Box 9"/>
          <p:cNvSpPr txBox="1">
            <a:spLocks noChangeArrowheads="1"/>
          </p:cNvSpPr>
          <p:nvPr/>
        </p:nvSpPr>
        <p:spPr bwMode="auto">
          <a:xfrm>
            <a:off x="1828800" y="6334780"/>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i="1" dirty="0" smtClean="0">
                <a:solidFill>
                  <a:schemeClr val="bg1"/>
                </a:solidFill>
              </a:rPr>
              <a:t>Animation from GOES-14 </a:t>
            </a:r>
            <a:r>
              <a:rPr lang="en-US" sz="1400" i="1" dirty="0">
                <a:solidFill>
                  <a:schemeClr val="bg1"/>
                </a:solidFill>
              </a:rPr>
              <a:t>Imager </a:t>
            </a:r>
            <a:r>
              <a:rPr lang="en-US" sz="1400" i="1" dirty="0" smtClean="0">
                <a:solidFill>
                  <a:schemeClr val="bg1"/>
                </a:solidFill>
              </a:rPr>
              <a:t>visible image at 1-min time resolution. This case is over Texas during spring flooding.</a:t>
            </a:r>
            <a:endParaRPr lang="en-US" sz="1400" i="1" dirty="0">
              <a:solidFill>
                <a:schemeClr val="bg1"/>
              </a:solidFill>
            </a:endParaRPr>
          </a:p>
        </p:txBody>
      </p:sp>
      <p:pic>
        <p:nvPicPr>
          <p:cNvPr id="10" name="900x900_AGOES14_OTHER_B1_TX_FLOOD_animated_2015145_210000_182_2015145_212900_182_EB_TSTORM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457200"/>
            <a:ext cx="5943600" cy="5943600"/>
          </a:xfrm>
          <a:prstGeom prst="rect">
            <a:avLst/>
          </a:prstGeom>
        </p:spPr>
      </p:pic>
    </p:spTree>
    <p:extLst>
      <p:ext uri="{BB962C8B-B14F-4D97-AF65-F5344CB8AC3E}">
        <p14:creationId xmlns:p14="http://schemas.microsoft.com/office/powerpoint/2010/main" val="29639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a:t>
            </a:r>
            <a:r>
              <a:rPr lang="en-US" sz="2000" dirty="0" smtClean="0">
                <a:solidFill>
                  <a:schemeClr val="bg1"/>
                </a:solidFill>
                <a:hlinkClick r:id="rId5"/>
              </a:rPr>
              <a:t>cimss.ssec.wisc.edu/goes/srsor2015/GOES-14_SRSOR.html</a:t>
            </a:r>
            <a:endParaRPr lang="en-US" sz="2000" dirty="0">
              <a:solidFill>
                <a:schemeClr val="bg1"/>
              </a:solidFill>
            </a:endParaRPr>
          </a:p>
          <a:p>
            <a:pPr marL="0" indent="0" eaLnBrk="1" hangingPunct="1">
              <a:buNone/>
              <a:defRPr/>
            </a:pPr>
            <a:endParaRPr lang="en-US" sz="2000" dirty="0" smtClean="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cimss.ssec.wisc.edu/goes/srsor2016/GOES-14_SRSOR.html</a:t>
            </a:r>
            <a:endParaRPr lang="en-US" sz="2000" dirty="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6"/>
              </a:rPr>
              <a:t>http://www.nesdis.noaa.gov/fourbox/09-23-13</a:t>
            </a:r>
            <a:r>
              <a:rPr lang="en-US" sz="2000" dirty="0" smtClean="0">
                <a:solidFill>
                  <a:schemeClr val="bg1"/>
                </a:solidFill>
                <a:hlinkClick r:id="rId6"/>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39</a:t>
            </a:fld>
            <a:endParaRPr lang="en-US" smtClean="0">
              <a:solidFill>
                <a:srgbClr val="000000"/>
              </a:solidFill>
            </a:endParaRPr>
          </a:p>
        </p:txBody>
      </p:sp>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0657" y="4953000"/>
            <a:ext cx="3447143" cy="1828800"/>
          </a:xfrm>
          <a:prstGeom prst="rect">
            <a:avLst/>
          </a:prstGeom>
        </p:spPr>
      </p:pic>
    </p:spTree>
    <p:extLst>
      <p:ext uri="{BB962C8B-B14F-4D97-AF65-F5344CB8AC3E}">
        <p14:creationId xmlns:p14="http://schemas.microsoft.com/office/powerpoint/2010/main" val="2953778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11268" name="Text Box 3"/>
          <p:cNvSpPr txBox="1">
            <a:spLocks noChangeArrowheads="1"/>
          </p:cNvSpPr>
          <p:nvPr/>
        </p:nvSpPr>
        <p:spPr bwMode="auto">
          <a:xfrm>
            <a:off x="914400" y="6477000"/>
            <a:ext cx="72796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FFFFFF"/>
                </a:solidFill>
              </a:rPr>
              <a:t>Visible data from the </a:t>
            </a:r>
            <a:r>
              <a:rPr lang="en-US" sz="1600" dirty="0" smtClean="0">
                <a:solidFill>
                  <a:srgbClr val="FFFFFF"/>
                </a:solidFill>
              </a:rPr>
              <a:t>GOES-15 NOAA </a:t>
            </a:r>
            <a:r>
              <a:rPr lang="en-US" sz="1600" dirty="0">
                <a:solidFill>
                  <a:srgbClr val="FFFFFF"/>
                </a:solidFill>
              </a:rPr>
              <a:t>Science Test, </a:t>
            </a:r>
            <a:r>
              <a:rPr lang="en-US" sz="1600" dirty="0" smtClean="0">
                <a:solidFill>
                  <a:srgbClr val="FFFFFF"/>
                </a:solidFill>
              </a:rPr>
              <a:t>led </a:t>
            </a:r>
            <a:r>
              <a:rPr lang="en-US" sz="1600" dirty="0">
                <a:solidFill>
                  <a:srgbClr val="FFFFFF"/>
                </a:solidFill>
              </a:rPr>
              <a:t>by </a:t>
            </a:r>
            <a:r>
              <a:rPr lang="en-US" sz="1600" dirty="0" err="1">
                <a:solidFill>
                  <a:srgbClr val="FFFFFF"/>
                </a:solidFill>
              </a:rPr>
              <a:t>Hillger</a:t>
            </a:r>
            <a:r>
              <a:rPr lang="en-US" sz="1600" dirty="0">
                <a:solidFill>
                  <a:srgbClr val="FFFFFF"/>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CBE1D7-F2F0-4B09-B27C-3BE14D824942}" type="slidenum">
              <a:rPr lang="en-US" smtClean="0">
                <a:solidFill>
                  <a:srgbClr val="000000"/>
                </a:solidFill>
              </a:rPr>
              <a:pPr eaLnBrk="1" hangingPunct="1"/>
              <a:t>4</a:t>
            </a:fld>
            <a:endParaRPr lang="en-US" smtClean="0">
              <a:solidFill>
                <a:srgbClr val="000000"/>
              </a:solidFill>
            </a:endParaRPr>
          </a:p>
        </p:txBody>
      </p:sp>
    </p:spTree>
    <p:extLst>
      <p:ext uri="{BB962C8B-B14F-4D97-AF65-F5344CB8AC3E}">
        <p14:creationId xmlns:p14="http://schemas.microsoft.com/office/powerpoint/2010/main" val="2052733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rgbClr val="FFFF00"/>
                </a:solidFill>
              </a:rPr>
              <a:t>O</a:t>
            </a:r>
            <a:r>
              <a:rPr lang="en-US" dirty="0" smtClean="0">
                <a:solidFill>
                  <a:srgbClr val="FFFF00"/>
                </a:solidFill>
              </a:rPr>
              <a:t>verview </a:t>
            </a:r>
            <a:endParaRPr lang="en-US" dirty="0">
              <a:solidFill>
                <a:srgbClr val="FFFF00"/>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0" y="533400"/>
            <a:ext cx="2844800" cy="4267201"/>
          </a:xfrm>
          <a:prstGeom prst="rect">
            <a:avLst/>
          </a:prstGeom>
          <a:ln>
            <a:solidFill>
              <a:schemeClr val="tx1"/>
            </a:solidFill>
          </a:ln>
        </p:spPr>
      </p:pic>
    </p:spTree>
    <p:extLst>
      <p:ext uri="{BB962C8B-B14F-4D97-AF65-F5344CB8AC3E}">
        <p14:creationId xmlns:p14="http://schemas.microsoft.com/office/powerpoint/2010/main" val="3691444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76200"/>
            <a:ext cx="7772400" cy="1143000"/>
          </a:xfrm>
        </p:spPr>
        <p:txBody>
          <a:bodyPr/>
          <a:lstStyle/>
          <a:p>
            <a:pPr eaLnBrk="1" hangingPunct="1"/>
            <a:r>
              <a:rPr lang="en-US" dirty="0" smtClean="0">
                <a:solidFill>
                  <a:srgbClr val="FFFF00"/>
                </a:solidFill>
              </a:rPr>
              <a:t>GOES Imager Schedules</a:t>
            </a:r>
            <a:br>
              <a:rPr lang="en-US" dirty="0" smtClean="0">
                <a:solidFill>
                  <a:srgbClr val="FFFF00"/>
                </a:solidFill>
              </a:rPr>
            </a:br>
            <a:endParaRPr lang="en-US" dirty="0" smtClean="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8680510"/>
              </p:ext>
            </p:extLst>
          </p:nvPr>
        </p:nvGraphicFramePr>
        <p:xfrm>
          <a:off x="76200" y="838200"/>
          <a:ext cx="8991601" cy="4237328"/>
        </p:xfrm>
        <a:graphic>
          <a:graphicData uri="http://schemas.openxmlformats.org/drawingml/2006/table">
            <a:tbl>
              <a:tblPr firstRow="1" bandRow="1">
                <a:tableStyleId>{5C22544A-7EE6-4342-B048-85BDC9FD1C3A}</a:tableStyleId>
              </a:tblPr>
              <a:tblGrid>
                <a:gridCol w="2667000"/>
                <a:gridCol w="1371600"/>
                <a:gridCol w="990600"/>
                <a:gridCol w="914400"/>
                <a:gridCol w="1021271"/>
                <a:gridCol w="1036129"/>
                <a:gridCol w="990601"/>
              </a:tblGrid>
              <a:tr h="427001">
                <a:tc>
                  <a:txBody>
                    <a:bodyPr/>
                    <a:lstStyle/>
                    <a:p>
                      <a:pPr algn="ctr"/>
                      <a:endParaRPr lang="en-US" sz="1800" dirty="0">
                        <a:solidFill>
                          <a:schemeClr val="tx1"/>
                        </a:solidFill>
                      </a:endParaRPr>
                    </a:p>
                  </a:txBody>
                  <a:tcPr marT="45731" marB="45731" anchor="b">
                    <a:solidFill>
                      <a:schemeClr val="accent1">
                        <a:lumMod val="50000"/>
                      </a:schemeClr>
                    </a:solidFill>
                  </a:tcPr>
                </a:tc>
                <a:tc>
                  <a:txBody>
                    <a:bodyPr/>
                    <a:lstStyle/>
                    <a:p>
                      <a:pPr algn="ctr"/>
                      <a:r>
                        <a:rPr lang="en-US" sz="1800" dirty="0" smtClean="0"/>
                        <a:t>Routine</a:t>
                      </a:r>
                      <a:endParaRPr lang="en-US" sz="1800" dirty="0">
                        <a:solidFill>
                          <a:schemeClr val="tx1"/>
                        </a:solidFill>
                      </a:endParaRPr>
                    </a:p>
                  </a:txBody>
                  <a:tcPr marT="45731" marB="45731" anchor="b">
                    <a:solidFill>
                      <a:schemeClr val="accent1">
                        <a:lumMod val="50000"/>
                      </a:schemeClr>
                    </a:solidFill>
                  </a:tcPr>
                </a:tc>
                <a:tc>
                  <a:txBody>
                    <a:bodyPr/>
                    <a:lstStyle/>
                    <a:p>
                      <a:pPr algn="ctr"/>
                      <a:r>
                        <a:rPr lang="en-US" sz="1800" dirty="0" smtClean="0"/>
                        <a:t>RSO</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SRSOR</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SRSOR</a:t>
                      </a:r>
                    </a:p>
                    <a:p>
                      <a:pPr algn="ctr"/>
                      <a:r>
                        <a:rPr lang="en-US" sz="1800" dirty="0" smtClean="0">
                          <a:solidFill>
                            <a:schemeClr val="bg1"/>
                          </a:solidFill>
                        </a:rPr>
                        <a:t>(No FD)</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i="1" dirty="0" smtClean="0"/>
                        <a:t>GOES-R  ABI</a:t>
                      </a:r>
                      <a:endParaRPr lang="en-US" sz="1800" i="1" dirty="0"/>
                    </a:p>
                  </a:txBody>
                  <a:tcPr marT="45731" marB="45731" anchor="b">
                    <a:solidFill>
                      <a:schemeClr val="accent1">
                        <a:lumMod val="50000"/>
                      </a:schemeClr>
                    </a:solidFill>
                  </a:tcPr>
                </a:tc>
              </a:tr>
              <a:tr h="396334">
                <a:tc>
                  <a:txBody>
                    <a:bodyPr/>
                    <a:lstStyle/>
                    <a:p>
                      <a:pPr algn="ctr"/>
                      <a:r>
                        <a:rPr lang="en-US" sz="1600" b="1" dirty="0" smtClean="0"/>
                        <a:t># of images (in 3</a:t>
                      </a:r>
                      <a:r>
                        <a:rPr lang="en-US" sz="1600" b="1" baseline="0" dirty="0" smtClean="0"/>
                        <a:t> </a:t>
                      </a:r>
                      <a:r>
                        <a:rPr lang="en-US" sz="1600" b="1" baseline="0" dirty="0" err="1" smtClean="0"/>
                        <a:t>hrs</a:t>
                      </a:r>
                      <a:r>
                        <a:rPr lang="en-US" sz="1600" b="1" baseline="0" dirty="0" smtClean="0"/>
                        <a:t>)</a:t>
                      </a:r>
                      <a:endParaRPr lang="en-US" sz="1600" b="1" dirty="0"/>
                    </a:p>
                  </a:txBody>
                  <a:tcPr marT="45731" marB="45731"/>
                </a:tc>
                <a:tc>
                  <a:txBody>
                    <a:bodyPr/>
                    <a:lstStyle/>
                    <a:p>
                      <a:pPr algn="ctr"/>
                      <a:r>
                        <a:rPr lang="en-US" sz="2000" dirty="0" smtClean="0"/>
                        <a:t>16</a:t>
                      </a:r>
                      <a:endParaRPr lang="en-US" sz="2000" dirty="0"/>
                    </a:p>
                  </a:txBody>
                  <a:tcPr marT="45731" marB="45731" anchor="ctr"/>
                </a:tc>
                <a:tc>
                  <a:txBody>
                    <a:bodyPr/>
                    <a:lstStyle/>
                    <a:p>
                      <a:pPr algn="ctr"/>
                      <a:r>
                        <a:rPr lang="en-US" sz="2000" smtClean="0"/>
                        <a:t>26</a:t>
                      </a:r>
                      <a:endParaRPr lang="en-US" sz="2000" dirty="0"/>
                    </a:p>
                  </a:txBody>
                  <a:tcPr marT="45731" marB="45731" anchor="ctr"/>
                </a:tc>
                <a:tc>
                  <a:txBody>
                    <a:bodyPr/>
                    <a:lstStyle/>
                    <a:p>
                      <a:pPr algn="ctr"/>
                      <a:r>
                        <a:rPr lang="en-US" sz="2000" dirty="0" smtClean="0"/>
                        <a:t>56</a:t>
                      </a:r>
                      <a:endParaRPr lang="en-US" sz="2000" dirty="0"/>
                    </a:p>
                  </a:txBody>
                  <a:tcPr marT="45731" marB="45731" anchor="ctr"/>
                </a:tc>
                <a:tc>
                  <a:txBody>
                    <a:bodyPr/>
                    <a:lstStyle/>
                    <a:p>
                      <a:pPr algn="ctr"/>
                      <a:r>
                        <a:rPr lang="en-US" sz="2000" dirty="0" smtClean="0"/>
                        <a:t>129</a:t>
                      </a:r>
                      <a:endParaRPr lang="en-US" sz="2000" dirty="0"/>
                    </a:p>
                  </a:txBody>
                  <a:tcPr marT="45731" marB="45731" anchor="ctr"/>
                </a:tc>
                <a:tc>
                  <a:txBody>
                    <a:bodyPr/>
                    <a:lstStyle/>
                    <a:p>
                      <a:pPr algn="ctr"/>
                      <a:r>
                        <a:rPr lang="en-US" sz="2000" dirty="0" smtClean="0"/>
                        <a:t>157</a:t>
                      </a:r>
                      <a:endParaRPr lang="en-US" sz="2000" dirty="0"/>
                    </a:p>
                  </a:txBody>
                  <a:tcPr marT="45731" marB="45731" anchor="ctr"/>
                </a:tc>
                <a:tc>
                  <a:txBody>
                    <a:bodyPr/>
                    <a:lstStyle/>
                    <a:p>
                      <a:pPr algn="ctr"/>
                      <a:r>
                        <a:rPr lang="en-US" sz="2000" dirty="0" smtClean="0"/>
                        <a:t>~360</a:t>
                      </a:r>
                      <a:endParaRPr lang="en-US" sz="2000" dirty="0"/>
                    </a:p>
                  </a:txBody>
                  <a:tcPr marT="45731" marB="45731" anchor="ctr"/>
                </a:tc>
              </a:tr>
              <a:tr h="701206">
                <a:tc>
                  <a:txBody>
                    <a:bodyPr/>
                    <a:lstStyle/>
                    <a:p>
                      <a:pPr algn="ctr"/>
                      <a:r>
                        <a:rPr lang="en-US" sz="1600" b="1" dirty="0" smtClean="0"/>
                        <a:t># of images covering part of CONUS (in</a:t>
                      </a:r>
                      <a:r>
                        <a:rPr lang="en-US" sz="1600" b="1" baseline="0" dirty="0" smtClean="0"/>
                        <a:t> </a:t>
                      </a:r>
                      <a:r>
                        <a:rPr lang="en-US" sz="1600" b="1" dirty="0" smtClean="0"/>
                        <a:t>3 </a:t>
                      </a:r>
                      <a:r>
                        <a:rPr lang="en-US" sz="1600" b="1" dirty="0" err="1" smtClean="0"/>
                        <a:t>hrs</a:t>
                      </a:r>
                      <a:r>
                        <a:rPr lang="en-US" sz="1600" b="1" dirty="0" smtClean="0"/>
                        <a:t>)</a:t>
                      </a:r>
                      <a:endParaRPr lang="en-US" sz="1600" b="1" dirty="0"/>
                    </a:p>
                  </a:txBody>
                  <a:tcPr marT="45731" marB="45731">
                    <a:lnB w="12700" cap="flat" cmpd="sng" algn="ctr">
                      <a:solidFill>
                        <a:schemeClr val="tx1"/>
                      </a:solidFill>
                      <a:prstDash val="sysDash"/>
                      <a:round/>
                      <a:headEnd type="none" w="med" len="med"/>
                      <a:tailEnd type="none" w="med" len="med"/>
                    </a:lnB>
                  </a:tcPr>
                </a:tc>
                <a:tc>
                  <a:txBody>
                    <a:bodyPr/>
                    <a:lstStyle/>
                    <a:p>
                      <a:pPr algn="ctr"/>
                      <a:r>
                        <a:rPr lang="en-US" sz="2000" dirty="0" smtClean="0"/>
                        <a:t>11</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21</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56*</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129*</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157*</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~360</a:t>
                      </a:r>
                      <a:r>
                        <a:rPr lang="en-US" sz="2000" dirty="0" smtClean="0"/>
                        <a:t>*</a:t>
                      </a:r>
                      <a:endParaRPr lang="en-US" sz="2000" dirty="0"/>
                    </a:p>
                  </a:txBody>
                  <a:tcPr marT="45731" marB="45731" anchor="ctr">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Finest delta-time (min)</a:t>
                      </a:r>
                      <a:endParaRPr lang="en-US" sz="1600" b="1" dirty="0"/>
                    </a:p>
                  </a:txBody>
                  <a:tcPr marT="45731" marB="45731">
                    <a:lnT w="12700" cap="flat" cmpd="sng" algn="ctr">
                      <a:solidFill>
                        <a:schemeClr val="tx1"/>
                      </a:solidFill>
                      <a:prstDash val="sysDash"/>
                      <a:round/>
                      <a:headEnd type="none" w="med" len="med"/>
                      <a:tailEnd type="none" w="med" len="med"/>
                    </a:lnT>
                  </a:tcPr>
                </a:tc>
                <a:tc>
                  <a:txBody>
                    <a:bodyPr/>
                    <a:lstStyle/>
                    <a:p>
                      <a:pPr algn="ctr"/>
                      <a:r>
                        <a:rPr lang="en-US" sz="2000" dirty="0" smtClean="0"/>
                        <a:t>15</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5</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0.5</a:t>
                      </a:r>
                      <a:endParaRPr lang="en-US" sz="2000" dirty="0"/>
                    </a:p>
                  </a:txBody>
                  <a:tcPr marT="45731" marB="45731" anchor="ctr">
                    <a:lnT w="12700" cap="flat" cmpd="sng" algn="ctr">
                      <a:solidFill>
                        <a:schemeClr val="tx1"/>
                      </a:solidFill>
                      <a:prstDash val="sysDash"/>
                      <a:round/>
                      <a:headEnd type="none" w="med" len="med"/>
                      <a:tailEnd type="none" w="med" len="med"/>
                    </a:lnT>
                  </a:tcPr>
                </a:tc>
              </a:tr>
              <a:tr h="396334">
                <a:tc>
                  <a:txBody>
                    <a:bodyPr/>
                    <a:lstStyle/>
                    <a:p>
                      <a:pPr algn="ctr"/>
                      <a:r>
                        <a:rPr lang="en-US" sz="1600" b="1" dirty="0" smtClean="0"/>
                        <a:t>2</a:t>
                      </a:r>
                      <a:r>
                        <a:rPr lang="en-US" sz="1600" b="1" baseline="30000" dirty="0" smtClean="0"/>
                        <a:t>nd</a:t>
                      </a:r>
                      <a:r>
                        <a:rPr lang="en-US" sz="1600" b="1" dirty="0" smtClean="0"/>
                        <a:t> largest delta-time (min)</a:t>
                      </a:r>
                      <a:endParaRPr lang="en-US" sz="1600" b="1" dirty="0"/>
                    </a:p>
                  </a:txBody>
                  <a:tcPr marT="45731" marB="45731"/>
                </a:tc>
                <a:tc>
                  <a:txBody>
                    <a:bodyPr/>
                    <a:lstStyle/>
                    <a:p>
                      <a:pPr algn="ctr"/>
                      <a:r>
                        <a:rPr lang="en-US" sz="2000" dirty="0" smtClean="0"/>
                        <a:t>15</a:t>
                      </a:r>
                      <a:endParaRPr lang="en-US" sz="2000" dirty="0"/>
                    </a:p>
                  </a:txBody>
                  <a:tcPr marT="45731" marB="45731" anchor="ctr"/>
                </a:tc>
                <a:tc>
                  <a:txBody>
                    <a:bodyPr/>
                    <a:lstStyle/>
                    <a:p>
                      <a:pPr algn="ctr"/>
                      <a:r>
                        <a:rPr lang="en-US" sz="2000" dirty="0" smtClean="0"/>
                        <a:t>10</a:t>
                      </a:r>
                      <a:endParaRPr lang="en-US" sz="2000" dirty="0"/>
                    </a:p>
                  </a:txBody>
                  <a:tcPr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endParaRPr lang="en-US" sz="2000" dirty="0"/>
                    </a:p>
                  </a:txBody>
                  <a:tcPr marT="45731" marB="45731" anchor="ctr"/>
                </a:tc>
                <a:tc>
                  <a:txBody>
                    <a:bodyPr/>
                    <a:lstStyle/>
                    <a:p>
                      <a:pPr algn="ctr"/>
                      <a:r>
                        <a:rPr lang="en-US" sz="2000" dirty="0" smtClean="0"/>
                        <a:t>4</a:t>
                      </a:r>
                      <a:endParaRPr lang="en-US" sz="2000" dirty="0"/>
                    </a:p>
                  </a:txBody>
                  <a:tcPr marT="45731" marB="45731" anchor="ctr"/>
                </a:tc>
                <a:tc>
                  <a:txBody>
                    <a:bodyPr/>
                    <a:lstStyle/>
                    <a:p>
                      <a:pPr algn="ctr"/>
                      <a:r>
                        <a:rPr lang="en-US" sz="2000" dirty="0" smtClean="0"/>
                        <a:t>4</a:t>
                      </a:r>
                      <a:endParaRPr lang="en-US" sz="2000" dirty="0"/>
                    </a:p>
                  </a:txBody>
                  <a:tcPr marT="45731" marB="45731" anchor="ctr"/>
                </a:tc>
                <a:tc>
                  <a:txBody>
                    <a:bodyPr/>
                    <a:lstStyle/>
                    <a:p>
                      <a:pPr algn="ctr"/>
                      <a:r>
                        <a:rPr lang="en-US" sz="2000" dirty="0" smtClean="0"/>
                        <a:t>5</a:t>
                      </a:r>
                      <a:endParaRPr lang="en-US" sz="2000" dirty="0"/>
                    </a:p>
                  </a:txBody>
                  <a:tcPr marT="45731" marB="45731" anchor="ctr"/>
                </a:tc>
              </a:tr>
              <a:tr h="396334">
                <a:tc>
                  <a:txBody>
                    <a:bodyPr/>
                    <a:lstStyle/>
                    <a:p>
                      <a:pPr algn="ctr"/>
                      <a:r>
                        <a:rPr lang="en-US" sz="1600" b="1" dirty="0" smtClean="0"/>
                        <a:t>Largest delta-time (min)</a:t>
                      </a:r>
                      <a:endParaRPr lang="en-US" sz="1600" b="1" dirty="0"/>
                    </a:p>
                  </a:txBody>
                  <a:tcPr marT="45731" marB="45731">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a:t>
                      </a:r>
                      <a:endParaRPr lang="en-US" sz="2000" dirty="0"/>
                    </a:p>
                  </a:txBody>
                  <a:tcPr marT="45731" marB="45731" anchor="ctr">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Sectors Scanned </a:t>
                      </a:r>
                    </a:p>
                    <a:p>
                      <a:pPr algn="ctr"/>
                      <a:r>
                        <a:rPr lang="en-US" sz="1600" b="1" dirty="0" smtClean="0"/>
                        <a:t>(listed</a:t>
                      </a:r>
                      <a:r>
                        <a:rPr lang="en-US" sz="1600" b="1" baseline="0" dirty="0" smtClean="0"/>
                        <a:t> by size</a:t>
                      </a:r>
                      <a:r>
                        <a:rPr lang="en-US" sz="1600" b="1" dirty="0" smtClean="0"/>
                        <a:t>)</a:t>
                      </a:r>
                      <a:endParaRPr lang="en-US" sz="1600" b="1"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NHE,CONUS, SHEMI</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 CONUS, SA</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 CONUS,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a:t>
                      </a:r>
                      <a:r>
                        <a:rPr lang="en-US" sz="1400" baseline="0" dirty="0" smtClean="0"/>
                        <a:t> CONUS,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Run operationally?</a:t>
                      </a:r>
                      <a:endParaRPr lang="en-US" sz="1600" b="1"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No</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No</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b="1" dirty="0" smtClean="0"/>
                        <a:t>Yes</a:t>
                      </a:r>
                      <a:endParaRPr lang="en-US" sz="1400" b="1" dirty="0"/>
                    </a:p>
                  </a:txBody>
                  <a:tcPr marT="45731" marB="45731" anchor="ctr">
                    <a:lnT w="12700" cap="flat" cmpd="sng" algn="ctr">
                      <a:solidFill>
                        <a:schemeClr val="tx1"/>
                      </a:solidFill>
                      <a:prstDash val="sysDash"/>
                      <a:round/>
                      <a:headEnd type="none" w="med" len="med"/>
                      <a:tailEnd type="none" w="med" len="med"/>
                    </a:lnT>
                  </a:tcPr>
                </a:tc>
              </a:tr>
            </a:tbl>
          </a:graphicData>
        </a:graphic>
      </p:graphicFrame>
      <p:sp>
        <p:nvSpPr>
          <p:cNvPr id="1822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22ABB1-0D1B-4D61-8455-06AC78201A69}" type="slidenum">
              <a:rPr lang="en-US" smtClean="0">
                <a:solidFill>
                  <a:srgbClr val="000000"/>
                </a:solidFill>
              </a:rPr>
              <a:pPr eaLnBrk="1" hangingPunct="1"/>
              <a:t>6</a:t>
            </a:fld>
            <a:endParaRPr lang="en-US" smtClean="0">
              <a:solidFill>
                <a:srgbClr val="000000"/>
              </a:solidFill>
            </a:endParaRPr>
          </a:p>
        </p:txBody>
      </p:sp>
      <p:pic>
        <p:nvPicPr>
          <p:cNvPr id="15" name="Picture 29" descr="SAMPLE_ABI_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1" descr="SAMPLE_ABI_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2"/>
          <p:cNvSpPr txBox="1">
            <a:spLocks noChangeArrowheads="1"/>
          </p:cNvSpPr>
          <p:nvPr/>
        </p:nvSpPr>
        <p:spPr bwMode="auto">
          <a:xfrm>
            <a:off x="228600" y="6454997"/>
            <a:ext cx="1144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Full Disk</a:t>
            </a:r>
          </a:p>
        </p:txBody>
      </p:sp>
      <p:sp>
        <p:nvSpPr>
          <p:cNvPr id="19" name="Text Box 33"/>
          <p:cNvSpPr txBox="1">
            <a:spLocks noChangeArrowheads="1"/>
          </p:cNvSpPr>
          <p:nvPr/>
        </p:nvSpPr>
        <p:spPr bwMode="auto">
          <a:xfrm>
            <a:off x="3726688" y="6454997"/>
            <a:ext cx="1736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BBE0E3"/>
                </a:solidFill>
                <a:latin typeface="Times New Roman" pitchFamily="18" charset="0"/>
              </a:rPr>
              <a:t>N. Hemisphere</a:t>
            </a:r>
            <a:endParaRPr lang="en-US" sz="2000" dirty="0">
              <a:solidFill>
                <a:srgbClr val="BBE0E3"/>
              </a:solidFill>
              <a:latin typeface="Times New Roman" pitchFamily="18" charset="0"/>
            </a:endParaRPr>
          </a:p>
        </p:txBody>
      </p:sp>
      <p:sp>
        <p:nvSpPr>
          <p:cNvPr id="20" name="Text Box 34"/>
          <p:cNvSpPr txBox="1">
            <a:spLocks noChangeArrowheads="1"/>
          </p:cNvSpPr>
          <p:nvPr/>
        </p:nvSpPr>
        <p:spPr bwMode="auto">
          <a:xfrm>
            <a:off x="6029900" y="6454997"/>
            <a:ext cx="1056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CONUS</a:t>
            </a:r>
          </a:p>
        </p:txBody>
      </p:sp>
      <p:sp>
        <p:nvSpPr>
          <p:cNvPr id="21" name="Text Box 35"/>
          <p:cNvSpPr txBox="1">
            <a:spLocks noChangeArrowheads="1"/>
          </p:cNvSpPr>
          <p:nvPr/>
        </p:nvSpPr>
        <p:spPr bwMode="auto">
          <a:xfrm>
            <a:off x="7696200" y="6454997"/>
            <a:ext cx="12650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Mesoscale</a:t>
            </a:r>
          </a:p>
        </p:txBody>
      </p:sp>
      <p:grpSp>
        <p:nvGrpSpPr>
          <p:cNvPr id="22" name="Group 36"/>
          <p:cNvGrpSpPr>
            <a:grpSpLocks/>
          </p:cNvGrpSpPr>
          <p:nvPr/>
        </p:nvGrpSpPr>
        <p:grpSpPr bwMode="auto">
          <a:xfrm>
            <a:off x="3703350" y="5219650"/>
            <a:ext cx="1783050" cy="1257350"/>
            <a:chOff x="1632" y="3024"/>
            <a:chExt cx="1152" cy="864"/>
          </a:xfrm>
        </p:grpSpPr>
        <p:grpSp>
          <p:nvGrpSpPr>
            <p:cNvPr id="23" name="Group 37"/>
            <p:cNvGrpSpPr>
              <a:grpSpLocks/>
            </p:cNvGrpSpPr>
            <p:nvPr/>
          </p:nvGrpSpPr>
          <p:grpSpPr bwMode="auto">
            <a:xfrm>
              <a:off x="1632" y="3024"/>
              <a:ext cx="1152" cy="864"/>
              <a:chOff x="1632" y="3024"/>
              <a:chExt cx="1152" cy="864"/>
            </a:xfrm>
          </p:grpSpPr>
          <p:pic>
            <p:nvPicPr>
              <p:cNvPr id="26" name="Picture 38" descr="SAMPLE_ABI_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8"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24" name="Picture 42"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1" y="5219650"/>
            <a:ext cx="1676399" cy="1256750"/>
          </a:xfrm>
          <a:prstGeom prst="rect">
            <a:avLst/>
          </a:prstGeom>
        </p:spPr>
      </p:pic>
      <p:sp>
        <p:nvSpPr>
          <p:cNvPr id="32" name="Text Box 33"/>
          <p:cNvSpPr txBox="1">
            <a:spLocks noChangeArrowheads="1"/>
          </p:cNvSpPr>
          <p:nvPr/>
        </p:nvSpPr>
        <p:spPr bwMode="auto">
          <a:xfrm>
            <a:off x="1893431" y="6454997"/>
            <a:ext cx="1673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BBE0E3"/>
                </a:solidFill>
                <a:latin typeface="Times New Roman" pitchFamily="18" charset="0"/>
              </a:rPr>
              <a:t>NH-Extended</a:t>
            </a:r>
            <a:endParaRPr lang="en-US" sz="2000" dirty="0">
              <a:solidFill>
                <a:srgbClr val="BBE0E3"/>
              </a:solidFill>
              <a:latin typeface="Times New Roman" pitchFamily="18" charset="0"/>
            </a:endParaRPr>
          </a:p>
        </p:txBody>
      </p:sp>
      <p:sp>
        <p:nvSpPr>
          <p:cNvPr id="5" name="TextBox 4"/>
          <p:cNvSpPr txBox="1"/>
          <p:nvPr/>
        </p:nvSpPr>
        <p:spPr>
          <a:xfrm>
            <a:off x="4799541" y="533400"/>
            <a:ext cx="4344459" cy="307777"/>
          </a:xfrm>
          <a:prstGeom prst="rect">
            <a:avLst/>
          </a:prstGeom>
          <a:noFill/>
        </p:spPr>
        <p:txBody>
          <a:bodyPr wrap="none" rtlCol="0">
            <a:spAutoFit/>
          </a:bodyPr>
          <a:lstStyle/>
          <a:p>
            <a:r>
              <a:rPr lang="en-US" sz="1400" dirty="0">
                <a:solidFill>
                  <a:srgbClr val="000000"/>
                </a:solidFill>
                <a:hlinkClick r:id="rId7"/>
              </a:rPr>
              <a:t>http://cimss.ssec.wisc.edu/goes/blog/archives/13001</a:t>
            </a:r>
            <a:endParaRPr lang="en-US" sz="1400" dirty="0">
              <a:solidFill>
                <a:srgbClr val="000000"/>
              </a:solidFill>
            </a:endParaRPr>
          </a:p>
        </p:txBody>
      </p:sp>
    </p:spTree>
    <p:extLst>
      <p:ext uri="{BB962C8B-B14F-4D97-AF65-F5344CB8AC3E}">
        <p14:creationId xmlns:p14="http://schemas.microsoft.com/office/powerpoint/2010/main" val="3925842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685800" y="6127313"/>
            <a:ext cx="7772400" cy="6463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dirty="0" smtClean="0">
                <a:solidFill>
                  <a:prstClr val="black"/>
                </a:solidFill>
              </a:rPr>
              <a:t>GOES-14 provided very unique information and offers a glimpse into the possibilities that will be provided by the ABI on GOES-R. </a:t>
            </a:r>
            <a:endParaRPr lang="en-US" b="1" dirty="0">
              <a:solidFill>
                <a:prstClr val="black"/>
              </a:solidFill>
            </a:endParaRPr>
          </a:p>
        </p:txBody>
      </p:sp>
      <p:sp>
        <p:nvSpPr>
          <p:cNvPr id="7" name="Text Box 9"/>
          <p:cNvSpPr txBox="1">
            <a:spLocks noChangeArrowheads="1"/>
          </p:cNvSpPr>
          <p:nvPr/>
        </p:nvSpPr>
        <p:spPr bwMode="auto">
          <a:xfrm>
            <a:off x="3581400" y="5296525"/>
            <a:ext cx="533400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GOES-14 Image from CIMMSE blog</a:t>
            </a:r>
            <a:endParaRPr lang="en-US" sz="1400" i="1" dirty="0">
              <a:solidFill>
                <a:prstClr val="black"/>
              </a:solidFill>
            </a:endParaRPr>
          </a:p>
          <a:p>
            <a:pPr eaLnBrk="1" hangingPunct="1">
              <a:lnSpc>
                <a:spcPct val="70000"/>
              </a:lnSpc>
              <a:spcBef>
                <a:spcPct val="50000"/>
              </a:spcBef>
            </a:pPr>
            <a:r>
              <a:rPr lang="en-US" sz="1200" i="1" dirty="0">
                <a:solidFill>
                  <a:prstClr val="black"/>
                </a:solidFill>
                <a:hlinkClick r:id="rId3"/>
              </a:rPr>
              <a:t>http://cimmse.wordpress.com/2014/08/24/an-example-of-how-goes-14-super-rapid-scan-operations-for-goes-r-helped-during-warning-operations-at-nws-wfo-raleigh-nc-on-18-august-2014/</a:t>
            </a:r>
            <a:endParaRPr lang="en-US" sz="1200" i="1" dirty="0">
              <a:solidFill>
                <a:prstClr val="black"/>
              </a:solidFill>
            </a:endParaRPr>
          </a:p>
        </p:txBody>
      </p:sp>
      <p:sp>
        <p:nvSpPr>
          <p:cNvPr id="8" name="Rectangle 3"/>
          <p:cNvSpPr>
            <a:spLocks noChangeArrowheads="1"/>
          </p:cNvSpPr>
          <p:nvPr/>
        </p:nvSpPr>
        <p:spPr bwMode="auto">
          <a:xfrm>
            <a:off x="28575" y="781586"/>
            <a:ext cx="3352800"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sz="2000" dirty="0">
                <a:solidFill>
                  <a:prstClr val="black"/>
                </a:solidFill>
              </a:rPr>
              <a:t>SRSOR (Super Rapid Scan Operations for GOES-R) from GOES-14 imager </a:t>
            </a:r>
          </a:p>
          <a:p>
            <a:pPr marL="342900" indent="-342900">
              <a:lnSpc>
                <a:spcPct val="95000"/>
              </a:lnSpc>
              <a:spcBef>
                <a:spcPct val="20000"/>
              </a:spcBef>
              <a:buFontTx/>
              <a:buChar char="•"/>
              <a:defRPr/>
            </a:pPr>
            <a:r>
              <a:rPr lang="en-US" sz="2000" dirty="0">
                <a:solidFill>
                  <a:prstClr val="black"/>
                </a:solidFill>
              </a:rPr>
              <a:t>More SRSOR data in both May 8-24 and August 14-28 of 2014. </a:t>
            </a:r>
          </a:p>
          <a:p>
            <a:pPr marL="342900" indent="-342900">
              <a:lnSpc>
                <a:spcPct val="95000"/>
              </a:lnSpc>
              <a:spcBef>
                <a:spcPct val="20000"/>
              </a:spcBef>
              <a:buFontTx/>
              <a:buChar char="•"/>
              <a:defRPr/>
            </a:pPr>
            <a:r>
              <a:rPr lang="en-US" sz="2000" i="1" dirty="0">
                <a:solidFill>
                  <a:prstClr val="black"/>
                </a:solidFill>
                <a:hlinkClick r:id="rId4"/>
              </a:rPr>
              <a:t>http://cimss.ssec.wisc.edu/goes/srsor2014/GOES-14_SRSOR.html</a:t>
            </a:r>
            <a:endParaRPr lang="en-US" sz="2000" i="1" dirty="0">
              <a:solidFill>
                <a:prstClr val="black"/>
              </a:solidFill>
            </a:endParaRPr>
          </a:p>
          <a:p>
            <a:pPr marL="342900" indent="-342900">
              <a:lnSpc>
                <a:spcPct val="95000"/>
              </a:lnSpc>
              <a:spcBef>
                <a:spcPct val="20000"/>
              </a:spcBef>
              <a:buFontTx/>
              <a:buChar char="•"/>
              <a:defRPr/>
            </a:pPr>
            <a:r>
              <a:rPr lang="en-US" sz="2000" dirty="0">
                <a:solidFill>
                  <a:prstClr val="black"/>
                </a:solidFill>
              </a:rPr>
              <a:t>Many phenomena were observed: convection, hurricanes, fires, smoke, ... </a:t>
            </a:r>
          </a:p>
          <a:p>
            <a:pPr marL="342900" indent="-342900">
              <a:lnSpc>
                <a:spcPct val="95000"/>
              </a:lnSpc>
              <a:spcBef>
                <a:spcPct val="20000"/>
              </a:spcBef>
              <a:buFontTx/>
              <a:buChar char="•"/>
              <a:defRPr/>
            </a:pPr>
            <a:r>
              <a:rPr lang="en-US" sz="2000" dirty="0">
                <a:solidFill>
                  <a:prstClr val="black"/>
                </a:solidFill>
              </a:rPr>
              <a:t>Data used by the NWS.</a:t>
            </a:r>
          </a:p>
          <a:p>
            <a:pPr marL="342900" indent="-342900">
              <a:lnSpc>
                <a:spcPct val="95000"/>
              </a:lnSpc>
              <a:spcBef>
                <a:spcPct val="20000"/>
              </a:spcBef>
              <a:buFontTx/>
              <a:buChar char="•"/>
              <a:defRPr/>
            </a:pPr>
            <a:r>
              <a:rPr lang="en-US" sz="2000" dirty="0">
                <a:solidFill>
                  <a:prstClr val="black"/>
                </a:solidFill>
              </a:rPr>
              <a:t>Data </a:t>
            </a:r>
            <a:r>
              <a:rPr lang="en-US" sz="2000" dirty="0" err="1">
                <a:solidFill>
                  <a:prstClr val="black"/>
                </a:solidFill>
              </a:rPr>
              <a:t>achived</a:t>
            </a:r>
            <a:r>
              <a:rPr lang="en-US" sz="2000" dirty="0">
                <a:solidFill>
                  <a:prstClr val="black"/>
                </a:solidFill>
              </a:rPr>
              <a:t> at a number of locations, including NOAA NESDIS CLASS. </a:t>
            </a:r>
          </a:p>
        </p:txBody>
      </p:sp>
      <p:sp>
        <p:nvSpPr>
          <p:cNvPr id="2" name="TextBox 1"/>
          <p:cNvSpPr txBox="1"/>
          <p:nvPr/>
        </p:nvSpPr>
        <p:spPr>
          <a:xfrm>
            <a:off x="3429000" y="733961"/>
            <a:ext cx="5638800" cy="1323439"/>
          </a:xfrm>
          <a:prstGeom prst="rect">
            <a:avLst/>
          </a:prstGeom>
          <a:noFill/>
        </p:spPr>
        <p:txBody>
          <a:bodyPr wrap="square" rtlCol="0">
            <a:spAutoFit/>
          </a:bodyPr>
          <a:lstStyle/>
          <a:p>
            <a:r>
              <a:rPr lang="en-US" sz="1600" dirty="0">
                <a:solidFill>
                  <a:prstClr val="black"/>
                </a:solidFill>
              </a:rPr>
              <a:t>NWS Forecaster: SRSOR </a:t>
            </a:r>
            <a:r>
              <a:rPr lang="en-US" sz="1600" i="1" dirty="0">
                <a:solidFill>
                  <a:prstClr val="black"/>
                </a:solidFill>
              </a:rPr>
              <a:t>“….certainly increased our confidence in our warning decisions and ultimately made the process more efficient … having the Super Rapid Scan data very valuable and very worthwhile, … should be able to be built into everyday operations at NWS weather forecast offices around the country.”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185" y="2133600"/>
            <a:ext cx="5805815" cy="3057124"/>
          </a:xfrm>
          <a:prstGeom prst="rect">
            <a:avLst/>
          </a:prstGeom>
        </p:spPr>
      </p:pic>
    </p:spTree>
    <p:extLst>
      <p:ext uri="{BB962C8B-B14F-4D97-AF65-F5344CB8AC3E}">
        <p14:creationId xmlns:p14="http://schemas.microsoft.com/office/powerpoint/2010/main" val="2944214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a:t>
            </a:r>
            <a:endParaRPr lang="en-US" sz="1800" b="1" dirty="0">
              <a:solidFill>
                <a:srgbClr val="FFFF00"/>
              </a:solidFill>
            </a:endParaRPr>
          </a:p>
        </p:txBody>
      </p:sp>
      <p:sp>
        <p:nvSpPr>
          <p:cNvPr id="13" name="Content Placeholder 12"/>
          <p:cNvSpPr>
            <a:spLocks noGrp="1"/>
          </p:cNvSpPr>
          <p:nvPr>
            <p:ph sz="half" idx="1"/>
          </p:nvPr>
        </p:nvSpPr>
        <p:spPr>
          <a:xfrm>
            <a:off x="76200" y="1143000"/>
            <a:ext cx="4724400" cy="5791200"/>
          </a:xfrm>
        </p:spPr>
        <p:txBody>
          <a:bodyPr>
            <a:normAutofit fontScale="55000" lnSpcReduction="20000"/>
          </a:bodyPr>
          <a:lstStyle/>
          <a:p>
            <a:pPr>
              <a:buFontTx/>
              <a:buChar char="•"/>
              <a:defRPr/>
            </a:pPr>
            <a:r>
              <a:rPr lang="en-US" dirty="0">
                <a:solidFill>
                  <a:schemeClr val="bg1"/>
                </a:solidFill>
              </a:rPr>
              <a:t>SRSOR (Super Rapid Scan Operations for GOES-R) from GOES-14 imager </a:t>
            </a:r>
            <a:r>
              <a:rPr lang="en-US" dirty="0" smtClean="0">
                <a:solidFill>
                  <a:schemeClr val="bg1"/>
                </a:solidFill>
              </a:rPr>
              <a:t/>
            </a:r>
            <a:br>
              <a:rPr lang="en-US" dirty="0" smtClean="0">
                <a:solidFill>
                  <a:schemeClr val="bg1"/>
                </a:solidFill>
              </a:rPr>
            </a:br>
            <a:endParaRPr lang="en-US" dirty="0">
              <a:solidFill>
                <a:schemeClr val="bg1"/>
              </a:solidFill>
            </a:endParaRPr>
          </a:p>
          <a:p>
            <a:pPr>
              <a:lnSpc>
                <a:spcPct val="95000"/>
              </a:lnSpc>
              <a:buFontTx/>
              <a:buChar char="•"/>
              <a:defRPr/>
            </a:pPr>
            <a:r>
              <a:rPr lang="en-US" dirty="0">
                <a:solidFill>
                  <a:schemeClr val="bg1"/>
                </a:solidFill>
              </a:rPr>
              <a:t>Data between mid-August and September 24</a:t>
            </a:r>
            <a:r>
              <a:rPr lang="en-US" baseline="30000" dirty="0">
                <a:solidFill>
                  <a:schemeClr val="bg1"/>
                </a:solidFill>
              </a:rPr>
              <a:t>th</a:t>
            </a:r>
            <a:r>
              <a:rPr lang="en-US" dirty="0">
                <a:solidFill>
                  <a:schemeClr val="bg1"/>
                </a:solidFill>
              </a:rPr>
              <a:t> and late October 2012; and two days in June and 12 days in mid-August, </a:t>
            </a:r>
            <a:r>
              <a:rPr lang="en-US" dirty="0" smtClean="0">
                <a:solidFill>
                  <a:schemeClr val="bg1"/>
                </a:solidFill>
              </a:rPr>
              <a:t>2013; and mid-May, 2014, May and August 2015 and parts of 2016:</a:t>
            </a:r>
            <a:endParaRPr lang="en-US" dirty="0">
              <a:solidFill>
                <a:schemeClr val="bg1"/>
              </a:solidFill>
            </a:endParaRPr>
          </a:p>
          <a:p>
            <a:pPr lvl="1">
              <a:lnSpc>
                <a:spcPct val="120000"/>
              </a:lnSpc>
              <a:buFontTx/>
              <a:buChar char="•"/>
              <a:defRPr/>
            </a:pPr>
            <a:r>
              <a:rPr lang="en-US" i="1" dirty="0" smtClean="0">
                <a:solidFill>
                  <a:schemeClr val="bg1"/>
                </a:solidFill>
                <a:hlinkClick r:id="rId2"/>
              </a:rPr>
              <a:t>http://cimss.ssec.wisc.edu/goes/srsor/GOES-14_SRSOR.html</a:t>
            </a:r>
            <a:endParaRPr lang="en-US" i="1" dirty="0" smtClean="0">
              <a:solidFill>
                <a:schemeClr val="bg1"/>
              </a:solidFill>
            </a:endParaRPr>
          </a:p>
          <a:p>
            <a:pPr lvl="1">
              <a:lnSpc>
                <a:spcPct val="120000"/>
              </a:lnSpc>
              <a:buFontTx/>
              <a:buChar char="•"/>
              <a:defRPr/>
            </a:pPr>
            <a:r>
              <a:rPr lang="en-US" i="1" dirty="0" smtClean="0">
                <a:solidFill>
                  <a:schemeClr val="bg1"/>
                </a:solidFill>
                <a:hlinkClick r:id="rId3"/>
              </a:rPr>
              <a:t>http</a:t>
            </a:r>
            <a:r>
              <a:rPr lang="en-US" i="1" dirty="0">
                <a:solidFill>
                  <a:schemeClr val="bg1"/>
                </a:solidFill>
                <a:hlinkClick r:id="rId3"/>
              </a:rPr>
              <a:t>://</a:t>
            </a:r>
            <a:r>
              <a:rPr lang="en-US" i="1" dirty="0" smtClean="0">
                <a:solidFill>
                  <a:schemeClr val="bg1"/>
                </a:solidFill>
                <a:hlinkClick r:id="rId3"/>
              </a:rPr>
              <a:t>cimss.ssec.wisc.edu/goes/srsor2013/GOES-14_SRSOR.html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4"/>
              </a:rPr>
              <a:t>http://</a:t>
            </a:r>
            <a:r>
              <a:rPr lang="en-US" i="1" dirty="0" smtClean="0">
                <a:solidFill>
                  <a:schemeClr val="bg1"/>
                </a:solidFill>
                <a:hlinkClick r:id="rId4"/>
              </a:rPr>
              <a:t>cimss.ssec.wisc.edu/goes/srsor2014/GOES-14_SRSOR.html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5"/>
              </a:rPr>
              <a:t>http://</a:t>
            </a:r>
            <a:r>
              <a:rPr lang="en-US" i="1" dirty="0" smtClean="0">
                <a:solidFill>
                  <a:schemeClr val="bg1"/>
                </a:solidFill>
                <a:hlinkClick r:id="rId5"/>
              </a:rPr>
              <a:t>cimss.ssec.wisc.edu/goes/srsor2015/GOES-14_SRSOR.html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6"/>
              </a:rPr>
              <a:t>http://</a:t>
            </a:r>
            <a:r>
              <a:rPr lang="en-US" i="1" dirty="0" smtClean="0">
                <a:solidFill>
                  <a:schemeClr val="bg1"/>
                </a:solidFill>
                <a:hlinkClick r:id="rId6"/>
              </a:rPr>
              <a:t>cimss.ssec.wisc.edu/goes/srsor2016/GOES-14_SRSOR.html</a:t>
            </a:r>
            <a:endParaRPr lang="en-US" i="1" dirty="0" smtClean="0">
              <a:solidFill>
                <a:schemeClr val="bg1"/>
              </a:solidFill>
            </a:endParaRPr>
          </a:p>
          <a:p>
            <a:pPr lvl="1">
              <a:lnSpc>
                <a:spcPct val="120000"/>
              </a:lnSpc>
              <a:buFontTx/>
              <a:buChar char="•"/>
              <a:defRPr/>
            </a:pPr>
            <a:endParaRPr lang="en-US" i="1" dirty="0">
              <a:solidFill>
                <a:schemeClr val="bg1"/>
              </a:solidFill>
            </a:endParaRPr>
          </a:p>
          <a:p>
            <a:pPr>
              <a:lnSpc>
                <a:spcPct val="95000"/>
              </a:lnSpc>
              <a:buFontTx/>
              <a:buChar char="•"/>
              <a:defRPr/>
            </a:pPr>
            <a:r>
              <a:rPr lang="en-US" dirty="0">
                <a:solidFill>
                  <a:schemeClr val="bg1"/>
                </a:solidFill>
              </a:rPr>
              <a:t>GOES-14 provided very unique data and offered a glimpse into the possibilities that will be provided by the ABI on GOES-R in one minute </a:t>
            </a:r>
            <a:r>
              <a:rPr lang="en-US" dirty="0" err="1">
                <a:solidFill>
                  <a:schemeClr val="bg1"/>
                </a:solidFill>
              </a:rPr>
              <a:t>mesoscale</a:t>
            </a:r>
            <a:r>
              <a:rPr lang="en-US" dirty="0">
                <a:solidFill>
                  <a:schemeClr val="bg1"/>
                </a:solidFill>
              </a:rPr>
              <a:t> </a:t>
            </a:r>
            <a:r>
              <a:rPr lang="en-US" dirty="0" smtClean="0">
                <a:solidFill>
                  <a:schemeClr val="bg1"/>
                </a:solidFill>
              </a:rPr>
              <a:t>imagery</a:t>
            </a:r>
            <a:br>
              <a:rPr lang="en-US" dirty="0" smtClean="0">
                <a:solidFill>
                  <a:schemeClr val="bg1"/>
                </a:solidFill>
              </a:rPr>
            </a:br>
            <a:endParaRPr lang="en-US" dirty="0" smtClean="0">
              <a:solidFill>
                <a:schemeClr val="bg1"/>
              </a:solidFill>
            </a:endParaRPr>
          </a:p>
          <a:p>
            <a:pPr>
              <a:lnSpc>
                <a:spcPct val="95000"/>
              </a:lnSpc>
              <a:buFontTx/>
              <a:buChar char="•"/>
              <a:defRPr/>
            </a:pPr>
            <a:r>
              <a:rPr lang="en-US" dirty="0">
                <a:solidFill>
                  <a:schemeClr val="bg1"/>
                </a:solidFill>
              </a:rPr>
              <a:t>Many phenomena were </a:t>
            </a:r>
            <a:r>
              <a:rPr lang="en-US" dirty="0" smtClean="0">
                <a:solidFill>
                  <a:schemeClr val="bg1"/>
                </a:solidFill>
              </a:rPr>
              <a:t>observed</a:t>
            </a:r>
          </a:p>
          <a:p>
            <a:pPr>
              <a:lnSpc>
                <a:spcPct val="95000"/>
              </a:lnSpc>
              <a:buFontTx/>
              <a:buChar char="•"/>
              <a:defRPr/>
            </a:pPr>
            <a:endParaRPr lang="en-US" dirty="0">
              <a:solidFill>
                <a:schemeClr val="bg1"/>
              </a:solidFill>
            </a:endParaRPr>
          </a:p>
          <a:p>
            <a:pPr>
              <a:lnSpc>
                <a:spcPct val="95000"/>
              </a:lnSpc>
              <a:buFontTx/>
              <a:buChar char="•"/>
              <a:defRPr/>
            </a:pPr>
            <a:r>
              <a:rPr lang="en-US" dirty="0" smtClean="0">
                <a:solidFill>
                  <a:schemeClr val="bg1"/>
                </a:solidFill>
              </a:rPr>
              <a:t>The users can’t wait for 1-min data! </a:t>
            </a:r>
            <a:endParaRPr lang="en-US"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solidFill>
                  <a:srgbClr val="000000"/>
                </a:solidFill>
              </a:rPr>
              <a:pPr/>
              <a:t>8</a:t>
            </a:fld>
            <a:endParaRPr lang="en-US" dirty="0">
              <a:solidFill>
                <a:srgbClr val="000000"/>
              </a:solidFill>
            </a:endParaRPr>
          </a:p>
        </p:txBody>
      </p:sp>
      <p:sp>
        <p:nvSpPr>
          <p:cNvPr id="2" name="TextBox 1"/>
          <p:cNvSpPr txBox="1"/>
          <p:nvPr/>
        </p:nvSpPr>
        <p:spPr>
          <a:xfrm>
            <a:off x="5257800" y="5791200"/>
            <a:ext cx="3733800" cy="523220"/>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898726" y="1698326"/>
            <a:ext cx="4092874" cy="4092874"/>
          </a:xfrm>
        </p:spPr>
      </p:pic>
    </p:spTree>
    <p:extLst>
      <p:ext uri="{BB962C8B-B14F-4D97-AF65-F5344CB8AC3E}">
        <p14:creationId xmlns:p14="http://schemas.microsoft.com/office/powerpoint/2010/main" val="3652154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Real World Experience</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Approximate number </a:t>
            </a:r>
            <a:r>
              <a:rPr lang="en-US" dirty="0">
                <a:solidFill>
                  <a:schemeClr val="bg1"/>
                </a:solidFill>
              </a:rPr>
              <a:t>of SRSOR </a:t>
            </a:r>
            <a:r>
              <a:rPr lang="en-US" dirty="0" smtClean="0">
                <a:solidFill>
                  <a:schemeClr val="bg1"/>
                </a:solidFill>
              </a:rPr>
              <a:t>images taken to date:</a:t>
            </a:r>
            <a:endParaRPr lang="en-US" dirty="0">
              <a:solidFill>
                <a:schemeClr val="bg1"/>
              </a:solidFill>
            </a:endParaRPr>
          </a:p>
          <a:p>
            <a:pPr marL="514350" indent="-514350">
              <a:buFont typeface="+mj-lt"/>
              <a:buAutoNum type="alphaLcParenR"/>
            </a:pPr>
            <a:r>
              <a:rPr lang="en-US" dirty="0" smtClean="0">
                <a:solidFill>
                  <a:schemeClr val="bg1"/>
                </a:solidFill>
              </a:rPr>
              <a:t>250</a:t>
            </a:r>
            <a:endParaRPr lang="en-US" dirty="0">
              <a:solidFill>
                <a:schemeClr val="bg1"/>
              </a:solidFill>
            </a:endParaRPr>
          </a:p>
          <a:p>
            <a:pPr marL="514350" indent="-514350">
              <a:buFont typeface="+mj-lt"/>
              <a:buAutoNum type="alphaLcParenR"/>
            </a:pPr>
            <a:r>
              <a:rPr lang="en-US" dirty="0">
                <a:solidFill>
                  <a:schemeClr val="bg1"/>
                </a:solidFill>
              </a:rPr>
              <a:t>2,500</a:t>
            </a:r>
          </a:p>
          <a:p>
            <a:pPr marL="514350" indent="-514350">
              <a:buFont typeface="+mj-lt"/>
              <a:buAutoNum type="alphaLcParenR"/>
            </a:pPr>
            <a:r>
              <a:rPr lang="en-US" dirty="0">
                <a:solidFill>
                  <a:schemeClr val="bg1"/>
                </a:solidFill>
              </a:rPr>
              <a:t>25,000</a:t>
            </a:r>
          </a:p>
          <a:p>
            <a:pPr marL="514350" indent="-514350">
              <a:buFont typeface="+mj-lt"/>
              <a:buAutoNum type="alphaLcParenR"/>
            </a:pPr>
            <a:r>
              <a:rPr lang="en-US" dirty="0">
                <a:solidFill>
                  <a:schemeClr val="bg1"/>
                </a:solidFill>
              </a:rPr>
              <a:t>250,000</a:t>
            </a:r>
          </a:p>
          <a:p>
            <a:pPr marL="514350" indent="-514350">
              <a:buFont typeface="+mj-lt"/>
              <a:buAutoNum type="alphaLcParenR"/>
            </a:pPr>
            <a:r>
              <a:rPr lang="en-US" dirty="0" smtClean="0">
                <a:solidFill>
                  <a:schemeClr val="bg1"/>
                </a:solidFill>
              </a:rPr>
              <a:t>1,000,000</a:t>
            </a:r>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38705475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11985</TotalTime>
  <Words>1651</Words>
  <Application>Microsoft Office PowerPoint</Application>
  <PresentationFormat>On-screen Show (4:3)</PresentationFormat>
  <Paragraphs>362</Paragraphs>
  <Slides>39</Slides>
  <Notes>10</Notes>
  <HiddenSlides>0</HiddenSlides>
  <MMClips>4</MMClips>
  <ScaleCrop>false</ScaleCrop>
  <HeadingPairs>
    <vt:vector size="4" baseType="variant">
      <vt:variant>
        <vt:lpstr>Theme</vt:lpstr>
      </vt:variant>
      <vt:variant>
        <vt:i4>8</vt:i4>
      </vt:variant>
      <vt:variant>
        <vt:lpstr>Slide Titles</vt:lpstr>
      </vt:variant>
      <vt:variant>
        <vt:i4>39</vt:i4>
      </vt:variant>
    </vt:vector>
  </HeadingPairs>
  <TitlesOfParts>
    <vt:vector size="47" baseType="lpstr">
      <vt:lpstr>1_Office Theme</vt:lpstr>
      <vt:lpstr>2_Default Design</vt:lpstr>
      <vt:lpstr>2_Office Theme</vt:lpstr>
      <vt:lpstr>6_Office Theme</vt:lpstr>
      <vt:lpstr>5_Office Theme</vt:lpstr>
      <vt:lpstr>9_Default Design</vt:lpstr>
      <vt:lpstr>3_Default Design</vt:lpstr>
      <vt:lpstr>3_Office Theme</vt:lpstr>
      <vt:lpstr>PowerPoint Presentation</vt:lpstr>
      <vt:lpstr>Outline</vt:lpstr>
      <vt:lpstr>New GOES: Sample “1-min” imagery</vt:lpstr>
      <vt:lpstr>GOES-15: Sample “1-min” imagery</vt:lpstr>
      <vt:lpstr>Outline</vt:lpstr>
      <vt:lpstr>GOES Imager Schedules </vt:lpstr>
      <vt:lpstr>PowerPoint Presentation</vt:lpstr>
      <vt:lpstr>GOES-14 Super Rapid Scan Operations to Prepare for GOES-R</vt:lpstr>
      <vt:lpstr>Real World Experience</vt:lpstr>
      <vt:lpstr>Outline</vt:lpstr>
      <vt:lpstr>PowerPoint Presentation</vt:lpstr>
      <vt:lpstr>PowerPoint Presentation</vt:lpstr>
      <vt:lpstr>PowerPoint Presentation</vt:lpstr>
      <vt:lpstr>Inputs to SRSOR location</vt:lpstr>
      <vt:lpstr>Inputs</vt:lpstr>
      <vt:lpstr> More on SRSOR locations</vt:lpstr>
      <vt:lpstr>Process for SRSOR location</vt:lpstr>
      <vt:lpstr>Process for SRSOR location</vt:lpstr>
      <vt:lpstr>Sample Coverage images</vt:lpstr>
      <vt:lpstr>Sample Coverage images</vt:lpstr>
      <vt:lpstr>Outline</vt:lpstr>
      <vt:lpstr>PowerPoint Presentation</vt:lpstr>
      <vt:lpstr>PowerPoint Presentation</vt:lpstr>
      <vt:lpstr>SRSOR GOES-14 2014 Color-enhanced infrared window (1 vs 15 min)</vt:lpstr>
      <vt:lpstr>SRSOR in SPC</vt:lpstr>
      <vt:lpstr>GOES-14 SRSOR in SPC</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 References</vt:lpstr>
      <vt:lpstr>Summary  </vt:lpstr>
      <vt:lpstr>PowerPoint Presentation</vt:lpstr>
      <vt:lpstr>SRSOR 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23</cp:revision>
  <dcterms:created xsi:type="dcterms:W3CDTF">2016-01-25T14:39:12Z</dcterms:created>
  <dcterms:modified xsi:type="dcterms:W3CDTF">2016-04-22T16:08:38Z</dcterms:modified>
</cp:coreProperties>
</file>