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  <p:sldMasterId id="2147483700" r:id="rId5"/>
    <p:sldMasterId id="2147483709" r:id="rId6"/>
    <p:sldMasterId id="2147483733" r:id="rId7"/>
    <p:sldMasterId id="2147483747" r:id="rId8"/>
    <p:sldMasterId id="2147483759" r:id="rId9"/>
    <p:sldMasterId id="2147483771" r:id="rId10"/>
    <p:sldMasterId id="2147483784" r:id="rId11"/>
  </p:sldMasterIdLst>
  <p:notesMasterIdLst>
    <p:notesMasterId r:id="rId37"/>
  </p:notesMasterIdLst>
  <p:sldIdLst>
    <p:sldId id="261" r:id="rId12"/>
    <p:sldId id="278" r:id="rId13"/>
    <p:sldId id="268" r:id="rId14"/>
    <p:sldId id="269" r:id="rId15"/>
    <p:sldId id="266" r:id="rId16"/>
    <p:sldId id="267" r:id="rId17"/>
    <p:sldId id="270" r:id="rId18"/>
    <p:sldId id="277" r:id="rId19"/>
    <p:sldId id="262" r:id="rId20"/>
    <p:sldId id="272" r:id="rId21"/>
    <p:sldId id="274" r:id="rId22"/>
    <p:sldId id="275" r:id="rId23"/>
    <p:sldId id="276" r:id="rId24"/>
    <p:sldId id="273" r:id="rId25"/>
    <p:sldId id="263" r:id="rId26"/>
    <p:sldId id="257" r:id="rId27"/>
    <p:sldId id="258" r:id="rId28"/>
    <p:sldId id="259" r:id="rId29"/>
    <p:sldId id="260" r:id="rId30"/>
    <p:sldId id="264" r:id="rId31"/>
    <p:sldId id="279" r:id="rId32"/>
    <p:sldId id="280" r:id="rId33"/>
    <p:sldId id="281" r:id="rId34"/>
    <p:sldId id="282" r:id="rId35"/>
    <p:sldId id="26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20" d="100"/>
          <a:sy n="120" d="100"/>
        </p:scale>
        <p:origin x="-108" y="-6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2" d="100"/>
        <a:sy n="122" d="100"/>
      </p:scale>
      <p:origin x="0" y="37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7D45D-4EFD-4224-94A6-57D16C343173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2E269-EBB0-405A-80A8-A07369330F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13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GOES-R moved from October 2015 Launch</a:t>
            </a:r>
            <a:r>
              <a:rPr lang="en-US" baseline="0" dirty="0" smtClean="0"/>
              <a:t> Commitment Date to 2Q FY2016 and GOES-S shifted to 3Q FY17. GOES-T and U LCD remain unchanged.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6A94D-C181-46BB-896C-A16F1B32B475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1601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northern region, including Alaska, was not covered in this simulation, but would be covered by this extended ‘CONUS’.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E0EA9-256A-4AC8-8D8B-586A7930C26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62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</a:t>
            </a:r>
            <a:r>
              <a:rPr lang="en-US" baseline="0" dirty="0" smtClean="0"/>
              <a:t> northern region, including Canada, was not covered in this simulation, but would be covered by this extended ‘CONUS’.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E0EA9-256A-4AC8-8D8B-586A7930C26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32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http://www.data.jma.go.jp/mscweb/en/himawari89/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2E269-EBB0-405A-80A8-A07369330F8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44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Flexible Combined Imager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1F3A5-66D3-4802-A21B-47559E3CD6A6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92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56E656-7BCA-47BA-932F-B9CCCDF33D5D}" type="slidenum">
              <a:rPr lang="en-GB">
                <a:solidFill>
                  <a:prstClr val="black"/>
                </a:solidFill>
              </a:rPr>
              <a:pPr/>
              <a:t>23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Credit: GOES-R</a:t>
            </a:r>
            <a:r>
              <a:rPr lang="en-US" baseline="0" dirty="0" smtClean="0"/>
              <a:t> web page and G. </a:t>
            </a:r>
            <a:r>
              <a:rPr lang="en-US" baseline="0" dirty="0" err="1" smtClean="0"/>
              <a:t>Mandt</a:t>
            </a:r>
            <a:r>
              <a:rPr lang="en-US" baseline="0" smtClean="0"/>
              <a:t> presentation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6A94D-C181-46BB-896C-A16F1B32B475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983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http://cimss.ssec.wisc.edu/goes/goes-r/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F2E269-EBB0-405A-80A8-A07369330F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18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CONUS image is the shifted center</a:t>
            </a:r>
            <a:r>
              <a:rPr lang="en-US" baseline="0" dirty="0" smtClean="0"/>
              <a:t> point.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16FF0-83EF-4309-8892-341FC9C9DC4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80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mp4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5005-BF14-4448-91F0-263EB83372B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16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http://cimss.ssec.wisc.edu/goes/goes-r/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5B5005-BF14-4448-91F0-263EB83372B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16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Copy</a:t>
            </a:r>
            <a:r>
              <a:rPr lang="en-US" baseline="0" dirty="0" smtClean="0"/>
              <a:t> and pasted from excel.  Pasted as a picture.  Resized to 44% by 44% of original.  Arrange -&gt; Align -&gt; Align Center &amp; Align Middle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C23BC-5D5F-4F85-8BBF-04569923CCF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6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Copy</a:t>
            </a:r>
            <a:r>
              <a:rPr lang="en-US" baseline="0" dirty="0" smtClean="0"/>
              <a:t> and pasted from excel.  Pasted as a picture.  Resized to 44% by 44% of original.  Arrange -&gt; Align -&gt; Align Center &amp; Align Middle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C23BC-5D5F-4F85-8BBF-04569923CCF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6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Scan areas and timing are approximate. Option</a:t>
            </a:r>
            <a:r>
              <a:rPr lang="en-US" baseline="0" dirty="0" smtClean="0"/>
              <a:t> B has special southern hemisphere scans.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5C002A-71CD-BC4A-BF41-58384222638B}" type="slidenum">
              <a:rPr lang="en-US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5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36CC-CBB5-4E0B-999D-BC7C9B139BF4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DC07-ED57-41E2-AA9F-752273303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36CC-CBB5-4E0B-999D-BC7C9B139BF4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DC07-ED57-41E2-AA9F-752273303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9734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493517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15363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9497" y="0"/>
            <a:ext cx="2076450" cy="6084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146" y="0"/>
            <a:ext cx="6088674" cy="6084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3792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0825" y="1631950"/>
            <a:ext cx="8642350" cy="71438"/>
          </a:xfrm>
          <a:prstGeom prst="rect">
            <a:avLst/>
          </a:pr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68315" y="1487488"/>
            <a:ext cx="1366837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8280400" y="6453192"/>
            <a:ext cx="863600" cy="71437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8893177" y="1158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8726490" y="1158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8893177" y="2809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10" name="Group 12"/>
          <p:cNvGrpSpPr>
            <a:grpSpLocks/>
          </p:cNvGrpSpPr>
          <p:nvPr/>
        </p:nvGrpSpPr>
        <p:grpSpPr bwMode="auto">
          <a:xfrm rot="10800000">
            <a:off x="85725" y="6465888"/>
            <a:ext cx="309563" cy="309562"/>
            <a:chOff x="113" y="4020"/>
            <a:chExt cx="195" cy="195"/>
          </a:xfrm>
        </p:grpSpPr>
        <p:sp>
          <p:nvSpPr>
            <p:cNvPr id="11" name="Rectangle 13"/>
            <p:cNvSpPr>
              <a:spLocks noChangeArrowheads="1"/>
            </p:cNvSpPr>
            <p:nvPr userDrawn="1"/>
          </p:nvSpPr>
          <p:spPr bwMode="auto">
            <a:xfrm>
              <a:off x="200" y="4021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2" name="Rectangle 14"/>
            <p:cNvSpPr>
              <a:spLocks noChangeArrowheads="1"/>
            </p:cNvSpPr>
            <p:nvPr userDrawn="1"/>
          </p:nvSpPr>
          <p:spPr bwMode="auto">
            <a:xfrm>
              <a:off x="95" y="4021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3" name="Rectangle 15"/>
            <p:cNvSpPr>
              <a:spLocks noChangeArrowheads="1"/>
            </p:cNvSpPr>
            <p:nvPr userDrawn="1"/>
          </p:nvSpPr>
          <p:spPr bwMode="auto">
            <a:xfrm>
              <a:off x="200" y="4125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38502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18891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8503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1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5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2667000" y="6245225"/>
            <a:ext cx="6019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2862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17105B-FDA0-45CE-BBA3-37947FB40C3B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56752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36865E-8CD9-4B81-B0BC-55B08DB9DCC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0106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268413"/>
            <a:ext cx="40386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EBF15-D30D-4887-A334-41943E68A176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434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177A4-C715-41E5-B126-737EDDC3A967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4389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C6204E-CD7B-4CF2-BF9C-D9DA28C3B8B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536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DB58C-F36B-4BDB-85A0-84E51182497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19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36CC-CBB5-4E0B-999D-BC7C9B139BF4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DC07-ED57-41E2-AA9F-752273303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59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12CF72-FD2F-41D4-B26E-FFF82E412AC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7549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741A9D-9B5E-4DED-83FE-AF584DFF3A58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692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F56C9-4489-4573-8B10-ACE40AB4D6CE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5138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188913"/>
            <a:ext cx="2057400" cy="593725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019800" cy="593725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EBD8E1-EBB1-4103-9F2E-DE6CDD4B22CD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5164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8917"/>
            <a:ext cx="8229600" cy="706437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60E777-8AEA-4279-A769-C5DE142A4040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7720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>
          <a:xfrm>
            <a:off x="384458" y="1124744"/>
            <a:ext cx="8229600" cy="552820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pitchFamily="2" charset="2"/>
              <a:buChar char="v"/>
              <a:defRPr>
                <a:latin typeface="한컴 윤체 L" pitchFamily="18" charset="-127"/>
                <a:ea typeface="한컴 윤체 L" pitchFamily="18" charset="-127"/>
              </a:defRPr>
            </a:lvl1pPr>
            <a:lvl2pPr>
              <a:defRPr>
                <a:latin typeface="한컴 윤체 L" pitchFamily="18" charset="-127"/>
                <a:ea typeface="한컴 윤체 L" pitchFamily="18" charset="-127"/>
              </a:defRPr>
            </a:lvl2pPr>
            <a:lvl3pPr>
              <a:defRPr>
                <a:latin typeface="한컴 윤체 L" pitchFamily="18" charset="-127"/>
                <a:ea typeface="한컴 윤체 L" pitchFamily="18" charset="-127"/>
              </a:defRPr>
            </a:lvl3pPr>
          </a:lstStyle>
          <a:p>
            <a:pPr lvl="0"/>
            <a:r>
              <a:rPr lang="ko-KR" altLang="en-US" dirty="0" smtClean="0"/>
              <a:t> 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152884" y="361908"/>
            <a:ext cx="6182869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73363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1784" y="4407151"/>
            <a:ext cx="7772400" cy="1361709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1784" y="2906959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제목 1"/>
          <p:cNvSpPr txBox="1">
            <a:spLocks/>
          </p:cNvSpPr>
          <p:nvPr userDrawn="1"/>
        </p:nvSpPr>
        <p:spPr>
          <a:xfrm>
            <a:off x="1152884" y="361908"/>
            <a:ext cx="6182869" cy="438156"/>
          </a:xfrm>
          <a:prstGeom prst="rect">
            <a:avLst/>
          </a:prstGeom>
        </p:spPr>
        <p:txBody>
          <a:bodyPr anchor="ctr"/>
          <a:lstStyle>
            <a:lvl1pPr algn="l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r>
              <a:rPr lang="ko-KR" altLang="en-US" smtClean="0">
                <a:solidFill>
                  <a:prstClr val="white"/>
                </a:solidFill>
              </a:rPr>
              <a:t>마스터 제목 스타일 편집</a:t>
            </a:r>
            <a:endParaRPr lang="ko-KR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170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97006" y="1484784"/>
            <a:ext cx="4013200" cy="45258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한컴 윤체 L" pitchFamily="18" charset="-127"/>
                <a:ea typeface="한컴 윤체 L" pitchFamily="18" charset="-127"/>
              </a:defRPr>
            </a:lvl1pPr>
            <a:lvl2pPr>
              <a:defRPr sz="2400">
                <a:latin typeface="한컴 윤체 L" pitchFamily="18" charset="-127"/>
                <a:ea typeface="한컴 윤체 L" pitchFamily="18" charset="-127"/>
              </a:defRPr>
            </a:lvl2pPr>
            <a:lvl3pPr>
              <a:defRPr sz="2000">
                <a:latin typeface="한컴 윤체 L" pitchFamily="18" charset="-127"/>
                <a:ea typeface="한컴 윤체 L" pitchFamily="18" charset="-127"/>
              </a:defRPr>
            </a:lvl3pPr>
            <a:lvl4pPr>
              <a:defRPr sz="1800">
                <a:latin typeface="한컴 윤체 L" pitchFamily="18" charset="-127"/>
                <a:ea typeface="한컴 윤체 L" pitchFamily="18" charset="-127"/>
              </a:defRPr>
            </a:lvl4pPr>
            <a:lvl5pPr>
              <a:defRPr sz="1800">
                <a:latin typeface="한컴 윤체 L" pitchFamily="18" charset="-127"/>
                <a:ea typeface="한컴 윤체 L" pitchFamily="18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13407" y="1484784"/>
            <a:ext cx="4013200" cy="452584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한컴 윤체 L" pitchFamily="18" charset="-127"/>
                <a:ea typeface="한컴 윤체 L" pitchFamily="18" charset="-127"/>
              </a:defRPr>
            </a:lvl1pPr>
            <a:lvl2pPr>
              <a:defRPr sz="2400">
                <a:latin typeface="한컴 윤체 L" pitchFamily="18" charset="-127"/>
                <a:ea typeface="한컴 윤체 L" pitchFamily="18" charset="-127"/>
              </a:defRPr>
            </a:lvl2pPr>
            <a:lvl3pPr>
              <a:defRPr sz="2000">
                <a:latin typeface="한컴 윤체 L" pitchFamily="18" charset="-127"/>
                <a:ea typeface="한컴 윤체 L" pitchFamily="18" charset="-127"/>
              </a:defRPr>
            </a:lvl3pPr>
            <a:lvl4pPr>
              <a:defRPr sz="1800">
                <a:latin typeface="한컴 윤체 L" pitchFamily="18" charset="-127"/>
                <a:ea typeface="한컴 윤체 L" pitchFamily="18" charset="-127"/>
              </a:defRPr>
            </a:lvl4pPr>
            <a:lvl5pPr>
              <a:defRPr sz="1800">
                <a:latin typeface="한컴 윤체 L" pitchFamily="18" charset="-127"/>
                <a:ea typeface="한컴 윤체 L" pitchFamily="18" charset="-127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1152884" y="361908"/>
            <a:ext cx="6182869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2637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1152884" y="361908"/>
            <a:ext cx="6182869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71651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직선 연결선 3"/>
          <p:cNvCxnSpPr>
            <a:cxnSpLocks noChangeShapeType="1"/>
          </p:cNvCxnSpPr>
          <p:nvPr userDrawn="1"/>
        </p:nvCxnSpPr>
        <p:spPr bwMode="auto">
          <a:xfrm>
            <a:off x="433754" y="6545268"/>
            <a:ext cx="8324850" cy="1587"/>
          </a:xfrm>
          <a:prstGeom prst="line">
            <a:avLst/>
          </a:prstGeom>
          <a:noFill/>
          <a:ln w="127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52884" y="361908"/>
            <a:ext cx="6182869" cy="438156"/>
          </a:xfrm>
          <a:prstGeom prst="rect">
            <a:avLst/>
          </a:prstGeom>
        </p:spPr>
        <p:txBody>
          <a:bodyPr anchor="ctr"/>
          <a:lstStyle>
            <a:lvl1pPr algn="l">
              <a:defRPr sz="2800" b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8" name="텍스트 개체 틀 8"/>
          <p:cNvSpPr>
            <a:spLocks noGrp="1"/>
          </p:cNvSpPr>
          <p:nvPr>
            <p:ph type="body" sz="quarter" idx="11"/>
          </p:nvPr>
        </p:nvSpPr>
        <p:spPr>
          <a:xfrm>
            <a:off x="426372" y="6557772"/>
            <a:ext cx="2258189" cy="249894"/>
          </a:xfrm>
          <a:prstGeom prst="rect">
            <a:avLst/>
          </a:prstGeom>
        </p:spPr>
        <p:txBody>
          <a:bodyPr anchor="ctr"/>
          <a:lstStyle>
            <a:lvl1pPr>
              <a:buFontTx/>
              <a:buNone/>
              <a:defRPr sz="1000">
                <a:solidFill>
                  <a:srgbClr val="0070C0"/>
                </a:solidFill>
                <a:latin typeface="가는둥근제목체" pitchFamily="18" charset="-127"/>
                <a:ea typeface="가는둥근제목체" pitchFamily="18" charset="-127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ko-KR" altLang="en-US" dirty="0" smtClean="0"/>
          </a:p>
        </p:txBody>
      </p:sp>
      <p:sp>
        <p:nvSpPr>
          <p:cNvPr id="6" name="내용 개체 틀 2"/>
          <p:cNvSpPr>
            <a:spLocks noGrp="1"/>
          </p:cNvSpPr>
          <p:nvPr>
            <p:ph idx="1" hasCustomPrompt="1"/>
          </p:nvPr>
        </p:nvSpPr>
        <p:spPr>
          <a:xfrm>
            <a:off x="384458" y="1124744"/>
            <a:ext cx="8229600" cy="5528202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chemeClr val="tx2"/>
              </a:buClr>
              <a:buFont typeface="Wingdings" pitchFamily="2" charset="2"/>
              <a:buChar char="v"/>
              <a:defRPr>
                <a:latin typeface="한컴 윤체 L" pitchFamily="18" charset="-127"/>
                <a:ea typeface="한컴 윤체 L" pitchFamily="18" charset="-127"/>
              </a:defRPr>
            </a:lvl1pPr>
            <a:lvl2pPr>
              <a:defRPr>
                <a:latin typeface="한컴 윤체 L" pitchFamily="18" charset="-127"/>
                <a:ea typeface="한컴 윤체 L" pitchFamily="18" charset="-127"/>
              </a:defRPr>
            </a:lvl2pPr>
            <a:lvl3pPr>
              <a:defRPr>
                <a:latin typeface="한컴 윤체 L" pitchFamily="18" charset="-127"/>
                <a:ea typeface="한컴 윤체 L" pitchFamily="18" charset="-127"/>
              </a:defRPr>
            </a:lvl3pPr>
          </a:lstStyle>
          <a:p>
            <a:pPr lvl="0"/>
            <a:r>
              <a:rPr lang="ko-KR" altLang="en-US" dirty="0" smtClean="0"/>
              <a:t> 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</p:txBody>
      </p:sp>
    </p:spTree>
    <p:extLst>
      <p:ext uri="{BB962C8B-B14F-4D97-AF65-F5344CB8AC3E}">
        <p14:creationId xmlns:p14="http://schemas.microsoft.com/office/powerpoint/2010/main" val="2266493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50763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5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8609462" y="6610350"/>
            <a:ext cx="571053" cy="247650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tx2"/>
                </a:solidFill>
              </a:defRPr>
            </a:lvl1pPr>
          </a:lstStyle>
          <a:p>
            <a:pPr algn="ctr" fontAlgn="base" latinLnBrk="1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GB" dirty="0">
                <a:solidFill>
                  <a:srgbClr val="1F497D"/>
                </a:solidFill>
              </a:rPr>
              <a:t>Slide: </a:t>
            </a:r>
            <a:fld id="{8AE4F5B3-C86E-48F7-90B4-22A3CA5B476D}" type="slidenum">
              <a:rPr kumimoji="1" lang="en-GB">
                <a:solidFill>
                  <a:srgbClr val="1F497D"/>
                </a:solidFill>
              </a:rPr>
              <a:pPr algn="ctr" fontAlgn="base" latinLnBrk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GB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159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fld id="{EE136B92-1659-4159-8B32-69D83096F5AC}" type="datetime1">
              <a:rPr kumimoji="1" lang="ko-KR" altLang="en-US" sz="1200">
                <a:solidFill>
                  <a:prstClr val="black"/>
                </a:solidFill>
              </a:rPr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t>2014-10-09</a:t>
            </a:fld>
            <a:endParaRPr kumimoji="1" lang="ko-KR" altLang="en-US" sz="1200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fld id="{59596FE0-B363-45DE-A8B9-372DEFE28EA4}" type="slidenum">
              <a:rPr kumimoji="1" lang="ko-KR" altLang="en-US" sz="1200">
                <a:solidFill>
                  <a:prstClr val="black"/>
                </a:solidFill>
              </a:rPr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ko-KR" alt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893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992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846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216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06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059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5161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481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61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36CC-CBB5-4E0B-999D-BC7C9B139BF4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DC07-ED57-41E2-AA9F-752273303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059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825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658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56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196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8563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3983EC4F-2A0D-4A04-8884-A8C0206F6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025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7FA11908-7626-4223-B0F9-609808D95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737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11A6CB1A-82A9-490A-A72E-AC5973597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78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517E84C-2843-4FE6-AB13-457B7DD2F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923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BCF041E9-97F0-4936-9FFF-E0EB00713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482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36CC-CBB5-4E0B-999D-BC7C9B139BF4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DC07-ED57-41E2-AA9F-752273303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499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29821475-0E67-4098-BF3D-BD15632C5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674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A3D9720-CB3E-430D-968B-09E6DC53B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673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49A53A0-E963-4F66-98E4-C62153744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09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577F592-1E1B-4C57-8C68-32D037D1F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794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9F336F56-24E9-45A4-834D-B4E9B578F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51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2860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681F1FA-3F48-4839-997C-3D7B3F015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4161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8D0ECDA-F2AE-44B7-BDD4-D5C4DC982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521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2209800"/>
            <a:ext cx="784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29CC263A-0325-4CDC-AF33-8A0D3B833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097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A187A-6694-422F-B499-742E24155A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6799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B3936-B6B2-4F0C-88EC-D8344C6F5F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30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36CC-CBB5-4E0B-999D-BC7C9B139BF4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DC07-ED57-41E2-AA9F-752273303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166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37F08-158B-4143-B5BB-8794AD6F07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9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52E23-B2AC-4349-AC2E-E61411D9E8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8136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F231E-DD3A-417C-9B27-2FDC2808EE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556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64658-CF38-4F26-8888-147945F017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5559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ADE0D-1722-4EF8-8DAD-A9F2EC6820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684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2E527-DE9C-43F6-9994-3BF84FCECF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112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58CBF-7856-42CA-B6F7-1CC06EB4E4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84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069C4-2304-4322-8243-4F8FE3CEF8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902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BF8A6-AFB5-4E6C-9728-83B44494B8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031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142" y="46482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2642" y="685800"/>
            <a:ext cx="6781800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9F38-5EC6-D140-80EF-CFE0A6945C1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F5610-794B-43F9-A0D9-AF1E5933AB5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962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36CC-CBB5-4E0B-999D-BC7C9B139BF4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DC07-ED57-41E2-AA9F-752273303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751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4b566dac80219blue-earth-wallpaper.jpg"/>
          <p:cNvPicPr>
            <a:picLocks noChangeAspect="1"/>
          </p:cNvPicPr>
          <p:nvPr userDrawn="1"/>
        </p:nvPicPr>
        <p:blipFill>
          <a:blip r:embed="rId2" cstate="print"/>
          <a:srcRect l="10479" t="4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921910"/>
            <a:ext cx="7086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5EF8-31B4-4F78-B46E-860652303D3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 descr="GOES-R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00" y="48890"/>
            <a:ext cx="914400" cy="583250"/>
          </a:xfrm>
          <a:prstGeom prst="rect">
            <a:avLst/>
          </a:prstGeom>
        </p:spPr>
      </p:pic>
      <p:pic>
        <p:nvPicPr>
          <p:cNvPr id="25" name="Picture 24" descr="NASA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72435" y="139225"/>
            <a:ext cx="542204" cy="457200"/>
          </a:xfrm>
          <a:prstGeom prst="rect">
            <a:avLst/>
          </a:prstGeom>
        </p:spPr>
      </p:pic>
      <p:pic>
        <p:nvPicPr>
          <p:cNvPr id="26" name="Picture 25" descr="NOAA_log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05834" y="139225"/>
            <a:ext cx="4562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268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8B839-8756-C94C-A47D-583F8BA95CCB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B978-F783-4560-B5F8-459943D3045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834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A9001-4838-5A4A-AF6B-307A42C382F7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EE794-286C-43E6-A7E2-0D551E93D8D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155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26652-F626-454A-851B-0656F6A0F77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0D5D-487B-49EF-ADB5-2AA03D04BA2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602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E1055-48A6-3246-B91B-18BA09128D8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C741-1BF0-41AA-9B51-622F501F52C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9" descr="GOES-R_logo_v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0"/>
            <a:ext cx="1143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579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DCB09A-BA5E-4AB7-91E1-C59162FD57D5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73111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0068"/>
            <a:ext cx="8229600" cy="52145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1889" y="6487723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>
                    <a:tint val="75000"/>
                  </a:prstClr>
                </a:solidFill>
              </a:rPr>
              <a:t>May 14, 2014</a:t>
            </a: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487723"/>
            <a:ext cx="39624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white">
                    <a:tint val="75000"/>
                  </a:prstClr>
                </a:solidFill>
              </a:rPr>
              <a:t>SENSITIVE AND PRIVILEGED:  FOR OFFICIAL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46273" y="6487723"/>
            <a:ext cx="2133600" cy="365125"/>
          </a:xfrm>
          <a:prstGeom prst="rect">
            <a:avLst/>
          </a:prstGeom>
        </p:spPr>
        <p:txBody>
          <a:bodyPr/>
          <a:lstStyle/>
          <a:p>
            <a:fld id="{7C81C18B-989A-4738-B9CF-989732883A3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0685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70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5346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31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36CC-CBB5-4E0B-999D-BC7C9B139BF4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DC07-ED57-41E2-AA9F-752273303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078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2825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327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480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2432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5252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5339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266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058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B86E0-F4BD-432F-BB08-29EBDBA387D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07934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6B52-CFDF-43B4-B881-7DB76FA4E27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318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36CC-CBB5-4E0B-999D-BC7C9B139BF4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DC07-ED57-41E2-AA9F-752273303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695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C9723-8334-438D-8522-C1BD577D96D8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751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56A4A-8E0C-49B6-B8E3-FBEFEEAD77A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2875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EBEFDF-2DE3-4C3E-B71F-397883B0FFC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521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AC687-853E-4709-AE11-7DCA18AF038F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500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35C3A-7A41-40F6-83A6-685429439F75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5805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67B5D-BE7B-4677-B847-DE7464E1665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151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90F60-46DA-4B5F-B559-4411BD5FAD1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258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94C7A-D241-452C-8409-D0125982B5B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487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9FFEA5-FBED-4ADB-A804-ED23841977E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537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1761DF-D7AF-4167-A944-BDC44D0E347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95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36CC-CBB5-4E0B-999D-BC7C9B139BF4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DC07-ED57-41E2-AA9F-752273303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015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AF1208-3081-41BF-8ADB-3C02E108166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1122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DFDD2-A697-1D44-89D4-44E8754812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0283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12D3360C-BF11-41AB-A803-DFDDA0933236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10/9/2014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257B4-DC8B-6A48-AE5D-4E9055F48D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549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20069F4E-EEA1-4DD8-85C6-DB3092999E62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10/9/2014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BAA8A-62EE-3D4F-BE19-CA16774809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088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05060FFC-6945-42ED-A094-9A3E09BD0EE2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10/9/2014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97132-1E94-AB44-9E47-0F4CE1CBBA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329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E905A22C-739C-4891-9FE6-CB0A9FE7ABBA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10/9/2014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D8FCE-71A5-6349-A3BC-53A27642F10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025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97C3BA61-C2B9-4674-8C55-BEBF3026FDCE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10/9/2014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DDFC6-E8F3-644A-B49B-EA170D3778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4790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BC511364-ACD9-49E6-A8DF-F603B976DC8F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10/9/2014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B995A-F5B3-BF45-BBFC-C763FDCF1E9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0906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2AA9C284-24A7-4B37-8812-2469FEB71A57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10/9/2014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048AB-2BC3-274E-B6BD-BDFF3E09F3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3408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91D0601D-5AFE-47FE-8462-9391B6975B6D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10/9/2014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259EE-FD16-D64C-A29C-388D87C698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891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36CC-CBB5-4E0B-999D-BC7C9B139BF4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CDC07-ED57-41E2-AA9F-752273303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6498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0F4E7B0E-0AD6-41FC-B342-187DDEEEB0E8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10/9/2014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6D0BF-F845-3046-BA17-A55F9F49FE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516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D3267988-A586-4879-89F5-A1D090F7923D}" type="datetime1">
              <a:rPr lang="en-US" smtClean="0">
                <a:solidFill>
                  <a:prstClr val="black"/>
                </a:solidFill>
              </a:rPr>
              <a:pPr defTabSz="457200">
                <a:defRPr/>
              </a:pPr>
              <a:t>10/9/2014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E1F1F-0D87-5448-BF2A-6ED05490737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7891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3"/>
          <p:cNvSpPr>
            <a:spLocks noChangeArrowheads="1"/>
          </p:cNvSpPr>
          <p:nvPr/>
        </p:nvSpPr>
        <p:spPr bwMode="auto">
          <a:xfrm>
            <a:off x="3924300" y="6451601"/>
            <a:ext cx="64476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900">
                <a:solidFill>
                  <a:srgbClr val="5C7F92"/>
                </a:solidFill>
                <a:latin typeface="Century Gothic" pitchFamily="34" charset="0"/>
              </a:rPr>
              <a:t>Slide: </a:t>
            </a:r>
            <a:fld id="{F232F436-FC2E-4A0D-B94F-1250DC4AF312}" type="slidenum">
              <a:rPr lang="de-DE" sz="900">
                <a:solidFill>
                  <a:srgbClr val="5C7F92"/>
                </a:solidFill>
                <a:latin typeface="Century Gothic" pitchFamily="34" charset="0"/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900">
              <a:solidFill>
                <a:srgbClr val="5C7F92"/>
              </a:solidFill>
              <a:latin typeface="Century Gothic" pitchFamily="34" charset="0"/>
            </a:endParaRPr>
          </a:p>
        </p:txBody>
      </p:sp>
      <p:grpSp>
        <p:nvGrpSpPr>
          <p:cNvPr id="5" name="Group 67"/>
          <p:cNvGrpSpPr>
            <a:grpSpLocks/>
          </p:cNvGrpSpPr>
          <p:nvPr userDrawn="1"/>
        </p:nvGrpSpPr>
        <p:grpSpPr bwMode="auto">
          <a:xfrm>
            <a:off x="-5862" y="3381376"/>
            <a:ext cx="9144000" cy="246063"/>
            <a:chOff x="0" y="2129"/>
            <a:chExt cx="6240" cy="155"/>
          </a:xfrm>
        </p:grpSpPr>
        <p:sp>
          <p:nvSpPr>
            <p:cNvPr id="6" name="Rectangle 68"/>
            <p:cNvSpPr>
              <a:spLocks noChangeArrowheads="1"/>
            </p:cNvSpPr>
            <p:nvPr/>
          </p:nvSpPr>
          <p:spPr bwMode="auto">
            <a:xfrm>
              <a:off x="0" y="2129"/>
              <a:ext cx="2436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7" name="Rectangle 69"/>
            <p:cNvSpPr>
              <a:spLocks noChangeArrowheads="1"/>
            </p:cNvSpPr>
            <p:nvPr/>
          </p:nvSpPr>
          <p:spPr bwMode="auto">
            <a:xfrm>
              <a:off x="2557" y="2129"/>
              <a:ext cx="445" cy="155"/>
            </a:xfrm>
            <a:prstGeom prst="rect">
              <a:avLst/>
            </a:prstGeom>
            <a:solidFill>
              <a:srgbClr val="9F2D2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8" name="Rectangle 70"/>
            <p:cNvSpPr>
              <a:spLocks noChangeArrowheads="1"/>
            </p:cNvSpPr>
            <p:nvPr/>
          </p:nvSpPr>
          <p:spPr bwMode="auto">
            <a:xfrm>
              <a:off x="3149" y="2129"/>
              <a:ext cx="149" cy="155"/>
            </a:xfrm>
            <a:prstGeom prst="rect">
              <a:avLst/>
            </a:prstGeom>
            <a:solidFill>
              <a:srgbClr val="7498C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9" name="Rectangle 71"/>
            <p:cNvSpPr>
              <a:spLocks noChangeArrowheads="1"/>
            </p:cNvSpPr>
            <p:nvPr/>
          </p:nvSpPr>
          <p:spPr bwMode="auto">
            <a:xfrm>
              <a:off x="3476" y="2129"/>
              <a:ext cx="89" cy="155"/>
            </a:xfrm>
            <a:prstGeom prst="rect">
              <a:avLst/>
            </a:prstGeom>
            <a:solidFill>
              <a:srgbClr val="FF9A0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0" name="Rectangle 72"/>
            <p:cNvSpPr>
              <a:spLocks noChangeArrowheads="1"/>
            </p:cNvSpPr>
            <p:nvPr/>
          </p:nvSpPr>
          <p:spPr bwMode="auto">
            <a:xfrm>
              <a:off x="4398" y="2129"/>
              <a:ext cx="1842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pic>
        <p:nvPicPr>
          <p:cNvPr id="11" name="Picture 73" descr="EUMETSATLogo_hor_noTagline_gradient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9982" y="6264275"/>
            <a:ext cx="196068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74"/>
          <p:cNvSpPr>
            <a:spLocks noChangeArrowheads="1"/>
          </p:cNvSpPr>
          <p:nvPr userDrawn="1"/>
        </p:nvSpPr>
        <p:spPr bwMode="auto">
          <a:xfrm>
            <a:off x="211016" y="6324600"/>
            <a:ext cx="2321169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EUM/OPS/VWG/13/717038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Issue 1.0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01 September 2013</a:t>
            </a:r>
          </a:p>
          <a:p>
            <a:pPr eaLnBrk="0" fontAlgn="base" hangingPunct="0">
              <a:lnSpc>
                <a:spcPct val="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GB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0426" name="Rectangle 26"/>
          <p:cNvSpPr>
            <a:spLocks noGrp="1" noChangeArrowheads="1"/>
          </p:cNvSpPr>
          <p:nvPr>
            <p:ph type="ctrTitle" sz="quarter"/>
          </p:nvPr>
        </p:nvSpPr>
        <p:spPr>
          <a:xfrm>
            <a:off x="3660531" y="204789"/>
            <a:ext cx="5240215" cy="303212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30427" name="Rectangle 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651739" y="3952875"/>
            <a:ext cx="5256335" cy="1752600"/>
          </a:xfrm>
        </p:spPr>
        <p:txBody>
          <a:bodyPr/>
          <a:lstStyle>
            <a:lvl1pPr marL="0" indent="0">
              <a:defRPr b="1"/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3134778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815616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443007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146" y="1525588"/>
            <a:ext cx="4082562" cy="455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3385" y="1525588"/>
            <a:ext cx="4082562" cy="4559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576376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510184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53160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913245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731760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9.xml"/><Relationship Id="rId10" Type="http://schemas.openxmlformats.org/officeDocument/2006/relationships/image" Target="../media/image16.jpeg"/><Relationship Id="rId4" Type="http://schemas.openxmlformats.org/officeDocument/2006/relationships/slideLayout" Target="../slideLayouts/slideLayout118.xml"/><Relationship Id="rId9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82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9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936CC-CBB5-4E0B-999D-BC7C9B139BF4}" type="datetimeFigureOut">
              <a:rPr lang="en-US" smtClean="0"/>
              <a:t>10/9/2014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CDC07-ED57-41E2-AA9F-7522733035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2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50825" y="981075"/>
            <a:ext cx="8642350" cy="71438"/>
          </a:xfrm>
          <a:prstGeom prst="rect">
            <a:avLst/>
          </a:pr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68315" y="836613"/>
            <a:ext cx="1366837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8280400" y="6453192"/>
            <a:ext cx="863600" cy="71437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88917"/>
            <a:ext cx="82296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8413"/>
            <a:ext cx="82296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38400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38400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38400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7C6812-32F5-4971-92F9-7D66DCC20608}" type="slidenum">
              <a:rPr kumimoji="1" lang="en-US" altLang="ja-JP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en-US" altLang="ja-JP" smtClean="0">
              <a:solidFill>
                <a:srgbClr val="000000"/>
              </a:solidFill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8893177" y="1158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8726490" y="1158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8893177" y="280988"/>
            <a:ext cx="142875" cy="144462"/>
          </a:xfrm>
          <a:prstGeom prst="rect">
            <a:avLst/>
          </a:pr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grpSp>
        <p:nvGrpSpPr>
          <p:cNvPr id="1037" name="Group 13"/>
          <p:cNvGrpSpPr>
            <a:grpSpLocks/>
          </p:cNvGrpSpPr>
          <p:nvPr/>
        </p:nvGrpSpPr>
        <p:grpSpPr bwMode="auto">
          <a:xfrm rot="10800000">
            <a:off x="85725" y="6465888"/>
            <a:ext cx="309563" cy="309562"/>
            <a:chOff x="113" y="4020"/>
            <a:chExt cx="195" cy="195"/>
          </a:xfrm>
        </p:grpSpPr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200" y="4021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39" name="Rectangle 15"/>
            <p:cNvSpPr>
              <a:spLocks noChangeArrowheads="1"/>
            </p:cNvSpPr>
            <p:nvPr userDrawn="1"/>
          </p:nvSpPr>
          <p:spPr bwMode="auto">
            <a:xfrm>
              <a:off x="95" y="4021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 userDrawn="1"/>
          </p:nvSpPr>
          <p:spPr bwMode="auto">
            <a:xfrm>
              <a:off x="200" y="4125"/>
              <a:ext cx="90" cy="91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676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000">
          <a:solidFill>
            <a:schemeClr val="accent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666FF"/>
        </a:buClr>
        <a:buFont typeface="Arial" charset="0"/>
        <a:buChar char="–"/>
        <a:defRPr kumimoji="1" sz="2800">
          <a:solidFill>
            <a:srgbClr val="777777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333CC"/>
        </a:buClr>
        <a:buChar char="•"/>
        <a:defRPr kumimoji="1" sz="2400">
          <a:solidFill>
            <a:srgbClr val="777777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33993"/>
        </a:buClr>
        <a:buFont typeface="Arial" charset="0"/>
        <a:buChar char="–"/>
        <a:defRPr kumimoji="1" sz="2000">
          <a:solidFill>
            <a:srgbClr val="777777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6699"/>
        </a:buClr>
        <a:buFont typeface="Arial" charset="0"/>
        <a:buChar char="»"/>
        <a:defRPr kumimoji="1" sz="2000">
          <a:solidFill>
            <a:srgbClr val="777777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3"/>
          <p:cNvSpPr>
            <a:spLocks noChangeArrowheads="1"/>
          </p:cNvSpPr>
          <p:nvPr/>
        </p:nvSpPr>
        <p:spPr bwMode="auto">
          <a:xfrm>
            <a:off x="4433626" y="6645325"/>
            <a:ext cx="168316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fld id="{183BBE38-6613-442A-BD59-8C4355F7D04B}" type="slidenum">
              <a:rPr kumimoji="1" lang="en-US" altLang="ko-KR" sz="1000" b="1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altLang="ko-KR" sz="10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3076" name="Picture 4" descr="C:\Users\kiminhwan\Desktop\위성자료의 예보 및 응용기술개발\로고양식4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620"/>
            <a:ext cx="91440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156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2185D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3" descr="goesr_iosspdt_template1"/>
          <p:cNvPicPr>
            <a:picLocks noChangeAspect="1" noChangeArrowheads="1"/>
          </p:cNvPicPr>
          <p:nvPr/>
        </p:nvPicPr>
        <p:blipFill>
          <a:blip r:embed="rId15">
            <a:lum bright="-30000" contras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b="0" i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705600"/>
            <a:ext cx="1447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 b="1" i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DA52FEA2-6043-4062-8E64-41FC7FB5FC6E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428750"/>
            <a:ext cx="9132888" cy="74613"/>
          </a:xfrm>
          <a:prstGeom prst="rect">
            <a:avLst/>
          </a:prstGeom>
          <a:gradFill rotWithShape="0">
            <a:gsLst>
              <a:gs pos="0">
                <a:srgbClr val="063DE8"/>
              </a:gs>
              <a:gs pos="50000">
                <a:srgbClr val="5077EF"/>
              </a:gs>
              <a:gs pos="100000">
                <a:srgbClr val="063DE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286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84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7" name="Picture 39" descr="NOAA-NESDIS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8" y="133350"/>
            <a:ext cx="12319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600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+mj-lt"/>
          <a:ea typeface="ＭＳ Ｐゴシック" pitchFamily="34" charset="-128"/>
          <a:cs typeface="ＭＳ Ｐゴシック" charset="-128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00000"/>
        <a:buFont typeface="Symbol" pitchFamily="18" charset="2"/>
        <a:buChar char="·"/>
        <a:defRPr sz="2800">
          <a:solidFill>
            <a:srgbClr val="F8F8F8"/>
          </a:solidFill>
          <a:latin typeface="+mn-lt"/>
          <a:ea typeface="ＭＳ Ｐゴシック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2D7FF"/>
        </a:buClr>
        <a:buSzPct val="100000"/>
        <a:buChar char="»"/>
        <a:defRPr sz="2400">
          <a:solidFill>
            <a:srgbClr val="F8F8F8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100000"/>
        <a:buFont typeface="Times New Roman" pitchFamily="18" charset="0"/>
        <a:buChar char="–"/>
        <a:defRPr sz="2400">
          <a:solidFill>
            <a:srgbClr val="F8F8F8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2"/>
        <a:buChar char="l"/>
        <a:defRPr sz="2000">
          <a:solidFill>
            <a:srgbClr val="F8F8F8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9F92AB-B2D0-4A40-B661-D3AA089FA7B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34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1AB6D1-6459-4441-BBE4-74E809A15251}" type="datetime1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10/9/2014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27463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65217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DB8D5-B293-4A91-9949-04DD452ECA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DEAD4-3982-483C-AC81-2F07DD7FE30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4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D6A801-223F-401A-B65D-0EB06AB455BE}" type="datetime1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10/9/2014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51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63500" dir="54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7" name="Picture 15" descr="Terra-II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75" t="26163" r="13078" b="65103"/>
          <a:stretch>
            <a:fillRect/>
          </a:stretch>
        </p:blipFill>
        <p:spPr bwMode="auto">
          <a:xfrm>
            <a:off x="0" y="6356350"/>
            <a:ext cx="9144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fld id="{24C1FF90-0658-224A-A6F8-5C0D035E87AE}" type="slidenum">
              <a:rPr 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17538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63500" dir="54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31" name="Picture 7" descr="NASA_Logo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663" y="60325"/>
            <a:ext cx="549275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NOAA_logo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50" y="60325"/>
            <a:ext cx="46513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1" descr="GOES-R_logo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38100"/>
            <a:ext cx="796925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Title Placeholder 1"/>
          <p:cNvSpPr>
            <a:spLocks noGrp="1"/>
          </p:cNvSpPr>
          <p:nvPr>
            <p:ph type="title"/>
          </p:nvPr>
        </p:nvSpPr>
        <p:spPr bwMode="auto">
          <a:xfrm>
            <a:off x="922338" y="66675"/>
            <a:ext cx="70215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pic>
        <p:nvPicPr>
          <p:cNvPr id="12" name="Picture 2" descr="http://cimss.ssec.wisc.edu/logo/download/web/CIMSS_logo_web_multicolor_PNG_550x400.pn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8" y="6126163"/>
            <a:ext cx="937116" cy="681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75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ＭＳ Ｐゴシック" pitchFamily="84" charset="-128"/>
          <a:cs typeface="ＭＳ Ｐゴシック" pitchFamily="8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84" charset="0"/>
          <a:ea typeface="ＭＳ Ｐゴシック" pitchFamily="84" charset="-128"/>
          <a:cs typeface="ＭＳ Ｐゴシック" pitchFamily="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84" charset="-128"/>
          <a:cs typeface="ＭＳ Ｐゴシック" pitchFamily="8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0"/>
          <p:cNvSpPr>
            <a:spLocks noGrp="1" noChangeArrowheads="1"/>
          </p:cNvSpPr>
          <p:nvPr>
            <p:ph type="title"/>
          </p:nvPr>
        </p:nvSpPr>
        <p:spPr bwMode="auto">
          <a:xfrm>
            <a:off x="300405" y="0"/>
            <a:ext cx="829554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9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0146" y="1525588"/>
            <a:ext cx="8305800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 here..</a:t>
            </a:r>
          </a:p>
        </p:txBody>
      </p:sp>
      <p:sp>
        <p:nvSpPr>
          <p:cNvPr id="1167" name="Rectangle 143"/>
          <p:cNvSpPr>
            <a:spLocks noChangeArrowheads="1"/>
          </p:cNvSpPr>
          <p:nvPr userDrawn="1"/>
        </p:nvSpPr>
        <p:spPr bwMode="auto">
          <a:xfrm>
            <a:off x="4094285" y="6475414"/>
            <a:ext cx="64476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900">
                <a:solidFill>
                  <a:srgbClr val="5C7F92"/>
                </a:solidFill>
                <a:latin typeface="Century Gothic" pitchFamily="34" charset="0"/>
              </a:rPr>
              <a:t>Slide: </a:t>
            </a:r>
            <a:fld id="{152B0F0B-C639-4D38-9809-2B1D33E9A604}" type="slidenum">
              <a:rPr lang="de-DE" sz="900">
                <a:solidFill>
                  <a:srgbClr val="5C7F92"/>
                </a:solidFill>
                <a:latin typeface="Century Gothic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900">
              <a:solidFill>
                <a:srgbClr val="5C7F92"/>
              </a:solidFill>
              <a:latin typeface="Century Gothic" pitchFamily="34" charset="0"/>
            </a:endParaRPr>
          </a:p>
        </p:txBody>
      </p:sp>
      <p:pic>
        <p:nvPicPr>
          <p:cNvPr id="2053" name="Picture 144" descr="EUMETSATLogo_hor_noTagline_gradient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9982" y="6264275"/>
            <a:ext cx="1960685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4" name="Group 145"/>
          <p:cNvGrpSpPr>
            <a:grpSpLocks/>
          </p:cNvGrpSpPr>
          <p:nvPr userDrawn="1"/>
        </p:nvGrpSpPr>
        <p:grpSpPr bwMode="auto">
          <a:xfrm>
            <a:off x="0" y="1239838"/>
            <a:ext cx="9144000" cy="95250"/>
            <a:chOff x="0" y="2129"/>
            <a:chExt cx="6240" cy="155"/>
          </a:xfrm>
        </p:grpSpPr>
        <p:sp>
          <p:nvSpPr>
            <p:cNvPr id="1170" name="Rectangle 146"/>
            <p:cNvSpPr>
              <a:spLocks noChangeArrowheads="1"/>
            </p:cNvSpPr>
            <p:nvPr/>
          </p:nvSpPr>
          <p:spPr bwMode="auto">
            <a:xfrm>
              <a:off x="0" y="2129"/>
              <a:ext cx="2436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171" name="Rectangle 147"/>
            <p:cNvSpPr>
              <a:spLocks noChangeArrowheads="1"/>
            </p:cNvSpPr>
            <p:nvPr/>
          </p:nvSpPr>
          <p:spPr bwMode="auto">
            <a:xfrm>
              <a:off x="2557" y="2129"/>
              <a:ext cx="445" cy="155"/>
            </a:xfrm>
            <a:prstGeom prst="rect">
              <a:avLst/>
            </a:prstGeom>
            <a:solidFill>
              <a:srgbClr val="9F2D2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172" name="Rectangle 148"/>
            <p:cNvSpPr>
              <a:spLocks noChangeArrowheads="1"/>
            </p:cNvSpPr>
            <p:nvPr/>
          </p:nvSpPr>
          <p:spPr bwMode="auto">
            <a:xfrm>
              <a:off x="3149" y="2129"/>
              <a:ext cx="149" cy="155"/>
            </a:xfrm>
            <a:prstGeom prst="rect">
              <a:avLst/>
            </a:prstGeom>
            <a:solidFill>
              <a:srgbClr val="7498C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173" name="Rectangle 149"/>
            <p:cNvSpPr>
              <a:spLocks noChangeArrowheads="1"/>
            </p:cNvSpPr>
            <p:nvPr/>
          </p:nvSpPr>
          <p:spPr bwMode="auto">
            <a:xfrm>
              <a:off x="3476" y="2129"/>
              <a:ext cx="89" cy="155"/>
            </a:xfrm>
            <a:prstGeom prst="rect">
              <a:avLst/>
            </a:prstGeom>
            <a:solidFill>
              <a:srgbClr val="FF9A00">
                <a:alpha val="5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1174" name="Rectangle 150"/>
            <p:cNvSpPr>
              <a:spLocks noChangeArrowheads="1"/>
            </p:cNvSpPr>
            <p:nvPr/>
          </p:nvSpPr>
          <p:spPr bwMode="auto">
            <a:xfrm>
              <a:off x="4398" y="2129"/>
              <a:ext cx="1842" cy="15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sp>
        <p:nvSpPr>
          <p:cNvPr id="1175" name="Rectangle 151"/>
          <p:cNvSpPr>
            <a:spLocks noChangeArrowheads="1"/>
          </p:cNvSpPr>
          <p:nvPr userDrawn="1"/>
        </p:nvSpPr>
        <p:spPr bwMode="auto">
          <a:xfrm>
            <a:off x="211016" y="6324601"/>
            <a:ext cx="2321169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EUM/OPS/VWG/13/717038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Issue 1.0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000" dirty="0">
                <a:solidFill>
                  <a:srgbClr val="000000"/>
                </a:solidFill>
                <a:latin typeface="Helvetica" pitchFamily="34" charset="0"/>
              </a:rPr>
              <a:t>01 September 2013</a:t>
            </a:r>
            <a:endParaRPr lang="en-GB" sz="1500" dirty="0">
              <a:solidFill>
                <a:srgbClr val="000000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7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00266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defRPr sz="2400" b="1">
          <a:solidFill>
            <a:srgbClr val="00469B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4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jpeg"/><Relationship Id="rId18" Type="http://schemas.openxmlformats.org/officeDocument/2006/relationships/image" Target="../media/image66.png"/><Relationship Id="rId26" Type="http://schemas.openxmlformats.org/officeDocument/2006/relationships/image" Target="../media/image74.jpeg"/><Relationship Id="rId39" Type="http://schemas.openxmlformats.org/officeDocument/2006/relationships/image" Target="../media/image87.jpeg"/><Relationship Id="rId21" Type="http://schemas.openxmlformats.org/officeDocument/2006/relationships/image" Target="../media/image69.png"/><Relationship Id="rId34" Type="http://schemas.openxmlformats.org/officeDocument/2006/relationships/image" Target="../media/image82.png"/><Relationship Id="rId42" Type="http://schemas.openxmlformats.org/officeDocument/2006/relationships/image" Target="../media/image90.jpeg"/><Relationship Id="rId47" Type="http://schemas.openxmlformats.org/officeDocument/2006/relationships/image" Target="../media/image95.jpeg"/><Relationship Id="rId50" Type="http://schemas.openxmlformats.org/officeDocument/2006/relationships/image" Target="../media/image98.jpeg"/><Relationship Id="rId55" Type="http://schemas.openxmlformats.org/officeDocument/2006/relationships/image" Target="../media/image103.png"/><Relationship Id="rId63" Type="http://schemas.openxmlformats.org/officeDocument/2006/relationships/image" Target="../media/image111.png"/><Relationship Id="rId68" Type="http://schemas.openxmlformats.org/officeDocument/2006/relationships/image" Target="../media/image11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4.png"/><Relationship Id="rId29" Type="http://schemas.openxmlformats.org/officeDocument/2006/relationships/image" Target="../media/image77.jpe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24" Type="http://schemas.openxmlformats.org/officeDocument/2006/relationships/image" Target="../media/image72.png"/><Relationship Id="rId32" Type="http://schemas.openxmlformats.org/officeDocument/2006/relationships/image" Target="../media/image80.png"/><Relationship Id="rId37" Type="http://schemas.openxmlformats.org/officeDocument/2006/relationships/image" Target="../media/image85.jpeg"/><Relationship Id="rId40" Type="http://schemas.openxmlformats.org/officeDocument/2006/relationships/image" Target="../media/image88.jpeg"/><Relationship Id="rId45" Type="http://schemas.openxmlformats.org/officeDocument/2006/relationships/image" Target="../media/image93.jpeg"/><Relationship Id="rId53" Type="http://schemas.openxmlformats.org/officeDocument/2006/relationships/image" Target="../media/image101.jpeg"/><Relationship Id="rId58" Type="http://schemas.openxmlformats.org/officeDocument/2006/relationships/image" Target="../media/image106.png"/><Relationship Id="rId66" Type="http://schemas.openxmlformats.org/officeDocument/2006/relationships/image" Target="../media/image114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23" Type="http://schemas.openxmlformats.org/officeDocument/2006/relationships/image" Target="../media/image71.png"/><Relationship Id="rId28" Type="http://schemas.openxmlformats.org/officeDocument/2006/relationships/image" Target="../media/image76.jpeg"/><Relationship Id="rId36" Type="http://schemas.openxmlformats.org/officeDocument/2006/relationships/image" Target="../media/image84.jpeg"/><Relationship Id="rId49" Type="http://schemas.openxmlformats.org/officeDocument/2006/relationships/image" Target="../media/image97.jpeg"/><Relationship Id="rId57" Type="http://schemas.openxmlformats.org/officeDocument/2006/relationships/image" Target="../media/image105.png"/><Relationship Id="rId61" Type="http://schemas.openxmlformats.org/officeDocument/2006/relationships/image" Target="../media/image109.png"/><Relationship Id="rId10" Type="http://schemas.openxmlformats.org/officeDocument/2006/relationships/image" Target="../media/image58.png"/><Relationship Id="rId19" Type="http://schemas.openxmlformats.org/officeDocument/2006/relationships/image" Target="../media/image67.png"/><Relationship Id="rId31" Type="http://schemas.openxmlformats.org/officeDocument/2006/relationships/image" Target="../media/image79.png"/><Relationship Id="rId44" Type="http://schemas.openxmlformats.org/officeDocument/2006/relationships/image" Target="../media/image92.png"/><Relationship Id="rId52" Type="http://schemas.openxmlformats.org/officeDocument/2006/relationships/image" Target="../media/image100.jpeg"/><Relationship Id="rId60" Type="http://schemas.openxmlformats.org/officeDocument/2006/relationships/image" Target="../media/image108.png"/><Relationship Id="rId65" Type="http://schemas.openxmlformats.org/officeDocument/2006/relationships/image" Target="../media/image113.png"/><Relationship Id="rId4" Type="http://schemas.openxmlformats.org/officeDocument/2006/relationships/image" Target="../media/image52.pn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Relationship Id="rId22" Type="http://schemas.openxmlformats.org/officeDocument/2006/relationships/image" Target="../media/image70.png"/><Relationship Id="rId27" Type="http://schemas.openxmlformats.org/officeDocument/2006/relationships/image" Target="../media/image75.jpeg"/><Relationship Id="rId30" Type="http://schemas.openxmlformats.org/officeDocument/2006/relationships/image" Target="../media/image78.png"/><Relationship Id="rId35" Type="http://schemas.openxmlformats.org/officeDocument/2006/relationships/image" Target="../media/image83.jpeg"/><Relationship Id="rId43" Type="http://schemas.openxmlformats.org/officeDocument/2006/relationships/image" Target="../media/image91.png"/><Relationship Id="rId48" Type="http://schemas.openxmlformats.org/officeDocument/2006/relationships/image" Target="../media/image96.jpeg"/><Relationship Id="rId56" Type="http://schemas.openxmlformats.org/officeDocument/2006/relationships/image" Target="../media/image104.png"/><Relationship Id="rId64" Type="http://schemas.openxmlformats.org/officeDocument/2006/relationships/image" Target="../media/image112.png"/><Relationship Id="rId69" Type="http://schemas.openxmlformats.org/officeDocument/2006/relationships/image" Target="../media/image117.png"/><Relationship Id="rId8" Type="http://schemas.openxmlformats.org/officeDocument/2006/relationships/image" Target="../media/image56.png"/><Relationship Id="rId51" Type="http://schemas.openxmlformats.org/officeDocument/2006/relationships/image" Target="../media/image99.jpeg"/><Relationship Id="rId3" Type="http://schemas.openxmlformats.org/officeDocument/2006/relationships/image" Target="../media/image51.png"/><Relationship Id="rId12" Type="http://schemas.openxmlformats.org/officeDocument/2006/relationships/image" Target="../media/image60.jpeg"/><Relationship Id="rId17" Type="http://schemas.openxmlformats.org/officeDocument/2006/relationships/image" Target="../media/image65.png"/><Relationship Id="rId25" Type="http://schemas.openxmlformats.org/officeDocument/2006/relationships/image" Target="../media/image73.png"/><Relationship Id="rId33" Type="http://schemas.openxmlformats.org/officeDocument/2006/relationships/image" Target="../media/image81.jpeg"/><Relationship Id="rId38" Type="http://schemas.openxmlformats.org/officeDocument/2006/relationships/image" Target="../media/image86.png"/><Relationship Id="rId46" Type="http://schemas.openxmlformats.org/officeDocument/2006/relationships/image" Target="../media/image94.png"/><Relationship Id="rId59" Type="http://schemas.openxmlformats.org/officeDocument/2006/relationships/image" Target="../media/image107.png"/><Relationship Id="rId67" Type="http://schemas.openxmlformats.org/officeDocument/2006/relationships/image" Target="../media/image115.png"/><Relationship Id="rId20" Type="http://schemas.openxmlformats.org/officeDocument/2006/relationships/image" Target="../media/image68.png"/><Relationship Id="rId41" Type="http://schemas.openxmlformats.org/officeDocument/2006/relationships/image" Target="../media/image89.jpeg"/><Relationship Id="rId54" Type="http://schemas.openxmlformats.org/officeDocument/2006/relationships/image" Target="../media/image102.png"/><Relationship Id="rId62" Type="http://schemas.openxmlformats.org/officeDocument/2006/relationships/image" Target="../media/image110.png"/><Relationship Id="rId70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immse.wordpress.com/2014/08/24/an-example-of-how-goes-14-super-rapid-scan-operations-for-goes-r-helped-during-warning-operations-at-nws-wfo-raleigh-nc-on-18-august-2014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33.png"/><Relationship Id="rId4" Type="http://schemas.openxmlformats.org/officeDocument/2006/relationships/hyperlink" Target="http://cimss.ssec.wisc.edu/goes/srsor2014/GOES-14_SRSOR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srsor2014/GOES-14_SRSOR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Relationship Id="rId4" Type="http://schemas.openxmlformats.org/officeDocument/2006/relationships/hyperlink" Target="http://cimss.ssec.wisc.edu/goes/goes-r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NWA Talk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Spectral</a:t>
            </a:r>
          </a:p>
          <a:p>
            <a:r>
              <a:rPr lang="en-US" dirty="0" smtClean="0"/>
              <a:t>Temporal</a:t>
            </a:r>
          </a:p>
          <a:p>
            <a:pPr lvl="1"/>
            <a:r>
              <a:rPr lang="en-US" dirty="0" smtClean="0"/>
              <a:t>ABI CONUS locations</a:t>
            </a:r>
          </a:p>
          <a:p>
            <a:pPr lvl="1"/>
            <a:r>
              <a:rPr lang="en-US" dirty="0" smtClean="0"/>
              <a:t>Baseline scan modes</a:t>
            </a:r>
          </a:p>
          <a:p>
            <a:pPr lvl="1"/>
            <a:r>
              <a:rPr lang="en-US" dirty="0" smtClean="0"/>
              <a:t>Exploratory scan modes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Spatial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 smtClean="0"/>
              <a:t>Misc</a:t>
            </a:r>
            <a:endParaRPr lang="en-US" dirty="0" smtClean="0"/>
          </a:p>
          <a:p>
            <a:pPr lvl="1"/>
            <a:r>
              <a:rPr lang="en-US" dirty="0" smtClean="0"/>
              <a:t>AHI</a:t>
            </a:r>
          </a:p>
          <a:p>
            <a:pPr lvl="1"/>
            <a:r>
              <a:rPr lang="en-US" dirty="0" smtClean="0"/>
              <a:t>NSC?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21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22338" y="66675"/>
            <a:ext cx="70215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ＭＳ Ｐゴシック" pitchFamily="84" charset="-128"/>
                <a:cs typeface="ＭＳ Ｐゴシック" pitchFamily="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latin typeface="Calibri"/>
              </a:rPr>
              <a:t>Exploratory ABI Scan </a:t>
            </a:r>
            <a:r>
              <a:rPr lang="en-US" dirty="0" smtClean="0">
                <a:solidFill>
                  <a:srgbClr val="FFFF00"/>
                </a:solidFill>
                <a:latin typeface="Calibri"/>
              </a:rPr>
              <a:t>Mode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947738"/>
            <a:ext cx="8534400" cy="44624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At some point, other ABI scan mode could be possible. Although, this requires an upgrade to the ground system. </a:t>
            </a:r>
            <a:endParaRPr lang="en-US" sz="2800" dirty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One option is to use the </a:t>
            </a:r>
            <a:r>
              <a:rPr lang="en-US" sz="2800" dirty="0" smtClean="0">
                <a:solidFill>
                  <a:srgbClr val="FFFFFF"/>
                </a:solidFill>
              </a:rPr>
              <a:t>idle time </a:t>
            </a:r>
            <a:r>
              <a:rPr lang="en-US" sz="2800" dirty="0" smtClean="0">
                <a:solidFill>
                  <a:srgbClr val="FFFFFF"/>
                </a:solidFill>
              </a:rPr>
              <a:t>of when the ABI instrument is not scanning in mode 3 (‘flex’). </a:t>
            </a:r>
            <a:r>
              <a:rPr lang="en-US" sz="2800" dirty="0" smtClean="0">
                <a:solidFill>
                  <a:srgbClr val="FFFFFF"/>
                </a:solidFill>
              </a:rPr>
              <a:t>For example, increase to an ‘extended CONUS’ image. There are other optimized scan options as well.</a:t>
            </a:r>
          </a:p>
          <a:p>
            <a:pPr marL="0" indent="0" eaLnBrk="1" hangingPunct="1">
              <a:buFontTx/>
              <a:buNone/>
              <a:defRPr/>
            </a:pPr>
            <a:endParaRPr lang="en-US" sz="2800" dirty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The ABI instrument is capable of supporting other scan modes.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7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6412468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Approximate times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893" y="5562600"/>
            <a:ext cx="8648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This chart represents what the ABI scans when (over 15 minutes), i.e., FD, CONUS, </a:t>
            </a:r>
            <a:r>
              <a:rPr lang="en-US" dirty="0" err="1" smtClean="0">
                <a:solidFill>
                  <a:prstClr val="black"/>
                </a:solidFill>
              </a:rPr>
              <a:t>Meso</a:t>
            </a:r>
            <a:r>
              <a:rPr lang="en-US" dirty="0" smtClean="0">
                <a:solidFill>
                  <a:prstClr val="black"/>
                </a:solidFill>
              </a:rPr>
              <a:t>-scale sectors or star views (for navigation) and calibration events.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 3 (‘flex’) </a:t>
            </a:r>
            <a:r>
              <a:rPr lang="en-US" dirty="0" smtClean="0"/>
              <a:t>“Time-Time” chart</a:t>
            </a:r>
            <a:endParaRPr lang="en-US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" y="1516617"/>
            <a:ext cx="9107321" cy="382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26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Proposed </a:t>
            </a:r>
            <a:r>
              <a:rPr lang="en-US" dirty="0" smtClean="0"/>
              <a:t>Mode </a:t>
            </a:r>
            <a:r>
              <a:rPr lang="en-US" dirty="0" smtClean="0"/>
              <a:t>”3a” </a:t>
            </a:r>
            <a:r>
              <a:rPr lang="en-US" dirty="0" smtClean="0"/>
              <a:t>with </a:t>
            </a:r>
            <a:r>
              <a:rPr lang="en-US" u="sng" dirty="0" smtClean="0"/>
              <a:t>Extended</a:t>
            </a:r>
            <a:r>
              <a:rPr lang="en-US" dirty="0" smtClean="0"/>
              <a:t> </a:t>
            </a:r>
            <a:r>
              <a:rPr lang="en-US" dirty="0" smtClean="0"/>
              <a:t>CONUS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1" y="56388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Note larger </a:t>
            </a:r>
            <a:r>
              <a:rPr lang="en-US" dirty="0" smtClean="0">
                <a:solidFill>
                  <a:prstClr val="black"/>
                </a:solidFill>
              </a:rPr>
              <a:t>(taller </a:t>
            </a:r>
            <a:r>
              <a:rPr lang="en-US" dirty="0" smtClean="0">
                <a:solidFill>
                  <a:prstClr val="black"/>
                </a:solidFill>
              </a:rPr>
              <a:t>and </a:t>
            </a:r>
            <a:r>
              <a:rPr lang="en-US" dirty="0" smtClean="0">
                <a:solidFill>
                  <a:prstClr val="black"/>
                </a:solidFill>
              </a:rPr>
              <a:t>wider) CONUS </a:t>
            </a:r>
            <a:r>
              <a:rPr lang="en-US" dirty="0">
                <a:solidFill>
                  <a:prstClr val="black"/>
                </a:solidFill>
              </a:rPr>
              <a:t>scans, while keeping full disk and </a:t>
            </a:r>
            <a:r>
              <a:rPr lang="en-US" dirty="0" err="1">
                <a:solidFill>
                  <a:prstClr val="black"/>
                </a:solidFill>
              </a:rPr>
              <a:t>meso</a:t>
            </a:r>
            <a:r>
              <a:rPr lang="en-US" dirty="0">
                <a:solidFill>
                  <a:prstClr val="black"/>
                </a:solidFill>
              </a:rPr>
              <a:t>-scale </a:t>
            </a:r>
            <a:r>
              <a:rPr lang="en-US" dirty="0" smtClean="0">
                <a:solidFill>
                  <a:prstClr val="black"/>
                </a:solidFill>
              </a:rPr>
              <a:t>scans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The ‘special’ sector could be over American Samoa, volcanoes, or other areas (TC).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" y="1516617"/>
            <a:ext cx="9107321" cy="382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81400" y="6488668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Approximate times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61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Baseline</a:t>
            </a:r>
            <a:r>
              <a:rPr lang="en-US" dirty="0" smtClean="0"/>
              <a:t> Time-Time Mode 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" y="1516617"/>
            <a:ext cx="9107321" cy="382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5638800"/>
            <a:ext cx="66051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This is the Continuous Full Disk (every 5 min) </a:t>
            </a:r>
            <a:r>
              <a:rPr lang="en-US" dirty="0" smtClean="0">
                <a:solidFill>
                  <a:prstClr val="black"/>
                </a:solidFill>
              </a:rPr>
              <a:t>mode ‘time-time’ chart.</a:t>
            </a:r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This is the highest data rate.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01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Exploratory ABI Scan Strategies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34200" y="6356350"/>
            <a:ext cx="2133600" cy="365125"/>
          </a:xfrm>
        </p:spPr>
        <p:txBody>
          <a:bodyPr/>
          <a:lstStyle/>
          <a:p>
            <a:pPr>
              <a:defRPr/>
            </a:pPr>
            <a:fld id="{E2F257B4-DC8B-6A48-AE5D-4E9055F48D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6649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746088" y="3962400"/>
            <a:ext cx="13716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1746088" y="4739578"/>
            <a:ext cx="13716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47892" y="1967632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Every </a:t>
            </a:r>
            <a:r>
              <a:rPr lang="en-US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15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minutes</a:t>
            </a:r>
            <a:endParaRPr lang="en-US" sz="2400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217580" y="473957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Every </a:t>
            </a:r>
            <a:r>
              <a:rPr lang="en-US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15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minutes</a:t>
            </a:r>
            <a:endParaRPr lang="en-US" sz="2400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17580" y="3962400"/>
            <a:ext cx="183896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Every </a:t>
            </a:r>
            <a:r>
              <a:rPr lang="en-US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3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minutes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(with 6 min gap)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02645" y="1591270"/>
            <a:ext cx="2212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One </a:t>
            </a:r>
            <a:r>
              <a:rPr lang="en-US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extended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“CONUS” sector</a:t>
            </a:r>
            <a:b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</a:b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every </a:t>
            </a:r>
            <a:r>
              <a:rPr lang="en-US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5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minutes</a:t>
            </a:r>
            <a:endParaRPr lang="en-US" sz="2400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4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439292" y="52578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591692" y="54102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744092" y="55626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896492" y="57150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5410200" y="5334000"/>
            <a:ext cx="31470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One </a:t>
            </a:r>
            <a:r>
              <a:rPr lang="en-US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mesoscale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sector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every </a:t>
            </a:r>
            <a:r>
              <a:rPr lang="en-US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30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seconds</a:t>
            </a:r>
            <a:b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</a:b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(or 1 minute at two locations)</a:t>
            </a:r>
            <a:endParaRPr lang="en-US" sz="2400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49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410546" y="5479208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562946" y="5631608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715346" y="5784008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867746" y="5936408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376042" y="5703484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528442" y="5855884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680842" y="6008284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833242" y="6160684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Oval 60"/>
          <p:cNvSpPr/>
          <p:nvPr/>
        </p:nvSpPr>
        <p:spPr>
          <a:xfrm>
            <a:off x="250174" y="1844616"/>
            <a:ext cx="974784" cy="974784"/>
          </a:xfrm>
          <a:prstGeom prst="ellipse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</a:rPr>
              <a:t>Option</a:t>
            </a:r>
            <a:endParaRPr lang="en-US" sz="2400" dirty="0">
              <a:solidFill>
                <a:prstClr val="white"/>
              </a:solidFill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64" name="Oval 63"/>
          <p:cNvSpPr/>
          <p:nvPr/>
        </p:nvSpPr>
        <p:spPr>
          <a:xfrm>
            <a:off x="250174" y="4191000"/>
            <a:ext cx="974784" cy="974784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prstClr val="white"/>
                </a:solidFill>
              </a:rPr>
              <a:t>Option</a:t>
            </a:r>
            <a:endParaRPr lang="en-US" sz="2400" dirty="0">
              <a:solidFill>
                <a:prstClr val="white"/>
              </a:solidFill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white"/>
                </a:solidFill>
              </a:rPr>
              <a:t>B</a:t>
            </a:r>
          </a:p>
        </p:txBody>
      </p:sp>
      <p:cxnSp>
        <p:nvCxnSpPr>
          <p:cNvPr id="65" name="Straight Connector 64"/>
          <p:cNvCxnSpPr/>
          <p:nvPr/>
        </p:nvCxnSpPr>
        <p:spPr>
          <a:xfrm>
            <a:off x="1449238" y="1595887"/>
            <a:ext cx="0" cy="47604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0" y="3733800"/>
            <a:ext cx="914400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986856" y="1829131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&amp;</a:t>
            </a:r>
            <a:endParaRPr lang="en-US" sz="2400" b="1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2819400" y="5463734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&amp;</a:t>
            </a:r>
            <a:endParaRPr lang="en-US" sz="2400" b="1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0" y="838200"/>
            <a:ext cx="92427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There are some alternative ABI scan strategies to </a:t>
            </a:r>
            <a:r>
              <a:rPr lang="en-US" sz="21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baseline modes (3 </a:t>
            </a:r>
            <a:r>
              <a:rPr lang="en-US" sz="21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and </a:t>
            </a:r>
            <a:r>
              <a:rPr lang="en-US" sz="21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4)</a:t>
            </a:r>
            <a:endParaRPr lang="en-US" sz="2100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57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462716" y="25908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615116" y="27432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767516" y="28956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919916" y="30480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5292234" y="2667000"/>
            <a:ext cx="31470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One </a:t>
            </a:r>
            <a:r>
              <a:rPr lang="en-US" dirty="0" err="1">
                <a:solidFill>
                  <a:prstClr val="black"/>
                </a:solidFill>
                <a:latin typeface="Arial" charset="0"/>
                <a:ea typeface="ＭＳ Ｐゴシック" charset="0"/>
              </a:rPr>
              <a:t>mesoscale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sector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every </a:t>
            </a:r>
            <a:r>
              <a:rPr lang="en-US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30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seconds</a:t>
            </a:r>
            <a:b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</a:b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(or 1 minute at two locations)</a:t>
            </a:r>
            <a:endParaRPr lang="en-US" sz="2400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74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433970" y="2812208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586370" y="2964608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738770" y="3117008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891170" y="3269408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399466" y="3036484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551866" y="3188884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704266" y="3341284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856666" y="3493684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TextBox 81"/>
          <p:cNvSpPr txBox="1"/>
          <p:nvPr/>
        </p:nvSpPr>
        <p:spPr>
          <a:xfrm>
            <a:off x="2842824" y="2816850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&amp;</a:t>
            </a:r>
            <a:endParaRPr lang="en-US" sz="2400" b="1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781800" y="3751183"/>
            <a:ext cx="22127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One </a:t>
            </a:r>
            <a:r>
              <a:rPr lang="en-US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wider</a:t>
            </a: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 “CONUS” sector</a:t>
            </a:r>
            <a:b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</a:br>
            <a:r>
              <a:rPr lang="en-US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in 6 minute gaps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CONUS covered every 3 minute!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181600" y="3937985"/>
            <a:ext cx="5180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&amp;</a:t>
            </a:r>
            <a:endParaRPr lang="en-US" sz="2400" b="1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86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17191" r="31580" b="54507"/>
          <a:stretch/>
        </p:blipFill>
        <p:spPr bwMode="auto">
          <a:xfrm>
            <a:off x="5791200" y="4107611"/>
            <a:ext cx="711702" cy="38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17191" r="31580" b="54507"/>
          <a:stretch/>
        </p:blipFill>
        <p:spPr bwMode="auto">
          <a:xfrm>
            <a:off x="5943600" y="4260011"/>
            <a:ext cx="711702" cy="38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10646" r="31580" b="49476"/>
          <a:stretch/>
        </p:blipFill>
        <p:spPr bwMode="auto">
          <a:xfrm>
            <a:off x="5638800" y="1676400"/>
            <a:ext cx="711702" cy="54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10646" r="31580" b="49476"/>
          <a:stretch/>
        </p:blipFill>
        <p:spPr bwMode="auto">
          <a:xfrm>
            <a:off x="5791200" y="1828800"/>
            <a:ext cx="711702" cy="54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1" t="10646" r="31580" b="49476"/>
          <a:stretch/>
        </p:blipFill>
        <p:spPr bwMode="auto">
          <a:xfrm>
            <a:off x="5943600" y="1981200"/>
            <a:ext cx="711702" cy="54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342681" y="25908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495081" y="27432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647481" y="28956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799881" y="30480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313935" y="2812208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466335" y="2964608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618735" y="3117008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771135" y="3269408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279431" y="3036484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431831" y="3188884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584231" y="3341284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736631" y="3493684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266481" y="5277916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418881" y="5430316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571281" y="5582716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723681" y="5735116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237735" y="5499324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390135" y="5651724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542535" y="5804124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694935" y="5956524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203231" y="57236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355631" y="58760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508031" y="60284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572000" y="61808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657600" y="25146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810000" y="26670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962400" y="28194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571281" y="25146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723681" y="26670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876081" y="28194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656881" y="51816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809281" y="53340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3961681" y="5486400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495081" y="5226168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1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647481" y="5378568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2" descr="C:\Users\jgerth\AppData\Local\Microsoft\Windows\Temporary Internet Files\Content.IE5\34A7DMYB\MC900431532[1]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5" t="31342" r="45961" b="55240"/>
          <a:stretch/>
        </p:blipFill>
        <p:spPr bwMode="auto">
          <a:xfrm>
            <a:off x="4799881" y="5530968"/>
            <a:ext cx="153119" cy="18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80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9277"/>
            <a:ext cx="8991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ABI CONUS Sector Size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1295400"/>
            <a:ext cx="3276601" cy="4525963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Working on extending the ABI CONUS size to better address operational needs (and use time when the ABI instrument would be idle)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This would need a ground system upgrade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Other scan modes are being explored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 descr="137_new_conus"/>
          <p:cNvPicPr>
            <a:picLocks noGrp="1" noChangeAspect="1"/>
          </p:cNvPicPr>
          <p:nvPr isPhoto="1"/>
        </p:nvPicPr>
        <p:blipFill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t="8317" r="4873" b="10032"/>
          <a:stretch/>
        </p:blipFill>
        <p:spPr>
          <a:xfrm>
            <a:off x="3888025" y="900988"/>
            <a:ext cx="4581779" cy="281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"/>
          <a:stretch/>
        </p:blipFill>
        <p:spPr>
          <a:xfrm>
            <a:off x="3888026" y="3860711"/>
            <a:ext cx="4581779" cy="29800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38600" y="2895600"/>
            <a:ext cx="340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Current CONUS Sector for ABI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8600" y="5802868"/>
            <a:ext cx="3557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Proposed</a:t>
            </a:r>
            <a:r>
              <a:rPr lang="en-US" dirty="0">
                <a:solidFill>
                  <a:srgbClr val="000000"/>
                </a:solidFill>
              </a:rPr>
              <a:t> CONUS Sector for ABI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5943600" y="3505200"/>
            <a:ext cx="6096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11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7_new_conu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075"/>
            <a:ext cx="9144000" cy="61642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86738" y="6526189"/>
            <a:ext cx="1975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CONUS from 137W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32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7_suggested_conu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075"/>
            <a:ext cx="9144000" cy="61642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67000" y="6526189"/>
            <a:ext cx="396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Proposed Extended</a:t>
            </a:r>
            <a:r>
              <a:rPr lang="en-US" dirty="0" smtClean="0">
                <a:solidFill>
                  <a:prstClr val="black"/>
                </a:solidFill>
              </a:rPr>
              <a:t> ‘CONUS’ from 137W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98310" y="2895600"/>
            <a:ext cx="73129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Great</a:t>
            </a:r>
          </a:p>
          <a:p>
            <a:r>
              <a:rPr lang="en-US" dirty="0" smtClean="0"/>
              <a:t>Plains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23383" y="1002268"/>
            <a:ext cx="78181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Alaska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53000" y="1600200"/>
            <a:ext cx="8835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Canada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14600" y="1459468"/>
            <a:ext cx="147110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Gulf of Alaska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97935" y="4876800"/>
            <a:ext cx="113646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Volcanoes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76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_new_conu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50"/>
            <a:ext cx="9144000" cy="6210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586738" y="6526189"/>
            <a:ext cx="185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CONUS from 75W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62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_suggested_conu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850"/>
            <a:ext cx="9144000" cy="6210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741747" y="6526189"/>
            <a:ext cx="384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prstClr val="black"/>
                </a:solidFill>
              </a:rPr>
              <a:t>Proposed Extended</a:t>
            </a:r>
            <a:r>
              <a:rPr lang="en-US" dirty="0" smtClean="0">
                <a:solidFill>
                  <a:prstClr val="black"/>
                </a:solidFill>
              </a:rPr>
              <a:t> ‘CONUS’ from 75W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72400" y="5345668"/>
            <a:ext cx="89967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Atlantic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67200" y="1143000"/>
            <a:ext cx="88357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Canada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10427" y="5879068"/>
            <a:ext cx="113646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Volcanoes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772400" y="2438400"/>
            <a:ext cx="89967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Atlantic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3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05" y="108473"/>
            <a:ext cx="9144000" cy="533400"/>
          </a:xfrm>
        </p:spPr>
        <p:txBody>
          <a:bodyPr/>
          <a:lstStyle/>
          <a:p>
            <a:pPr lvl="0" algn="l">
              <a:defRPr/>
            </a:pPr>
            <a:r>
              <a:rPr lang="en-US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</a:rPr>
              <a:t>	   Continuity of GOES Operational Satellite Program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790473E-9684-415A-9275-D891DF7EAA9A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/>
              <a:t>2</a:t>
            </a:fld>
            <a:endParaRPr lang="en-US" dirty="0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  <p:sp>
        <p:nvSpPr>
          <p:cNvPr id="6" name="Slide Number Placeholder 65"/>
          <p:cNvSpPr txBox="1">
            <a:spLocks/>
          </p:cNvSpPr>
          <p:nvPr/>
        </p:nvSpPr>
        <p:spPr>
          <a:xfrm>
            <a:off x="6997296" y="650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D9AC741-1BF0-41AA-9B51-622F501F52CB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04" y="762000"/>
            <a:ext cx="7225896" cy="56452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316088"/>
            <a:ext cx="1371600" cy="1369698"/>
          </a:xfrm>
          <a:prstGeom prst="rect">
            <a:avLst/>
          </a:prstGeom>
        </p:spPr>
      </p:pic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2514600" y="4038600"/>
            <a:ext cx="1303692" cy="935713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1400" b="1" dirty="0" smtClean="0">
                <a:solidFill>
                  <a:srgbClr val="000000"/>
                </a:solidFill>
              </a:rPr>
              <a:t>GOES-R Launch </a:t>
            </a:r>
            <a:r>
              <a:rPr lang="en-US" sz="1400" b="1" dirty="0">
                <a:solidFill>
                  <a:srgbClr val="000000"/>
                </a:solidFill>
              </a:rPr>
              <a:t>Readiness </a:t>
            </a:r>
            <a:br>
              <a:rPr lang="en-US" sz="1400" b="1" dirty="0">
                <a:solidFill>
                  <a:srgbClr val="000000"/>
                </a:solidFill>
              </a:rPr>
            </a:br>
            <a:r>
              <a:rPr lang="en-US" sz="1400" b="1" dirty="0">
                <a:solidFill>
                  <a:srgbClr val="000000"/>
                </a:solidFill>
              </a:rPr>
              <a:t>2Q FY 2016</a:t>
            </a:r>
          </a:p>
        </p:txBody>
      </p:sp>
    </p:spTree>
    <p:extLst>
      <p:ext uri="{BB962C8B-B14F-4D97-AF65-F5344CB8AC3E}">
        <p14:creationId xmlns:p14="http://schemas.microsoft.com/office/powerpoint/2010/main" val="80241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9277"/>
            <a:ext cx="8991600" cy="1143000"/>
          </a:xfrm>
        </p:spPr>
        <p:txBody>
          <a:bodyPr/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Himawari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launched</a:t>
            </a:r>
            <a:r>
              <a:rPr lang="en-US" sz="3600" dirty="0" smtClean="0">
                <a:solidFill>
                  <a:srgbClr val="FFFF00"/>
                </a:solidFill>
              </a:rPr>
              <a:t>!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568" y="838200"/>
            <a:ext cx="3678232" cy="4525963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Himawari-8 launched!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 smtClean="0">
                <a:solidFill>
                  <a:schemeClr val="bg1"/>
                </a:solidFill>
              </a:rPr>
              <a:t>7 </a:t>
            </a:r>
            <a:r>
              <a:rPr lang="en-US" sz="2400" dirty="0">
                <a:solidFill>
                  <a:schemeClr val="bg1"/>
                </a:solidFill>
              </a:rPr>
              <a:t>October </a:t>
            </a:r>
            <a:r>
              <a:rPr lang="en-US" sz="2400" dirty="0" smtClean="0">
                <a:solidFill>
                  <a:schemeClr val="bg1"/>
                </a:solidFill>
              </a:rPr>
              <a:t>2014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16-band Advanced </a:t>
            </a:r>
            <a:r>
              <a:rPr lang="en-US" sz="2400" dirty="0" err="1" smtClean="0">
                <a:solidFill>
                  <a:schemeClr val="bg1"/>
                </a:solidFill>
              </a:rPr>
              <a:t>Himawari</a:t>
            </a:r>
            <a:r>
              <a:rPr lang="en-US" sz="2400" dirty="0" smtClean="0">
                <a:solidFill>
                  <a:schemeClr val="bg1"/>
                </a:solidFill>
              </a:rPr>
              <a:t> Imager (AHI)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10-min Full Disk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ABI-like </a:t>
            </a:r>
          </a:p>
          <a:p>
            <a:pPr lvl="1"/>
            <a:r>
              <a:rPr lang="en-US" sz="2000" dirty="0" smtClean="0">
                <a:solidFill>
                  <a:schemeClr val="bg1"/>
                </a:solidFill>
              </a:rPr>
              <a:t>15 of the 16 bands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AHI built by </a:t>
            </a:r>
            <a:r>
              <a:rPr lang="en-US" sz="2400" dirty="0" err="1" smtClean="0">
                <a:solidFill>
                  <a:schemeClr val="bg1"/>
                </a:solidFill>
              </a:rPr>
              <a:t>Exelis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04" y="4191000"/>
            <a:ext cx="1735733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" t="4283" r="4708" b="2798"/>
          <a:stretch/>
        </p:blipFill>
        <p:spPr>
          <a:xfrm>
            <a:off x="3835841" y="3869243"/>
            <a:ext cx="5231959" cy="28737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t="7609" r="4088" b="3579"/>
          <a:stretch/>
        </p:blipFill>
        <p:spPr>
          <a:xfrm>
            <a:off x="3835842" y="990600"/>
            <a:ext cx="5231958" cy="27441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0" y="2145268"/>
            <a:ext cx="224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Visible/near Infrared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43600" y="51054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Infrared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33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2"/>
          <p:cNvGrpSpPr>
            <a:grpSpLocks/>
          </p:cNvGrpSpPr>
          <p:nvPr/>
        </p:nvGrpSpPr>
        <p:grpSpPr bwMode="auto">
          <a:xfrm>
            <a:off x="52755" y="960438"/>
            <a:ext cx="4676043" cy="5060950"/>
            <a:chOff x="48" y="533"/>
            <a:chExt cx="3455" cy="3403"/>
          </a:xfrm>
        </p:grpSpPr>
        <p:pic>
          <p:nvPicPr>
            <p:cNvPr id="30734" name="Picture 3" descr="zoom7"/>
            <p:cNvPicPr>
              <a:picLocks noChangeAspect="1" noChangeArrowheads="1"/>
            </p:cNvPicPr>
            <p:nvPr/>
          </p:nvPicPr>
          <p:blipFill>
            <a:blip r:embed="rId3" cstate="print">
              <a:lum bright="40000" contrast="40000"/>
            </a:blip>
            <a:srcRect/>
            <a:stretch>
              <a:fillRect/>
            </a:stretch>
          </p:blipFill>
          <p:spPr bwMode="auto">
            <a:xfrm>
              <a:off x="48" y="534"/>
              <a:ext cx="3455" cy="3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35" name="Rectangle 4"/>
            <p:cNvSpPr>
              <a:spLocks noChangeArrowheads="1"/>
            </p:cNvSpPr>
            <p:nvPr/>
          </p:nvSpPr>
          <p:spPr bwMode="auto">
            <a:xfrm>
              <a:off x="50" y="533"/>
              <a:ext cx="3445" cy="3396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  <p:sp>
          <p:nvSpPr>
            <p:cNvPr id="30736" name="Rectangle 5"/>
            <p:cNvSpPr>
              <a:spLocks noChangeArrowheads="1"/>
            </p:cNvSpPr>
            <p:nvPr/>
          </p:nvSpPr>
          <p:spPr bwMode="auto">
            <a:xfrm>
              <a:off x="50" y="2548"/>
              <a:ext cx="3451" cy="1148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>
                <a:solidFill>
                  <a:srgbClr val="000000"/>
                </a:solidFill>
                <a:latin typeface="Helvetica" pitchFamily="34" charset="0"/>
              </a:endParaRPr>
            </a:p>
          </p:txBody>
        </p:sp>
      </p:grpSp>
      <p:sp>
        <p:nvSpPr>
          <p:cNvPr id="14342" name="Text Box 15"/>
          <p:cNvSpPr txBox="1">
            <a:spLocks noChangeArrowheads="1"/>
          </p:cNvSpPr>
          <p:nvPr/>
        </p:nvSpPr>
        <p:spPr bwMode="auto">
          <a:xfrm>
            <a:off x="4991101" y="1454150"/>
            <a:ext cx="398877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664"/>
                </a:solidFill>
              </a:rPr>
              <a:t>MTG FCI outbids MSG SEVIRI observations on cloud, aerosol, moisture and fire: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664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002664"/>
                </a:solidFill>
              </a:rPr>
              <a:t>  by adding new channels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664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GB" sz="2400" dirty="0">
                <a:solidFill>
                  <a:srgbClr val="002664"/>
                </a:solidFill>
              </a:rPr>
              <a:t>  by improving temporal-,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664"/>
                </a:solidFill>
              </a:rPr>
              <a:t>   spatial-, and radiometric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dirty="0">
                <a:solidFill>
                  <a:srgbClr val="002664"/>
                </a:solidFill>
              </a:rPr>
              <a:t>   resolution </a:t>
            </a:r>
          </a:p>
        </p:txBody>
      </p:sp>
      <p:sp>
        <p:nvSpPr>
          <p:cNvPr id="30725" name="Rectangle 17"/>
          <p:cNvSpPr>
            <a:spLocks noChangeArrowheads="1"/>
          </p:cNvSpPr>
          <p:nvPr/>
        </p:nvSpPr>
        <p:spPr bwMode="auto">
          <a:xfrm>
            <a:off x="590010" y="4387850"/>
            <a:ext cx="35766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>
                <a:solidFill>
                  <a:srgbClr val="FFFF00"/>
                </a:solidFill>
                <a:latin typeface="Helvetica" pitchFamily="34" charset="0"/>
              </a:rPr>
              <a:t>High-Resolution Fast Imagery</a:t>
            </a:r>
          </a:p>
        </p:txBody>
      </p:sp>
      <p:sp>
        <p:nvSpPr>
          <p:cNvPr id="30726" name="Rectangle 18"/>
          <p:cNvSpPr>
            <a:spLocks noChangeArrowheads="1"/>
          </p:cNvSpPr>
          <p:nvPr/>
        </p:nvSpPr>
        <p:spPr bwMode="auto">
          <a:xfrm>
            <a:off x="321293" y="1957389"/>
            <a:ext cx="42210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>
                <a:solidFill>
                  <a:srgbClr val="FF3300"/>
                </a:solidFill>
                <a:latin typeface="Helvetica" pitchFamily="34" charset="0"/>
              </a:rPr>
              <a:t>a Full-Disk High-Spectral-resolution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2000">
                <a:solidFill>
                  <a:srgbClr val="FF3300"/>
                </a:solidFill>
                <a:latin typeface="Helvetica" pitchFamily="34" charset="0"/>
              </a:rPr>
              <a:t>Imagery (FDHSI)</a:t>
            </a:r>
          </a:p>
        </p:txBody>
      </p:sp>
      <p:sp>
        <p:nvSpPr>
          <p:cNvPr id="30727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From MSG-SEVIRI to MTG-FCI</a:t>
            </a:r>
          </a:p>
        </p:txBody>
      </p:sp>
      <p:grpSp>
        <p:nvGrpSpPr>
          <p:cNvPr id="17" name="Group 6"/>
          <p:cNvGrpSpPr>
            <a:grpSpLocks/>
          </p:cNvGrpSpPr>
          <p:nvPr/>
        </p:nvGrpSpPr>
        <p:grpSpPr bwMode="auto">
          <a:xfrm>
            <a:off x="5048250" y="5302888"/>
            <a:ext cx="4095750" cy="1006475"/>
            <a:chOff x="3330" y="860"/>
            <a:chExt cx="2580" cy="634"/>
          </a:xfrm>
        </p:grpSpPr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4398" y="861"/>
              <a:ext cx="1422" cy="633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3345" y="1089"/>
              <a:ext cx="1053" cy="405"/>
            </a:xfrm>
            <a:prstGeom prst="rect">
              <a:avLst/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3330" y="862"/>
              <a:ext cx="2580" cy="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40000"/>
                </a:lnSpc>
              </a:pPr>
              <a:r>
                <a:rPr lang="en-GB" sz="1400" dirty="0">
                  <a:solidFill>
                    <a:srgbClr val="3333CC"/>
                  </a:solidFill>
                </a:rPr>
                <a:t>	                Coverage	Repeat cycle </a:t>
              </a:r>
              <a:r>
                <a:rPr lang="en-GB" sz="1400" dirty="0">
                  <a:solidFill>
                    <a:srgbClr val="FF3300"/>
                  </a:solidFill>
                </a:rPr>
                <a:t>FDHSI</a:t>
              </a:r>
              <a:r>
                <a:rPr lang="en-GB" sz="1400" dirty="0">
                  <a:solidFill>
                    <a:srgbClr val="3333CC"/>
                  </a:solidFill>
                </a:rPr>
                <a:t> mission           18</a:t>
              </a:r>
              <a:r>
                <a:rPr lang="en-GB" sz="1400" baseline="30000" dirty="0">
                  <a:solidFill>
                    <a:srgbClr val="3333CC"/>
                  </a:solidFill>
                </a:rPr>
                <a:t>o</a:t>
              </a:r>
              <a:r>
                <a:rPr lang="en-GB" sz="1400" dirty="0">
                  <a:solidFill>
                    <a:srgbClr val="3333CC"/>
                  </a:solidFill>
                </a:rPr>
                <a:t>x18</a:t>
              </a:r>
              <a:r>
                <a:rPr lang="en-GB" sz="1400" baseline="30000" dirty="0">
                  <a:solidFill>
                    <a:srgbClr val="3333CC"/>
                  </a:solidFill>
                </a:rPr>
                <a:t>o</a:t>
              </a:r>
              <a:r>
                <a:rPr lang="en-GB" sz="1400" dirty="0">
                  <a:solidFill>
                    <a:srgbClr val="3333CC"/>
                  </a:solidFill>
                </a:rPr>
                <a:t> 	     10 min               </a:t>
              </a:r>
            </a:p>
            <a:p>
              <a:pPr>
                <a:lnSpc>
                  <a:spcPct val="140000"/>
                </a:lnSpc>
              </a:pPr>
              <a:r>
                <a:rPr lang="en-GB" sz="1400" dirty="0">
                  <a:solidFill>
                    <a:srgbClr val="FFFF00"/>
                  </a:solidFill>
                </a:rPr>
                <a:t>HRFI</a:t>
              </a:r>
              <a:r>
                <a:rPr lang="en-GB" sz="1400" dirty="0">
                  <a:solidFill>
                    <a:srgbClr val="3333CC"/>
                  </a:solidFill>
                </a:rPr>
                <a:t>    mission 	1/4 FD</a:t>
              </a:r>
              <a:r>
                <a:rPr lang="en-GB" sz="1400" baseline="30000" dirty="0">
                  <a:solidFill>
                    <a:srgbClr val="3333CC"/>
                  </a:solidFill>
                </a:rPr>
                <a:t> </a:t>
              </a:r>
              <a:r>
                <a:rPr lang="en-GB" sz="1400" dirty="0">
                  <a:solidFill>
                    <a:srgbClr val="3333CC"/>
                  </a:solidFill>
                </a:rPr>
                <a:t>	  2.5 min</a:t>
              </a:r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4400" y="860"/>
              <a:ext cx="0" cy="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>
              <a:off x="5072" y="860"/>
              <a:ext cx="0" cy="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  <p:sp>
          <p:nvSpPr>
            <p:cNvPr id="23" name="Line 12"/>
            <p:cNvSpPr>
              <a:spLocks noChangeShapeType="1"/>
            </p:cNvSpPr>
            <p:nvPr/>
          </p:nvSpPr>
          <p:spPr bwMode="auto">
            <a:xfrm>
              <a:off x="4400" y="1088"/>
              <a:ext cx="14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3778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1325" y="188916"/>
            <a:ext cx="8229600" cy="642937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ja-JP" sz="3200" b="1" dirty="0" smtClean="0">
                <a:solidFill>
                  <a:schemeClr val="accent1">
                    <a:lumMod val="25000"/>
                  </a:schemeClr>
                </a:solidFill>
                <a:cs typeface="+mj-cs"/>
              </a:rPr>
              <a:t>AHI Sectored Observations in 10 minutes</a:t>
            </a:r>
          </a:p>
        </p:txBody>
      </p:sp>
      <p:grpSp>
        <p:nvGrpSpPr>
          <p:cNvPr id="18435" name="Group 3"/>
          <p:cNvGrpSpPr>
            <a:grpSpLocks/>
          </p:cNvGrpSpPr>
          <p:nvPr/>
        </p:nvGrpSpPr>
        <p:grpSpPr bwMode="auto">
          <a:xfrm>
            <a:off x="250827" y="1484317"/>
            <a:ext cx="4772025" cy="4772025"/>
            <a:chOff x="158" y="935"/>
            <a:chExt cx="3006" cy="3006"/>
          </a:xfrm>
        </p:grpSpPr>
        <p:pic>
          <p:nvPicPr>
            <p:cNvPr id="18442" name="Picture 4" descr="188734&amp;DIFF=0&amp;SET=SIMPLE&amp;FILENAME=HRIT_MTSAT1_20080511_0230_DK01VIS&amp;PROJ=DISK&amp;FORM=PNG&amp;STR=1&amp;ELV=2&amp;ERR=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935"/>
              <a:ext cx="3006" cy="3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3" name="Rectangle 5"/>
            <p:cNvSpPr>
              <a:spLocks noChangeArrowheads="1"/>
            </p:cNvSpPr>
            <p:nvPr/>
          </p:nvSpPr>
          <p:spPr bwMode="auto">
            <a:xfrm>
              <a:off x="1383" y="1343"/>
              <a:ext cx="499" cy="227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8444" name="Rectangle 6"/>
            <p:cNvSpPr>
              <a:spLocks noChangeArrowheads="1"/>
            </p:cNvSpPr>
            <p:nvPr/>
          </p:nvSpPr>
          <p:spPr bwMode="auto">
            <a:xfrm>
              <a:off x="1201" y="1570"/>
              <a:ext cx="499" cy="227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8445" name="Rectangle 7"/>
            <p:cNvSpPr>
              <a:spLocks noChangeArrowheads="1"/>
            </p:cNvSpPr>
            <p:nvPr/>
          </p:nvSpPr>
          <p:spPr bwMode="auto">
            <a:xfrm>
              <a:off x="1337" y="1751"/>
              <a:ext cx="272" cy="22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8446" name="Rectangle 8"/>
            <p:cNvSpPr>
              <a:spLocks noChangeArrowheads="1"/>
            </p:cNvSpPr>
            <p:nvPr/>
          </p:nvSpPr>
          <p:spPr bwMode="auto">
            <a:xfrm>
              <a:off x="929" y="3022"/>
              <a:ext cx="272" cy="91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8447" name="Rectangle 9"/>
            <p:cNvSpPr>
              <a:spLocks noChangeArrowheads="1"/>
            </p:cNvSpPr>
            <p:nvPr/>
          </p:nvSpPr>
          <p:spPr bwMode="auto">
            <a:xfrm>
              <a:off x="2154" y="2931"/>
              <a:ext cx="272" cy="91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8448" name="Text Box 10"/>
            <p:cNvSpPr txBox="1">
              <a:spLocks noChangeArrowheads="1"/>
            </p:cNvSpPr>
            <p:nvPr/>
          </p:nvSpPr>
          <p:spPr bwMode="auto">
            <a:xfrm>
              <a:off x="885" y="1343"/>
              <a:ext cx="58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00FF"/>
                  </a:solidFill>
                </a:rPr>
                <a:t>Region</a:t>
              </a:r>
              <a:r>
                <a:rPr lang="ja-JP" altLang="en-US" sz="1000" b="1" smtClean="0">
                  <a:solidFill>
                    <a:srgbClr val="0000FF"/>
                  </a:solidFill>
                </a:rPr>
                <a:t>　</a:t>
              </a:r>
              <a:r>
                <a:rPr lang="en-US" altLang="ja-JP" sz="1000" b="1" smtClean="0">
                  <a:solidFill>
                    <a:srgbClr val="0000FF"/>
                  </a:solidFill>
                </a:rPr>
                <a:t>1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00FF"/>
                  </a:solidFill>
                </a:rPr>
                <a:t>N-E JAPAN</a:t>
              </a:r>
            </a:p>
          </p:txBody>
        </p:sp>
        <p:sp>
          <p:nvSpPr>
            <p:cNvPr id="18449" name="Text Box 11"/>
            <p:cNvSpPr txBox="1">
              <a:spLocks noChangeArrowheads="1"/>
            </p:cNvSpPr>
            <p:nvPr/>
          </p:nvSpPr>
          <p:spPr bwMode="auto">
            <a:xfrm>
              <a:off x="659" y="1570"/>
              <a:ext cx="63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00FF"/>
                  </a:solidFill>
                </a:rPr>
                <a:t>Region</a:t>
              </a:r>
              <a:r>
                <a:rPr lang="en-US" altLang="ja-JP" sz="1000" smtClean="0">
                  <a:solidFill>
                    <a:srgbClr val="0000FF"/>
                  </a:solidFill>
                </a:rPr>
                <a:t> </a:t>
              </a:r>
              <a:r>
                <a:rPr lang="en-US" altLang="ja-JP" sz="1000" b="1" smtClean="0">
                  <a:solidFill>
                    <a:srgbClr val="0000FF"/>
                  </a:solidFill>
                </a:rPr>
                <a:t>2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00FF"/>
                  </a:solidFill>
                </a:rPr>
                <a:t>S-W JAPAN</a:t>
              </a:r>
            </a:p>
          </p:txBody>
        </p:sp>
        <p:sp>
          <p:nvSpPr>
            <p:cNvPr id="18450" name="Text Box 12"/>
            <p:cNvSpPr txBox="1">
              <a:spLocks noChangeArrowheads="1"/>
            </p:cNvSpPr>
            <p:nvPr/>
          </p:nvSpPr>
          <p:spPr bwMode="auto">
            <a:xfrm>
              <a:off x="931" y="1797"/>
              <a:ext cx="498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9900"/>
                  </a:solidFill>
                </a:rPr>
                <a:t>Region 3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009900"/>
                  </a:solidFill>
                </a:rPr>
                <a:t>Typhoon</a:t>
              </a:r>
            </a:p>
          </p:txBody>
        </p:sp>
        <p:sp>
          <p:nvSpPr>
            <p:cNvPr id="18451" name="Text Box 13"/>
            <p:cNvSpPr txBox="1">
              <a:spLocks noChangeArrowheads="1"/>
            </p:cNvSpPr>
            <p:nvPr/>
          </p:nvSpPr>
          <p:spPr bwMode="auto">
            <a:xfrm>
              <a:off x="1882" y="2704"/>
              <a:ext cx="63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FFFF00"/>
                  </a:solidFill>
                </a:rPr>
                <a:t>Region 4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FFFF00"/>
                  </a:solidFill>
                </a:rPr>
                <a:t>Land mark</a:t>
              </a:r>
            </a:p>
          </p:txBody>
        </p:sp>
        <p:sp>
          <p:nvSpPr>
            <p:cNvPr id="18452" name="Text Box 14"/>
            <p:cNvSpPr txBox="1">
              <a:spLocks noChangeArrowheads="1"/>
            </p:cNvSpPr>
            <p:nvPr/>
          </p:nvSpPr>
          <p:spPr bwMode="auto">
            <a:xfrm>
              <a:off x="703" y="2750"/>
              <a:ext cx="5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FFFF00"/>
                  </a:solidFill>
                </a:rPr>
                <a:t>Region 5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1000" b="1" smtClean="0">
                  <a:solidFill>
                    <a:srgbClr val="FFFF00"/>
                  </a:solidFill>
                </a:rPr>
                <a:t>Land mark</a:t>
              </a:r>
            </a:p>
          </p:txBody>
        </p:sp>
      </p:grpSp>
      <p:sp>
        <p:nvSpPr>
          <p:cNvPr id="18436" name="AutoShape 15"/>
          <p:cNvSpPr>
            <a:spLocks/>
          </p:cNvSpPr>
          <p:nvPr/>
        </p:nvSpPr>
        <p:spPr bwMode="auto">
          <a:xfrm>
            <a:off x="5076827" y="1052513"/>
            <a:ext cx="3671888" cy="647700"/>
          </a:xfrm>
          <a:prstGeom prst="borderCallout1">
            <a:avLst>
              <a:gd name="adj1" fmla="val 47787"/>
              <a:gd name="adj2" fmla="val -1796"/>
              <a:gd name="adj3" fmla="val 136449"/>
              <a:gd name="adj4" fmla="val -34389"/>
            </a:avLst>
          </a:prstGeom>
          <a:noFill/>
          <a:ln w="317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b="1">
                <a:solidFill>
                  <a:srgbClr val="C00000"/>
                </a:solidFill>
              </a:rPr>
              <a:t>Full disk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>
                <a:solidFill>
                  <a:srgbClr val="C00000"/>
                </a:solidFill>
              </a:rPr>
              <a:t>Interval : 10 minutes (6 times per hour)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>
                <a:solidFill>
                  <a:srgbClr val="C00000"/>
                </a:solidFill>
              </a:rPr>
              <a:t>23 swath</a:t>
            </a:r>
          </a:p>
        </p:txBody>
      </p:sp>
      <p:sp>
        <p:nvSpPr>
          <p:cNvPr id="14341" name="AutoShape 16"/>
          <p:cNvSpPr>
            <a:spLocks/>
          </p:cNvSpPr>
          <p:nvPr/>
        </p:nvSpPr>
        <p:spPr bwMode="auto">
          <a:xfrm>
            <a:off x="5508625" y="1843092"/>
            <a:ext cx="3240088" cy="865187"/>
          </a:xfrm>
          <a:prstGeom prst="borderCallout1">
            <a:avLst>
              <a:gd name="adj1" fmla="val 51213"/>
              <a:gd name="adj2" fmla="val -2986"/>
              <a:gd name="adj3" fmla="val 58786"/>
              <a:gd name="adj4" fmla="val -83563"/>
            </a:avLst>
          </a:prstGeom>
          <a:noFill/>
          <a:ln w="31750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400" b="1" dirty="0">
                <a:solidFill>
                  <a:srgbClr val="2D2D8A"/>
                </a:solidFill>
              </a:rPr>
              <a:t>Region 1 JAPAN (North-East)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Interval : 2.5 minutes (4 times in 10minutes)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Dimension : EW x NS: 2000 x 1000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2 swath </a:t>
            </a:r>
          </a:p>
        </p:txBody>
      </p:sp>
      <p:sp>
        <p:nvSpPr>
          <p:cNvPr id="14342" name="AutoShape 17"/>
          <p:cNvSpPr>
            <a:spLocks/>
          </p:cNvSpPr>
          <p:nvPr/>
        </p:nvSpPr>
        <p:spPr bwMode="auto">
          <a:xfrm>
            <a:off x="5508625" y="2781300"/>
            <a:ext cx="3240088" cy="863600"/>
          </a:xfrm>
          <a:prstGeom prst="borderCallout1">
            <a:avLst>
              <a:gd name="adj1" fmla="val 50116"/>
              <a:gd name="adj2" fmla="val -2669"/>
              <a:gd name="adj3" fmla="val -9757"/>
              <a:gd name="adj4" fmla="val -91160"/>
            </a:avLst>
          </a:prstGeom>
          <a:noFill/>
          <a:ln w="31750">
            <a:solidFill>
              <a:srgbClr val="0000FF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400" b="1" dirty="0">
                <a:solidFill>
                  <a:srgbClr val="2D2D8A"/>
                </a:solidFill>
              </a:rPr>
              <a:t>Region 2 JAPAN (South-West)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Interval : 2.5 minutes (4 times in 10minutes)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Dimension : EW x NS: 2000 x 1000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2D2D8A"/>
                </a:solidFill>
              </a:rPr>
              <a:t>2 swath</a:t>
            </a:r>
          </a:p>
        </p:txBody>
      </p:sp>
      <p:sp>
        <p:nvSpPr>
          <p:cNvPr id="14343" name="AutoShape 18"/>
          <p:cNvSpPr>
            <a:spLocks/>
          </p:cNvSpPr>
          <p:nvPr/>
        </p:nvSpPr>
        <p:spPr bwMode="auto">
          <a:xfrm>
            <a:off x="5508625" y="3789363"/>
            <a:ext cx="3240088" cy="863600"/>
          </a:xfrm>
          <a:prstGeom prst="borderCallout1">
            <a:avLst>
              <a:gd name="adj1" fmla="val 47737"/>
              <a:gd name="adj2" fmla="val -2352"/>
              <a:gd name="adj3" fmla="val -93150"/>
              <a:gd name="adj4" fmla="val -94553"/>
            </a:avLst>
          </a:prstGeom>
          <a:noFill/>
          <a:ln w="31750">
            <a:solidFill>
              <a:srgbClr val="008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400" b="1" dirty="0">
                <a:solidFill>
                  <a:srgbClr val="BBE0E3">
                    <a:lumMod val="25000"/>
                  </a:srgbClr>
                </a:solidFill>
              </a:rPr>
              <a:t>Region 3 Typhoon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BBE0E3">
                    <a:lumMod val="25000"/>
                  </a:srgbClr>
                </a:solidFill>
              </a:rPr>
              <a:t>Interval : 2.5 minutes (4 times in 10minutes)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BBE0E3">
                    <a:lumMod val="25000"/>
                  </a:srgbClr>
                </a:solidFill>
              </a:rPr>
              <a:t>Dimension : EW x NS: 1000 x 1000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ja-JP" sz="1200" dirty="0">
                <a:solidFill>
                  <a:srgbClr val="BBE0E3">
                    <a:lumMod val="25000"/>
                  </a:srgbClr>
                </a:solidFill>
              </a:rPr>
              <a:t>2 swath</a:t>
            </a:r>
          </a:p>
        </p:txBody>
      </p:sp>
      <p:sp>
        <p:nvSpPr>
          <p:cNvPr id="18440" name="AutoShape 19"/>
          <p:cNvSpPr>
            <a:spLocks/>
          </p:cNvSpPr>
          <p:nvPr/>
        </p:nvSpPr>
        <p:spPr bwMode="auto">
          <a:xfrm>
            <a:off x="5508627" y="4797425"/>
            <a:ext cx="3311525" cy="863600"/>
          </a:xfrm>
          <a:prstGeom prst="borderCallout1">
            <a:avLst>
              <a:gd name="adj1" fmla="val 46546"/>
              <a:gd name="adj2" fmla="val -1370"/>
              <a:gd name="adj3" fmla="val -5444"/>
              <a:gd name="adj4" fmla="val -48583"/>
            </a:avLst>
          </a:prstGeom>
          <a:noFill/>
          <a:ln w="3175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b="1">
                <a:solidFill>
                  <a:srgbClr val="A29E00"/>
                </a:solidFill>
              </a:rPr>
              <a:t>Region 4 Land mark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>
                <a:solidFill>
                  <a:srgbClr val="A29E00"/>
                </a:solidFill>
              </a:rPr>
              <a:t>Interval : 0.5 minutes (20 times in 10minutes)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>
                <a:solidFill>
                  <a:srgbClr val="A29E00"/>
                </a:solidFill>
              </a:rPr>
              <a:t>Dimension : EW x NS: 1000 x 500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>
                <a:solidFill>
                  <a:srgbClr val="A29E00"/>
                </a:solidFill>
              </a:rPr>
              <a:t>1 swath  </a:t>
            </a:r>
          </a:p>
        </p:txBody>
      </p:sp>
      <p:sp>
        <p:nvSpPr>
          <p:cNvPr id="18441" name="AutoShape 20"/>
          <p:cNvSpPr>
            <a:spLocks/>
          </p:cNvSpPr>
          <p:nvPr/>
        </p:nvSpPr>
        <p:spPr bwMode="auto">
          <a:xfrm>
            <a:off x="5508627" y="5732467"/>
            <a:ext cx="3311525" cy="936625"/>
          </a:xfrm>
          <a:prstGeom prst="borderCallout1">
            <a:avLst>
              <a:gd name="adj1" fmla="val 44014"/>
              <a:gd name="adj2" fmla="val -2611"/>
              <a:gd name="adj3" fmla="val -87644"/>
              <a:gd name="adj4" fmla="val -107875"/>
            </a:avLst>
          </a:prstGeom>
          <a:noFill/>
          <a:ln w="31750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400" b="1">
                <a:solidFill>
                  <a:srgbClr val="A29E00"/>
                </a:solidFill>
              </a:rPr>
              <a:t>Region 5 Land mark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>
                <a:solidFill>
                  <a:srgbClr val="A29E00"/>
                </a:solidFill>
              </a:rPr>
              <a:t>Interval : 0.5 minutes (20 times in 10minutes)</a:t>
            </a:r>
            <a:r>
              <a:rPr kumimoji="1" lang="en-US" altLang="ja-JP">
                <a:solidFill>
                  <a:srgbClr val="A29E00"/>
                </a:solidFill>
              </a:rPr>
              <a:t> </a:t>
            </a:r>
            <a:r>
              <a:rPr kumimoji="1" lang="en-US" altLang="ja-JP" sz="1200">
                <a:solidFill>
                  <a:srgbClr val="A29E00"/>
                </a:solidFill>
              </a:rPr>
              <a:t>Dimension : EW x NS: 1000 x 500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ja-JP" sz="1200">
                <a:solidFill>
                  <a:srgbClr val="A29E00"/>
                </a:solidFill>
              </a:rPr>
              <a:t>1 swath  </a:t>
            </a:r>
          </a:p>
        </p:txBody>
      </p:sp>
    </p:spTree>
    <p:extLst>
      <p:ext uri="{BB962C8B-B14F-4D97-AF65-F5344CB8AC3E}">
        <p14:creationId xmlns:p14="http://schemas.microsoft.com/office/powerpoint/2010/main" val="1397030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직사각형 185"/>
          <p:cNvSpPr/>
          <p:nvPr/>
        </p:nvSpPr>
        <p:spPr>
          <a:xfrm>
            <a:off x="179512" y="6093296"/>
            <a:ext cx="23762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73520" y="1287304"/>
            <a:ext cx="2880000" cy="507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buSzPct val="70000"/>
            </a:pPr>
            <a:endParaRPr kumimoji="1" lang="en-US" altLang="ko-KR" sz="1100" dirty="0">
              <a:solidFill>
                <a:prstClr val="black">
                  <a:lumMod val="65000"/>
                  <a:lumOff val="3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00" name="직사각형 199"/>
          <p:cNvSpPr/>
          <p:nvPr/>
        </p:nvSpPr>
        <p:spPr>
          <a:xfrm>
            <a:off x="1498516" y="3488494"/>
            <a:ext cx="1448537" cy="26768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6055052" y="1284007"/>
            <a:ext cx="3024000" cy="5072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  <a:buSzPct val="70000"/>
            </a:pPr>
            <a:endParaRPr kumimoji="1" lang="en-US" altLang="ko-KR" sz="1100" dirty="0">
              <a:solidFill>
                <a:prstClr val="black">
                  <a:lumMod val="65000"/>
                  <a:lumOff val="35000"/>
                </a:prst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36"/>
          <p:cNvGrpSpPr/>
          <p:nvPr/>
        </p:nvGrpSpPr>
        <p:grpSpPr>
          <a:xfrm>
            <a:off x="77344" y="1287313"/>
            <a:ext cx="9004678" cy="5072975"/>
            <a:chOff x="2412740" y="2227510"/>
            <a:chExt cx="7551653" cy="5181870"/>
          </a:xfrm>
        </p:grpSpPr>
        <p:sp>
          <p:nvSpPr>
            <p:cNvPr id="37" name="직사각형 36"/>
            <p:cNvSpPr/>
            <p:nvPr/>
          </p:nvSpPr>
          <p:spPr>
            <a:xfrm>
              <a:off x="4919533" y="2227510"/>
              <a:ext cx="2415273" cy="3332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4955347" y="2560763"/>
              <a:ext cx="2304256" cy="484861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  <a:buSzPct val="70000"/>
              </a:pPr>
              <a:endParaRPr kumimoji="1" lang="en-US" altLang="ko-KR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2" name="직사각형 81"/>
            <p:cNvSpPr/>
            <p:nvPr/>
          </p:nvSpPr>
          <p:spPr>
            <a:xfrm>
              <a:off x="2412740" y="2237597"/>
              <a:ext cx="2415273" cy="3309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2412741" y="3934817"/>
              <a:ext cx="2415274" cy="33095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  <p:sp>
          <p:nvSpPr>
            <p:cNvPr id="116" name="직사각형 115"/>
            <p:cNvSpPr/>
            <p:nvPr/>
          </p:nvSpPr>
          <p:spPr>
            <a:xfrm>
              <a:off x="7428356" y="2227510"/>
              <a:ext cx="2536037" cy="3332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1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500" b="1" spc="-50" dirty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sp>
        <p:nvSpPr>
          <p:cNvPr id="114" name="직사각형 113"/>
          <p:cNvSpPr/>
          <p:nvPr/>
        </p:nvSpPr>
        <p:spPr>
          <a:xfrm>
            <a:off x="3062850" y="1613554"/>
            <a:ext cx="432000" cy="47467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486003" y="1613554"/>
            <a:ext cx="1458000" cy="474672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42087" y="1860070"/>
            <a:ext cx="973529" cy="7048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1388202" y="1860070"/>
            <a:ext cx="1505199" cy="70483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8" name="제목 17"/>
          <p:cNvSpPr>
            <a:spLocks noGrp="1"/>
          </p:cNvSpPr>
          <p:nvPr>
            <p:ph type="title"/>
          </p:nvPr>
        </p:nvSpPr>
        <p:spPr>
          <a:xfrm>
            <a:off x="1049147" y="260655"/>
            <a:ext cx="7895446" cy="709715"/>
          </a:xfrm>
        </p:spPr>
        <p:txBody>
          <a:bodyPr anchor="ctr" anchorCtr="0">
            <a:noAutofit/>
          </a:bodyPr>
          <a:lstStyle/>
          <a:p>
            <a:pPr algn="l"/>
            <a:r>
              <a:rPr lang="en-US" altLang="ko-KR" sz="28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4.3 COMS &amp; GEO-KOMPSAT-2A</a:t>
            </a:r>
            <a:endParaRPr lang="ko-KR" altLang="en-US" sz="2800" b="1" dirty="0">
              <a:solidFill>
                <a:schemeClr val="bg1"/>
              </a:solidFill>
              <a:latin typeface="Tahoma" pitchFamily="34" charset="0"/>
              <a:ea typeface="HY견고딕" pitchFamily="18" charset="-127"/>
              <a:cs typeface="Tahoma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36703" y="1268760"/>
            <a:ext cx="2410404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resolution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4times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upgrade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79516" y="1889330"/>
            <a:ext cx="901521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COMS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VIS 1km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IR  4km</a:t>
            </a:r>
            <a:endParaRPr kumimoji="1" lang="ko-KR" altLang="en-US" sz="1200" b="1" dirty="0">
              <a:solidFill>
                <a:srgbClr val="C0504D">
                  <a:lumMod val="50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73670" y="1889330"/>
            <a:ext cx="1533690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Geo-KOMPSAT-2A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VIS 0.5~1km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2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IR       2km</a:t>
            </a:r>
            <a:endParaRPr kumimoji="1" lang="ko-KR" altLang="en-US" sz="1200" b="1" dirty="0">
              <a:solidFill>
                <a:srgbClr val="C0504D">
                  <a:lumMod val="50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0" name="오른쪽 화살표 49"/>
          <p:cNvSpPr/>
          <p:nvPr/>
        </p:nvSpPr>
        <p:spPr>
          <a:xfrm>
            <a:off x="1156548" y="2104475"/>
            <a:ext cx="175092" cy="216024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7508" y="2946430"/>
            <a:ext cx="2778709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Observation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frequency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4 times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91142" y="3488494"/>
            <a:ext cx="1384514" cy="26768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pic>
        <p:nvPicPr>
          <p:cNvPr id="56" name="그림 5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3612069"/>
            <a:ext cx="684000" cy="675812"/>
          </a:xfrm>
          <a:prstGeom prst="rect">
            <a:avLst/>
          </a:prstGeom>
        </p:spPr>
      </p:pic>
      <p:grpSp>
        <p:nvGrpSpPr>
          <p:cNvPr id="6" name="그룹 1"/>
          <p:cNvGrpSpPr/>
          <p:nvPr/>
        </p:nvGrpSpPr>
        <p:grpSpPr>
          <a:xfrm>
            <a:off x="1411272" y="3645024"/>
            <a:ext cx="139675" cy="2273776"/>
            <a:chOff x="2269226" y="3458424"/>
            <a:chExt cx="216024" cy="2273776"/>
          </a:xfrm>
        </p:grpSpPr>
        <p:cxnSp>
          <p:nvCxnSpPr>
            <p:cNvPr id="64" name="직선 연결선 63"/>
            <p:cNvCxnSpPr/>
            <p:nvPr/>
          </p:nvCxnSpPr>
          <p:spPr>
            <a:xfrm>
              <a:off x="2377239" y="3458424"/>
              <a:ext cx="0" cy="2268000"/>
            </a:xfrm>
            <a:prstGeom prst="line">
              <a:avLst/>
            </a:prstGeom>
            <a:ln w="22225">
              <a:solidFill>
                <a:srgbClr val="007E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연결선 64"/>
            <p:cNvCxnSpPr/>
            <p:nvPr/>
          </p:nvCxnSpPr>
          <p:spPr>
            <a:xfrm flipH="1">
              <a:off x="2269226" y="3461010"/>
              <a:ext cx="216024" cy="0"/>
            </a:xfrm>
            <a:prstGeom prst="line">
              <a:avLst/>
            </a:prstGeom>
            <a:ln w="22225">
              <a:solidFill>
                <a:srgbClr val="007E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직선 연결선 65"/>
            <p:cNvCxnSpPr/>
            <p:nvPr/>
          </p:nvCxnSpPr>
          <p:spPr>
            <a:xfrm flipH="1">
              <a:off x="2269226" y="5732200"/>
              <a:ext cx="216024" cy="0"/>
            </a:xfrm>
            <a:prstGeom prst="line">
              <a:avLst/>
            </a:prstGeom>
            <a:ln w="22225">
              <a:solidFill>
                <a:srgbClr val="007E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5" name="그림 8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38" y="2359895"/>
            <a:ext cx="864000" cy="860245"/>
          </a:xfrm>
          <a:prstGeom prst="rect">
            <a:avLst/>
          </a:prstGeom>
        </p:spPr>
      </p:pic>
      <p:sp>
        <p:nvSpPr>
          <p:cNvPr id="86" name="직사각형 85"/>
          <p:cNvSpPr/>
          <p:nvPr/>
        </p:nvSpPr>
        <p:spPr>
          <a:xfrm>
            <a:off x="3641897" y="1588574"/>
            <a:ext cx="67300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COMS</a:t>
            </a:r>
          </a:p>
        </p:txBody>
      </p:sp>
      <p:sp>
        <p:nvSpPr>
          <p:cNvPr id="87" name="직사각형 86"/>
          <p:cNvSpPr/>
          <p:nvPr/>
        </p:nvSpPr>
        <p:spPr>
          <a:xfrm>
            <a:off x="3304249" y="1892331"/>
            <a:ext cx="135485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1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(Black and white)</a:t>
            </a:r>
          </a:p>
        </p:txBody>
      </p:sp>
      <p:sp>
        <p:nvSpPr>
          <p:cNvPr id="88" name="직사각형 87"/>
          <p:cNvSpPr/>
          <p:nvPr/>
        </p:nvSpPr>
        <p:spPr>
          <a:xfrm>
            <a:off x="3814799" y="3804761"/>
            <a:ext cx="33374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5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O</a:t>
            </a:r>
          </a:p>
        </p:txBody>
      </p:sp>
      <p:sp>
        <p:nvSpPr>
          <p:cNvPr id="89" name="직사각형 88"/>
          <p:cNvSpPr/>
          <p:nvPr/>
        </p:nvSpPr>
        <p:spPr>
          <a:xfrm>
            <a:off x="3848463" y="4736532"/>
            <a:ext cx="266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</a:p>
        </p:txBody>
      </p:sp>
      <p:pic>
        <p:nvPicPr>
          <p:cNvPr id="90" name="그림 8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425" y="5036561"/>
            <a:ext cx="594915" cy="592330"/>
          </a:xfrm>
          <a:prstGeom prst="rect">
            <a:avLst/>
          </a:prstGeom>
        </p:spPr>
      </p:pic>
      <p:pic>
        <p:nvPicPr>
          <p:cNvPr id="91" name="그림 9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390" y="5036561"/>
            <a:ext cx="594915" cy="592330"/>
          </a:xfrm>
          <a:prstGeom prst="rect">
            <a:avLst/>
          </a:prstGeom>
        </p:spPr>
      </p:pic>
      <p:pic>
        <p:nvPicPr>
          <p:cNvPr id="92" name="그림 9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1354" y="5036561"/>
            <a:ext cx="594915" cy="592330"/>
          </a:xfrm>
          <a:prstGeom prst="rect">
            <a:avLst/>
          </a:prstGeom>
        </p:spPr>
      </p:pic>
      <p:pic>
        <p:nvPicPr>
          <p:cNvPr id="93" name="그림 9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318" y="5036561"/>
            <a:ext cx="594915" cy="592330"/>
          </a:xfrm>
          <a:prstGeom prst="rect">
            <a:avLst/>
          </a:prstGeom>
        </p:spPr>
      </p:pic>
      <p:sp>
        <p:nvSpPr>
          <p:cNvPr id="94" name="직사각형 93"/>
          <p:cNvSpPr/>
          <p:nvPr/>
        </p:nvSpPr>
        <p:spPr>
          <a:xfrm>
            <a:off x="3203848" y="5949280"/>
            <a:ext cx="11304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5 channel</a:t>
            </a:r>
          </a:p>
        </p:txBody>
      </p:sp>
      <p:sp>
        <p:nvSpPr>
          <p:cNvPr id="95" name="직사각형 94"/>
          <p:cNvSpPr/>
          <p:nvPr/>
        </p:nvSpPr>
        <p:spPr>
          <a:xfrm>
            <a:off x="4381857" y="1588574"/>
            <a:ext cx="164134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Geo-KOMPSAT-2A</a:t>
            </a:r>
          </a:p>
        </p:txBody>
      </p:sp>
      <p:pic>
        <p:nvPicPr>
          <p:cNvPr id="96" name="그림 9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0799" y="2347459"/>
            <a:ext cx="864342" cy="857842"/>
          </a:xfrm>
          <a:prstGeom prst="rect">
            <a:avLst/>
          </a:prstGeom>
        </p:spPr>
      </p:pic>
      <p:sp>
        <p:nvSpPr>
          <p:cNvPr id="97" name="직사각형 96"/>
          <p:cNvSpPr/>
          <p:nvPr/>
        </p:nvSpPr>
        <p:spPr>
          <a:xfrm>
            <a:off x="4685803" y="1892331"/>
            <a:ext cx="108395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4</a:t>
            </a:r>
          </a:p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(color image)</a:t>
            </a:r>
          </a:p>
        </p:txBody>
      </p:sp>
      <p:sp>
        <p:nvSpPr>
          <p:cNvPr id="98" name="직사각형 97"/>
          <p:cNvSpPr/>
          <p:nvPr/>
        </p:nvSpPr>
        <p:spPr>
          <a:xfrm>
            <a:off x="5103639" y="3407896"/>
            <a:ext cx="266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2</a:t>
            </a:r>
          </a:p>
        </p:txBody>
      </p:sp>
      <p:pic>
        <p:nvPicPr>
          <p:cNvPr id="99" name="그림 9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747" y="3706776"/>
            <a:ext cx="594915" cy="592330"/>
          </a:xfrm>
          <a:prstGeom prst="rect">
            <a:avLst/>
          </a:prstGeom>
        </p:spPr>
      </p:pic>
      <p:pic>
        <p:nvPicPr>
          <p:cNvPr id="100" name="그림 9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7385" y="3706776"/>
            <a:ext cx="594915" cy="592330"/>
          </a:xfrm>
          <a:prstGeom prst="rect">
            <a:avLst/>
          </a:prstGeom>
        </p:spPr>
      </p:pic>
      <p:sp>
        <p:nvSpPr>
          <p:cNvPr id="109" name="직사각형 108"/>
          <p:cNvSpPr/>
          <p:nvPr/>
        </p:nvSpPr>
        <p:spPr>
          <a:xfrm>
            <a:off x="5093896" y="4736532"/>
            <a:ext cx="3481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C0504D">
                    <a:lumMod val="50000"/>
                  </a:srgbClr>
                </a:solidFill>
                <a:latin typeface="맑은 고딕" pitchFamily="50" charset="-127"/>
                <a:ea typeface="맑은 고딕" pitchFamily="50" charset="-127"/>
              </a:rPr>
              <a:t>10</a:t>
            </a:r>
          </a:p>
        </p:txBody>
      </p:sp>
      <p:sp>
        <p:nvSpPr>
          <p:cNvPr id="110" name="직사각형 109"/>
          <p:cNvSpPr/>
          <p:nvPr/>
        </p:nvSpPr>
        <p:spPr>
          <a:xfrm>
            <a:off x="4572000" y="5949280"/>
            <a:ext cx="12490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16 channel</a:t>
            </a:r>
          </a:p>
        </p:txBody>
      </p:sp>
      <p:sp>
        <p:nvSpPr>
          <p:cNvPr id="111" name="직사각형 110"/>
          <p:cNvSpPr/>
          <p:nvPr/>
        </p:nvSpPr>
        <p:spPr>
          <a:xfrm>
            <a:off x="3049388" y="2552848"/>
            <a:ext cx="40267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VIS</a:t>
            </a:r>
            <a:endParaRPr kumimoji="1" lang="ko-KR" altLang="en-US" sz="1100" b="1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3074473" y="3741061"/>
            <a:ext cx="4074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SW</a:t>
            </a:r>
            <a:b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</a:br>
            <a: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IR</a:t>
            </a:r>
            <a:endParaRPr kumimoji="1" lang="ko-KR" altLang="en-US" sz="1100" b="1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3135787" y="5117283"/>
            <a:ext cx="32092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1F497D">
                    <a:lumMod val="75000"/>
                  </a:srgbClr>
                </a:solidFill>
                <a:latin typeface="맑은 고딕" pitchFamily="50" charset="-127"/>
                <a:ea typeface="맑은 고딕" pitchFamily="50" charset="-127"/>
              </a:rPr>
              <a:t>IR</a:t>
            </a:r>
            <a:endParaRPr kumimoji="1" lang="ko-KR" altLang="en-US" sz="1100" b="1" dirty="0">
              <a:solidFill>
                <a:srgbClr val="1F497D">
                  <a:lumMod val="75000"/>
                </a:srgbClr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오른쪽 화살표 12"/>
          <p:cNvSpPr/>
          <p:nvPr/>
        </p:nvSpPr>
        <p:spPr>
          <a:xfrm>
            <a:off x="4314898" y="3794454"/>
            <a:ext cx="338743" cy="354626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3121478" y="1268760"/>
            <a:ext cx="2208426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channel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3times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increase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6058744" y="1268760"/>
            <a:ext cx="2541017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products </a:t>
            </a:r>
            <a:r>
              <a:rPr kumimoji="1" lang="en-US" altLang="ko-KR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3.5 times</a:t>
            </a:r>
            <a:r>
              <a:rPr kumimoji="1" lang="ko-KR" altLang="en-US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3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rPr>
              <a:t>increase</a:t>
            </a:r>
            <a:endParaRPr kumimoji="1" lang="ko-KR" altLang="en-US" sz="13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8" name="직사각형 117"/>
          <p:cNvSpPr/>
          <p:nvPr/>
        </p:nvSpPr>
        <p:spPr>
          <a:xfrm>
            <a:off x="6084172" y="1628800"/>
            <a:ext cx="1373811" cy="4716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>
              <a:solidFill>
                <a:prstClr val="white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6354805" y="1588574"/>
            <a:ext cx="780095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COMS</a:t>
            </a:r>
            <a:endParaRPr kumimoji="1" lang="ko-KR" altLang="en-US" sz="13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6" name="직사각형 135"/>
          <p:cNvSpPr/>
          <p:nvPr/>
        </p:nvSpPr>
        <p:spPr>
          <a:xfrm>
            <a:off x="6228186" y="5970611"/>
            <a:ext cx="10941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Total : 16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201915" y="1827869"/>
            <a:ext cx="11063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Cloud/pre. : 5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053745" y="3048707"/>
            <a:ext cx="1379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Aerosol : 5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6045036" y="4174920"/>
            <a:ext cx="13795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AMV : 3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6211568" y="5111606"/>
            <a:ext cx="11034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Land </a:t>
            </a:r>
            <a:r>
              <a:rPr kumimoji="1" lang="en-US" altLang="ko-KR" sz="1100" b="1" dirty="0" err="1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sfc</a:t>
            </a: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. : 3</a:t>
            </a:r>
            <a:endParaRPr kumimoji="1" lang="ko-KR" altLang="en-US" sz="1100" b="1" dirty="0">
              <a:solidFill>
                <a:srgbClr val="7030A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7396711" y="1588574"/>
            <a:ext cx="1626779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3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Geo-KOMPSAT-2A</a:t>
            </a:r>
            <a:endParaRPr kumimoji="1" lang="ko-KR" altLang="en-US" sz="1300" b="1" dirty="0">
              <a:solidFill>
                <a:srgbClr val="00206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2" name="직사각형 141"/>
          <p:cNvSpPr/>
          <p:nvPr/>
        </p:nvSpPr>
        <p:spPr>
          <a:xfrm>
            <a:off x="7668344" y="5970611"/>
            <a:ext cx="11662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Total : 52 </a:t>
            </a:r>
          </a:p>
        </p:txBody>
      </p:sp>
      <p:sp>
        <p:nvSpPr>
          <p:cNvPr id="191" name="TextBox 190"/>
          <p:cNvSpPr txBox="1"/>
          <p:nvPr/>
        </p:nvSpPr>
        <p:spPr>
          <a:xfrm>
            <a:off x="7683803" y="1827869"/>
            <a:ext cx="12086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Cloud/pre. :19</a:t>
            </a:r>
          </a:p>
        </p:txBody>
      </p:sp>
      <p:sp>
        <p:nvSpPr>
          <p:cNvPr id="192" name="TextBox 191"/>
          <p:cNvSpPr txBox="1"/>
          <p:nvPr/>
        </p:nvSpPr>
        <p:spPr>
          <a:xfrm>
            <a:off x="7519487" y="3048707"/>
            <a:ext cx="144500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Aerosol :</a:t>
            </a:r>
            <a:r>
              <a:rPr kumimoji="1" lang="ko-KR" altLang="en-US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16</a:t>
            </a:r>
          </a:p>
        </p:txBody>
      </p:sp>
      <p:sp>
        <p:nvSpPr>
          <p:cNvPr id="193" name="TextBox 192"/>
          <p:cNvSpPr txBox="1"/>
          <p:nvPr/>
        </p:nvSpPr>
        <p:spPr>
          <a:xfrm>
            <a:off x="7579947" y="4174920"/>
            <a:ext cx="13845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AMV : 6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7573586" y="5111606"/>
            <a:ext cx="13188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Land </a:t>
            </a:r>
            <a:r>
              <a:rPr kumimoji="1" lang="en-US" altLang="ko-KR" sz="1100" b="1" dirty="0" err="1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sfc</a:t>
            </a: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. :</a:t>
            </a:r>
            <a:r>
              <a:rPr kumimoji="1" lang="ko-KR" altLang="en-US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>
                <a:solidFill>
                  <a:srgbClr val="7030A0"/>
                </a:solidFill>
                <a:latin typeface="맑은 고딕" pitchFamily="50" charset="-127"/>
                <a:ea typeface="맑은 고딕" pitchFamily="50" charset="-127"/>
              </a:rPr>
              <a:t>11</a:t>
            </a:r>
            <a:endParaRPr kumimoji="1" lang="ko-KR" altLang="en-US" sz="1100" b="1" dirty="0">
              <a:solidFill>
                <a:srgbClr val="7030A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2" name="그림 20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16" y="3612075"/>
            <a:ext cx="684000" cy="681027"/>
          </a:xfrm>
          <a:prstGeom prst="rect">
            <a:avLst/>
          </a:prstGeom>
        </p:spPr>
      </p:pic>
      <p:pic>
        <p:nvPicPr>
          <p:cNvPr id="203" name="그림 20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4653144"/>
            <a:ext cx="540000" cy="398491"/>
          </a:xfrm>
          <a:prstGeom prst="rect">
            <a:avLst/>
          </a:prstGeom>
        </p:spPr>
      </p:pic>
      <p:pic>
        <p:nvPicPr>
          <p:cNvPr id="204" name="그림 20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626" y="4653144"/>
            <a:ext cx="540000" cy="39849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079" y="5410047"/>
            <a:ext cx="346942" cy="467233"/>
          </a:xfrm>
          <a:prstGeom prst="rect">
            <a:avLst/>
          </a:prstGeom>
        </p:spPr>
      </p:pic>
      <p:pic>
        <p:nvPicPr>
          <p:cNvPr id="207" name="그림 20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536" y="5410047"/>
            <a:ext cx="346942" cy="467233"/>
          </a:xfrm>
          <a:prstGeom prst="rect">
            <a:avLst/>
          </a:prstGeom>
        </p:spPr>
      </p:pic>
      <p:pic>
        <p:nvPicPr>
          <p:cNvPr id="208" name="그림 207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68" y="5410047"/>
            <a:ext cx="346942" cy="46723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333053" y="4309764"/>
            <a:ext cx="9605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Full disk</a:t>
            </a:r>
            <a:r>
              <a:rPr kumimoji="1" lang="ko-KR" altLang="en-US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: 1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09" name="직사각형 208"/>
          <p:cNvSpPr/>
          <p:nvPr/>
        </p:nvSpPr>
        <p:spPr>
          <a:xfrm>
            <a:off x="399731" y="5039598"/>
            <a:ext cx="6238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NH : 2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12" name="직사각형 211"/>
          <p:cNvSpPr/>
          <p:nvPr/>
        </p:nvSpPr>
        <p:spPr>
          <a:xfrm>
            <a:off x="35496" y="5877272"/>
            <a:ext cx="13276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KP</a:t>
            </a:r>
            <a:r>
              <a:rPr kumimoji="1" lang="ko-KR" altLang="en-US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: every 15min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pic>
        <p:nvPicPr>
          <p:cNvPr id="213" name="그림 2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951" y="3612069"/>
            <a:ext cx="684000" cy="675812"/>
          </a:xfrm>
          <a:prstGeom prst="rect">
            <a:avLst/>
          </a:prstGeom>
        </p:spPr>
      </p:pic>
      <p:pic>
        <p:nvPicPr>
          <p:cNvPr id="214" name="그림 2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2719" y="3612069"/>
            <a:ext cx="684000" cy="675812"/>
          </a:xfrm>
          <a:prstGeom prst="rect">
            <a:avLst/>
          </a:prstGeom>
        </p:spPr>
      </p:pic>
      <p:pic>
        <p:nvPicPr>
          <p:cNvPr id="215" name="그림 2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8435" y="3612069"/>
            <a:ext cx="684000" cy="675812"/>
          </a:xfrm>
          <a:prstGeom prst="rect">
            <a:avLst/>
          </a:prstGeom>
        </p:spPr>
      </p:pic>
      <p:sp>
        <p:nvSpPr>
          <p:cNvPr id="216" name="직사각형 215"/>
          <p:cNvSpPr/>
          <p:nvPr/>
        </p:nvSpPr>
        <p:spPr>
          <a:xfrm>
            <a:off x="1763692" y="4293096"/>
            <a:ext cx="9605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Full disk : 4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pic>
        <p:nvPicPr>
          <p:cNvPr id="217" name="그림 21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9672" y="4643216"/>
            <a:ext cx="540000" cy="398491"/>
          </a:xfrm>
          <a:prstGeom prst="rect">
            <a:avLst/>
          </a:prstGeom>
        </p:spPr>
      </p:pic>
      <p:pic>
        <p:nvPicPr>
          <p:cNvPr id="218" name="그림 21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618" y="4643216"/>
            <a:ext cx="540000" cy="398491"/>
          </a:xfrm>
          <a:prstGeom prst="rect">
            <a:avLst/>
          </a:prstGeom>
        </p:spPr>
      </p:pic>
      <p:pic>
        <p:nvPicPr>
          <p:cNvPr id="219" name="그림 21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7564" y="4643216"/>
            <a:ext cx="540000" cy="398491"/>
          </a:xfrm>
          <a:prstGeom prst="rect">
            <a:avLst/>
          </a:prstGeom>
        </p:spPr>
      </p:pic>
      <p:sp>
        <p:nvSpPr>
          <p:cNvPr id="221" name="직사각형 220"/>
          <p:cNvSpPr/>
          <p:nvPr/>
        </p:nvSpPr>
        <p:spPr>
          <a:xfrm>
            <a:off x="1690928" y="5039598"/>
            <a:ext cx="7056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NH : 10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25" name="직사각형 224"/>
          <p:cNvSpPr/>
          <p:nvPr/>
        </p:nvSpPr>
        <p:spPr>
          <a:xfrm>
            <a:off x="2485750" y="5471646"/>
            <a:ext cx="45717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…....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sp>
        <p:nvSpPr>
          <p:cNvPr id="227" name="직사각형 226"/>
          <p:cNvSpPr/>
          <p:nvPr/>
        </p:nvSpPr>
        <p:spPr>
          <a:xfrm>
            <a:off x="1700673" y="5877272"/>
            <a:ext cx="12458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srgbClr val="002060"/>
                </a:solidFill>
                <a:latin typeface="맑은 고딕" pitchFamily="50" charset="-127"/>
                <a:ea typeface="맑은 고딕" pitchFamily="50" charset="-127"/>
              </a:rPr>
              <a:t>KP : every 2min</a:t>
            </a:r>
            <a:endParaRPr kumimoji="1" lang="ko-KR" altLang="en-US" sz="1100" dirty="0">
              <a:solidFill>
                <a:prstClr val="black"/>
              </a:solidFill>
            </a:endParaRPr>
          </a:p>
        </p:txBody>
      </p:sp>
      <p:pic>
        <p:nvPicPr>
          <p:cNvPr id="175" name="그림 17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770" y="5410047"/>
            <a:ext cx="346942" cy="467233"/>
          </a:xfrm>
          <a:prstGeom prst="rect">
            <a:avLst/>
          </a:prstGeom>
        </p:spPr>
      </p:pic>
      <p:pic>
        <p:nvPicPr>
          <p:cNvPr id="176" name="그림 17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4778" y="5410047"/>
            <a:ext cx="346942" cy="467233"/>
          </a:xfrm>
          <a:prstGeom prst="rect">
            <a:avLst/>
          </a:prstGeom>
        </p:spPr>
      </p:pic>
      <p:pic>
        <p:nvPicPr>
          <p:cNvPr id="177" name="그림 17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6786" y="5410047"/>
            <a:ext cx="346942" cy="467233"/>
          </a:xfrm>
          <a:prstGeom prst="rect">
            <a:avLst/>
          </a:prstGeom>
        </p:spPr>
      </p:pic>
      <p:pic>
        <p:nvPicPr>
          <p:cNvPr id="195" name="그림 19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8794" y="5410047"/>
            <a:ext cx="346942" cy="467233"/>
          </a:xfrm>
          <a:prstGeom prst="rect">
            <a:avLst/>
          </a:prstGeom>
        </p:spPr>
      </p:pic>
      <p:pic>
        <p:nvPicPr>
          <p:cNvPr id="196" name="그림 19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0802" y="5410047"/>
            <a:ext cx="346942" cy="467233"/>
          </a:xfrm>
          <a:prstGeom prst="rect">
            <a:avLst/>
          </a:prstGeom>
        </p:spPr>
      </p:pic>
      <p:pic>
        <p:nvPicPr>
          <p:cNvPr id="197" name="그림 19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2810" y="5410047"/>
            <a:ext cx="346942" cy="467233"/>
          </a:xfrm>
          <a:prstGeom prst="rect">
            <a:avLst/>
          </a:prstGeom>
        </p:spPr>
      </p:pic>
      <p:pic>
        <p:nvPicPr>
          <p:cNvPr id="198" name="그림 197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4818" y="5410047"/>
            <a:ext cx="346942" cy="467233"/>
          </a:xfrm>
          <a:prstGeom prst="rect">
            <a:avLst/>
          </a:prstGeom>
        </p:spPr>
      </p:pic>
      <p:pic>
        <p:nvPicPr>
          <p:cNvPr id="199" name="그림 198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6826" y="5410047"/>
            <a:ext cx="346942" cy="467233"/>
          </a:xfrm>
          <a:prstGeom prst="rect">
            <a:avLst/>
          </a:prstGeom>
        </p:spPr>
      </p:pic>
      <p:pic>
        <p:nvPicPr>
          <p:cNvPr id="201" name="그림 200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8834" y="5410047"/>
            <a:ext cx="346942" cy="467233"/>
          </a:xfrm>
          <a:prstGeom prst="rect">
            <a:avLst/>
          </a:prstGeom>
        </p:spPr>
      </p:pic>
      <p:sp>
        <p:nvSpPr>
          <p:cNvPr id="55" name="오른쪽 화살표 54"/>
          <p:cNvSpPr/>
          <p:nvPr/>
        </p:nvSpPr>
        <p:spPr>
          <a:xfrm>
            <a:off x="1388408" y="4725144"/>
            <a:ext cx="216024" cy="242446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 dirty="0">
              <a:solidFill>
                <a:prstClr val="white"/>
              </a:solidFill>
            </a:endParaRPr>
          </a:p>
        </p:txBody>
      </p:sp>
      <p:pic>
        <p:nvPicPr>
          <p:cNvPr id="205" name="그림 20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1510" y="4643216"/>
            <a:ext cx="540000" cy="398491"/>
          </a:xfrm>
          <a:prstGeom prst="rect">
            <a:avLst/>
          </a:prstGeom>
        </p:spPr>
      </p:pic>
      <p:pic>
        <p:nvPicPr>
          <p:cNvPr id="206" name="그림 20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5456" y="4643216"/>
            <a:ext cx="540000" cy="398491"/>
          </a:xfrm>
          <a:prstGeom prst="rect">
            <a:avLst/>
          </a:prstGeom>
        </p:spPr>
      </p:pic>
      <p:pic>
        <p:nvPicPr>
          <p:cNvPr id="210" name="그림 209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9402" y="4643216"/>
            <a:ext cx="540000" cy="398491"/>
          </a:xfrm>
          <a:prstGeom prst="rect">
            <a:avLst/>
          </a:prstGeom>
        </p:spPr>
      </p:pic>
      <p:pic>
        <p:nvPicPr>
          <p:cNvPr id="211" name="그림 2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3348" y="4643216"/>
            <a:ext cx="540000" cy="398491"/>
          </a:xfrm>
          <a:prstGeom prst="rect">
            <a:avLst/>
          </a:prstGeom>
        </p:spPr>
      </p:pic>
      <p:pic>
        <p:nvPicPr>
          <p:cNvPr id="233" name="그림 23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7294" y="4643216"/>
            <a:ext cx="540000" cy="398491"/>
          </a:xfrm>
          <a:prstGeom prst="rect">
            <a:avLst/>
          </a:prstGeom>
        </p:spPr>
      </p:pic>
      <p:pic>
        <p:nvPicPr>
          <p:cNvPr id="235" name="그림 23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1240" y="4643216"/>
            <a:ext cx="540000" cy="398491"/>
          </a:xfrm>
          <a:prstGeom prst="rect">
            <a:avLst/>
          </a:prstGeom>
        </p:spPr>
      </p:pic>
      <p:pic>
        <p:nvPicPr>
          <p:cNvPr id="236" name="그림 23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5186" y="4643216"/>
            <a:ext cx="540000" cy="398491"/>
          </a:xfrm>
          <a:prstGeom prst="rect">
            <a:avLst/>
          </a:prstGeom>
        </p:spPr>
      </p:pic>
      <p:pic>
        <p:nvPicPr>
          <p:cNvPr id="237" name="그림 236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9134" y="4643216"/>
            <a:ext cx="540000" cy="398491"/>
          </a:xfrm>
          <a:prstGeom prst="rect">
            <a:avLst/>
          </a:prstGeom>
        </p:spPr>
      </p:pic>
      <p:sp>
        <p:nvSpPr>
          <p:cNvPr id="239" name="직사각형 238"/>
          <p:cNvSpPr/>
          <p:nvPr/>
        </p:nvSpPr>
        <p:spPr>
          <a:xfrm>
            <a:off x="1259636" y="3356992"/>
            <a:ext cx="475057" cy="256349"/>
          </a:xfrm>
          <a:prstGeom prst="rect">
            <a:avLst/>
          </a:prstGeom>
          <a:solidFill>
            <a:srgbClr val="004A8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 dirty="0">
              <a:solidFill>
                <a:prstClr val="white"/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1206296" y="3341752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>
              <a:bevelB h="25400" prst="softRound"/>
            </a:sp3d>
          </a:bodyPr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100" b="1" dirty="0">
                <a:solidFill>
                  <a:prstClr val="white"/>
                </a:solidFill>
                <a:latin typeface="맑은 고딕" pitchFamily="50" charset="-127"/>
                <a:ea typeface="맑은 고딕" pitchFamily="50" charset="-127"/>
              </a:rPr>
              <a:t>1hr</a:t>
            </a:r>
            <a:endParaRPr kumimoji="1" lang="ko-KR" altLang="en-US" sz="1100" b="1" dirty="0">
              <a:solidFill>
                <a:prstClr val="white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41" name="그림 24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8334" y="5036561"/>
            <a:ext cx="594915" cy="592330"/>
          </a:xfrm>
          <a:prstGeom prst="rect">
            <a:avLst/>
          </a:prstGeom>
        </p:spPr>
      </p:pic>
      <p:pic>
        <p:nvPicPr>
          <p:cNvPr id="242" name="그림 24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326" y="5036561"/>
            <a:ext cx="594915" cy="592330"/>
          </a:xfrm>
          <a:prstGeom prst="rect">
            <a:avLst/>
          </a:prstGeom>
        </p:spPr>
      </p:pic>
      <p:pic>
        <p:nvPicPr>
          <p:cNvPr id="243" name="그림 24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318" y="5036561"/>
            <a:ext cx="594915" cy="592330"/>
          </a:xfrm>
          <a:prstGeom prst="rect">
            <a:avLst/>
          </a:prstGeom>
        </p:spPr>
      </p:pic>
      <p:pic>
        <p:nvPicPr>
          <p:cNvPr id="244" name="그림 24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2310" y="5036561"/>
            <a:ext cx="594915" cy="592330"/>
          </a:xfrm>
          <a:prstGeom prst="rect">
            <a:avLst/>
          </a:prstGeom>
        </p:spPr>
      </p:pic>
      <p:pic>
        <p:nvPicPr>
          <p:cNvPr id="245" name="그림 24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2310" y="5036561"/>
            <a:ext cx="594915" cy="592330"/>
          </a:xfrm>
          <a:prstGeom prst="rect">
            <a:avLst/>
          </a:prstGeom>
        </p:spPr>
      </p:pic>
      <p:pic>
        <p:nvPicPr>
          <p:cNvPr id="246" name="그림 24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0302" y="5036561"/>
            <a:ext cx="594915" cy="592330"/>
          </a:xfrm>
          <a:prstGeom prst="rect">
            <a:avLst/>
          </a:prstGeom>
        </p:spPr>
      </p:pic>
      <p:pic>
        <p:nvPicPr>
          <p:cNvPr id="247" name="그림 24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294" y="5036561"/>
            <a:ext cx="594915" cy="592330"/>
          </a:xfrm>
          <a:prstGeom prst="rect">
            <a:avLst/>
          </a:prstGeom>
        </p:spPr>
      </p:pic>
      <p:pic>
        <p:nvPicPr>
          <p:cNvPr id="248" name="그림 24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286" y="5036561"/>
            <a:ext cx="594915" cy="592330"/>
          </a:xfrm>
          <a:prstGeom prst="rect">
            <a:avLst/>
          </a:prstGeom>
        </p:spPr>
      </p:pic>
      <p:pic>
        <p:nvPicPr>
          <p:cNvPr id="249" name="그림 24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278" y="5036561"/>
            <a:ext cx="594915" cy="592330"/>
          </a:xfrm>
          <a:prstGeom prst="rect">
            <a:avLst/>
          </a:prstGeom>
        </p:spPr>
      </p:pic>
      <p:pic>
        <p:nvPicPr>
          <p:cNvPr id="250" name="그림 24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2270" y="5036561"/>
            <a:ext cx="594915" cy="592330"/>
          </a:xfrm>
          <a:prstGeom prst="rect">
            <a:avLst/>
          </a:prstGeom>
        </p:spPr>
      </p:pic>
      <p:pic>
        <p:nvPicPr>
          <p:cNvPr id="251" name="그림 25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262" y="5036561"/>
            <a:ext cx="594915" cy="592330"/>
          </a:xfrm>
          <a:prstGeom prst="rect">
            <a:avLst/>
          </a:prstGeom>
        </p:spPr>
      </p:pic>
      <p:pic>
        <p:nvPicPr>
          <p:cNvPr id="1028" name="Picture 4"/>
          <p:cNvPicPr preferRelativeResize="0">
            <a:picLocks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 preferRelativeResize="0">
            <a:picLocks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12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 preferRelativeResize="0">
            <a:picLocks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8" y="2113607"/>
            <a:ext cx="594000" cy="5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 preferRelativeResize="0">
            <a:picLocks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64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 preferRelativeResize="0">
            <a:picLocks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40" y="2113599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 descr="C:\Users\기본\Desktop\그림1.png"/>
          <p:cNvPicPr preferRelativeResize="0">
            <a:picLocks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5357826"/>
            <a:ext cx="594000" cy="594000"/>
          </a:xfrm>
          <a:prstGeom prst="rect">
            <a:avLst/>
          </a:prstGeom>
          <a:noFill/>
        </p:spPr>
      </p:pic>
      <p:pic>
        <p:nvPicPr>
          <p:cNvPr id="1039" name="Picture 15" descr="C:\Users\기본\Desktop\그림2.png"/>
          <p:cNvPicPr preferRelativeResize="0">
            <a:picLocks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8" y="5357826"/>
            <a:ext cx="594000" cy="594000"/>
          </a:xfrm>
          <a:prstGeom prst="rect">
            <a:avLst/>
          </a:prstGeom>
          <a:noFill/>
        </p:spPr>
      </p:pic>
      <p:pic>
        <p:nvPicPr>
          <p:cNvPr id="1040" name="Picture 16" descr="C:\Users\기본\Desktop\그림3.png"/>
          <p:cNvPicPr preferRelativeResize="0">
            <a:picLocks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40" y="5357826"/>
            <a:ext cx="594000" cy="594000"/>
          </a:xfrm>
          <a:prstGeom prst="rect">
            <a:avLst/>
          </a:prstGeom>
          <a:noFill/>
        </p:spPr>
      </p:pic>
      <p:pic>
        <p:nvPicPr>
          <p:cNvPr id="1044" name="Picture 20" descr="C:\Users\기본\Desktop\그림5.png"/>
          <p:cNvPicPr preferRelativeResize="0">
            <a:picLocks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4461760"/>
            <a:ext cx="594000" cy="594000"/>
          </a:xfrm>
          <a:prstGeom prst="rect">
            <a:avLst/>
          </a:prstGeom>
          <a:noFill/>
        </p:spPr>
      </p:pic>
      <p:pic>
        <p:nvPicPr>
          <p:cNvPr id="1045" name="Picture 21" descr="C:\Users\기본\Desktop\그림6.png"/>
          <p:cNvPicPr preferRelativeResize="0">
            <a:picLocks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8" y="4461760"/>
            <a:ext cx="594000" cy="594000"/>
          </a:xfrm>
          <a:prstGeom prst="rect">
            <a:avLst/>
          </a:prstGeom>
          <a:noFill/>
        </p:spPr>
      </p:pic>
      <p:pic>
        <p:nvPicPr>
          <p:cNvPr id="1046" name="Picture 22" descr="C:\Users\기본\Desktop\그림4.png"/>
          <p:cNvPicPr preferRelativeResize="0">
            <a:picLocks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40" y="4461760"/>
            <a:ext cx="594000" cy="594000"/>
          </a:xfrm>
          <a:prstGeom prst="rect">
            <a:avLst/>
          </a:prstGeom>
          <a:noFill/>
        </p:spPr>
      </p:pic>
      <p:pic>
        <p:nvPicPr>
          <p:cNvPr id="1062" name="Picture 38" descr="C:\Users\기본\Desktop\그림12.png"/>
          <p:cNvPicPr preferRelativeResize="0">
            <a:picLocks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3310613"/>
            <a:ext cx="594000" cy="594000"/>
          </a:xfrm>
          <a:prstGeom prst="rect">
            <a:avLst/>
          </a:prstGeom>
          <a:noFill/>
        </p:spPr>
      </p:pic>
      <p:pic>
        <p:nvPicPr>
          <p:cNvPr id="1063" name="Picture 39" descr="C:\Users\기본\Desktop\그림13.png"/>
          <p:cNvPicPr preferRelativeResize="0">
            <a:picLocks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12" y="3310613"/>
            <a:ext cx="594000" cy="594000"/>
          </a:xfrm>
          <a:prstGeom prst="rect">
            <a:avLst/>
          </a:prstGeom>
          <a:noFill/>
        </p:spPr>
      </p:pic>
      <p:pic>
        <p:nvPicPr>
          <p:cNvPr id="1064" name="Picture 40" descr="C:\Users\기본\Desktop\그림14.png"/>
          <p:cNvPicPr preferRelativeResize="0">
            <a:picLocks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8" y="3310613"/>
            <a:ext cx="594000" cy="594000"/>
          </a:xfrm>
          <a:prstGeom prst="rect">
            <a:avLst/>
          </a:prstGeom>
          <a:noFill/>
        </p:spPr>
      </p:pic>
      <p:pic>
        <p:nvPicPr>
          <p:cNvPr id="1065" name="Picture 41" descr="C:\Users\기본\Desktop\그림15.png"/>
          <p:cNvPicPr preferRelativeResize="0">
            <a:picLocks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64" y="3310613"/>
            <a:ext cx="594000" cy="594000"/>
          </a:xfrm>
          <a:prstGeom prst="rect">
            <a:avLst/>
          </a:prstGeom>
          <a:noFill/>
        </p:spPr>
      </p:pic>
      <p:pic>
        <p:nvPicPr>
          <p:cNvPr id="1066" name="Picture 42" descr="C:\Users\기본\Desktop\그림16.png"/>
          <p:cNvPicPr preferRelativeResize="0">
            <a:picLocks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40" y="3310613"/>
            <a:ext cx="594000" cy="594000"/>
          </a:xfrm>
          <a:prstGeom prst="rect">
            <a:avLst/>
          </a:prstGeom>
          <a:noFill/>
        </p:spPr>
      </p:pic>
      <p:pic>
        <p:nvPicPr>
          <p:cNvPr id="220" name="그림 219" descr="EMB0000153cbc02"/>
          <p:cNvPicPr preferRelativeResize="0"/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958" y="2117200"/>
            <a:ext cx="594000" cy="594000"/>
          </a:xfrm>
          <a:prstGeom prst="rect">
            <a:avLst/>
          </a:prstGeom>
          <a:noFill/>
        </p:spPr>
      </p:pic>
      <p:pic>
        <p:nvPicPr>
          <p:cNvPr id="222" name="그림 221" descr="EMB0000153cbbde"/>
          <p:cNvPicPr preferRelativeResize="0"/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0588" y="2117200"/>
            <a:ext cx="594000" cy="594000"/>
          </a:xfrm>
          <a:prstGeom prst="rect">
            <a:avLst/>
          </a:prstGeom>
          <a:noFill/>
        </p:spPr>
      </p:pic>
      <p:pic>
        <p:nvPicPr>
          <p:cNvPr id="223" name="그림 222" descr="EMB0000153cbbe1"/>
          <p:cNvPicPr preferRelativeResize="0"/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0218" y="2117200"/>
            <a:ext cx="594000" cy="594000"/>
          </a:xfrm>
          <a:prstGeom prst="rect">
            <a:avLst/>
          </a:prstGeom>
          <a:noFill/>
        </p:spPr>
      </p:pic>
      <p:pic>
        <p:nvPicPr>
          <p:cNvPr id="224" name="그림 223" descr="EMB0000153cbbe4"/>
          <p:cNvPicPr/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9848" y="2117200"/>
            <a:ext cx="594000" cy="594000"/>
          </a:xfrm>
          <a:prstGeom prst="rect">
            <a:avLst/>
          </a:prstGeom>
          <a:noFill/>
        </p:spPr>
      </p:pic>
      <p:pic>
        <p:nvPicPr>
          <p:cNvPr id="259" name="그림 258" descr="EMB0000153cbbde"/>
          <p:cNvPicPr preferRelativeResize="0"/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9478" y="2117200"/>
            <a:ext cx="594000" cy="594000"/>
          </a:xfrm>
          <a:prstGeom prst="rect">
            <a:avLst/>
          </a:prstGeom>
          <a:noFill/>
        </p:spPr>
      </p:pic>
      <p:pic>
        <p:nvPicPr>
          <p:cNvPr id="261" name="그림 260" descr="EMB0000153cbc02"/>
          <p:cNvPicPr preferRelativeResize="0"/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9108" y="2117200"/>
            <a:ext cx="594000" cy="594000"/>
          </a:xfrm>
          <a:prstGeom prst="rect">
            <a:avLst/>
          </a:prstGeom>
          <a:noFill/>
        </p:spPr>
      </p:pic>
      <p:pic>
        <p:nvPicPr>
          <p:cNvPr id="265" name="그림 264" descr="EMB0000153cbbe1"/>
          <p:cNvPicPr preferRelativeResize="0"/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8738" y="2117200"/>
            <a:ext cx="594000" cy="594000"/>
          </a:xfrm>
          <a:prstGeom prst="rect">
            <a:avLst/>
          </a:prstGeom>
          <a:noFill/>
        </p:spPr>
      </p:pic>
      <p:pic>
        <p:nvPicPr>
          <p:cNvPr id="266" name="그림 265" descr="EMB0000153cbbe1"/>
          <p:cNvPicPr preferRelativeResize="0"/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8368" y="2117200"/>
            <a:ext cx="594000" cy="594000"/>
          </a:xfrm>
          <a:prstGeom prst="rect">
            <a:avLst/>
          </a:prstGeom>
          <a:noFill/>
        </p:spPr>
      </p:pic>
      <p:pic>
        <p:nvPicPr>
          <p:cNvPr id="267" name="그림 266" descr="EMB0000153cbbe4"/>
          <p:cNvPicPr/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7998" y="2117200"/>
            <a:ext cx="594000" cy="594000"/>
          </a:xfrm>
          <a:prstGeom prst="rect">
            <a:avLst/>
          </a:prstGeom>
          <a:noFill/>
        </p:spPr>
      </p:pic>
      <p:pic>
        <p:nvPicPr>
          <p:cNvPr id="270" name="그림 269" descr="EMB0000153cbbde"/>
          <p:cNvPicPr preferRelativeResize="0"/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4974" y="2402952"/>
            <a:ext cx="594000" cy="594000"/>
          </a:xfrm>
          <a:prstGeom prst="rect">
            <a:avLst/>
          </a:prstGeom>
          <a:noFill/>
        </p:spPr>
      </p:pic>
      <p:pic>
        <p:nvPicPr>
          <p:cNvPr id="228" name="Picture 4"/>
          <p:cNvPicPr preferRelativeResize="0">
            <a:picLocks noChangeArrowheads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958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9" name="Picture 4"/>
          <p:cNvPicPr preferRelativeResize="0">
            <a:picLocks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9266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0" name="Picture 4"/>
          <p:cNvPicPr preferRelativeResize="0">
            <a:picLocks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7574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" name="Picture 4"/>
          <p:cNvPicPr preferRelativeResize="0">
            <a:picLocks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5882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" name="Picture 4"/>
          <p:cNvPicPr preferRelativeResize="0">
            <a:picLocks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4190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" name="Picture 4"/>
          <p:cNvPicPr preferRelativeResize="0">
            <a:picLocks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2498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4" name="Picture 4"/>
          <p:cNvPicPr preferRelativeResize="0">
            <a:picLocks noChangeArrowheads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0806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" name="Picture 4"/>
          <p:cNvPicPr preferRelativeResize="0">
            <a:picLocks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9114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" name="Picture 4"/>
          <p:cNvPicPr preferRelativeResize="0">
            <a:picLocks noChangeArrowheads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7422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7" name="Picture 4"/>
          <p:cNvPicPr preferRelativeResize="0">
            <a:picLocks noChangeArrowheads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5727" y="331232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8" name="Picture 4"/>
          <p:cNvPicPr preferRelativeResize="0">
            <a:picLocks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1915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" name="Picture 4"/>
          <p:cNvPicPr preferRelativeResize="0">
            <a:picLocks noChangeArrowheads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0023" y="3526636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0" name="Picture 4"/>
          <p:cNvPicPr preferRelativeResize="0">
            <a:picLocks noChangeArrowheads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8131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1" name="Picture 4"/>
          <p:cNvPicPr preferRelativeResize="0">
            <a:picLocks noChangeArrowheads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6239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2" name="Picture 4"/>
          <p:cNvPicPr preferRelativeResize="0">
            <a:picLocks noChangeArrowheads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4347" y="3529812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3" name="Picture 4"/>
          <p:cNvPicPr preferRelativeResize="0">
            <a:picLocks noChangeArrowheads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2456" y="3526637"/>
            <a:ext cx="594000" cy="5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" name="그림 294" descr="EMB0000153cbbe4"/>
          <p:cNvPicPr/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4689" y="2402952"/>
            <a:ext cx="594000" cy="594000"/>
          </a:xfrm>
          <a:prstGeom prst="rect">
            <a:avLst/>
          </a:prstGeom>
          <a:noFill/>
        </p:spPr>
      </p:pic>
      <p:pic>
        <p:nvPicPr>
          <p:cNvPr id="296" name="그림 295" descr="EMB0000153cbbdb"/>
          <p:cNvPicPr preferRelativeResize="0"/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4404" y="2402952"/>
            <a:ext cx="594000" cy="594000"/>
          </a:xfrm>
          <a:prstGeom prst="rect">
            <a:avLst/>
          </a:prstGeom>
          <a:noFill/>
        </p:spPr>
      </p:pic>
      <p:pic>
        <p:nvPicPr>
          <p:cNvPr id="297" name="그림 296" descr="EMB0000153cbbee"/>
          <p:cNvPicPr preferRelativeResize="0"/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4119" y="2402952"/>
            <a:ext cx="594000" cy="594000"/>
          </a:xfrm>
          <a:prstGeom prst="rect">
            <a:avLst/>
          </a:prstGeom>
          <a:noFill/>
        </p:spPr>
      </p:pic>
      <p:pic>
        <p:nvPicPr>
          <p:cNvPr id="298" name="그림 297" descr="EMB0000153cbbe7"/>
          <p:cNvPicPr preferRelativeResize="0"/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3834" y="2402952"/>
            <a:ext cx="594000" cy="594000"/>
          </a:xfrm>
          <a:prstGeom prst="rect">
            <a:avLst/>
          </a:prstGeom>
          <a:noFill/>
        </p:spPr>
      </p:pic>
      <p:pic>
        <p:nvPicPr>
          <p:cNvPr id="299" name="그림 298" descr="EMB0000153cbbea"/>
          <p:cNvPicPr preferRelativeResize="0"/>
          <p:nvPr/>
        </p:nvPicPr>
        <p:blipFill>
          <a:blip r:embed="rId5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3549" y="2402952"/>
            <a:ext cx="594000" cy="594000"/>
          </a:xfrm>
          <a:prstGeom prst="rect">
            <a:avLst/>
          </a:prstGeom>
          <a:noFill/>
        </p:spPr>
      </p:pic>
      <p:pic>
        <p:nvPicPr>
          <p:cNvPr id="300" name="그림 299" descr="EMB0000153cbbf2"/>
          <p:cNvPicPr preferRelativeResize="0"/>
          <p:nvPr/>
        </p:nvPicPr>
        <p:blipFill>
          <a:blip r:embed="rId5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264" y="2402952"/>
            <a:ext cx="594000" cy="594000"/>
          </a:xfrm>
          <a:prstGeom prst="rect">
            <a:avLst/>
          </a:prstGeom>
          <a:noFill/>
        </p:spPr>
      </p:pic>
      <p:pic>
        <p:nvPicPr>
          <p:cNvPr id="302" name="그림 301" descr="EMB0000153cbbfa"/>
          <p:cNvPicPr preferRelativeResize="0"/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24" y="2117200"/>
            <a:ext cx="594000" cy="594000"/>
          </a:xfrm>
          <a:prstGeom prst="rect">
            <a:avLst/>
          </a:prstGeom>
          <a:noFill/>
        </p:spPr>
      </p:pic>
      <p:pic>
        <p:nvPicPr>
          <p:cNvPr id="301" name="그림 300" descr="EMB0000153cbbf6"/>
          <p:cNvPicPr preferRelativeResize="0"/>
          <p:nvPr/>
        </p:nvPicPr>
        <p:blipFill>
          <a:blip r:embed="rId5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2979" y="2402952"/>
            <a:ext cx="594000" cy="594000"/>
          </a:xfrm>
          <a:prstGeom prst="rect">
            <a:avLst/>
          </a:prstGeom>
          <a:noFill/>
        </p:spPr>
      </p:pic>
      <p:pic>
        <p:nvPicPr>
          <p:cNvPr id="303" name="Picture 3" descr="C:\Users\기본\Desktop\amv3.png"/>
          <p:cNvPicPr>
            <a:picLocks noChangeAspect="1" noChangeArrowheads="1"/>
          </p:cNvPicPr>
          <p:nvPr/>
        </p:nvPicPr>
        <p:blipFill>
          <a:blip r:embed="rId5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9857" y="4461760"/>
            <a:ext cx="55207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5" descr="C:\Users\기본\Desktop\amv.png"/>
          <p:cNvPicPr>
            <a:picLocks noChangeAspect="1" noChangeArrowheads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2956" y="4461760"/>
            <a:ext cx="550932" cy="5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Picture 7" descr="C:\Users\기본\Desktop\amv2.png"/>
          <p:cNvPicPr>
            <a:picLocks noChangeAspect="1" noChangeArrowheads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4917" y="4461768"/>
            <a:ext cx="554244" cy="59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Picture 4" descr="C:\Users\기본\Desktop\amv5.png"/>
          <p:cNvPicPr>
            <a:picLocks noChangeAspect="1" noChangeArrowheads="1"/>
          </p:cNvPicPr>
          <p:nvPr/>
        </p:nvPicPr>
        <p:blipFill rotWithShape="1">
          <a:blip r:embed="rId5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20194" y="4461760"/>
            <a:ext cx="547347" cy="59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7" descr="C:\Users\기본\Desktop\amv2.png"/>
          <p:cNvPicPr>
            <a:picLocks noChangeAspect="1" noChangeArrowheads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188570" y="4461760"/>
            <a:ext cx="554244" cy="59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Picture 6" descr="C:\Users\기본\Desktop\TPW.png"/>
          <p:cNvPicPr>
            <a:picLocks noChangeAspect="1" noChangeArrowheads="1"/>
          </p:cNvPicPr>
          <p:nvPr/>
        </p:nvPicPr>
        <p:blipFill>
          <a:blip r:embed="rId5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3838" y="4461768"/>
            <a:ext cx="600567" cy="59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2" descr="C:\Users\기본\Desktop\그림6.png"/>
          <p:cNvPicPr preferRelativeResize="0">
            <a:picLocks noChangeArrowheads="1"/>
          </p:cNvPicPr>
          <p:nvPr/>
        </p:nvPicPr>
        <p:blipFill rotWithShape="1">
          <a:blip r:embed="rId5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3615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Picture 23" descr="C:\Users\기본\Desktop\그림7.png"/>
          <p:cNvPicPr preferRelativeResize="0">
            <a:picLocks noChangeArrowheads="1"/>
          </p:cNvPicPr>
          <p:nvPr/>
        </p:nvPicPr>
        <p:blipFill rotWithShape="1">
          <a:blip r:embed="rId6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0429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Picture 20" descr="C:\Users\기본\Desktop\그림4.png"/>
          <p:cNvPicPr preferRelativeResize="0">
            <a:picLocks noChangeArrowheads="1"/>
          </p:cNvPicPr>
          <p:nvPr/>
        </p:nvPicPr>
        <p:blipFill rotWithShape="1">
          <a:blip r:embed="rId6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87243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Picture 13" descr="C:\Users\기본\Desktop\그림8.png"/>
          <p:cNvPicPr preferRelativeResize="0">
            <a:picLocks noChangeArrowheads="1"/>
          </p:cNvPicPr>
          <p:nvPr/>
        </p:nvPicPr>
        <p:blipFill>
          <a:blip r:embed="rId6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4057" y="5365596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18" descr="C:\Users\기본\Desktop\그림2.png"/>
          <p:cNvPicPr preferRelativeResize="0">
            <a:picLocks noChangeArrowheads="1"/>
          </p:cNvPicPr>
          <p:nvPr/>
        </p:nvPicPr>
        <p:blipFill rotWithShape="1">
          <a:blip r:embed="rId6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60871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17" descr="C:\Users\기본\Desktop\그림1.png"/>
          <p:cNvPicPr preferRelativeResize="0">
            <a:picLocks noChangeArrowheads="1"/>
          </p:cNvPicPr>
          <p:nvPr/>
        </p:nvPicPr>
        <p:blipFill rotWithShape="1">
          <a:blip r:embed="rId6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47685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Picture 19" descr="C:\Users\기본\Desktop\그림3.png"/>
          <p:cNvPicPr preferRelativeResize="0">
            <a:picLocks noChangeArrowheads="1"/>
          </p:cNvPicPr>
          <p:nvPr/>
        </p:nvPicPr>
        <p:blipFill rotWithShape="1">
          <a:blip r:embed="rId6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34499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Picture 14" descr="C:\Users\기본\Desktop\그림9.png"/>
          <p:cNvPicPr preferRelativeResize="0">
            <a:picLocks noChangeArrowheads="1"/>
          </p:cNvPicPr>
          <p:nvPr/>
        </p:nvPicPr>
        <p:blipFill rotWithShape="1">
          <a:blip r:embed="rId6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21313" y="5365810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15" descr="C:\Users\기본\Desktop\그림10.png"/>
          <p:cNvPicPr preferRelativeResize="0">
            <a:picLocks noChangeArrowheads="1"/>
          </p:cNvPicPr>
          <p:nvPr/>
        </p:nvPicPr>
        <p:blipFill rotWithShape="1">
          <a:blip r:embed="rId6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08127" y="5365468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1" descr="C:\Users\기본\Desktop\그림5.png"/>
          <p:cNvPicPr preferRelativeResize="0">
            <a:picLocks noChangeArrowheads="1"/>
          </p:cNvPicPr>
          <p:nvPr/>
        </p:nvPicPr>
        <p:blipFill>
          <a:blip r:embed="rId6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941" y="5363494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3" name="오른쪽 화살표 252"/>
          <p:cNvSpPr/>
          <p:nvPr/>
        </p:nvSpPr>
        <p:spPr>
          <a:xfrm>
            <a:off x="7318159" y="3958685"/>
            <a:ext cx="216024" cy="242446"/>
          </a:xfrm>
          <a:prstGeom prst="rightArrow">
            <a:avLst/>
          </a:prstGeom>
          <a:solidFill>
            <a:srgbClr val="97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1">
              <a:spcBef>
                <a:spcPct val="0"/>
              </a:spcBef>
              <a:spcAft>
                <a:spcPct val="0"/>
              </a:spcAft>
            </a:pPr>
            <a:endParaRPr kumimoji="1" lang="ko-KR" altLang="en-US" sz="1200" dirty="0">
              <a:solidFill>
                <a:prstClr val="white"/>
              </a:solidFill>
            </a:endParaRPr>
          </a:p>
        </p:txBody>
      </p:sp>
      <p:pic>
        <p:nvPicPr>
          <p:cNvPr id="318" name="Picture 16" descr="C:\Users\기본\Desktop\그림11.png"/>
          <p:cNvPicPr preferRelativeResize="0">
            <a:picLocks noChangeArrowheads="1"/>
          </p:cNvPicPr>
          <p:nvPr/>
        </p:nvPicPr>
        <p:blipFill rotWithShape="1">
          <a:blip r:embed="rId6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81756" y="5363494"/>
            <a:ext cx="594000" cy="5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" name="그림 267" descr="EMB0000153cbbde"/>
          <p:cNvPicPr preferRelativeResize="0"/>
          <p:nvPr/>
        </p:nvPicPr>
        <p:blipFill>
          <a:blip r:embed="rId7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2496" y="2404548"/>
            <a:ext cx="594000" cy="592404"/>
          </a:xfrm>
          <a:prstGeom prst="rect">
            <a:avLst/>
          </a:prstGeom>
          <a:noFill/>
        </p:spPr>
      </p:pic>
      <p:pic>
        <p:nvPicPr>
          <p:cNvPr id="184" name="그림 18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600" y="5410047"/>
            <a:ext cx="346942" cy="46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9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22338" y="66675"/>
            <a:ext cx="70215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ＭＳ Ｐゴシック" pitchFamily="84" charset="-128"/>
                <a:cs typeface="ＭＳ Ｐゴシック" pitchFamily="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latin typeface="Calibri"/>
              </a:rPr>
              <a:t>Beyond GOES-R Series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04800" y="685800"/>
            <a:ext cx="8763000" cy="44624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Discussions have began investigating options related to GOES-V and –W</a:t>
            </a:r>
          </a:p>
          <a:p>
            <a:pPr eaLnBrk="1" hangingPunct="1">
              <a:defRPr/>
            </a:pPr>
            <a:endParaRPr lang="en-US" sz="2800" dirty="0">
              <a:solidFill>
                <a:srgbClr val="FFFFFF"/>
              </a:solidFill>
            </a:endParaRP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NWS, NESDIS and the GPO, along with others are involved</a:t>
            </a:r>
          </a:p>
          <a:p>
            <a:pPr eaLnBrk="1" hangingPunct="1">
              <a:defRPr/>
            </a:pPr>
            <a:endParaRPr lang="en-US" sz="2800" dirty="0">
              <a:solidFill>
                <a:srgbClr val="FFFFFF"/>
              </a:solidFill>
            </a:endParaRP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Some have suggested evolving the ABI capabilities and adding back instruments cancelled on GOES-R </a:t>
            </a:r>
          </a:p>
          <a:p>
            <a:pPr lvl="1" eaLnBrk="1" hangingPunct="1"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high spectral sounder</a:t>
            </a:r>
          </a:p>
          <a:p>
            <a:pPr lvl="1" eaLnBrk="1" hangingPunct="1">
              <a:defRPr/>
            </a:pPr>
            <a:r>
              <a:rPr lang="en-US" sz="2400" dirty="0">
                <a:solidFill>
                  <a:srgbClr val="FFFFFF"/>
                </a:solidFill>
              </a:rPr>
              <a:t>c</a:t>
            </a:r>
            <a:r>
              <a:rPr lang="en-US" sz="2400" dirty="0" smtClean="0">
                <a:solidFill>
                  <a:srgbClr val="FFFFFF"/>
                </a:solidFill>
              </a:rPr>
              <a:t>oastal water imager</a:t>
            </a:r>
          </a:p>
          <a:p>
            <a:pPr eaLnBrk="1" hangingPunct="1">
              <a:defRPr/>
            </a:pPr>
            <a:endParaRPr lang="en-US" sz="2800" dirty="0">
              <a:solidFill>
                <a:srgbClr val="FFFFFF"/>
              </a:solidFill>
            </a:endParaRP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GOES-V (currently) slated for operational use beginning in 2033</a:t>
            </a:r>
            <a:endParaRPr lang="en-US" sz="2800" dirty="0">
              <a:solidFill>
                <a:srgbClr val="FFFFFF"/>
              </a:solidFill>
            </a:endParaRPr>
          </a:p>
          <a:p>
            <a:pPr eaLnBrk="1" hangingPunct="1">
              <a:defRPr/>
            </a:pPr>
            <a:endParaRPr lang="en-US" sz="2800" dirty="0" smtClean="0">
              <a:solidFill>
                <a:srgbClr val="FFFFFF"/>
              </a:solidFill>
            </a:endParaRPr>
          </a:p>
          <a:p>
            <a:pPr eaLnBrk="1" hangingPunct="1">
              <a:defRPr/>
            </a:pPr>
            <a:endParaRPr lang="en-US" sz="2800" dirty="0" smtClean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  <a:defRPr/>
            </a:pPr>
            <a:endParaRPr lang="en-US" sz="2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1" y="0"/>
            <a:ext cx="9258301" cy="6172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472FF-57B5-4206-AA59-7354F91BDF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5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89C67C4-7A52-4DD0-87A4-87F85C8494B5}" type="slidenum">
              <a:rPr lang="en-US" smtClean="0">
                <a:solidFill>
                  <a:srgbClr val="000000"/>
                </a:solidFill>
              </a:rPr>
              <a:pPr eaLnBrk="1" hangingPunct="1"/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3721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914400"/>
          </a:xfrm>
        </p:spPr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GOES-R main instruments</a:t>
            </a:r>
          </a:p>
        </p:txBody>
      </p:sp>
      <p:grpSp>
        <p:nvGrpSpPr>
          <p:cNvPr id="137220" name="Group 3"/>
          <p:cNvGrpSpPr>
            <a:grpSpLocks/>
          </p:cNvGrpSpPr>
          <p:nvPr/>
        </p:nvGrpSpPr>
        <p:grpSpPr bwMode="auto">
          <a:xfrm>
            <a:off x="5410200" y="685800"/>
            <a:ext cx="8839200" cy="3962400"/>
            <a:chOff x="2720" y="376"/>
            <a:chExt cx="6240" cy="3224"/>
          </a:xfrm>
        </p:grpSpPr>
        <p:sp>
          <p:nvSpPr>
            <p:cNvPr id="137228" name="Text Box 4"/>
            <p:cNvSpPr txBox="1">
              <a:spLocks noChangeArrowheads="1"/>
            </p:cNvSpPr>
            <p:nvPr/>
          </p:nvSpPr>
          <p:spPr bwMode="auto">
            <a:xfrm>
              <a:off x="2864" y="3270"/>
              <a:ext cx="2160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>
                  <a:solidFill>
                    <a:srgbClr val="C0C0C0"/>
                  </a:solidFill>
                </a:rPr>
                <a:t>Images courtesy of SOHO EIT, a joint NASA/ESA program</a:t>
              </a:r>
              <a:endParaRPr lang="en-US" sz="1000" b="1" i="1">
                <a:solidFill>
                  <a:srgbClr val="C0C0C0"/>
                </a:solidFill>
              </a:endParaRPr>
            </a:p>
          </p:txBody>
        </p:sp>
        <p:pic>
          <p:nvPicPr>
            <p:cNvPr id="137229" name="Picture 5" descr="Sunb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" y="726"/>
              <a:ext cx="1666" cy="17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81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230" name="Picture 6" descr="Sun35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8" y="1446"/>
              <a:ext cx="1690" cy="179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81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231" name="Rectangle 7"/>
            <p:cNvSpPr>
              <a:spLocks noChangeArrowheads="1"/>
            </p:cNvSpPr>
            <p:nvPr/>
          </p:nvSpPr>
          <p:spPr bwMode="auto">
            <a:xfrm>
              <a:off x="2864" y="376"/>
              <a:ext cx="6096" cy="2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95000"/>
                </a:lnSpc>
                <a:spcBef>
                  <a:spcPct val="35000"/>
                </a:spcBef>
                <a:spcAft>
                  <a:spcPct val="0"/>
                </a:spcAft>
                <a:buFont typeface="Wingdings" pitchFamily="2" charset="2"/>
                <a:buNone/>
              </a:pPr>
              <a:r>
                <a:rPr lang="en-US" sz="2400" b="1">
                  <a:solidFill>
                    <a:srgbClr val="FFFF00"/>
                  </a:solidFill>
                </a:rPr>
                <a:t>Space Weather/Solar</a:t>
              </a:r>
            </a:p>
          </p:txBody>
        </p:sp>
      </p:grpSp>
      <p:grpSp>
        <p:nvGrpSpPr>
          <p:cNvPr id="137221" name="Group 8"/>
          <p:cNvGrpSpPr>
            <a:grpSpLocks/>
          </p:cNvGrpSpPr>
          <p:nvPr/>
        </p:nvGrpSpPr>
        <p:grpSpPr bwMode="auto">
          <a:xfrm>
            <a:off x="0" y="425450"/>
            <a:ext cx="8686800" cy="3238500"/>
            <a:chOff x="0" y="460"/>
            <a:chExt cx="5472" cy="2040"/>
          </a:xfrm>
        </p:grpSpPr>
        <p:pic>
          <p:nvPicPr>
            <p:cNvPr id="137225" name="Picture 9" descr="ABI_FD_COVERAGE_RATE_COLO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" y="864"/>
              <a:ext cx="3156" cy="16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7226" name="Text Box 10"/>
            <p:cNvSpPr txBox="1">
              <a:spLocks noChangeArrowheads="1"/>
            </p:cNvSpPr>
            <p:nvPr/>
          </p:nvSpPr>
          <p:spPr bwMode="auto">
            <a:xfrm>
              <a:off x="1620" y="1381"/>
              <a:ext cx="1473" cy="5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4232275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32275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32275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32275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32275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322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FFFFFF"/>
                  </a:solidFill>
                </a:rPr>
                <a:t>ABI covers the earth </a:t>
              </a:r>
              <a:r>
                <a:rPr lang="en-US" dirty="0" smtClean="0">
                  <a:solidFill>
                    <a:srgbClr val="FFFFFF"/>
                  </a:solidFill>
                </a:rPr>
                <a:t>5X </a:t>
              </a:r>
              <a:r>
                <a:rPr lang="en-US" dirty="0">
                  <a:solidFill>
                    <a:srgbClr val="FFFFFF"/>
                  </a:solidFill>
                </a:rPr>
                <a:t>faster than </a:t>
              </a:r>
              <a:r>
                <a:rPr lang="en-US" dirty="0" smtClean="0">
                  <a:solidFill>
                    <a:srgbClr val="FFFFFF"/>
                  </a:solidFill>
                </a:rPr>
                <a:t> </a:t>
              </a:r>
              <a:r>
                <a:rPr lang="en-US" dirty="0">
                  <a:solidFill>
                    <a:srgbClr val="FFFFFF"/>
                  </a:solidFill>
                </a:rPr>
                <a:t>current </a:t>
              </a:r>
              <a:r>
                <a:rPr lang="en-US" dirty="0" smtClean="0">
                  <a:solidFill>
                    <a:srgbClr val="FFFFFF"/>
                  </a:solidFill>
                </a:rPr>
                <a:t>Imager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7227" name="Text Box 11"/>
            <p:cNvSpPr txBox="1">
              <a:spLocks noChangeArrowheads="1"/>
            </p:cNvSpPr>
            <p:nvPr/>
          </p:nvSpPr>
          <p:spPr bwMode="auto">
            <a:xfrm>
              <a:off x="0" y="460"/>
              <a:ext cx="547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>
                  <a:solidFill>
                    <a:srgbClr val="FFFF00"/>
                  </a:solidFill>
                </a:rPr>
                <a:t>ABI – Advanced Baseline Imager</a:t>
              </a:r>
              <a:r>
                <a:rPr lang="en-US" sz="3600" b="1">
                  <a:solidFill>
                    <a:srgbClr val="FFFF00"/>
                  </a:solidFill>
                </a:rPr>
                <a:t> </a:t>
              </a:r>
              <a:endParaRPr lang="en-US" sz="3600" b="1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</p:grpSp>
      <p:grpSp>
        <p:nvGrpSpPr>
          <p:cNvPr id="137222" name="Group 12"/>
          <p:cNvGrpSpPr>
            <a:grpSpLocks/>
          </p:cNvGrpSpPr>
          <p:nvPr/>
        </p:nvGrpSpPr>
        <p:grpSpPr bwMode="auto">
          <a:xfrm>
            <a:off x="76200" y="3581400"/>
            <a:ext cx="9067800" cy="3048000"/>
            <a:chOff x="48" y="2256"/>
            <a:chExt cx="5712" cy="1920"/>
          </a:xfrm>
        </p:grpSpPr>
        <p:sp>
          <p:nvSpPr>
            <p:cNvPr id="137223" name="Text Box 13"/>
            <p:cNvSpPr txBox="1">
              <a:spLocks noChangeArrowheads="1"/>
            </p:cNvSpPr>
            <p:nvPr/>
          </p:nvSpPr>
          <p:spPr bwMode="auto">
            <a:xfrm>
              <a:off x="48" y="2256"/>
              <a:ext cx="5712" cy="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90500" indent="-1905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>
                  <a:solidFill>
                    <a:srgbClr val="FFFF00"/>
                  </a:solidFill>
                </a:rPr>
                <a:t>Geostationary Lightning Mapper</a:t>
              </a:r>
              <a:r>
                <a:rPr lang="en-US" sz="3600" b="1" dirty="0">
                  <a:solidFill>
                    <a:srgbClr val="000000"/>
                  </a:solidFill>
                </a:rPr>
                <a:t> </a:t>
              </a: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sz="1000" b="1" dirty="0">
                <a:solidFill>
                  <a:srgbClr val="000000"/>
                </a:solidFill>
              </a:endParaRPr>
            </a:p>
          </p:txBody>
        </p:sp>
        <p:pic>
          <p:nvPicPr>
            <p:cNvPr id="137224" name="Picture 14" descr="GOES_E_W_co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2632"/>
              <a:ext cx="2470" cy="1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6019800" y="4724400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Unique Payload Services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61297" y="540385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No Sounder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3800" y="1066800"/>
            <a:ext cx="16722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SEISS</a:t>
            </a:r>
          </a:p>
          <a:p>
            <a:r>
              <a:rPr lang="en-US" dirty="0">
                <a:solidFill>
                  <a:srgbClr val="FFFFFF"/>
                </a:solidFill>
              </a:rPr>
              <a:t>SUVI</a:t>
            </a:r>
          </a:p>
          <a:p>
            <a:r>
              <a:rPr lang="en-US" dirty="0">
                <a:solidFill>
                  <a:srgbClr val="FFFFFF"/>
                </a:solidFill>
              </a:rPr>
              <a:t>EXIS</a:t>
            </a:r>
          </a:p>
          <a:p>
            <a:r>
              <a:rPr lang="en-US" dirty="0">
                <a:solidFill>
                  <a:srgbClr val="FFFFFF"/>
                </a:solidFill>
              </a:rPr>
              <a:t>Magnetometer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251876"/>
            <a:ext cx="1674326" cy="128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51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 bwMode="auto">
          <a:xfrm>
            <a:off x="1325354" y="-23225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r>
              <a:rPr lang="en-U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GOES- R Flight Segment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Slide Number Placeholder 65"/>
          <p:cNvSpPr txBox="1">
            <a:spLocks/>
          </p:cNvSpPr>
          <p:nvPr/>
        </p:nvSpPr>
        <p:spPr>
          <a:xfrm>
            <a:off x="6997296" y="650322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0D9AC741-1BF0-41AA-9B51-622F501F52CB}" type="slidenum">
              <a:rPr lang="en-US" smtClean="0">
                <a:solidFill>
                  <a:prstClr val="white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458474"/>
            <a:ext cx="2436250" cy="3247126"/>
          </a:xfrm>
          <a:prstGeom prst="rect">
            <a:avLst/>
          </a:prstGeom>
        </p:spPr>
      </p:pic>
      <p:pic>
        <p:nvPicPr>
          <p:cNvPr id="22" name="Picture 4" descr="C:\Users\khmcinty\AppData\Local\Microsoft\Windows\Temporary Internet Files\Content.Outlook\LSIX414T\IMG_3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850" y="620731"/>
            <a:ext cx="3783657" cy="2837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1" r="5013"/>
          <a:stretch/>
        </p:blipFill>
        <p:spPr bwMode="auto">
          <a:xfrm>
            <a:off x="5331850" y="4149565"/>
            <a:ext cx="3735951" cy="232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8" y="533400"/>
            <a:ext cx="4174637" cy="2849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3" b="6605"/>
          <a:stretch/>
        </p:blipFill>
        <p:spPr>
          <a:xfrm>
            <a:off x="228600" y="3475575"/>
            <a:ext cx="2438400" cy="3257926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63779" y="6372418"/>
            <a:ext cx="1615641" cy="261610"/>
          </a:xfrm>
          <a:prstGeom prst="rect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sz="1100" b="1" kern="0" dirty="0">
                <a:solidFill>
                  <a:srgbClr val="000000"/>
                </a:solidFill>
              </a:rPr>
              <a:t>Atlas V </a:t>
            </a:r>
            <a:r>
              <a:rPr lang="en-US" sz="1100" b="1" kern="0" dirty="0">
                <a:solidFill>
                  <a:srgbClr val="000000"/>
                </a:solidFill>
              </a:rPr>
              <a:t>541 ELV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590800" y="717881"/>
            <a:ext cx="1142999" cy="261610"/>
          </a:xfrm>
          <a:prstGeom prst="rect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ts val="400"/>
              </a:spcBef>
              <a:spcAft>
                <a:spcPct val="0"/>
              </a:spcAft>
            </a:pPr>
            <a:r>
              <a:rPr lang="en-US" sz="1100" b="1" kern="0" dirty="0">
                <a:solidFill>
                  <a:srgbClr val="000000"/>
                </a:solidFill>
              </a:rPr>
              <a:t>GOES-R </a:t>
            </a:r>
            <a:r>
              <a:rPr lang="en-US" sz="1100" b="1" kern="0" dirty="0">
                <a:solidFill>
                  <a:srgbClr val="000000"/>
                </a:solidFill>
              </a:rPr>
              <a:t>ABI</a:t>
            </a:r>
            <a:endParaRPr lang="en-US" sz="1100" b="1" kern="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72103" y="6059740"/>
            <a:ext cx="2074776" cy="261610"/>
          </a:xfrm>
          <a:prstGeom prst="rect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ts val="400"/>
              </a:spcBef>
              <a:spcAft>
                <a:spcPct val="0"/>
              </a:spcAft>
            </a:pPr>
            <a:r>
              <a:rPr lang="en-US" sz="1100" b="1" kern="0" dirty="0">
                <a:solidFill>
                  <a:srgbClr val="000000"/>
                </a:solidFill>
              </a:rPr>
              <a:t>GLM vibration testing complete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60948" y="3014066"/>
            <a:ext cx="2725557" cy="261610"/>
          </a:xfrm>
          <a:prstGeom prst="rect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ts val="400"/>
              </a:spcBef>
              <a:spcAft>
                <a:spcPct val="0"/>
              </a:spcAft>
            </a:pPr>
            <a:r>
              <a:rPr lang="en-US" sz="1100" b="1" kern="0" dirty="0">
                <a:solidFill>
                  <a:srgbClr val="000000"/>
                </a:solidFill>
              </a:rPr>
              <a:t>SUVI and EXIS </a:t>
            </a:r>
            <a:r>
              <a:rPr lang="en-US" sz="1100" b="1" kern="0" dirty="0">
                <a:solidFill>
                  <a:srgbClr val="000000"/>
                </a:solidFill>
              </a:rPr>
              <a:t>(solar/space instruments</a:t>
            </a:r>
            <a:endParaRPr lang="en-US" sz="1100" b="1" kern="0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193410" y="6477000"/>
            <a:ext cx="2460223" cy="261610"/>
          </a:xfrm>
          <a:prstGeom prst="rect">
            <a:avLst/>
          </a:prstGeom>
          <a:ln w="6350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prstClr val="black"/>
                </a:solidFill>
              </a:rPr>
              <a:t>Solar Array Wing deployment</a:t>
            </a:r>
          </a:p>
        </p:txBody>
      </p:sp>
    </p:spTree>
    <p:extLst>
      <p:ext uri="{BB962C8B-B14F-4D97-AF65-F5344CB8AC3E}">
        <p14:creationId xmlns:p14="http://schemas.microsoft.com/office/powerpoint/2010/main" val="410686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16 (ABI) versus only 5 (GOES Imager) bands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goes_abi_conus_89.5_animimation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621" y="1676400"/>
            <a:ext cx="8948757" cy="418782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472FF-57B5-4206-AA59-7354F91BDF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5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-76200"/>
            <a:ext cx="7543800" cy="1143000"/>
          </a:xfrm>
        </p:spPr>
        <p:txBody>
          <a:bodyPr/>
          <a:lstStyle/>
          <a:p>
            <a:r>
              <a:rPr lang="en-US" u="sng" dirty="0" smtClean="0"/>
              <a:t>Baseline</a:t>
            </a:r>
            <a:r>
              <a:rPr lang="en-US" dirty="0" smtClean="0"/>
              <a:t> ABI Scan Modes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83" y="1219200"/>
            <a:ext cx="4778217" cy="4343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497244-FA3C-4012-968F-09C273D16AE7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397" y="3482483"/>
            <a:ext cx="3505200" cy="2648374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5534561"/>
            <a:ext cx="8610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‘Flex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mode’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for the ABI:</a:t>
            </a:r>
          </a:p>
          <a:p>
            <a:pPr eaLnBrk="0" hangingPunct="0"/>
            <a:r>
              <a:rPr lang="en-US" sz="2000" b="1" i="1" dirty="0" smtClean="0">
                <a:solidFill>
                  <a:srgbClr val="FFFFFF"/>
                </a:solidFill>
                <a:latin typeface="Arial Unicode MS" pitchFamily="34" charset="-128"/>
              </a:rPr>
              <a:t>Full </a:t>
            </a:r>
            <a:r>
              <a:rPr lang="en-US" sz="2000" b="1" i="1" dirty="0">
                <a:solidFill>
                  <a:srgbClr val="FFFFFF"/>
                </a:solidFill>
                <a:latin typeface="Arial Unicode MS" pitchFamily="34" charset="-128"/>
              </a:rPr>
              <a:t>disk </a:t>
            </a:r>
            <a:r>
              <a:rPr lang="en-US" sz="2000" b="1" i="1" dirty="0" smtClean="0">
                <a:solidFill>
                  <a:srgbClr val="FFFFFF"/>
                </a:solidFill>
                <a:latin typeface="Arial Unicode MS" pitchFamily="34" charset="-128"/>
              </a:rPr>
              <a:t>every </a:t>
            </a:r>
            <a:r>
              <a:rPr lang="en-US" sz="2000" b="1" i="1" dirty="0">
                <a:solidFill>
                  <a:srgbClr val="FFFFFF"/>
                </a:solidFill>
                <a:latin typeface="Arial Unicode MS" pitchFamily="34" charset="-128"/>
              </a:rPr>
              <a:t>15 minutes + 5 min CONUS </a:t>
            </a:r>
            <a:endParaRPr lang="en-US" sz="2000" b="1" i="1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eaLnBrk="0" hangingPunct="0"/>
            <a:r>
              <a:rPr lang="en-US" sz="2000" b="1" i="1" dirty="0" smtClean="0">
                <a:solidFill>
                  <a:srgbClr val="FFFFFF"/>
                </a:solidFill>
                <a:latin typeface="Arial Unicode MS" pitchFamily="34" charset="-128"/>
              </a:rPr>
              <a:t>     + 1-min </a:t>
            </a:r>
            <a:r>
              <a:rPr lang="en-US" sz="2000" b="1" i="1" dirty="0" err="1" smtClean="0">
                <a:solidFill>
                  <a:srgbClr val="FFFFFF"/>
                </a:solidFill>
                <a:latin typeface="Arial Unicode MS" pitchFamily="34" charset="-128"/>
              </a:rPr>
              <a:t>mesoscale</a:t>
            </a:r>
            <a:r>
              <a:rPr lang="en-US" sz="2000" b="1" i="1" dirty="0" smtClean="0">
                <a:solidFill>
                  <a:srgbClr val="FFFFFF"/>
                </a:solidFill>
                <a:latin typeface="Arial Unicode MS" pitchFamily="34" charset="-128"/>
              </a:rPr>
              <a:t> sectors </a:t>
            </a:r>
            <a:r>
              <a:rPr lang="en-US" sz="2000" b="1" i="1" dirty="0" smtClean="0">
                <a:solidFill>
                  <a:srgbClr val="FFFFFF"/>
                </a:solidFill>
                <a:latin typeface="Arial Unicode MS" pitchFamily="34" charset="-128"/>
              </a:rPr>
              <a:t>(2 locations</a:t>
            </a:r>
            <a:r>
              <a:rPr lang="en-US" sz="2000" b="1" i="1" dirty="0" smtClean="0">
                <a:solidFill>
                  <a:srgbClr val="FFFFFF"/>
                </a:solidFill>
                <a:latin typeface="Arial Unicode MS" pitchFamily="34" charset="-128"/>
              </a:rPr>
              <a:t>)</a:t>
            </a:r>
            <a:endParaRPr lang="en-US" sz="2000" b="1" i="1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‘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Continuous Full Disk’ (CFD) is a full disk every 5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min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pic>
        <p:nvPicPr>
          <p:cNvPr id="9" name="Picture 8" descr="GOES-R_ABI_TBB_b16_75W_CONUS_new_conus_2005_0604_2000UTC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4" b="12222"/>
          <a:stretch/>
        </p:blipFill>
        <p:spPr>
          <a:xfrm>
            <a:off x="5029200" y="1066800"/>
            <a:ext cx="3927397" cy="226634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6873604" y="4191000"/>
            <a:ext cx="8643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MESO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20798" y="1905000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CONUS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8715" y="1905000"/>
            <a:ext cx="49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8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457200" y="76527"/>
            <a:ext cx="1036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800" dirty="0">
                <a:solidFill>
                  <a:srgbClr val="1F497D"/>
                </a:solidFill>
              </a:rPr>
              <a:t>GOES-14: Special Rapid Scanning offers glimpse of the ABI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135469"/>
            <a:ext cx="8915400" cy="646331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solidFill>
                  <a:prstClr val="black"/>
                </a:solidFill>
              </a:rPr>
              <a:t>GOES-14 provided very unique information and offers a glimpse into the possibilities that will be provided by the ABI on GOES-R. Data used by the NWS.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581400" y="5296525"/>
            <a:ext cx="5334000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400" i="1" dirty="0" smtClean="0">
                <a:solidFill>
                  <a:prstClr val="black"/>
                </a:solidFill>
              </a:rPr>
              <a:t>GOES-14 Image from CIMMSE blog</a:t>
            </a:r>
            <a:endParaRPr lang="en-US" sz="1400" i="1" dirty="0">
              <a:solidFill>
                <a:prstClr val="black"/>
              </a:solidFill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200" i="1" dirty="0">
                <a:solidFill>
                  <a:prstClr val="black"/>
                </a:solidFill>
                <a:hlinkClick r:id="rId3"/>
              </a:rPr>
              <a:t>http://cimmse.wordpress.com/2014/08/24/an-example-of-how-goes-14-super-rapid-scan-operations-for-goes-r-helped-during-warning-operations-at-nws-wfo-raleigh-nc-on-18-august-2014/</a:t>
            </a:r>
            <a:endParaRPr lang="en-US" sz="1200" i="1" dirty="0">
              <a:solidFill>
                <a:prstClr val="black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685800"/>
            <a:ext cx="3352800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SRSOR (Super Rapid Scan Operations for GOES-R) from GOES-14 imager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More SRSOR data in both May 8-24 and August 14-28 of 2014. </a:t>
            </a:r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i="1" dirty="0">
                <a:solidFill>
                  <a:prstClr val="black"/>
                </a:solidFill>
                <a:hlinkClick r:id="rId4"/>
              </a:rPr>
              <a:t>http://</a:t>
            </a:r>
            <a:r>
              <a:rPr lang="en-US" sz="2000" i="1" dirty="0">
                <a:solidFill>
                  <a:prstClr val="black"/>
                </a:solidFill>
                <a:hlinkClick r:id="rId4"/>
              </a:rPr>
              <a:t>cimss.ssec.wisc.edu/goes/srsor2014/GOES-14_SRSOR.html</a:t>
            </a:r>
            <a:endParaRPr lang="en-US" sz="2000" i="1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Many </a:t>
            </a:r>
            <a:r>
              <a:rPr lang="en-US" sz="2000" dirty="0">
                <a:solidFill>
                  <a:prstClr val="black"/>
                </a:solidFill>
              </a:rPr>
              <a:t>phenomena were observed: convection, hurricanes, fires, smoke, ...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Data was provided </a:t>
            </a:r>
            <a:r>
              <a:rPr lang="en-US" sz="2000" dirty="0">
                <a:solidFill>
                  <a:prstClr val="black"/>
                </a:solidFill>
              </a:rPr>
              <a:t>to many </a:t>
            </a:r>
            <a:r>
              <a:rPr lang="en-US" sz="2000" dirty="0">
                <a:solidFill>
                  <a:prstClr val="black"/>
                </a:solidFill>
              </a:rPr>
              <a:t>groups: WPC</a:t>
            </a:r>
            <a:r>
              <a:rPr lang="en-US" sz="2000" dirty="0">
                <a:solidFill>
                  <a:prstClr val="black"/>
                </a:solidFill>
              </a:rPr>
              <a:t>, OPC, AWC, SPC, SAB, several </a:t>
            </a:r>
            <a:r>
              <a:rPr lang="en-US" sz="2000" dirty="0">
                <a:solidFill>
                  <a:prstClr val="black"/>
                </a:solidFill>
              </a:rPr>
              <a:t>WFO, who used the data for discussions and forecasts.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733961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NWS Forecaster: SRSOR </a:t>
            </a:r>
            <a:r>
              <a:rPr lang="en-US" sz="1600" i="1" dirty="0">
                <a:solidFill>
                  <a:prstClr val="black"/>
                </a:solidFill>
              </a:rPr>
              <a:t>“….certainly increased our confidence in our warning decisions and ultimately made the process more efficient … having the Super Rapid Scan data very valuable and very worthwhile, … should be able to be built into everyday operations at NWS weather forecast offices around the country.”</a:t>
            </a:r>
            <a:endParaRPr lang="en-US" sz="1600" i="1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185" y="2133600"/>
            <a:ext cx="5805815" cy="305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9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457200" y="76527"/>
            <a:ext cx="10363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2800" dirty="0">
                <a:solidFill>
                  <a:srgbClr val="1F497D"/>
                </a:solidFill>
              </a:rPr>
              <a:t>GOES-14: Special Rapid Scanning offers glimpse of the ABI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" y="6135469"/>
            <a:ext cx="8915400" cy="646331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solidFill>
                  <a:prstClr val="black"/>
                </a:solidFill>
              </a:rPr>
              <a:t>GOES-14 provided very unique information and offers a glimpse into the possibilities that will be provided by the ABI on GOES-R. Data used by the NWS.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581400" y="5478857"/>
            <a:ext cx="5334000" cy="46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400" i="1" dirty="0" smtClean="0">
                <a:solidFill>
                  <a:prstClr val="black"/>
                </a:solidFill>
              </a:rPr>
              <a:t>GOES-14 </a:t>
            </a:r>
            <a:r>
              <a:rPr lang="en-US" sz="1400" i="1" dirty="0" smtClean="0">
                <a:solidFill>
                  <a:prstClr val="black"/>
                </a:solidFill>
              </a:rPr>
              <a:t>SRSOR posts from the CIMSS blog</a:t>
            </a:r>
            <a:endParaRPr lang="en-US" sz="1400" i="1" dirty="0">
              <a:solidFill>
                <a:prstClr val="black"/>
              </a:solidFill>
            </a:endParaRP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200" i="1" dirty="0">
                <a:solidFill>
                  <a:prstClr val="black"/>
                </a:solidFill>
              </a:rPr>
              <a:t>http://cimss.ssec.wisc.edu/goes/blog/archives/category/goes-14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685800"/>
            <a:ext cx="3352800" cy="5334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SRSOR (Super Rapid Scan Operations for GOES-R) from GOES-14 imager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More SRSOR data in both May 8-24 and August 14-28 of 2014. </a:t>
            </a:r>
            <a:endParaRPr lang="en-US" sz="2000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i="1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en-US" sz="2000" i="1" dirty="0">
                <a:solidFill>
                  <a:prstClr val="black"/>
                </a:solidFill>
                <a:hlinkClick r:id="rId3"/>
              </a:rPr>
              <a:t>cimss.ssec.wisc.edu/goes/srsor2014/GOES-14_SRSOR.html</a:t>
            </a:r>
            <a:endParaRPr lang="en-US" sz="2000" i="1" dirty="0">
              <a:solidFill>
                <a:prstClr val="black"/>
              </a:solidFill>
            </a:endParaRP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Many </a:t>
            </a:r>
            <a:r>
              <a:rPr lang="en-US" sz="2000" dirty="0">
                <a:solidFill>
                  <a:prstClr val="black"/>
                </a:solidFill>
              </a:rPr>
              <a:t>phenomena were observed: convection, hurricanes, fires, smoke, ... </a:t>
            </a:r>
          </a:p>
          <a:p>
            <a:pPr marL="342900" indent="-342900">
              <a:lnSpc>
                <a:spcPct val="95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dirty="0">
                <a:solidFill>
                  <a:prstClr val="black"/>
                </a:solidFill>
              </a:rPr>
              <a:t>Data was provided </a:t>
            </a:r>
            <a:r>
              <a:rPr lang="en-US" sz="2000" dirty="0">
                <a:solidFill>
                  <a:prstClr val="black"/>
                </a:solidFill>
              </a:rPr>
              <a:t>to many </a:t>
            </a:r>
            <a:r>
              <a:rPr lang="en-US" sz="2000" dirty="0">
                <a:solidFill>
                  <a:prstClr val="black"/>
                </a:solidFill>
              </a:rPr>
              <a:t>groups: WPC</a:t>
            </a:r>
            <a:r>
              <a:rPr lang="en-US" sz="2000" dirty="0">
                <a:solidFill>
                  <a:prstClr val="black"/>
                </a:solidFill>
              </a:rPr>
              <a:t>, OPC, AWC, SPC, SAB, several </a:t>
            </a:r>
            <a:r>
              <a:rPr lang="en-US" sz="2000" dirty="0">
                <a:solidFill>
                  <a:prstClr val="black"/>
                </a:solidFill>
              </a:rPr>
              <a:t>WFO, who used the data for discussions and forecasts. 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29000" y="733961"/>
            <a:ext cx="563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Animation of 1-min GOES-14 Imager data on May 16, 2014</a:t>
            </a:r>
            <a:endParaRPr lang="en-US" sz="1600" i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00" y="3048000"/>
            <a:ext cx="13899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hlinkClick r:id="rId4"/>
              </a:rPr>
              <a:t>http://cimss.ssec.wisc.edu/goes/goes-r/</a:t>
            </a:r>
            <a:endParaRPr lang="en-US" i="1" dirty="0" smtClean="0"/>
          </a:p>
          <a:p>
            <a:endParaRPr lang="en-US" i="1" dirty="0"/>
          </a:p>
          <a:p>
            <a:r>
              <a:rPr lang="en-US" i="1" dirty="0" smtClean="0"/>
              <a:t>http://cimss.ssec.wisc.edu/goes/goes-r/600x800_GOES_B1_CLDS_SLC_animated_2014136_130000_182_2014136_230000_182_EB_TSTORM.mp4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3674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9277"/>
            <a:ext cx="8991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</a:rPr>
              <a:t>ABI CONUS Sector Locations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199" y="1166018"/>
            <a:ext cx="2706757" cy="4525963"/>
          </a:xfrm>
        </p:spPr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Worked with the GOES-R Program Office and the NWS on moving the ABI CONUS center points for both the GOES-East and -West positions to better address operational needs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b="29461"/>
          <a:stretch/>
        </p:blipFill>
        <p:spPr>
          <a:xfrm>
            <a:off x="2782957" y="905786"/>
            <a:ext cx="6194110" cy="2904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" b="29612"/>
          <a:stretch/>
        </p:blipFill>
        <p:spPr>
          <a:xfrm>
            <a:off x="2782957" y="3960000"/>
            <a:ext cx="6208643" cy="289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0" y="3429000"/>
            <a:ext cx="5194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Current (PUG) sectors for GOES-East and -West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0" y="6488668"/>
            <a:ext cx="4480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Proposed (NOAT and GORWG-approved)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9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0050907_murata_draft">
  <a:themeElements>
    <a:clrScheme name="20050907_murata_dra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0050907_murata_draf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ja-JP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50" charset="-128"/>
          </a:defRPr>
        </a:defPPr>
      </a:lstStyle>
    </a:lnDef>
  </a:objectDefaults>
  <a:extraClrSchemeLst>
    <a:extraClrScheme>
      <a:clrScheme name="20050907_murata_dra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0907_murata_dra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0907_murata_dra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기본 디자인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FE7F5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FE7F5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굴림" pitchFamily="50" charset="-127"/>
            <a:ea typeface="굴림" pitchFamily="50" charset="-127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NOAA">
  <a:themeElements>
    <a:clrScheme name="">
      <a:dk1>
        <a:srgbClr val="000000"/>
      </a:dk1>
      <a:lt1>
        <a:srgbClr val="063DE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FF2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NOAA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OA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OA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EUM_template_v02">
  <a:themeElements>
    <a:clrScheme name="EUM_template_v0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UM_template_v02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5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EUM_template_v0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UM_template_v0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UM_template_v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1483</Words>
  <Application>Microsoft Office PowerPoint</Application>
  <PresentationFormat>On-screen Show (4:3)</PresentationFormat>
  <Paragraphs>282</Paragraphs>
  <Slides>25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Office Theme</vt:lpstr>
      <vt:lpstr>1_Default Design</vt:lpstr>
      <vt:lpstr>2_NOAA</vt:lpstr>
      <vt:lpstr>Default Design</vt:lpstr>
      <vt:lpstr>1_Office Theme</vt:lpstr>
      <vt:lpstr>2_Office Theme</vt:lpstr>
      <vt:lpstr>2_Default Design</vt:lpstr>
      <vt:lpstr>4_Office Theme</vt:lpstr>
      <vt:lpstr>1_EUM_template_v02</vt:lpstr>
      <vt:lpstr>20050907_murata_draft</vt:lpstr>
      <vt:lpstr>기본 디자인</vt:lpstr>
      <vt:lpstr>NWA Talk</vt:lpstr>
      <vt:lpstr>    Continuity of GOES Operational Satellite Program</vt:lpstr>
      <vt:lpstr>GOES-R main instruments</vt:lpstr>
      <vt:lpstr>PowerPoint Presentation</vt:lpstr>
      <vt:lpstr>16 (ABI) versus only 5 (GOES Imager) bands</vt:lpstr>
      <vt:lpstr>Baseline ABI Scan Modes</vt:lpstr>
      <vt:lpstr>PowerPoint Presentation</vt:lpstr>
      <vt:lpstr>PowerPoint Presentation</vt:lpstr>
      <vt:lpstr>ABI CONUS Sector Locations</vt:lpstr>
      <vt:lpstr>PowerPoint Presentation</vt:lpstr>
      <vt:lpstr>Mode 3 (‘flex’) “Time-Time” chart</vt:lpstr>
      <vt:lpstr>Proposed Mode ”3a” with Extended CONUS</vt:lpstr>
      <vt:lpstr>Baseline Time-Time Mode 4</vt:lpstr>
      <vt:lpstr>Exploratory ABI Scan Strategies</vt:lpstr>
      <vt:lpstr>ABI CONUS Sector Size</vt:lpstr>
      <vt:lpstr>PowerPoint Presentation</vt:lpstr>
      <vt:lpstr>PowerPoint Presentation</vt:lpstr>
      <vt:lpstr>PowerPoint Presentation</vt:lpstr>
      <vt:lpstr>PowerPoint Presentation</vt:lpstr>
      <vt:lpstr>Himawari launched!</vt:lpstr>
      <vt:lpstr>From MSG-SEVIRI to MTG-FCI</vt:lpstr>
      <vt:lpstr>AHI Sectored Observations in 10 minutes</vt:lpstr>
      <vt:lpstr> 4.3 COMS &amp; GEO-KOMPSAT-2A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NWA Talk</dc:title>
  <dc:creator>Tim Schmit</dc:creator>
  <cp:lastModifiedBy>Tim Schmit</cp:lastModifiedBy>
  <cp:revision>14</cp:revision>
  <dcterms:created xsi:type="dcterms:W3CDTF">2014-10-09T13:32:39Z</dcterms:created>
  <dcterms:modified xsi:type="dcterms:W3CDTF">2014-10-09T16:50:14Z</dcterms:modified>
</cp:coreProperties>
</file>