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unknown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  <p:sldMasterId id="2147483724" r:id="rId7"/>
  </p:sldMasterIdLst>
  <p:notesMasterIdLst>
    <p:notesMasterId r:id="rId40"/>
  </p:notesMasterIdLst>
  <p:sldIdLst>
    <p:sldId id="263" r:id="rId8"/>
    <p:sldId id="264" r:id="rId9"/>
    <p:sldId id="261" r:id="rId10"/>
    <p:sldId id="272" r:id="rId11"/>
    <p:sldId id="271" r:id="rId12"/>
    <p:sldId id="266" r:id="rId13"/>
    <p:sldId id="258" r:id="rId14"/>
    <p:sldId id="260" r:id="rId15"/>
    <p:sldId id="259" r:id="rId16"/>
    <p:sldId id="267" r:id="rId17"/>
    <p:sldId id="282" r:id="rId18"/>
    <p:sldId id="274" r:id="rId19"/>
    <p:sldId id="284" r:id="rId20"/>
    <p:sldId id="285" r:id="rId21"/>
    <p:sldId id="286" r:id="rId22"/>
    <p:sldId id="288" r:id="rId23"/>
    <p:sldId id="269" r:id="rId24"/>
    <p:sldId id="276" r:id="rId25"/>
    <p:sldId id="277" r:id="rId26"/>
    <p:sldId id="278" r:id="rId27"/>
    <p:sldId id="279" r:id="rId28"/>
    <p:sldId id="283" r:id="rId29"/>
    <p:sldId id="280" r:id="rId30"/>
    <p:sldId id="275" r:id="rId31"/>
    <p:sldId id="289" r:id="rId32"/>
    <p:sldId id="290" r:id="rId33"/>
    <p:sldId id="270" r:id="rId34"/>
    <p:sldId id="265" r:id="rId35"/>
    <p:sldId id="291" r:id="rId36"/>
    <p:sldId id="287" r:id="rId37"/>
    <p:sldId id="268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19942-D883-4C05-8523-D3579D75F9E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C987-5BA3-4BF1-B00E-E8FDCAE0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5F5AC7-C2D0-42DF-9B50-0CEA90F8DB5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https://www.usajobs.gov/GetJob/ViewDetails/326212300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Renkevens</a:t>
            </a:r>
            <a:r>
              <a:rPr lang="en-US" baseline="0" dirty="0" smtClean="0"/>
              <a:t> for some of these ideas.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http://cimss.ssec.wisc.edu/news/geo_image_anniversary.html</a:t>
            </a: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47BB64-68CD-4754-8319-3FFFBC6122CE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http://cimss.ssec.wisc.edu/goes/srsor/GOES-14_SRSOR.html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6973A-00A6-4F05-BE53-C5C2E34548D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30 min of “rapid” scan. Of course the spatial and spectral attributes are improved as well. </a:t>
            </a:r>
            <a:r>
              <a:rPr lang="en-US" dirty="0" smtClean="0"/>
              <a:t>Slide from T. Schmit,</a:t>
            </a:r>
            <a:r>
              <a:rPr lang="en-US" baseline="0" dirty="0" smtClean="0"/>
              <a:t> STAR. Table from Schmit et al, 2005.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Al Powell, STAR director.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C92460-F5AA-4557-BA78-622732C2F36C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Al Powell, STAR director.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1E9AEA-57BC-45F0-9D82-3A6E9924EBBE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Al Powell, STAR director.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58A0D-B277-4308-AE99-B557438317A3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rIns="91431"/>
          <a:lstStyle/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Slide modified</a:t>
            </a:r>
            <a:r>
              <a:rPr lang="en-US" baseline="0" dirty="0" smtClean="0"/>
              <a:t> from </a:t>
            </a:r>
            <a:r>
              <a:rPr lang="en-US" sz="1200" b="1" dirty="0" smtClean="0"/>
              <a:t>Laura </a:t>
            </a:r>
            <a:r>
              <a:rPr lang="en-US" sz="1200" b="1" dirty="0" err="1" smtClean="0"/>
              <a:t>Furgione</a:t>
            </a:r>
            <a:r>
              <a:rPr lang="en-US" sz="1200" b="1" dirty="0" smtClean="0"/>
              <a:t>, NWS</a:t>
            </a:r>
          </a:p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1200" b="1" dirty="0" smtClean="0"/>
          </a:p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 err="1" smtClean="0"/>
              <a:t>Ppt</a:t>
            </a:r>
            <a:r>
              <a:rPr lang="en-US" sz="1200" b="1" dirty="0" smtClean="0"/>
              <a:t>: ‘crop to shape’ and ‘picture</a:t>
            </a:r>
            <a:r>
              <a:rPr lang="en-US" sz="1200" b="1" baseline="0" dirty="0" smtClean="0"/>
              <a:t> effects, bevel, </a:t>
            </a:r>
            <a:r>
              <a:rPr lang="en-US" sz="1200" b="1" baseline="0" smtClean="0"/>
              <a:t>soft round’</a:t>
            </a:r>
            <a:endParaRPr lang="en-US" sz="1200" b="1" dirty="0" smtClean="0"/>
          </a:p>
          <a:p>
            <a:pPr marL="113123" indent="-113123">
              <a:buFontTx/>
              <a:buChar char="•"/>
            </a:pPr>
            <a:endParaRPr lang="en-US" dirty="0"/>
          </a:p>
          <a:p>
            <a:pPr marL="113123" indent="-113123"/>
            <a:r>
              <a:rPr lang="en-US" b="1" dirty="0"/>
              <a:t>NOAA=Critical Environmental Intelligence</a:t>
            </a:r>
          </a:p>
          <a:p>
            <a:pPr marL="113123" indent="-113123">
              <a:buFontTx/>
              <a:buChar char="•"/>
            </a:pPr>
            <a:r>
              <a:rPr lang="en-US" dirty="0"/>
              <a:t>Our Nation's environmental predictive capabilities are supported by four foundational pillars: </a:t>
            </a:r>
            <a:r>
              <a:rPr lang="en-US" b="1" dirty="0"/>
              <a:t>observations</a:t>
            </a:r>
            <a:r>
              <a:rPr lang="en-US" dirty="0"/>
              <a:t>, </a:t>
            </a:r>
            <a:r>
              <a:rPr lang="en-US" b="1" dirty="0"/>
              <a:t>computer</a:t>
            </a:r>
            <a:r>
              <a:rPr lang="en-US" dirty="0"/>
              <a:t> </a:t>
            </a:r>
            <a:r>
              <a:rPr lang="en-US" b="1" dirty="0"/>
              <a:t>models</a:t>
            </a:r>
            <a:r>
              <a:rPr lang="en-US" dirty="0"/>
              <a:t>, </a:t>
            </a:r>
            <a:r>
              <a:rPr lang="en-US" b="1" dirty="0"/>
              <a:t>research</a:t>
            </a:r>
            <a:r>
              <a:rPr lang="en-US" dirty="0"/>
              <a:t>, and </a:t>
            </a:r>
            <a:r>
              <a:rPr lang="en-US" b="1" dirty="0"/>
              <a:t>our people</a:t>
            </a:r>
            <a:r>
              <a:rPr lang="en-US" dirty="0"/>
              <a:t>, who provide forecasts, warnings, and decision assistance to key decision makers.</a:t>
            </a:r>
          </a:p>
          <a:p>
            <a:pPr marL="113123" indent="-113123">
              <a:buFontTx/>
              <a:buChar char="•"/>
            </a:pPr>
            <a:r>
              <a:rPr lang="en-US" dirty="0"/>
              <a:t>By strengthening the pillars – through improved satellite and in-situ observations, computational capacity, and coupled atmosphere, ocean, land models, and necessary research – we can revolutionize the forecast process across the entire spectrum, from relatively small-scale, short range applications to long range weather and climate predictions. </a:t>
            </a:r>
          </a:p>
          <a:p>
            <a:pPr marL="113123" indent="-113123">
              <a:buFontTx/>
              <a:buChar char="•"/>
            </a:pPr>
            <a:r>
              <a:rPr lang="en-US" dirty="0"/>
              <a:t>From a physical science perspective, NOAA continues to make strides and achieve success with its uptake, responsiveness, technological advances, etc.</a:t>
            </a:r>
          </a:p>
          <a:p>
            <a:pPr marL="113123" indent="-113123"/>
            <a:endParaRPr lang="en-US" b="1" dirty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5051" y="8685856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538" indent="-287338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7013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7013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8988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61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33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05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77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62EF078-E5AA-4BAD-A61B-D087D00B4DAD}" type="slidenum">
              <a:rPr lang="en-US" sz="1200">
                <a:latin typeface="Calibri" pitchFamily="34" charset="0"/>
                <a:ea typeface="MS PGothic" pitchFamily="34" charset="-128"/>
              </a:rPr>
              <a:pPr algn="r"/>
              <a:t>11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Steve Ackerman, CIMSS</a:t>
            </a:r>
            <a:r>
              <a:rPr lang="en-US" baseline="0" dirty="0" smtClean="0"/>
              <a:t> Director.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7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oaa_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3988"/>
            <a:ext cx="990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914400" y="6276975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</a:rPr>
              <a:t> Center for Satellite Applications and Research (STAR) Review 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09 – 11 March 2010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77200" y="6324600"/>
            <a:ext cx="1143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Image: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MODIS Land Group,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NASA GSFC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March 2000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5882"/>
          <a:stretch>
            <a:fillRect/>
          </a:stretch>
        </p:blipFill>
        <p:spPr bwMode="auto">
          <a:xfrm>
            <a:off x="76200" y="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219200"/>
          </a:xfrm>
          <a:noFill/>
          <a:effectLst>
            <a:outerShdw dist="28398" dir="3806097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9900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07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10BC-D2F3-446A-91D3-A032B5B8E5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6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047A-9D1F-4996-9F07-14C9319FB9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0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50D4-CAC2-495E-B9E0-712FBA0FBA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9373F-304C-4DAF-8F22-6B2C3501F6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C583-8489-493E-BAF0-9D383CD45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CB34-5168-47D4-BEDA-C1757E428E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23AE-9891-4DD1-82E7-D2D25B013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7CD2-17F3-4032-A8E2-70E8D96BFE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7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D96E-C0FF-4DF9-9551-A4306D3EF5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F65E-23EA-4DDC-BBA1-C10FE152CA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7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A91B-F52F-4420-883A-8B7DDB9DD8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3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4824-E4FD-4849-B1AA-ABAAFB08D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6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6D8D-65E7-44A4-8586-371CE6320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1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214-472A-4A50-8689-239920E93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41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BBE2-0B45-459E-B43E-249FA4D6F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10DC-408F-42D2-85D7-6912F88BA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48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B014-615B-4474-BAF2-B8AB5DEA3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5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7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D6C8-A9DD-4A16-B3D3-C7DAB0A81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9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6079-4D5A-422E-9894-B2DF34F08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70A4-3252-4FE1-9ACC-CD37857E5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D8A1-D755-4C59-8FC9-37498D8C3C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85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8AB4-590D-4B34-A65E-3B998AAAFC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0D71-1EB2-4534-9BE2-26376CC65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2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614D-6C07-407A-89C8-4DF3EE5FF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D974-E740-417B-98B7-E637C9F9C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7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D358-9D95-4D21-9C92-258DBEA73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0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C3C3-45B6-47FA-B749-7716812F6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4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4F39-F228-4FA6-BCBE-7CFED029F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7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E188-6829-4AEE-8C8B-E515C05D4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4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9D4E-1167-4CE5-87D3-8B38E6B66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4B43-3DF0-4078-90AA-B4234ECDF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4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ECC5-4CDC-4E1B-9185-73BBA18E64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4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DCC3-CBD1-40AF-8575-37E3F267E8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6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0DC5-D47B-4642-BA51-AD90273797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852A-5B60-4F58-9DDB-C35B1462B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7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3768-4A05-45EC-A539-0833570A0C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6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42355-D4BC-484D-ACE9-AFDD85A9D7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8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4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972B-A59A-4838-9899-BDE4A3DB1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3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AF44-59F5-4557-A720-8136627ED0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567B-3E79-4DC0-BBB3-8E236F1AD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7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8A25-6A21-47A9-AEB8-1B386FAC25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4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C890-DC97-4BD1-85C3-44A5CCDCE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DBAD-E81F-4522-84BD-FC49BD4B9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1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0B2B-6BAC-4827-90E2-0422A1EFCF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8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0CF1DF-5010-4F66-98FE-B87ADD4CAB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4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3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5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99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2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836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48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30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58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98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21920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60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1"/>
            <a:ext cx="7772400" cy="4312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7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85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4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8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4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479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69599" y="14069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289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479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69599" y="14069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289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2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47993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69599" y="14069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28913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2CDF527C-D907-4CE3-A0AC-BE8B010C5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2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60317-E260-4F3D-B31B-598C9F8EE31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 userDrawn="1"/>
        </p:nvSpPr>
        <p:spPr bwMode="auto">
          <a:xfrm>
            <a:off x="1524000" y="6429375"/>
            <a:ext cx="6019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FFFF"/>
                </a:solidFill>
              </a:rPr>
              <a:t> Center for Satellite Applications and Research (STAR) Review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09 – 11 March 2010</a:t>
            </a:r>
          </a:p>
        </p:txBody>
      </p:sp>
      <p:pic>
        <p:nvPicPr>
          <p:cNvPr id="14344" name="Picture 9" descr="noaa_sea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84138"/>
            <a:ext cx="7651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6206" r="7933" b="8696"/>
          <a:stretch>
            <a:fillRect/>
          </a:stretch>
        </p:blipFill>
        <p:spPr bwMode="auto">
          <a:xfrm>
            <a:off x="7508875" y="66675"/>
            <a:ext cx="765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NASA - terra_globe004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14102"/>
          <a:stretch>
            <a:fillRect/>
          </a:stretch>
        </p:blipFill>
        <p:spPr bwMode="auto">
          <a:xfrm>
            <a:off x="76200" y="0"/>
            <a:ext cx="874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F08BA-D5E7-4AED-A8A4-97DD45D6175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F617A-C95F-4F9D-A361-A5480A4F8A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0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CF67B-5235-4AEC-B977-2F01E55CDF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019800"/>
            <a:ext cx="8524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prstClr val="white"/>
                </a:solidFill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50238" y="64135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1CE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36A6810-080D-4088-BBA5-F7C22A945A93}" type="slidenum">
              <a:rPr lang="en-US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10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-76200" y="1152525"/>
            <a:ext cx="929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Government employment opportunities</a:t>
            </a:r>
            <a:endParaRPr lang="en-US" sz="4400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8534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Timothy J. Schmit  (</a:t>
            </a:r>
            <a:r>
              <a:rPr lang="en-US" dirty="0">
                <a:solidFill>
                  <a:srgbClr val="FFFFFF"/>
                </a:solidFill>
              </a:rPr>
              <a:t>tim.j.schmit@noaa.gov</a:t>
            </a: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  <a:latin typeface="Arial Unicode MS" pitchFamily="34" charset="-128"/>
              </a:rPr>
              <a:t>DoC</a:t>
            </a: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/NOAA/NESDIS/Satellite </a:t>
            </a: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Applications and </a:t>
            </a: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Research (STAR)</a:t>
            </a:r>
            <a:endParaRPr lang="en-US" sz="20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  Advanced Satellite Products Branch (ASPB)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Madison, WI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3429000" y="5000625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NWA </a:t>
            </a:r>
            <a:r>
              <a:rPr lang="en-US" sz="1600" b="1" dirty="0">
                <a:solidFill>
                  <a:srgbClr val="FFFFFF"/>
                </a:solidFill>
              </a:rPr>
              <a:t>Annual Meeting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Student Session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October 7, 2012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Madison, WI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13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B06FBF-6F4C-4754-B4B9-2C0731C02407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138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722605" cy="201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2" descr="C:\SAT\Users\tims\Documents\gifs_old\star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1"/>
            <a:ext cx="4800600" cy="6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1203055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61" y="2486574"/>
            <a:ext cx="3771359" cy="23570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2554061" y="2514600"/>
            <a:ext cx="3771359" cy="230832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Critical </a:t>
            </a:r>
          </a:p>
          <a:p>
            <a:pPr algn="ctr"/>
            <a:r>
              <a:rPr lang="en-US" sz="3600" b="1" dirty="0" smtClean="0"/>
              <a:t>Environmental Intelligence</a:t>
            </a:r>
          </a:p>
          <a:p>
            <a:pPr algn="ctr"/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S PGothic" pitchFamily="34" charset="-128"/>
              </a:rPr>
              <a:t>Four Pillars of </a:t>
            </a:r>
            <a:r>
              <a:rPr lang="en-US" sz="4000" b="1" dirty="0" smtClean="0">
                <a:solidFill>
                  <a:srgbClr val="FFFF00"/>
                </a:solidFill>
                <a:ea typeface="MS PGothic" pitchFamily="34" charset="-128"/>
              </a:rPr>
              <a:t>NOAA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Left Arrow 6"/>
          <p:cNvSpPr/>
          <p:nvPr/>
        </p:nvSpPr>
        <p:spPr>
          <a:xfrm rot="12291737">
            <a:off x="1202707" y="2019441"/>
            <a:ext cx="1783893" cy="68530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20045862">
            <a:off x="5696998" y="1963659"/>
            <a:ext cx="1821661" cy="68537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eft Arrow 10"/>
          <p:cNvSpPr/>
          <p:nvPr/>
        </p:nvSpPr>
        <p:spPr>
          <a:xfrm rot="9066587">
            <a:off x="1054503" y="4754336"/>
            <a:ext cx="1949383" cy="68476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Left Arrow 12"/>
          <p:cNvSpPr/>
          <p:nvPr/>
        </p:nvSpPr>
        <p:spPr>
          <a:xfrm rot="1756466">
            <a:off x="5681154" y="4773536"/>
            <a:ext cx="1957240" cy="68441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63513" y="2928938"/>
            <a:ext cx="1958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Observations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010400" y="1862137"/>
            <a:ext cx="19573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People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2251" name="Freeform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38600"/>
            <a:ext cx="2325687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52412" y="4911725"/>
            <a:ext cx="1957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Computation </a:t>
            </a:r>
            <a:r>
              <a:rPr lang="en-US" sz="2100" b="1" dirty="0">
                <a:latin typeface="Calibri" pitchFamily="34" charset="0"/>
                <a:ea typeface="MS PGothic" pitchFamily="34" charset="-128"/>
              </a:rPr>
              <a:t>&amp; </a:t>
            </a: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Modeling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7067884" y="4825802"/>
            <a:ext cx="19573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Research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b="1890"/>
          <a:stretch/>
        </p:blipFill>
        <p:spPr>
          <a:xfrm>
            <a:off x="180871" y="866274"/>
            <a:ext cx="2055917" cy="2029326"/>
          </a:xfrm>
          <a:prstGeom prst="roundRect">
            <a:avLst/>
          </a:prstGeom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4" y="1219200"/>
            <a:ext cx="2636006" cy="1766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47" y="3600450"/>
            <a:ext cx="1802653" cy="24193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TextBox 16"/>
          <p:cNvSpPr txBox="1"/>
          <p:nvPr/>
        </p:nvSpPr>
        <p:spPr>
          <a:xfrm>
            <a:off x="2706816" y="5943600"/>
            <a:ext cx="3236784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People are key for each pillar!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NOAA/NWS or NOAA/NESDIS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DOE or DOI or EPA or FAA or NASA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DoD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Airforce</a:t>
            </a:r>
            <a:r>
              <a:rPr lang="en-US" dirty="0" smtClean="0">
                <a:solidFill>
                  <a:schemeClr val="bg1"/>
                </a:solidFill>
              </a:rPr>
              <a:t>, Navy, etc.)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“Government-support”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NOAA Cooperative Institutes, etc.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Contractors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152400" y="1112837"/>
            <a:ext cx="8763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NOAA/NWS: operational forecasters, modelers (NCEP), hydrologist, NHC, HPC, OPC, AWC, SPC, 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NOAA/NESDIS: </a:t>
            </a:r>
            <a:r>
              <a:rPr lang="en-US" dirty="0">
                <a:solidFill>
                  <a:schemeClr val="bg1"/>
                </a:solidFill>
              </a:rPr>
              <a:t>Satellite algorithm/product development and research; satellite </a:t>
            </a:r>
            <a:r>
              <a:rPr lang="en-US" dirty="0" smtClean="0">
                <a:solidFill>
                  <a:schemeClr val="bg1"/>
                </a:solidFill>
              </a:rPr>
              <a:t>operator, volcanic ash advisory, synoptic analysis, 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NOAA/NESDIS/OAR: research, surface observing, etc.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9905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NASA: satellite products, research,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DOE (Energy): solar,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DOI (Interior): wildfires, etc.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EPA: air quality,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DOA (Agriculture): researcher,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FAA: 4-d data cube, hazards to aviation </a:t>
            </a: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DoD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Airforce</a:t>
            </a:r>
            <a:r>
              <a:rPr lang="en-US" dirty="0" smtClean="0">
                <a:solidFill>
                  <a:schemeClr val="bg1"/>
                </a:solidFill>
              </a:rPr>
              <a:t>, Navy, etc.)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Operational forecasts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Modelers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341437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“Government-support”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NOAA Cooperative Institutes, UCAR, etc.</a:t>
            </a:r>
          </a:p>
          <a:p>
            <a:pPr lvl="1" eaLnBrk="1" hangingPunct="1"/>
            <a:r>
              <a:rPr lang="en-US" i="1" dirty="0" smtClean="0">
                <a:solidFill>
                  <a:schemeClr val="bg1"/>
                </a:solidFill>
              </a:rPr>
              <a:t>http://www.nrc.noaa.gov/ci/locations/index.html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Research on many topics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Contractors</a:t>
            </a:r>
          </a:p>
          <a:p>
            <a:pPr lvl="1" eaLnBrk="1" hangingPunct="1"/>
            <a:r>
              <a:rPr lang="en-US" i="1" dirty="0" smtClean="0">
                <a:solidFill>
                  <a:schemeClr val="bg1"/>
                </a:solidFill>
              </a:rPr>
              <a:t>http://www.corpblogspot.org/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Full range of support from operations to IT to research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http://www2.ucar.edu/opportunities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95275"/>
            <a:ext cx="7772400" cy="9144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2"/>
                </a:solidFill>
              </a:rPr>
              <a:t>CIMSS Personnel (now 136)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77938"/>
            <a:ext cx="7618412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909089" y="2066925"/>
            <a:ext cx="358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Logistics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sta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4648200"/>
            <a:ext cx="27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https://www.usajobs.gov/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8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DO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38800" y="4196490"/>
            <a:ext cx="2125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Watch close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nw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log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pathwa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4082534"/>
            <a:ext cx="455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https://www.usajobs.gov/studentsandgrads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1E188-6829-4AEE-8C8B-E515C05D4BB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5669"/>
            <a:ext cx="853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US Bureau of Labor Statistics: </a:t>
            </a:r>
            <a:r>
              <a:rPr lang="en-US" i="1" dirty="0" smtClean="0"/>
              <a:t>http://www.bls.gov/ooh/Life-Physical-and-Social-Science/Atmospheric-scientists-including-meteorologists.htm#tab-6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20078"/>
            <a:ext cx="7406800" cy="6037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172200"/>
            <a:ext cx="5489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Atmospheric scientists…projected to grow by 11%...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 Bureau of Labor Statistics: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Prospective atmospheric scientists should expect competition because the number of graduates from meteorology programs is expected to exceed the number of job openings.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Workers with a graduate degree should enjoy better prospects than those whose highest level of education is a bachelor’s degree.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Competition may be strong for research positions at colleges and universities because of the limited number of positions available.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Few opportunities are expected in federal government because atmospheric scientists will be hired only to replace workers who retire or leave for other reasons. 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best job prospects for meteorologists will be in private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D614D-6C07-407A-89C8-4DF3EE5FF0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r>
              <a:rPr lang="en-US" dirty="0" smtClean="0">
                <a:solidFill>
                  <a:srgbClr val="FFFF00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066799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Gain experience to stand apart from others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Take more courses than required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Consider getting a minor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Get a masters degree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Computer skills (programming, web, etc.)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Consider for internships, coops, Student Career Experience Program (SCEP), etc.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Business / management courses 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"You can't teach enthusiasm!“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 your homework about the agency/group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Be flexible </a:t>
            </a:r>
            <a:r>
              <a:rPr lang="en-US" dirty="0" err="1" smtClean="0">
                <a:solidFill>
                  <a:schemeClr val="bg1"/>
                </a:solidFill>
              </a:rPr>
              <a:t>wrt</a:t>
            </a:r>
            <a:r>
              <a:rPr lang="en-US" dirty="0" smtClean="0">
                <a:solidFill>
                  <a:schemeClr val="bg1"/>
                </a:solidFill>
              </a:rPr>
              <a:t> location, other options await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Join profession groups (NWA, AMS, etc.)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“You only need one job”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Don’t be shy – advertise yourself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Get involved, network (+ social media)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Investigate ‘government-support’ positions, such as at NOAA Cooperative Institutes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1966: ATS-1 launched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4563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Applications Technology Satellite (ATS)-1 was the first geostationary imager, launched 6 December  1966. Imaging instrument designer and SSEC </a:t>
            </a:r>
            <a:r>
              <a:rPr lang="en-US" sz="2800" dirty="0" smtClean="0"/>
              <a:t>(Madison, WI) co-founder</a:t>
            </a:r>
            <a:r>
              <a:rPr lang="en-US" sz="2800" dirty="0" smtClean="0"/>
              <a:t>, </a:t>
            </a:r>
            <a:r>
              <a:rPr lang="en-US" sz="2800" dirty="0" err="1" smtClean="0"/>
              <a:t>Verner</a:t>
            </a:r>
            <a:r>
              <a:rPr lang="en-US" sz="2800" dirty="0" smtClean="0"/>
              <a:t> E. Suomi, proclaimed, “</a:t>
            </a:r>
            <a:r>
              <a:rPr lang="en-US" sz="2800" i="1" dirty="0" smtClean="0"/>
              <a:t>the clouds move, not the earth</a:t>
            </a:r>
            <a:r>
              <a:rPr lang="en-US" sz="2800" dirty="0" smtClean="0"/>
              <a:t>”.</a:t>
            </a:r>
          </a:p>
        </p:txBody>
      </p:sp>
      <p:pic>
        <p:nvPicPr>
          <p:cNvPr id="111620" name="Picture 5" descr="first_ATS_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429000"/>
            <a:ext cx="45402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EE8BBA-A30F-42F9-8811-54221C5300E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1116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08363"/>
            <a:ext cx="426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Box 2"/>
          <p:cNvSpPr txBox="1">
            <a:spLocks noChangeArrowheads="1"/>
          </p:cNvSpPr>
          <p:nvPr/>
        </p:nvSpPr>
        <p:spPr bwMode="auto">
          <a:xfrm>
            <a:off x="76200" y="3505200"/>
            <a:ext cx="219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11 December  1966</a:t>
            </a:r>
          </a:p>
        </p:txBody>
      </p:sp>
    </p:spTree>
    <p:extLst>
      <p:ext uri="{BB962C8B-B14F-4D97-AF65-F5344CB8AC3E}">
        <p14:creationId xmlns:p14="http://schemas.microsoft.com/office/powerpoint/2010/main" val="2113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Select Links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https://www.usajobs.gov/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http://www.careers.noaa.gov/special_programs.html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http://www.theweatherprediction.com/jobs/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http://www.navy.com/careers.html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http://www.airforce.com/careers/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http://jobs.faa.gov/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http://www.bls.gov/ooh/Life-Physical-and-Social-Science/Atmospheric-scientists-including-meteorologists.htm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http://www.nwas.org/jobs.php (member portal)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0"/>
            <a:ext cx="1524000" cy="2209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9" y="4495800"/>
            <a:ext cx="3115461" cy="22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72FF-57B5-4206-AA59-7354F91BDF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800x900_GOES_B1_RSRSO_ISAAC_animated_2012242_120000_182_2012242_1341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61722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Click to animate</a:t>
            </a:r>
          </a:p>
        </p:txBody>
      </p:sp>
    </p:spTree>
    <p:extLst>
      <p:ext uri="{BB962C8B-B14F-4D97-AF65-F5344CB8AC3E}">
        <p14:creationId xmlns:p14="http://schemas.microsoft.com/office/powerpoint/2010/main" val="9006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57873" y="25400"/>
            <a:ext cx="3558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ABI Scans (in 30 min)</a:t>
            </a:r>
          </a:p>
        </p:txBody>
      </p:sp>
      <p:pic>
        <p:nvPicPr>
          <p:cNvPr id="27658" name="Picture 10" descr="SAMPLE_ABI_CO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7"/>
          <a:stretch>
            <a:fillRect/>
          </a:stretch>
        </p:blipFill>
        <p:spPr bwMode="auto">
          <a:xfrm>
            <a:off x="5029200" y="3200400"/>
            <a:ext cx="3962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SAMPLE_ABI_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2"/>
          <a:stretch>
            <a:fillRect/>
          </a:stretch>
        </p:blipFill>
        <p:spPr bwMode="auto">
          <a:xfrm>
            <a:off x="5029200" y="5029200"/>
            <a:ext cx="3962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SAMPLE_ABI_F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572000" y="990600"/>
            <a:ext cx="0" cy="541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326188" y="24384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Full Disk (2X)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716713" y="6019800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Mesoscale (60X)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196138" y="4038600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CONUS (6X)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25015" y="6457890"/>
            <a:ext cx="8161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The next generation geostationary imager offers </a:t>
            </a:r>
            <a:r>
              <a:rPr lang="en-US" sz="2000" b="1" dirty="0">
                <a:solidFill>
                  <a:srgbClr val="FFFF00"/>
                </a:solidFill>
              </a:rPr>
              <a:t>more bands, more often 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8203" y="10180"/>
            <a:ext cx="3357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ABI Spectral Bands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334" r="44918" b="636"/>
          <a:stretch/>
        </p:blipFill>
        <p:spPr>
          <a:xfrm>
            <a:off x="600432" y="500882"/>
            <a:ext cx="3133368" cy="59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‘graying’ of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F8FDB0-D459-4817-B89A-882E8AE8B7F2}" type="slidenum">
              <a:rPr lang="en-US">
                <a:solidFill>
                  <a:srgbClr val="FFFFFF"/>
                </a:solidFill>
              </a:rPr>
              <a:pPr eaLnBrk="1" hangingPunct="1"/>
              <a:t>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9125" y="947738"/>
          <a:ext cx="79629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4" imgW="7962839" imgH="4648241" progId="Excel.Sheet.8">
                  <p:embed/>
                </p:oleObj>
              </mc:Choice>
              <mc:Fallback>
                <p:oleObj name="Chart" r:id="rId4" imgW="7962839" imgH="46482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47738"/>
                        <a:ext cx="79629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68288" y="-30163"/>
            <a:ext cx="9144001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9900"/>
                </a:solidFill>
              </a:rPr>
              <a:t>STAR  WORKFORCE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9900"/>
                </a:solidFill>
              </a:rPr>
              <a:t>Age Distribution</a:t>
            </a:r>
            <a:r>
              <a:rPr lang="en-US" sz="3200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762000" y="5605463"/>
            <a:ext cx="7620000" cy="773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Approximately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740000"/>
                </a:solidFill>
              </a:rPr>
              <a:t>40% </a:t>
            </a:r>
            <a:r>
              <a:rPr lang="en-US" b="1">
                <a:solidFill>
                  <a:srgbClr val="000000"/>
                </a:solidFill>
              </a:rPr>
              <a:t>of STAR’s workforce retired in the last 5 years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740000"/>
                </a:solidFill>
              </a:rPr>
              <a:t>40% </a:t>
            </a:r>
            <a:r>
              <a:rPr lang="en-US" b="1">
                <a:solidFill>
                  <a:srgbClr val="000000"/>
                </a:solidFill>
              </a:rPr>
              <a:t>of STAR’s workforce </a:t>
            </a:r>
            <a:r>
              <a:rPr lang="en-US" b="1" u="sng">
                <a:solidFill>
                  <a:srgbClr val="000000"/>
                </a:solidFill>
              </a:rPr>
              <a:t>MAY RETIRE</a:t>
            </a:r>
            <a:r>
              <a:rPr lang="en-US" b="1">
                <a:solidFill>
                  <a:srgbClr val="000000"/>
                </a:solidFill>
              </a:rPr>
              <a:t>  in the next 5 years</a:t>
            </a:r>
          </a:p>
        </p:txBody>
      </p:sp>
      <p:sp>
        <p:nvSpPr>
          <p:cNvPr id="2054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1C33BAF-8BDD-4A2D-84D9-D39CCAFBA999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D39C89-7B3E-45F1-9893-385722892035}" type="slidenum">
              <a:rPr lang="en-US">
                <a:solidFill>
                  <a:srgbClr val="FFFFFF"/>
                </a:solidFill>
              </a:rPr>
              <a:pPr eaLnBrk="1" hangingPunct="1"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STAR FACTS</a:t>
            </a:r>
            <a:br>
              <a:rPr lang="en-US" sz="2800" smtClean="0"/>
            </a:br>
            <a:r>
              <a:rPr lang="en-US" sz="2800" smtClean="0"/>
              <a:t>Civil Servant Staffing</a:t>
            </a: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57835979-5CB2-4378-AC00-2ECD2D30E08A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6325" name="Content Placeholder 4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/>
          <a:stretch>
            <a:fillRect/>
          </a:stretch>
        </p:blipFill>
        <p:spPr>
          <a:xfrm>
            <a:off x="1219200" y="1019175"/>
            <a:ext cx="6486525" cy="4338638"/>
          </a:xfrm>
          <a:solidFill>
            <a:schemeClr val="bg1"/>
          </a:solidFill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09663" y="48910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YEAR:</a:t>
            </a:r>
          </a:p>
        </p:txBody>
      </p:sp>
      <p:sp>
        <p:nvSpPr>
          <p:cNvPr id="56327" name="Text Box 44"/>
          <p:cNvSpPr txBox="1">
            <a:spLocks noChangeArrowheads="1"/>
          </p:cNvSpPr>
          <p:nvPr/>
        </p:nvSpPr>
        <p:spPr bwMode="auto">
          <a:xfrm>
            <a:off x="252413" y="5748338"/>
            <a:ext cx="8686800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STAR workforce planning is essential to maintain a viable science office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1909763" y="1052513"/>
            <a:ext cx="2286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Available 1987 FTE positions:  140</a:t>
            </a:r>
          </a:p>
        </p:txBody>
      </p:sp>
    </p:spTree>
    <p:extLst>
      <p:ext uri="{BB962C8B-B14F-4D97-AF65-F5344CB8AC3E}">
        <p14:creationId xmlns:p14="http://schemas.microsoft.com/office/powerpoint/2010/main" val="2658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C1D490-9228-40CB-8DF5-A08F71103869}" type="slidenum">
              <a:rPr lang="en-US">
                <a:solidFill>
                  <a:srgbClr val="FFFFFF"/>
                </a:solidFill>
              </a:rPr>
              <a:pPr eaLnBrk="1" hangingPunct="1"/>
              <a:t>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930275"/>
          <a:ext cx="83058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4" imgW="8686872" imgH="5829444" progId="Excel.Sheet.8">
                  <p:embed/>
                </p:oleObj>
              </mc:Choice>
              <mc:Fallback>
                <p:oleObj name="Worksheet" r:id="rId4" imgW="8686872" imgH="58294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30275"/>
                        <a:ext cx="8305800" cy="470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3810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9900"/>
                </a:solidFill>
              </a:rPr>
              <a:t>STAR  WORKFORCE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9900"/>
                </a:solidFill>
              </a:rPr>
              <a:t>NUMBER OF RECENT HIRES 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562600" y="1371600"/>
            <a:ext cx="2971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2005	11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2006	12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2007	  8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2008             5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   2009             6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Total:              42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8229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Turnover of STAR workforce will impact future readiness</a:t>
            </a:r>
          </a:p>
        </p:txBody>
      </p:sp>
      <p:sp>
        <p:nvSpPr>
          <p:cNvPr id="3079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04CE2DE-59CB-41B8-BFC1-2AAE80ED7027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R External Review">
  <a:themeElements>
    <a:clrScheme name="STAR External Re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 External 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 External Re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MSS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990</Words>
  <Application>Microsoft Office PowerPoint</Application>
  <PresentationFormat>On-screen Show (4:3)</PresentationFormat>
  <Paragraphs>265</Paragraphs>
  <Slides>32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Office Theme</vt:lpstr>
      <vt:lpstr>STAR External Review</vt:lpstr>
      <vt:lpstr>Default Design</vt:lpstr>
      <vt:lpstr>3_Default Design</vt:lpstr>
      <vt:lpstr>1_Default Design</vt:lpstr>
      <vt:lpstr>2_Default Design</vt:lpstr>
      <vt:lpstr>CIMSSpresentation</vt:lpstr>
      <vt:lpstr>Chart</vt:lpstr>
      <vt:lpstr>Microsoft Excel Worksheet</vt:lpstr>
      <vt:lpstr>PowerPoint Presentation</vt:lpstr>
      <vt:lpstr>Outline</vt:lpstr>
      <vt:lpstr>1966: ATS-1 launched</vt:lpstr>
      <vt:lpstr>PowerPoint Presentation</vt:lpstr>
      <vt:lpstr>PowerPoint Presentation</vt:lpstr>
      <vt:lpstr>Outline</vt:lpstr>
      <vt:lpstr>PowerPoint Presentation</vt:lpstr>
      <vt:lpstr>STAR FACTS Civil Servant Staffing</vt:lpstr>
      <vt:lpstr>PowerPoint Presentation</vt:lpstr>
      <vt:lpstr>Outline</vt:lpstr>
      <vt:lpstr>Four Pillars of NOAA</vt:lpstr>
      <vt:lpstr>Options</vt:lpstr>
      <vt:lpstr>Details</vt:lpstr>
      <vt:lpstr>Details</vt:lpstr>
      <vt:lpstr>Details</vt:lpstr>
      <vt:lpstr>CIMSS Personnel (now 136)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Bureau of Labor Statistics:</vt:lpstr>
      <vt:lpstr>Outline</vt:lpstr>
      <vt:lpstr>“Tips”</vt:lpstr>
      <vt:lpstr>“Tips”</vt:lpstr>
      <vt:lpstr>Select Links</vt:lpstr>
      <vt:lpstr>Outline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29</cp:revision>
  <dcterms:created xsi:type="dcterms:W3CDTF">2012-09-17T17:44:00Z</dcterms:created>
  <dcterms:modified xsi:type="dcterms:W3CDTF">2012-09-20T15:25:26Z</dcterms:modified>
</cp:coreProperties>
</file>