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4" r:id="rId8"/>
    <p:sldMasterId id="2147483746" r:id="rId9"/>
    <p:sldMasterId id="2147483758" r:id="rId10"/>
    <p:sldMasterId id="2147483770" r:id="rId11"/>
  </p:sldMasterIdLst>
  <p:notesMasterIdLst>
    <p:notesMasterId r:id="rId28"/>
  </p:notesMasterIdLst>
  <p:sldIdLst>
    <p:sldId id="257" r:id="rId12"/>
    <p:sldId id="266" r:id="rId13"/>
    <p:sldId id="265" r:id="rId14"/>
    <p:sldId id="270" r:id="rId15"/>
    <p:sldId id="268" r:id="rId16"/>
    <p:sldId id="264" r:id="rId17"/>
    <p:sldId id="263" r:id="rId18"/>
    <p:sldId id="262" r:id="rId19"/>
    <p:sldId id="269" r:id="rId20"/>
    <p:sldId id="261" r:id="rId21"/>
    <p:sldId id="260" r:id="rId22"/>
    <p:sldId id="259" r:id="rId23"/>
    <p:sldId id="267" r:id="rId24"/>
    <p:sldId id="258" r:id="rId25"/>
    <p:sldId id="271" r:id="rId26"/>
    <p:sldId id="27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7" d="100"/>
          <a:sy n="67" d="100"/>
        </p:scale>
        <p:origin x="-2280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47BE1A-296E-4323-AAC9-079E0ADAE799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0C3E189D-A882-45D1-9DDD-BF12F384B333}">
      <dgm:prSet phldrT="[Text]"/>
      <dgm:spPr/>
      <dgm:t>
        <a:bodyPr/>
        <a:lstStyle/>
        <a:p>
          <a:r>
            <a:rPr lang="en-US" dirty="0" smtClean="0"/>
            <a:t>Large Outdoor Venues</a:t>
          </a:r>
          <a:endParaRPr lang="en-US" dirty="0"/>
        </a:p>
      </dgm:t>
    </dgm:pt>
    <dgm:pt modelId="{E79349C5-616C-4C68-BFF5-A516FA17E8A9}" type="parTrans" cxnId="{C165837F-E664-4F92-AC8E-3208D8E41252}">
      <dgm:prSet/>
      <dgm:spPr/>
      <dgm:t>
        <a:bodyPr/>
        <a:lstStyle/>
        <a:p>
          <a:endParaRPr lang="en-US"/>
        </a:p>
      </dgm:t>
    </dgm:pt>
    <dgm:pt modelId="{231F5034-BDAC-4F06-92BB-EEA44C57A922}" type="sibTrans" cxnId="{C165837F-E664-4F92-AC8E-3208D8E41252}">
      <dgm:prSet/>
      <dgm:spPr/>
      <dgm:t>
        <a:bodyPr/>
        <a:lstStyle/>
        <a:p>
          <a:endParaRPr lang="en-US"/>
        </a:p>
      </dgm:t>
    </dgm:pt>
    <dgm:pt modelId="{B25EC8DD-423B-4737-B26C-02D22CC62DBF}">
      <dgm:prSet phldrT="[Text]"/>
      <dgm:spPr/>
      <dgm:t>
        <a:bodyPr/>
        <a:lstStyle/>
        <a:p>
          <a:r>
            <a:rPr lang="en-US" dirty="0" smtClean="0"/>
            <a:t>Lifeguards</a:t>
          </a:r>
          <a:endParaRPr lang="en-US" dirty="0"/>
        </a:p>
      </dgm:t>
    </dgm:pt>
    <dgm:pt modelId="{6D706F32-9FDB-4E63-B8D5-B3CFEDC4CAD0}" type="parTrans" cxnId="{04DDB717-5CFC-468B-B733-66A653198F85}">
      <dgm:prSet/>
      <dgm:spPr/>
      <dgm:t>
        <a:bodyPr/>
        <a:lstStyle/>
        <a:p>
          <a:endParaRPr lang="en-US"/>
        </a:p>
      </dgm:t>
    </dgm:pt>
    <dgm:pt modelId="{A24070B8-813B-4277-8108-81344B4F76AF}" type="sibTrans" cxnId="{04DDB717-5CFC-468B-B733-66A653198F85}">
      <dgm:prSet/>
      <dgm:spPr/>
      <dgm:t>
        <a:bodyPr/>
        <a:lstStyle/>
        <a:p>
          <a:endParaRPr lang="en-US"/>
        </a:p>
      </dgm:t>
    </dgm:pt>
    <dgm:pt modelId="{68DAC51C-03E6-4D41-A64D-4A808F1F0D39}">
      <dgm:prSet phldrT="[Text]"/>
      <dgm:spPr/>
      <dgm:t>
        <a:bodyPr/>
        <a:lstStyle/>
        <a:p>
          <a:r>
            <a:rPr lang="en-US" dirty="0" smtClean="0"/>
            <a:t>Community Events</a:t>
          </a:r>
          <a:endParaRPr lang="en-US" dirty="0"/>
        </a:p>
      </dgm:t>
    </dgm:pt>
    <dgm:pt modelId="{03BE473F-0FD4-4885-9D27-EC51AE74E1CC}" type="parTrans" cxnId="{3C29CFB0-6989-4363-8DE1-06DD57219043}">
      <dgm:prSet/>
      <dgm:spPr/>
      <dgm:t>
        <a:bodyPr/>
        <a:lstStyle/>
        <a:p>
          <a:endParaRPr lang="en-US"/>
        </a:p>
      </dgm:t>
    </dgm:pt>
    <dgm:pt modelId="{363D24BF-DF14-445E-B99A-4D87D21B0D87}" type="sibTrans" cxnId="{3C29CFB0-6989-4363-8DE1-06DD57219043}">
      <dgm:prSet/>
      <dgm:spPr/>
      <dgm:t>
        <a:bodyPr/>
        <a:lstStyle/>
        <a:p>
          <a:endParaRPr lang="en-US"/>
        </a:p>
      </dgm:t>
    </dgm:pt>
    <dgm:pt modelId="{A157A9FD-7067-4987-8636-0AF63331C52F}" type="pres">
      <dgm:prSet presAssocID="{2D47BE1A-296E-4323-AAC9-079E0ADAE799}" presName="Name0" presStyleCnt="0">
        <dgm:presLayoutVars>
          <dgm:dir/>
          <dgm:resizeHandles val="exact"/>
        </dgm:presLayoutVars>
      </dgm:prSet>
      <dgm:spPr/>
    </dgm:pt>
    <dgm:pt modelId="{691025B8-2CC4-4A44-8A42-D49AFA20B3F5}" type="pres">
      <dgm:prSet presAssocID="{2D47BE1A-296E-4323-AAC9-079E0ADAE799}" presName="fgShape" presStyleLbl="fgShp" presStyleIdx="0" presStyleCnt="1" custScaleY="191667"/>
      <dgm:spPr/>
    </dgm:pt>
    <dgm:pt modelId="{E46BAA92-041E-4F23-A1BC-6FE928332CB2}" type="pres">
      <dgm:prSet presAssocID="{2D47BE1A-296E-4323-AAC9-079E0ADAE799}" presName="linComp" presStyleCnt="0"/>
      <dgm:spPr/>
    </dgm:pt>
    <dgm:pt modelId="{C16CC723-8842-4042-972A-756D790A94D3}" type="pres">
      <dgm:prSet presAssocID="{0C3E189D-A882-45D1-9DDD-BF12F384B333}" presName="compNode" presStyleCnt="0"/>
      <dgm:spPr/>
    </dgm:pt>
    <dgm:pt modelId="{6716E37C-8838-4C77-ABE7-5B008429A322}" type="pres">
      <dgm:prSet presAssocID="{0C3E189D-A882-45D1-9DDD-BF12F384B333}" presName="bkgdShape" presStyleLbl="node1" presStyleIdx="0" presStyleCnt="3"/>
      <dgm:spPr/>
      <dgm:t>
        <a:bodyPr/>
        <a:lstStyle/>
        <a:p>
          <a:endParaRPr lang="en-US"/>
        </a:p>
      </dgm:t>
    </dgm:pt>
    <dgm:pt modelId="{15821878-72DA-4304-8B3F-A1F15B7AF25F}" type="pres">
      <dgm:prSet presAssocID="{0C3E189D-A882-45D1-9DDD-BF12F384B33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BF3C73-0B57-4F33-BA67-0F2689A79467}" type="pres">
      <dgm:prSet presAssocID="{0C3E189D-A882-45D1-9DDD-BF12F384B333}" presName="invisiNode" presStyleLbl="node1" presStyleIdx="0" presStyleCnt="3"/>
      <dgm:spPr/>
    </dgm:pt>
    <dgm:pt modelId="{F488DB89-A831-4295-9DD6-CB3AC84B3437}" type="pres">
      <dgm:prSet presAssocID="{0C3E189D-A882-45D1-9DDD-BF12F384B333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1E0F9C9-F3EB-42DB-825A-8B2A3B8B1D41}" type="pres">
      <dgm:prSet presAssocID="{231F5034-BDAC-4F06-92BB-EEA44C57A92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CA578CC-E091-4925-B50E-AB41458844FA}" type="pres">
      <dgm:prSet presAssocID="{B25EC8DD-423B-4737-B26C-02D22CC62DBF}" presName="compNode" presStyleCnt="0"/>
      <dgm:spPr/>
    </dgm:pt>
    <dgm:pt modelId="{B4836EC1-AD76-46D1-8D96-DC44D134E5D3}" type="pres">
      <dgm:prSet presAssocID="{B25EC8DD-423B-4737-B26C-02D22CC62DBF}" presName="bkgdShape" presStyleLbl="node1" presStyleIdx="1" presStyleCnt="3"/>
      <dgm:spPr/>
      <dgm:t>
        <a:bodyPr/>
        <a:lstStyle/>
        <a:p>
          <a:endParaRPr lang="en-US"/>
        </a:p>
      </dgm:t>
    </dgm:pt>
    <dgm:pt modelId="{86CD09BA-1551-43AE-A531-722C1417B142}" type="pres">
      <dgm:prSet presAssocID="{B25EC8DD-423B-4737-B26C-02D22CC62DB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325DC-5218-4F83-83EA-AF1005000FDC}" type="pres">
      <dgm:prSet presAssocID="{B25EC8DD-423B-4737-B26C-02D22CC62DBF}" presName="invisiNode" presStyleLbl="node1" presStyleIdx="1" presStyleCnt="3"/>
      <dgm:spPr/>
    </dgm:pt>
    <dgm:pt modelId="{81BCEFC8-9B11-480B-9206-FD42B610D2FE}" type="pres">
      <dgm:prSet presAssocID="{B25EC8DD-423B-4737-B26C-02D22CC62DBF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5B03491-185A-4FD4-B774-19F2F6000CDC}" type="pres">
      <dgm:prSet presAssocID="{A24070B8-813B-4277-8108-81344B4F76A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83D0068-823A-4E10-A76C-8B4D5AAECBCA}" type="pres">
      <dgm:prSet presAssocID="{68DAC51C-03E6-4D41-A64D-4A808F1F0D39}" presName="compNode" presStyleCnt="0"/>
      <dgm:spPr/>
    </dgm:pt>
    <dgm:pt modelId="{44B637A1-8961-4CE3-8FA1-9DC6E278CD8F}" type="pres">
      <dgm:prSet presAssocID="{68DAC51C-03E6-4D41-A64D-4A808F1F0D39}" presName="bkgdShape" presStyleLbl="node1" presStyleIdx="2" presStyleCnt="3"/>
      <dgm:spPr/>
      <dgm:t>
        <a:bodyPr/>
        <a:lstStyle/>
        <a:p>
          <a:endParaRPr lang="en-US"/>
        </a:p>
      </dgm:t>
    </dgm:pt>
    <dgm:pt modelId="{2576B0D6-AEDB-4B71-BB90-768C1165A765}" type="pres">
      <dgm:prSet presAssocID="{68DAC51C-03E6-4D41-A64D-4A808F1F0D3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21F43E-BFA9-47B8-BA5A-7BB1A26C2FD4}" type="pres">
      <dgm:prSet presAssocID="{68DAC51C-03E6-4D41-A64D-4A808F1F0D39}" presName="invisiNode" presStyleLbl="node1" presStyleIdx="2" presStyleCnt="3"/>
      <dgm:spPr/>
    </dgm:pt>
    <dgm:pt modelId="{EC8E2857-999B-408F-9B70-E189C6833106}" type="pres">
      <dgm:prSet presAssocID="{68DAC51C-03E6-4D41-A64D-4A808F1F0D39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B419E34-1653-9C49-9D21-2FA1296136E7}" type="presOf" srcId="{2D47BE1A-296E-4323-AAC9-079E0ADAE799}" destId="{A157A9FD-7067-4987-8636-0AF63331C52F}" srcOrd="0" destOrd="0" presId="urn:microsoft.com/office/officeart/2005/8/layout/hList7#1"/>
    <dgm:cxn modelId="{3C29CFB0-6989-4363-8DE1-06DD57219043}" srcId="{2D47BE1A-296E-4323-AAC9-079E0ADAE799}" destId="{68DAC51C-03E6-4D41-A64D-4A808F1F0D39}" srcOrd="2" destOrd="0" parTransId="{03BE473F-0FD4-4885-9D27-EC51AE74E1CC}" sibTransId="{363D24BF-DF14-445E-B99A-4D87D21B0D87}"/>
    <dgm:cxn modelId="{6EF91BCF-F214-5745-BC0D-8B674F099A60}" type="presOf" srcId="{231F5034-BDAC-4F06-92BB-EEA44C57A922}" destId="{31E0F9C9-F3EB-42DB-825A-8B2A3B8B1D41}" srcOrd="0" destOrd="0" presId="urn:microsoft.com/office/officeart/2005/8/layout/hList7#1"/>
    <dgm:cxn modelId="{C165837F-E664-4F92-AC8E-3208D8E41252}" srcId="{2D47BE1A-296E-4323-AAC9-079E0ADAE799}" destId="{0C3E189D-A882-45D1-9DDD-BF12F384B333}" srcOrd="0" destOrd="0" parTransId="{E79349C5-616C-4C68-BFF5-A516FA17E8A9}" sibTransId="{231F5034-BDAC-4F06-92BB-EEA44C57A922}"/>
    <dgm:cxn modelId="{BB4645FD-9042-D144-9984-42033E82D4B9}" type="presOf" srcId="{B25EC8DD-423B-4737-B26C-02D22CC62DBF}" destId="{86CD09BA-1551-43AE-A531-722C1417B142}" srcOrd="1" destOrd="0" presId="urn:microsoft.com/office/officeart/2005/8/layout/hList7#1"/>
    <dgm:cxn modelId="{2EA47D41-11DD-F24F-B5F0-3A1C501074A6}" type="presOf" srcId="{A24070B8-813B-4277-8108-81344B4F76AF}" destId="{15B03491-185A-4FD4-B774-19F2F6000CDC}" srcOrd="0" destOrd="0" presId="urn:microsoft.com/office/officeart/2005/8/layout/hList7#1"/>
    <dgm:cxn modelId="{8FD371CB-A2D9-4640-9EC5-4B960DAF0857}" type="presOf" srcId="{68DAC51C-03E6-4D41-A64D-4A808F1F0D39}" destId="{2576B0D6-AEDB-4B71-BB90-768C1165A765}" srcOrd="1" destOrd="0" presId="urn:microsoft.com/office/officeart/2005/8/layout/hList7#1"/>
    <dgm:cxn modelId="{F6B274B1-ECEF-AF4C-B781-D10B7BD9F4EA}" type="presOf" srcId="{0C3E189D-A882-45D1-9DDD-BF12F384B333}" destId="{15821878-72DA-4304-8B3F-A1F15B7AF25F}" srcOrd="1" destOrd="0" presId="urn:microsoft.com/office/officeart/2005/8/layout/hList7#1"/>
    <dgm:cxn modelId="{F885CC4F-BB04-8C41-81E1-13CA99F132AE}" type="presOf" srcId="{68DAC51C-03E6-4D41-A64D-4A808F1F0D39}" destId="{44B637A1-8961-4CE3-8FA1-9DC6E278CD8F}" srcOrd="0" destOrd="0" presId="urn:microsoft.com/office/officeart/2005/8/layout/hList7#1"/>
    <dgm:cxn modelId="{EBCC6EEF-9BCF-664C-B825-B8110D762978}" type="presOf" srcId="{0C3E189D-A882-45D1-9DDD-BF12F384B333}" destId="{6716E37C-8838-4C77-ABE7-5B008429A322}" srcOrd="0" destOrd="0" presId="urn:microsoft.com/office/officeart/2005/8/layout/hList7#1"/>
    <dgm:cxn modelId="{20FC662B-8BAB-6B45-A16F-35C5DCCD0DD4}" type="presOf" srcId="{B25EC8DD-423B-4737-B26C-02D22CC62DBF}" destId="{B4836EC1-AD76-46D1-8D96-DC44D134E5D3}" srcOrd="0" destOrd="0" presId="urn:microsoft.com/office/officeart/2005/8/layout/hList7#1"/>
    <dgm:cxn modelId="{04DDB717-5CFC-468B-B733-66A653198F85}" srcId="{2D47BE1A-296E-4323-AAC9-079E0ADAE799}" destId="{B25EC8DD-423B-4737-B26C-02D22CC62DBF}" srcOrd="1" destOrd="0" parTransId="{6D706F32-9FDB-4E63-B8D5-B3CFEDC4CAD0}" sibTransId="{A24070B8-813B-4277-8108-81344B4F76AF}"/>
    <dgm:cxn modelId="{E477AB63-4695-234C-8B0D-D88E1863289E}" type="presParOf" srcId="{A157A9FD-7067-4987-8636-0AF63331C52F}" destId="{691025B8-2CC4-4A44-8A42-D49AFA20B3F5}" srcOrd="0" destOrd="0" presId="urn:microsoft.com/office/officeart/2005/8/layout/hList7#1"/>
    <dgm:cxn modelId="{37F5D28E-3A81-8B41-82C6-02E1CC640D20}" type="presParOf" srcId="{A157A9FD-7067-4987-8636-0AF63331C52F}" destId="{E46BAA92-041E-4F23-A1BC-6FE928332CB2}" srcOrd="1" destOrd="0" presId="urn:microsoft.com/office/officeart/2005/8/layout/hList7#1"/>
    <dgm:cxn modelId="{B8F6CD5A-1196-2248-9102-756B2571675C}" type="presParOf" srcId="{E46BAA92-041E-4F23-A1BC-6FE928332CB2}" destId="{C16CC723-8842-4042-972A-756D790A94D3}" srcOrd="0" destOrd="0" presId="urn:microsoft.com/office/officeart/2005/8/layout/hList7#1"/>
    <dgm:cxn modelId="{E515FF13-1B46-6344-9522-DA8E27764F47}" type="presParOf" srcId="{C16CC723-8842-4042-972A-756D790A94D3}" destId="{6716E37C-8838-4C77-ABE7-5B008429A322}" srcOrd="0" destOrd="0" presId="urn:microsoft.com/office/officeart/2005/8/layout/hList7#1"/>
    <dgm:cxn modelId="{2F82CAA1-5A0D-BB45-BF47-98783E5B385D}" type="presParOf" srcId="{C16CC723-8842-4042-972A-756D790A94D3}" destId="{15821878-72DA-4304-8B3F-A1F15B7AF25F}" srcOrd="1" destOrd="0" presId="urn:microsoft.com/office/officeart/2005/8/layout/hList7#1"/>
    <dgm:cxn modelId="{577D346E-AA05-3847-BEEF-DF887BAA1FA1}" type="presParOf" srcId="{C16CC723-8842-4042-972A-756D790A94D3}" destId="{78BF3C73-0B57-4F33-BA67-0F2689A79467}" srcOrd="2" destOrd="0" presId="urn:microsoft.com/office/officeart/2005/8/layout/hList7#1"/>
    <dgm:cxn modelId="{3107506B-3537-7845-A642-11CF656E7611}" type="presParOf" srcId="{C16CC723-8842-4042-972A-756D790A94D3}" destId="{F488DB89-A831-4295-9DD6-CB3AC84B3437}" srcOrd="3" destOrd="0" presId="urn:microsoft.com/office/officeart/2005/8/layout/hList7#1"/>
    <dgm:cxn modelId="{B20AB74B-7806-3548-9EB1-1331B61B4210}" type="presParOf" srcId="{E46BAA92-041E-4F23-A1BC-6FE928332CB2}" destId="{31E0F9C9-F3EB-42DB-825A-8B2A3B8B1D41}" srcOrd="1" destOrd="0" presId="urn:microsoft.com/office/officeart/2005/8/layout/hList7#1"/>
    <dgm:cxn modelId="{8FCA6B11-C3ED-474C-B81D-FEB1D5CD1FAD}" type="presParOf" srcId="{E46BAA92-041E-4F23-A1BC-6FE928332CB2}" destId="{BCA578CC-E091-4925-B50E-AB41458844FA}" srcOrd="2" destOrd="0" presId="urn:microsoft.com/office/officeart/2005/8/layout/hList7#1"/>
    <dgm:cxn modelId="{0DA36145-6E39-B645-B0B3-62E0B446013A}" type="presParOf" srcId="{BCA578CC-E091-4925-B50E-AB41458844FA}" destId="{B4836EC1-AD76-46D1-8D96-DC44D134E5D3}" srcOrd="0" destOrd="0" presId="urn:microsoft.com/office/officeart/2005/8/layout/hList7#1"/>
    <dgm:cxn modelId="{54243E89-BB93-8847-977F-5FE6ECF6F863}" type="presParOf" srcId="{BCA578CC-E091-4925-B50E-AB41458844FA}" destId="{86CD09BA-1551-43AE-A531-722C1417B142}" srcOrd="1" destOrd="0" presId="urn:microsoft.com/office/officeart/2005/8/layout/hList7#1"/>
    <dgm:cxn modelId="{83129800-405D-E44E-AAA0-170E240F562E}" type="presParOf" srcId="{BCA578CC-E091-4925-B50E-AB41458844FA}" destId="{BEA325DC-5218-4F83-83EA-AF1005000FDC}" srcOrd="2" destOrd="0" presId="urn:microsoft.com/office/officeart/2005/8/layout/hList7#1"/>
    <dgm:cxn modelId="{5D1E2424-3253-5D48-B7DA-DC2DEE31CC1C}" type="presParOf" srcId="{BCA578CC-E091-4925-B50E-AB41458844FA}" destId="{81BCEFC8-9B11-480B-9206-FD42B610D2FE}" srcOrd="3" destOrd="0" presId="urn:microsoft.com/office/officeart/2005/8/layout/hList7#1"/>
    <dgm:cxn modelId="{D3308F04-3573-8B47-988B-6676C4D2A4AA}" type="presParOf" srcId="{E46BAA92-041E-4F23-A1BC-6FE928332CB2}" destId="{15B03491-185A-4FD4-B774-19F2F6000CDC}" srcOrd="3" destOrd="0" presId="urn:microsoft.com/office/officeart/2005/8/layout/hList7#1"/>
    <dgm:cxn modelId="{4C4F7256-3A1E-414D-81CD-CFCC48130AC4}" type="presParOf" srcId="{E46BAA92-041E-4F23-A1BC-6FE928332CB2}" destId="{683D0068-823A-4E10-A76C-8B4D5AAECBCA}" srcOrd="4" destOrd="0" presId="urn:microsoft.com/office/officeart/2005/8/layout/hList7#1"/>
    <dgm:cxn modelId="{635F0F62-7A48-964A-B504-6CA9DB12A8F1}" type="presParOf" srcId="{683D0068-823A-4E10-A76C-8B4D5AAECBCA}" destId="{44B637A1-8961-4CE3-8FA1-9DC6E278CD8F}" srcOrd="0" destOrd="0" presId="urn:microsoft.com/office/officeart/2005/8/layout/hList7#1"/>
    <dgm:cxn modelId="{05D445CA-0B7F-A549-9B6F-858ED004789B}" type="presParOf" srcId="{683D0068-823A-4E10-A76C-8B4D5AAECBCA}" destId="{2576B0D6-AEDB-4B71-BB90-768C1165A765}" srcOrd="1" destOrd="0" presId="urn:microsoft.com/office/officeart/2005/8/layout/hList7#1"/>
    <dgm:cxn modelId="{C4041FBC-5AF0-2B4A-8B62-29821063475F}" type="presParOf" srcId="{683D0068-823A-4E10-A76C-8B4D5AAECBCA}" destId="{5721F43E-BFA9-47B8-BA5A-7BB1A26C2FD4}" srcOrd="2" destOrd="0" presId="urn:microsoft.com/office/officeart/2005/8/layout/hList7#1"/>
    <dgm:cxn modelId="{016F09D0-8625-1C4F-9CAC-FBC189B8A6CB}" type="presParOf" srcId="{683D0068-823A-4E10-A76C-8B4D5AAECBCA}" destId="{EC8E2857-999B-408F-9B70-E189C6833106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6E37C-8838-4C77-ABE7-5B008429A322}">
      <dsp:nvSpPr>
        <dsp:cNvPr id="0" name=""/>
        <dsp:cNvSpPr/>
      </dsp:nvSpPr>
      <dsp:spPr>
        <a:xfrm>
          <a:off x="1279" y="-38100"/>
          <a:ext cx="199132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Large Outdoor Venues</a:t>
          </a:r>
          <a:endParaRPr lang="en-US" sz="2500" kern="1200" dirty="0"/>
        </a:p>
      </dsp:txBody>
      <dsp:txXfrm>
        <a:off x="1279" y="1587499"/>
        <a:ext cx="1991320" cy="1625600"/>
      </dsp:txXfrm>
    </dsp:sp>
    <dsp:sp modelId="{F488DB89-A831-4295-9DD6-CB3AC84B3437}">
      <dsp:nvSpPr>
        <dsp:cNvPr id="0" name=""/>
        <dsp:cNvSpPr/>
      </dsp:nvSpPr>
      <dsp:spPr>
        <a:xfrm>
          <a:off x="320284" y="205739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36EC1-AD76-46D1-8D96-DC44D134E5D3}">
      <dsp:nvSpPr>
        <dsp:cNvPr id="0" name=""/>
        <dsp:cNvSpPr/>
      </dsp:nvSpPr>
      <dsp:spPr>
        <a:xfrm>
          <a:off x="2052339" y="-38100"/>
          <a:ext cx="199132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Lifeguards</a:t>
          </a:r>
          <a:endParaRPr lang="en-US" sz="2500" kern="1200" dirty="0"/>
        </a:p>
      </dsp:txBody>
      <dsp:txXfrm>
        <a:off x="2052339" y="1587499"/>
        <a:ext cx="1991320" cy="1625600"/>
      </dsp:txXfrm>
    </dsp:sp>
    <dsp:sp modelId="{81BCEFC8-9B11-480B-9206-FD42B610D2FE}">
      <dsp:nvSpPr>
        <dsp:cNvPr id="0" name=""/>
        <dsp:cNvSpPr/>
      </dsp:nvSpPr>
      <dsp:spPr>
        <a:xfrm>
          <a:off x="2371344" y="205739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637A1-8961-4CE3-8FA1-9DC6E278CD8F}">
      <dsp:nvSpPr>
        <dsp:cNvPr id="0" name=""/>
        <dsp:cNvSpPr/>
      </dsp:nvSpPr>
      <dsp:spPr>
        <a:xfrm>
          <a:off x="4103399" y="-38100"/>
          <a:ext cx="199132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Community Events</a:t>
          </a:r>
          <a:endParaRPr lang="en-US" sz="2500" kern="1200" dirty="0"/>
        </a:p>
      </dsp:txBody>
      <dsp:txXfrm>
        <a:off x="4103399" y="1587499"/>
        <a:ext cx="1991320" cy="1625600"/>
      </dsp:txXfrm>
    </dsp:sp>
    <dsp:sp modelId="{EC8E2857-999B-408F-9B70-E189C6833106}">
      <dsp:nvSpPr>
        <dsp:cNvPr id="0" name=""/>
        <dsp:cNvSpPr/>
      </dsp:nvSpPr>
      <dsp:spPr>
        <a:xfrm>
          <a:off x="4422403" y="205739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1025B8-2CC4-4A44-8A42-D49AFA20B3F5}">
      <dsp:nvSpPr>
        <dsp:cNvPr id="0" name=""/>
        <dsp:cNvSpPr/>
      </dsp:nvSpPr>
      <dsp:spPr>
        <a:xfrm>
          <a:off x="243839" y="2933698"/>
          <a:ext cx="5608320" cy="116840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3B7D9-8504-D24F-A2F9-DB12D8E801CB}" type="datetimeFigureOut">
              <a:rPr lang="en-US" smtClean="0"/>
              <a:t>10/5/12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5F556-EE2E-E142-BC78-FD3AE2125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5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46799E-4D39-CD48-8C8B-56E3C549B245}" type="slidenum">
              <a:rPr lang="en-US"/>
              <a:pPr/>
              <a:t>2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556-EE2E-E142-BC78-FD3AE21252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3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322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1pPr>
            <a:lvl2pPr marL="729057" indent="-280406" defTabSz="911322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marL="1121626" indent="-224325" defTabSz="911322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marL="1570276" indent="-224325" defTabSz="911322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marL="2018927" indent="-224325" defTabSz="911322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467577" indent="-224325" defTabSz="91132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16227" indent="-224325" defTabSz="91132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364878" indent="-224325" defTabSz="91132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13528" indent="-224325" defTabSz="91132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3C88EE-8F41-4047-8C9A-C1022C7690B9}" type="slidenum">
              <a:rPr lang="en-US" sz="1200" b="0">
                <a:latin typeface="CaslonOpnface BT" charset="0"/>
              </a:rPr>
              <a:pPr eaLnBrk="1" hangingPunct="1"/>
              <a:t>14</a:t>
            </a:fld>
            <a:endParaRPr lang="en-US" sz="1200" b="0">
              <a:latin typeface="CaslonOpnface BT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jpe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9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9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2603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9850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76202" y="0"/>
            <a:ext cx="10208907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76200" y="5133902"/>
            <a:ext cx="10208907" cy="18002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National Weather Association Annual Meeting 2012 Madison, WI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8259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3510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0088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3740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92452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7487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0855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42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791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6625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8298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269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0174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1148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4207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6376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98687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4083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713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005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2801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7303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1266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290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87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050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73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12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6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109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13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23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6824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3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0764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769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55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705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50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19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>
            <a:fillRect/>
          </a:stretch>
        </p:blipFill>
        <p:spPr bwMode="auto">
          <a:xfrm>
            <a:off x="-76200" y="0"/>
            <a:ext cx="102092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60"/>
          <a:stretch>
            <a:fillRect/>
          </a:stretch>
        </p:blipFill>
        <p:spPr bwMode="auto">
          <a:xfrm>
            <a:off x="-76200" y="5133975"/>
            <a:ext cx="102092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515938" y="0"/>
            <a:ext cx="10040938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227FF1-9778-304E-B8E6-CD92BB575B5B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FCB83C-EDCE-EA4D-9521-752C6068734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National Weather Association Annual Meeting 2012 Madison, WI</a:t>
            </a:r>
          </a:p>
        </p:txBody>
      </p:sp>
    </p:spTree>
    <p:extLst>
      <p:ext uri="{BB962C8B-B14F-4D97-AF65-F5344CB8AC3E}">
        <p14:creationId xmlns:p14="http://schemas.microsoft.com/office/powerpoint/2010/main" val="1339750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A2905D-39A7-A248-9B8A-FBFFC6C0D725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7F0CA-E462-D24E-8AFA-6851DF6D56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531DE6-FA7A-7B47-A83D-58A0FAB1737E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DE2330-8DEA-A24E-9454-7ECB34FF0C6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529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CBF594-3EB2-664F-AA37-5733257A5050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0F1C5C-DB71-0746-B995-38651B5B5BE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81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A7D8DB-05E4-194B-BFFA-947714B8ECBD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AA0252-260A-6747-935D-0AC58B458C8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1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03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6886FE-198A-214E-BCCD-1340D64CC188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F0538B-B4B8-4F48-BFB4-CC1261BDCD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845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D4B6E5-7E1B-8F4C-A620-695BC4AEF5F5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D5AF48-ED63-704C-B668-4865A13CB9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049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A28071-2696-5D4A-8B4F-E8A327C35DC0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E7BAEC-6A46-F744-A5AD-3A2989F895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687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B61D49-6647-8A48-BDFA-4A55A5F48EB6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National Weather Association Annual Meeting 2012 Madison, WI</a:t>
            </a: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732E5-1527-1B46-A44D-EAF8910E81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55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2A2DCC-2FD7-DA43-AD9D-74B12B3D3685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3867F9-6338-3C43-B651-62F771F3B5C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421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0E51E5-1D55-9340-ABF2-6910075CBC2A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5E3DC2-A92A-E34C-A7FD-C9BE7D9D448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366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>
            <a:fillRect/>
          </a:stretch>
        </p:blipFill>
        <p:spPr bwMode="auto">
          <a:xfrm>
            <a:off x="-76200" y="0"/>
            <a:ext cx="102092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60"/>
          <a:stretch>
            <a:fillRect/>
          </a:stretch>
        </p:blipFill>
        <p:spPr bwMode="auto">
          <a:xfrm>
            <a:off x="-76200" y="5133975"/>
            <a:ext cx="102092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515938" y="0"/>
            <a:ext cx="10040938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C09573-A2A0-694A-B1DD-8FA8BB4BC854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671A44-109E-924C-90BE-491123AD010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National Weather Association Annual Meeting 2012 Madison, WI</a:t>
            </a:r>
          </a:p>
        </p:txBody>
      </p:sp>
    </p:spTree>
    <p:extLst>
      <p:ext uri="{BB962C8B-B14F-4D97-AF65-F5344CB8AC3E}">
        <p14:creationId xmlns:p14="http://schemas.microsoft.com/office/powerpoint/2010/main" val="1690681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C39345-D637-5D49-A750-5425C7A2CD68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D93AA-CA46-5F45-82F2-7C30061DC5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01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FC7E81-C418-8A41-B45B-520C6066D600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A56060-CEB7-4B47-9807-67D207D0316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263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54AA72-3022-2747-A8A7-CE257F9A05E1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BD9AE55-B5EC-F544-B684-27B63459897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314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77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0C64D2-FD28-C74B-BD42-4FE8636B1330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9C117E-F62F-294C-B6D8-93A94CEA1AC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185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FA89DE-0572-9D48-85CC-947DC270631C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21E420-C977-9940-974C-2C3A0CC9EB0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017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16B197-8C88-974D-BD3A-FFA8E7F03E65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24F9A1-7DD6-1344-9F8B-A26310FAA8C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404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9DBAC-2FE1-034C-B0DA-122797A11742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028CDE-8519-DE44-87BB-3980F288BC9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1680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AF0ED9-B38A-9F47-89FD-F310EA1C2CE0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National Weather Association Annual Meeting 2012 Madison, WI</a:t>
            </a: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0E6DE-7564-3F4F-AACE-9D60E94173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67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9C9F8-3A39-EC46-BE29-3B1AF7516E88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CB7925-13DE-CE4B-882C-66E86CCD08B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826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EBF141-BB3F-8847-B207-A9121C4C1118}" type="datetimeFigureOut">
              <a:rPr lang="en-US"/>
              <a:pPr/>
              <a:t>10/5/12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CE6D14-B806-F54F-A3D9-D507F37DA9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9296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76202" y="0"/>
            <a:ext cx="10208907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76200" y="5133902"/>
            <a:ext cx="10208907" cy="18002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National Weather Association Annual Meeting 2012 Madison, WI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788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406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34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300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212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437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513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771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68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8454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151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565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National Weather Association Annual Meeting 2012 Madison, WI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515801" y="0"/>
            <a:ext cx="10040802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515802" y="5133902"/>
            <a:ext cx="10038909" cy="180029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6825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719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708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705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3499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766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7694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280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2215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6290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825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38553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National Weather Association Annual Meeting 2012 Madison, WI</a:t>
            </a:r>
            <a:endParaRPr lang="en-U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515801" y="0"/>
            <a:ext cx="10040802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515802" y="5133902"/>
            <a:ext cx="10038909" cy="180029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18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43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6730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6854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5530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0069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76637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28515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75544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8467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8607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31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045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0784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64121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9610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5967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8577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1853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8561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4160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1705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8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275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0907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76202" y="0"/>
            <a:ext cx="10208907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76200" y="5133902"/>
            <a:ext cx="10208907" cy="18002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National Weather Association Annual Meeting 2012 Madison, WI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6632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2265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6539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0263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8087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6468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6384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4958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87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8B6FD-5A7C-DE43-8832-78D73933B8D8}" type="datetimeFigureOut">
              <a:rPr lang="en-US" smtClean="0"/>
              <a:t>10/5/12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E2F53-3BAD-1F46-920E-846AA91A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1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96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8B6FD-5A7C-DE43-8832-78D73933B8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E2F53-3BAD-1F46-920E-846AA91AA5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98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52400"/>
            <a:ext cx="670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Text Box 66"/>
          <p:cNvSpPr txBox="1">
            <a:spLocks noChangeArrowheads="1"/>
          </p:cNvSpPr>
          <p:nvPr userDrawn="1"/>
        </p:nvSpPr>
        <p:spPr bwMode="auto">
          <a:xfrm>
            <a:off x="8382000" y="6545263"/>
            <a:ext cx="7620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fld id="{48092EB6-0AE0-F940-A24F-2FB5529D6C42}" type="slidenum"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pPr defTabSz="914400" eaLnBrk="1" fontAlgn="base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592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4045C27-EE99-5E4F-9E72-0380C2E7EF44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10/5/12</a:t>
            </a:fld>
            <a:endParaRPr lang="en-US"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A125CD-DBA1-6749-B26C-B90275CB0244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35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37D2292-1988-C842-B0B1-E6C0582EAB46}" type="datetimeFigureOut">
              <a:rPr lang="en-US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10/5/12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89C2F7B-3BFD-044A-B289-0E8E580ABE87}" type="slidenum">
              <a:rPr lang="en-US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23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936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10/5/12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26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72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EC4A886-899D-481A-A902-8167AE66532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76E9C30-01D8-43BE-A2BE-8DBCC0F26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27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39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GIF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-145557"/>
            <a:ext cx="7260437" cy="7149115"/>
            <a:chOff x="1143000" y="-145557"/>
            <a:chExt cx="7260437" cy="7149115"/>
          </a:xfrm>
        </p:grpSpPr>
        <p:grpSp>
          <p:nvGrpSpPr>
            <p:cNvPr id="47" name="Group 46"/>
            <p:cNvGrpSpPr/>
            <p:nvPr/>
          </p:nvGrpSpPr>
          <p:grpSpPr>
            <a:xfrm>
              <a:off x="1143000" y="-145557"/>
              <a:ext cx="6858000" cy="7149115"/>
              <a:chOff x="1143000" y="-145557"/>
              <a:chExt cx="6858000" cy="714911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97442" y="1"/>
                <a:ext cx="7149115" cy="68580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447800" y="34290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447800" y="473606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679514" y="47244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057400" y="40502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3551" y="345506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057400" y="47244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11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62200" y="39740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14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388769" y="283507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16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743200" y="34290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17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039478" y="41148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21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743200" y="475028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19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58182" y="2743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24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699210" y="426082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28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466915" y="3505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25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737310" y="3505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29</a:t>
                </a:r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91526" y="411078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38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089840" y="34406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33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381896" y="361366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39</a:t>
                </a:r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133870" y="412282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46</a:t>
                </a:r>
                <a:endParaRPr lang="en-US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800600" y="283708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43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133870" y="3505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47</a:t>
                </a:r>
                <a:endParaRPr lang="en-US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139886" y="221581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51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546162" y="412282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54</a:t>
                </a:r>
                <a:endParaRPr lang="en-US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842545" y="347475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56</a:t>
                </a:r>
                <a:endParaRPr lang="en-US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842545" y="28310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58</a:t>
                </a:r>
                <a:endParaRPr lang="en-US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215127" y="29072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60</a:t>
                </a:r>
                <a:endParaRPr lang="en-US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52804" y="418316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64</a:t>
                </a:r>
                <a:endParaRPr lang="en-US" dirty="0"/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1" t="3226" r="6311" b="18811"/>
            <a:stretch/>
          </p:blipFill>
          <p:spPr>
            <a:xfrm>
              <a:off x="1412510" y="34090"/>
              <a:ext cx="1708484" cy="236639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362200" y="4736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77096" y="2209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31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47800" y="40502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79514" y="4038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36714" y="29072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33600" y="35052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43200" y="42026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18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48000" y="4812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48000" y="3505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22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29000" y="4267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26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429000" y="4888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27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733800" y="2907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114800" y="2831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32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114800" y="4267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34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486400" y="283708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52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496248" y="346272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65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96248" y="290489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66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896496" y="4191000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Sat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19600" y="2057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41</a:t>
              </a:r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800600" y="427522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45</a:t>
              </a:r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72002" y="2265038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Sat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705600" y="6019800"/>
              <a:ext cx="1697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Poster Session 2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33800" y="4724400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Sat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114800" y="4812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35</a:t>
              </a:r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58096" y="48006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36</a:t>
              </a:r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067696" y="2819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48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10696" y="4126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63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477000" y="2209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67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96496" y="2209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68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896496" y="27548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70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34200" y="3505200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P0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62200" y="3505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419600" y="2831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40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210696" y="2209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59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210696" y="35168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61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00600" y="3581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5524896" y="3429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5829696" y="41264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76886" y="701440"/>
            <a:ext cx="2087980" cy="473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5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 txBox="1">
            <a:spLocks noChangeArrowheads="1"/>
          </p:cNvSpPr>
          <p:nvPr/>
        </p:nvSpPr>
        <p:spPr bwMode="auto">
          <a:xfrm>
            <a:off x="-152400" y="152400"/>
            <a:ext cx="9296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latin typeface="Calibri" charset="0"/>
              </a:rPr>
              <a:t>Analysis of Tornado Debris During the April 27, 2011 Super Outbreak as Determined Using Social Media Data</a:t>
            </a:r>
            <a:r>
              <a:rPr lang="en-US" sz="2000">
                <a:solidFill>
                  <a:srgbClr val="0000FF"/>
                </a:solidFill>
              </a:rPr>
              <a:t/>
            </a:r>
            <a:br>
              <a:rPr lang="en-US" sz="2000">
                <a:solidFill>
                  <a:srgbClr val="0000FF"/>
                </a:solidFill>
              </a:rPr>
            </a:br>
            <a:endParaRPr lang="en-US" sz="120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</a:rPr>
              <a:t>John A. Knox, J.A. Rackley, A.W. Black, V.A. Gensini, M. Butler, M. Phan,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</a:rPr>
              <a:t>C. Dunn, T. Gallo, M.R. Hunter, L. Lindsey, R. Scroggs, and S. Brustad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FF"/>
                </a:solidFill>
              </a:rPr>
              <a:t>Department of Geography, University of Georgia et al.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2362200"/>
            <a:ext cx="4419600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We used a Facebook page of lost-and-found items from a tornado outbreak to create a </a:t>
            </a:r>
            <a:r>
              <a:rPr lang="en-US" sz="2800" kern="0" smtClean="0">
                <a:solidFill>
                  <a:srgbClr val="333399"/>
                </a:solidFill>
                <a:latin typeface="Arial"/>
              </a:rPr>
              <a:t>scientific dataset:</a:t>
            </a:r>
            <a:endParaRPr lang="en-US" sz="2800" kern="0" dirty="0" smtClean="0">
              <a:solidFill>
                <a:srgbClr val="333399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  <a:defRPr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934 objects, most ever studied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  <a:defRPr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Farthest-traveled object: 353 km, new record!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  <a:defRPr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Longest trajectories to right of average tornado track vector, new result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  <a:defRPr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HYSPLIT modeling suggests a reason why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4495800" y="6096000"/>
            <a:ext cx="441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>
                <a:solidFill>
                  <a:prstClr val="black"/>
                </a:solidFill>
                <a:latin typeface="Calibri" charset="0"/>
              </a:rPr>
              <a:t>Tracks of debris objects that traveled a) &lt; 50 km; b) 50 to 150 km; c) 150 to 250 km; d) &gt;250km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pPr>
              <a:defRPr/>
            </a:pPr>
            <a:r>
              <a:rPr lang="en-US" i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National Weather Association Annual Meeting  2012   Madison, WI</a:t>
            </a:r>
          </a:p>
        </p:txBody>
      </p:sp>
      <p:pic>
        <p:nvPicPr>
          <p:cNvPr id="5126" name="Picture 6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14600"/>
            <a:ext cx="472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75829" y="6472535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P2.46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9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 txBox="1">
            <a:spLocks noChangeArrowheads="1"/>
          </p:cNvSpPr>
          <p:nvPr/>
        </p:nvSpPr>
        <p:spPr bwMode="auto">
          <a:xfrm>
            <a:off x="0" y="868363"/>
            <a:ext cx="9144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Persistent Daytime Superadiabatic Surface Layers Observed by a Microwave Temperature Profiler</a:t>
            </a:r>
            <a:endParaRPr lang="en-US" sz="3200" b="1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  <a:latin typeface="Arial" charset="0"/>
                <a:cs typeface="Arial" charset="0"/>
              </a:rPr>
              <a:t/>
            </a:r>
            <a:br>
              <a:rPr lang="en-US" sz="2000">
                <a:solidFill>
                  <a:srgbClr val="0000FF"/>
                </a:solidFill>
                <a:latin typeface="Arial" charset="0"/>
                <a:cs typeface="Arial" charset="0"/>
              </a:rPr>
            </a:br>
            <a:r>
              <a:rPr lang="en-US" sz="2000">
                <a:solidFill>
                  <a:srgbClr val="0000FF"/>
                </a:solidFill>
                <a:latin typeface="Arial" charset="0"/>
                <a:cs typeface="Arial" charset="0"/>
              </a:rPr>
              <a:t>Alan C. Czarnetzki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  <a:t>University of Northern Iowa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  <a:t>Cedar Falls, IA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362200"/>
            <a:ext cx="5410200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solidFill>
                  <a:srgbClr val="333399"/>
                </a:solidFill>
                <a:latin typeface="Arial" charset="0"/>
              </a:rPr>
              <a:t>Surface based microwave radiometers can measure atmospheric thermodynamics in real time</a:t>
            </a:r>
          </a:p>
          <a:p>
            <a:pPr lvl="1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Superadiabatic layers are persistent features of the daytime boundary layer</a:t>
            </a:r>
          </a:p>
          <a:p>
            <a:pPr lvl="1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Only the lowest, surface-based layer is occasionally seen to be autoconvective</a:t>
            </a:r>
          </a:p>
          <a:p>
            <a:pPr lvl="1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Superadiabatic layers should not be summarily dismissed as erroneous or transient</a:t>
            </a:r>
            <a:r>
              <a:rPr lang="en-US" sz="2000">
                <a:solidFill>
                  <a:srgbClr val="009999"/>
                </a:solidFill>
                <a:latin typeface="Arial" charset="0"/>
              </a:rPr>
              <a:t> </a:t>
            </a:r>
          </a:p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3200">
              <a:solidFill>
                <a:srgbClr val="898989"/>
              </a:solidFill>
            </a:endParaRPr>
          </a:p>
        </p:txBody>
      </p:sp>
      <p:sp>
        <p:nvSpPr>
          <p:cNvPr id="14340" name="TextBox 7"/>
          <p:cNvSpPr txBox="1">
            <a:spLocks noChangeArrowheads="1"/>
          </p:cNvSpPr>
          <p:nvPr/>
        </p:nvSpPr>
        <p:spPr bwMode="auto">
          <a:xfrm>
            <a:off x="5486400" y="6169025"/>
            <a:ext cx="3505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>
                <a:solidFill>
                  <a:prstClr val="black"/>
                </a:solidFill>
              </a:rPr>
              <a:t>Example of near-surface superadiabatic layer observed by a microwave radiometer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pPr>
              <a:defRPr/>
            </a:pPr>
            <a:r>
              <a:rPr lang="en-US" i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National Weather Association Annual Meeting  2012   Madison, WI</a:t>
            </a:r>
          </a:p>
        </p:txBody>
      </p:sp>
      <p:pic>
        <p:nvPicPr>
          <p:cNvPr id="14343" name="Picture 7" descr="SkewT example for Poster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7778"/>
          <a:stretch>
            <a:fillRect/>
          </a:stretch>
        </p:blipFill>
        <p:spPr bwMode="auto">
          <a:xfrm>
            <a:off x="5624513" y="2438400"/>
            <a:ext cx="3290887" cy="37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20599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P2.55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0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52400" y="1939033"/>
            <a:ext cx="5029200" cy="3318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kern="0" dirty="0" smtClean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Pilot project at WFO Sterling:</a:t>
            </a:r>
          </a:p>
          <a:p>
            <a:pPr marL="684213" lvl="1" indent="-227013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Objective – develop suite of probabilistic forecast products for winter weather for impact-based decision support services.</a:t>
            </a:r>
          </a:p>
          <a:p>
            <a:pPr marL="227013" indent="-227013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MDL has developed two prototypes:</a:t>
            </a:r>
          </a:p>
          <a:p>
            <a:pPr marL="684213" lvl="1" indent="-227013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GFS-based MOS probabilistic precipitation type</a:t>
            </a:r>
          </a:p>
          <a:p>
            <a:pPr marL="684213" lvl="1" indent="-227013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GFS-based MOS probabilistic 24-h snowfall amount</a:t>
            </a:r>
          </a:p>
          <a:p>
            <a:pPr marL="227013" indent="-227013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kern="0" baseline="0" dirty="0" smtClean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Provides</a:t>
            </a:r>
            <a:r>
              <a:rPr lang="en-US" sz="2000" kern="0" dirty="0" smtClean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uncertainty information to support Pilot Project objectives.</a:t>
            </a:r>
            <a:endParaRPr lang="en-US" sz="200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57400" y="6492875"/>
            <a:ext cx="4953000" cy="365125"/>
          </a:xfrm>
          <a:prstGeom prst="rect">
            <a:avLst/>
          </a:prstGeom>
        </p:spPr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National Weather Association Annual Meeting  2012   Madison, WI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98602"/>
            <a:ext cx="9144000" cy="553998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Phillip E. Shafer*, Geoffrey A. Wagner**, and Kenneth </a:t>
            </a:r>
            <a:r>
              <a:rPr lang="en-US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Widelski</a:t>
            </a:r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***</a:t>
            </a:r>
          </a:p>
          <a:p>
            <a:pPr algn="ctr"/>
            <a:r>
              <a:rPr lang="en-US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*NWS/MDL Silver Spring, MD   **</a:t>
            </a:r>
            <a:r>
              <a:rPr lang="en-US" sz="12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AceInfo</a:t>
            </a:r>
            <a:r>
              <a:rPr lang="en-US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Solutions, Inc., Reston, VA   ***NWS WFO Sterling, VA</a:t>
            </a:r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itchFamily="34" charset="0"/>
                <a:ea typeface="Verdana" pitchFamily="34" charset="0"/>
                <a:cs typeface="Arial" pitchFamily="34" charset="0"/>
              </a:rPr>
              <a:t>MOS </a:t>
            </a:r>
            <a:r>
              <a:rPr lang="en-US" sz="2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Probabilistic Winter Weather Guidance: Prototype Products for “Weather-Ready Nation” Pilot Initiative</a:t>
            </a:r>
            <a:endParaRPr lang="en-US" sz="24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3911600" cy="308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423654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P2.63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4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00152" y="2024972"/>
            <a:ext cx="4648200" cy="3318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NDFD "Weather" element contains precipitation </a:t>
            </a:r>
            <a:r>
              <a:rPr lang="en-US" sz="2400" kern="0" dirty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type, probability, and intensity </a:t>
            </a:r>
            <a:r>
              <a:rPr lang="en-US" sz="2400" kern="0" dirty="0" smtClean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information</a:t>
            </a:r>
          </a:p>
          <a:p>
            <a:pPr marL="227013" indent="-227013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Gridded MOS guidance for "Weather" has been developed</a:t>
            </a:r>
          </a:p>
          <a:p>
            <a:pPr marL="227013" indent="-227013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baseline="0" dirty="0" smtClean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Adds to MOS product suite of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guidance for NWS forecasters</a:t>
            </a:r>
            <a:endParaRPr lang="en-US" sz="240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57400" y="6492875"/>
            <a:ext cx="4953000" cy="365125"/>
          </a:xfrm>
          <a:prstGeom prst="rect">
            <a:avLst/>
          </a:prstGeom>
        </p:spPr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National Weather Association Annual Meeting  2012   Madison, WI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76800" y="1950121"/>
            <a:ext cx="4114800" cy="3468469"/>
            <a:chOff x="4953000" y="1827823"/>
            <a:chExt cx="4114800" cy="3468469"/>
          </a:xfrm>
        </p:grpSpPr>
        <p:sp>
          <p:nvSpPr>
            <p:cNvPr id="6" name="Rectangle 5"/>
            <p:cNvSpPr/>
            <p:nvPr/>
          </p:nvSpPr>
          <p:spPr>
            <a:xfrm>
              <a:off x="4953000" y="1827823"/>
              <a:ext cx="4114800" cy="3468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062728" y="1883331"/>
              <a:ext cx="3895344" cy="3357452"/>
              <a:chOff x="5048504" y="2133600"/>
              <a:chExt cx="3895344" cy="335745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5048504" y="4967832"/>
                <a:ext cx="38953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smtClean="0">
                    <a:latin typeface="Arial" pitchFamily="34" charset="0"/>
                    <a:ea typeface="Verdana" pitchFamily="34" charset="0"/>
                    <a:cs typeface="Arial" pitchFamily="34" charset="0"/>
                  </a:rPr>
                  <a:t>Gridded MOS </a:t>
                </a:r>
                <a:r>
                  <a:rPr lang="en-US" sz="1400" b="1" dirty="0" smtClean="0">
                    <a:latin typeface="Arial" pitchFamily="34" charset="0"/>
                    <a:ea typeface="Verdana" pitchFamily="34" charset="0"/>
                    <a:cs typeface="Arial" pitchFamily="34" charset="0"/>
                  </a:rPr>
                  <a:t>Weather</a:t>
                </a:r>
                <a:br>
                  <a:rPr lang="en-US" sz="1400" b="1" dirty="0" smtClean="0">
                    <a:latin typeface="Arial" pitchFamily="34" charset="0"/>
                    <a:ea typeface="Verdana" pitchFamily="34" charset="0"/>
                    <a:cs typeface="Arial" pitchFamily="34" charset="0"/>
                  </a:rPr>
                </a:br>
                <a:r>
                  <a:rPr lang="en-US" sz="1400" b="1" dirty="0" smtClean="0">
                    <a:latin typeface="Arial" pitchFamily="34" charset="0"/>
                    <a:ea typeface="Verdana" pitchFamily="34" charset="0"/>
                    <a:cs typeface="Arial" pitchFamily="34" charset="0"/>
                  </a:rPr>
                  <a:t>February 28, 2012 00Z 33-h forecast</a:t>
                </a:r>
                <a:endParaRPr lang="en-US" sz="1400" b="1" dirty="0">
                  <a:latin typeface="Arial" pitchFamily="34" charset="0"/>
                  <a:ea typeface="Verdana" pitchFamily="34" charset="0"/>
                  <a:cs typeface="Arial" pitchFamily="34" charset="0"/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5075936" y="2133600"/>
                <a:ext cx="3840480" cy="2834232"/>
                <a:chOff x="5062220" y="2133600"/>
                <a:chExt cx="3840480" cy="2834232"/>
              </a:xfrm>
            </p:grpSpPr>
            <p:pic>
              <p:nvPicPr>
                <p:cNvPr id="1026" name="Picture 2" descr="S:\OST2_D\MDL\MDL-Prjts\GMOSWxGrids\NWA\gis_images\conus_gmos_Wx_2012022800_033.pn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3319"/>
                <a:stretch/>
              </p:blipFill>
              <p:spPr bwMode="auto">
                <a:xfrm>
                  <a:off x="5062220" y="2133600"/>
                  <a:ext cx="3840480" cy="283423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</p:pic>
            <p:grpSp>
              <p:nvGrpSpPr>
                <p:cNvPr id="41" name="Group 40"/>
                <p:cNvGrpSpPr/>
                <p:nvPr/>
              </p:nvGrpSpPr>
              <p:grpSpPr>
                <a:xfrm>
                  <a:off x="5062220" y="2133600"/>
                  <a:ext cx="3840480" cy="307777"/>
                  <a:chOff x="5335196" y="3578418"/>
                  <a:chExt cx="3840480" cy="307777"/>
                </a:xfrm>
              </p:grpSpPr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5975276" y="3578418"/>
                    <a:ext cx="320040" cy="307777"/>
                  </a:xfrm>
                  <a:prstGeom prst="rect">
                    <a:avLst/>
                  </a:prstGeom>
                  <a:solidFill>
                    <a:srgbClr val="C6FFAD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295316" y="3578418"/>
                    <a:ext cx="320040" cy="307777"/>
                  </a:xfrm>
                  <a:prstGeom prst="rect">
                    <a:avLst/>
                  </a:prstGeom>
                  <a:solidFill>
                    <a:srgbClr val="00CE00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6615356" y="3578418"/>
                    <a:ext cx="320040" cy="307777"/>
                  </a:xfrm>
                  <a:prstGeom prst="rect">
                    <a:avLst/>
                  </a:prstGeom>
                  <a:solidFill>
                    <a:srgbClr val="8B96FF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935396" y="3578418"/>
                    <a:ext cx="320040" cy="307777"/>
                  </a:xfrm>
                  <a:prstGeom prst="rect">
                    <a:avLst/>
                  </a:prstGeom>
                  <a:solidFill>
                    <a:srgbClr val="0031FF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7255436" y="3578418"/>
                    <a:ext cx="320040" cy="307777"/>
                  </a:xfrm>
                  <a:prstGeom prst="rect">
                    <a:avLst/>
                  </a:prstGeom>
                  <a:solidFill>
                    <a:srgbClr val="E0C8FC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7575476" y="3578418"/>
                    <a:ext cx="320040" cy="307777"/>
                  </a:xfrm>
                  <a:prstGeom prst="rect">
                    <a:avLst/>
                  </a:prstGeom>
                  <a:solidFill>
                    <a:srgbClr val="CE9CFF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7895516" y="3578418"/>
                    <a:ext cx="320040" cy="307777"/>
                  </a:xfrm>
                  <a:prstGeom prst="rect">
                    <a:avLst/>
                  </a:prstGeom>
                  <a:solidFill>
                    <a:srgbClr val="C5FFFE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215556" y="3578418"/>
                    <a:ext cx="320040" cy="307777"/>
                  </a:xfrm>
                  <a:prstGeom prst="rect">
                    <a:avLst/>
                  </a:prstGeom>
                  <a:solidFill>
                    <a:srgbClr val="00DEEF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975276" y="3578418"/>
                    <a:ext cx="640080" cy="30777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latin typeface="Arial" pitchFamily="34" charset="0"/>
                        <a:ea typeface="Verdana" pitchFamily="34" charset="0"/>
                        <a:cs typeface="Arial" pitchFamily="34" charset="0"/>
                      </a:rPr>
                      <a:t>Rain</a:t>
                    </a:r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6615356" y="3578418"/>
                    <a:ext cx="640080" cy="30777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latin typeface="Arial" pitchFamily="34" charset="0"/>
                        <a:ea typeface="Verdana" pitchFamily="34" charset="0"/>
                        <a:cs typeface="Arial" pitchFamily="34" charset="0"/>
                      </a:rPr>
                      <a:t>Snow</a:t>
                    </a:r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255436" y="3578418"/>
                    <a:ext cx="640080" cy="30777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latin typeface="Arial" pitchFamily="34" charset="0"/>
                        <a:ea typeface="Verdana" pitchFamily="34" charset="0"/>
                        <a:cs typeface="Arial" pitchFamily="34" charset="0"/>
                      </a:rPr>
                      <a:t>Ice</a:t>
                    </a:r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7895516" y="3578418"/>
                    <a:ext cx="640080" cy="30777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latin typeface="Arial" pitchFamily="34" charset="0"/>
                        <a:ea typeface="Verdana" pitchFamily="34" charset="0"/>
                        <a:cs typeface="Arial" pitchFamily="34" charset="0"/>
                      </a:rPr>
                      <a:t>Mix</a:t>
                    </a:r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8535596" y="3578418"/>
                    <a:ext cx="320040" cy="30777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8855636" y="3578418"/>
                    <a:ext cx="320040" cy="30777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8535596" y="3578418"/>
                    <a:ext cx="640080" cy="30777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r>
                      <a:rPr lang="en-US" sz="1400" b="1" spc="-50" dirty="0" smtClean="0">
                        <a:latin typeface="Arial" pitchFamily="34" charset="0"/>
                        <a:ea typeface="Verdana" pitchFamily="34" charset="0"/>
                        <a:cs typeface="Arial" pitchFamily="34" charset="0"/>
                      </a:rPr>
                      <a:t>Severe</a:t>
                    </a:r>
                    <a:endParaRPr lang="en-US" sz="1400" b="1" spc="-50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5335196" y="3578418"/>
                    <a:ext cx="320040" cy="307777"/>
                  </a:xfrm>
                  <a:prstGeom prst="rect">
                    <a:avLst/>
                  </a:prstGeom>
                  <a:solidFill>
                    <a:srgbClr val="FFEFE7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5655236" y="3578418"/>
                    <a:ext cx="320040" cy="307777"/>
                  </a:xfrm>
                  <a:prstGeom prst="rect">
                    <a:avLst/>
                  </a:prstGeom>
                  <a:solidFill>
                    <a:srgbClr val="FFEFE7"/>
                  </a:solidFill>
                  <a:ln>
                    <a:noFill/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5335196" y="3578418"/>
                    <a:ext cx="640080" cy="30777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45720" rIns="45720" rtlCol="0" anchor="ctr" anchorCtr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latin typeface="Arial" pitchFamily="34" charset="0"/>
                        <a:ea typeface="Verdana" pitchFamily="34" charset="0"/>
                        <a:cs typeface="Arial" pitchFamily="34" charset="0"/>
                      </a:rPr>
                      <a:t>None</a:t>
                    </a:r>
                    <a:endParaRPr lang="en-US" sz="1400" b="1" dirty="0">
                      <a:latin typeface="Arial" pitchFamily="34" charset="0"/>
                      <a:ea typeface="Verdana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  <p:sp>
        <p:nvSpPr>
          <p:cNvPr id="7" name="Rectangle 6"/>
          <p:cNvSpPr/>
          <p:nvPr/>
        </p:nvSpPr>
        <p:spPr>
          <a:xfrm>
            <a:off x="0" y="1219200"/>
            <a:ext cx="9144000" cy="646331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ea typeface="Verdana" pitchFamily="34" charset="0"/>
                <a:cs typeface="Arial" pitchFamily="34" charset="0"/>
              </a:rPr>
              <a:t>Tabitha </a:t>
            </a:r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L. Huntemann, Phillip E. Shafer, Matthew R. Peroutka, Kathryn K. Gilbert</a:t>
            </a:r>
            <a:endParaRPr lang="en-US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NOAA/NWS/MDL Silver Spring, MD</a:t>
            </a:r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itchFamily="34" charset="0"/>
                <a:ea typeface="Verdana" pitchFamily="34" charset="0"/>
                <a:cs typeface="Arial" pitchFamily="34" charset="0"/>
              </a:rPr>
              <a:t>MOS Precipitation Forecasts Formatted for the National Digital Forecast </a:t>
            </a:r>
            <a:r>
              <a:rPr lang="en-US" sz="3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Database</a:t>
            </a:r>
            <a:endParaRPr lang="en-US" sz="32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404245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P2.64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5"/>
          <p:cNvSpPr txBox="1">
            <a:spLocks noChangeArrowheads="1"/>
          </p:cNvSpPr>
          <p:nvPr/>
        </p:nvSpPr>
        <p:spPr bwMode="auto">
          <a:xfrm>
            <a:off x="307975" y="39688"/>
            <a:ext cx="84550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8600" tIns="228600" rIns="228600" bIns="228600" anchor="ctr">
            <a:spAutoFit/>
          </a:bodyPr>
          <a:lstStyle>
            <a:lvl1pPr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>
                <a:solidFill>
                  <a:srgbClr val="FFC000"/>
                </a:solidFill>
                <a:latin typeface="Arial Black" charset="0"/>
              </a:rPr>
              <a:t>Preliminary Results of AutoNowCaster Over a Large Domain</a:t>
            </a:r>
          </a:p>
          <a:p>
            <a:pPr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>
                <a:cs typeface="Arial" charset="0"/>
              </a:rPr>
              <a:t>Mamoudou Ba</a:t>
            </a:r>
            <a:r>
              <a:rPr lang="en-US" sz="1300" baseline="30000">
                <a:cs typeface="Arial" charset="0"/>
              </a:rPr>
              <a:t>1</a:t>
            </a:r>
            <a:r>
              <a:rPr lang="en-US" sz="1300">
                <a:cs typeface="Arial" charset="0"/>
              </a:rPr>
              <a:t>, Lingyan Xin</a:t>
            </a:r>
            <a:r>
              <a:rPr lang="en-US" sz="1300" baseline="30000">
                <a:cs typeface="Arial" charset="0"/>
              </a:rPr>
              <a:t>1</a:t>
            </a:r>
            <a:r>
              <a:rPr lang="en-US" sz="1300">
                <a:cs typeface="Arial" charset="0"/>
              </a:rPr>
              <a:t>, John Crockett</a:t>
            </a:r>
            <a:r>
              <a:rPr lang="en-US" sz="1300" baseline="30000">
                <a:cs typeface="Arial" charset="0"/>
              </a:rPr>
              <a:t>1</a:t>
            </a:r>
            <a:r>
              <a:rPr lang="en-US" sz="1300">
                <a:cs typeface="Arial" charset="0"/>
              </a:rPr>
              <a:t>, Kenneth Sperow</a:t>
            </a:r>
            <a:r>
              <a:rPr lang="en-US" sz="1300" baseline="30000">
                <a:cs typeface="Arial" charset="0"/>
              </a:rPr>
              <a:t>1</a:t>
            </a:r>
            <a:r>
              <a:rPr lang="en-US" sz="1300">
                <a:cs typeface="Arial" charset="0"/>
              </a:rPr>
              <a:t>, Tatiana Gonzalez</a:t>
            </a:r>
            <a:r>
              <a:rPr lang="en-US" sz="1300" baseline="30000">
                <a:cs typeface="Arial" charset="0"/>
              </a:rPr>
              <a:t>1</a:t>
            </a:r>
            <a:r>
              <a:rPr lang="en-US" sz="1300">
                <a:cs typeface="Arial" charset="0"/>
              </a:rPr>
              <a:t>, Rita</a:t>
            </a:r>
            <a:br>
              <a:rPr lang="en-US" sz="1300">
                <a:cs typeface="Arial" charset="0"/>
              </a:rPr>
            </a:br>
            <a:r>
              <a:rPr lang="en-US" sz="1300">
                <a:cs typeface="Arial" charset="0"/>
              </a:rPr>
              <a:t>Roberts</a:t>
            </a:r>
            <a:r>
              <a:rPr lang="en-US" sz="1300" baseline="30000">
                <a:cs typeface="Arial" charset="0"/>
              </a:rPr>
              <a:t>2</a:t>
            </a:r>
            <a:r>
              <a:rPr lang="en-US" sz="1300">
                <a:cs typeface="Arial" charset="0"/>
              </a:rPr>
              <a:t>, Eric Nelson</a:t>
            </a:r>
            <a:r>
              <a:rPr lang="en-US" sz="1300" baseline="30000">
                <a:cs typeface="Arial" charset="0"/>
              </a:rPr>
              <a:t>2</a:t>
            </a:r>
            <a:r>
              <a:rPr lang="en-US" sz="1300">
                <a:cs typeface="Arial" charset="0"/>
              </a:rPr>
              <a:t>, Dan Megenhardt</a:t>
            </a:r>
            <a:r>
              <a:rPr lang="en-US" sz="1300" baseline="30000">
                <a:cs typeface="Arial" charset="0"/>
              </a:rPr>
              <a:t>2</a:t>
            </a:r>
            <a:r>
              <a:rPr lang="en-US" sz="1300">
                <a:cs typeface="Arial" charset="0"/>
              </a:rPr>
              <a:t>, Amanda Anderson</a:t>
            </a:r>
            <a:r>
              <a:rPr lang="en-US" sz="1300" baseline="30000">
                <a:cs typeface="Arial" charset="0"/>
              </a:rPr>
              <a:t>2</a:t>
            </a:r>
            <a:r>
              <a:rPr lang="en-US" sz="1300">
                <a:cs typeface="Arial" charset="0"/>
              </a:rPr>
              <a:t>, Eric Lenning</a:t>
            </a:r>
            <a:r>
              <a:rPr lang="en-US" sz="1300" baseline="30000">
                <a:cs typeface="Arial" charset="0"/>
              </a:rPr>
              <a:t>3</a:t>
            </a:r>
            <a:r>
              <a:rPr lang="en-US" sz="1300">
                <a:cs typeface="Arial" charset="0"/>
              </a:rPr>
              <a:t>, Patricia Wontroba</a:t>
            </a:r>
            <a:r>
              <a:rPr lang="en-US" sz="1300" baseline="30000">
                <a:cs typeface="Arial" charset="0"/>
              </a:rPr>
              <a:t>3</a:t>
            </a:r>
            <a:r>
              <a:rPr lang="en-US" sz="1300">
                <a:cs typeface="Arial" charset="0"/>
              </a:rPr>
              <a:t/>
            </a:r>
            <a:br>
              <a:rPr lang="en-US" sz="1300">
                <a:cs typeface="Arial" charset="0"/>
              </a:rPr>
            </a:br>
            <a:r>
              <a:rPr lang="en-US" sz="1300" baseline="30000">
                <a:cs typeface="Arial" charset="0"/>
              </a:rPr>
              <a:t>1</a:t>
            </a:r>
            <a:r>
              <a:rPr lang="en-US" sz="1300">
                <a:cs typeface="Arial" charset="0"/>
              </a:rPr>
              <a:t>NOAA/NWS, Meteorological Development Laboratory, Silver Spring, MD 20910</a:t>
            </a:r>
            <a:br>
              <a:rPr lang="en-US" sz="1300">
                <a:cs typeface="Arial" charset="0"/>
              </a:rPr>
            </a:br>
            <a:r>
              <a:rPr lang="en-US" sz="1300">
                <a:cs typeface="Arial" charset="0"/>
              </a:rPr>
              <a:t> </a:t>
            </a:r>
            <a:r>
              <a:rPr lang="en-US" sz="1300" baseline="30000">
                <a:cs typeface="Arial" charset="0"/>
              </a:rPr>
              <a:t>2</a:t>
            </a:r>
            <a:r>
              <a:rPr lang="en-US" sz="1300">
                <a:cs typeface="Arial" charset="0"/>
              </a:rPr>
              <a:t>NCAR, Boulder, CO 80301;  </a:t>
            </a:r>
            <a:r>
              <a:rPr lang="en-US" sz="1300" baseline="30000">
                <a:cs typeface="Arial" charset="0"/>
              </a:rPr>
              <a:t>3</a:t>
            </a:r>
            <a:r>
              <a:rPr lang="en-US" sz="1300">
                <a:cs typeface="Arial" charset="0"/>
              </a:rPr>
              <a:t>NOAA/NWS, WFO Chicago, Romeoville, IL 60446</a:t>
            </a:r>
          </a:p>
        </p:txBody>
      </p:sp>
      <p:grpSp>
        <p:nvGrpSpPr>
          <p:cNvPr id="3075" name="Group 56"/>
          <p:cNvGrpSpPr>
            <a:grpSpLocks/>
          </p:cNvGrpSpPr>
          <p:nvPr/>
        </p:nvGrpSpPr>
        <p:grpSpPr bwMode="auto">
          <a:xfrm>
            <a:off x="8605838" y="282575"/>
            <a:ext cx="423862" cy="327025"/>
            <a:chOff x="7680" y="6288"/>
            <a:chExt cx="2880" cy="2928"/>
          </a:xfrm>
        </p:grpSpPr>
        <p:sp>
          <p:nvSpPr>
            <p:cNvPr id="3085" name="Oval 15"/>
            <p:cNvSpPr>
              <a:spLocks noChangeArrowheads="1"/>
            </p:cNvSpPr>
            <p:nvPr/>
          </p:nvSpPr>
          <p:spPr bwMode="auto">
            <a:xfrm>
              <a:off x="7680" y="6288"/>
              <a:ext cx="2880" cy="2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pic>
          <p:nvPicPr>
            <p:cNvPr id="3086" name="Picture 1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" y="6384"/>
              <a:ext cx="2784" cy="2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3076" name="Picture 111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513"/>
            <a:ext cx="3810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4"/>
          <p:cNvGrpSpPr>
            <a:grpSpLocks/>
          </p:cNvGrpSpPr>
          <p:nvPr/>
        </p:nvGrpSpPr>
        <p:grpSpPr bwMode="auto">
          <a:xfrm>
            <a:off x="4876800" y="1565275"/>
            <a:ext cx="4267200" cy="2397125"/>
            <a:chOff x="4876800" y="4080064"/>
            <a:chExt cx="4267200" cy="2396936"/>
          </a:xfrm>
        </p:grpSpPr>
        <p:pic>
          <p:nvPicPr>
            <p:cNvPr id="3083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4080064"/>
              <a:ext cx="2998277" cy="1939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Box 17"/>
            <p:cNvSpPr txBox="1">
              <a:spLocks noChangeArrowheads="1"/>
            </p:cNvSpPr>
            <p:nvPr/>
          </p:nvSpPr>
          <p:spPr bwMode="auto">
            <a:xfrm>
              <a:off x="4876800" y="5996869"/>
              <a:ext cx="4267200" cy="48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latin typeface="Arial Narrow" charset="0"/>
                </a:rPr>
                <a:t>ANC initiation likelihood nowcast valid at 1907Z on Sept.</a:t>
              </a:r>
            </a:p>
            <a:p>
              <a:pPr defTabSz="91440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latin typeface="Arial Narrow" charset="0"/>
                </a:rPr>
                <a:t>17, 2012.  White contours are reflectivities &gt;=35 dBZ.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33400" y="1900238"/>
            <a:ext cx="3886200" cy="3662362"/>
          </a:xfrm>
          <a:prstGeom prst="rect">
            <a:avLst/>
          </a:prstGeom>
          <a:noFill/>
        </p:spPr>
        <p:txBody>
          <a:bodyPr lIns="228600" tIns="228600" rIns="228600" bIns="228600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600" b="1" dirty="0" err="1">
                <a:solidFill>
                  <a:srgbClr val="FFFFFF"/>
                </a:solidFill>
                <a:latin typeface="Arial Narrow" pitchFamily="34" charset="0"/>
                <a:ea typeface="ＭＳ Ｐゴシック" charset="0"/>
              </a:rPr>
              <a:t>AutoNowCaster</a:t>
            </a:r>
            <a:r>
              <a:rPr lang="en-US" sz="1600" b="1" dirty="0">
                <a:solidFill>
                  <a:srgbClr val="FFFFFF"/>
                </a:solidFill>
                <a:latin typeface="Arial Narrow" pitchFamily="34" charset="0"/>
                <a:ea typeface="ＭＳ Ｐゴシック" charset="0"/>
              </a:rPr>
              <a:t> (ANC)</a:t>
            </a:r>
          </a:p>
          <a:p>
            <a:pPr marL="285750" indent="-28575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700" b="1" dirty="0">
                <a:solidFill>
                  <a:srgbClr val="FFFFFF"/>
                </a:solidFill>
                <a:latin typeface="Arial Narrow" pitchFamily="34" charset="0"/>
                <a:ea typeface="ＭＳ Ｐゴシック" charset="0"/>
              </a:rPr>
              <a:t>Automatic, deterministic nowcasts</a:t>
            </a:r>
          </a:p>
          <a:p>
            <a:pPr marL="285750" indent="-28575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700" b="1" dirty="0">
                <a:solidFill>
                  <a:srgbClr val="FFFFFF"/>
                </a:solidFill>
                <a:latin typeface="Arial Narrow" pitchFamily="34" charset="0"/>
                <a:ea typeface="ＭＳ Ｐゴシック" charset="0"/>
              </a:rPr>
              <a:t>Rapid updates (every 5 to 6 minutes)</a:t>
            </a:r>
          </a:p>
          <a:p>
            <a:pPr marL="285750" indent="-28575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700" b="1" dirty="0">
                <a:solidFill>
                  <a:srgbClr val="FFFFFF"/>
                </a:solidFill>
                <a:latin typeface="Arial Narrow" pitchFamily="34" charset="0"/>
                <a:ea typeface="ＭＳ Ｐゴシック" charset="0"/>
              </a:rPr>
              <a:t>60-minute nowcasts of the likelihood of new thunderstorm initiation</a:t>
            </a:r>
          </a:p>
          <a:p>
            <a:pPr marL="285750" indent="-28575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700" b="1" dirty="0">
                <a:solidFill>
                  <a:srgbClr val="FFFFFF"/>
                </a:solidFill>
                <a:latin typeface="Arial Narrow" pitchFamily="34" charset="0"/>
                <a:ea typeface="ＭＳ Ｐゴシック" charset="0"/>
              </a:rPr>
              <a:t>60-minutes nowcasts of the advection of existing thunderstorms (including growth and decay)</a:t>
            </a: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00" b="1" dirty="0">
              <a:solidFill>
                <a:srgbClr val="FFFFFF"/>
              </a:solidFill>
              <a:latin typeface="Arial Narrow" pitchFamily="34" charset="0"/>
              <a:ea typeface="ＭＳ Ｐゴシック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dirty="0">
                <a:solidFill>
                  <a:srgbClr val="FFFFFF"/>
                </a:solidFill>
                <a:latin typeface="Arial Narrow" pitchFamily="34" charset="0"/>
                <a:ea typeface="ＭＳ Ｐゴシック" charset="0"/>
              </a:rPr>
              <a:t>The thunderstorm initiation nowcast is designed to alert forecasters quickly to areas where new convection is likely to occur in 60 minutes.</a:t>
            </a:r>
          </a:p>
        </p:txBody>
      </p:sp>
      <p:grpSp>
        <p:nvGrpSpPr>
          <p:cNvPr id="3079" name="Group 3"/>
          <p:cNvGrpSpPr>
            <a:grpSpLocks/>
          </p:cNvGrpSpPr>
          <p:nvPr/>
        </p:nvGrpSpPr>
        <p:grpSpPr bwMode="auto">
          <a:xfrm>
            <a:off x="4876800" y="4038600"/>
            <a:ext cx="3962400" cy="2403475"/>
            <a:chOff x="4876800" y="1600200"/>
            <a:chExt cx="3962400" cy="2403699"/>
          </a:xfrm>
        </p:grpSpPr>
        <p:sp>
          <p:nvSpPr>
            <p:cNvPr id="3080" name="TextBox 11"/>
            <p:cNvSpPr txBox="1">
              <a:spLocks noChangeArrowheads="1"/>
            </p:cNvSpPr>
            <p:nvPr/>
          </p:nvSpPr>
          <p:spPr bwMode="auto">
            <a:xfrm>
              <a:off x="4876800" y="3523768"/>
              <a:ext cx="3962400" cy="48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latin typeface="Arial Narrow" charset="0"/>
                </a:rPr>
                <a:t>ANC 60-minute storm advection (values &gt;=  35 dBZ). White contours are reflectivities &gt;=35 dBZ.</a:t>
              </a:r>
            </a:p>
          </p:txBody>
        </p:sp>
        <p:pic>
          <p:nvPicPr>
            <p:cNvPr id="3081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253" y="1600200"/>
              <a:ext cx="2988752" cy="1939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256213" y="1614489"/>
              <a:ext cx="2897187" cy="285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 err="1">
                  <a:solidFill>
                    <a:srgbClr val="3333CC">
                      <a:lumMod val="50000"/>
                    </a:srgbClr>
                  </a:solidFill>
                  <a:latin typeface="Arial" charset="0"/>
                  <a:ea typeface="ＭＳ Ｐゴシック" charset="0"/>
                </a:rPr>
                <a:t>Derecho</a:t>
              </a:r>
              <a:r>
                <a:rPr lang="en-US" sz="1400" b="1" dirty="0">
                  <a:solidFill>
                    <a:srgbClr val="3333CC">
                      <a:lumMod val="50000"/>
                    </a:srgbClr>
                  </a:solidFill>
                  <a:latin typeface="Arial" charset="0"/>
                  <a:ea typeface="ＭＳ Ｐゴシック" charset="0"/>
                </a:rPr>
                <a:t> event on June 29, 2012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6439557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P2.65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57400" y="6356350"/>
            <a:ext cx="4953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i="1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23526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381000" y="5486400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i="1"/>
              <a:t>Sign art available to those who complete a toolkit.</a:t>
            </a:r>
          </a:p>
        </p:txBody>
      </p:sp>
      <p:graphicFrame>
        <p:nvGraphicFramePr>
          <p:cNvPr id="12" name="Diagram 11"/>
          <p:cNvGraphicFramePr/>
          <p:nvPr/>
        </p:nvGraphicFramePr>
        <p:xfrm>
          <a:off x="2819400" y="2286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6" name="TextBox 15"/>
          <p:cNvSpPr txBox="1">
            <a:spLocks noChangeArrowheads="1"/>
          </p:cNvSpPr>
          <p:nvPr/>
        </p:nvSpPr>
        <p:spPr bwMode="auto">
          <a:xfrm>
            <a:off x="3429000" y="5457825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C00000"/>
                </a:solidFill>
              </a:rPr>
              <a:t>Lightning safety toolkits now available </a:t>
            </a:r>
            <a:r>
              <a:rPr lang="en-US"/>
              <a:t>for a broad spectrum of vulnerable outdoor recreation activity.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" y="1219200"/>
            <a:ext cx="449580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charset="0"/>
              </a:rPr>
              <a:t>Charles Woodrum, NOAA/NWS, Pittsburgh, PA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charset="0"/>
              </a:rPr>
              <a:t>Karen Oudeman, NOAA/NWS, Cleveland, OH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1219200"/>
            <a:ext cx="449580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charset="0"/>
              </a:rPr>
              <a:t>Michael Kyle, Kean University, Union, NJ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charset="0"/>
              </a:rPr>
              <a:t>Ellen Bryan, WTVQ-TV, Lexington, KY</a:t>
            </a:r>
            <a:endParaRPr lang="en-US" dirty="0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200" y="152400"/>
            <a:ext cx="8991600" cy="10779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lt1"/>
                </a:solidFill>
                <a:latin typeface="+mn-lt"/>
                <a:ea typeface="+mn-ea"/>
                <a:cs typeface="Arial" charset="0"/>
              </a:rPr>
              <a:t>The Expansion of Lightning Toolkits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lt1"/>
                </a:solidFill>
                <a:latin typeface="+mn-lt"/>
                <a:ea typeface="+mn-ea"/>
                <a:cs typeface="Arial" charset="0"/>
              </a:rPr>
              <a:t> to Outdoor Recreation</a:t>
            </a: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4" name="Picture 445" descr="NWS logo (large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381000"/>
            <a:ext cx="658813" cy="65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1" name="Picture 75" descr="NOAA HiRes Logo 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600" y="8382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20675"/>
            <a:ext cx="7413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52425"/>
            <a:ext cx="6492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30" descr="NWA_logo_colo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533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6373558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P0.12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6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-145557"/>
            <a:ext cx="7260437" cy="7149115"/>
            <a:chOff x="1143000" y="-145557"/>
            <a:chExt cx="7260437" cy="7149115"/>
          </a:xfrm>
        </p:grpSpPr>
        <p:grpSp>
          <p:nvGrpSpPr>
            <p:cNvPr id="47" name="Group 46"/>
            <p:cNvGrpSpPr/>
            <p:nvPr/>
          </p:nvGrpSpPr>
          <p:grpSpPr>
            <a:xfrm>
              <a:off x="1143000" y="-145557"/>
              <a:ext cx="6858000" cy="7149115"/>
              <a:chOff x="1143000" y="-145557"/>
              <a:chExt cx="6858000" cy="714911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97442" y="1"/>
                <a:ext cx="7149115" cy="68580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447800" y="34290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1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447800" y="473606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3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679514" y="47244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4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057400" y="40502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10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3551" y="345506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7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057400" y="47244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11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62200" y="39740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14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388769" y="283507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16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743200" y="34290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17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039478" y="41148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21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743200" y="475028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19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58182" y="2743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24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699210" y="426082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28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466915" y="3505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25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737310" y="3505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29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91526" y="411078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38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089840" y="34406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33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381896" y="361366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39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133870" y="412282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46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800600" y="283708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43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133870" y="3505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47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139886" y="221581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51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546162" y="412282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54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842545" y="347475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56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842545" y="28310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58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215127" y="29072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60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52804" y="418316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64</a:t>
                </a:r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1" t="3226" r="6311" b="18811"/>
            <a:stretch/>
          </p:blipFill>
          <p:spPr>
            <a:xfrm>
              <a:off x="1412510" y="34090"/>
              <a:ext cx="1708484" cy="236639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362200" y="4736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77096" y="2209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31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47800" y="40502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2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79514" y="4038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36714" y="29072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8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33600" y="35052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9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43200" y="42026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18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48000" y="4812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20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48000" y="3505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22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29000" y="4267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26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429000" y="4888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27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733800" y="2907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30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114800" y="2831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32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114800" y="4267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34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486400" y="283708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52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496248" y="346272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65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96248" y="290489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66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896496" y="4191000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rPr>
                <a:t>Sat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19600" y="2057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41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800600" y="427522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72002" y="2265038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rPr>
                <a:t>Sat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705600" y="6019800"/>
              <a:ext cx="1697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Poster Session 2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33800" y="4724400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rPr>
                <a:t>Sat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114800" y="4812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58096" y="48006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067696" y="2819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48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10696" y="4126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477000" y="2209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67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96496" y="2209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68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896496" y="27548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70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34200" y="3505200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rPr>
                <a:t>P0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62200" y="3505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419600" y="2831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210696" y="2209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59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210696" y="35168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61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00600" y="3581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44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524896" y="3429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53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696" y="41264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55</a:t>
            </a:r>
          </a:p>
        </p:txBody>
      </p:sp>
      <p:sp>
        <p:nvSpPr>
          <p:cNvPr id="91" name="Rectangle 90"/>
          <p:cNvSpPr/>
          <p:nvPr/>
        </p:nvSpPr>
        <p:spPr>
          <a:xfrm>
            <a:off x="3876886" y="701440"/>
            <a:ext cx="2087980" cy="473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76200"/>
            <a:ext cx="8458200" cy="1066800"/>
          </a:xfrm>
          <a:noFill/>
          <a:ln/>
        </p:spPr>
        <p:txBody>
          <a:bodyPr/>
          <a:lstStyle/>
          <a:p>
            <a:r>
              <a:rPr lang="en-US" sz="2800" b="1">
                <a:solidFill>
                  <a:schemeClr val="tx1"/>
                </a:solidFill>
                <a:latin typeface="Times New Roman" charset="0"/>
              </a:rPr>
              <a:t>CIMSS SATellite CONsensus (SATCON) Algorithm for Estimating the Intensity of Tropical Cyclones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1111250"/>
            <a:ext cx="6858000" cy="609600"/>
          </a:xfrm>
          <a:noFill/>
          <a:ln/>
        </p:spPr>
        <p:txBody>
          <a:bodyPr/>
          <a:lstStyle/>
          <a:p>
            <a:r>
              <a:rPr lang="en-US" sz="2000" i="1">
                <a:latin typeface="Times New Roman" charset="0"/>
              </a:rPr>
              <a:t>Derrick Herndon and Chris Velden (Univ of Wisc CIMSS)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574800" y="1492250"/>
            <a:ext cx="6019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2000" i="1">
                <a:latin typeface="Times New Roman" charset="0"/>
              </a:rPr>
              <a:t>Jeff Hawkins (Naval Research Lab Monterey, CA)</a:t>
            </a:r>
          </a:p>
        </p:txBody>
      </p:sp>
      <p:grpSp>
        <p:nvGrpSpPr>
          <p:cNvPr id="2069" name="Group 21"/>
          <p:cNvGrpSpPr>
            <a:grpSpLocks/>
          </p:cNvGrpSpPr>
          <p:nvPr/>
        </p:nvGrpSpPr>
        <p:grpSpPr bwMode="auto">
          <a:xfrm>
            <a:off x="4114800" y="2209800"/>
            <a:ext cx="4951413" cy="4114800"/>
            <a:chOff x="2592" y="1632"/>
            <a:chExt cx="3119" cy="2592"/>
          </a:xfrm>
        </p:grpSpPr>
        <p:pic>
          <p:nvPicPr>
            <p:cNvPr id="2057" name="Picture 9" descr="2012NADINE_wi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632"/>
              <a:ext cx="3119" cy="2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3216" y="4012"/>
              <a:ext cx="21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SATCON for Hurricane Nadine 2012</a:t>
              </a:r>
            </a:p>
          </p:txBody>
        </p:sp>
        <p:pic>
          <p:nvPicPr>
            <p:cNvPr id="2060" name="Picture 12" descr="2012NADINE_wi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31" t="98143" r="25108" b="-2513"/>
            <a:stretch>
              <a:fillRect/>
            </a:stretch>
          </p:blipFill>
          <p:spPr bwMode="auto">
            <a:xfrm>
              <a:off x="2801" y="3916"/>
              <a:ext cx="2880" cy="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17475" y="1981200"/>
            <a:ext cx="4137025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/>
              <a:t> 95 % of all TC intensity estimates</a:t>
            </a:r>
          </a:p>
          <a:p>
            <a:r>
              <a:rPr lang="en-US" sz="2000"/>
              <a:t>  come from satellite imagery</a:t>
            </a:r>
          </a:p>
          <a:p>
            <a:pPr>
              <a:buFontTx/>
              <a:buChar char="•"/>
            </a:pPr>
            <a:endParaRPr lang="en-US" sz="1000"/>
          </a:p>
          <a:p>
            <a:pPr>
              <a:buFontTx/>
              <a:buChar char="•"/>
            </a:pPr>
            <a:r>
              <a:rPr lang="en-US" sz="2000"/>
              <a:t> Objective methods used for</a:t>
            </a:r>
          </a:p>
          <a:p>
            <a:r>
              <a:rPr lang="en-US" sz="2000"/>
              <a:t>  estimating TC intensity vary in </a:t>
            </a:r>
          </a:p>
          <a:p>
            <a:r>
              <a:rPr lang="en-US" sz="2000"/>
              <a:t>  skill based on imagery type, TC</a:t>
            </a:r>
          </a:p>
          <a:p>
            <a:r>
              <a:rPr lang="en-US" sz="2000"/>
              <a:t>  structure and TC/satellite </a:t>
            </a:r>
          </a:p>
          <a:p>
            <a:r>
              <a:rPr lang="en-US" sz="2000"/>
              <a:t>  geometry</a:t>
            </a:r>
          </a:p>
          <a:p>
            <a:pPr>
              <a:buFontTx/>
              <a:buChar char="•"/>
            </a:pPr>
            <a:endParaRPr lang="en-US" sz="1000"/>
          </a:p>
          <a:p>
            <a:pPr>
              <a:buFontTx/>
              <a:buChar char="•"/>
            </a:pPr>
            <a:r>
              <a:rPr lang="en-US" sz="2000"/>
              <a:t> SATCON produces a weighted </a:t>
            </a:r>
          </a:p>
          <a:p>
            <a:r>
              <a:rPr lang="en-US" sz="2000"/>
              <a:t>  consensus estimate by combining</a:t>
            </a:r>
          </a:p>
          <a:p>
            <a:r>
              <a:rPr lang="en-US" sz="2000"/>
              <a:t>  objective intensity estimates from </a:t>
            </a:r>
          </a:p>
          <a:p>
            <a:r>
              <a:rPr lang="en-US" sz="2000"/>
              <a:t>  multi-spectral imagery</a:t>
            </a:r>
          </a:p>
          <a:p>
            <a:pPr>
              <a:buFontTx/>
              <a:buChar char="•"/>
            </a:pPr>
            <a:endParaRPr lang="en-US" sz="1000"/>
          </a:p>
          <a:p>
            <a:pPr>
              <a:buFontTx/>
              <a:buChar char="•"/>
            </a:pPr>
            <a:r>
              <a:rPr lang="en-US" sz="2000"/>
              <a:t> Accurate assessment of current</a:t>
            </a:r>
          </a:p>
          <a:p>
            <a:r>
              <a:rPr lang="en-US" sz="2000"/>
              <a:t>  intensity improves forecasts and</a:t>
            </a:r>
          </a:p>
          <a:p>
            <a:r>
              <a:rPr lang="en-US" sz="2000"/>
              <a:t>  historical intensity data. </a:t>
            </a: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4953000" y="3417888"/>
            <a:ext cx="1179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53-55 GHz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6611938" y="3429000"/>
            <a:ext cx="1014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Infrared</a:t>
            </a: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7696200" y="34163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85 -91 GHz</a:t>
            </a:r>
          </a:p>
        </p:txBody>
      </p:sp>
      <p:pic>
        <p:nvPicPr>
          <p:cNvPr id="2077" name="Picture 29" descr="201214L0918_1647_xs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-1286" r="3542" b="4439"/>
          <a:stretch>
            <a:fillRect/>
          </a:stretch>
        </p:blipFill>
        <p:spPr bwMode="auto">
          <a:xfrm>
            <a:off x="4667250" y="2401888"/>
            <a:ext cx="1657350" cy="10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201209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2414588"/>
            <a:ext cx="10382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 descr="20120929T105852_ssmis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5" t="47462" b="2786"/>
          <a:stretch>
            <a:fillRect/>
          </a:stretch>
        </p:blipFill>
        <p:spPr bwMode="auto">
          <a:xfrm>
            <a:off x="7677150" y="2365375"/>
            <a:ext cx="112712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873848" y="6391596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0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477000" y="3505200"/>
            <a:ext cx="2554230" cy="3252932"/>
            <a:chOff x="6172200" y="3618164"/>
            <a:chExt cx="2554230" cy="3252932"/>
          </a:xfrm>
        </p:grpSpPr>
        <p:sp>
          <p:nvSpPr>
            <p:cNvPr id="13" name="Rectangle 12"/>
            <p:cNvSpPr/>
            <p:nvPr/>
          </p:nvSpPr>
          <p:spPr>
            <a:xfrm>
              <a:off x="6172200" y="3618164"/>
              <a:ext cx="2554230" cy="3252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644505"/>
              <a:ext cx="2554230" cy="3213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143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3352800" cy="96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90800" y="1219200"/>
            <a:ext cx="6172200" cy="685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GB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The UW-CIMSS </a:t>
            </a:r>
          </a:p>
          <a:p>
            <a:pPr>
              <a:buFontTx/>
              <a:buNone/>
            </a:pPr>
            <a:r>
              <a:rPr lang="en-GB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Advanced Dvorak Technique (ADT)</a:t>
            </a:r>
            <a:endParaRPr lang="en-GB" sz="28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38400" y="2209800"/>
            <a:ext cx="640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>
              <a:spcBef>
                <a:spcPct val="20000"/>
              </a:spcBef>
            </a:pPr>
            <a:r>
              <a:rPr lang="en-GB" sz="2000" b="1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TIMOTHY OLANDER and Christopher </a:t>
            </a:r>
            <a:r>
              <a:rPr lang="en-GB" sz="2000" b="1" dirty="0" err="1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Velden</a:t>
            </a:r>
            <a:endParaRPr lang="en-GB" sz="2000" b="1" dirty="0">
              <a:solidFill>
                <a:srgbClr val="66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algn="ctr" defTabSz="914400">
              <a:spcBef>
                <a:spcPct val="20000"/>
              </a:spcBef>
            </a:pPr>
            <a:r>
              <a:rPr lang="en-GB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University of Wisconsin-Madison</a:t>
            </a:r>
          </a:p>
          <a:p>
            <a:pPr algn="ctr" defTabSz="914400">
              <a:spcBef>
                <a:spcPct val="20000"/>
              </a:spcBef>
            </a:pPr>
            <a:r>
              <a:rPr lang="en-GB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Cooperative Institute for Meteorological Satellite Studies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6200" y="3733800"/>
            <a:ext cx="3581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Development Overview</a:t>
            </a:r>
          </a:p>
          <a:p>
            <a:pPr marL="342900" indent="-342900" defTabSz="914400">
              <a:spcBef>
                <a:spcPct val="20000"/>
              </a:spcBef>
              <a:buFontTx/>
              <a:buChar char="•"/>
            </a:pPr>
            <a:endParaRPr lang="en-GB" sz="2000" b="1" dirty="0">
              <a:solidFill>
                <a:srgbClr val="33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marL="342900" indent="-342900" defTabSz="914400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Current Algorithm Status</a:t>
            </a:r>
          </a:p>
          <a:p>
            <a:pPr marL="342900" indent="-342900" defTabSz="914400">
              <a:spcBef>
                <a:spcPct val="20000"/>
              </a:spcBef>
              <a:buFontTx/>
              <a:buChar char="•"/>
            </a:pPr>
            <a:endParaRPr lang="en-GB" sz="2000" b="1" dirty="0">
              <a:solidFill>
                <a:srgbClr val="33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marL="342900" indent="-342900" defTabSz="914400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Statistical Comparisons</a:t>
            </a:r>
          </a:p>
          <a:p>
            <a:pPr marL="342900" indent="-342900" defTabSz="914400">
              <a:spcBef>
                <a:spcPct val="20000"/>
              </a:spcBef>
              <a:buFontTx/>
              <a:buChar char="•"/>
            </a:pPr>
            <a:endParaRPr lang="en-GB" sz="2000" b="1" dirty="0">
              <a:solidFill>
                <a:srgbClr val="33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marL="342900" indent="-342900" defTabSz="914400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Future Directions</a:t>
            </a:r>
          </a:p>
        </p:txBody>
      </p:sp>
      <p:pic>
        <p:nvPicPr>
          <p:cNvPr id="10" name="Picture 12" descr="buckyj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2290084" cy="1752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1"/>
            <a:ext cx="686744" cy="96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512" y="76201"/>
            <a:ext cx="1725288" cy="96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76" y="76200"/>
            <a:ext cx="1437624" cy="96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949" y="76200"/>
            <a:ext cx="1464851" cy="96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19" y="5063607"/>
            <a:ext cx="1882081" cy="171819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5131077" y="4011250"/>
            <a:ext cx="1642110" cy="1627550"/>
            <a:chOff x="33" y="1641"/>
            <a:chExt cx="2976" cy="2387"/>
          </a:xfrm>
        </p:grpSpPr>
        <p:pic>
          <p:nvPicPr>
            <p:cNvPr id="33" name="Picture 6" descr="dollyRingEx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" y="1641"/>
              <a:ext cx="2976" cy="2387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554" y="2814"/>
              <a:ext cx="88" cy="2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1534" y="2898"/>
              <a:ext cx="88" cy="2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 flipV="1">
              <a:off x="1622" y="2836"/>
              <a:ext cx="18" cy="82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 flipV="1">
              <a:off x="1536" y="2814"/>
              <a:ext cx="18" cy="82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55" y="3387755"/>
            <a:ext cx="1641445" cy="1641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0" y="6398567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 2.5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0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8683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Cloud to Ground (CG) Lightning Climatology for the Lake Superior Region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nl-NL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Steven Fleegel and Michael Dutter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NOAA/National Weather Service – Marquette, MI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362200"/>
            <a:ext cx="47244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A mesoscale look at the influence of the Great Lakes on lightning in the Lake Superior region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General (Monthly, Seasonal, and Hourly) lightning climatology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Focus on 700 hPa wind direction and speed climatology, displayed using gridded 1 km</a:t>
            </a:r>
            <a:r>
              <a:rPr lang="en-US" sz="2000" kern="0" baseline="30000" dirty="0" smtClean="0">
                <a:solidFill>
                  <a:srgbClr val="009999"/>
                </a:solidFill>
                <a:latin typeface="Arial"/>
              </a:rPr>
              <a:t>2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 lightning density charts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Additional investigation on role terrain and land use have with lightning density</a:t>
            </a:r>
            <a:endParaRPr lang="en-US" sz="1600" kern="0" dirty="0" smtClean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69506" y="2743200"/>
            <a:ext cx="4274494" cy="330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5400" y="6096000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i="1" dirty="0">
                <a:solidFill>
                  <a:prstClr val="black"/>
                </a:solidFill>
                <a:latin typeface="Calibri"/>
              </a:rPr>
              <a:t>Summer 700 hPa Flow – Lightning Climatology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National Weather Association Annual Meeting  2012   Madison, WI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03889" y="6472535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P2.19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8683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Gales of September? Analysis and Customer Impacts of the 03-04 Sept. High Wind Event across Lake Superior </a:t>
            </a:r>
          </a:p>
          <a:p>
            <a:endParaRPr lang="en-US" sz="12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Michael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Dutter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NOAA/National Weather Service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Marquette, MI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256424"/>
            <a:ext cx="4800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The Labor Day Weekend 2010 wind storm was arguably the strongest September Wind Storm across Lake Superior in the last 30 years</a:t>
            </a:r>
            <a:endParaRPr lang="en-US" sz="2400" kern="0" dirty="0" smtClean="0">
              <a:solidFill>
                <a:srgbClr val="333399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Numerous wind and wave records were broken or nearly broken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>
                <a:solidFill>
                  <a:srgbClr val="009999"/>
                </a:solidFill>
                <a:latin typeface="Arial"/>
              </a:rPr>
              <a:t>Wind gusts in excess of 50 m/s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 </a:t>
            </a:r>
            <a:r>
              <a:rPr lang="en-US" sz="2000" kern="0" dirty="0">
                <a:solidFill>
                  <a:srgbClr val="009999"/>
                </a:solidFill>
                <a:latin typeface="Arial"/>
              </a:rPr>
              <a:t>reported by the M/V Indiana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Harbor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Unusual low track for high winds across Lake Superior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59436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i="1" dirty="0">
                <a:solidFill>
                  <a:prstClr val="black"/>
                </a:solidFill>
                <a:latin typeface="Calibri"/>
              </a:rPr>
              <a:t>Wind Speed Analysis from 22 UTC 09/03/2010</a:t>
            </a:r>
          </a:p>
          <a:p>
            <a:pPr defTabSz="914400"/>
            <a:r>
              <a:rPr lang="en-US" sz="1400" i="1" dirty="0">
                <a:solidFill>
                  <a:prstClr val="black"/>
                </a:solidFill>
                <a:latin typeface="Calibri"/>
              </a:rPr>
              <a:t>(courtesy GLERL)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National Weather Association Annual Meeting  2012   Madison, WI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4547018" cy="340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22845" y="6472535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P2.20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8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U"/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355" y="2529840"/>
            <a:ext cx="4348689" cy="309372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8683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Lightning has Fallen to Third Leading Source</a:t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 Storm Deaths in the U.S.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William P. Roeder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Private Meteorologist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Rockledge, FL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362200"/>
            <a:ext cx="4876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Lightning Now #3 Source of U.S. Storm Deaths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Tornadoes Now #2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Statistically Significant</a:t>
            </a:r>
          </a:p>
          <a:p>
            <a:pPr marL="342900" indent="-342900" algn="l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New Analysis Accounts for Lightning’s Declining Fatality Rate</a:t>
            </a:r>
          </a:p>
          <a:p>
            <a:pPr marL="342900" indent="-342900" algn="l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Poster 2.29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National Weather Association Annual Meeting  2012   Madison, WI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065" y="6472535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P2.29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50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8683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Lightning Safety Applications of</a:t>
            </a:r>
            <a:b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NOAA’s New Lightning Fatality Database</a:t>
            </a:r>
          </a:p>
          <a:p>
            <a:pPr algn="l"/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William P. Roeder                John Jensenius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Private Meteorologist          National Weather Service</a:t>
            </a:r>
          </a:p>
          <a:p>
            <a:pPr algn="l"/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       Rockledge, FL                            Gray, ME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514600"/>
            <a:ext cx="57912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New Lightning Fatality Database</a:t>
            </a:r>
            <a:br>
              <a:rPr lang="en-US" sz="2800" kern="0" dirty="0" smtClean="0">
                <a:solidFill>
                  <a:srgbClr val="333399"/>
                </a:solidFill>
                <a:latin typeface="Arial"/>
              </a:rPr>
            </a:b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from NOAA</a:t>
            </a:r>
          </a:p>
          <a:p>
            <a:pPr marL="800100" lvl="1" indent="-342900" algn="l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−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U.S. (2006 – Present)</a:t>
            </a:r>
          </a:p>
          <a:p>
            <a:pPr marL="342900" indent="-342900" algn="l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16 New Graphics for Teaching</a:t>
            </a:r>
            <a:br>
              <a:rPr lang="en-US" sz="2800" kern="0" dirty="0" smtClean="0">
                <a:solidFill>
                  <a:srgbClr val="333399"/>
                </a:solidFill>
                <a:latin typeface="Arial"/>
              </a:rPr>
            </a:b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Lightning Safety</a:t>
            </a:r>
          </a:p>
          <a:p>
            <a:pPr marL="342900" indent="-342900" algn="l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Available On-line</a:t>
            </a:r>
            <a:endParaRPr lang="en-US" sz="2000" kern="0" dirty="0" smtClean="0">
              <a:solidFill>
                <a:srgbClr val="333399"/>
              </a:solidFill>
              <a:latin typeface="Arial"/>
            </a:endParaRPr>
          </a:p>
          <a:p>
            <a:pPr marL="800100" lvl="2" indent="-342900" algn="l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−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www.lightningsafety.noaa.gov</a:t>
            </a:r>
            <a:endParaRPr lang="en-US" sz="2000" kern="0" dirty="0" smtClean="0">
              <a:solidFill>
                <a:srgbClr val="333399"/>
              </a:solidFill>
              <a:latin typeface="Arial"/>
            </a:endParaRPr>
          </a:p>
          <a:p>
            <a:pPr marL="342900" indent="-342900" algn="l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Poster 2.30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National Weather Association Annual Meeting  2012   Madison, WI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32" y="2468880"/>
            <a:ext cx="2499136" cy="283464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824" y="3794760"/>
            <a:ext cx="2497644" cy="283464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ightning Fatalities_Outdoor-Indoor_US (2006-201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90" y="4572000"/>
            <a:ext cx="2389909" cy="1752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65977" y="6472535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P2.30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2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8683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 Examination of Decision Support Services    Provided by the National Weather Service              During Major Winter Storms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Dennis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VanCleve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and Marcia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Cronce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NOAA/NWS WFO Milwaukee/Sullivan, WI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Jamie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Enderlen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NOAA/NWS WFO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Chicago, IL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3622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Three storms studied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January 1-3, 1999 Blizzard; February 5-6, 2008 Winter Storm; 2011 Groundhog Day Blizzard</a:t>
            </a:r>
          </a:p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Past DSS</a:t>
            </a:r>
            <a:endParaRPr lang="en-US" sz="2800" kern="0" dirty="0">
              <a:solidFill>
                <a:srgbClr val="333399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What services were provided?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How have they improved?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Future </a:t>
            </a:r>
            <a:r>
              <a:rPr lang="en-US" sz="2800" kern="0" dirty="0">
                <a:solidFill>
                  <a:srgbClr val="333399"/>
                </a:solidFill>
                <a:latin typeface="Arial"/>
              </a:rPr>
              <a:t>DSS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Continue &amp; </a:t>
            </a:r>
            <a:r>
              <a:rPr lang="en-US" sz="2000" kern="0" smtClean="0">
                <a:solidFill>
                  <a:srgbClr val="009999"/>
                </a:solidFill>
                <a:latin typeface="Arial"/>
              </a:rPr>
              <a:t>improve upon successful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services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Develop new impact-based services tailored to users needs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1332" y="6015334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i="1" dirty="0">
                <a:solidFill>
                  <a:prstClr val="black"/>
                </a:solidFill>
                <a:latin typeface="Calibri"/>
              </a:rPr>
              <a:t>Stranded vehicles during February, 2008 winter storm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National Weather Association Annual Meeting  2012   Madison, WI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9831"/>
            <a:ext cx="4111233" cy="273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03889" y="6472535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P2.33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64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152400" y="868362"/>
            <a:ext cx="9601200" cy="579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MetEd Resources for Weather and Natural Hazards Decision Support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Amy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Stevermer, Victoria Johnson, Elizabeth Mulvihill Page, Wendy Schreiber-Abshire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UCAR/COMET, Boulder, CO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2209800"/>
            <a:ext cx="4800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What information do emergency managers and the aviation industry need in their operations?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Online modules overview preparedness and response efforts related to ts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unamis, hurricanes, hazmat releases, and other events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0664" lvl="1" indent="-285750" algn="l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Aviation-related training explores impacts of space weather, volcanic ash, and various weather events on air traffic management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5643" y="6169222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nd more…free at www.meted.ucar.edu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38450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48125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91050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2477869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Some of the available module titles…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-84933" y="6472535"/>
            <a:ext cx="12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P2.38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2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1386</Words>
  <Application>Microsoft Macintosh PowerPoint</Application>
  <PresentationFormat>On-screen Show (4:3)</PresentationFormat>
  <Paragraphs>317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Office Theme</vt:lpstr>
      <vt:lpstr>noaa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CIMSS SATellite CONsensus (SATCON) Algorithm for Estimating the Intensity of Tropical Cyclones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SSEC at the University of Wisconsin-Madison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Sieglaff</dc:creator>
  <cp:lastModifiedBy>Justin Sieglaff</cp:lastModifiedBy>
  <cp:revision>7</cp:revision>
  <dcterms:created xsi:type="dcterms:W3CDTF">2012-10-05T14:51:39Z</dcterms:created>
  <dcterms:modified xsi:type="dcterms:W3CDTF">2012-10-05T15:35:53Z</dcterms:modified>
</cp:coreProperties>
</file>