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3" r:id="rId8"/>
    <p:sldMasterId id="2147483745" r:id="rId9"/>
    <p:sldMasterId id="2147483757" r:id="rId10"/>
    <p:sldMasterId id="2147483769" r:id="rId11"/>
    <p:sldMasterId id="2147483781" r:id="rId12"/>
  </p:sldMasterIdLst>
  <p:notesMasterIdLst>
    <p:notesMasterId r:id="rId40"/>
  </p:notesMasterIdLst>
  <p:sldIdLst>
    <p:sldId id="282" r:id="rId13"/>
    <p:sldId id="280" r:id="rId14"/>
    <p:sldId id="281" r:id="rId15"/>
    <p:sldId id="257" r:id="rId16"/>
    <p:sldId id="272" r:id="rId17"/>
    <p:sldId id="273" r:id="rId18"/>
    <p:sldId id="274" r:id="rId19"/>
    <p:sldId id="275" r:id="rId20"/>
    <p:sldId id="258" r:id="rId21"/>
    <p:sldId id="276" r:id="rId22"/>
    <p:sldId id="266" r:id="rId23"/>
    <p:sldId id="260" r:id="rId24"/>
    <p:sldId id="259" r:id="rId25"/>
    <p:sldId id="261" r:id="rId26"/>
    <p:sldId id="262" r:id="rId27"/>
    <p:sldId id="277" r:id="rId28"/>
    <p:sldId id="263" r:id="rId29"/>
    <p:sldId id="264" r:id="rId30"/>
    <p:sldId id="265" r:id="rId31"/>
    <p:sldId id="271" r:id="rId32"/>
    <p:sldId id="269" r:id="rId33"/>
    <p:sldId id="278" r:id="rId34"/>
    <p:sldId id="270" r:id="rId35"/>
    <p:sldId id="268" r:id="rId36"/>
    <p:sldId id="267" r:id="rId37"/>
    <p:sldId id="279" r:id="rId38"/>
    <p:sldId id="28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6" d="100"/>
          <a:sy n="156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8.206.50.8\PBZUSERS\Tom.Green\BUFKIT%20study\Pittsburgh%20BUFKIT%20study%20obs-forecas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Total Bias for Peak Wind Gusts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'1-slide Poster'!$A$2</c:f>
              <c:strCache>
                <c:ptCount val="1"/>
                <c:pt idx="0">
                  <c:v>Wichita area</c:v>
                </c:pt>
              </c:strCache>
            </c:strRef>
          </c:tx>
          <c:invertIfNegative val="0"/>
          <c:cat>
            <c:strRef>
              <c:f>'1-slide Poster'!$B$1:$G$1</c:f>
              <c:strCache>
                <c:ptCount val="6"/>
                <c:pt idx="0">
                  <c:v>NAM X</c:v>
                </c:pt>
                <c:pt idx="1">
                  <c:v>NAM T</c:v>
                </c:pt>
                <c:pt idx="2">
                  <c:v>GFS X</c:v>
                </c:pt>
                <c:pt idx="3">
                  <c:v>GFS T</c:v>
                </c:pt>
                <c:pt idx="4">
                  <c:v>RUC X</c:v>
                </c:pt>
                <c:pt idx="5">
                  <c:v>RUC T</c:v>
                </c:pt>
              </c:strCache>
            </c:strRef>
          </c:cat>
          <c:val>
            <c:numRef>
              <c:f>'1-slide Poster'!$B$2:$G$2</c:f>
              <c:numCache>
                <c:formatCode>0.0</c:formatCode>
                <c:ptCount val="6"/>
                <c:pt idx="0">
                  <c:v>-4.3861290322580642</c:v>
                </c:pt>
                <c:pt idx="1">
                  <c:v>2.1345161290322583</c:v>
                </c:pt>
                <c:pt idx="2">
                  <c:v>-1.1935483870967742</c:v>
                </c:pt>
                <c:pt idx="3">
                  <c:v>6.5890681003584231</c:v>
                </c:pt>
                <c:pt idx="4">
                  <c:v>-2.0215412186379926</c:v>
                </c:pt>
                <c:pt idx="5">
                  <c:v>6.7794623655913968</c:v>
                </c:pt>
              </c:numCache>
            </c:numRef>
          </c:val>
        </c:ser>
        <c:ser>
          <c:idx val="1"/>
          <c:order val="1"/>
          <c:tx>
            <c:strRef>
              <c:f>'1-slide Poster'!$A$3</c:f>
              <c:strCache>
                <c:ptCount val="1"/>
                <c:pt idx="0">
                  <c:v>Pittsburgh area</c:v>
                </c:pt>
              </c:strCache>
            </c:strRef>
          </c:tx>
          <c:invertIfNegative val="0"/>
          <c:cat>
            <c:strRef>
              <c:f>'1-slide Poster'!$B$1:$G$1</c:f>
              <c:strCache>
                <c:ptCount val="6"/>
                <c:pt idx="0">
                  <c:v>NAM X</c:v>
                </c:pt>
                <c:pt idx="1">
                  <c:v>NAM T</c:v>
                </c:pt>
                <c:pt idx="2">
                  <c:v>GFS X</c:v>
                </c:pt>
                <c:pt idx="3">
                  <c:v>GFS T</c:v>
                </c:pt>
                <c:pt idx="4">
                  <c:v>RUC X</c:v>
                </c:pt>
                <c:pt idx="5">
                  <c:v>RUC T</c:v>
                </c:pt>
              </c:strCache>
            </c:strRef>
          </c:cat>
          <c:val>
            <c:numRef>
              <c:f>'1-slide Poster'!$B$3:$G$3</c:f>
              <c:numCache>
                <c:formatCode>0.0</c:formatCode>
                <c:ptCount val="6"/>
                <c:pt idx="0">
                  <c:v>-3.773889931207004</c:v>
                </c:pt>
                <c:pt idx="1">
                  <c:v>9.2720528455284565</c:v>
                </c:pt>
                <c:pt idx="2">
                  <c:v>-3.757810391363023</c:v>
                </c:pt>
                <c:pt idx="3">
                  <c:v>5.4975427350427353</c:v>
                </c:pt>
                <c:pt idx="4">
                  <c:v>-5.5830184435447592</c:v>
                </c:pt>
                <c:pt idx="5">
                  <c:v>9.2183367071524973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897344"/>
        <c:axId val="78231040"/>
      </c:barChart>
      <c:catAx>
        <c:axId val="35897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Model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8231040"/>
        <c:crosses val="autoZero"/>
        <c:auto val="1"/>
        <c:lblAlgn val="ctr"/>
        <c:lblOffset val="100"/>
        <c:noMultiLvlLbl val="0"/>
      </c:catAx>
      <c:valAx>
        <c:axId val="78231040"/>
        <c:scaling>
          <c:orientation val="minMax"/>
          <c:max val="10"/>
          <c:min val="-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Peak Wind </a:t>
                </a:r>
                <a:r>
                  <a:rPr lang="en-US" sz="1200" dirty="0"/>
                  <a:t>Gust Bias (Knots)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5897344"/>
        <c:crosses val="autoZero"/>
        <c:crossBetween val="between"/>
      </c:valAx>
      <c:spPr>
        <a:solidFill>
          <a:schemeClr val="bg1">
            <a:lumMod val="75000"/>
          </a:schemeClr>
        </a:solidFill>
      </c:spPr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8B804-1ADB-4F21-969D-2700E3ED8737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9F2DC-D784-4C5E-9718-E428CEA09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5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04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06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30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2A3BC-18BF-42E3-84D5-27DECAEE09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52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P1.47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98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3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P1.56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A8817-BB87-4E25-BA5A-9688553ECE9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6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10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18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P1.63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9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99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1D94D6E6-E22D-4981-93DB-255ACEE4DD30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74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 File name is</a:t>
            </a:r>
            <a:r>
              <a:rPr lang="en-US" smtClean="0"/>
              <a:t>: P1.22-poster-slide-gswade-20121001.pptx.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F455F5-F838-4F17-B06B-31C5FE4D1F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50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32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47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P1.29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0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8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P1.38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9F2DC-D784-4C5E-9718-E428CEA09A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9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9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159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882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29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405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9651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713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0279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844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466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135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13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85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72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070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465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820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233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561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150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901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415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13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535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498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246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711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332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315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534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785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468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03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27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17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275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215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86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7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02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68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07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26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00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9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72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6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18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78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40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41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778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59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80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75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7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4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5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82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55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506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71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6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83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88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9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9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42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17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21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7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7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4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85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238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160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1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688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760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811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854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74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78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892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36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47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3901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6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82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60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601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605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60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45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125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25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0"/>
            <a:ext cx="8478384" cy="6173391"/>
            <a:chOff x="0" y="0"/>
            <a:chExt cx="5341" cy="3889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pitchFamily="2" charset="2"/>
                <a:buNone/>
                <a:defRPr/>
              </a:pP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pitchFamily="2" charset="2"/>
                <a:buNone/>
                <a:defRPr/>
              </a:pP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pitchFamily="2" charset="2"/>
                <a:buNone/>
                <a:defRPr/>
              </a:pP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pitchFamily="2" charset="2"/>
                <a:buNone/>
                <a:defRPr/>
              </a:pP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679" name="Rectangle 1031"/>
          <p:cNvSpPr>
            <a:spLocks noGrp="1" noChangeArrowheads="1"/>
          </p:cNvSpPr>
          <p:nvPr>
            <p:ph type="ctrTitle" sz="quarter"/>
          </p:nvPr>
        </p:nvSpPr>
        <p:spPr>
          <a:xfrm>
            <a:off x="685177" y="1142504"/>
            <a:ext cx="7773647" cy="114399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80" name="Rectangle 103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0353" y="2819549"/>
            <a:ext cx="6403295" cy="1751955"/>
          </a:xfrm>
          <a:ln w="9525">
            <a:headEnd/>
            <a:tailEnd/>
          </a:ln>
        </p:spPr>
        <p:txBody>
          <a:bodyPr lIns="29224" tIns="14611" rIns="29224" bIns="1461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3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247110-9924-448F-AB5E-75BB3ADCA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53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36B1B-E15B-4CC6-85C7-003ED65FF1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8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801"/>
            <a:ext cx="7772513" cy="1362273"/>
          </a:xfrm>
        </p:spPr>
        <p:txBody>
          <a:bodyPr anchor="t"/>
          <a:lstStyle>
            <a:lvl1pPr algn="l">
              <a:defRPr sz="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613"/>
            <a:ext cx="7772513" cy="1500188"/>
          </a:xfrm>
        </p:spPr>
        <p:txBody>
          <a:bodyPr anchor="b"/>
          <a:lstStyle>
            <a:lvl1pPr marL="0" indent="0">
              <a:buNone/>
              <a:defRPr sz="300"/>
            </a:lvl1pPr>
            <a:lvl2pPr marL="76901" indent="0">
              <a:buNone/>
              <a:defRPr sz="300"/>
            </a:lvl2pPr>
            <a:lvl3pPr marL="153802" indent="0">
              <a:buNone/>
              <a:defRPr sz="300"/>
            </a:lvl3pPr>
            <a:lvl4pPr marL="230703" indent="0">
              <a:buNone/>
              <a:defRPr sz="200"/>
            </a:lvl4pPr>
            <a:lvl5pPr marL="307604" indent="0">
              <a:buNone/>
              <a:defRPr sz="200"/>
            </a:lvl5pPr>
            <a:lvl6pPr marL="384505" indent="0">
              <a:buNone/>
              <a:defRPr sz="200"/>
            </a:lvl6pPr>
            <a:lvl7pPr marL="461406" indent="0">
              <a:buNone/>
              <a:defRPr sz="200"/>
            </a:lvl7pPr>
            <a:lvl8pPr marL="538307" indent="0">
              <a:buNone/>
              <a:defRPr sz="200"/>
            </a:lvl8pPr>
            <a:lvl9pPr marL="615208" indent="0">
              <a:buNone/>
              <a:defRPr sz="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3610F-0274-4065-AB49-0EB2D9DB88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52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182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177" y="1642815"/>
            <a:ext cx="3873216" cy="4452441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3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5607" y="1642815"/>
            <a:ext cx="3873217" cy="4452441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3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CB585-A8D4-45DA-A1D9-FCDE684B7E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214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7" y="274588"/>
            <a:ext cx="822948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57" y="1535162"/>
            <a:ext cx="4040188" cy="639713"/>
          </a:xfrm>
        </p:spPr>
        <p:txBody>
          <a:bodyPr anchor="b"/>
          <a:lstStyle>
            <a:lvl1pPr marL="0" indent="0">
              <a:buNone/>
              <a:defRPr sz="400" b="1"/>
            </a:lvl1pPr>
            <a:lvl2pPr marL="76901" indent="0">
              <a:buNone/>
              <a:defRPr sz="300" b="1"/>
            </a:lvl2pPr>
            <a:lvl3pPr marL="153802" indent="0">
              <a:buNone/>
              <a:defRPr sz="300" b="1"/>
            </a:lvl3pPr>
            <a:lvl4pPr marL="230703" indent="0">
              <a:buNone/>
              <a:defRPr sz="300" b="1"/>
            </a:lvl4pPr>
            <a:lvl5pPr marL="307604" indent="0">
              <a:buNone/>
              <a:defRPr sz="300" b="1"/>
            </a:lvl5pPr>
            <a:lvl6pPr marL="384505" indent="0">
              <a:buNone/>
              <a:defRPr sz="300" b="1"/>
            </a:lvl6pPr>
            <a:lvl7pPr marL="461406" indent="0">
              <a:buNone/>
              <a:defRPr sz="300" b="1"/>
            </a:lvl7pPr>
            <a:lvl8pPr marL="538307" indent="0">
              <a:buNone/>
              <a:defRPr sz="300" b="1"/>
            </a:lvl8pPr>
            <a:lvl9pPr marL="615208" indent="0">
              <a:buNone/>
              <a:defRPr sz="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57" y="2174875"/>
            <a:ext cx="4040188" cy="3951387"/>
          </a:xfrm>
        </p:spPr>
        <p:txBody>
          <a:bodyPr/>
          <a:lstStyle>
            <a:lvl1pPr>
              <a:defRPr sz="400"/>
            </a:lvl1pPr>
            <a:lvl2pPr>
              <a:defRPr sz="300"/>
            </a:lvl2pPr>
            <a:lvl3pPr>
              <a:defRPr sz="3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38" y="1535162"/>
            <a:ext cx="4041605" cy="639713"/>
          </a:xfrm>
        </p:spPr>
        <p:txBody>
          <a:bodyPr anchor="b"/>
          <a:lstStyle>
            <a:lvl1pPr marL="0" indent="0">
              <a:buNone/>
              <a:defRPr sz="400" b="1"/>
            </a:lvl1pPr>
            <a:lvl2pPr marL="76901" indent="0">
              <a:buNone/>
              <a:defRPr sz="300" b="1"/>
            </a:lvl2pPr>
            <a:lvl3pPr marL="153802" indent="0">
              <a:buNone/>
              <a:defRPr sz="300" b="1"/>
            </a:lvl3pPr>
            <a:lvl4pPr marL="230703" indent="0">
              <a:buNone/>
              <a:defRPr sz="300" b="1"/>
            </a:lvl4pPr>
            <a:lvl5pPr marL="307604" indent="0">
              <a:buNone/>
              <a:defRPr sz="300" b="1"/>
            </a:lvl5pPr>
            <a:lvl6pPr marL="384505" indent="0">
              <a:buNone/>
              <a:defRPr sz="300" b="1"/>
            </a:lvl6pPr>
            <a:lvl7pPr marL="461406" indent="0">
              <a:buNone/>
              <a:defRPr sz="300" b="1"/>
            </a:lvl7pPr>
            <a:lvl8pPr marL="538307" indent="0">
              <a:buNone/>
              <a:defRPr sz="300" b="1"/>
            </a:lvl8pPr>
            <a:lvl9pPr marL="615208" indent="0">
              <a:buNone/>
              <a:defRPr sz="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38" y="2174875"/>
            <a:ext cx="4041605" cy="3951387"/>
          </a:xfrm>
        </p:spPr>
        <p:txBody>
          <a:bodyPr/>
          <a:lstStyle>
            <a:lvl1pPr>
              <a:defRPr sz="400"/>
            </a:lvl1pPr>
            <a:lvl2pPr>
              <a:defRPr sz="300"/>
            </a:lvl2pPr>
            <a:lvl3pPr>
              <a:defRPr sz="3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3D779-EF4A-4D81-94B1-CB216CB519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977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EC8D4-5C47-468B-85E1-3DB6F503D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212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92F9-CFDA-4C5F-B0A3-779FC709C5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469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7" y="273100"/>
            <a:ext cx="3008313" cy="1162100"/>
          </a:xfrm>
        </p:spPr>
        <p:txBody>
          <a:bodyPr anchor="b"/>
          <a:lstStyle>
            <a:lvl1pPr algn="l">
              <a:defRPr sz="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993" y="273100"/>
            <a:ext cx="5111750" cy="5853162"/>
          </a:xfrm>
        </p:spPr>
        <p:txBody>
          <a:bodyPr/>
          <a:lstStyle>
            <a:lvl1pPr>
              <a:defRPr sz="500"/>
            </a:lvl1pPr>
            <a:lvl2pPr>
              <a:defRPr sz="5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7" y="1435199"/>
            <a:ext cx="3008313" cy="4691063"/>
          </a:xfrm>
        </p:spPr>
        <p:txBody>
          <a:bodyPr/>
          <a:lstStyle>
            <a:lvl1pPr marL="0" indent="0">
              <a:buNone/>
              <a:defRPr sz="200"/>
            </a:lvl1pPr>
            <a:lvl2pPr marL="76901" indent="0">
              <a:buNone/>
              <a:defRPr sz="200"/>
            </a:lvl2pPr>
            <a:lvl3pPr marL="153802" indent="0">
              <a:buNone/>
              <a:defRPr sz="200"/>
            </a:lvl3pPr>
            <a:lvl4pPr marL="230703" indent="0">
              <a:buNone/>
              <a:defRPr sz="200"/>
            </a:lvl4pPr>
            <a:lvl5pPr marL="307604" indent="0">
              <a:buNone/>
              <a:defRPr sz="200"/>
            </a:lvl5pPr>
            <a:lvl6pPr marL="384505" indent="0">
              <a:buNone/>
              <a:defRPr sz="200"/>
            </a:lvl6pPr>
            <a:lvl7pPr marL="461406" indent="0">
              <a:buNone/>
              <a:defRPr sz="200"/>
            </a:lvl7pPr>
            <a:lvl8pPr marL="538307" indent="0">
              <a:buNone/>
              <a:defRPr sz="200"/>
            </a:lvl8pPr>
            <a:lvl9pPr marL="615208" indent="0">
              <a:buNone/>
              <a:defRPr sz="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4F5BF-826B-4835-AFFB-1FE0A0B4248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157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74" y="4800699"/>
            <a:ext cx="5486513" cy="566539"/>
          </a:xfrm>
        </p:spPr>
        <p:txBody>
          <a:bodyPr anchor="b"/>
          <a:lstStyle>
            <a:lvl1pPr algn="l">
              <a:defRPr sz="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74" y="612676"/>
            <a:ext cx="5486513" cy="4114850"/>
          </a:xfrm>
        </p:spPr>
        <p:txBody>
          <a:bodyPr/>
          <a:lstStyle>
            <a:lvl1pPr marL="0" indent="0">
              <a:buNone/>
              <a:defRPr sz="500"/>
            </a:lvl1pPr>
            <a:lvl2pPr marL="76901" indent="0">
              <a:buNone/>
              <a:defRPr sz="500"/>
            </a:lvl2pPr>
            <a:lvl3pPr marL="153802" indent="0">
              <a:buNone/>
              <a:defRPr sz="400"/>
            </a:lvl3pPr>
            <a:lvl4pPr marL="230703" indent="0">
              <a:buNone/>
              <a:defRPr sz="300"/>
            </a:lvl4pPr>
            <a:lvl5pPr marL="307604" indent="0">
              <a:buNone/>
              <a:defRPr sz="300"/>
            </a:lvl5pPr>
            <a:lvl6pPr marL="384505" indent="0">
              <a:buNone/>
              <a:defRPr sz="300"/>
            </a:lvl6pPr>
            <a:lvl7pPr marL="461406" indent="0">
              <a:buNone/>
              <a:defRPr sz="300"/>
            </a:lvl7pPr>
            <a:lvl8pPr marL="538307" indent="0">
              <a:buNone/>
              <a:defRPr sz="300"/>
            </a:lvl8pPr>
            <a:lvl9pPr marL="615208" indent="0">
              <a:buNone/>
              <a:defRPr sz="3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74" y="5367238"/>
            <a:ext cx="5486513" cy="804912"/>
          </a:xfrm>
        </p:spPr>
        <p:txBody>
          <a:bodyPr/>
          <a:lstStyle>
            <a:lvl1pPr marL="0" indent="0">
              <a:buNone/>
              <a:defRPr sz="200"/>
            </a:lvl1pPr>
            <a:lvl2pPr marL="76901" indent="0">
              <a:buNone/>
              <a:defRPr sz="200"/>
            </a:lvl2pPr>
            <a:lvl3pPr marL="153802" indent="0">
              <a:buNone/>
              <a:defRPr sz="200"/>
            </a:lvl3pPr>
            <a:lvl4pPr marL="230703" indent="0">
              <a:buNone/>
              <a:defRPr sz="200"/>
            </a:lvl4pPr>
            <a:lvl5pPr marL="307604" indent="0">
              <a:buNone/>
              <a:defRPr sz="200"/>
            </a:lvl5pPr>
            <a:lvl6pPr marL="384505" indent="0">
              <a:buNone/>
              <a:defRPr sz="200"/>
            </a:lvl6pPr>
            <a:lvl7pPr marL="461406" indent="0">
              <a:buNone/>
              <a:defRPr sz="200"/>
            </a:lvl7pPr>
            <a:lvl8pPr marL="538307" indent="0">
              <a:buNone/>
              <a:defRPr sz="200"/>
            </a:lvl8pPr>
            <a:lvl9pPr marL="615208" indent="0">
              <a:buNone/>
              <a:defRPr sz="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A9CD1-5855-40F5-B984-81C85172607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28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C37E7-EB45-4DE8-BA18-B7C9641A4B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086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554" y="228203"/>
            <a:ext cx="1943270" cy="586705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176" y="228203"/>
            <a:ext cx="5803163" cy="586705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38AB0-2D93-4411-92A1-66ABEA8941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44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177" y="228203"/>
            <a:ext cx="7773647" cy="12176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177" y="1642815"/>
            <a:ext cx="3873216" cy="4452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5607" y="1642815"/>
            <a:ext cx="3873217" cy="22143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85607" y="3880941"/>
            <a:ext cx="3873217" cy="22143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58C21-9577-4D4A-BE71-A3C14890B4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64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/>
          <a:stretch/>
        </p:blipFill>
        <p:spPr>
          <a:xfrm>
            <a:off x="-76202" y="0"/>
            <a:ext cx="10208907" cy="518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7" t="97059"/>
          <a:stretch/>
        </p:blipFill>
        <p:spPr>
          <a:xfrm>
            <a:off x="-76200" y="5133902"/>
            <a:ext cx="10208907" cy="180029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National Weather Association Annual Meeting 2012 Madison, WI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515802" y="0"/>
            <a:ext cx="10040802" cy="69342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8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92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020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094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427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316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76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357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315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National Weather Association Annual Meeting 2012 Madison, WI</a:t>
            </a: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85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124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5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3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215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942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088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13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706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090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590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252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058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0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59A06-A3FC-4E37-BCEF-C8AB5ED1F56D}" type="datetimeFigureOut">
              <a:rPr lang="en-US" smtClean="0"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D0086-94FC-492B-8BEC-AC04F421F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8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10/5/2012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4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59A06-A3FC-4E37-BCEF-C8AB5ED1F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D0086-94FC-492B-8BEC-AC04F421FE1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0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8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5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66BD6-E41E-4B3C-8E91-8320427C6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AD40C-1477-417E-BE8E-EC87944D0F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0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4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4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3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478384" cy="6173391"/>
            <a:chOff x="0" y="0"/>
            <a:chExt cx="5341" cy="388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pitchFamily="2" charset="2"/>
                <a:buNone/>
                <a:defRPr/>
              </a:pP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pitchFamily="2" charset="2"/>
                <a:buNone/>
                <a:defRPr/>
              </a:pP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pitchFamily="2" charset="2"/>
                <a:buNone/>
                <a:defRPr/>
              </a:pP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pitchFamily="2" charset="2"/>
                <a:buNone/>
                <a:defRPr/>
              </a:pPr>
              <a:endParaRPr lang="en-US" sz="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6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177" y="228203"/>
            <a:ext cx="7773647" cy="12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9224" tIns="14611" rIns="29224" bIns="146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176" y="6248549"/>
            <a:ext cx="1905000" cy="45640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29022" tIns="14510" rIns="29022" bIns="145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buClrTx/>
              <a:buSzTx/>
              <a:buFontTx/>
              <a:buNone/>
              <a:defRPr sz="400">
                <a:effectLst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540" y="6248549"/>
            <a:ext cx="2894920" cy="45640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29022" tIns="14510" rIns="29022" bIns="1451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buClrTx/>
              <a:buSzTx/>
              <a:buFontTx/>
              <a:buNone/>
              <a:defRPr sz="400">
                <a:effectLst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6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824" y="6248549"/>
            <a:ext cx="1905000" cy="45640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29022" tIns="14510" rIns="29022" bIns="145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buClrTx/>
              <a:buSzTx/>
              <a:buFontTx/>
              <a:buNone/>
              <a:defRPr sz="400">
                <a:effectLst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8B7F6A9-3719-44B7-AF62-96426F320882}" type="slidenum">
              <a:rPr lang="en-US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76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177" y="1642815"/>
            <a:ext cx="7773647" cy="445244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29022" tIns="14510" rIns="29022" bIns="14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860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291316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291316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defTabSz="291316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defTabSz="291316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defTabSz="291316" rtl="0" eaLnBrk="0" fontAlgn="base" hangingPunct="0">
        <a:spcBef>
          <a:spcPct val="0"/>
        </a:spcBef>
        <a:spcAft>
          <a:spcPct val="0"/>
        </a:spcAft>
        <a:defRPr sz="1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76901" algn="ctr" defTabSz="291316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153802" algn="ctr" defTabSz="291316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230703" algn="ctr" defTabSz="291316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307604" algn="ctr" defTabSz="291316" rtl="0" fontAlgn="base">
        <a:spcBef>
          <a:spcPct val="0"/>
        </a:spcBef>
        <a:spcAft>
          <a:spcPct val="0"/>
        </a:spcAft>
        <a:defRPr sz="1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108409" indent="-108409" algn="l" defTabSz="291316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1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236578" indent="-91587" algn="l" defTabSz="291316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9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363144" indent="-71828" algn="l" defTabSz="291316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508134" indent="-71828" algn="l" defTabSz="291316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654460" indent="-73163" algn="l" defTabSz="291316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731361" indent="-73163" algn="l" defTabSz="291316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808262" indent="-73163" algn="l" defTabSz="291316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885163" indent="-73163" algn="l" defTabSz="291316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962064" indent="-73163" algn="l" defTabSz="291316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153802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1pPr>
      <a:lvl2pPr marL="76901" algn="l" defTabSz="153802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2pPr>
      <a:lvl3pPr marL="153802" algn="l" defTabSz="153802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3pPr>
      <a:lvl4pPr marL="230703" algn="l" defTabSz="153802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4pPr>
      <a:lvl5pPr marL="307604" algn="l" defTabSz="153802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5pPr>
      <a:lvl6pPr marL="384505" algn="l" defTabSz="153802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6pPr>
      <a:lvl7pPr marL="461406" algn="l" defTabSz="153802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7pPr>
      <a:lvl8pPr marL="538307" algn="l" defTabSz="153802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8pPr>
      <a:lvl9pPr marL="615208" algn="l" defTabSz="153802" rtl="0" eaLnBrk="1" latinLnBrk="0" hangingPunct="1">
        <a:defRPr sz="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461AD-AE4D-4E5F-B105-5EEE0D9652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74F97-2FA2-4CA9-A9F0-BFC1A6E5C6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7400" y="6356350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9000"/>
            <a:lum bright="22000"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1D5DF-0EAE-40EB-B3B5-B3B076D94B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B342-C429-4C0C-B909-1885F33412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9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wm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wmf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-145557"/>
            <a:ext cx="7260437" cy="7149115"/>
            <a:chOff x="1143000" y="-145557"/>
            <a:chExt cx="7260437" cy="7149115"/>
          </a:xfrm>
        </p:grpSpPr>
        <p:grpSp>
          <p:nvGrpSpPr>
            <p:cNvPr id="47" name="Group 46"/>
            <p:cNvGrpSpPr/>
            <p:nvPr/>
          </p:nvGrpSpPr>
          <p:grpSpPr>
            <a:xfrm>
              <a:off x="1143000" y="-145557"/>
              <a:ext cx="6858000" cy="7149115"/>
              <a:chOff x="1143000" y="-145557"/>
              <a:chExt cx="6858000" cy="714911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97442" y="1"/>
                <a:ext cx="7149115" cy="6858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447800" y="34290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47800" y="473606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79514" y="47244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76400" y="34290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057400" y="47244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28194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362200" y="47244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11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62200" y="343902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14</a:t>
                </a:r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388769" y="283507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15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43200" y="34290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16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039478" y="41148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43200" y="475028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18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182" y="34290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23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699210" y="4260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27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66915" y="411078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24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737310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28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91526" y="411078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37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89840" y="34406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32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381896" y="361366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38</a:t>
                </a: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800600" y="22098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41</a:t>
                </a:r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133870" y="4122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45</a:t>
                </a:r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800600" y="283708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42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33870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46</a:t>
                </a:r>
                <a:endParaRPr lang="en-US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486400" y="283708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49</a:t>
                </a:r>
                <a:endParaRPr lang="en-US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815263" y="343064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54</a:t>
                </a:r>
                <a:endParaRPr lang="en-US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829696" y="28330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55</a:t>
                </a:r>
                <a:endParaRPr lang="en-US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210696" y="34439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58</a:t>
                </a:r>
                <a:endParaRPr lang="en-US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52804" y="225938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63</a:t>
                </a:r>
                <a:endParaRPr lang="en-US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553200" y="29072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62</a:t>
                </a:r>
                <a:endParaRPr lang="en-US" dirty="0"/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1" t="3226" r="6311" b="18811"/>
            <a:stretch/>
          </p:blipFill>
          <p:spPr>
            <a:xfrm>
              <a:off x="1412510" y="34090"/>
              <a:ext cx="1708484" cy="236639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362200" y="4114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77096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47800" y="4050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79514" y="4038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36714" y="3429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33600" y="41264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43200" y="42026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48000" y="4812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480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21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4674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22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29000" y="4888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33800" y="4736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26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33800" y="2907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29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14800" y="2831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31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114800" y="4267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34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114800" y="4812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35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486400" y="4126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51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0" y="35168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65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896496" y="4126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66</a:t>
              </a:r>
              <a:endParaRPr lang="en-US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19600" y="2057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</a:t>
              </a:r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800600" y="427522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44</a:t>
              </a:r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915500" y="2209800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Sat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705600" y="6019800"/>
              <a:ext cx="1697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Poster Session 1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10696" y="22417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56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58096" y="48006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36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3818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39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8006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43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438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47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05400" y="2057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48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524896" y="35168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50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829696" y="4114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52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219930" y="283708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57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210696" y="41910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59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515496" y="4267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60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4770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61</a:t>
              </a:r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8964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64</a:t>
              </a:r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3847704" y="762000"/>
            <a:ext cx="1981992" cy="337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6858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Lake Effect Snowfalls and Evaluation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of the Cobb Method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Seth L.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Kutikoff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 Mark R. Anderson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Earth and Atmospheric Sciences Department, University of Nebraska–Lincoln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-228600" y="2311917"/>
            <a:ext cx="4648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dirty="0" smtClean="0">
                <a:solidFill>
                  <a:schemeClr val="tx1"/>
                </a:solidFill>
              </a:rPr>
              <a:t>Western stations generally had a higher percentage of lake effect snow events compared to eastern locations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dirty="0" smtClean="0">
                <a:solidFill>
                  <a:schemeClr val="tx1"/>
                </a:solidFill>
              </a:rPr>
              <a:t>Cobb </a:t>
            </a:r>
            <a:r>
              <a:rPr lang="en-US" sz="2000" dirty="0">
                <a:solidFill>
                  <a:schemeClr val="tx1"/>
                </a:solidFill>
              </a:rPr>
              <a:t>M</a:t>
            </a:r>
            <a:r>
              <a:rPr lang="en-US" sz="2000" dirty="0" smtClean="0">
                <a:solidFill>
                  <a:schemeClr val="tx1"/>
                </a:solidFill>
              </a:rPr>
              <a:t>ethod </a:t>
            </a:r>
            <a:r>
              <a:rPr lang="en-US" sz="2000" dirty="0">
                <a:solidFill>
                  <a:schemeClr val="tx1"/>
                </a:solidFill>
              </a:rPr>
              <a:t>generated snowfall amounts </a:t>
            </a:r>
            <a:r>
              <a:rPr lang="en-US" sz="2000" dirty="0" smtClean="0">
                <a:solidFill>
                  <a:schemeClr val="tx1"/>
                </a:solidFill>
              </a:rPr>
              <a:t>are less than observations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dirty="0" smtClean="0">
                <a:solidFill>
                  <a:schemeClr val="tx1"/>
                </a:solidFill>
              </a:rPr>
              <a:t>Cobb hourly snow </a:t>
            </a:r>
            <a:r>
              <a:rPr lang="en-US" sz="2000" dirty="0">
                <a:solidFill>
                  <a:schemeClr val="tx1"/>
                </a:solidFill>
              </a:rPr>
              <a:t>ratios are more dense than observations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chemeClr val="tx1"/>
                </a:solidFill>
              </a:rPr>
              <a:t>The impact of  RUC vertical velocities and convective parameterization on Cobb Method snow ratios must be addressed</a:t>
            </a:r>
            <a:endParaRPr lang="en-US" sz="2000" kern="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1356" y="60198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Comparison of lake-effect snowfall observations and Cobb Method derived snowfall</a:t>
            </a:r>
            <a:endParaRPr lang="en-US" sz="14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12" y="2316886"/>
            <a:ext cx="4354288" cy="3702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P1.29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744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22" y="2348346"/>
            <a:ext cx="3670462" cy="2095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8683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Review of Traffic Accidents Compared</a:t>
            </a:r>
          </a:p>
          <a:p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with Observed Weather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Todd J. Shea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NOAA/NWS La Crosse, WI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Accident numbers from 2000-12 were compared against weather to better understand related impact.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Precipitation, especially winter type, has big impact overall.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NWS winter advisories and warnings align well with impact.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Bitter cold temperatures also have impact on accidents due to road treatment limitations and refreezing. 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0" y="6093023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Accident averages compared to snowfall ranges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National Weather Association Annual Meeting  2012   Madison, WI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64" y="3820391"/>
            <a:ext cx="3657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P1.31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49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52400" y="762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Significant Ice Storms Affecting Corpus Christi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Michael Buchanan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National Weather Service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Corpus Christi, TX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676400"/>
            <a:ext cx="5183217" cy="502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9 significant Corpus Christi ice storms were identified using a combination of surface observations and socio-economic data.</a:t>
            </a:r>
          </a:p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endParaRPr lang="en-US" sz="2800" kern="0" dirty="0" smtClean="0">
              <a:solidFill>
                <a:srgbClr val="3333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1/19-25, 1924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1/18-22, 1940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1/29-31, 1951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1/9-10, 1973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1/12, 1982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2/5-6, 1982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1/12-14, 1985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2/4-7, 1989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2/3-4, 2011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endParaRPr lang="en-US" sz="2600" kern="0" dirty="0" smtClean="0">
              <a:solidFill>
                <a:srgbClr val="009999"/>
              </a:solidFill>
              <a:latin typeface="Arial"/>
            </a:endParaRPr>
          </a:p>
          <a:p>
            <a:pPr marL="457200" indent="-457200" algn="l" fontAlgn="base">
              <a:lnSpc>
                <a:spcPct val="90000"/>
              </a:lnSpc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The 1924, 1951 and 1985 storms were the “worst” due to one or more of the following:</a:t>
            </a:r>
          </a:p>
          <a:p>
            <a:pPr marL="457200" indent="-457200" algn="l" fontAlgn="base">
              <a:lnSpc>
                <a:spcPct val="90000"/>
              </a:lnSpc>
              <a:spcAft>
                <a:spcPct val="0"/>
              </a:spcAft>
              <a:buFont typeface="Arial" pitchFamily="34" charset="0"/>
              <a:buChar char="•"/>
            </a:pPr>
            <a:endParaRPr lang="en-US" sz="2800" kern="0" dirty="0" smtClean="0">
              <a:solidFill>
                <a:srgbClr val="3333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Ice thickness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Damage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Fatalities &amp; Injuries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Duration of icing event and freezing conditions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Travel &amp; Communication disruption</a:t>
            </a:r>
          </a:p>
          <a:p>
            <a:pPr marL="742950" lvl="1" indent="-285750" algn="l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FontTx/>
              <a:buChar char="–"/>
            </a:pPr>
            <a:r>
              <a:rPr lang="en-US" sz="2600" kern="0" dirty="0" smtClean="0">
                <a:solidFill>
                  <a:srgbClr val="009999"/>
                </a:solidFill>
                <a:latin typeface="Arial"/>
              </a:rPr>
              <a:t>Road/Business/School/Airport closures</a:t>
            </a:r>
            <a:endParaRPr lang="en-US" sz="26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6087035"/>
            <a:ext cx="4114800" cy="30777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Mean Surface (Mb) composite during these ice storms.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National Weather Association Annual Meeting  2012   Madison, WI</a:t>
            </a:r>
          </a:p>
        </p:txBody>
      </p:sp>
      <p:pic>
        <p:nvPicPr>
          <p:cNvPr id="1026" name="Picture 2" descr="K:\SOO\Research\Freezing Rain\500mb_Master(minus 2011)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 b="3812"/>
          <a:stretch/>
        </p:blipFill>
        <p:spPr bwMode="auto">
          <a:xfrm>
            <a:off x="5711265" y="1905000"/>
            <a:ext cx="2891287" cy="18703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SOO\Research\Freezing Rain\SFC_Master(minus 2011)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9" b="4025"/>
          <a:stretch/>
        </p:blipFill>
        <p:spPr bwMode="auto">
          <a:xfrm>
            <a:off x="5709108" y="4216306"/>
            <a:ext cx="2895600" cy="184506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68020" y="3801035"/>
            <a:ext cx="3761680" cy="30777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Mean 500 hPa composite during these ice storms.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P1.38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2407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2205" y="6569080"/>
            <a:ext cx="4502727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National Weather Association Annual Meeting  2012   Madison, WI</a:t>
            </a:r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190500" y="76200"/>
            <a:ext cx="8884227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P1.40   Recent Upgrades to NASA </a:t>
            </a:r>
            <a:r>
              <a:rPr lang="en-US" sz="2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SPoRT</a:t>
            </a: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Initialization Datasets for the Environmental Modeling System (EMS)</a:t>
            </a:r>
          </a:p>
          <a:p>
            <a:pPr>
              <a:spcBef>
                <a:spcPts val="600"/>
              </a:spcBef>
            </a:pPr>
            <a:r>
              <a:rPr lang="en-US" sz="16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Jonathan Case, Frank LaFontaine, Andrew Molthan, Bradley Zavodsky, &amp; Robert </a:t>
            </a:r>
            <a:r>
              <a:rPr lang="en-US" sz="1600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Rozumalski</a:t>
            </a:r>
            <a:endParaRPr lang="en-US" sz="1600" i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>
          <a:xfrm>
            <a:off x="36799" y="1219200"/>
            <a:ext cx="3011201" cy="2286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 fontAlgn="base">
              <a:spcAft>
                <a:spcPct val="0"/>
              </a:spcAft>
              <a:buFontTx/>
              <a:buChar char="•"/>
            </a:pPr>
            <a:r>
              <a:rPr lang="en-US" sz="1700" kern="0" dirty="0" smtClean="0">
                <a:solidFill>
                  <a:prstClr val="black"/>
                </a:solidFill>
              </a:rPr>
              <a:t>NASA </a:t>
            </a:r>
            <a:r>
              <a:rPr lang="en-US" sz="1700" kern="0" dirty="0" err="1" smtClean="0">
                <a:solidFill>
                  <a:prstClr val="black"/>
                </a:solidFill>
              </a:rPr>
              <a:t>SPoRT</a:t>
            </a:r>
            <a:r>
              <a:rPr lang="en-US" sz="1700" kern="0" dirty="0" smtClean="0">
                <a:solidFill>
                  <a:prstClr val="black"/>
                </a:solidFill>
              </a:rPr>
              <a:t> generates three unique, high-res surface datasets for local model runs in the EMS</a:t>
            </a:r>
          </a:p>
          <a:p>
            <a:pPr marL="342900" lvl="1" indent="-1714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500" b="1" dirty="0">
                <a:solidFill>
                  <a:prstClr val="black"/>
                </a:solidFill>
                <a:cs typeface="Arial" pitchFamily="34" charset="0"/>
              </a:rPr>
              <a:t>NASA Land Information System (LIS) land surface model output on a 3-km grid (below)</a:t>
            </a:r>
          </a:p>
          <a:p>
            <a:pPr marL="342900" lvl="1" indent="-1714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500" b="1" kern="0" dirty="0" smtClean="0">
                <a:solidFill>
                  <a:prstClr val="black"/>
                </a:solidFill>
                <a:cs typeface="Arial" pitchFamily="34" charset="0"/>
              </a:rPr>
              <a:t>2-km SST composites (middle)</a:t>
            </a:r>
          </a:p>
          <a:p>
            <a:pPr marL="342900" lvl="1" indent="-1714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500" b="1" kern="0" dirty="0" smtClean="0">
                <a:solidFill>
                  <a:prstClr val="black"/>
                </a:solidFill>
                <a:cs typeface="Arial" pitchFamily="34" charset="0"/>
              </a:rPr>
              <a:t>1-km res real-time MODIS Green Vegetation Fraction (GVF, far right)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69227" y="2371730"/>
            <a:ext cx="258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2-km SST &amp; Great Lakes LST/sea-ice</a:t>
            </a:r>
            <a:endParaRPr lang="en-US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38" y="2691066"/>
            <a:ext cx="2563354" cy="3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3" r="2854" b="2292"/>
          <a:stretch/>
        </p:blipFill>
        <p:spPr>
          <a:xfrm>
            <a:off x="5888183" y="3891077"/>
            <a:ext cx="3186545" cy="2438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67400" y="3581402"/>
            <a:ext cx="3416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1-km real-time MODIS vegetation fraction</a:t>
            </a:r>
            <a:endParaRPr lang="en-US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" y="3795835"/>
            <a:ext cx="2933266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07820" y="3505200"/>
            <a:ext cx="2961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3-km NASA Land Information System</a:t>
            </a:r>
            <a:endParaRPr lang="en-US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5"/>
          <p:cNvSpPr txBox="1">
            <a:spLocks noChangeArrowheads="1"/>
          </p:cNvSpPr>
          <p:nvPr/>
        </p:nvSpPr>
        <p:spPr>
          <a:xfrm>
            <a:off x="5919356" y="1650803"/>
            <a:ext cx="3016827" cy="1930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 fontAlgn="base">
              <a:spcAft>
                <a:spcPct val="0"/>
              </a:spcAft>
              <a:buFontTx/>
              <a:buChar char="•"/>
            </a:pPr>
            <a:r>
              <a:rPr lang="en-US" sz="1700" kern="0" dirty="0" smtClean="0">
                <a:solidFill>
                  <a:prstClr val="black"/>
                </a:solidFill>
                <a:latin typeface="Arial"/>
              </a:rPr>
              <a:t>Poster P1.40 and extended abstract describe:</a:t>
            </a:r>
          </a:p>
          <a:p>
            <a:pPr marL="342900" lvl="1" indent="-1714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500" b="1" dirty="0" smtClean="0">
                <a:solidFill>
                  <a:prstClr val="black"/>
                </a:solidFill>
              </a:rPr>
              <a:t>Dataset characteristics</a:t>
            </a:r>
          </a:p>
          <a:p>
            <a:pPr marL="342900" lvl="1" indent="-1714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500" b="1" dirty="0" smtClean="0">
                <a:solidFill>
                  <a:prstClr val="black"/>
                </a:solidFill>
              </a:rPr>
              <a:t>Recent changes and upgrades</a:t>
            </a:r>
          </a:p>
          <a:p>
            <a:pPr marL="342900" lvl="1" indent="-1714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500" b="1" dirty="0" smtClean="0">
                <a:solidFill>
                  <a:prstClr val="black"/>
                </a:solidFill>
              </a:rPr>
              <a:t>Citations of papers that showed impact / improvement of these datasets on model forecasts</a:t>
            </a:r>
            <a:endParaRPr lang="en-US" sz="15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8683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Arial Rounded MT Bold" pitchFamily="34" charset="0"/>
              </a:rPr>
              <a:t>WRF Lightning Forecasts Derived from High </a:t>
            </a:r>
            <a:r>
              <a:rPr lang="en-US" sz="2800" b="1" dirty="0" smtClean="0">
                <a:solidFill>
                  <a:srgbClr val="002060"/>
                </a:solidFill>
                <a:latin typeface="Arial Rounded MT Bold" pitchFamily="34" charset="0"/>
              </a:rPr>
              <a:t>Resolution, Rapid </a:t>
            </a:r>
            <a:r>
              <a:rPr lang="en-US" sz="2800" b="1" dirty="0">
                <a:solidFill>
                  <a:srgbClr val="002060"/>
                </a:solidFill>
                <a:latin typeface="Arial Rounded MT Bold" pitchFamily="34" charset="0"/>
              </a:rPr>
              <a:t>Refresh Numerical Model Data</a:t>
            </a:r>
            <a:endParaRPr lang="en-US" sz="2800" dirty="0">
              <a:solidFill>
                <a:srgbClr val="002060"/>
              </a:solidFill>
              <a:latin typeface="Arial Rounded MT Bold" pitchFamily="34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Dr. Barry Lynn and Gary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Ellrod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4876800" cy="4193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“Dynamic” lightning forecast system developed by Weather-It-Is, Ltd.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Provides 4km forecasts of total and CG (positive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and negative) flashes using WRF-RAP data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Forecasts for 3-hr intervals out to 12-hr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Verification indicates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better skill than with statistical forecast methods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chemeClr val="tx1"/>
                </a:solidFill>
                <a:latin typeface="Arial"/>
              </a:rPr>
              <a:t>Web: </a:t>
            </a:r>
            <a:r>
              <a:rPr lang="en-US" sz="2000" kern="0" dirty="0" smtClean="0">
                <a:solidFill>
                  <a:srgbClr val="0033CC"/>
                </a:solidFill>
                <a:latin typeface="Arial"/>
              </a:rPr>
              <a:t>www.lightning-forecast.com</a:t>
            </a:r>
            <a:endParaRPr lang="en-US" sz="2000" kern="0" dirty="0">
              <a:solidFill>
                <a:srgbClr val="0033CC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6036256"/>
            <a:ext cx="406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Lightning forecast for 3-hr period ending 2AM CDT, </a:t>
            </a:r>
          </a:p>
          <a:p>
            <a:r>
              <a:rPr lang="en-US" sz="1400" i="1" dirty="0" smtClean="0"/>
              <a:t>28 Aug 12, at maximum intensity of </a:t>
            </a:r>
            <a:r>
              <a:rPr lang="en-US" sz="1400" b="1" i="1" dirty="0" smtClean="0"/>
              <a:t>Hurricane Isaac</a:t>
            </a:r>
            <a:endParaRPr lang="en-US" sz="1400" b="1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0"/>
            <a:ext cx="3667697" cy="374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P1.42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14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952500"/>
            <a:ext cx="9144000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The Pacific Coast Fog Project: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 Multi-disciplinary Effort to Provide Web-based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Climate Products for Ecologists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Gary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Ellrod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Alicia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Torregrosa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Cindy Combs, and Ismail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Gultepe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48768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Describes previous and ongoing research on Pacific Coast fog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low clouds for benefit of </a:t>
            </a:r>
            <a:r>
              <a:rPr lang="en-US" sz="2400" kern="0" dirty="0" smtClean="0">
                <a:solidFill>
                  <a:schemeClr val="tx1"/>
                </a:solidFill>
                <a:latin typeface="Arial"/>
              </a:rPr>
              <a:t>natural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 managers in northern CA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</a:rPr>
              <a:t>Exploits fog climatology research based on surface weather observations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</a:rPr>
              <a:t> and satellite (GOES, MODIS) data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</a:rPr>
              <a:t>Participants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</a:rPr>
              <a:t> include federal and state agencies, universities, and private industries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</a:rPr>
              <a:t>Output products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</a:rPr>
              <a:t> to show fog frequency</a:t>
            </a:r>
            <a:r>
              <a:rPr lang="en-US" sz="2200" kern="0" dirty="0">
                <a:solidFill>
                  <a:srgbClr val="0033CC"/>
                </a:solidFill>
                <a:latin typeface="Arial"/>
              </a:rPr>
              <a:t>, fog persistence and fog </a:t>
            </a:r>
            <a:r>
              <a:rPr lang="en-US" sz="2200" kern="0" dirty="0" smtClean="0">
                <a:solidFill>
                  <a:srgbClr val="0033CC"/>
                </a:solidFill>
                <a:latin typeface="Arial"/>
              </a:rPr>
              <a:t>water characteristics, 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</a:rPr>
              <a:t>along with short term forecasts and climate modeling</a:t>
            </a:r>
            <a:endParaRPr lang="en-US" sz="22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1503" y="60198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Eleven-year GOES low cloud climatology for northern CA (Combs, CIRA)</a:t>
            </a:r>
            <a:endParaRPr lang="en-US" sz="14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2362200"/>
            <a:ext cx="3983209" cy="359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0" y="488658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P1.43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11370" y="990600"/>
            <a:ext cx="9085055" cy="5967046"/>
            <a:chOff x="111370" y="990600"/>
            <a:chExt cx="9085055" cy="5967046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395632"/>
              <a:ext cx="1906775" cy="14237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93"/>
            <a:stretch/>
          </p:blipFill>
          <p:spPr bwMode="auto">
            <a:xfrm>
              <a:off x="6705600" y="1643575"/>
              <a:ext cx="1905000" cy="16916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9960" y="1508760"/>
              <a:ext cx="2225040" cy="1691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16" b="8719"/>
            <a:stretch/>
          </p:blipFill>
          <p:spPr bwMode="auto">
            <a:xfrm>
              <a:off x="1524000" y="4876800"/>
              <a:ext cx="1691640" cy="1691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694"/>
            <a:stretch/>
          </p:blipFill>
          <p:spPr bwMode="auto">
            <a:xfrm>
              <a:off x="4114800" y="5236698"/>
              <a:ext cx="1691640" cy="1691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0832" y="4632960"/>
              <a:ext cx="1691640" cy="1691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45"/>
            <a:stretch/>
          </p:blipFill>
          <p:spPr bwMode="auto">
            <a:xfrm>
              <a:off x="2209800" y="990600"/>
              <a:ext cx="1691640" cy="16916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122"/>
            <a:stretch/>
          </p:blipFill>
          <p:spPr bwMode="auto">
            <a:xfrm>
              <a:off x="7010400" y="2727960"/>
              <a:ext cx="2037471" cy="1691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126" y="5266006"/>
              <a:ext cx="1691640" cy="16916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39" r="3677"/>
            <a:stretch/>
          </p:blipFill>
          <p:spPr>
            <a:xfrm>
              <a:off x="213360" y="2209800"/>
              <a:ext cx="1691640" cy="16916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7"/>
            <p:cNvPicPr>
              <a:picLocks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2" t="3942" r="9585"/>
            <a:stretch/>
          </p:blipFill>
          <p:spPr bwMode="auto">
            <a:xfrm>
              <a:off x="1059180" y="1393288"/>
              <a:ext cx="1691640" cy="16916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70" y="3276600"/>
              <a:ext cx="1691640" cy="1737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5181600"/>
              <a:ext cx="1691640" cy="16916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328160"/>
              <a:ext cx="1691640" cy="16916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1"/>
            <p:cNvPicPr>
              <a:picLocks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13"/>
            <a:stretch/>
          </p:blipFill>
          <p:spPr bwMode="auto">
            <a:xfrm>
              <a:off x="7315200" y="3947160"/>
              <a:ext cx="1828800" cy="169164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Oval 32"/>
            <p:cNvSpPr/>
            <p:nvPr/>
          </p:nvSpPr>
          <p:spPr>
            <a:xfrm>
              <a:off x="169986" y="1066800"/>
              <a:ext cx="8804682" cy="5734050"/>
            </a:xfrm>
            <a:prstGeom prst="ellipse">
              <a:avLst/>
            </a:prstGeom>
            <a:noFill/>
            <a:ln w="2540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1436112">
              <a:off x="251185" y="1891716"/>
              <a:ext cx="396240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1015178" y="1157640"/>
              <a:ext cx="145927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5400000">
              <a:off x="837654" y="1310040"/>
              <a:ext cx="145927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rot="18984765">
              <a:off x="591669" y="5151188"/>
              <a:ext cx="396240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rot="19817356">
              <a:off x="230004" y="4561670"/>
              <a:ext cx="269250" cy="8368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7985606">
              <a:off x="1544070" y="5757578"/>
              <a:ext cx="396240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13705492">
              <a:off x="7596879" y="5537122"/>
              <a:ext cx="566733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rot="15249753">
              <a:off x="6283973" y="5959387"/>
              <a:ext cx="195812" cy="12631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6103620" y="6166746"/>
              <a:ext cx="152400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16200000">
              <a:off x="6556982" y="6045749"/>
              <a:ext cx="152400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13240342">
              <a:off x="8434294" y="4795443"/>
              <a:ext cx="312460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 rot="10800000">
              <a:off x="8809861" y="4419600"/>
              <a:ext cx="312460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10800000">
              <a:off x="8803133" y="2209800"/>
              <a:ext cx="312460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5400000">
              <a:off x="8062315" y="1237625"/>
              <a:ext cx="312460" cy="121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7957484">
              <a:off x="8337881" y="1678927"/>
              <a:ext cx="312460" cy="14046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/>
          <p:cNvSpPr/>
          <p:nvPr/>
        </p:nvSpPr>
        <p:spPr>
          <a:xfrm>
            <a:off x="1466272" y="2141220"/>
            <a:ext cx="6156960" cy="36499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95826" y="2826603"/>
            <a:ext cx="4953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Monitoring the Pulse of </a:t>
            </a:r>
            <a:b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Nation’s Weather:</a:t>
            </a:r>
          </a:p>
          <a:p>
            <a:pPr algn="ctr"/>
            <a:r>
              <a:rPr lang="en-US" sz="20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Events, Impacts, Readiness.</a:t>
            </a:r>
            <a:endParaRPr lang="en-US" sz="20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4267200"/>
            <a:ext cx="5087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Who we are.</a:t>
            </a:r>
          </a:p>
          <a:p>
            <a:pPr lvl="1"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we do for our Partners.</a:t>
            </a:r>
          </a:p>
          <a:p>
            <a:pPr lvl="1"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What we do for the Government. 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"/>
            <a:ext cx="9144000" cy="16435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7" y="0"/>
            <a:ext cx="9152467" cy="168021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P1.45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6956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3349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FF"/>
                </a:solidFill>
              </a:rPr>
              <a:t>Exploring the Utility of Downscaled SREF Grids for                                                                   Generating Probabilistic Snowfall Forecasts</a:t>
            </a:r>
            <a:br>
              <a:rPr lang="en-US" sz="3200" dirty="0">
                <a:solidFill>
                  <a:srgbClr val="0000FF"/>
                </a:solidFill>
              </a:rPr>
            </a:br>
            <a:r>
              <a:rPr lang="en-US" sz="1600" i="1" dirty="0">
                <a:solidFill>
                  <a:srgbClr val="0000FF"/>
                </a:solidFill>
              </a:rPr>
              <a:t>Glen Merrill and Randy Graham, National Weather Service, Salt Lake City UT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17526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Project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improve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probabilistic snowfall forecasts 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endParaRPr lang="en-US" sz="2800" kern="0" baseline="0" dirty="0">
              <a:solidFill>
                <a:srgbClr val="333399"/>
              </a:solidFill>
              <a:latin typeface="Arial"/>
            </a:endParaRP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Individual SREF members are downscaled using the PRISM climatology</a:t>
            </a:r>
          </a:p>
          <a:p>
            <a:pPr marL="800100" lvl="1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Increases spread</a:t>
            </a:r>
          </a:p>
          <a:p>
            <a:pPr marL="800100" lvl="1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Improves model QPF bias</a:t>
            </a:r>
          </a:p>
          <a:p>
            <a:pPr marL="800100" lvl="1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Variety of displays created for forecasters - probability of </a:t>
            </a:r>
            <a:r>
              <a:rPr lang="en-US" sz="2400" kern="0" dirty="0" err="1" smtClean="0">
                <a:solidFill>
                  <a:srgbClr val="333399"/>
                </a:solidFill>
                <a:latin typeface="Arial"/>
              </a:rPr>
              <a:t>exceedance</a:t>
            </a:r>
            <a:r>
              <a:rPr lang="en-US" sz="2400" kern="0" dirty="0" smtClean="0">
                <a:solidFill>
                  <a:srgbClr val="333399"/>
                </a:solidFill>
                <a:latin typeface="Arial"/>
              </a:rPr>
              <a:t>, Max, Median values etc.  </a:t>
            </a:r>
          </a:p>
          <a:p>
            <a:pPr marL="800100" lvl="1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Can this experimental technique lead to improved forecasts?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6248400"/>
            <a:ext cx="41515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/>
              <a:t>Depiction of the downscaling technique utilized in the study</a:t>
            </a:r>
            <a:endParaRPr lang="en-US" sz="13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Madison, WI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24" y="3962400"/>
            <a:ext cx="189647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24" y="1600200"/>
            <a:ext cx="190257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1868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48" y="3962400"/>
            <a:ext cx="188843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P1.46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1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52400" y="533400"/>
            <a:ext cx="88392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Role of High Resolution Modeling in Decision Support Services Leading up to the 1 December 2011 Downslope Windstorm north of Salt Lake City, Utah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1" dirty="0">
                <a:latin typeface="Arial" charset="0"/>
              </a:rPr>
              <a:t>Stephen J. </a:t>
            </a:r>
            <a:r>
              <a:rPr lang="en-US" sz="1600" b="1" dirty="0" err="1">
                <a:latin typeface="Arial" charset="0"/>
              </a:rPr>
              <a:t>Rogowski</a:t>
            </a:r>
            <a:r>
              <a:rPr lang="en-US" sz="1600" b="1" dirty="0">
                <a:latin typeface="Arial" charset="0"/>
              </a:rPr>
              <a:t/>
            </a:r>
            <a:br>
              <a:rPr lang="en-US" sz="1600" b="1" dirty="0">
                <a:latin typeface="Arial" charset="0"/>
              </a:rPr>
            </a:br>
            <a:r>
              <a:rPr lang="en-US" sz="1400" b="1" dirty="0">
                <a:latin typeface="Arial" charset="0"/>
              </a:rPr>
              <a:t>NOAA/National Weather Service Salt Lake City, UT - Weather Forecast Office</a:t>
            </a:r>
          </a:p>
          <a:p>
            <a:endParaRPr lang="en-US" sz="1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-304800" y="1846909"/>
            <a:ext cx="3810000" cy="4706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12-hour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Downslope Wind event with gusts exceeding 100 mph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/>
              </a:rPr>
              <a:t>What went into the development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/>
              </a:rPr>
              <a:t> of this web graphic, and how accurate was it?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/>
              </a:rPr>
              <a:t>Come for the </a:t>
            </a:r>
            <a:r>
              <a:rPr lang="en-US" sz="2000" b="1" kern="0" dirty="0" smtClean="0">
                <a:solidFill>
                  <a:srgbClr val="002060"/>
                </a:solidFill>
                <a:latin typeface="Arial"/>
              </a:rPr>
              <a:t>local modeling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/>
              </a:rPr>
              <a:t>…Stay for the Decision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/>
              </a:rPr>
              <a:t> Support Services</a:t>
            </a:r>
            <a:endParaRPr lang="en-US" sz="2000" b="1" kern="0" dirty="0" smtClean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7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352801" y="1846910"/>
            <a:ext cx="5753100" cy="478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P1.47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86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8683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 Analysis of BUFKIT Methodologies to Forecast Wind and Wind Gust Speed for the Upper Ohio River Valley</a:t>
            </a:r>
          </a:p>
          <a:p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Thomas A. Green, Jr.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NOAA/NWS Pittsburgh, PA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48768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600" kern="0" dirty="0" smtClean="0">
                <a:solidFill>
                  <a:srgbClr val="333399"/>
                </a:solidFill>
                <a:latin typeface="Arial"/>
              </a:rPr>
              <a:t>Use of BUFKIT mixed layer wind forecast as proxy for peak wind gust valid in Wichita, KS forecast area, but not in Pittsburgh, PA area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Cook and Williams (2007) found that GFS and RUC mixed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layer forecasts from BUFKIT have little bias/error for predicting peak wind gusts in high wind events in Kansas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800" kern="0" baseline="0" dirty="0" smtClean="0">
                <a:solidFill>
                  <a:srgbClr val="009999"/>
                </a:solidFill>
                <a:latin typeface="Arial"/>
              </a:rPr>
              <a:t>Similar</a:t>
            </a:r>
            <a:r>
              <a:rPr lang="en-US" sz="1800" kern="0" dirty="0" smtClean="0">
                <a:solidFill>
                  <a:srgbClr val="009999"/>
                </a:solidFill>
                <a:latin typeface="Arial"/>
              </a:rPr>
              <a:t> study in Upper Ohio River Valley shows larger biases, with mixed layer forecasts showing negative bias to peak wind gusts</a:t>
            </a:r>
            <a:endParaRPr lang="en-US" sz="1800" kern="0" dirty="0">
              <a:solidFill>
                <a:srgbClr val="009999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5257800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Average bias between BUFKIT wind forecast and observations at six sites in two NWS forecast areas. X = mean mixed layer; T = top of mixed layer.</a:t>
            </a:r>
            <a:endParaRPr lang="en-US" sz="14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graphicFrame>
        <p:nvGraphicFramePr>
          <p:cNvPr id="7" name="Chart 6"/>
          <p:cNvGraphicFramePr/>
          <p:nvPr/>
        </p:nvGraphicFramePr>
        <p:xfrm>
          <a:off x="5029200" y="2514600"/>
          <a:ext cx="4114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24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P1.48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2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76200" y="868362"/>
            <a:ext cx="92964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prstClr val="black"/>
                </a:solidFill>
              </a:rPr>
              <a:t>Data Fusion with the GOES-R Proving Ground Convective Initiation Products in the Plains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Dan Nietfeld</a:t>
            </a:r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Jason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Apke</a:t>
            </a:r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Mark R.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Anderson</a:t>
            </a:r>
            <a:r>
              <a:rPr lang="en-US" sz="18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Adam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Taylor</a:t>
            </a:r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and Casey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Griffin</a:t>
            </a:r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NWS Valley, NE (OAX)</a:t>
            </a:r>
          </a:p>
          <a:p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Earth and Atmospheric Sciences Dpt., University of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Nebraska-Lincoln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4267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333399"/>
                </a:solidFill>
                <a:latin typeface="Arial"/>
              </a:rPr>
              <a:t>UAH SATCAST and UWCI algorithms compared to rapid refresh data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>
                <a:solidFill>
                  <a:srgbClr val="009999"/>
                </a:solidFill>
                <a:latin typeface="Arial"/>
              </a:rPr>
              <a:t>Data will be combined into experimental fused products to assist National Weather Service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Forecasters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>
                <a:solidFill>
                  <a:srgbClr val="009999"/>
                </a:solidFill>
                <a:latin typeface="Arial"/>
              </a:rPr>
              <a:t>Changes in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Rapid Refresh </a:t>
            </a:r>
            <a:r>
              <a:rPr lang="en-US" sz="2000" kern="0" dirty="0">
                <a:solidFill>
                  <a:srgbClr val="009999"/>
                </a:solidFill>
                <a:latin typeface="Arial"/>
              </a:rPr>
              <a:t>data monitored to create experimental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‘mask</a:t>
            </a:r>
            <a:r>
              <a:rPr lang="en-US" sz="2000" kern="0" dirty="0">
                <a:solidFill>
                  <a:srgbClr val="009999"/>
                </a:solidFill>
                <a:latin typeface="Arial"/>
              </a:rPr>
              <a:t>’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products</a:t>
            </a:r>
            <a:endParaRPr lang="en-US" sz="2000" dirty="0">
              <a:solidFill>
                <a:prstClr val="black">
                  <a:tint val="75000"/>
                </a:prstClr>
              </a:solidFill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Factors such as high CIN and high CAPE can affect algorithm performance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6680" y="5662136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prstClr val="black"/>
                </a:solidFill>
              </a:rPr>
              <a:t>Experimental Fused product with UWCI (scale on bottom) and UAH SATCAST (scale on right) with Rapid Refresh CIN values </a:t>
            </a:r>
            <a:r>
              <a:rPr lang="en-US" sz="1400" i="1" dirty="0">
                <a:solidFill>
                  <a:prstClr val="black"/>
                </a:solidFill>
              </a:rPr>
              <a:t> </a:t>
            </a:r>
            <a:r>
              <a:rPr lang="en-US" sz="1400" i="1" dirty="0">
                <a:solidFill>
                  <a:prstClr val="black"/>
                </a:solidFill>
              </a:rPr>
              <a:t>   &lt;-100 J*kg</a:t>
            </a:r>
            <a:r>
              <a:rPr lang="en-US" sz="1400" i="1" baseline="30000" dirty="0">
                <a:solidFill>
                  <a:prstClr val="black"/>
                </a:solidFill>
              </a:rPr>
              <a:t>-1</a:t>
            </a:r>
            <a:r>
              <a:rPr lang="en-US" sz="1400" i="1" dirty="0">
                <a:solidFill>
                  <a:prstClr val="black"/>
                </a:solidFill>
              </a:rPr>
              <a:t> (</a:t>
            </a:r>
            <a:r>
              <a:rPr lang="en-US" sz="1400" i="1" dirty="0">
                <a:solidFill>
                  <a:prstClr val="black"/>
                </a:solidFill>
              </a:rPr>
              <a:t>b</a:t>
            </a:r>
            <a:r>
              <a:rPr lang="en-US" sz="1400" i="1" dirty="0">
                <a:solidFill>
                  <a:prstClr val="black"/>
                </a:solidFill>
              </a:rPr>
              <a:t>lue) and CAPE values </a:t>
            </a:r>
            <a:r>
              <a:rPr lang="en-US" sz="1400" i="1" dirty="0">
                <a:solidFill>
                  <a:prstClr val="black"/>
                </a:solidFill>
              </a:rPr>
              <a:t>&gt;1500 </a:t>
            </a:r>
            <a:r>
              <a:rPr lang="en-US" sz="1400" i="1" dirty="0">
                <a:solidFill>
                  <a:prstClr val="black"/>
                </a:solidFill>
              </a:rPr>
              <a:t>J*kg</a:t>
            </a:r>
            <a:r>
              <a:rPr lang="en-US" sz="1400" i="1" baseline="30000" dirty="0">
                <a:solidFill>
                  <a:prstClr val="black"/>
                </a:solidFill>
              </a:rPr>
              <a:t>-1</a:t>
            </a:r>
            <a:r>
              <a:rPr lang="en-US" sz="1400" i="1" dirty="0">
                <a:solidFill>
                  <a:prstClr val="black"/>
                </a:solidFill>
              </a:rPr>
              <a:t> </a:t>
            </a:r>
            <a:r>
              <a:rPr lang="en-US" sz="1400" i="1" dirty="0">
                <a:solidFill>
                  <a:prstClr val="black"/>
                </a:solidFill>
              </a:rPr>
              <a:t>(grey)</a:t>
            </a:r>
            <a:endParaRPr lang="en-US" sz="1400" i="1" baseline="300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National Weather Association Annual Meeting  2012   Madison, WI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66160" y="2362200"/>
            <a:ext cx="4701640" cy="3352800"/>
            <a:chOff x="4481512" y="2368259"/>
            <a:chExt cx="4586288" cy="32705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512" y="2368259"/>
              <a:ext cx="4586288" cy="319434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29200" y="5378319"/>
              <a:ext cx="806131" cy="26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prstClr val="white"/>
                  </a:solidFill>
                </a:rPr>
                <a:t>Pre CI</a:t>
              </a:r>
              <a:endParaRPr 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96557" y="5378319"/>
              <a:ext cx="806131" cy="26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prstClr val="white"/>
                  </a:solidFill>
                </a:rPr>
                <a:t>CI Likely</a:t>
              </a:r>
              <a:endParaRPr 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63914" y="5378319"/>
              <a:ext cx="886744" cy="26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prstClr val="white"/>
                  </a:solidFill>
                </a:rPr>
                <a:t>CI Occurring</a:t>
              </a:r>
              <a:endParaRPr lang="en-US" sz="1000" b="1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70045" y="5378319"/>
              <a:ext cx="886744" cy="26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prstClr val="white"/>
                  </a:solidFill>
                </a:rPr>
                <a:t>Mask</a:t>
              </a:r>
              <a:endParaRPr lang="en-US" sz="1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09600" y="640080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226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3000"/>
            <a:lum bright="22000"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724400" y="1905000"/>
            <a:ext cx="4114800" cy="4525963"/>
          </a:xfrm>
        </p:spPr>
        <p:txBody>
          <a:bodyPr>
            <a:normAutofit/>
          </a:bodyPr>
          <a:lstStyle/>
          <a:p>
            <a:r>
              <a:rPr lang="en-US" sz="2400" b="1" dirty="0"/>
              <a:t>Continual learning experience</a:t>
            </a:r>
          </a:p>
          <a:p>
            <a:r>
              <a:rPr lang="en-US" sz="2400" b="1" dirty="0" smtClean="0"/>
              <a:t>Allowed </a:t>
            </a:r>
            <a:r>
              <a:rPr lang="en-US" sz="2400" b="1" dirty="0"/>
              <a:t>students to practice forecasting for severe weather and receive “immediate” feedback</a:t>
            </a:r>
          </a:p>
          <a:p>
            <a:r>
              <a:rPr lang="en-US" sz="2400" b="1" dirty="0"/>
              <a:t>Easy interaction with instructors and fellow students</a:t>
            </a:r>
          </a:p>
          <a:p>
            <a:r>
              <a:rPr lang="en-US" sz="2400" b="1" dirty="0" smtClean="0"/>
              <a:t>Part of a larger severe weather course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2" y="2057400"/>
            <a:ext cx="4127408" cy="304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300" dirty="0">
                <a:solidFill>
                  <a:schemeClr val="bg1"/>
                </a:solidFill>
              </a:rPr>
              <a:t>Challenging Forecasters Through Experiential </a:t>
            </a:r>
            <a:r>
              <a:rPr lang="en-US" sz="3300" dirty="0" smtClean="0">
                <a:solidFill>
                  <a:schemeClr val="bg1"/>
                </a:solidFill>
              </a:rPr>
              <a:t>Learning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Christopher S. Spannagle, Veronica L. Holtz and James G. </a:t>
            </a:r>
            <a:r>
              <a:rPr lang="en-US" sz="2200" dirty="0" err="1" smtClean="0">
                <a:solidFill>
                  <a:schemeClr val="bg1"/>
                </a:solidFill>
              </a:rPr>
              <a:t>LaDue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CIMMS/NOAA/NWS/Warning Decision Training Branch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Norman, OK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white"/>
                </a:solidFill>
              </a:rPr>
              <a:t>National Weather Association Annual Meeting  2012   Madison, WI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P1.56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56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24713" y="152400"/>
            <a:ext cx="91440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</a:rPr>
              <a:t>NASA Develop Program: An Investigation </a:t>
            </a:r>
            <a:r>
              <a:rPr lang="en-US" sz="2800" dirty="0" smtClean="0">
                <a:solidFill>
                  <a:srgbClr val="0000FF"/>
                </a:solidFill>
              </a:rPr>
              <a:t>of High-Impact </a:t>
            </a:r>
            <a:r>
              <a:rPr lang="en-US" sz="2800" dirty="0">
                <a:solidFill>
                  <a:srgbClr val="0000FF"/>
                </a:solidFill>
              </a:rPr>
              <a:t>Non-Convective Wind Events associated with </a:t>
            </a:r>
            <a:r>
              <a:rPr lang="en-US" sz="2800" dirty="0" smtClean="0">
                <a:solidFill>
                  <a:srgbClr val="0000FF"/>
                </a:solidFill>
              </a:rPr>
              <a:t>Intense Extratropical </a:t>
            </a:r>
            <a:r>
              <a:rPr lang="en-US" sz="2800" dirty="0">
                <a:solidFill>
                  <a:srgbClr val="0000FF"/>
                </a:solidFill>
              </a:rPr>
              <a:t>Cyclones using NASA Data Products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Mallory Cato, Nicholas Elmer, Michelle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Hogenmiller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Sarah Trojniak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Saint Louis University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2057400"/>
            <a:ext cx="51054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GOES-R RGB Air Mass imagery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further understand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non-convective high wind events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Helps identify moisture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 and temperature characteristics of the air masses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Improves the examination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of dry intrusions over conventional GOES satellite imagery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Helps establish a connection between stratospheric intrusions and high surface winds when compared to NASA MERRA reanalysis data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2971800"/>
            <a:ext cx="4038600" cy="257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29199" y="5663808"/>
            <a:ext cx="4090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RGB </a:t>
            </a:r>
            <a:r>
              <a:rPr lang="en-US" sz="1400" dirty="0"/>
              <a:t>Air Mass </a:t>
            </a:r>
            <a:r>
              <a:rPr lang="en-US" sz="1400" dirty="0" smtClean="0"/>
              <a:t>image 26 </a:t>
            </a:r>
            <a:r>
              <a:rPr lang="en-US" sz="1400" dirty="0"/>
              <a:t>October </a:t>
            </a:r>
            <a:r>
              <a:rPr lang="en-US" sz="1400" dirty="0" smtClean="0"/>
              <a:t>2010 at 1700 UTC  derived from </a:t>
            </a:r>
            <a:r>
              <a:rPr lang="en-US" sz="1400" dirty="0"/>
              <a:t>GOES-11/13 </a:t>
            </a:r>
            <a:r>
              <a:rPr lang="en-US" sz="1400" dirty="0" smtClean="0"/>
              <a:t>courtesy of GOES-R Proving Ground, NOAA/NESDIS/STAR and NASA </a:t>
            </a:r>
            <a:r>
              <a:rPr lang="en-US" sz="1400" dirty="0" err="1"/>
              <a:t>SPoRT</a:t>
            </a:r>
            <a:r>
              <a:rPr lang="en-US" sz="1400" dirty="0"/>
              <a:t>. </a:t>
            </a:r>
            <a:endParaRPr lang="en-US" sz="14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P1.57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30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152400" y="762000"/>
            <a:ext cx="9525000" cy="731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P1.58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Preliminary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Results of a U.S. Deep South Modeling Experiment using NASA SPoRT Initialization Datasets for Operational National Weather Service Local Model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Runs</a:t>
            </a: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lvl="0">
              <a:buClr>
                <a:srgbClr val="F07F09"/>
              </a:buClr>
              <a:defRPr/>
            </a:pPr>
            <a:r>
              <a:rPr lang="en-US" sz="1600" b="1" dirty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Lance </a:t>
            </a:r>
            <a:r>
              <a:rPr lang="en-US" sz="1600" b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Wood, Jeffrey </a:t>
            </a:r>
            <a:r>
              <a:rPr lang="en-US" sz="1600" b="1" dirty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M. </a:t>
            </a:r>
            <a:r>
              <a:rPr lang="en-US" sz="1600" b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Medlin, </a:t>
            </a:r>
            <a:r>
              <a:rPr lang="en-US" sz="1600" b="1" dirty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Brad </a:t>
            </a:r>
            <a:r>
              <a:rPr lang="en-US" sz="1600" b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Zavodsky, </a:t>
            </a:r>
            <a:r>
              <a:rPr lang="en-US" sz="1600" b="1" dirty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Jonathon </a:t>
            </a:r>
            <a:r>
              <a:rPr lang="en-US" sz="1600" b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Case </a:t>
            </a:r>
            <a:r>
              <a:rPr lang="en-US" sz="1600" b="1" dirty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and Andrew </a:t>
            </a:r>
            <a:r>
              <a:rPr lang="en-US" sz="1600" b="1" dirty="0" err="1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Molthan</a:t>
            </a:r>
            <a:endParaRPr lang="en-US" sz="1600" b="1" dirty="0" smtClean="0">
              <a:solidFill>
                <a:srgbClr val="003366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lvl="0">
              <a:buClr>
                <a:srgbClr val="F07F09"/>
              </a:buClr>
              <a:defRPr/>
            </a:pPr>
            <a:r>
              <a:rPr lang="en-US" sz="900" b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  </a:t>
            </a:r>
            <a:endParaRPr lang="en-US" sz="900" b="1" dirty="0">
              <a:solidFill>
                <a:srgbClr val="003366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36576" lvl="0">
              <a:spcBef>
                <a:spcPts val="0"/>
              </a:spcBef>
              <a:buClr>
                <a:srgbClr val="F07F09"/>
              </a:buClr>
              <a:buSzPct val="80000"/>
              <a:defRPr/>
            </a:pPr>
            <a:r>
              <a:rPr lang="en-US" sz="1600" b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A collaboration between the </a:t>
            </a:r>
            <a:r>
              <a:rPr lang="en-US" sz="1600" b="1" i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NOAA </a:t>
            </a:r>
            <a:r>
              <a:rPr lang="en-US" sz="1600" b="1" i="1" dirty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National Weather Service (NWS</a:t>
            </a:r>
            <a:r>
              <a:rPr lang="en-US" sz="1600" b="1" i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) </a:t>
            </a:r>
            <a:r>
              <a:rPr lang="en-US" sz="1600" b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and</a:t>
            </a:r>
            <a:r>
              <a:rPr lang="en-US" sz="1600" b="1" i="1" dirty="0" smtClean="0">
                <a:solidFill>
                  <a:srgbClr val="003366"/>
                </a:solidFill>
                <a:latin typeface="Arial" pitchFamily="34" charset="0"/>
                <a:ea typeface="+mn-ea"/>
                <a:cs typeface="Arial" pitchFamily="34" charset="0"/>
              </a:rPr>
              <a:t> NASA SPoRT</a:t>
            </a:r>
            <a:endParaRPr lang="en-US" sz="1600" b="1" i="1" dirty="0">
              <a:solidFill>
                <a:srgbClr val="003366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endParaRPr lang="en-US" sz="16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5712023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SPoRT WRF Precipitation vs. Stage 4 Precipitation</a:t>
            </a:r>
            <a:endParaRPr lang="en-US" sz="1400" b="1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821"/>
          <a:stretch/>
        </p:blipFill>
        <p:spPr bwMode="auto">
          <a:xfrm>
            <a:off x="5274768" y="2654300"/>
            <a:ext cx="3716832" cy="2984500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-76200" y="2286000"/>
            <a:ext cx="5257800" cy="4267200"/>
          </a:xfrm>
        </p:spPr>
        <p:txBody>
          <a:bodyPr>
            <a:noAutofit/>
          </a:bodyPr>
          <a:lstStyle/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Focus on two U.S</a:t>
            </a:r>
            <a:r>
              <a:rPr lang="en-US" sz="1600" b="1" dirty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. Deep South forecast </a:t>
            </a: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challenges: the </a:t>
            </a:r>
            <a:r>
              <a:rPr lang="en-US" sz="1600" b="1" dirty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initiation of deep convection during the warm season; and </a:t>
            </a: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heavy </a:t>
            </a:r>
            <a:r>
              <a:rPr lang="en-US" sz="1600" b="1" dirty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precipitation during the cold season. </a:t>
            </a: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endParaRPr lang="en-US" sz="1600" b="1" dirty="0">
              <a:solidFill>
                <a:srgbClr val="7030A0"/>
              </a:solidFill>
              <a:latin typeface="Arial Black" pitchFamily="34" charset="0"/>
              <a:ea typeface="Verdana" pitchFamily="34" charset="0"/>
              <a:cs typeface="Verdana" pitchFamily="34" charset="0"/>
            </a:endParaRPr>
          </a:p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Objectively </a:t>
            </a:r>
            <a:r>
              <a:rPr lang="en-US" sz="1600" b="1" dirty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quantify </a:t>
            </a: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the impacts </a:t>
            </a:r>
            <a:r>
              <a:rPr lang="en-US" sz="1600" b="1" dirty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of NASA </a:t>
            </a: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SPoRT datasets </a:t>
            </a:r>
            <a:r>
              <a:rPr lang="en-US" sz="1600" b="1" dirty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(LIS, MODIS SSTs, GVF) on the summertime deep convective initiation problem</a:t>
            </a: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en-US" sz="1600" b="1" dirty="0">
                <a:solidFill>
                  <a:srgbClr val="7030A0"/>
                </a:solidFill>
                <a:latin typeface="Arial Black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sz="1600" b="1" dirty="0" smtClean="0">
              <a:solidFill>
                <a:srgbClr val="7030A0"/>
              </a:solidFill>
              <a:latin typeface="Arial Black" pitchFamily="34" charset="0"/>
              <a:ea typeface="Verdana" pitchFamily="34" charset="0"/>
              <a:cs typeface="Verdana" pitchFamily="34" charset="0"/>
            </a:endParaRPr>
          </a:p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endParaRPr lang="en-US" sz="1600" b="1" dirty="0">
              <a:solidFill>
                <a:srgbClr val="7030A0"/>
              </a:solidFill>
              <a:latin typeface="Arial Black" pitchFamily="34" charset="0"/>
            </a:endParaRPr>
          </a:p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</a:rPr>
              <a:t>Highlight </a:t>
            </a:r>
            <a:r>
              <a:rPr lang="en-US" sz="1600" b="1" dirty="0">
                <a:solidFill>
                  <a:srgbClr val="7030A0"/>
                </a:solidFill>
                <a:latin typeface="Arial Black" pitchFamily="34" charset="0"/>
              </a:rPr>
              <a:t>how a NWS Operational Meteorologist-Researcher collaboration </a:t>
            </a:r>
            <a:r>
              <a:rPr lang="en-US" sz="1600" b="1" dirty="0" smtClean="0">
                <a:solidFill>
                  <a:srgbClr val="7030A0"/>
                </a:solidFill>
                <a:latin typeface="Arial Black" pitchFamily="34" charset="0"/>
              </a:rPr>
              <a:t>is </a:t>
            </a:r>
            <a:r>
              <a:rPr lang="en-US" sz="1600" b="1" dirty="0">
                <a:solidFill>
                  <a:srgbClr val="7030A0"/>
                </a:solidFill>
                <a:latin typeface="Arial Black" pitchFamily="34" charset="0"/>
              </a:rPr>
              <a:t>invaluable towards addressing forecast problems, and how this approach could set a precedent for future local and/or mesoscale modeling. </a:t>
            </a:r>
          </a:p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endParaRPr lang="en-US" sz="1600" b="1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endParaRPr lang="en-US" sz="1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endParaRPr lang="en-US" sz="1600" b="1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endParaRPr lang="en-US" sz="1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marL="265176" lvl="0" indent="-265176" algn="l">
              <a:spcBef>
                <a:spcPts val="250"/>
              </a:spcBef>
              <a:buClr>
                <a:srgbClr val="002060"/>
              </a:buClr>
              <a:buSzPct val="80000"/>
              <a:buFont typeface="Wingdings 2"/>
              <a:buChar char=""/>
              <a:defRPr/>
            </a:pPr>
            <a:endParaRPr lang="en-US" sz="1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lvl="0" algn="l">
              <a:spcBef>
                <a:spcPts val="250"/>
              </a:spcBef>
              <a:buClr>
                <a:srgbClr val="002060"/>
              </a:buClr>
              <a:buSzPct val="80000"/>
              <a:defRPr/>
            </a:pPr>
            <a:endParaRPr lang="en-US" sz="1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lvl="0" algn="l">
              <a:spcBef>
                <a:spcPts val="250"/>
              </a:spcBef>
              <a:buClr>
                <a:srgbClr val="F07F09"/>
              </a:buClr>
              <a:buSzPct val="80000"/>
              <a:defRPr/>
            </a:pPr>
            <a:endParaRPr lang="en-US" sz="1600" b="1" dirty="0" smtClean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marL="265176" lvl="0" indent="-265176" algn="l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  <a:defRPr/>
            </a:pPr>
            <a:endParaRPr lang="en-US" sz="1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marL="265176" lvl="0" indent="-265176" algn="l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  <a:defRPr/>
            </a:pPr>
            <a:endParaRPr lang="en-US" sz="1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marL="548640" lvl="1" indent="-201168" algn="l">
              <a:spcBef>
                <a:spcPts val="250"/>
              </a:spcBef>
              <a:buClr>
                <a:srgbClr val="F07F09"/>
              </a:buClr>
              <a:buSzPct val="100000"/>
              <a:defRPr/>
            </a:pPr>
            <a:endParaRPr lang="en-US" sz="1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1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0" y="5257800"/>
            <a:ext cx="9067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250"/>
              </a:spcBef>
              <a:buClr>
                <a:srgbClr val="F07F09"/>
              </a:buClr>
              <a:buSzPct val="80000"/>
              <a:defRPr/>
            </a:pPr>
            <a:endParaRPr lang="en-US" sz="1600" dirty="0" smtClean="0">
              <a:solidFill>
                <a:prstClr val="black"/>
              </a:solidFill>
              <a:latin typeface="Verdana"/>
            </a:endParaRPr>
          </a:p>
          <a:p>
            <a:pPr marL="265176" indent="-265176" algn="l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  <a:defRPr/>
            </a:pPr>
            <a:endParaRPr lang="en-US" sz="1600" dirty="0" smtClean="0">
              <a:solidFill>
                <a:prstClr val="black"/>
              </a:solidFill>
              <a:latin typeface="Verdana"/>
            </a:endParaRPr>
          </a:p>
          <a:p>
            <a:pPr marL="265176" indent="-265176" algn="l">
              <a:spcBef>
                <a:spcPts val="250"/>
              </a:spcBef>
              <a:buClr>
                <a:srgbClr val="F07F09"/>
              </a:buClr>
              <a:buSzPct val="80000"/>
              <a:buFont typeface="Wingdings 2"/>
              <a:buChar char=""/>
              <a:defRPr/>
            </a:pPr>
            <a:endParaRPr lang="en-US" sz="1600" dirty="0" smtClean="0">
              <a:solidFill>
                <a:prstClr val="black"/>
              </a:solidFill>
              <a:latin typeface="Verdana"/>
            </a:endParaRPr>
          </a:p>
          <a:p>
            <a:pPr marL="548640" lvl="1" indent="-201168" algn="l">
              <a:spcBef>
                <a:spcPts val="250"/>
              </a:spcBef>
              <a:buClr>
                <a:srgbClr val="F07F09"/>
              </a:buClr>
              <a:buSzPct val="100000"/>
              <a:defRPr/>
            </a:pPr>
            <a:endParaRPr lang="en-US" sz="1200" dirty="0" smtClean="0">
              <a:solidFill>
                <a:prstClr val="black"/>
              </a:solidFill>
              <a:latin typeface="Verdana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1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8683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Radar and Lightning Analyses of Gigantic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Jet-Producing Storms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Tiffany Meyer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Warning Decision Training Branch/OU/CIMMS, CSU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Norman, OK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209800"/>
            <a:ext cx="48768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Environment, radar and lightning structure 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6 Gigantic Jet cases in the United States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Looked at data from 3-D lightning mapping arrays, NLDN, GLD360, radars,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and soundings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Strong updrafts/lighting suggests convective surge leading to mixing of the screening layer allowing GJ’s to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occur</a:t>
            </a:r>
          </a:p>
          <a:p>
            <a:pPr lvl="1" algn="l" fontAlgn="base">
              <a:lnSpc>
                <a:spcPct val="90000"/>
              </a:lnSpc>
              <a:spcAft>
                <a:spcPct val="0"/>
              </a:spcAft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-  GJ’s usually occurred at the peak of the storm in high CAPE, unstable environments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7" name="Picture 6" descr="C:\Users\TiffanyMeyer\Desktop\Thesis\Figures\Thesis\crossSection_OK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738" y="1981200"/>
            <a:ext cx="3473450" cy="409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800600" y="60198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Plan </a:t>
            </a:r>
            <a:r>
              <a:rPr lang="en-US" sz="1000" dirty="0"/>
              <a:t>view of KINX radar reflectivity data at the time </a:t>
            </a:r>
            <a:r>
              <a:rPr lang="en-US" sz="1000" dirty="0" smtClean="0"/>
              <a:t>a GJ. Area of cross section (dotted line), GJ (*) </a:t>
            </a:r>
            <a:r>
              <a:rPr lang="en-US" sz="1000" dirty="0"/>
              <a:t>(top). </a:t>
            </a:r>
            <a:r>
              <a:rPr lang="en-US" sz="1000" dirty="0" smtClean="0"/>
              <a:t>Vertical cross </a:t>
            </a:r>
            <a:r>
              <a:rPr lang="en-US" sz="1000" dirty="0"/>
              <a:t>section </a:t>
            </a:r>
            <a:r>
              <a:rPr lang="en-US" sz="1000" dirty="0" smtClean="0"/>
              <a:t>through above line. Melting </a:t>
            </a:r>
            <a:r>
              <a:rPr lang="en-US" sz="1000" dirty="0"/>
              <a:t>level and tropopause height (horizontal lines), jet location (vertical line</a:t>
            </a:r>
            <a:r>
              <a:rPr lang="en-US" sz="1000" dirty="0" smtClean="0"/>
              <a:t>), OK-LMA lightning sources (black contour) </a:t>
            </a:r>
            <a:r>
              <a:rPr lang="en-US" sz="1000" dirty="0"/>
              <a:t>(bottom). </a:t>
            </a:r>
            <a:endParaRPr 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831123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P1.59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942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792162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Non-Typical Blizzards and the Role of Differential Cold Air Advection</a:t>
            </a:r>
            <a:endParaRPr lang="en-US" sz="11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Jacob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Beitlich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National Weather Service Twin Cities Weather Forecast Office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Chanhassen, MN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2344057"/>
            <a:ext cx="48768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800" kern="0" dirty="0" smtClean="0">
                <a:solidFill>
                  <a:srgbClr val="333399"/>
                </a:solidFill>
                <a:latin typeface="Arial"/>
              </a:rPr>
              <a:t>Non-typical blizzards have occurred with no lead time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Snowfall amounts are sub-advisory (less than 3 inches)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>
                <a:solidFill>
                  <a:srgbClr val="009999"/>
                </a:solidFill>
                <a:latin typeface="Arial"/>
              </a:rPr>
              <a:t>These storms may have come without warning, but they did not come out of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nowhere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Differential Cold Air Advection is used to diagnose blizzards conditions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BUFR soundings are used to forecast these events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624840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</a:rPr>
              <a:t>24hr NAM forecast sounding loop of Non-Typical Blizzard</a:t>
            </a:r>
            <a:endParaRPr lang="en-US" sz="1400" i="1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National Weather Association Annual Meeting  2012   Madison, WI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0" t="53169" r="33751" b="24775"/>
          <a:stretch/>
        </p:blipFill>
        <p:spPr bwMode="auto">
          <a:xfrm>
            <a:off x="4648200" y="2572871"/>
            <a:ext cx="2449032" cy="1206129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79001"/>
            <a:ext cx="4419600" cy="24499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50" name="Picture 2" descr="Roads_24Z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22199" r="4490" b="10088"/>
          <a:stretch/>
        </p:blipFill>
        <p:spPr bwMode="auto">
          <a:xfrm>
            <a:off x="7108128" y="2572872"/>
            <a:ext cx="1959672" cy="1194830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oads_24Z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4" t="9201" r="3628" b="81308"/>
          <a:stretch/>
        </p:blipFill>
        <p:spPr bwMode="auto">
          <a:xfrm>
            <a:off x="8277225" y="3487836"/>
            <a:ext cx="790575" cy="238125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/>
          <a:stretch/>
        </p:blipFill>
        <p:spPr>
          <a:xfrm>
            <a:off x="7108128" y="1884981"/>
            <a:ext cx="1023744" cy="6729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51" name="il_fi" descr="c0c3b230-0b48-11df-a490-001cc4c002e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/>
          <a:stretch>
            <a:fillRect/>
          </a:stretch>
        </p:blipFill>
        <p:spPr bwMode="auto">
          <a:xfrm>
            <a:off x="8108637" y="1884981"/>
            <a:ext cx="959163" cy="676011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eepmuckbigrake.com/wp-content/uploads/2010/01/20100125-blizzarddrive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1884980"/>
            <a:ext cx="915514" cy="672923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P1.63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082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177" y="76200"/>
            <a:ext cx="7773647" cy="1217662"/>
          </a:xfrm>
        </p:spPr>
        <p:txBody>
          <a:bodyPr/>
          <a:lstStyle/>
          <a:p>
            <a:pPr eaLnBrk="1" hangingPunct="1"/>
            <a:r>
              <a:rPr lang="en-US" sz="1800" b="1" dirty="0">
                <a:effectLst/>
              </a:rPr>
              <a:t>P1.65   Weather Readiness Across International Borders </a:t>
            </a:r>
            <a:r>
              <a:rPr lang="en-US" b="1" dirty="0">
                <a:effectLst/>
              </a:rPr>
              <a:t/>
            </a:r>
            <a:br>
              <a:rPr lang="en-US" b="1" dirty="0">
                <a:effectLst/>
              </a:rPr>
            </a:br>
            <a:r>
              <a:rPr lang="en-US" b="1" dirty="0">
                <a:effectLst/>
              </a:rPr>
              <a:t> </a:t>
            </a:r>
            <a:r>
              <a:rPr lang="en-US" dirty="0">
                <a:effectLst/>
              </a:rPr>
              <a:t>Richard. </a:t>
            </a:r>
            <a:r>
              <a:rPr lang="en-US" dirty="0" err="1">
                <a:effectLst/>
              </a:rPr>
              <a:t>Okulski</a:t>
            </a:r>
            <a:r>
              <a:rPr lang="en-US" b="1" dirty="0">
                <a:effectLst/>
              </a:rPr>
              <a:t>,</a:t>
            </a:r>
            <a:r>
              <a:rPr lang="en-US" dirty="0">
                <a:effectLst/>
              </a:rPr>
              <a:t> Noelle </a:t>
            </a:r>
            <a:r>
              <a:rPr lang="en-US" dirty="0" err="1">
                <a:effectLst/>
              </a:rPr>
              <a:t>Runyan</a:t>
            </a:r>
            <a:r>
              <a:rPr lang="en-US" dirty="0">
                <a:effectLst/>
              </a:rPr>
              <a:t> NOAA/NWS/ER</a:t>
            </a:r>
            <a:r>
              <a:rPr lang="en-US" b="1" dirty="0">
                <a:effectLst/>
              </a:rPr>
              <a:t> </a:t>
            </a:r>
            <a:r>
              <a:rPr lang="en-US" sz="1300" dirty="0">
                <a:effectLst/>
              </a:rPr>
              <a:t>  </a:t>
            </a:r>
            <a:br>
              <a:rPr lang="en-US" sz="1300" dirty="0">
                <a:effectLst/>
              </a:rPr>
            </a:br>
            <a:r>
              <a:rPr lang="en-US" sz="1300" dirty="0">
                <a:effectLst/>
              </a:rPr>
              <a:t> </a:t>
            </a:r>
            <a:br>
              <a:rPr lang="en-US" sz="1300" dirty="0">
                <a:effectLst/>
              </a:rPr>
            </a:br>
            <a:endParaRPr lang="en-US" sz="1300" dirty="0">
              <a:effectLst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33450"/>
            <a:ext cx="4381500" cy="5619750"/>
          </a:xfrm>
          <a:noFill/>
          <a:ln w="1905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dirty="0">
                <a:effectLst/>
              </a:rPr>
              <a:t>                                     Hurricane Irene – August 2011 </a:t>
            </a:r>
          </a:p>
          <a:p>
            <a:pPr eaLnBrk="1" hangingPunct="1"/>
            <a:endParaRPr lang="en-US" sz="900" dirty="0">
              <a:effectLst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Hurricane Irene tracks up the eastern seaboard</a:t>
            </a:r>
          </a:p>
          <a:p>
            <a:pPr lvl="1" eaLnBrk="1" hangingPunct="1"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effectLst/>
              </a:rPr>
              <a:t>Track Affects New England and Eastern Canadian Provinces</a:t>
            </a:r>
          </a:p>
          <a:p>
            <a:pPr lvl="1" eaLnBrk="1" hangingPunct="1">
              <a:buClr>
                <a:schemeClr val="tx2"/>
              </a:buClr>
              <a:buSzPct val="75000"/>
              <a:buFontTx/>
              <a:buNone/>
            </a:pPr>
            <a:endParaRPr lang="en-US" b="1" dirty="0">
              <a:effectLst/>
            </a:endParaRPr>
          </a:p>
          <a:p>
            <a:pPr lvl="1" eaLnBrk="1" hangingPunct="1"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effectLst/>
              </a:rPr>
              <a:t>Heavy Rain</a:t>
            </a:r>
          </a:p>
          <a:p>
            <a:pPr lvl="2" eaLnBrk="1" hangingPunct="1"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Widespread 3 to 5 in (~80 to 130mm)</a:t>
            </a:r>
          </a:p>
          <a:p>
            <a:pPr lvl="2" eaLnBrk="1" hangingPunct="1"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Pockets of 7 to 10 in (~160-250mm)</a:t>
            </a:r>
          </a:p>
          <a:p>
            <a:pPr lvl="2" eaLnBrk="1" hangingPunct="1">
              <a:buClr>
                <a:schemeClr val="tx2"/>
              </a:buClr>
              <a:buSzPct val="75000"/>
              <a:buFontTx/>
              <a:buNone/>
            </a:pPr>
            <a:endParaRPr lang="en-US" sz="900" b="1" dirty="0">
              <a:effectLst/>
            </a:endParaRPr>
          </a:p>
          <a:p>
            <a:pPr lvl="1" eaLnBrk="1" hangingPunct="1"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effectLst/>
              </a:rPr>
              <a:t>Flash Flooding Portions of </a:t>
            </a:r>
          </a:p>
          <a:p>
            <a:pPr lvl="1" eaLnBrk="1" hangingPunct="1">
              <a:buClr>
                <a:schemeClr val="tx2"/>
              </a:buClr>
              <a:buSzPct val="75000"/>
              <a:buFontTx/>
              <a:buNone/>
            </a:pPr>
            <a:r>
              <a:rPr lang="en-US" b="1" dirty="0">
                <a:effectLst/>
              </a:rPr>
              <a:t>    New England and Quebec</a:t>
            </a:r>
          </a:p>
          <a:p>
            <a:pPr lvl="2" eaLnBrk="1" hangingPunct="1"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Numerous Roads Washed Out </a:t>
            </a:r>
          </a:p>
          <a:p>
            <a:pPr lvl="2" eaLnBrk="1" hangingPunct="1">
              <a:buClr>
                <a:schemeClr val="tx2"/>
              </a:buClr>
              <a:buSzPct val="75000"/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Significant Damage to Infrastructure</a:t>
            </a:r>
          </a:p>
          <a:p>
            <a:pPr lvl="1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endParaRPr lang="en-US" b="1" dirty="0">
              <a:effectLst/>
            </a:endParaRPr>
          </a:p>
          <a:p>
            <a:pPr lvl="1" eaLnBrk="1" hangingPunct="1">
              <a:buClr>
                <a:srgbClr val="FFFF00"/>
              </a:buClr>
              <a:buSzPct val="75000"/>
              <a:buFontTx/>
              <a:buNone/>
            </a:pPr>
            <a:endParaRPr lang="en-US" b="1" dirty="0">
              <a:effectLst/>
            </a:endParaRP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Communication and Data Sharing</a:t>
            </a:r>
          </a:p>
          <a:p>
            <a:pPr lvl="1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effectLst/>
              </a:rPr>
              <a:t>National Centers</a:t>
            </a:r>
          </a:p>
          <a:p>
            <a:pPr lvl="2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National Hurricane Center Coordinated</a:t>
            </a:r>
          </a:p>
          <a:p>
            <a:pPr lvl="2" eaLnBrk="1" hangingPunct="1">
              <a:buClr>
                <a:srgbClr val="FFFF00"/>
              </a:buClr>
              <a:buSzPct val="75000"/>
              <a:buFontTx/>
              <a:buNone/>
            </a:pPr>
            <a:r>
              <a:rPr lang="en-US" sz="900" b="1" dirty="0">
                <a:effectLst/>
              </a:rPr>
              <a:t>   Forecast Guidance Packages with the </a:t>
            </a:r>
          </a:p>
          <a:p>
            <a:pPr lvl="2" eaLnBrk="1" hangingPunct="1">
              <a:buClr>
                <a:srgbClr val="FFFF00"/>
              </a:buClr>
              <a:buSzPct val="75000"/>
              <a:buFontTx/>
              <a:buNone/>
            </a:pPr>
            <a:r>
              <a:rPr lang="en-US" sz="900" b="1" dirty="0">
                <a:effectLst/>
              </a:rPr>
              <a:t>   Canadian Hurricane Centre (CHC)</a:t>
            </a:r>
          </a:p>
          <a:p>
            <a:pPr lvl="1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endParaRPr lang="en-US" b="1" dirty="0">
              <a:effectLst/>
            </a:endParaRPr>
          </a:p>
          <a:p>
            <a:pPr lvl="1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effectLst/>
              </a:rPr>
              <a:t>River Forecast Centers</a:t>
            </a:r>
          </a:p>
          <a:p>
            <a:pPr lvl="2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Northeast RFC Held Coordination Calls </a:t>
            </a:r>
          </a:p>
          <a:p>
            <a:pPr lvl="2" eaLnBrk="1" hangingPunct="1">
              <a:buClr>
                <a:srgbClr val="FFFF00"/>
              </a:buClr>
              <a:buSzPct val="75000"/>
              <a:buFontTx/>
              <a:buNone/>
            </a:pPr>
            <a:r>
              <a:rPr lang="en-US" sz="900" b="1" dirty="0">
                <a:effectLst/>
              </a:rPr>
              <a:t>   With the Quebec Weather Office</a:t>
            </a:r>
          </a:p>
          <a:p>
            <a:pPr lvl="1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endParaRPr lang="en-US" b="1" dirty="0">
              <a:effectLst/>
            </a:endParaRPr>
          </a:p>
          <a:p>
            <a:pPr lvl="1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effectLst/>
              </a:rPr>
              <a:t>Weather Forecast Offices</a:t>
            </a:r>
          </a:p>
          <a:p>
            <a:pPr lvl="2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WFO Caribou and Environment </a:t>
            </a:r>
          </a:p>
          <a:p>
            <a:pPr lvl="2" eaLnBrk="1" hangingPunct="1">
              <a:buClr>
                <a:srgbClr val="FFFF00"/>
              </a:buClr>
              <a:buSzPct val="75000"/>
              <a:buFontTx/>
              <a:buNone/>
            </a:pPr>
            <a:r>
              <a:rPr lang="en-US" sz="900" b="1" dirty="0">
                <a:effectLst/>
              </a:rPr>
              <a:t>    Canada (EC) Shared High Impact </a:t>
            </a:r>
          </a:p>
          <a:p>
            <a:pPr lvl="2" eaLnBrk="1" hangingPunct="1">
              <a:buClr>
                <a:srgbClr val="FFFF00"/>
              </a:buClr>
              <a:buSzPct val="75000"/>
              <a:buFontTx/>
              <a:buNone/>
            </a:pPr>
            <a:r>
              <a:rPr lang="en-US" sz="900" b="1" dirty="0">
                <a:effectLst/>
              </a:rPr>
              <a:t>     Weather Briefings via Email</a:t>
            </a:r>
          </a:p>
          <a:p>
            <a:pPr lvl="2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r>
              <a:rPr lang="en-US" sz="900" b="1" dirty="0" err="1">
                <a:effectLst/>
              </a:rPr>
              <a:t>NWSchat</a:t>
            </a:r>
            <a:endParaRPr lang="en-US" sz="900" b="1" dirty="0">
              <a:effectLst/>
            </a:endParaRPr>
          </a:p>
          <a:p>
            <a:pPr lvl="1" eaLnBrk="1" hangingPunct="1">
              <a:buClr>
                <a:srgbClr val="FFFF00"/>
              </a:buClr>
              <a:buSzPct val="75000"/>
              <a:buFontTx/>
              <a:buNone/>
            </a:pPr>
            <a:endParaRPr lang="en-US" b="1" dirty="0">
              <a:effectLst/>
            </a:endParaRPr>
          </a:p>
          <a:p>
            <a:pPr eaLnBrk="1" hangingPunct="1">
              <a:buClr>
                <a:srgbClr val="FFFF00"/>
              </a:buClr>
              <a:buFont typeface="Wingdings" pitchFamily="2" charset="2"/>
              <a:buChar char="§"/>
            </a:pPr>
            <a:r>
              <a:rPr lang="en-US" sz="900" b="1" dirty="0">
                <a:effectLst/>
              </a:rPr>
              <a:t>Post Event Recommendation</a:t>
            </a:r>
          </a:p>
          <a:p>
            <a:pPr lvl="1" eaLnBrk="1" hangingPunct="1">
              <a:buClr>
                <a:srgbClr val="FFFF00"/>
              </a:buClr>
              <a:buSzPct val="75000"/>
              <a:buFont typeface="Wingdings" pitchFamily="2" charset="2"/>
              <a:buChar char="§"/>
            </a:pPr>
            <a:r>
              <a:rPr lang="en-US" b="1" dirty="0">
                <a:effectLst/>
              </a:rPr>
              <a:t>Develop Stronger WFO/EC </a:t>
            </a:r>
          </a:p>
          <a:p>
            <a:pPr lvl="1" eaLnBrk="1" hangingPunct="1">
              <a:buClr>
                <a:srgbClr val="FFFF00"/>
              </a:buClr>
              <a:buSzPct val="75000"/>
              <a:buFontTx/>
              <a:buNone/>
            </a:pPr>
            <a:r>
              <a:rPr lang="en-US" b="1" dirty="0">
                <a:effectLst/>
              </a:rPr>
              <a:t>    Relationship With More </a:t>
            </a:r>
          </a:p>
          <a:p>
            <a:pPr lvl="1" eaLnBrk="1" hangingPunct="1">
              <a:buClr>
                <a:srgbClr val="FFFF00"/>
              </a:buClr>
              <a:buSzPct val="75000"/>
              <a:buFontTx/>
              <a:buNone/>
            </a:pPr>
            <a:r>
              <a:rPr lang="en-US" b="1" dirty="0">
                <a:effectLst/>
              </a:rPr>
              <a:t>    Frequent Coordination </a:t>
            </a:r>
          </a:p>
          <a:p>
            <a:pPr eaLnBrk="1" hangingPunct="1">
              <a:buClr>
                <a:srgbClr val="FFFF00"/>
              </a:buClr>
              <a:buFont typeface="Wingdings" pitchFamily="2" charset="2"/>
              <a:buNone/>
            </a:pPr>
            <a:endParaRPr lang="en-US" sz="900" b="1" dirty="0">
              <a:effectLst/>
            </a:endParaRP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1521165" y="2721570"/>
            <a:ext cx="31050" cy="7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15343" tIns="7670" rIns="15343" bIns="7670">
            <a:spAutoFit/>
          </a:bodyPr>
          <a:lstStyle>
            <a:lvl1pPr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">
              <a:solidFill>
                <a:srgbClr val="FFFFFF"/>
              </a:solidFill>
            </a:endParaRP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1724990" y="3169965"/>
            <a:ext cx="2221083" cy="7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5343" tIns="7670" rIns="15343" bIns="7670" anchor="ctr" anchorCtr="1">
            <a:spAutoFit/>
          </a:bodyPr>
          <a:lstStyle>
            <a:lvl1pPr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">
              <a:solidFill>
                <a:srgbClr val="FFFFFF"/>
              </a:solidFill>
            </a:endParaRPr>
          </a:p>
        </p:txBody>
      </p:sp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1589202" y="3470177"/>
            <a:ext cx="302759" cy="7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15343" tIns="7670" rIns="15343" bIns="7670">
            <a:spAutoFit/>
          </a:bodyPr>
          <a:lstStyle>
            <a:lvl1pPr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defRPr sz="4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">
              <a:solidFill>
                <a:srgbClr val="FFFFFF"/>
              </a:solidFill>
            </a:endParaRPr>
          </a:p>
        </p:txBody>
      </p:sp>
      <p:sp>
        <p:nvSpPr>
          <p:cNvPr id="26652" name="Rectangle 28"/>
          <p:cNvSpPr>
            <a:spLocks noChangeArrowheads="1"/>
          </p:cNvSpPr>
          <p:nvPr/>
        </p:nvSpPr>
        <p:spPr bwMode="auto">
          <a:xfrm>
            <a:off x="4572000" y="933451"/>
            <a:ext cx="4381500" cy="5262563"/>
          </a:xfrm>
          <a:prstGeom prst="rect">
            <a:avLst/>
          </a:prstGeom>
          <a:noFill/>
          <a:ln w="1905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lIns="29010" tIns="14504" rIns="29010" bIns="14504"/>
          <a:lstStyle/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r>
              <a:rPr lang="en-US" sz="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</a:t>
            </a:r>
            <a:r>
              <a:rPr lang="en-US" sz="1000" b="1" dirty="0">
                <a:solidFill>
                  <a:srgbClr val="FFFFFF"/>
                </a:solidFill>
              </a:rPr>
              <a:t>Rapid River Ice Breakup and Ice Jam Flooding – March 2012</a:t>
            </a: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n-US" sz="1000" b="1" dirty="0">
              <a:solidFill>
                <a:srgbClr val="FFFFFF"/>
              </a:solidFill>
            </a:endParaRP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  Unprecedented March Warmth 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>
                <a:solidFill>
                  <a:srgbClr val="FFFFFF"/>
                </a:solidFill>
              </a:rPr>
              <a:t>120  Hours </a:t>
            </a:r>
            <a:r>
              <a:rPr lang="en-US" sz="900" b="1" dirty="0">
                <a:solidFill>
                  <a:srgbClr val="FFFFFF"/>
                </a:solidFill>
              </a:rPr>
              <a:t>Above Freezing Temperatures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Three Consecutive Days With Highs In The 70s  </a:t>
            </a: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endParaRPr lang="en-US" sz="9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 Rapid Snow Melt 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Snow Depth at WFO Caribou 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March 15</a:t>
            </a:r>
            <a:r>
              <a:rPr lang="en-US" sz="900" b="1" baseline="30000" dirty="0">
                <a:solidFill>
                  <a:srgbClr val="FFFFFF"/>
                </a:solidFill>
              </a:rPr>
              <a:t>th</a:t>
            </a:r>
            <a:r>
              <a:rPr lang="en-US" sz="900" b="1" dirty="0">
                <a:solidFill>
                  <a:srgbClr val="FFFFFF"/>
                </a:solidFill>
              </a:rPr>
              <a:t> – 26 Inches 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March 23</a:t>
            </a:r>
            <a:r>
              <a:rPr lang="en-US" sz="900" b="1" baseline="30000" dirty="0">
                <a:solidFill>
                  <a:srgbClr val="FFFFFF"/>
                </a:solidFill>
              </a:rPr>
              <a:t>rd</a:t>
            </a:r>
            <a:r>
              <a:rPr lang="en-US" sz="900" b="1" dirty="0">
                <a:solidFill>
                  <a:srgbClr val="FFFFFF"/>
                </a:solidFill>
              </a:rPr>
              <a:t> – Bare Ground 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endParaRPr lang="en-US" sz="900" b="1" dirty="0">
              <a:solidFill>
                <a:srgbClr val="FFFFFF"/>
              </a:solidFill>
            </a:endParaRP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Rapid River Ice Breakup  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Commences on March 22</a:t>
            </a:r>
            <a:r>
              <a:rPr lang="en-US" sz="900" b="1" baseline="30000" dirty="0">
                <a:solidFill>
                  <a:srgbClr val="FFFFFF"/>
                </a:solidFill>
              </a:rPr>
              <a:t>nd</a:t>
            </a:r>
            <a:r>
              <a:rPr lang="en-US" sz="900" b="1" dirty="0">
                <a:solidFill>
                  <a:srgbClr val="FFFFFF"/>
                </a:solidFill>
              </a:rPr>
              <a:t> 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Fort Fairfield, ME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Serious Ice Jam Flood For Six Hours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Perth – Andover, New Brunswick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Confluence Aroostook/St John Rivers 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Worst Ice Jam Flooding On Record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n-US" sz="900" b="1" dirty="0">
              <a:solidFill>
                <a:srgbClr val="FFFFFF"/>
              </a:solidFill>
            </a:endParaRP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 Weather Readiness Actions 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Hydro Outlook Briefings 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Fort Fairfield River Watch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State/County Emergency Managers </a:t>
            </a: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endParaRPr lang="en-US" sz="900" b="1" dirty="0">
              <a:solidFill>
                <a:srgbClr val="FFFFFF"/>
              </a:solidFill>
            </a:endParaRP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High Impact Water Briefings 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March 16-20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Sent to Environment Canada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Based on NERFC Contingency                                                                 Forecasts</a:t>
            </a: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endParaRPr lang="en-US" sz="900" b="1" dirty="0">
              <a:solidFill>
                <a:srgbClr val="FFFFFF"/>
              </a:solidFill>
            </a:endParaRP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Post Event Actions   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Meeting With New Brunswick                                                                             River Watch </a:t>
            </a: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Char char="§"/>
              <a:defRPr/>
            </a:pPr>
            <a:r>
              <a:rPr lang="en-US" sz="900" b="1" dirty="0">
                <a:solidFill>
                  <a:srgbClr val="FFFFFF"/>
                </a:solidFill>
              </a:rPr>
              <a:t>Agreement  To Exchange Briefings     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n-US" sz="900" dirty="0">
              <a:solidFill>
                <a:srgbClr val="FFFFFF"/>
              </a:solidFill>
            </a:endParaRP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r>
              <a:rPr lang="en-US" sz="900" dirty="0">
                <a:solidFill>
                  <a:srgbClr val="FFFFFF"/>
                </a:solidFill>
              </a:rPr>
              <a:t> </a:t>
            </a:r>
          </a:p>
          <a:p>
            <a:pPr marL="262101" lvl="2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n-US" sz="900" dirty="0">
              <a:solidFill>
                <a:srgbClr val="FFFFFF"/>
              </a:solidFill>
            </a:endParaRPr>
          </a:p>
          <a:p>
            <a:pPr marL="185232" lvl="1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n-US" sz="900" dirty="0">
              <a:solidFill>
                <a:srgbClr val="FFFFFF"/>
              </a:solidFill>
            </a:endParaRP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r>
              <a:rPr lang="en-US" sz="900" dirty="0">
                <a:solidFill>
                  <a:srgbClr val="FFFFFF"/>
                </a:solidFill>
              </a:rPr>
              <a:t>    </a:t>
            </a: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r>
              <a:rPr lang="en-US" sz="900" dirty="0">
                <a:solidFill>
                  <a:srgbClr val="FFFFFF"/>
                </a:solidFill>
              </a:rPr>
              <a:t>	   </a:t>
            </a: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n-US" sz="800" dirty="0">
              <a:solidFill>
                <a:srgbClr val="FFFFFF"/>
              </a:solidFill>
            </a:endParaRP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n-US" sz="800" dirty="0">
              <a:solidFill>
                <a:srgbClr val="FFFFFF"/>
              </a:solidFill>
            </a:endParaRPr>
          </a:p>
          <a:p>
            <a:pPr marL="108363" indent="-108363" defTabSz="291193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defRPr/>
            </a:pPr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3080" name="Picture 43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82" y="262186"/>
            <a:ext cx="489007" cy="42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4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567" y="262683"/>
            <a:ext cx="489290" cy="42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088471" y="4119562"/>
            <a:ext cx="1565121" cy="138635"/>
          </a:xfrm>
          <a:prstGeom prst="rect">
            <a:avLst/>
          </a:prstGeom>
          <a:noFill/>
        </p:spPr>
        <p:txBody>
          <a:bodyPr wrap="none" lIns="15373" tIns="7687" rIns="15373" bIns="7687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None/>
              <a:defRPr/>
            </a:pPr>
            <a:r>
              <a:rPr lang="en-US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 Fairfield, ME – March 22, 2012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28160" y="6591350"/>
            <a:ext cx="1529854" cy="138635"/>
          </a:xfrm>
          <a:prstGeom prst="rect">
            <a:avLst/>
          </a:prstGeom>
          <a:noFill/>
        </p:spPr>
        <p:txBody>
          <a:bodyPr wrap="none" lIns="15373" tIns="7687" rIns="15373" bIns="7687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None/>
              <a:defRPr/>
            </a:pPr>
            <a:r>
              <a:rPr lang="en-US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 Hitting Bridge – March 22, 2012</a:t>
            </a:r>
          </a:p>
        </p:txBody>
      </p:sp>
      <p:pic>
        <p:nvPicPr>
          <p:cNvPr id="3084" name="Picture 20" descr="X:\10-Photo-Gallery\2012 Breakup\Aroostook River\fortfairfieldbridgeclosed_032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036" y="2254499"/>
            <a:ext cx="2003652" cy="177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2" descr="X:\10-Photo-Gallery\2012 Breakup\Aroostook River\Ft Fairfield 11_Ice Hitting Brid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036" y="4619625"/>
            <a:ext cx="2027464" cy="19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29" y="1952625"/>
            <a:ext cx="2054679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31571" y="3202781"/>
            <a:ext cx="2047624" cy="286368"/>
          </a:xfrm>
          <a:prstGeom prst="rect">
            <a:avLst/>
          </a:prstGeom>
          <a:noFill/>
        </p:spPr>
        <p:txBody>
          <a:bodyPr wrap="none" lIns="15373" tIns="7687" rIns="15373" bIns="7687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None/>
              <a:defRPr/>
            </a:pPr>
            <a:r>
              <a:rPr lang="en-US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Irene Transitions from Tropical to Extra Tropical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None/>
              <a:defRPr/>
            </a:pPr>
            <a:r>
              <a:rPr lang="en-US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over New England</a:t>
            </a:r>
          </a:p>
        </p:txBody>
      </p:sp>
      <p:pic>
        <p:nvPicPr>
          <p:cNvPr id="3088" name="Picture 21" descr="Canada-Irene Precip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4" r="44286"/>
          <a:stretch>
            <a:fillRect/>
          </a:stretch>
        </p:blipFill>
        <p:spPr bwMode="auto">
          <a:xfrm>
            <a:off x="2354037" y="5107782"/>
            <a:ext cx="1483179" cy="16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9" descr="Irene_Precipitation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/>
          <a:stretch>
            <a:fillRect/>
          </a:stretch>
        </p:blipFill>
        <p:spPr bwMode="auto">
          <a:xfrm>
            <a:off x="2911929" y="3821906"/>
            <a:ext cx="147070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354036" y="6572250"/>
            <a:ext cx="1400011" cy="154024"/>
          </a:xfrm>
          <a:prstGeom prst="rect">
            <a:avLst/>
          </a:prstGeom>
          <a:solidFill>
            <a:schemeClr val="tx1"/>
          </a:solidFill>
        </p:spPr>
        <p:txBody>
          <a:bodyPr wrap="none" lIns="15373" tIns="7687" rIns="15373" bIns="7687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None/>
              <a:defRPr/>
            </a:pPr>
            <a:r>
              <a:rPr lang="en-US" sz="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Rainfall – Quebec/NB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0" y="5286375"/>
            <a:ext cx="1130706" cy="154024"/>
          </a:xfrm>
          <a:prstGeom prst="rect">
            <a:avLst/>
          </a:prstGeom>
          <a:solidFill>
            <a:schemeClr val="tx1"/>
          </a:solidFill>
        </p:spPr>
        <p:txBody>
          <a:bodyPr wrap="none" lIns="15373" tIns="7687" rIns="15373" bIns="7687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pitchFamily="2" charset="2"/>
              <a:buNone/>
              <a:defRPr/>
            </a:pPr>
            <a:r>
              <a:rPr lang="en-US" sz="9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Rainfall - Maine</a:t>
            </a:r>
          </a:p>
        </p:txBody>
      </p:sp>
      <p:pic>
        <p:nvPicPr>
          <p:cNvPr id="3092" name="Picture 22" descr="Canada-Irene Precip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5" t="25883" r="714" b="18655"/>
          <a:stretch>
            <a:fillRect/>
          </a:stretch>
        </p:blipFill>
        <p:spPr bwMode="auto">
          <a:xfrm>
            <a:off x="3592286" y="5750720"/>
            <a:ext cx="258536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8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National Weather Association Annual Meeting  2012   Madison, WI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-457200" y="0"/>
            <a:ext cx="685800" cy="685800"/>
            <a:chOff x="3211" y="144"/>
            <a:chExt cx="768" cy="768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" name="Picture 7" descr="noaalogo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4" descr="2010_NEW_CIR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39688"/>
            <a:ext cx="1447800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4"/>
          <p:cNvSpPr txBox="1">
            <a:spLocks/>
          </p:cNvSpPr>
          <p:nvPr/>
        </p:nvSpPr>
        <p:spPr>
          <a:xfrm>
            <a:off x="533400" y="0"/>
            <a:ext cx="73706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000090"/>
                </a:solidFill>
              </a:rPr>
              <a:t>An Update on CIRA’s GOES-R Proving Ground Activities 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4925" y="1158793"/>
            <a:ext cx="8741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CIRA and RAMMB Team, Fort Collins &amp; Boulder, Colorado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14" name="Picture 13" descr="2012_10_01_CIRApg_Partners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52" y="1682014"/>
            <a:ext cx="6032646" cy="45244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30" y="6206498"/>
            <a:ext cx="9135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prstClr val="black"/>
                </a:solidFill>
              </a:rPr>
              <a:t>Stop by to see what is going on – new partners welcome!  Poster 1.66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-145557"/>
            <a:ext cx="7260437" cy="7149115"/>
            <a:chOff x="1143000" y="-145557"/>
            <a:chExt cx="7260437" cy="7149115"/>
          </a:xfrm>
        </p:grpSpPr>
        <p:grpSp>
          <p:nvGrpSpPr>
            <p:cNvPr id="47" name="Group 46"/>
            <p:cNvGrpSpPr/>
            <p:nvPr/>
          </p:nvGrpSpPr>
          <p:grpSpPr>
            <a:xfrm>
              <a:off x="1143000" y="-145557"/>
              <a:ext cx="6858000" cy="7149115"/>
              <a:chOff x="1143000" y="-145557"/>
              <a:chExt cx="6858000" cy="714911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97442" y="1"/>
                <a:ext cx="7149115" cy="6858000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447800" y="34290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447800" y="473606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3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79514" y="47244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76400" y="34290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6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057400" y="47244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10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28194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7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362200" y="47244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11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362200" y="343902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14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388769" y="283507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15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43200" y="34290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16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039478" y="41148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20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743200" y="475028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18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458182" y="34290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23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699210" y="4260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27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466915" y="411078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24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737310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28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91526" y="4110789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37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89840" y="34406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32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381896" y="361366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38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800600" y="22098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41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133870" y="412282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45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800600" y="283708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42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33870" y="350520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46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486400" y="283708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49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815263" y="3430642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54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829696" y="283307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55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210696" y="3443951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58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52804" y="225938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63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553200" y="290726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62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21" t="3226" r="6311" b="18811"/>
            <a:stretch/>
          </p:blipFill>
          <p:spPr>
            <a:xfrm>
              <a:off x="1412510" y="34090"/>
              <a:ext cx="1708484" cy="236639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362200" y="4114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77096" y="2209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47800" y="4050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79514" y="40386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36714" y="34290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8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33600" y="41264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9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743200" y="42026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17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48000" y="4812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19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480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4674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29000" y="4888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33800" y="4736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26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733800" y="2907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29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114800" y="28310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114800" y="4267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34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114800" y="48122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486400" y="4126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51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858000" y="35168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65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896496" y="41264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66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19600" y="2057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40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800600" y="427522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44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915500" y="2209800"/>
              <a:ext cx="475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F497D">
                      <a:lumMod val="60000"/>
                      <a:lumOff val="40000"/>
                    </a:srgbClr>
                  </a:solidFill>
                </a:rPr>
                <a:t>Sat</a:t>
              </a:r>
              <a:endParaRPr lang="en-US" dirty="0">
                <a:solidFill>
                  <a:srgbClr val="1F497D">
                    <a:lumMod val="60000"/>
                    <a:lumOff val="40000"/>
                  </a:srgbClr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705600" y="6019800"/>
              <a:ext cx="1697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Poster Session 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10696" y="224170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56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58096" y="48006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36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3818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39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8006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43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1438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47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05400" y="2057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48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524896" y="351686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50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829696" y="4114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52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219930" y="283708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57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210696" y="41910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59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515496" y="4267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60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477000" y="35052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61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896496" y="28194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64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6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76200" y="868362"/>
            <a:ext cx="92964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Evaluation of the GOES-R Proving Ground Convective Initiation </a:t>
            </a:r>
            <a:r>
              <a:rPr lang="en-US" sz="3200" b="1" dirty="0" err="1"/>
              <a:t>Nowcasting</a:t>
            </a:r>
            <a:r>
              <a:rPr lang="en-US" sz="3200" b="1" dirty="0"/>
              <a:t> Products in the Plains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Jason Apke</a:t>
            </a:r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Dan Nietfeld</a:t>
            </a:r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Mark R. Anderson</a:t>
            </a:r>
            <a:r>
              <a:rPr lang="en-US" sz="18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Adam Taylor</a:t>
            </a:r>
            <a:r>
              <a:rPr lang="en-US" sz="18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and Casey Griffin</a:t>
            </a:r>
            <a:r>
              <a:rPr lang="en-US" sz="18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Earth and Atmospheric Sciences Dpt., University of Nebraska-Lincoln</a:t>
            </a:r>
          </a:p>
          <a:p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NWS Valley, NE (OAX)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6200" y="2362200"/>
            <a:ext cx="4270248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333399"/>
                </a:solidFill>
                <a:latin typeface="Arial"/>
              </a:rPr>
              <a:t>UAH SATCAST and UWCI products evaluated using case studies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Determining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what environmental factors affect algorithm performance,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 </a:t>
            </a:r>
            <a:r>
              <a:rPr lang="en-US" sz="2000" kern="0" dirty="0">
                <a:solidFill>
                  <a:srgbClr val="009999"/>
                </a:solidFill>
                <a:latin typeface="Arial"/>
              </a:rPr>
              <a:t>not to find which algorithm is </a:t>
            </a: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better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Products remapped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to a constant grid plain 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Compared to National Mosaic QPE and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Rapid Refresh Data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5715000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2012 July 25 20:00 UTC UAH SATCAST data (scale on right) and UWCI (scale on bottom) with National Mosaic QPE</a:t>
            </a:r>
            <a:endParaRPr lang="en-US" sz="14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52914" y="2362200"/>
            <a:ext cx="4524411" cy="3352800"/>
            <a:chOff x="4958080" y="2362200"/>
            <a:chExt cx="4276725" cy="3169253"/>
          </a:xfrm>
        </p:grpSpPr>
        <p:grpSp>
          <p:nvGrpSpPr>
            <p:cNvPr id="12" name="Group 11"/>
            <p:cNvGrpSpPr/>
            <p:nvPr/>
          </p:nvGrpSpPr>
          <p:grpSpPr>
            <a:xfrm>
              <a:off x="4958080" y="2362200"/>
              <a:ext cx="4276725" cy="3169253"/>
              <a:chOff x="4958080" y="2362200"/>
              <a:chExt cx="4276725" cy="316925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8080" y="2362200"/>
                <a:ext cx="4276725" cy="3122932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486400" y="5285232"/>
                <a:ext cx="762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</a:rPr>
                  <a:t>Pre CI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400800" y="5285232"/>
                <a:ext cx="762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</a:rPr>
                  <a:t>CI Likely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315200" y="5285232"/>
                <a:ext cx="8382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solidFill>
                      <a:schemeClr val="bg1"/>
                    </a:solidFill>
                  </a:rPr>
                  <a:t>CI Occurring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077200" y="5285232"/>
              <a:ext cx="838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Mask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09600" y="640080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438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123160" y="944562"/>
            <a:ext cx="949576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Recent VISIT and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SHyMet</a:t>
            </a: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Training: Applications of Satellite Imagery and Products to Operational Forecasting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Dan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Bikos</a:t>
            </a:r>
            <a:r>
              <a:rPr lang="en-US" sz="20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Bernie Connell</a:t>
            </a:r>
            <a:r>
              <a:rPr lang="en-US" sz="20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Ed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Szoke</a:t>
            </a:r>
            <a:r>
              <a:rPr lang="en-US" sz="20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Scott Bachmeier, Scott Lindstrom, Anthony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Mostek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Mark </a:t>
            </a:r>
            <a:r>
              <a:rPr lang="en-US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DeMaria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and Jeff Braun</a:t>
            </a:r>
          </a:p>
          <a:p>
            <a:r>
              <a:rPr lang="en-US" sz="18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Cooperative Institute for Research in the Atmosphere (CIRA)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Colorado State University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Fort Collins, CO</a:t>
            </a:r>
            <a:endParaRPr lang="en-US" sz="1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38840" y="2667000"/>
            <a:ext cx="355216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kern="0" dirty="0" smtClean="0">
                <a:solidFill>
                  <a:srgbClr val="333399"/>
                </a:solidFill>
                <a:latin typeface="Arial"/>
              </a:rPr>
              <a:t>The Virtual Institute for Satellite Integration Training (VISIT) and Satellite Hydrology Meteorology (</a:t>
            </a:r>
            <a:r>
              <a:rPr lang="en-US" sz="2000" kern="0" dirty="0" err="1" smtClean="0">
                <a:solidFill>
                  <a:srgbClr val="333399"/>
                </a:solidFill>
                <a:latin typeface="Arial"/>
              </a:rPr>
              <a:t>SHyMet</a:t>
            </a:r>
            <a:r>
              <a:rPr lang="en-US" sz="2000" kern="0" dirty="0" smtClean="0">
                <a:solidFill>
                  <a:srgbClr val="333399"/>
                </a:solidFill>
                <a:latin typeface="Arial"/>
              </a:rPr>
              <a:t>) programs.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Transfer research results into NWS operations via distance education techniques.</a:t>
            </a: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2000" kern="0" dirty="0" smtClean="0">
                <a:solidFill>
                  <a:srgbClr val="009999"/>
                </a:solidFill>
                <a:latin typeface="Arial"/>
              </a:rPr>
              <a:t>Recent training has focused on GOES-R imagery and products.</a:t>
            </a:r>
            <a:endParaRPr lang="en-US" sz="2000" kern="0" dirty="0">
              <a:solidFill>
                <a:srgbClr val="009999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20040" y="6569083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National Weather Association Annual Meeting  2012   Madison, WI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43201"/>
            <a:ext cx="2596370" cy="190499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55319"/>
            <a:ext cx="2438400" cy="172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0404" y="3048002"/>
            <a:ext cx="20686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VISIT </a:t>
            </a:r>
            <a:r>
              <a:rPr lang="en-US" dirty="0" err="1">
                <a:solidFill>
                  <a:prstClr val="black"/>
                </a:solidFill>
              </a:rPr>
              <a:t>teletraining</a:t>
            </a:r>
            <a:r>
              <a:rPr lang="en-US" dirty="0">
                <a:solidFill>
                  <a:prstClr val="black"/>
                </a:solidFill>
              </a:rPr>
              <a:t>:</a:t>
            </a:r>
          </a:p>
          <a:p>
            <a:r>
              <a:rPr lang="en-US" dirty="0">
                <a:solidFill>
                  <a:prstClr val="black"/>
                </a:solidFill>
              </a:rPr>
              <a:t>Instructor teaching</a:t>
            </a:r>
          </a:p>
          <a:p>
            <a:r>
              <a:rPr lang="en-US" dirty="0">
                <a:solidFill>
                  <a:prstClr val="black"/>
                </a:solidFill>
              </a:rPr>
              <a:t>NWS forecasters</a:t>
            </a:r>
          </a:p>
          <a:p>
            <a:r>
              <a:rPr lang="en-US" dirty="0">
                <a:solidFill>
                  <a:prstClr val="black"/>
                </a:solidFill>
              </a:rPr>
              <a:t>while at their office.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0" y="5200479"/>
            <a:ext cx="2485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VISIT &amp; SHyMet  audio / </a:t>
            </a:r>
          </a:p>
          <a:p>
            <a:r>
              <a:rPr lang="en-US">
                <a:solidFill>
                  <a:prstClr val="black"/>
                </a:solidFill>
              </a:rPr>
              <a:t>video playback training</a:t>
            </a:r>
          </a:p>
          <a:p>
            <a:r>
              <a:rPr lang="en-US">
                <a:solidFill>
                  <a:prstClr val="black"/>
                </a:solidFill>
              </a:rPr>
              <a:t>s</a:t>
            </a:r>
            <a:r>
              <a:rPr lang="en-US">
                <a:solidFill>
                  <a:prstClr val="black"/>
                </a:solidFill>
              </a:rPr>
              <a:t>essions via web-pages.</a:t>
            </a:r>
          </a:p>
          <a:p>
            <a:r>
              <a:rPr lang="en-US">
                <a:solidFill>
                  <a:prstClr val="black"/>
                </a:solidFill>
              </a:rPr>
              <a:t>Can be taken anytime.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" y="2057400"/>
            <a:ext cx="1636096" cy="457200"/>
          </a:xfrm>
          <a:prstGeom prst="rect">
            <a:avLst/>
          </a:prstGeom>
        </p:spPr>
      </p:pic>
      <p:pic>
        <p:nvPicPr>
          <p:cNvPr id="12" name="Picture 52" descr="SHYMET_highr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894336"/>
            <a:ext cx="1181100" cy="69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9600" y="6400800"/>
            <a:ext cx="641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26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9144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Assimilation of AIRS Radiances using GSI/WRF for Short Term Regional Forecasts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Agnes Lim</a:t>
            </a:r>
            <a:r>
              <a:rPr lang="en-US" sz="1600" baseline="300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1,2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, Jim Jung</a:t>
            </a:r>
            <a:r>
              <a:rPr lang="en-US" sz="1600" baseline="300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, Allen Huang</a:t>
            </a:r>
            <a:r>
              <a:rPr lang="en-US" sz="1600" baseline="300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 and Steve Ackerman</a:t>
            </a:r>
            <a:r>
              <a:rPr lang="en-US" sz="1600" baseline="300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1,2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Department of Atmospheric and Oceanic Sciences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Cooperative Institute of Meteorological Satellite Studies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+mn-lt"/>
                <a:cs typeface="Arial" pitchFamily="34" charset="0"/>
              </a:rPr>
              <a:t>Madison, WI</a:t>
            </a:r>
            <a:endParaRPr lang="en-US" sz="1600" dirty="0">
              <a:solidFill>
                <a:srgbClr val="0000FF"/>
              </a:solidFill>
              <a:latin typeface="+mn-lt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-76201" y="2667000"/>
            <a:ext cx="5181601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b="1" kern="0" dirty="0" smtClean="0">
                <a:solidFill>
                  <a:srgbClr val="333399"/>
                </a:solidFill>
              </a:rPr>
              <a:t>Even sampling of the Earth’s surface by satellite provides information of horizontal and vertical gradients of temperature and humidity that are important to the predictability of convection.</a:t>
            </a:r>
          </a:p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b="1" kern="0" dirty="0">
                <a:solidFill>
                  <a:srgbClr val="333399"/>
                </a:solidFill>
              </a:rPr>
              <a:t> </a:t>
            </a:r>
            <a:r>
              <a:rPr lang="en-US" sz="2000" b="1" kern="0" dirty="0" smtClean="0">
                <a:solidFill>
                  <a:srgbClr val="333399"/>
                </a:solidFill>
              </a:rPr>
              <a:t>Assimilation of clear-sky AIRS radiances to improve initial conditions for NWP.</a:t>
            </a:r>
          </a:p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b="1" kern="0" dirty="0">
                <a:solidFill>
                  <a:srgbClr val="333399"/>
                </a:solidFill>
              </a:rPr>
              <a:t> </a:t>
            </a:r>
            <a:r>
              <a:rPr lang="en-US" sz="2000" b="1" kern="0" dirty="0" smtClean="0">
                <a:solidFill>
                  <a:srgbClr val="333399"/>
                </a:solidFill>
              </a:rPr>
              <a:t>Improvement in temperature bias when verified with </a:t>
            </a:r>
            <a:r>
              <a:rPr lang="en-US" sz="2000" b="1" kern="0" dirty="0" err="1" smtClean="0">
                <a:solidFill>
                  <a:srgbClr val="333399"/>
                </a:solidFill>
              </a:rPr>
              <a:t>rawinsondes</a:t>
            </a:r>
            <a:r>
              <a:rPr lang="en-US" sz="2000" b="1" kern="0" dirty="0" smtClean="0">
                <a:solidFill>
                  <a:srgbClr val="333399"/>
                </a:solidFill>
              </a:rPr>
              <a:t>.</a:t>
            </a:r>
          </a:p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b="1" kern="0" dirty="0" smtClean="0">
                <a:solidFill>
                  <a:srgbClr val="333399"/>
                </a:solidFill>
              </a:rPr>
              <a:t>Improvement in bias and ETS for heavy precipitation </a:t>
            </a:r>
          </a:p>
          <a:p>
            <a:pPr marL="800100" lvl="1" indent="-342900" algn="just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endParaRPr lang="en-US" sz="2000" b="1" kern="0" dirty="0" smtClean="0">
              <a:solidFill>
                <a:srgbClr val="333399"/>
              </a:solidFill>
            </a:endParaRPr>
          </a:p>
          <a:p>
            <a:pPr marL="800100" lvl="1" indent="-342900" algn="just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endParaRPr lang="en-US" sz="2000" b="1" kern="0" dirty="0" smtClean="0">
              <a:solidFill>
                <a:srgbClr val="009999"/>
              </a:solidFill>
            </a:endParaRPr>
          </a:p>
          <a:p>
            <a:pPr algn="just">
              <a:lnSpc>
                <a:spcPct val="90000"/>
              </a:lnSpc>
            </a:pPr>
            <a:endParaRPr lang="en-US" sz="20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8" name="Picture 6" descr="ftp://ftp.ssec.wisc.edu/pub/alim/precip_scores/forecast_skill_12z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2273" r="14330" b="3967"/>
          <a:stretch/>
        </p:blipFill>
        <p:spPr bwMode="auto">
          <a:xfrm>
            <a:off x="5263278" y="2172092"/>
            <a:ext cx="3855604" cy="334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5496093"/>
            <a:ext cx="3779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Bias and ETS for 24 hour accumulated precipitation. Verified against 4km NCEP Stage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precipitation.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P1.16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610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-174625"/>
            <a:ext cx="91440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Future Improvements to Very-short-range Forecasts of the </a:t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Pre-convective Environment Using  Operational </a:t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Geostationary Satellite Observations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41425" y="1055688"/>
            <a:ext cx="6705600" cy="1230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William Line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1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, Ralph Petersen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1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and Robert Aune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2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1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CIMSS/SSEC/University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of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Wisconsin–Madison, Madison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,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Wisconsin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aseline="300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2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NOAA/NESDIS/STAR, Advanced Satellite Products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Team,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Madison, Wisconsin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625" y="1795463"/>
            <a:ext cx="88392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The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isentropic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version of the Nearcasting model is a lagrangian trajectory model that helps to determine the convective potential of the atmosphere in the near future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by dynamically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projecting geo. sat. observations along isentropic surfaces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.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125" name="TextBox 5"/>
          <p:cNvSpPr txBox="1">
            <a:spLocks noChangeArrowheads="1"/>
          </p:cNvSpPr>
          <p:nvPr/>
        </p:nvSpPr>
        <p:spPr bwMode="auto">
          <a:xfrm>
            <a:off x="-76200" y="2811463"/>
            <a:ext cx="56388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/>
              <a:t>This provides 1-9 hour forecast guidance as well as expanding the use of satellite products from observations to forecasts.</a:t>
            </a:r>
          </a:p>
          <a:p>
            <a:pPr>
              <a:buFont typeface="Arial" pitchFamily="34" charset="0"/>
              <a:buChar char="•"/>
            </a:pPr>
            <a:r>
              <a:rPr lang="en-US"/>
              <a:t>Information made available to us by this new model framework (and what it means):</a:t>
            </a:r>
          </a:p>
          <a:p>
            <a:pPr lvl="1">
              <a:buFont typeface="Arial" pitchFamily="34" charset="0"/>
              <a:buChar char="•"/>
            </a:pPr>
            <a:r>
              <a:rPr lang="en-US"/>
              <a:t>Theta-E lapse rates (convective instability)</a:t>
            </a:r>
          </a:p>
          <a:p>
            <a:pPr lvl="1">
              <a:buFont typeface="Arial" pitchFamily="34" charset="0"/>
              <a:buChar char="•"/>
            </a:pPr>
            <a:r>
              <a:rPr lang="en-US"/>
              <a:t>Convergence, moisture convergence, total layer moisture convergence (lift, moisture supply)</a:t>
            </a:r>
          </a:p>
          <a:p>
            <a:pPr lvl="1">
              <a:buFont typeface="Arial" pitchFamily="34" charset="0"/>
              <a:buChar char="•"/>
            </a:pPr>
            <a:r>
              <a:rPr lang="en-US"/>
              <a:t>Pressure advection, local pressure tendency (lift) </a:t>
            </a:r>
          </a:p>
          <a:p>
            <a:pPr lvl="1">
              <a:buFont typeface="Arial" pitchFamily="34" charset="0"/>
              <a:buChar char="•"/>
            </a:pPr>
            <a:r>
              <a:rPr lang="en-US"/>
              <a:t>Mass in layer (total moisture available)</a:t>
            </a:r>
          </a:p>
          <a:p>
            <a:pPr lvl="1">
              <a:buFont typeface="Arial" pitchFamily="34" charset="0"/>
              <a:buChar char="•"/>
            </a:pPr>
            <a:r>
              <a:rPr lang="en-US"/>
              <a:t>Static stability (convective potential)</a:t>
            </a:r>
          </a:p>
          <a:p>
            <a:pPr>
              <a:buFont typeface="Arial" pitchFamily="34" charset="0"/>
              <a:buChar char="•"/>
            </a:pPr>
            <a:r>
              <a:rPr lang="en-US"/>
              <a:t>This will help forecasters determine whether convection will be a deep, rapid , severe event or a longer-lived, heavy precip. event.</a:t>
            </a:r>
          </a:p>
        </p:txBody>
      </p:sp>
      <p:pic>
        <p:nvPicPr>
          <p:cNvPr id="5126" name="Picture 2" descr="C:\Users\bline\Desktop\oie_28183311jfImBII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2971800"/>
            <a:ext cx="367982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6477000" y="3657600"/>
            <a:ext cx="304800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629400" y="2971800"/>
            <a:ext cx="942975" cy="6858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29400" y="3962400"/>
            <a:ext cx="942975" cy="255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30" name="Picture 9" descr="C:\Users\bline\Desktop\oie_28175247mnJzy19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971800"/>
            <a:ext cx="14478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445375" y="4572000"/>
            <a:ext cx="1622425" cy="15684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  <a:cs typeface="+mn-cs"/>
              </a:rPr>
              <a:t>Upward flow of high theta-E air along this low-level, 312 K surface were some of the factors leading to this April  09, 2011 severe weather and heavy </a:t>
            </a:r>
            <a:r>
              <a:rPr lang="en-US" sz="1200" dirty="0" err="1">
                <a:latin typeface="+mn-lt"/>
                <a:cs typeface="+mn-cs"/>
              </a:rPr>
              <a:t>precip</a:t>
            </a:r>
            <a:r>
              <a:rPr lang="en-US" sz="1200" dirty="0">
                <a:latin typeface="+mn-lt"/>
                <a:cs typeface="+mn-cs"/>
              </a:rPr>
              <a:t>. event.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572000" y="6550025"/>
            <a:ext cx="4953000" cy="365125"/>
          </a:xfrm>
        </p:spPr>
        <p:txBody>
          <a:bodyPr/>
          <a:lstStyle/>
          <a:p>
            <a:pPr>
              <a:defRPr/>
            </a:pPr>
            <a:r>
              <a:rPr lang="en-US" i="1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009" y="655578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19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2"/>
          <p:cNvGrpSpPr>
            <a:grpSpLocks noChangeAspect="1"/>
          </p:cNvGrpSpPr>
          <p:nvPr/>
        </p:nvGrpSpPr>
        <p:grpSpPr bwMode="auto">
          <a:xfrm>
            <a:off x="885825" y="19431000"/>
            <a:ext cx="15420975" cy="12401550"/>
            <a:chOff x="762000" y="17730140"/>
            <a:chExt cx="19513296" cy="15694228"/>
          </a:xfrm>
        </p:grpSpPr>
        <p:pic>
          <p:nvPicPr>
            <p:cNvPr id="2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7730140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542" y="20040600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784" y="22345650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3032" y="24652224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98296" y="26947368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-76200" y="228600"/>
            <a:ext cx="92964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Are sounding profiles from geostationary satellites helping us yet?</a:t>
            </a:r>
          </a:p>
          <a:p>
            <a:r>
              <a:rPr lang="en-US" sz="1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Gary S. Wade</a:t>
            </a:r>
          </a:p>
          <a:p>
            <a:r>
              <a:rPr lang="en-US" sz="1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NOAA/NESDIS/</a:t>
            </a:r>
            <a:r>
              <a:rPr lang="en-US" sz="1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StAR</a:t>
            </a:r>
            <a:r>
              <a:rPr lang="en-US" sz="1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8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CoRP</a:t>
            </a:r>
            <a:r>
              <a:rPr lang="en-US" sz="1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Advanced Satellite Products Branch (ASPB)</a:t>
            </a:r>
          </a:p>
          <a:p>
            <a:r>
              <a:rPr lang="en-US" sz="18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Madison, WI</a:t>
            </a:r>
            <a:endParaRPr lang="en-US" sz="18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2743200"/>
            <a:ext cx="39624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The vertical profile retrieval algorithm for the GOES-R “legacy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rPr>
              <a:t> soundings”, applied to current GOES Sounder radiances, has shown improvement over the first-guess.</a:t>
            </a:r>
          </a:p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lang="en-US" sz="2000" kern="0" dirty="0" smtClean="0">
                <a:solidFill>
                  <a:schemeClr val="tx1"/>
                </a:solidFill>
                <a:latin typeface="Arial"/>
              </a:rPr>
              <a:t>Further assessment and application of current GOES soundings are relevant, to forecasters, for establishing reliability and utility for the GOES-R “legacy soundings”.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5300" y="5715000"/>
            <a:ext cx="2628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Evolution of Lifted Index (LI) stability derived from current GOES Sounder on 18-19 Jun 2012.</a:t>
            </a:r>
            <a:endParaRPr lang="en-US" sz="14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grpSp>
        <p:nvGrpSpPr>
          <p:cNvPr id="7" name="Group 12"/>
          <p:cNvGrpSpPr>
            <a:grpSpLocks noChangeAspect="1"/>
          </p:cNvGrpSpPr>
          <p:nvPr/>
        </p:nvGrpSpPr>
        <p:grpSpPr bwMode="auto">
          <a:xfrm>
            <a:off x="885825" y="19431001"/>
            <a:ext cx="7710488" cy="6200775"/>
            <a:chOff x="762000" y="17730140"/>
            <a:chExt cx="19513296" cy="15694228"/>
          </a:xfrm>
        </p:grpSpPr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7730140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542" y="20040600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784" y="22345650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3032" y="24652224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98296" y="26947368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14300" y="19050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9"/>
                </a:solidFill>
              </a:rPr>
              <a:t>{ J. Nelson</a:t>
            </a:r>
            <a:r>
              <a:rPr lang="en-US" sz="1600" baseline="30000" dirty="0" smtClean="0">
                <a:solidFill>
                  <a:srgbClr val="000099"/>
                </a:solidFill>
              </a:rPr>
              <a:t>2</a:t>
            </a:r>
            <a:r>
              <a:rPr lang="en-US" sz="1600" dirty="0" smtClean="0">
                <a:solidFill>
                  <a:srgbClr val="000099"/>
                </a:solidFill>
              </a:rPr>
              <a:t>, T. Schmit</a:t>
            </a:r>
            <a:r>
              <a:rPr lang="en-US" sz="1600" baseline="30000" dirty="0" smtClean="0">
                <a:solidFill>
                  <a:srgbClr val="000099"/>
                </a:solidFill>
              </a:rPr>
              <a:t>1</a:t>
            </a:r>
            <a:r>
              <a:rPr lang="en-US" sz="1600" dirty="0" smtClean="0">
                <a:solidFill>
                  <a:srgbClr val="000099"/>
                </a:solidFill>
              </a:rPr>
              <a:t>, A. Allegrino</a:t>
            </a:r>
            <a:r>
              <a:rPr lang="en-US" sz="1600" baseline="30000" dirty="0" smtClean="0">
                <a:solidFill>
                  <a:srgbClr val="000099"/>
                </a:solidFill>
              </a:rPr>
              <a:t>3</a:t>
            </a:r>
            <a:r>
              <a:rPr lang="en-US" sz="1600" dirty="0" smtClean="0">
                <a:solidFill>
                  <a:srgbClr val="000099"/>
                </a:solidFill>
              </a:rPr>
              <a:t>, S. Gutman</a:t>
            </a:r>
            <a:r>
              <a:rPr lang="en-US" sz="1600" baseline="30000" dirty="0" smtClean="0">
                <a:solidFill>
                  <a:srgbClr val="000099"/>
                </a:solidFill>
              </a:rPr>
              <a:t>4</a:t>
            </a:r>
            <a:r>
              <a:rPr lang="en-US" sz="1600" dirty="0" smtClean="0">
                <a:solidFill>
                  <a:srgbClr val="000099"/>
                </a:solidFill>
              </a:rPr>
              <a:t>, R. Petersen</a:t>
            </a:r>
            <a:r>
              <a:rPr lang="en-US" sz="1600" baseline="30000" dirty="0" smtClean="0">
                <a:solidFill>
                  <a:srgbClr val="000099"/>
                </a:solidFill>
              </a:rPr>
              <a:t>2</a:t>
            </a:r>
            <a:r>
              <a:rPr lang="en-US" sz="1600" dirty="0" smtClean="0">
                <a:solidFill>
                  <a:srgbClr val="000099"/>
                </a:solidFill>
              </a:rPr>
              <a:t>, D. Birkenheuer</a:t>
            </a:r>
            <a:r>
              <a:rPr lang="en-US" sz="1600" baseline="30000" dirty="0" smtClean="0">
                <a:solidFill>
                  <a:srgbClr val="000099"/>
                </a:solidFill>
              </a:rPr>
              <a:t>4</a:t>
            </a:r>
            <a:r>
              <a:rPr lang="en-US" sz="1600" dirty="0" smtClean="0">
                <a:solidFill>
                  <a:srgbClr val="000099"/>
                </a:solidFill>
              </a:rPr>
              <a:t>, J. Li</a:t>
            </a:r>
            <a:r>
              <a:rPr lang="en-US" sz="1600" baseline="30000" dirty="0" smtClean="0">
                <a:solidFill>
                  <a:srgbClr val="000099"/>
                </a:solidFill>
              </a:rPr>
              <a:t>2</a:t>
            </a:r>
            <a:r>
              <a:rPr lang="en-US" sz="1600" dirty="0" smtClean="0">
                <a:solidFill>
                  <a:srgbClr val="000099"/>
                </a:solidFill>
              </a:rPr>
              <a:t>, Z. Li</a:t>
            </a:r>
            <a:r>
              <a:rPr lang="en-US" sz="1600" baseline="30000" dirty="0" smtClean="0">
                <a:solidFill>
                  <a:srgbClr val="000099"/>
                </a:solidFill>
              </a:rPr>
              <a:t>2</a:t>
            </a:r>
            <a:r>
              <a:rPr lang="en-US" sz="1600" dirty="0" smtClean="0">
                <a:solidFill>
                  <a:srgbClr val="000099"/>
                </a:solidFill>
              </a:rPr>
              <a:t>, K. Holub</a:t>
            </a:r>
            <a:r>
              <a:rPr lang="en-US" sz="1600" baseline="30000" dirty="0" smtClean="0">
                <a:solidFill>
                  <a:srgbClr val="000099"/>
                </a:solidFill>
              </a:rPr>
              <a:t>4</a:t>
            </a:r>
            <a:r>
              <a:rPr lang="en-US" sz="1600" dirty="0" smtClean="0">
                <a:solidFill>
                  <a:srgbClr val="000099"/>
                </a:solidFill>
              </a:rPr>
              <a:t>,and R. Dworak</a:t>
            </a:r>
            <a:r>
              <a:rPr lang="en-US" sz="1600" baseline="30000" dirty="0" smtClean="0">
                <a:solidFill>
                  <a:srgbClr val="000099"/>
                </a:solidFill>
              </a:rPr>
              <a:t>2</a:t>
            </a:r>
            <a:r>
              <a:rPr lang="en-US" sz="1600" dirty="0" smtClean="0">
                <a:solidFill>
                  <a:srgbClr val="000099"/>
                </a:solidFill>
              </a:rPr>
              <a:t> </a:t>
            </a:r>
            <a:r>
              <a:rPr lang="en-US" sz="1400" dirty="0" smtClean="0">
                <a:solidFill>
                  <a:srgbClr val="000099"/>
                </a:solidFill>
              </a:rPr>
              <a:t>[1. NOAA/NESDIS ASPB 2. UW-CIMSS 3. IM Systems Group  4. NOAA/OAR/ESRL]</a:t>
            </a:r>
            <a:r>
              <a:rPr lang="en-US" sz="1600" dirty="0" smtClean="0">
                <a:solidFill>
                  <a:srgbClr val="000099"/>
                </a:solidFill>
              </a:rPr>
              <a:t> }</a:t>
            </a:r>
            <a:endParaRPr lang="en-US" sz="1600" dirty="0">
              <a:solidFill>
                <a:srgbClr val="000099"/>
              </a:solidFill>
            </a:endParaRPr>
          </a:p>
        </p:txBody>
      </p:sp>
      <p:grpSp>
        <p:nvGrpSpPr>
          <p:cNvPr id="19" name="Group 12"/>
          <p:cNvGrpSpPr>
            <a:grpSpLocks noChangeAspect="1"/>
          </p:cNvGrpSpPr>
          <p:nvPr/>
        </p:nvGrpSpPr>
        <p:grpSpPr bwMode="auto">
          <a:xfrm>
            <a:off x="4254447" y="2559768"/>
            <a:ext cx="5101675" cy="4092512"/>
            <a:chOff x="713099" y="17611136"/>
            <a:chExt cx="19562197" cy="15694229"/>
          </a:xfrm>
        </p:grpSpPr>
        <p:pic>
          <p:nvPicPr>
            <p:cNvPr id="26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099" y="17611136"/>
              <a:ext cx="6476999" cy="647700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541" y="19921596"/>
              <a:ext cx="6476999" cy="647700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3784" y="22345650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3032" y="24652224"/>
              <a:ext cx="6477000" cy="6477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98297" y="26828363"/>
              <a:ext cx="6476999" cy="647700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6805113" y="2743200"/>
            <a:ext cx="2110287" cy="165264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03135" y="2528876"/>
            <a:ext cx="76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1800 UT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30702" y="3112707"/>
            <a:ext cx="76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2100 UT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00801" y="3733800"/>
            <a:ext cx="76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0000 UT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39001" y="4325779"/>
            <a:ext cx="76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0300 UT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98466" y="4924747"/>
            <a:ext cx="76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0600 UT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237717">
            <a:off x="7757337" y="3378926"/>
            <a:ext cx="4873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Time</a:t>
            </a:r>
            <a:endParaRPr lang="en-US" sz="900" dirty="0"/>
          </a:p>
        </p:txBody>
      </p:sp>
      <p:sp>
        <p:nvSpPr>
          <p:cNvPr id="35" name="TextBox 34"/>
          <p:cNvSpPr txBox="1"/>
          <p:nvPr/>
        </p:nvSpPr>
        <p:spPr>
          <a:xfrm>
            <a:off x="228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P1.22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61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0" y="1143000"/>
            <a:ext cx="91440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Improve </a:t>
            </a:r>
            <a:r>
              <a:rPr lang="en-US" altLang="zh-CN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Tropical Cyclone Forecasts with </a:t>
            </a:r>
            <a:endParaRPr lang="en-US" altLang="zh-CN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zh-CN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Hyperspectral</a:t>
            </a:r>
            <a:r>
              <a:rPr lang="en-US" altLang="zh-CN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Infrared Sounder </a:t>
            </a:r>
            <a:r>
              <a:rPr lang="en-US" altLang="zh-CN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Data</a:t>
            </a:r>
            <a:endParaRPr lang="en-US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Pei Wang, Jun Li, Tim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Schmit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Jinlong</a:t>
            </a:r>
            <a:r>
              <a:rPr lang="en-US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Li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Department of Atmospheric and Oceanic Sciences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Cooperative Institute for Meteorological Satellite Studies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NOAA/NESDIS/Center for Satellite Applications and Research/Advanced Satellite Products 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Team Madison, WI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-162203" y="2971799"/>
            <a:ext cx="4962803" cy="388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fontAlgn="base">
              <a:lnSpc>
                <a:spcPct val="90000"/>
              </a:lnSpc>
              <a:spcAft>
                <a:spcPct val="0"/>
              </a:spcAft>
              <a:buFontTx/>
              <a:buChar char="•"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AIRS sounding data in clear skies are used in GSI/WRF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system and show positive impacts on the forecasts of Hurricane Irene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The bias correction of AIRS sounding data decrease the error</a:t>
            </a:r>
            <a:r>
              <a:rPr kumimoji="0" lang="en-US" sz="1900" b="0" i="0" u="none" strike="noStrike" kern="0" cap="none" spc="0" normalizeH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/>
              </a:rPr>
              <a:t> between observation and background, and the error between observation and analyses</a:t>
            </a: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 marL="742950" lvl="1" indent="-285750" algn="l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sz="1900" kern="0" noProof="0" dirty="0" smtClean="0">
                <a:solidFill>
                  <a:srgbClr val="009999"/>
                </a:solidFill>
                <a:latin typeface="Arial"/>
              </a:rPr>
              <a:t>The bias correction of AIRS sounding data improves the hurricane track forecasts</a:t>
            </a:r>
            <a:endParaRPr kumimoji="0" lang="en-US" sz="1900" b="0" i="0" u="none" strike="noStrike" kern="0" cap="none" spc="0" normalizeH="0" baseline="0" noProof="0" dirty="0" smtClean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</a:endParaRP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94534" y="6172200"/>
            <a:ext cx="404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RMSE and BIAS for track, minimum sea level pressure and maximum wind speed of Hurricane Irene</a:t>
            </a:r>
            <a:endParaRPr lang="en-US" sz="1400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57400" y="6569075"/>
            <a:ext cx="4953000" cy="365125"/>
          </a:xfrm>
        </p:spPr>
        <p:txBody>
          <a:bodyPr/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National Weather Association Annual Meeting  2012   Madison, WI</a:t>
            </a:r>
          </a:p>
        </p:txBody>
      </p:sp>
      <p:pic>
        <p:nvPicPr>
          <p:cNvPr id="12" name="Picture 2" descr="C:\PW-Study\Irene\con_newcycle\RMSE_bar_con_amusa_airs_rad_snd_bias_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5507" r="7145" b="67544"/>
          <a:stretch/>
        </p:blipFill>
        <p:spPr bwMode="auto">
          <a:xfrm>
            <a:off x="5334000" y="4499572"/>
            <a:ext cx="3671106" cy="165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PW-Study\Irene\con_newcycle\Mean_bar_con_amusa_airs_rad_snd_bias_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4287" r="6283" b="66956"/>
          <a:stretch/>
        </p:blipFill>
        <p:spPr bwMode="auto">
          <a:xfrm>
            <a:off x="5334000" y="2743199"/>
            <a:ext cx="3671106" cy="17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835755" y="4575589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RMSE</a:t>
            </a:r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04715" y="2802521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BIAS</a:t>
            </a:r>
            <a:endParaRPr lang="en-US" sz="1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P1.23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24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061" y="152400"/>
            <a:ext cx="8654143" cy="1143000"/>
          </a:xfrm>
        </p:spPr>
        <p:txBody>
          <a:bodyPr>
            <a:normAutofit fontScale="90000"/>
          </a:bodyPr>
          <a:lstStyle/>
          <a:p>
            <a:r>
              <a:rPr lang="en-US" sz="1900" dirty="0" smtClean="0"/>
              <a:t>A preliminary examination of the elevation dependence of snowfall in northeast Pennsylvania</a:t>
            </a:r>
            <a:br>
              <a:rPr lang="en-US" sz="1900" dirty="0" smtClean="0"/>
            </a:br>
            <a:r>
              <a:rPr lang="en-US" sz="1500" dirty="0" smtClean="0"/>
              <a:t>Michael Evans </a:t>
            </a:r>
            <a:br>
              <a:rPr lang="en-US" sz="1500" dirty="0" smtClean="0"/>
            </a:br>
            <a:r>
              <a:rPr lang="en-US" sz="1500" dirty="0" smtClean="0"/>
              <a:t>NOAA/NWS Binghamton, NY</a:t>
            </a:r>
            <a:br>
              <a:rPr lang="en-US" sz="1500" dirty="0" smtClean="0"/>
            </a:br>
            <a:r>
              <a:rPr lang="en-US" sz="1500" dirty="0" smtClean="0"/>
              <a:t>Michael </a:t>
            </a:r>
            <a:r>
              <a:rPr lang="en-US" sz="1500" dirty="0" err="1" smtClean="0"/>
              <a:t>Jurewicz</a:t>
            </a:r>
            <a:r>
              <a:rPr lang="en-US" sz="1500" dirty="0" smtClean="0"/>
              <a:t>, Robert </a:t>
            </a:r>
            <a:r>
              <a:rPr lang="en-US" sz="1500" dirty="0" err="1" smtClean="0"/>
              <a:t>Ballentine</a:t>
            </a:r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185057" y="1309300"/>
            <a:ext cx="390797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prstClr val="black"/>
                </a:solidFill>
              </a:rPr>
              <a:t>Examination of 78 Northeast Pennsylvania snow events found an average high elevation vs. low elevation snowfall ratio of 1.4.</a:t>
            </a:r>
          </a:p>
          <a:p>
            <a:endParaRPr lang="en-US" sz="1700" dirty="0">
              <a:solidFill>
                <a:prstClr val="black"/>
              </a:solidFill>
            </a:endParaRPr>
          </a:p>
          <a:p>
            <a:r>
              <a:rPr lang="en-US" sz="1700" dirty="0">
                <a:solidFill>
                  <a:prstClr val="black"/>
                </a:solidFill>
              </a:rPr>
              <a:t>Events with larger ratios tend to have surface temperatures near freezing, stronger low-level winds and less blocking of the flow at ridge-top level vs. smaller-ratio events.</a:t>
            </a:r>
          </a:p>
          <a:p>
            <a:endParaRPr lang="en-US" sz="1700" dirty="0">
              <a:solidFill>
                <a:prstClr val="black"/>
              </a:solidFill>
            </a:endParaRPr>
          </a:p>
          <a:p>
            <a:r>
              <a:rPr lang="en-US" sz="1700" dirty="0">
                <a:solidFill>
                  <a:prstClr val="black"/>
                </a:solidFill>
              </a:rPr>
              <a:t>Events with larger ratios tend to be associated with more amplified mid-level flow vs. smaller-ratio events.</a:t>
            </a:r>
          </a:p>
          <a:p>
            <a:endParaRPr lang="en-US" sz="1700" dirty="0">
              <a:solidFill>
                <a:prstClr val="black"/>
              </a:solidFill>
            </a:endParaRPr>
          </a:p>
          <a:p>
            <a:r>
              <a:rPr lang="en-US" sz="1700" dirty="0">
                <a:solidFill>
                  <a:prstClr val="black"/>
                </a:solidFill>
              </a:rPr>
              <a:t>A case study of a large-ratio event using a high-resolution (2 km) simulation indicated a stationary mountain-wave like vertical motion pattern tied to the terrain.</a:t>
            </a:r>
          </a:p>
          <a:p>
            <a:endParaRPr lang="en-US" sz="17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7704" y="4030384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Parameters for small elevation ratio vs. large elevation ratio events: a) surface temperature, b) surface wind,  c) 925-875 </a:t>
            </a:r>
            <a:r>
              <a:rPr lang="en-US" sz="800" dirty="0" err="1">
                <a:solidFill>
                  <a:prstClr val="black"/>
                </a:solidFill>
              </a:rPr>
              <a:t>hPa</a:t>
            </a:r>
            <a:r>
              <a:rPr lang="en-US" sz="800" dirty="0">
                <a:solidFill>
                  <a:prstClr val="black"/>
                </a:solidFill>
              </a:rPr>
              <a:t> wind, d) 925-875 </a:t>
            </a:r>
            <a:r>
              <a:rPr lang="en-US" sz="800" dirty="0" err="1">
                <a:solidFill>
                  <a:prstClr val="black"/>
                </a:solidFill>
              </a:rPr>
              <a:t>hPa</a:t>
            </a:r>
            <a:r>
              <a:rPr lang="en-US" sz="800" dirty="0">
                <a:solidFill>
                  <a:prstClr val="black"/>
                </a:solidFill>
              </a:rPr>
              <a:t> Froude number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7704" y="5910449"/>
            <a:ext cx="34441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2 km WRF vertical motion (upward positive) – valid 00 UTC October 28, 2011</a:t>
            </a:r>
            <a:endParaRPr lang="en-US" sz="800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8817"/>
            <a:ext cx="640950" cy="6434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05" y="596905"/>
            <a:ext cx="703463" cy="7034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66" y="1300369"/>
            <a:ext cx="1800233" cy="12904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51" y="1371600"/>
            <a:ext cx="1707548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07" y="2705822"/>
            <a:ext cx="1726463" cy="1243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88" y="2691076"/>
            <a:ext cx="1773014" cy="1288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57" y="4476632"/>
            <a:ext cx="2643341" cy="14338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0" y="6400800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P1.28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42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72640" tIns="86320" rIns="172640" bIns="86320" numCol="1" anchor="t" anchorCtr="0" compatLnSpc="1">
        <a:prstTxWarp prst="textNoShape">
          <a:avLst/>
        </a:prstTxWarp>
      </a:bodyPr>
      <a:lstStyle>
        <a:defPPr marL="644525" marR="0" indent="-644525" algn="l" defTabSz="17319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sq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72640" tIns="86320" rIns="172640" bIns="86320" numCol="1" anchor="t" anchorCtr="0" compatLnSpc="1">
        <a:prstTxWarp prst="textNoShape">
          <a:avLst/>
        </a:prstTxWarp>
      </a:bodyPr>
      <a:lstStyle>
        <a:defPPr marL="644525" marR="0" indent="-644525" algn="l" defTabSz="17319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itchFamily="2" charset="2"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3051</Words>
  <Application>Microsoft Office PowerPoint</Application>
  <PresentationFormat>On-screen Show (4:3)</PresentationFormat>
  <Paragraphs>561</Paragraphs>
  <Slides>27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Blue Diagonal</vt:lpstr>
      <vt:lpstr>6_Office Theme</vt:lpstr>
      <vt:lpstr>7_Office Theme</vt:lpstr>
      <vt:lpstr>8_Office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Improvements to Very-short-range Forecasts of the  Pre-convective Environment Using  Operational  Geostationary Satellite Observations</vt:lpstr>
      <vt:lpstr>PowerPoint Presentation</vt:lpstr>
      <vt:lpstr>PowerPoint Presentation</vt:lpstr>
      <vt:lpstr>A preliminary examination of the elevation dependence of snowfall in northeast Pennsylvania Michael Evans  NOAA/NWS Binghamton, NY Michael Jurewicz, Robert Ballentine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Challenging Forecasters Through Experiential Learning Christopher S. Spannagle, Veronica L. Holtz and James G. LaDue CIMMS/NOAA/NWS/Warning Decision Training Branch Norman, OK</vt:lpstr>
      <vt:lpstr>PowerPoint Presentation</vt:lpstr>
      <vt:lpstr>PowerPoint Presentation</vt:lpstr>
      <vt:lpstr>PowerPoint Presentation</vt:lpstr>
      <vt:lpstr>PowerPoint Presentation</vt:lpstr>
      <vt:lpstr>P1.65   Weather Readiness Across International Borders   Richard. Okulski, Noelle Runyan NOAA/NWS/ER   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14</cp:revision>
  <dcterms:created xsi:type="dcterms:W3CDTF">2012-10-03T14:31:35Z</dcterms:created>
  <dcterms:modified xsi:type="dcterms:W3CDTF">2012-10-05T16:42:37Z</dcterms:modified>
</cp:coreProperties>
</file>