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3" r:id="rId4"/>
  </p:sldMasterIdLst>
  <p:notesMasterIdLst>
    <p:notesMasterId r:id="rId49"/>
  </p:notesMasterIdLst>
  <p:sldIdLst>
    <p:sldId id="256" r:id="rId5"/>
    <p:sldId id="257" r:id="rId6"/>
    <p:sldId id="258" r:id="rId7"/>
    <p:sldId id="300" r:id="rId8"/>
    <p:sldId id="298" r:id="rId9"/>
    <p:sldId id="260" r:id="rId10"/>
    <p:sldId id="262" r:id="rId11"/>
    <p:sldId id="259" r:id="rId12"/>
    <p:sldId id="263" r:id="rId13"/>
    <p:sldId id="264" r:id="rId14"/>
    <p:sldId id="265" r:id="rId15"/>
    <p:sldId id="266" r:id="rId16"/>
    <p:sldId id="267" r:id="rId17"/>
    <p:sldId id="274" r:id="rId18"/>
    <p:sldId id="272" r:id="rId19"/>
    <p:sldId id="273" r:id="rId20"/>
    <p:sldId id="275" r:id="rId21"/>
    <p:sldId id="276" r:id="rId22"/>
    <p:sldId id="29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68" r:id="rId40"/>
    <p:sldId id="271" r:id="rId41"/>
    <p:sldId id="301" r:id="rId42"/>
    <p:sldId id="270" r:id="rId43"/>
    <p:sldId id="269" r:id="rId44"/>
    <p:sldId id="277" r:id="rId45"/>
    <p:sldId id="278" r:id="rId46"/>
    <p:sldId id="279" r:id="rId47"/>
    <p:sldId id="28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-10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5EFC7-68AE-4ADF-8136-58D49F8CF479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D52A-14C4-449E-B52C-9964E8DA6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C696C1-070B-4C5B-8606-647897691083}" type="slidenum">
              <a:rPr 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0EA742-8853-428F-AA29-921B9974E6EB}" type="slidenum">
              <a:rPr 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069F9C-CF58-44DC-A848-DEDFE9756E92}" type="slidenum">
              <a:rPr lang="en-US">
                <a:solidFill>
                  <a:prstClr val="black"/>
                </a:solidFill>
              </a:rPr>
              <a:pPr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0.40 inches = 4km; 0.80 inches = 8km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MSI is Multi-Spectral Imaging Mode (dashed boxes)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This does not show other improvements: SNR, MTF, bit-depth, navigation, coverage rates, etc.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circles represent an estimate of the impact of GOES on regional scale numerical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3AE03-2E6E-42E5-B2F9-5354D4BD81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235454-1363-4C8D-ADF2-21D0C5203EC5}" type="slidenum">
              <a:rPr lang="en-US">
                <a:solidFill>
                  <a:prstClr val="black"/>
                </a:solidFill>
              </a:rPr>
              <a:pPr eaLnBrk="1" hangingPunct="1"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 smtClean="0">
                <a:latin typeface="Arial" pitchFamily="34" charset="0"/>
              </a:rPr>
              <a:t>Advanced Baseline Imager (ABI)			Earth-viewing</a:t>
            </a:r>
          </a:p>
          <a:p>
            <a:pPr lvl="1"/>
            <a:r>
              <a:rPr lang="en-US" b="1" smtClean="0">
                <a:latin typeface="Arial" pitchFamily="34" charset="0"/>
              </a:rPr>
              <a:t>Geostationary Lightning Mapper (GLM)	Earth-viewing</a:t>
            </a:r>
          </a:p>
          <a:p>
            <a:pPr lvl="1"/>
            <a:r>
              <a:rPr lang="en-US" b="1" smtClean="0">
                <a:latin typeface="Arial" pitchFamily="34" charset="0"/>
              </a:rPr>
              <a:t>Solar Ultra-Violet Imager (SUVI)			Sun-viewing</a:t>
            </a:r>
          </a:p>
          <a:p>
            <a:pPr lvl="1"/>
            <a:r>
              <a:rPr lang="en-US" b="1" smtClean="0">
                <a:latin typeface="Arial" pitchFamily="34" charset="0"/>
              </a:rPr>
              <a:t>EUVS and XRS Irradiance Sensors (EXIS)	Sun-viewing</a:t>
            </a:r>
          </a:p>
          <a:p>
            <a:pPr lvl="1"/>
            <a:r>
              <a:rPr lang="en-US" b="1" smtClean="0">
                <a:latin typeface="Arial" pitchFamily="34" charset="0"/>
              </a:rPr>
              <a:t>Space Environment In-Situ Suite (SEISS)	Space-viewing</a:t>
            </a:r>
          </a:p>
          <a:p>
            <a:pPr lvl="1"/>
            <a:r>
              <a:rPr lang="en-US" b="1" smtClean="0">
                <a:latin typeface="Arial" pitchFamily="34" charset="0"/>
              </a:rPr>
              <a:t>Magnetometer (MAG)				Space-viewing</a:t>
            </a:r>
          </a:p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4FF79-E925-4904-866E-9F1016C317F1}" type="slidenum">
              <a:rPr lang="en-US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57" tIns="45028" rIns="90057" bIns="45028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717A-8810-45BF-BAC0-876F5836F1D0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38A95-408F-47ED-AADE-D088C40A47A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DAB93-50B9-4B61-8FCF-26F0BA163705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meso-scale showing “Franklin”.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241F02-44AD-48D1-A053-C88AFCDFF7C5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0C0F2F-B1AD-4A5C-991C-563D284BC289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8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99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1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2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92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98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57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9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6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5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89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84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41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42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75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2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9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6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4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8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2186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8A2ED-550B-4CCD-8C84-F04FEAC86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814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" y="6400800"/>
            <a:ext cx="16002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5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F8FA5-9CD9-46AB-8B3A-532E9BF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9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C7318-C953-47CE-ACC2-8DBCF5848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09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93A58-04C7-4787-8A90-EAE09B96BB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5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4191F-EEAE-4959-80D7-666223C70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25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F7A18-68AE-4D40-AC90-E7B730C7CF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56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876B1-840B-4A8E-9A43-9316429B95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0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BD62C-3591-4A13-8A9E-8C4959DE8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0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02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763D1-3125-4F28-97CB-3E0293C8C5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27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597E6-86F0-4869-BB05-64EDDC7D0D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01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29457-CC0D-4356-828F-D1A047B9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85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D0FF2-CEC7-438C-B215-5BC9B077C7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88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E02C1-BEF9-45FF-91FC-1BDD38B64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4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C753B-70EA-43BF-845F-AC999291E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2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5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8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63C5A-BD72-4F9D-ABE5-7E4A9D45EECD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89113-0742-4FFC-93D4-414A31FF3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0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9/20/2012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234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ea typeface="MS PGothic" pitchFamily="34" charset="-128"/>
              </a:rPr>
              <a:t>&lt;Soundings&gt; AWG Annual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D9818-76FB-4E74-B1E4-C74B5F40B174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3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93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000">
          <a:solidFill>
            <a:srgbClr val="F8F8F8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17" Type="http://schemas.openxmlformats.org/officeDocument/2006/relationships/image" Target="../media/image71.jpg"/><Relationship Id="rId2" Type="http://schemas.openxmlformats.org/officeDocument/2006/relationships/image" Target="../media/image56.jpg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5" Type="http://schemas.openxmlformats.org/officeDocument/2006/relationships/image" Target="../media/image6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Relationship Id="rId1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84237" y="838200"/>
            <a:ext cx="787876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Operational uses of the ABI (Advanced Baseline Imager) on the GOES-R series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3048000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Mathew M.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Gunshor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Kaba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 Bah, James J.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Gurka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</a:rPr>
              <a:t>, Jason </a:t>
            </a:r>
            <a:r>
              <a:rPr lang="en-US" sz="2000" b="1" dirty="0" err="1">
                <a:solidFill>
                  <a:schemeClr val="bg1"/>
                </a:solidFill>
                <a:latin typeface="Arial Unicode MS" pitchFamily="34" charset="-128"/>
              </a:rPr>
              <a:t>Otkin</a:t>
            </a:r>
            <a:endParaRPr lang="en-US" sz="20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124200" y="5458361"/>
            <a:ext cx="3657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bg1"/>
                </a:solidFill>
              </a:rPr>
              <a:t>National Weather Association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37th Annual Meeting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Monona Terrace Convention Center, Madison, Wisconsin</a:t>
            </a:r>
            <a:br>
              <a:rPr lang="en-US" sz="1600" i="1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October </a:t>
            </a:r>
            <a:r>
              <a:rPr lang="en-US" sz="1600" i="1" dirty="0" smtClean="0">
                <a:solidFill>
                  <a:schemeClr val="bg1"/>
                </a:solidFill>
              </a:rPr>
              <a:t>8, </a:t>
            </a:r>
            <a:r>
              <a:rPr lang="en-US" sz="1600" i="1" dirty="0">
                <a:solidFill>
                  <a:schemeClr val="bg1"/>
                </a:solidFill>
              </a:rPr>
              <a:t>2012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pic>
        <p:nvPicPr>
          <p:cNvPr id="7175" name="Picture 7" descr="cimss_for_engraving_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650" y="5772150"/>
            <a:ext cx="1200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5"/>
            <a:ext cx="495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894" y="66259"/>
            <a:ext cx="1270805" cy="848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DAE-4A9A-4B8A-9272-4EF5FD248072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" y="5775325"/>
            <a:ext cx="990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Anticipated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- Full disk images every 15 minutes + 5 min CONUS images +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43800" y="215900"/>
            <a:ext cx="1447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ABI scans about 5 times faster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than the current GOES imager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6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B524-A867-4578-919E-E2D8606E1324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5789612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ABI can offer Continental US images every 5 minutes for routine monitoring of a wide range of events (storms, dust, clouds, fires, winds, </a:t>
            </a:r>
            <a:r>
              <a:rPr lang="en-US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).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This is every 15 or 30 minutes with the current GOES in routine mode.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40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D25D-4AA5-4793-82D4-F0225D4758FD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 rot="5400000">
            <a:off x="4861983" y="243416"/>
            <a:ext cx="1515534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1" b="12839"/>
          <a:stretch/>
        </p:blipFill>
        <p:spPr>
          <a:xfrm>
            <a:off x="419100" y="2277533"/>
            <a:ext cx="85725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3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4ABC-2602-4383-88AA-23EE467F0D9D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5400000">
            <a:off x="4362450" y="361950"/>
            <a:ext cx="1295400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453640"/>
            <a:ext cx="5505450" cy="4404360"/>
          </a:xfrm>
          <a:prstGeom prst="rect">
            <a:avLst/>
          </a:prstGeom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6200" y="59215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images every 30 seconds for rapidly changing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phenomena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(thunderstorms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hurricanes, fires,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Or two regions every 60 seconds.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4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  <p:pic>
        <p:nvPicPr>
          <p:cNvPr id="5" name="g13_g14_lo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(GOES-13)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545068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1-min mode (SRSOR from GOES-14)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Visible/Near-IR Bands</a:t>
            </a:r>
          </a:p>
        </p:txBody>
      </p:sp>
      <p:pic>
        <p:nvPicPr>
          <p:cNvPr id="34819" name="Picture 3" descr="abi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47386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C3AE849-122C-4F76-AE8F-5F8023B05FAC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751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IR Bands</a:t>
            </a:r>
          </a:p>
        </p:txBody>
      </p:sp>
      <p:pic>
        <p:nvPicPr>
          <p:cNvPr id="35843" name="Picture 3" descr="abi_7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13" y="914400"/>
            <a:ext cx="7088187" cy="532606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584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B9FE4C-998E-4EAA-9602-EF8D25A1075C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82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" t="3244" r="222" b="3315"/>
          <a:stretch/>
        </p:blipFill>
        <p:spPr>
          <a:xfrm>
            <a:off x="609601" y="753532"/>
            <a:ext cx="7630928" cy="5545667"/>
          </a:xfrm>
          <a:prstGeom prst="rect">
            <a:avLst/>
          </a:prstGeom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62000" y="6400800"/>
            <a:ext cx="7218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The ABI visible and near-IR bands have many uses</a:t>
            </a:r>
            <a:r>
              <a:rPr lang="en-US" sz="2400" i="1" dirty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3326" y="1788806"/>
            <a:ext cx="7387741" cy="2261004"/>
            <a:chOff x="693326" y="1788806"/>
            <a:chExt cx="7387741" cy="2261004"/>
          </a:xfrm>
        </p:grpSpPr>
        <p:sp>
          <p:nvSpPr>
            <p:cNvPr id="36869" name="Text Box 5"/>
            <p:cNvSpPr txBox="1">
              <a:spLocks noChangeArrowheads="1"/>
            </p:cNvSpPr>
            <p:nvPr/>
          </p:nvSpPr>
          <p:spPr bwMode="auto">
            <a:xfrm rot="18900000">
              <a:off x="693326" y="2392064"/>
              <a:ext cx="2246128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99"/>
                  </a:solidFill>
                  <a:latin typeface="Times New Roman" pitchFamily="18" charset="0"/>
                </a:rPr>
                <a:t>Aerosols, Insolation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 rot="18900000">
              <a:off x="1550405" y="2392064"/>
              <a:ext cx="1624163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FF3300"/>
                  </a:solidFill>
                  <a:latin typeface="Times New Roman" pitchFamily="18" charset="0"/>
                </a:rPr>
                <a:t>Clouds, Snow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 rot="18893914">
              <a:off x="1893403" y="2719253"/>
              <a:ext cx="2261004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6600"/>
                  </a:solidFill>
                  <a:latin typeface="Times New Roman" pitchFamily="18" charset="0"/>
                </a:rPr>
                <a:t>Vegetation, Imagery</a:t>
              </a:r>
              <a:endParaRPr lang="en-US" sz="2000" dirty="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 rot="18900000">
              <a:off x="2849044" y="2822545"/>
              <a:ext cx="3371436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Cloud mask, Suspended matter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 rot="18900000">
              <a:off x="5963180" y="2988623"/>
              <a:ext cx="2117887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Cloud Particle 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size</a:t>
              </a: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 rot="18900000">
              <a:off x="4610290" y="2984430"/>
              <a:ext cx="1479251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Snow, Phase</a:t>
              </a:r>
            </a:p>
          </p:txBody>
        </p:sp>
      </p:grpSp>
      <p:sp>
        <p:nvSpPr>
          <p:cNvPr id="368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04A01C-4648-436D-B583-32D7763E8C46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83962" y="0"/>
            <a:ext cx="724563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Visible and near-IR channels on the ABI</a:t>
            </a:r>
            <a:endParaRPr lang="en-US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904" y="4756666"/>
            <a:ext cx="3706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2220036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6457890"/>
            <a:ext cx="891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ABI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has many more bands than the current operational GOES imagers.</a:t>
            </a:r>
            <a:r>
              <a:rPr lang="en-US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</a:p>
        </p:txBody>
      </p:sp>
      <p:sp>
        <p:nvSpPr>
          <p:cNvPr id="378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DEF128-5938-45CE-BBBC-D36A84DC0B85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81200" y="0"/>
            <a:ext cx="5054397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The IR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channels on the ABI</a:t>
            </a:r>
            <a:endParaRPr lang="en-US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20"/>
          <a:stretch/>
        </p:blipFill>
        <p:spPr>
          <a:xfrm>
            <a:off x="685800" y="517930"/>
            <a:ext cx="7924799" cy="595907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 rot="18900000">
            <a:off x="1226364" y="2216825"/>
            <a:ext cx="277191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Clouds, Stability Indices 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18900000">
            <a:off x="2274360" y="2465626"/>
            <a:ext cx="193379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Rainfall, Aerosol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18893914">
            <a:off x="3044276" y="2249278"/>
            <a:ext cx="24290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SST, Fires, Radiances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rot="18900000">
            <a:off x="3679455" y="2503267"/>
            <a:ext cx="219002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Hurricane, Imagery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18618598">
            <a:off x="5944545" y="2478667"/>
            <a:ext cx="210826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 Cloud Phase, SST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18900000">
            <a:off x="4151323" y="2286279"/>
            <a:ext cx="318388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Ozone, Downward Radiation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 rot="18900000">
            <a:off x="1224708" y="4674170"/>
            <a:ext cx="18229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SO2, Radiances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rot="18900000">
            <a:off x="1494089" y="4880045"/>
            <a:ext cx="23484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Winds, WV profiling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18893914">
            <a:off x="2401915" y="4906423"/>
            <a:ext cx="210237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TPW, Rainfall rate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 rot="18522511">
            <a:off x="6181818" y="5075568"/>
            <a:ext cx="122341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Fires, Fog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5286" y="3593068"/>
            <a:ext cx="3706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294351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0x900_GOES_B1_RSRSO_OK_animated_2012257_141500_182_2012257_1859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7105" y="228600"/>
            <a:ext cx="71897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>
                <a:latin typeface="Arial Unicode MS" pitchFamily="34" charset="-128"/>
              </a:rPr>
              <a:t>http://</a:t>
            </a:r>
            <a:r>
              <a:rPr lang="en-US" sz="2000" dirty="0" smtClean="0">
                <a:latin typeface="Arial Unicode MS" pitchFamily="34" charset="-128"/>
              </a:rPr>
              <a:t>cimss.ssec.wisc.edu/goes/srsor/GOES-14_SRSOR.html</a:t>
            </a:r>
            <a:endParaRPr lang="en-US" sz="2000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1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7"/>
            <a:ext cx="7853109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Scott Lindstrom, Scott Bachmeier,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Joleen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Feltz, William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Straka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Jun Li, Scott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Bachmeier,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Steve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Ackerman, Bob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Aune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Don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Hillger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Paul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Menzel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Steve Ackerman, Tony Schreiner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Justin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Sieglaff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Jim Jung, Elaine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Prins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Brad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Pierce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Wayne Feltz, Jean Phillips, Gary Wade, Don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Hillger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Jinlong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Li, Jing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Zheng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Allen Huang, Bob Rabin, the SSEC data center, Mike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Pavolonis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Jaime Daniels, ASPB, STAR, NESDIS, NSSL, MUG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Kevin Ludlum, GOES operators, GOES shift supervisors,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Mark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DeMaria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and many others!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GOES-R Program Office (Steve Goodman, </a:t>
            </a:r>
            <a:r>
              <a:rPr lang="en-US" sz="2000" dirty="0" smtClean="0">
                <a:solidFill>
                  <a:schemeClr val="bg1"/>
                </a:solidFill>
              </a:rPr>
              <a:t>etc</a:t>
            </a:r>
            <a:r>
              <a:rPr lang="en-US" sz="2000" dirty="0" smtClean="0">
                <a:solidFill>
                  <a:schemeClr val="bg1"/>
                </a:solidFill>
              </a:rPr>
              <a:t>.), NASA, ITT Industries, other industry partners, etc.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You.</a:t>
            </a: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494" y="5791200"/>
            <a:ext cx="1381631" cy="9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08125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Daytime 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“Blue”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band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– aerosols, solar insolation,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46125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	Daytime “Red” band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– clouds, cloud-mask, optical depth, winds, etc.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Daytime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“Veggie” band – NDVI, solar insolation,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1	     Daytime “Cirrus” band – cloud mask, aerosol detection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     Daytime “Snow” band – snow cover, cloud mask, etc. 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Daytime “Cloud-top phase” band – cloud particle size,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1" y="6019800"/>
            <a:ext cx="70866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	Shortwave IR window band - fog, fires, winds, SST, etc.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1533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Upper-level tropospheric water vapor band – moisture, flow, 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3216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Upper/mid-level </a:t>
            </a:r>
            <a:r>
              <a:rPr lang="en-US" dirty="0">
                <a:solidFill>
                  <a:srgbClr val="000000"/>
                </a:solidFill>
              </a:rPr>
              <a:t>tropospheric water vapor band – moisture, flow, </a:t>
            </a:r>
            <a:r>
              <a:rPr lang="en-US" dirty="0" smtClean="0">
                <a:solidFill>
                  <a:srgbClr val="000000"/>
                </a:solidFill>
              </a:rPr>
              <a:t>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3216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 Lower mid-level </a:t>
            </a:r>
            <a:r>
              <a:rPr lang="en-US" dirty="0">
                <a:solidFill>
                  <a:srgbClr val="000000"/>
                </a:solidFill>
              </a:rPr>
              <a:t>tropospheric water vapor band– moisture, flow, </a:t>
            </a:r>
            <a:r>
              <a:rPr lang="en-US" dirty="0" smtClean="0">
                <a:solidFill>
                  <a:srgbClr val="000000"/>
                </a:solidFill>
              </a:rPr>
              <a:t>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Spectral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Products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528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14400" y="6019800"/>
            <a:ext cx="73914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“Cloud-top phase” band – SO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dust, SST, stability indices, etc.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62050" y="6019800"/>
            <a:ext cx="699135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		“Ozone” band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1" y="6019800"/>
            <a:ext cx="70865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“Clean” IR </a:t>
            </a:r>
            <a:r>
              <a:rPr lang="en-US" dirty="0" err="1" smtClean="0">
                <a:solidFill>
                  <a:srgbClr val="000000"/>
                </a:solidFill>
              </a:rPr>
              <a:t>longwave</a:t>
            </a:r>
            <a:r>
              <a:rPr lang="en-US" dirty="0" smtClean="0">
                <a:solidFill>
                  <a:srgbClr val="000000"/>
                </a:solidFill>
              </a:rPr>
              <a:t> window band – imagery, TPW, etc.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1" y="6019800"/>
            <a:ext cx="85343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IR </a:t>
            </a:r>
            <a:r>
              <a:rPr lang="en-US" dirty="0" err="1">
                <a:solidFill>
                  <a:srgbClr val="000000"/>
                </a:solidFill>
              </a:rPr>
              <a:t>longwave</a:t>
            </a:r>
            <a:r>
              <a:rPr lang="en-US" dirty="0">
                <a:solidFill>
                  <a:srgbClr val="000000"/>
                </a:solidFill>
              </a:rPr>
              <a:t> window </a:t>
            </a:r>
            <a:r>
              <a:rPr lang="en-US" dirty="0" smtClean="0">
                <a:solidFill>
                  <a:srgbClr val="000000"/>
                </a:solidFill>
              </a:rPr>
              <a:t>band – many cloud parameters, SST, snow cover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79247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“Dirty” </a:t>
            </a:r>
            <a:r>
              <a:rPr lang="en-US" dirty="0">
                <a:solidFill>
                  <a:srgbClr val="000000"/>
                </a:solidFill>
              </a:rPr>
              <a:t>IR </a:t>
            </a:r>
            <a:r>
              <a:rPr lang="en-US" dirty="0" err="1">
                <a:solidFill>
                  <a:srgbClr val="000000"/>
                </a:solidFill>
              </a:rPr>
              <a:t>longwave</a:t>
            </a:r>
            <a:r>
              <a:rPr lang="en-US" dirty="0">
                <a:solidFill>
                  <a:srgbClr val="000000"/>
                </a:solidFill>
              </a:rPr>
              <a:t> window band – many cloud parameters</a:t>
            </a:r>
            <a:r>
              <a:rPr lang="en-US" dirty="0" smtClean="0">
                <a:solidFill>
                  <a:srgbClr val="000000"/>
                </a:solidFill>
              </a:rPr>
              <a:t>, TPW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2296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“CO2” </a:t>
            </a:r>
            <a:r>
              <a:rPr lang="en-US" dirty="0" err="1" smtClean="0">
                <a:solidFill>
                  <a:srgbClr val="000000"/>
                </a:solidFill>
              </a:rPr>
              <a:t>longwave</a:t>
            </a:r>
            <a:r>
              <a:rPr lang="en-US" dirty="0" smtClean="0">
                <a:solidFill>
                  <a:srgbClr val="000000"/>
                </a:solidFill>
              </a:rPr>
              <a:t> IR band – cloud height/pressure, stability indices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Spectral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Products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7" name="Picture 3" descr="C:\SAT\Users\tims\Documents\gifs\abi_b8_fd_everyother_on_pc_globe_texture_quality_high_no_time_lab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70" y="3657600"/>
            <a:ext cx="392100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074079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736924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Three Groups of Users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 of radiances/imagery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Numerical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Forecasters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Broadcasters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General public/private sector/Internet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 of satellite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Numerical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Forecasters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Blended products,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General public/private sector/Internet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Use of services which use data/products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Basically everyone!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2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Pseudo-Natural Color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198475"/>
            <a:ext cx="879586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“True Color” with “synthetic” green band from ABI simulated data (from CIMSS); image from Don </a:t>
            </a:r>
            <a:r>
              <a:rPr lang="en-US" dirty="0" err="1">
                <a:solidFill>
                  <a:srgbClr val="FFFF00"/>
                </a:solidFill>
                <a:ea typeface="MS PGothic" pitchFamily="34" charset="-128"/>
              </a:rPr>
              <a:t>Hillger</a:t>
            </a: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, RAMMB.</a:t>
            </a:r>
          </a:p>
        </p:txBody>
      </p:sp>
      <p:pic>
        <p:nvPicPr>
          <p:cNvPr id="9" name="Pictur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5173"/>
          <a:stretch>
            <a:fillRect/>
          </a:stretch>
        </p:blipFill>
        <p:spPr bwMode="auto">
          <a:xfrm>
            <a:off x="271940" y="1295400"/>
            <a:ext cx="8564878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1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GOES-R series is 5</a:t>
            </a:r>
            <a:r>
              <a:rPr lang="en-US" sz="3600" baseline="30000" dirty="0" smtClean="0">
                <a:solidFill>
                  <a:srgbClr val="FFFF00"/>
                </a:solidFill>
              </a:rPr>
              <a:t>th</a:t>
            </a:r>
            <a:r>
              <a:rPr lang="en-US" sz="3600" dirty="0" smtClean="0">
                <a:solidFill>
                  <a:srgbClr val="FFFF00"/>
                </a:solidFill>
              </a:rPr>
              <a:t> Generation!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8802"/>
          <p:cNvSpPr>
            <a:spLocks noChangeArrowheads="1"/>
          </p:cNvSpPr>
          <p:nvPr/>
        </p:nvSpPr>
        <p:spPr bwMode="auto">
          <a:xfrm>
            <a:off x="76200" y="762000"/>
            <a:ext cx="8991599" cy="6019799"/>
          </a:xfrm>
          <a:prstGeom prst="flowChartAlternateProcess">
            <a:avLst/>
          </a:prstGeom>
          <a:gradFill rotWithShape="0">
            <a:gsLst>
              <a:gs pos="0">
                <a:srgbClr val="CCECFF"/>
              </a:gs>
              <a:gs pos="50000">
                <a:srgbClr val="CCECFF">
                  <a:gamma/>
                  <a:tint val="0"/>
                  <a:invGamma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400"/>
          </a:p>
        </p:txBody>
      </p:sp>
      <p:sp>
        <p:nvSpPr>
          <p:cNvPr id="8" name="Text Box 220"/>
          <p:cNvSpPr txBox="1">
            <a:spLocks noChangeArrowheads="1"/>
          </p:cNvSpPr>
          <p:nvPr/>
        </p:nvSpPr>
        <p:spPr bwMode="auto">
          <a:xfrm>
            <a:off x="5051915" y="838200"/>
            <a:ext cx="214898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GOES-13/14/15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Launched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2005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2009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2010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Better </a:t>
            </a:r>
            <a:r>
              <a:rPr lang="en-US" sz="1400" b="1" dirty="0" smtClean="0">
                <a:solidFill>
                  <a:schemeClr val="accent2"/>
                </a:solidFill>
              </a:rPr>
              <a:t>navigation and calibration.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No eclipse </a:t>
            </a:r>
            <a:r>
              <a:rPr lang="en-US" sz="1400" b="1" dirty="0" smtClean="0">
                <a:solidFill>
                  <a:schemeClr val="accent2"/>
                </a:solidFill>
              </a:rPr>
              <a:t>outages.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  <a:cs typeface="Times New Roman" pitchFamily="18" charset="0"/>
              </a:rPr>
              <a:t>Better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</a:rPr>
              <a:t>spatial resolutions for the </a:t>
            </a:r>
            <a:r>
              <a:rPr lang="en-US" sz="1400" b="1" dirty="0" smtClean="0">
                <a:solidFill>
                  <a:schemeClr val="accent2"/>
                </a:solidFill>
                <a:cs typeface="Times New Roman" pitchFamily="18" charset="0"/>
              </a:rPr>
              <a:t>6.5 um on GOES-12+ and the 13.3 </a:t>
            </a:r>
            <a:r>
              <a:rPr lang="en-US" sz="1400" b="1" dirty="0">
                <a:solidFill>
                  <a:schemeClr val="accent2"/>
                </a:solidFill>
                <a:cs typeface="Times New Roman" pitchFamily="18" charset="0"/>
              </a:rPr>
              <a:t>um band on </a:t>
            </a:r>
            <a:r>
              <a:rPr lang="en-US" sz="1400" b="1" dirty="0" smtClean="0">
                <a:solidFill>
                  <a:schemeClr val="accent2"/>
                </a:solidFill>
                <a:cs typeface="Times New Roman" pitchFamily="18" charset="0"/>
              </a:rPr>
              <a:t>GOES-14/15.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Operational  Sounder</a:t>
            </a:r>
          </a:p>
        </p:txBody>
      </p:sp>
      <p:pic>
        <p:nvPicPr>
          <p:cNvPr id="9" name="Picture 201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375607"/>
            <a:ext cx="1141998" cy="133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1"/>
          <p:cNvSpPr txBox="1">
            <a:spLocks noChangeArrowheads="1"/>
          </p:cNvSpPr>
          <p:nvPr/>
        </p:nvSpPr>
        <p:spPr bwMode="auto">
          <a:xfrm>
            <a:off x="3276600" y="838200"/>
            <a:ext cx="1622915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GOES-8/12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Launched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1994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1995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1997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2000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2001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3-axis stabilized.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Imager </a:t>
            </a:r>
            <a:r>
              <a:rPr lang="en-US" sz="1400" b="1" dirty="0">
                <a:solidFill>
                  <a:schemeClr val="accent2"/>
                </a:solidFill>
              </a:rPr>
              <a:t>Bands: 4 </a:t>
            </a:r>
            <a:r>
              <a:rPr lang="en-US" sz="1400" b="1" dirty="0" smtClean="0">
                <a:solidFill>
                  <a:schemeClr val="accent2"/>
                </a:solidFill>
              </a:rPr>
              <a:t>IR; </a:t>
            </a:r>
            <a:r>
              <a:rPr lang="en-US" sz="1400" b="1" dirty="0">
                <a:solidFill>
                  <a:schemeClr val="accent2"/>
                </a:solidFill>
              </a:rPr>
              <a:t>1 </a:t>
            </a:r>
            <a:r>
              <a:rPr lang="en-US" sz="1400" b="1" dirty="0" smtClean="0">
                <a:solidFill>
                  <a:schemeClr val="accent2"/>
                </a:solidFill>
              </a:rPr>
              <a:t>visible.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Operational  Sounder	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(18 IR bands)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1" name="Rectangle 195"/>
          <p:cNvSpPr>
            <a:spLocks noChangeArrowheads="1"/>
          </p:cNvSpPr>
          <p:nvPr/>
        </p:nvSpPr>
        <p:spPr bwMode="auto">
          <a:xfrm>
            <a:off x="13093700" y="13358813"/>
            <a:ext cx="1905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2" name="Text Box 219"/>
          <p:cNvSpPr txBox="1">
            <a:spLocks noChangeArrowheads="1"/>
          </p:cNvSpPr>
          <p:nvPr/>
        </p:nvSpPr>
        <p:spPr bwMode="auto">
          <a:xfrm>
            <a:off x="7191375" y="838200"/>
            <a:ext cx="1724025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GOES-R/S+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Planned Launch</a:t>
            </a:r>
          </a:p>
          <a:p>
            <a:r>
              <a:rPr lang="en-US" sz="1400" b="1" i="1" dirty="0" smtClean="0">
                <a:solidFill>
                  <a:schemeClr val="accent2"/>
                </a:solidFill>
              </a:rPr>
              <a:t>2015</a:t>
            </a:r>
            <a:endParaRPr lang="en-US" sz="1400" b="1" i="1" dirty="0">
              <a:solidFill>
                <a:schemeClr val="accent2"/>
              </a:solidFill>
            </a:endParaRPr>
          </a:p>
          <a:p>
            <a:r>
              <a:rPr lang="en-US" sz="1400" b="1" i="1" dirty="0" smtClean="0">
                <a:solidFill>
                  <a:schemeClr val="accent2"/>
                </a:solidFill>
              </a:rPr>
              <a:t>2017</a:t>
            </a:r>
          </a:p>
          <a:p>
            <a:r>
              <a:rPr lang="en-US" sz="1400" b="1" i="1" dirty="0" smtClean="0">
                <a:solidFill>
                  <a:schemeClr val="accent2"/>
                </a:solidFill>
              </a:rPr>
              <a:t>2020</a:t>
            </a:r>
          </a:p>
          <a:p>
            <a:r>
              <a:rPr lang="en-US" sz="1400" b="1" i="1" dirty="0" smtClean="0">
                <a:solidFill>
                  <a:schemeClr val="accent2"/>
                </a:solidFill>
              </a:rPr>
              <a:t>2025</a:t>
            </a:r>
          </a:p>
          <a:p>
            <a:endParaRPr lang="en-US" sz="1400" b="1" i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Faster coverage.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16 Imager Bands.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Improved spatial.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No </a:t>
            </a:r>
            <a:r>
              <a:rPr lang="en-US" sz="1400" b="1" dirty="0" smtClean="0">
                <a:solidFill>
                  <a:schemeClr val="accent2"/>
                </a:solidFill>
              </a:rPr>
              <a:t>sounder.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GLM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3" name="Text Box 222"/>
          <p:cNvSpPr txBox="1">
            <a:spLocks noChangeArrowheads="1"/>
          </p:cNvSpPr>
          <p:nvPr/>
        </p:nvSpPr>
        <p:spPr bwMode="auto">
          <a:xfrm>
            <a:off x="1905000" y="838200"/>
            <a:ext cx="140090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GOES-4/7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Launched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1980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1981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1983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1987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VISSR–VAS visible, 12 IR. MSI (</a:t>
            </a:r>
            <a:r>
              <a:rPr lang="en-US" sz="1400" b="1" dirty="0">
                <a:solidFill>
                  <a:schemeClr val="accent2"/>
                </a:solidFill>
              </a:rPr>
              <a:t>visible, IRW, and 2 additional IR channels</a:t>
            </a:r>
            <a:r>
              <a:rPr lang="en-US" sz="1400" b="1" dirty="0" smtClean="0">
                <a:solidFill>
                  <a:schemeClr val="accent2"/>
                </a:solidFill>
              </a:rPr>
              <a:t>)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4" name="Text Box 223"/>
          <p:cNvSpPr txBox="1">
            <a:spLocks noChangeArrowheads="1"/>
          </p:cNvSpPr>
          <p:nvPr/>
        </p:nvSpPr>
        <p:spPr bwMode="auto">
          <a:xfrm>
            <a:off x="379830" y="838200"/>
            <a:ext cx="144897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GOES-1/3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Launched 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1975</a:t>
            </a:r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1977</a:t>
            </a:r>
            <a:r>
              <a:rPr lang="en-US" sz="1400" b="1" dirty="0">
                <a:solidFill>
                  <a:schemeClr val="accent2"/>
                </a:solidFill>
              </a:rPr>
              <a:t/>
            </a:r>
            <a:br>
              <a:rPr lang="en-US" sz="1400" b="1" dirty="0">
                <a:solidFill>
                  <a:schemeClr val="accent2"/>
                </a:solidFill>
              </a:rPr>
            </a:br>
            <a:r>
              <a:rPr lang="en-US" sz="1400" b="1" dirty="0" smtClean="0">
                <a:solidFill>
                  <a:schemeClr val="accent2"/>
                </a:solidFill>
              </a:rPr>
              <a:t>1978 </a:t>
            </a:r>
          </a:p>
          <a:p>
            <a:endParaRPr lang="en-US" sz="1400" b="1" dirty="0">
              <a:solidFill>
                <a:schemeClr val="accent2"/>
              </a:solidFill>
            </a:endParaRPr>
          </a:p>
          <a:p>
            <a:r>
              <a:rPr lang="en-US" sz="1400" b="1" dirty="0" smtClean="0">
                <a:solidFill>
                  <a:schemeClr val="accent2"/>
                </a:solidFill>
              </a:rPr>
              <a:t>One </a:t>
            </a:r>
            <a:r>
              <a:rPr lang="en-US" sz="1400" b="1" dirty="0">
                <a:solidFill>
                  <a:schemeClr val="accent2"/>
                </a:solidFill>
              </a:rPr>
              <a:t>visible and one infrared </a:t>
            </a:r>
            <a:r>
              <a:rPr lang="en-US" sz="1400" b="1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Operational.</a:t>
            </a:r>
            <a:endParaRPr lang="en-US" sz="1400" b="1" dirty="0">
              <a:solidFill>
                <a:schemeClr val="accent2"/>
              </a:solidFill>
            </a:endParaRPr>
          </a:p>
          <a:p>
            <a:endParaRPr lang="en-US" sz="1400" b="1" dirty="0">
              <a:solidFill>
                <a:schemeClr val="accent2"/>
              </a:solidFill>
            </a:endParaRPr>
          </a:p>
        </p:txBody>
      </p:sp>
      <p:pic>
        <p:nvPicPr>
          <p:cNvPr id="15" name="Picture 231" descr="goes_3_6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667925"/>
            <a:ext cx="1594981" cy="10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33" descr="spac027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814" y="4375607"/>
            <a:ext cx="879611" cy="13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898" descr="goesr_spacecraf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3733800"/>
            <a:ext cx="1354698" cy="136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2438400" y="6229350"/>
            <a:ext cx="272140" cy="2476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38599" y="6048375"/>
            <a:ext cx="533400" cy="5143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5962650"/>
            <a:ext cx="685800" cy="666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191374" y="5181600"/>
            <a:ext cx="1647825" cy="1447800"/>
          </a:xfrm>
          <a:prstGeom prst="ellipse">
            <a:avLst/>
          </a:prstGeom>
          <a:solidFill>
            <a:schemeClr val="accent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83544" y="4092861"/>
            <a:ext cx="1123835" cy="2120443"/>
          </a:xfrm>
        </p:spPr>
      </p:pic>
    </p:spTree>
    <p:extLst>
      <p:ext uri="{BB962C8B-B14F-4D97-AF65-F5344CB8AC3E}">
        <p14:creationId xmlns:p14="http://schemas.microsoft.com/office/powerpoint/2010/main" val="26793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Spectral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Products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2" descr="C:\SAT\ABI\ABIX OLD\MATLAB6p5p1\work\cube_imag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3600" r="6401" b="6187"/>
          <a:stretch/>
        </p:blipFill>
        <p:spPr bwMode="auto">
          <a:xfrm>
            <a:off x="4876800" y="3962400"/>
            <a:ext cx="3893642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FF00"/>
                </a:solidFill>
              </a:rPr>
              <a:t>Approximate spectral and spatial resolutions of US GOES Imagers</a:t>
            </a: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431800"/>
          <a:ext cx="8686800" cy="6373847"/>
        </p:xfrm>
        <a:graphic>
          <a:graphicData uri="http://schemas.openxmlformats.org/drawingml/2006/table">
            <a:tbl>
              <a:tblPr/>
              <a:tblGrid>
                <a:gridCol w="1066800"/>
                <a:gridCol w="1508125"/>
                <a:gridCol w="1509713"/>
                <a:gridCol w="1508125"/>
                <a:gridCol w="1509712"/>
                <a:gridCol w="1584325"/>
              </a:tblGrid>
              <a:tr h="493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~ Band Center (um)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GOES-6/7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GOES-8/11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GOES-12/N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GOES-O/P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GOES-R+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0.64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1.38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3.9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6.5/6.7/7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9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9.7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10.35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12.3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77955" name="Rectangle 131"/>
          <p:cNvSpPr>
            <a:spLocks noChangeAspect="1" noChangeArrowheads="1"/>
          </p:cNvSpPr>
          <p:nvPr/>
        </p:nvSpPr>
        <p:spPr bwMode="auto">
          <a:xfrm>
            <a:off x="351948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6" name="Rectangle 132"/>
          <p:cNvSpPr>
            <a:spLocks noChangeArrowheads="1"/>
          </p:cNvSpPr>
          <p:nvPr/>
        </p:nvSpPr>
        <p:spPr bwMode="auto">
          <a:xfrm>
            <a:off x="3382963" y="6065838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7" name="Rectangle 133"/>
          <p:cNvSpPr>
            <a:spLocks noChangeArrowheads="1"/>
          </p:cNvSpPr>
          <p:nvPr/>
        </p:nvSpPr>
        <p:spPr bwMode="auto">
          <a:xfrm>
            <a:off x="3382963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8" name="Rectangle 134"/>
          <p:cNvSpPr>
            <a:spLocks noChangeAspect="1" noChangeArrowheads="1"/>
          </p:cNvSpPr>
          <p:nvPr/>
        </p:nvSpPr>
        <p:spPr bwMode="auto">
          <a:xfrm>
            <a:off x="3200400" y="3657600"/>
            <a:ext cx="731838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7959" name="Rectangle 135"/>
          <p:cNvSpPr>
            <a:spLocks noChangeArrowheads="1"/>
          </p:cNvSpPr>
          <p:nvPr/>
        </p:nvSpPr>
        <p:spPr bwMode="auto">
          <a:xfrm>
            <a:off x="3382963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0" name="Rectangle 136"/>
          <p:cNvSpPr>
            <a:spLocks noChangeArrowheads="1"/>
          </p:cNvSpPr>
          <p:nvPr/>
        </p:nvSpPr>
        <p:spPr bwMode="auto">
          <a:xfrm>
            <a:off x="4937125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7961" name="Rectangle 137"/>
          <p:cNvSpPr>
            <a:spLocks noChangeArrowheads="1"/>
          </p:cNvSpPr>
          <p:nvPr/>
        </p:nvSpPr>
        <p:spPr bwMode="auto">
          <a:xfrm>
            <a:off x="493712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2" name="Rectangle 138"/>
          <p:cNvSpPr>
            <a:spLocks noChangeArrowheads="1"/>
          </p:cNvSpPr>
          <p:nvPr/>
        </p:nvSpPr>
        <p:spPr bwMode="auto">
          <a:xfrm>
            <a:off x="635317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3" name="Rectangle 139"/>
          <p:cNvSpPr>
            <a:spLocks noChangeArrowheads="1"/>
          </p:cNvSpPr>
          <p:nvPr/>
        </p:nvSpPr>
        <p:spPr bwMode="auto">
          <a:xfrm>
            <a:off x="4937125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4" name="Rectangle 140"/>
          <p:cNvSpPr>
            <a:spLocks noChangeArrowheads="1"/>
          </p:cNvSpPr>
          <p:nvPr/>
        </p:nvSpPr>
        <p:spPr bwMode="auto">
          <a:xfrm>
            <a:off x="6353175" y="570071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5" name="Rectangle 141"/>
          <p:cNvSpPr>
            <a:spLocks noChangeArrowheads="1"/>
          </p:cNvSpPr>
          <p:nvPr/>
        </p:nvSpPr>
        <p:spPr bwMode="auto">
          <a:xfrm>
            <a:off x="6353175" y="6416675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6" name="Rectangle 142"/>
          <p:cNvSpPr>
            <a:spLocks noChangeArrowheads="1"/>
          </p:cNvSpPr>
          <p:nvPr/>
        </p:nvSpPr>
        <p:spPr bwMode="auto">
          <a:xfrm>
            <a:off x="6354763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7" name="Rectangle 143"/>
          <p:cNvSpPr>
            <a:spLocks noChangeAspect="1" noChangeArrowheads="1"/>
          </p:cNvSpPr>
          <p:nvPr/>
        </p:nvSpPr>
        <p:spPr bwMode="auto">
          <a:xfrm>
            <a:off x="4754563" y="6248400"/>
            <a:ext cx="731837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8" name="Rectangle 144"/>
          <p:cNvSpPr>
            <a:spLocks noChangeAspect="1" noChangeArrowheads="1"/>
          </p:cNvSpPr>
          <p:nvPr/>
        </p:nvSpPr>
        <p:spPr bwMode="auto">
          <a:xfrm>
            <a:off x="1752600" y="5516563"/>
            <a:ext cx="731838" cy="731837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9" name="Rectangle 145"/>
          <p:cNvSpPr>
            <a:spLocks noChangeAspect="1" noChangeArrowheads="1"/>
          </p:cNvSpPr>
          <p:nvPr/>
        </p:nvSpPr>
        <p:spPr bwMode="auto">
          <a:xfrm>
            <a:off x="507523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0" name="Rectangle 146"/>
          <p:cNvSpPr>
            <a:spLocks noChangeAspect="1" noChangeArrowheads="1"/>
          </p:cNvSpPr>
          <p:nvPr/>
        </p:nvSpPr>
        <p:spPr bwMode="auto">
          <a:xfrm>
            <a:off x="20716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1" name="Rectangle 147"/>
          <p:cNvSpPr>
            <a:spLocks noChangeAspect="1" noChangeArrowheads="1"/>
          </p:cNvSpPr>
          <p:nvPr/>
        </p:nvSpPr>
        <p:spPr bwMode="auto">
          <a:xfrm>
            <a:off x="64912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2" name="Rectangle 148"/>
          <p:cNvSpPr>
            <a:spLocks noChangeAspect="1" noChangeArrowheads="1"/>
          </p:cNvSpPr>
          <p:nvPr/>
        </p:nvSpPr>
        <p:spPr bwMode="auto">
          <a:xfrm>
            <a:off x="8167688" y="1066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3" name="Rectangle 149"/>
          <p:cNvSpPr>
            <a:spLocks noChangeAspect="1" noChangeArrowheads="1"/>
          </p:cNvSpPr>
          <p:nvPr/>
        </p:nvSpPr>
        <p:spPr bwMode="auto">
          <a:xfrm>
            <a:off x="8167688" y="1812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4" name="Rectangle 150"/>
          <p:cNvSpPr>
            <a:spLocks noChangeAspect="1" noChangeArrowheads="1"/>
          </p:cNvSpPr>
          <p:nvPr/>
        </p:nvSpPr>
        <p:spPr bwMode="auto">
          <a:xfrm>
            <a:off x="8167688" y="21336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5" name="Rectangle 151"/>
          <p:cNvSpPr>
            <a:spLocks noChangeAspect="1" noChangeArrowheads="1"/>
          </p:cNvSpPr>
          <p:nvPr/>
        </p:nvSpPr>
        <p:spPr bwMode="auto">
          <a:xfrm>
            <a:off x="8167688" y="28797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6" name="Rectangle 152"/>
          <p:cNvSpPr>
            <a:spLocks noChangeAspect="1" noChangeArrowheads="1"/>
          </p:cNvSpPr>
          <p:nvPr/>
        </p:nvSpPr>
        <p:spPr bwMode="auto">
          <a:xfrm>
            <a:off x="8191500" y="1447800"/>
            <a:ext cx="46038" cy="460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7" name="Rectangle 153"/>
          <p:cNvSpPr>
            <a:spLocks noChangeAspect="1" noChangeArrowheads="1"/>
          </p:cNvSpPr>
          <p:nvPr/>
        </p:nvSpPr>
        <p:spPr bwMode="auto">
          <a:xfrm>
            <a:off x="8123238" y="3200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8" name="Rectangle 154"/>
          <p:cNvSpPr>
            <a:spLocks noChangeAspect="1" noChangeArrowheads="1"/>
          </p:cNvSpPr>
          <p:nvPr/>
        </p:nvSpPr>
        <p:spPr bwMode="auto">
          <a:xfrm>
            <a:off x="8123238" y="24844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9" name="Rectangle 155"/>
          <p:cNvSpPr>
            <a:spLocks noChangeAspect="1" noChangeArrowheads="1"/>
          </p:cNvSpPr>
          <p:nvPr/>
        </p:nvSpPr>
        <p:spPr bwMode="auto">
          <a:xfrm>
            <a:off x="8123238" y="3581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0" name="Rectangle 156"/>
          <p:cNvSpPr>
            <a:spLocks noChangeAspect="1" noChangeArrowheads="1"/>
          </p:cNvSpPr>
          <p:nvPr/>
        </p:nvSpPr>
        <p:spPr bwMode="auto">
          <a:xfrm>
            <a:off x="8123238" y="3932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7981" name="Rectangle 157"/>
          <p:cNvSpPr>
            <a:spLocks noChangeAspect="1" noChangeArrowheads="1"/>
          </p:cNvSpPr>
          <p:nvPr/>
        </p:nvSpPr>
        <p:spPr bwMode="auto">
          <a:xfrm>
            <a:off x="8123238" y="4313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2" name="Rectangle 158"/>
          <p:cNvSpPr>
            <a:spLocks noChangeAspect="1" noChangeArrowheads="1"/>
          </p:cNvSpPr>
          <p:nvPr/>
        </p:nvSpPr>
        <p:spPr bwMode="auto">
          <a:xfrm>
            <a:off x="8123238" y="4648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3" name="Rectangle 159"/>
          <p:cNvSpPr>
            <a:spLocks noChangeAspect="1" noChangeArrowheads="1"/>
          </p:cNvSpPr>
          <p:nvPr/>
        </p:nvSpPr>
        <p:spPr bwMode="auto">
          <a:xfrm>
            <a:off x="8123238" y="5029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4" name="Rectangle 160"/>
          <p:cNvSpPr>
            <a:spLocks noChangeAspect="1" noChangeArrowheads="1"/>
          </p:cNvSpPr>
          <p:nvPr/>
        </p:nvSpPr>
        <p:spPr bwMode="auto">
          <a:xfrm>
            <a:off x="8123238" y="5410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5" name="Rectangle 161"/>
          <p:cNvSpPr>
            <a:spLocks noChangeAspect="1" noChangeArrowheads="1"/>
          </p:cNvSpPr>
          <p:nvPr/>
        </p:nvSpPr>
        <p:spPr bwMode="auto">
          <a:xfrm>
            <a:off x="8123238" y="5791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6" name="Rectangle 162"/>
          <p:cNvSpPr>
            <a:spLocks noChangeAspect="1" noChangeArrowheads="1"/>
          </p:cNvSpPr>
          <p:nvPr/>
        </p:nvSpPr>
        <p:spPr bwMode="auto">
          <a:xfrm>
            <a:off x="8123238" y="6142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7" name="Rectangle 163"/>
          <p:cNvSpPr>
            <a:spLocks noChangeAspect="1" noChangeArrowheads="1"/>
          </p:cNvSpPr>
          <p:nvPr/>
        </p:nvSpPr>
        <p:spPr bwMode="auto">
          <a:xfrm>
            <a:off x="8123238" y="6523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988" name="Text Box 164"/>
          <p:cNvSpPr txBox="1">
            <a:spLocks noChangeArrowheads="1"/>
          </p:cNvSpPr>
          <p:nvPr/>
        </p:nvSpPr>
        <p:spPr bwMode="auto">
          <a:xfrm rot="-5400000">
            <a:off x="-313531" y="1070768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Visible</a:t>
            </a:r>
          </a:p>
        </p:txBody>
      </p:sp>
      <p:sp>
        <p:nvSpPr>
          <p:cNvPr id="77989" name="Text Box 165"/>
          <p:cNvSpPr txBox="1">
            <a:spLocks noChangeArrowheads="1"/>
          </p:cNvSpPr>
          <p:nvPr/>
        </p:nvSpPr>
        <p:spPr bwMode="auto">
          <a:xfrm rot="-5400000">
            <a:off x="-357981" y="2167731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</a:rPr>
              <a:t>Near-IR</a:t>
            </a:r>
          </a:p>
        </p:txBody>
      </p:sp>
      <p:sp>
        <p:nvSpPr>
          <p:cNvPr id="77990" name="Text Box 166"/>
          <p:cNvSpPr txBox="1">
            <a:spLocks noChangeArrowheads="1"/>
          </p:cNvSpPr>
          <p:nvPr/>
        </p:nvSpPr>
        <p:spPr bwMode="auto">
          <a:xfrm rot="-5400000">
            <a:off x="-353218" y="4690268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Infrared</a:t>
            </a:r>
          </a:p>
        </p:txBody>
      </p:sp>
      <p:sp>
        <p:nvSpPr>
          <p:cNvPr id="77991" name="Rectangle 167"/>
          <p:cNvSpPr>
            <a:spLocks noChangeAspect="1" noChangeArrowheads="1"/>
          </p:cNvSpPr>
          <p:nvPr/>
        </p:nvSpPr>
        <p:spPr bwMode="auto">
          <a:xfrm>
            <a:off x="1462088" y="3395663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2" name="Rectangle 168"/>
          <p:cNvSpPr>
            <a:spLocks noChangeAspect="1" noChangeArrowheads="1"/>
          </p:cNvSpPr>
          <p:nvPr/>
        </p:nvSpPr>
        <p:spPr bwMode="auto">
          <a:xfrm>
            <a:off x="1447800" y="6019800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3" name="Text Box 169"/>
          <p:cNvSpPr txBox="1">
            <a:spLocks noChangeArrowheads="1"/>
          </p:cNvSpPr>
          <p:nvPr/>
        </p:nvSpPr>
        <p:spPr bwMode="auto">
          <a:xfrm>
            <a:off x="2419350" y="2124075"/>
            <a:ext cx="37465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Box size represents pixel size</a:t>
            </a:r>
          </a:p>
        </p:txBody>
      </p:sp>
      <p:sp>
        <p:nvSpPr>
          <p:cNvPr id="77994" name="Text Box 170"/>
          <p:cNvSpPr txBox="1">
            <a:spLocks noChangeArrowheads="1"/>
          </p:cNvSpPr>
          <p:nvPr/>
        </p:nvSpPr>
        <p:spPr bwMode="auto">
          <a:xfrm>
            <a:off x="1981200" y="43434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“MSI mode”</a:t>
            </a:r>
          </a:p>
        </p:txBody>
      </p:sp>
    </p:spTree>
    <p:extLst>
      <p:ext uri="{BB962C8B-B14F-4D97-AF65-F5344CB8AC3E}">
        <p14:creationId xmlns:p14="http://schemas.microsoft.com/office/powerpoint/2010/main" val="3766180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 smtClean="0">
                <a:solidFill>
                  <a:schemeClr val="bg1"/>
                </a:solidFill>
              </a:rPr>
              <a:t>The GOES-R ABI provides mission continuity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buAutoNum type="arabicPeriod"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Two times the image navigation quality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Three times the number of imaging bands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4. Four times the spatial resolutions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5. Five times the coverage rate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943600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7" y="224626"/>
            <a:ext cx="6638085" cy="4154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7" y="374626"/>
            <a:ext cx="6638085" cy="4154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7" y="524626"/>
            <a:ext cx="6638085" cy="4154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7" y="674626"/>
            <a:ext cx="6638085" cy="4154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7" y="824626"/>
            <a:ext cx="6638085" cy="4154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7" y="974626"/>
            <a:ext cx="6638085" cy="4154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7" y="1124626"/>
            <a:ext cx="6638085" cy="4154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27" y="1274626"/>
            <a:ext cx="6638085" cy="4154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27" y="1424626"/>
            <a:ext cx="6638085" cy="4154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7" y="1574626"/>
            <a:ext cx="6638085" cy="415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27" y="1724626"/>
            <a:ext cx="6638085" cy="4154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27" y="1874626"/>
            <a:ext cx="6638085" cy="4154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27" y="2024626"/>
            <a:ext cx="6638085" cy="4154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27" y="2174626"/>
            <a:ext cx="6638085" cy="4154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27" y="2324626"/>
            <a:ext cx="6638085" cy="41547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27" y="2474626"/>
            <a:ext cx="6638085" cy="41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5344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GOES-R: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http://www.goes-r.gov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http://www.meted.ucar.edu/index.htm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http://cimss.ssec.wisc.edu/goes_r/proving-ground.html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00"/>
                </a:solidFill>
                <a:latin typeface="Arial Unicode MS" pitchFamily="34" charset="-128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 and NASA: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http://goespoes.gsfc.nasa.gov/goes/index.html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http://goes.gsfc.nasa.gov/text/goes.databookn.html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UW/SSEC/CIMSS/ASPB: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http://cimss.ssec.wisc.edu/goes_r/proving-ground/nssl_abi/nssl_abi_rt.html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://cimss.ssec.wisc.edu/goes/abi/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://cimss.ssec.wisc.edu/goes/blog/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http://www.ssec.wisc.edu/data/geo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/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http://cimss.ssec.wisc.edu/goes/srsor/GOES-14_SRSOR.html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339850" y="76200"/>
            <a:ext cx="361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 Unicode MS" pitchFamily="34" charset="-128"/>
              </a:rPr>
              <a:t>More information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638800" y="6340475"/>
            <a:ext cx="2057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FFFFFF"/>
                </a:solidFill>
              </a:rPr>
              <a:t>AMS BAMS Article on the ABI (Aug. 2005)</a:t>
            </a:r>
          </a:p>
        </p:txBody>
      </p:sp>
      <p:pic>
        <p:nvPicPr>
          <p:cNvPr id="79878" name="Picture 6" descr="goesRNextGenerationWHurrica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829" y="0"/>
            <a:ext cx="96117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97" y="5029200"/>
            <a:ext cx="1537138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58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GOES-R main instruments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409811" y="685801"/>
            <a:ext cx="8839200" cy="3962400"/>
            <a:chOff x="2720" y="376"/>
            <a:chExt cx="6240" cy="3224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864" y="3270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C0C0C0"/>
                  </a:solidFill>
                </a:rPr>
                <a:t>Images courtesy of SOHO EIT, a joint NASA/ESA program</a:t>
              </a:r>
              <a:endParaRPr lang="en-US" sz="1000" b="1" i="1" dirty="0" smtClean="0">
                <a:solidFill>
                  <a:srgbClr val="C0C0C0"/>
                </a:solidFill>
              </a:endParaRPr>
            </a:p>
          </p:txBody>
        </p:sp>
        <p:pic>
          <p:nvPicPr>
            <p:cNvPr id="8" name="Picture 5" descr="Sunb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726"/>
              <a:ext cx="1666" cy="17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un35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" y="1446"/>
              <a:ext cx="1690" cy="1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864" y="376"/>
              <a:ext cx="6096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3500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Space Weather/Solar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76200" y="457200"/>
            <a:ext cx="5105400" cy="3206750"/>
            <a:chOff x="48" y="480"/>
            <a:chExt cx="3216" cy="2020"/>
          </a:xfrm>
        </p:grpSpPr>
        <p:pic>
          <p:nvPicPr>
            <p:cNvPr id="12" name="Picture 9" descr="ABI_FD_COVERAGE_RATE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64"/>
              <a:ext cx="3156" cy="16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620" y="1381"/>
              <a:ext cx="1473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232275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defTabSz="4232275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defTabSz="4232275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defTabSz="4232275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defTabSz="4232275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defTabSz="42322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defTabSz="42322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defTabSz="42322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defTabSz="42322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</a:rPr>
                <a:t>ABI covers the earth approximately five times faster than the current Imager.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8" y="480"/>
              <a:ext cx="32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chemeClr val="bg1"/>
                  </a:solidFill>
                </a:rPr>
                <a:t>ABI – Advanced Baseline Imager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endParaRPr lang="en-US" sz="3600" b="1" dirty="0" smtClean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762000" y="3581400"/>
            <a:ext cx="9067800" cy="3048000"/>
            <a:chOff x="48" y="2256"/>
            <a:chExt cx="5712" cy="1920"/>
          </a:xfrm>
        </p:grpSpPr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8" y="2256"/>
              <a:ext cx="5712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62000" indent="-3048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US" sz="2400" b="1" dirty="0" smtClean="0">
                  <a:solidFill>
                    <a:schemeClr val="bg1"/>
                  </a:solidFill>
                </a:rPr>
                <a:t>Geostationary Lightning Mapper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</a:p>
            <a:p>
              <a:pPr fontAlgn="base">
                <a:spcAft>
                  <a:spcPct val="0"/>
                </a:spcAft>
              </a:pPr>
              <a:endParaRPr lang="en-US" sz="1000" b="1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7" name="Picture 14" descr="GOES_E_W_c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32"/>
              <a:ext cx="2470" cy="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8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762000"/>
            <a:ext cx="8807450" cy="52609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Advanced Baseline Imager (ABI) 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0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Geostationary </a:t>
            </a:r>
            <a:r>
              <a:rPr lang="en-US" sz="2800" dirty="0">
                <a:solidFill>
                  <a:schemeClr val="bg1"/>
                </a:solidFill>
              </a:rPr>
              <a:t>Lightning Mapper (GLM)</a:t>
            </a:r>
          </a:p>
          <a:p>
            <a:pPr>
              <a:lnSpc>
                <a:spcPct val="80000"/>
              </a:lnSpc>
              <a:defRPr/>
            </a:pPr>
            <a:endParaRPr lang="en-US" sz="10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Space </a:t>
            </a:r>
            <a:r>
              <a:rPr lang="en-US" sz="2800" dirty="0">
                <a:solidFill>
                  <a:schemeClr val="bg1"/>
                </a:solidFill>
              </a:rPr>
              <a:t>Weather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Space Environmental In-Situ Suite (SEISS)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Solar </a:t>
            </a:r>
            <a:r>
              <a:rPr lang="en-US" sz="1800" dirty="0">
                <a:solidFill>
                  <a:schemeClr val="bg1"/>
                </a:solidFill>
              </a:rPr>
              <a:t>Ultra Violet Imager (SUVI)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Extreme </a:t>
            </a:r>
            <a:r>
              <a:rPr lang="en-US" sz="1800" dirty="0">
                <a:solidFill>
                  <a:schemeClr val="bg1"/>
                </a:solidFill>
              </a:rPr>
              <a:t>Ultra Violet/X-Ray Irradiance Sensor (EXIS)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Magnetometer</a:t>
            </a:r>
            <a:endParaRPr lang="en-US" sz="18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304800" indent="-304800">
              <a:defRPr/>
            </a:pPr>
            <a:r>
              <a:rPr lang="en-US" sz="2800" dirty="0">
                <a:solidFill>
                  <a:schemeClr val="bg1"/>
                </a:solidFill>
              </a:rPr>
              <a:t>No dedicated Sounder</a:t>
            </a:r>
          </a:p>
          <a:p>
            <a:pPr marL="304800" indent="-304800">
              <a:defRPr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304800" indent="-304800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Communications</a:t>
            </a:r>
          </a:p>
          <a:p>
            <a:pPr marL="569913" lvl="1" indent="-230188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GOES Rebroadcast (GRB)</a:t>
            </a:r>
          </a:p>
          <a:p>
            <a:pPr marL="569913" lvl="1" indent="-230188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Low Rate Information Transmissions (LRIT)</a:t>
            </a:r>
          </a:p>
          <a:p>
            <a:pPr marL="569913" lvl="1" indent="-230188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Emergency Managers Weather Information Network (EMWIN)</a:t>
            </a:r>
          </a:p>
          <a:p>
            <a:pPr marL="569913" lvl="1" indent="-230188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Search and Rescue (SAR)</a:t>
            </a:r>
          </a:p>
          <a:p>
            <a:pPr marL="569913" lvl="1" indent="-230188"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Data Collection System (DCS)</a:t>
            </a:r>
          </a:p>
          <a:p>
            <a:pPr lvl="1">
              <a:lnSpc>
                <a:spcPct val="80000"/>
              </a:lnSpc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3175"/>
            <a:ext cx="8229600" cy="84137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C0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solidFill>
                  <a:srgbClr val="FFFF00"/>
                </a:solidFill>
              </a:rPr>
              <a:t>GOES-R Overview</a:t>
            </a:r>
          </a:p>
        </p:txBody>
      </p:sp>
      <p:sp>
        <p:nvSpPr>
          <p:cNvPr id="2765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BBAA40-DAA5-46E7-8128-0E4F5A2E725F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8756"/>
            <a:ext cx="8534400" cy="65616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GOES Fly-out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Spectral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Products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5907716"/>
            <a:ext cx="1542107" cy="25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819400"/>
            <a:ext cx="4763175" cy="268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			  			ABI				</a:t>
            </a:r>
            <a:r>
              <a:rPr lang="en-US" sz="2400" b="1" dirty="0">
                <a:solidFill>
                  <a:srgbClr val="FFFFFF"/>
                </a:solidFill>
              </a:rPr>
              <a:t>Current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Spectral Coverage</a:t>
            </a:r>
            <a:r>
              <a:rPr lang="en-US" sz="2400" dirty="0">
                <a:solidFill>
                  <a:srgbClr val="FFFF00"/>
                </a:solidFill>
              </a:rPr>
              <a:t>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						16 bands		</a:t>
            </a:r>
            <a:r>
              <a:rPr lang="en-US" sz="2400" dirty="0">
                <a:solidFill>
                  <a:srgbClr val="FFFFFF"/>
                </a:solidFill>
              </a:rPr>
              <a:t>5 bands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Spatial resolution 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0.64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 Visible 			0.5 km 			</a:t>
            </a:r>
            <a:r>
              <a:rPr lang="en-US" sz="2400" dirty="0">
                <a:solidFill>
                  <a:srgbClr val="FFFFFF"/>
                </a:solidFill>
              </a:rPr>
              <a:t>Approx. 1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Other Visible/near-IR	1.0 km		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Bands (&gt;2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m)			2 km			</a:t>
            </a:r>
            <a:r>
              <a:rPr lang="en-US" sz="2400" dirty="0">
                <a:solidFill>
                  <a:srgbClr val="FFFFFF"/>
                </a:solidFill>
              </a:rPr>
              <a:t>Approx. 4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Spatial coverage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Full disk					4 per hour		</a:t>
            </a:r>
            <a:r>
              <a:rPr lang="en-US" sz="2400" dirty="0">
                <a:solidFill>
                  <a:srgbClr val="FFFFFF"/>
                </a:solidFill>
              </a:rPr>
              <a:t>Scheduled (3 </a:t>
            </a:r>
            <a:r>
              <a:rPr lang="en-US" sz="2400" dirty="0" err="1">
                <a:solidFill>
                  <a:srgbClr val="FFFFFF"/>
                </a:solidFill>
              </a:rPr>
              <a:t>hrly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CONUS        			12 per hour		</a:t>
            </a:r>
            <a:r>
              <a:rPr lang="en-US" sz="2400" dirty="0">
                <a:solidFill>
                  <a:srgbClr val="FFFFFF"/>
                </a:solidFill>
              </a:rPr>
              <a:t>~4 per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err="1">
                <a:solidFill>
                  <a:srgbClr val="FFFF00"/>
                </a:solidFill>
              </a:rPr>
              <a:t>Mesoscale</a:t>
            </a:r>
            <a:r>
              <a:rPr lang="en-US" sz="2400" dirty="0">
                <a:solidFill>
                  <a:srgbClr val="FFFF00"/>
                </a:solidFill>
              </a:rPr>
              <a:t>				Every 30 sec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Visible (reflective bands)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On-orbit calibration</a:t>
            </a:r>
            <a:r>
              <a:rPr lang="en-US" sz="2400" b="1" dirty="0">
                <a:solidFill>
                  <a:srgbClr val="FFFF00"/>
                </a:solidFill>
              </a:rPr>
              <a:t>		</a:t>
            </a:r>
            <a:r>
              <a:rPr lang="en-US" sz="2400" dirty="0">
                <a:solidFill>
                  <a:srgbClr val="FFFF00"/>
                </a:solidFill>
              </a:rPr>
              <a:t>Yes				</a:t>
            </a:r>
            <a:r>
              <a:rPr lang="en-US" sz="2400" dirty="0">
                <a:solidFill>
                  <a:srgbClr val="FFFFFF"/>
                </a:solidFill>
              </a:rPr>
              <a:t>No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D15367C-360D-4C69-ADBC-DAFDBD6B9E36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7203</TotalTime>
  <Words>1535</Words>
  <Application>Microsoft Office PowerPoint</Application>
  <PresentationFormat>On-screen Show (4:3)</PresentationFormat>
  <Paragraphs>394</Paragraphs>
  <Slides>44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1_Default Design</vt:lpstr>
      <vt:lpstr>1_Office Theme</vt:lpstr>
      <vt:lpstr>2_NOAA</vt:lpstr>
      <vt:lpstr>PowerPoint Presentation</vt:lpstr>
      <vt:lpstr>Thanks to…</vt:lpstr>
      <vt:lpstr>Outline</vt:lpstr>
      <vt:lpstr>GOES-R series is 5th Generation!</vt:lpstr>
      <vt:lpstr>GOES-R main instruments</vt:lpstr>
      <vt:lpstr>GOES-R Overview</vt:lpstr>
      <vt:lpstr>GOES Fly-out Schedule</vt:lpstr>
      <vt:lpstr>Outline</vt:lpstr>
      <vt:lpstr>The Advanced Baseline Imager: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ABI Visible/Near-IR Bands</vt:lpstr>
      <vt:lpstr>ABI IR Bands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GOES-R ABI Products</vt:lpstr>
      <vt:lpstr>Three Groups of Users</vt:lpstr>
      <vt:lpstr>Pseudo-Natural Color</vt:lpstr>
      <vt:lpstr>Outline</vt:lpstr>
      <vt:lpstr>Approximate spectral and spatial resolutions of US GOES Imagers</vt:lpstr>
      <vt:lpstr>Summary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17</cp:revision>
  <dcterms:created xsi:type="dcterms:W3CDTF">2012-09-19T15:33:08Z</dcterms:created>
  <dcterms:modified xsi:type="dcterms:W3CDTF">2012-09-24T20:07:09Z</dcterms:modified>
</cp:coreProperties>
</file>