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5"/>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82" r:id="rId19"/>
    <p:sldId id="376" r:id="rId20"/>
    <p:sldId id="377" r:id="rId21"/>
    <p:sldId id="378" r:id="rId22"/>
    <p:sldId id="281" r:id="rId23"/>
    <p:sldId id="282" r:id="rId24"/>
    <p:sldId id="386" r:id="rId25"/>
    <p:sldId id="387"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1" r:id="rId45"/>
    <p:sldId id="344" r:id="rId46"/>
    <p:sldId id="345" r:id="rId47"/>
    <p:sldId id="320" r:id="rId48"/>
    <p:sldId id="370" r:id="rId49"/>
    <p:sldId id="371" r:id="rId50"/>
    <p:sldId id="352" r:id="rId51"/>
    <p:sldId id="362" r:id="rId52"/>
    <p:sldId id="360" r:id="rId53"/>
    <p:sldId id="342" r:id="rId54"/>
    <p:sldId id="323" r:id="rId55"/>
    <p:sldId id="327" r:id="rId56"/>
    <p:sldId id="385" r:id="rId57"/>
    <p:sldId id="326" r:id="rId58"/>
    <p:sldId id="325" r:id="rId59"/>
    <p:sldId id="328" r:id="rId60"/>
    <p:sldId id="383" r:id="rId61"/>
    <p:sldId id="384" r:id="rId62"/>
    <p:sldId id="388" r:id="rId63"/>
    <p:sldId id="38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8" y="-528"/>
      </p:cViewPr>
      <p:guideLst>
        <p:guide orient="horz" pos="2160"/>
        <p:guide pos="2880"/>
      </p:guideLst>
    </p:cSldViewPr>
  </p:slideViewPr>
  <p:notesTextViewPr>
    <p:cViewPr>
      <p:scale>
        <a:sx n="1" d="1"/>
        <a:sy n="1" d="1"/>
      </p:scale>
      <p:origin x="0" y="0"/>
    </p:cViewPr>
  </p:notesTextViewPr>
  <p:sorterViewPr>
    <p:cViewPr>
      <p:scale>
        <a:sx n="100" d="100"/>
        <a:sy n="100" d="100"/>
      </p:scale>
      <p:origin x="0" y="1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tp://satepsanone.nesdis.noaa.gov/volcano/GOES10/g10_spie_125898_0_art_1_jzbn7k_with_copyrigh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ftp://satepsanone.nesdis.noaa.gov/volcano/GOES10/g10_spie_125898_0_art_1_jzbn7k_with_copyright.pdf</a:t>
            </a:r>
          </a:p>
          <a:p>
            <a:endParaRPr lang="en-US" dirty="0" smtClean="0"/>
          </a:p>
          <a:p>
            <a:r>
              <a:rPr lang="en-US" dirty="0" smtClean="0"/>
              <a:t>Schmit, T. J., R. M. Rabin, A. S. </a:t>
            </a:r>
            <a:r>
              <a:rPr lang="en-US" dirty="0" err="1" smtClean="0"/>
              <a:t>Bachmeier</a:t>
            </a:r>
            <a:r>
              <a:rPr lang="en-US" dirty="0" smtClean="0"/>
              <a:t>, J. Li, M. M. </a:t>
            </a:r>
            <a:r>
              <a:rPr lang="en-US" dirty="0" err="1" smtClean="0"/>
              <a:t>Gunshor</a:t>
            </a:r>
            <a:r>
              <a:rPr lang="en-US" dirty="0" smtClean="0"/>
              <a:t>, H. </a:t>
            </a:r>
            <a:r>
              <a:rPr lang="en-US" dirty="0" err="1" smtClean="0"/>
              <a:t>Steigerwaldt</a:t>
            </a:r>
            <a:r>
              <a:rPr lang="en-US" dirty="0" smtClean="0"/>
              <a:t>, A. J. Schreiner, R. M. </a:t>
            </a:r>
            <a:r>
              <a:rPr lang="en-US" dirty="0" err="1" smtClean="0"/>
              <a:t>Aune</a:t>
            </a:r>
            <a:r>
              <a:rPr lang="en-US" dirty="0" smtClean="0"/>
              <a:t>, and G. S. Wade, 2009: </a:t>
            </a:r>
            <a:r>
              <a:rPr lang="en-US" dirty="0" smtClean="0">
                <a:hlinkClick r:id="rId3" tooltip="PDF of paper (2.6Mb)"/>
              </a:rPr>
              <a:t>Many uses of the geostationary operational environmental satellite-10 sounder and imager during a high inclination state</a:t>
            </a:r>
            <a:r>
              <a:rPr lang="en-US" dirty="0" smtClean="0"/>
              <a:t> (2.6Mb PDF), Journal of Applied Remote Sensing, Vol. 3, 033514.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13</a:t>
            </a:fld>
            <a:endParaRPr lang="en-US"/>
          </a:p>
        </p:txBody>
      </p:sp>
    </p:spTree>
    <p:extLst>
      <p:ext uri="{BB962C8B-B14F-4D97-AF65-F5344CB8AC3E}">
        <p14:creationId xmlns:p14="http://schemas.microsoft.com/office/powerpoint/2010/main" val="16867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21</a:t>
            </a:fld>
            <a:endParaRPr lang="en-US"/>
          </a:p>
        </p:txBody>
      </p:sp>
    </p:spTree>
    <p:extLst>
      <p:ext uri="{BB962C8B-B14F-4D97-AF65-F5344CB8AC3E}">
        <p14:creationId xmlns:p14="http://schemas.microsoft.com/office/powerpoint/2010/main" val="171666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45</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46</a:t>
            </a:fld>
            <a:endParaRPr lang="en-US" smtClean="0">
              <a:solidFill>
                <a:prstClr val="black"/>
              </a:solidFil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47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49</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54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10/4/2011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10/4/2011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10/4/2011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10/4/2011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10/4/2011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10/4/2011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9.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1.jpe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sz="2000" b="1" dirty="0" smtClean="0">
                <a:solidFill>
                  <a:srgbClr val="FFFFFF"/>
                </a:solidFill>
                <a:latin typeface="Arial Unicode MS" pitchFamily="34" charset="-128"/>
              </a:rPr>
              <a:t>  </a:t>
            </a:r>
            <a:r>
              <a:rPr lang="en-US" sz="2000" b="1" dirty="0" smtClean="0">
                <a:solidFill>
                  <a:srgbClr val="FFFFFF"/>
                </a:solidFill>
                <a:latin typeface="Arial Unicode MS" pitchFamily="34" charset="-128"/>
              </a:rPr>
              <a:t>(</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ABI (“Flex Mode”) will scan:</a:t>
            </a:r>
          </a:p>
          <a:p>
            <a:pPr eaLnBrk="1" fontAlgn="base" hangingPunct="1">
              <a:spcBef>
                <a:spcPct val="0"/>
              </a:spcBef>
              <a:spcAft>
                <a:spcPct val="0"/>
              </a:spcAft>
              <a:buFont typeface="Arial" pitchFamily="34" charset="0"/>
              <a:buChar char="•"/>
            </a:pPr>
            <a:r>
              <a:rPr lang="en-US" sz="1400" dirty="0">
                <a:solidFill>
                  <a:srgbClr val="FFFFFF"/>
                </a:solidFill>
              </a:rPr>
              <a:t> 1 Full Disk Image</a:t>
            </a:r>
          </a:p>
          <a:p>
            <a:pPr eaLnBrk="1" fontAlgn="base" hangingPunct="1">
              <a:spcBef>
                <a:spcPct val="0"/>
              </a:spcBef>
              <a:spcAft>
                <a:spcPct val="0"/>
              </a:spcAft>
              <a:buFont typeface="Arial" pitchFamily="34" charset="0"/>
              <a:buChar char="•"/>
            </a:pPr>
            <a:r>
              <a:rPr lang="en-US" sz="1400" dirty="0" smtClean="0">
                <a:solidFill>
                  <a:srgbClr val="FFFFFF"/>
                </a:solidFill>
              </a:rPr>
              <a:t> 3 </a:t>
            </a:r>
            <a:r>
              <a:rPr lang="en-US" sz="1400" dirty="0">
                <a:solidFill>
                  <a:srgbClr val="FFFFFF"/>
                </a:solidFill>
              </a:rPr>
              <a:t>CONUS Images</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30 </a:t>
            </a:r>
            <a:r>
              <a:rPr lang="en-US" sz="1400" dirty="0" err="1">
                <a:solidFill>
                  <a:srgbClr val="FFFFFF"/>
                </a:solidFill>
              </a:rPr>
              <a:t>Mesoscale</a:t>
            </a:r>
            <a:r>
              <a:rPr lang="en-US" sz="1400" dirty="0">
                <a:solidFill>
                  <a:srgbClr val="FFFFFF"/>
                </a:solidFill>
              </a:rPr>
              <a:t> Images</a:t>
            </a:r>
          </a:p>
          <a:p>
            <a:pPr eaLnBrk="1" fontAlgn="base" hangingPunct="1">
              <a:spcBef>
                <a:spcPct val="0"/>
              </a:spcBef>
              <a:spcAft>
                <a:spcPct val="0"/>
              </a:spcAft>
              <a:buFont typeface="Arial" pitchFamily="34" charset="0"/>
              <a:buChar char="•"/>
            </a:pPr>
            <a:endParaRPr lang="en-US" sz="1400" dirty="0">
              <a:solidFill>
                <a:srgbClr val="FFFFFF"/>
              </a:solidFill>
            </a:endParaRPr>
          </a:p>
        </p:txBody>
      </p:sp>
      <p:sp>
        <p:nvSpPr>
          <p:cNvPr id="31751" name="TextBox 10"/>
          <p:cNvSpPr txBox="1">
            <a:spLocks noChangeArrowheads="1"/>
          </p:cNvSpPr>
          <p:nvPr/>
        </p:nvSpPr>
        <p:spPr bwMode="auto">
          <a:xfrm>
            <a:off x="76200" y="765175"/>
            <a:ext cx="2819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Current GOES Imager can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3/5</a:t>
            </a:r>
            <a:r>
              <a:rPr lang="en-US" sz="1400" baseline="30000" dirty="0" smtClean="0">
                <a:solidFill>
                  <a:srgbClr val="FFFFFF"/>
                </a:solidFill>
              </a:rPr>
              <a:t>th</a:t>
            </a:r>
            <a:r>
              <a:rPr lang="en-US" sz="1400" dirty="0" smtClean="0">
                <a:solidFill>
                  <a:srgbClr val="FFFFFF"/>
                </a:solidFill>
              </a:rPr>
              <a:t> of </a:t>
            </a:r>
            <a:r>
              <a:rPr lang="en-US" sz="1400" dirty="0">
                <a:solidFill>
                  <a:srgbClr val="FFFFFF"/>
                </a:solidFill>
              </a:rPr>
              <a:t>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sz="4000" dirty="0" smtClean="0">
                <a:solidFill>
                  <a:srgbClr val="FFFF00"/>
                </a:solidFill>
              </a:rPr>
              <a:t>GOES-10: Experimental 1-min data</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685800"/>
            <a:ext cx="6034617" cy="45259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a:t>
            </a:fld>
            <a:endParaRPr lang="en-US">
              <a:solidFill>
                <a:srgbClr val="000000"/>
              </a:solidFill>
            </a:endParaRPr>
          </a:p>
        </p:txBody>
      </p:sp>
      <p:sp>
        <p:nvSpPr>
          <p:cNvPr id="6" name="TextBox 5"/>
          <p:cNvSpPr txBox="1"/>
          <p:nvPr/>
        </p:nvSpPr>
        <p:spPr>
          <a:xfrm>
            <a:off x="304800" y="5334000"/>
            <a:ext cx="8610600" cy="1477328"/>
          </a:xfrm>
          <a:prstGeom prst="rect">
            <a:avLst/>
          </a:prstGeom>
          <a:solidFill>
            <a:srgbClr val="0070C0"/>
          </a:solidFill>
        </p:spPr>
        <p:txBody>
          <a:bodyPr wrap="square" rtlCol="0">
            <a:spAutoFit/>
          </a:bodyPr>
          <a:lstStyle/>
          <a:p>
            <a:r>
              <a:rPr lang="en-US" dirty="0" smtClean="0">
                <a:solidFill>
                  <a:schemeClr val="bg1"/>
                </a:solidFill>
              </a:rPr>
              <a:t>Experimental 1-minute </a:t>
            </a:r>
            <a:r>
              <a:rPr lang="en-US" dirty="0">
                <a:solidFill>
                  <a:schemeClr val="bg1"/>
                </a:solidFill>
              </a:rPr>
              <a:t>GOES-10 visible data provided a rapid assessment of the current state of </a:t>
            </a:r>
            <a:r>
              <a:rPr lang="en-US" dirty="0" smtClean="0">
                <a:solidFill>
                  <a:schemeClr val="bg1"/>
                </a:solidFill>
              </a:rPr>
              <a:t>the atmosphere </a:t>
            </a:r>
            <a:r>
              <a:rPr lang="en-US" dirty="0">
                <a:solidFill>
                  <a:schemeClr val="bg1"/>
                </a:solidFill>
              </a:rPr>
              <a:t>over western Tennessee, and indicated that although there was some </a:t>
            </a:r>
            <a:r>
              <a:rPr lang="en-US" dirty="0" smtClean="0">
                <a:solidFill>
                  <a:schemeClr val="bg1"/>
                </a:solidFill>
              </a:rPr>
              <a:t>development of </a:t>
            </a:r>
            <a:r>
              <a:rPr lang="en-US" dirty="0">
                <a:solidFill>
                  <a:schemeClr val="bg1"/>
                </a:solidFill>
              </a:rPr>
              <a:t>the cumulus clouds, the apparent TCUs did not appear to favor continued development</a:t>
            </a:r>
            <a:r>
              <a:rPr lang="en-US" dirty="0" smtClean="0">
                <a:solidFill>
                  <a:schemeClr val="bg1"/>
                </a:solidFill>
              </a:rPr>
              <a:t>. Hence</a:t>
            </a:r>
            <a:r>
              <a:rPr lang="en-US" dirty="0">
                <a:solidFill>
                  <a:schemeClr val="bg1"/>
                </a:solidFill>
              </a:rPr>
              <a:t>, the odds of strong convection developing over that area would be lower during </a:t>
            </a:r>
            <a:r>
              <a:rPr lang="en-US" dirty="0" smtClean="0">
                <a:solidFill>
                  <a:schemeClr val="bg1"/>
                </a:solidFill>
              </a:rPr>
              <a:t>the next </a:t>
            </a:r>
            <a:r>
              <a:rPr lang="en-US" dirty="0">
                <a:solidFill>
                  <a:schemeClr val="bg1"/>
                </a:solidFill>
              </a:rPr>
              <a:t>several hours.</a:t>
            </a:r>
          </a:p>
        </p:txBody>
      </p:sp>
    </p:spTree>
    <p:extLst>
      <p:ext uri="{BB962C8B-B14F-4D97-AF65-F5344CB8AC3E}">
        <p14:creationId xmlns:p14="http://schemas.microsoft.com/office/powerpoint/2010/main" val="154657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303583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27617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 from AVHRR</a:t>
            </a: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16</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a:t>
              </a:r>
              <a:r>
                <a:rPr lang="en-US" sz="2000" dirty="0" smtClean="0">
                  <a:solidFill>
                    <a:srgbClr val="000000"/>
                  </a:solidFill>
                  <a:latin typeface="Times New Roman" pitchFamily="18" charset="0"/>
                </a:rPr>
                <a:t>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140216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Renkevens</a:t>
            </a:r>
            <a:r>
              <a:rPr lang="en-US" sz="2000" dirty="0" smtClean="0">
                <a:solidFill>
                  <a:srgbClr val="FFFF00"/>
                </a:solidFill>
              </a:rPr>
              <a:t>, Tom; </a:t>
            </a:r>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smtClean="0">
                <a:solidFill>
                  <a:srgbClr val="FFFF00"/>
                </a:solidFill>
              </a:rPr>
              <a:t/>
            </a:r>
            <a:br>
              <a:rPr lang="en-US" sz="2000" dirty="0" smtClean="0">
                <a:solidFill>
                  <a:srgbClr val="FFFF00"/>
                </a:solidFill>
              </a:rPr>
            </a:b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Key</a:t>
            </a:r>
            <a:r>
              <a:rPr lang="en-US" sz="2000" dirty="0" smtClean="0">
                <a:solidFill>
                  <a:srgbClr val="FFFF00"/>
                </a:solidFill>
              </a:rPr>
              <a:t>,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Whittaker</a:t>
            </a:r>
            <a:r>
              <a:rPr lang="en-US" sz="2000" dirty="0" smtClean="0">
                <a:solidFill>
                  <a:srgbClr val="FFFF00"/>
                </a:solidFill>
              </a:rPr>
              <a:t>,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Walter </a:t>
            </a:r>
            <a:r>
              <a:rPr lang="en-US" sz="2000" dirty="0" smtClean="0">
                <a:solidFill>
                  <a:srgbClr val="FFFF00"/>
                </a:solidFill>
              </a:rPr>
              <a:t>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NASA, ITT </a:t>
            </a:r>
            <a:r>
              <a:rPr lang="en-US" sz="2000" dirty="0" smtClean="0">
                <a:solidFill>
                  <a:srgbClr val="FFFF00"/>
                </a:solidFill>
              </a:rPr>
              <a:t>Industries, Lockheed-Martin, other industry partners, etc.</a:t>
            </a:r>
          </a:p>
          <a:p>
            <a:pPr eaLnBrk="1" hangingPunct="1"/>
            <a:endParaRPr lang="en-US" sz="2000" dirty="0" smtClean="0">
              <a:solidFill>
                <a:srgbClr val="FFFF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401784" y="2592999"/>
            <a:ext cx="124764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Fires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a:t>
            </a:r>
            <a:r>
              <a:rPr lang="en-US" sz="2000" dirty="0" smtClean="0">
                <a:latin typeface="Times New Roman" pitchFamily="18" charset="0"/>
              </a:rPr>
              <a:t>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539601" y="4674170"/>
            <a:ext cx="1193147"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WV</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a:t>
            </a:r>
            <a:r>
              <a:rPr lang="en-US" sz="2000" dirty="0" smtClean="0">
                <a:latin typeface="Times New Roman" pitchFamily="18" charset="0"/>
              </a:rPr>
              <a:t>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201406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21</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High Rate Information Transmissions (HRIT)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t>Visualization </a:t>
            </a:r>
            <a:br>
              <a:rPr lang="en-US" dirty="0" smtClean="0"/>
            </a:br>
            <a:r>
              <a:rPr lang="en-US" sz="4000" dirty="0" smtClean="0"/>
              <a:t>(“true color” as a decision </a:t>
            </a:r>
            <a:r>
              <a:rPr lang="en-US" sz="4000" dirty="0" smtClean="0"/>
              <a:t>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219200" y="228600"/>
            <a:ext cx="7848600" cy="1143000"/>
          </a:xfrm>
        </p:spPr>
        <p:txBody>
          <a:bodyPr/>
          <a:lstStyle/>
          <a:p>
            <a:pPr eaLnBrk="1" hangingPunct="1"/>
            <a:r>
              <a:rPr lang="en-US" dirty="0" smtClean="0"/>
              <a:t>Visualization </a:t>
            </a:r>
            <a:br>
              <a:rPr lang="en-US" dirty="0" smtClean="0"/>
            </a:br>
            <a:r>
              <a:rPr lang="en-US" sz="4000" dirty="0" smtClean="0"/>
              <a:t>(“RGB highlights cloud phase”)</a:t>
            </a:r>
            <a:endParaRPr lang="en-US" sz="4000" dirty="0" smtClean="0"/>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38</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39</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grpSp>
        <p:nvGrpSpPr>
          <p:cNvPr id="9221" name="Group 3"/>
          <p:cNvGrpSpPr>
            <a:grpSpLocks/>
          </p:cNvGrpSpPr>
          <p:nvPr/>
        </p:nvGrpSpPr>
        <p:grpSpPr bwMode="auto">
          <a:xfrm>
            <a:off x="4038600" y="2209800"/>
            <a:ext cx="4876800" cy="3962400"/>
            <a:chOff x="4338637" y="1771920"/>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1771920"/>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5902874"/>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
        <p:nvSpPr>
          <p:cNvPr id="8" name="TextBox 7"/>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4.18: </a:t>
            </a:r>
            <a:r>
              <a:rPr lang="en-US" b="1" dirty="0"/>
              <a:t>GOES-R </a:t>
            </a:r>
            <a:r>
              <a:rPr lang="en-US" b="1" dirty="0" err="1"/>
              <a:t>Sectorized</a:t>
            </a:r>
            <a:r>
              <a:rPr lang="en-US" b="1" dirty="0"/>
              <a:t> Cloud and Moisture Imagery Products </a:t>
            </a:r>
            <a:r>
              <a:rPr lang="en-US" dirty="0" smtClean="0"/>
              <a:t> </a:t>
            </a:r>
            <a:endParaRPr lang="en-US" dirty="0"/>
          </a:p>
        </p:txBody>
      </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40</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Broadcasters</a:t>
            </a:r>
            <a:endParaRPr lang="en-US" sz="2000" dirty="0" smtClean="0"/>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172200"/>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bg1"/>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6499" y="795925"/>
            <a:ext cx="461665" cy="50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43</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6499" y="374633"/>
            <a:ext cx="461665" cy="59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44</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45</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a:t>
            </a:r>
            <a:r>
              <a:rPr lang="en-US" sz="1600" dirty="0" err="1" smtClean="0"/>
              <a:t>infared</a:t>
            </a:r>
            <a:r>
              <a:rPr lang="en-US" sz="1600" dirty="0" smtClean="0"/>
              <a:t> </a:t>
            </a:r>
            <a:r>
              <a:rPr lang="en-US" sz="1600" dirty="0" smtClean="0"/>
              <a:t>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a:t>
            </a:r>
            <a:r>
              <a:rPr lang="en-US" sz="1600" dirty="0" smtClean="0"/>
              <a:t>emissivity)</a:t>
            </a:r>
            <a:endParaRPr lang="en-US" sz="1600" dirty="0" smtClean="0"/>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a:t>
            </a:r>
            <a:r>
              <a:rPr lang="en-US" sz="1600" dirty="0" smtClean="0"/>
              <a:t>temperature)</a:t>
            </a:r>
            <a:endParaRPr lang="en-US" sz="1600" dirty="0" smtClean="0"/>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47</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48</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153400" cy="4462462"/>
          </a:xfrm>
        </p:spPr>
        <p:txBody>
          <a:bodyPr/>
          <a:lstStyle/>
          <a:p>
            <a:pPr eaLnBrk="1" hangingPunct="1">
              <a:defRPr/>
            </a:pPr>
            <a:r>
              <a:rPr lang="en-US" sz="2800" dirty="0" smtClean="0">
                <a:solidFill>
                  <a:schemeClr val="bg1"/>
                </a:solidFill>
              </a:rPr>
              <a:t>The ABI on GOES-R will improve over the current instrument in many aspects (spectral, spatial, and temporal on orders of 3, </a:t>
            </a:r>
            <a:r>
              <a:rPr lang="en-US" sz="2800" dirty="0" smtClean="0">
                <a:solidFill>
                  <a:schemeClr val="bg1"/>
                </a:solidFill>
              </a:rPr>
              <a:t>4, </a:t>
            </a:r>
            <a:r>
              <a:rPr lang="en-US" sz="2800" dirty="0" smtClean="0">
                <a:solidFill>
                  <a:schemeClr val="bg1"/>
                </a:solidFill>
              </a:rPr>
              <a:t>and 5, respectively), plus improved image navigation and registration and radiometer performance</a:t>
            </a:r>
            <a:r>
              <a:rPr lang="en-US" sz="2800" dirty="0" smtClean="0">
                <a:solidFill>
                  <a:schemeClr val="bg1"/>
                </a:solidFill>
              </a:rPr>
              <a:t>.</a:t>
            </a:r>
            <a:br>
              <a:rPr lang="en-US" sz="2800" dirty="0" smtClean="0">
                <a:solidFill>
                  <a:schemeClr val="bg1"/>
                </a:solidFill>
              </a:rPr>
            </a:br>
            <a:endParaRPr lang="en-US" sz="2800" dirty="0" smtClean="0">
              <a:solidFill>
                <a:schemeClr val="bg1"/>
              </a:solidFill>
            </a:endParaRPr>
          </a:p>
          <a:p>
            <a:pPr eaLnBrk="1" hangingPunct="1">
              <a:defRPr/>
            </a:pPr>
            <a:r>
              <a:rPr lang="en-US" sz="2800" dirty="0" smtClean="0">
                <a:solidFill>
                  <a:schemeClr val="bg1"/>
                </a:solidFill>
              </a:rPr>
              <a:t>These improvements will </a:t>
            </a:r>
            <a:br>
              <a:rPr lang="en-US" sz="2800" dirty="0" smtClean="0">
                <a:solidFill>
                  <a:schemeClr val="bg1"/>
                </a:solidFill>
              </a:rPr>
            </a:br>
            <a:r>
              <a:rPr lang="en-US" sz="2800" dirty="0" smtClean="0">
                <a:solidFill>
                  <a:schemeClr val="bg1"/>
                </a:solidFill>
              </a:rPr>
              <a:t>greatly assist a host of </a:t>
            </a:r>
            <a:br>
              <a:rPr lang="en-US" sz="2800" dirty="0" smtClean="0">
                <a:solidFill>
                  <a:schemeClr val="bg1"/>
                </a:solidFill>
              </a:rPr>
            </a:br>
            <a:r>
              <a:rPr lang="en-US" sz="2800" dirty="0" smtClean="0">
                <a:solidFill>
                  <a:schemeClr val="bg1"/>
                </a:solidFill>
              </a:rPr>
              <a:t>applications, especially </a:t>
            </a:r>
            <a:br>
              <a:rPr lang="en-US" sz="2800" dirty="0" smtClean="0">
                <a:solidFill>
                  <a:schemeClr val="bg1"/>
                </a:solidFill>
              </a:rPr>
            </a:br>
            <a:r>
              <a:rPr lang="en-US" sz="2800" dirty="0" smtClean="0">
                <a:solidFill>
                  <a:schemeClr val="bg1"/>
                </a:solidFill>
              </a:rPr>
              <a:t>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50</a:t>
            </a:fld>
            <a:endParaRPr lang="en-US" smtClean="0">
              <a:solidFill>
                <a:srgbClr val="000000"/>
              </a:solidFill>
            </a:endParaRPr>
          </a:p>
        </p:txBody>
      </p:sp>
      <p:sp>
        <p:nvSpPr>
          <p:cNvPr id="2" name="TextBox 1"/>
          <p:cNvSpPr txBox="1"/>
          <p:nvPr/>
        </p:nvSpPr>
        <p:spPr>
          <a:xfrm>
            <a:off x="7281315" y="6274329"/>
            <a:ext cx="1591141" cy="369332"/>
          </a:xfrm>
          <a:prstGeom prst="rect">
            <a:avLst/>
          </a:prstGeom>
          <a:solidFill>
            <a:schemeClr val="accent6">
              <a:lumMod val="60000"/>
              <a:lumOff val="40000"/>
            </a:schemeClr>
          </a:solidFill>
        </p:spPr>
        <p:txBody>
          <a:bodyPr wrap="none" rtlCol="0">
            <a:spAutoFit/>
          </a:bodyPr>
          <a:lstStyle/>
          <a:p>
            <a:r>
              <a:rPr lang="en-US" dirty="0" smtClean="0">
                <a:solidFill>
                  <a:srgbClr val="FFFF00"/>
                </a:solidFill>
              </a:rPr>
              <a:t>ITT Industries</a:t>
            </a:r>
            <a:endParaRPr lang="en-US" dirty="0">
              <a:solidFill>
                <a:srgbClr val="FFFF00"/>
              </a:solidFill>
            </a:endParaRPr>
          </a:p>
        </p:txBody>
      </p:sp>
      <p:pic>
        <p:nvPicPr>
          <p:cNvPr id="7" name="Picture 6" descr="ABI.png"/>
          <p:cNvPicPr>
            <a:picLocks noChangeAspect="1"/>
          </p:cNvPicPr>
          <p:nvPr/>
        </p:nvPicPr>
        <p:blipFill>
          <a:blip r:embed="rId2" cstate="print"/>
          <a:stretch>
            <a:fillRect/>
          </a:stretch>
        </p:blipFill>
        <p:spPr>
          <a:xfrm>
            <a:off x="5257800" y="3291770"/>
            <a:ext cx="3614656" cy="3359237"/>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 Slides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Google Earth</a:t>
            </a:r>
          </a:p>
          <a:p>
            <a:r>
              <a:rPr lang="en-US" dirty="0" smtClean="0">
                <a:solidFill>
                  <a:schemeClr val="bg1"/>
                </a:solidFill>
              </a:rPr>
              <a:t>Select links</a:t>
            </a:r>
          </a:p>
          <a:p>
            <a:r>
              <a:rPr lang="en-US" dirty="0" smtClean="0">
                <a:solidFill>
                  <a:schemeClr val="bg1"/>
                </a:solidFill>
              </a:rPr>
              <a:t>Acknowledgements</a:t>
            </a:r>
          </a:p>
          <a:p>
            <a:r>
              <a:rPr lang="en-US" dirty="0" smtClean="0">
                <a:solidFill>
                  <a:schemeClr val="bg1"/>
                </a:solidFill>
              </a:rPr>
              <a:t>Products </a:t>
            </a:r>
            <a:r>
              <a:rPr lang="en-US" dirty="0" err="1" smtClean="0">
                <a:solidFill>
                  <a:schemeClr val="bg1"/>
                </a:solidFill>
              </a:rPr>
              <a:t>vs</a:t>
            </a:r>
            <a:r>
              <a:rPr lang="en-US" dirty="0" smtClean="0">
                <a:solidFill>
                  <a:schemeClr val="bg1"/>
                </a:solidFill>
              </a:rPr>
              <a:t> bands</a:t>
            </a:r>
          </a:p>
          <a:p>
            <a:r>
              <a:rPr lang="en-US" dirty="0" smtClean="0">
                <a:solidFill>
                  <a:schemeClr val="bg1"/>
                </a:solidFill>
              </a:rPr>
              <a:t>GOES-R at 137W scan strategy</a:t>
            </a: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528898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52</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54</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ABI “Baseline” Products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AFFB872F-3606-4B24-B849-DB8567CF9C48}" type="slidenum">
              <a:rPr lang="en-US" smtClean="0"/>
              <a:t>55</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7567020"/>
              </p:ext>
            </p:extLst>
          </p:nvPr>
        </p:nvGraphicFramePr>
        <p:xfrm>
          <a:off x="777243" y="904615"/>
          <a:ext cx="7909557" cy="5267585"/>
        </p:xfrm>
        <a:graphic>
          <a:graphicData uri="http://schemas.openxmlformats.org/drawingml/2006/table">
            <a:tbl>
              <a:tblPr firstRow="1" firstCol="1" lastCol="1" bandRow="1" bandCol="1">
                <a:tableStyleId>{8A107856-5554-42FB-B03E-39F5DBC370BA}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5</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10</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bl>
          </a:graphicData>
        </a:graphic>
      </p:graphicFrame>
      <p:sp>
        <p:nvSpPr>
          <p:cNvPr id="3" name="TextBox 2"/>
          <p:cNvSpPr txBox="1"/>
          <p:nvPr/>
        </p:nvSpPr>
        <p:spPr>
          <a:xfrm>
            <a:off x="228600" y="6400800"/>
            <a:ext cx="8584401" cy="369332"/>
          </a:xfrm>
          <a:prstGeom prst="rect">
            <a:avLst/>
          </a:prstGeom>
          <a:noFill/>
        </p:spPr>
        <p:txBody>
          <a:bodyPr wrap="none" rtlCol="0">
            <a:spAutoFit/>
          </a:bodyPr>
          <a:lstStyle/>
          <a:p>
            <a:r>
              <a:rPr lang="en-US" dirty="0" smtClean="0">
                <a:solidFill>
                  <a:schemeClr val="bg1"/>
                </a:solidFill>
              </a:rPr>
              <a:t>Bands may also be used by needed “upstream” products, such as the cloud mask.</a:t>
            </a:r>
            <a:endParaRPr lang="en-US" dirty="0">
              <a:solidFill>
                <a:schemeClr val="bg1"/>
              </a:solidFill>
            </a:endParaRPr>
          </a:p>
        </p:txBody>
      </p:sp>
    </p:spTree>
    <p:extLst>
      <p:ext uri="{BB962C8B-B14F-4D97-AF65-F5344CB8AC3E}">
        <p14:creationId xmlns:p14="http://schemas.microsoft.com/office/powerpoint/2010/main" val="3020798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ABI “Future Capabilities” Products</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638140"/>
              </p:ext>
            </p:extLst>
          </p:nvPr>
        </p:nvGraphicFramePr>
        <p:xfrm>
          <a:off x="664610" y="876184"/>
          <a:ext cx="7869790" cy="5677016"/>
        </p:xfrm>
        <a:graphic>
          <a:graphicData uri="http://schemas.openxmlformats.org/drawingml/2006/table">
            <a:tbl>
              <a:tblPr firstRow="1" firstCol="1" lastCol="1" bandRow="1" bandCol="1">
                <a:tableStyleId>{8A107856-5554-42FB-B03E-39F5DBC370BA}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9</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10</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Cloud Liquid Water</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t>56</a:t>
            </a:fld>
            <a:endParaRPr lang="en-US"/>
          </a:p>
        </p:txBody>
      </p:sp>
    </p:spTree>
    <p:extLst>
      <p:ext uri="{BB962C8B-B14F-4D97-AF65-F5344CB8AC3E}">
        <p14:creationId xmlns:p14="http://schemas.microsoft.com/office/powerpoint/2010/main" val="2747052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4-Oct-11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9133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01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20366</TotalTime>
  <Words>3441</Words>
  <Application>Microsoft Office PowerPoint</Application>
  <PresentationFormat>On-screen Show (4:3)</PresentationFormat>
  <Paragraphs>1469</Paragraphs>
  <Slides>58</Slides>
  <Notes>21</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GOES-10: Experimental 1-min data</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(“true color” as a decision aid”)</vt:lpstr>
      <vt:lpstr>Visualization  (“RGB highlights cloud phase”)</vt:lpstr>
      <vt:lpstr>Overview</vt:lpstr>
      <vt:lpstr>PowerPoint Presentation</vt:lpstr>
      <vt:lpstr>Imagery</vt:lpstr>
      <vt:lpstr>PowerPoint Presentation</vt:lpstr>
      <vt:lpstr>PowerPoint Presentation</vt:lpstr>
      <vt:lpstr>PowerPoint Presentation</vt:lpstr>
      <vt:lpstr>Cloud Phase</vt:lpstr>
      <vt:lpstr>PowerPoint Presentation</vt:lpstr>
      <vt:lpstr>PowerPoint Presentation</vt:lpstr>
      <vt:lpstr>Overview</vt:lpstr>
      <vt:lpstr>Approximate spectral and spatial resolutions of US GOES Imagers</vt:lpstr>
      <vt:lpstr>Summary  </vt:lpstr>
      <vt:lpstr>Back-up Slides</vt:lpstr>
      <vt:lpstr>Google Earth</vt:lpstr>
      <vt:lpstr>PowerPoint Presentation</vt:lpstr>
      <vt:lpstr>Acknowledgements</vt:lpstr>
      <vt:lpstr>ABI “Baseline” Products</vt:lpstr>
      <vt:lpstr>ABI “Future Capabilities” Products</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75</cp:revision>
  <dcterms:created xsi:type="dcterms:W3CDTF">2011-02-15T21:29:38Z</dcterms:created>
  <dcterms:modified xsi:type="dcterms:W3CDTF">2011-10-04T20:39:57Z</dcterms:modified>
</cp:coreProperties>
</file>