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714" r:id="rId4"/>
    <p:sldMasterId id="2147483728" r:id="rId5"/>
    <p:sldMasterId id="2147483782" r:id="rId6"/>
  </p:sldMasterIdLst>
  <p:notesMasterIdLst>
    <p:notesMasterId r:id="rId66"/>
  </p:notesMasterIdLst>
  <p:sldIdLst>
    <p:sldId id="257" r:id="rId7"/>
    <p:sldId id="258" r:id="rId8"/>
    <p:sldId id="274" r:id="rId9"/>
    <p:sldId id="259" r:id="rId10"/>
    <p:sldId id="277" r:id="rId11"/>
    <p:sldId id="372" r:id="rId12"/>
    <p:sldId id="373" r:id="rId13"/>
    <p:sldId id="374" r:id="rId14"/>
    <p:sldId id="375" r:id="rId15"/>
    <p:sldId id="278" r:id="rId16"/>
    <p:sldId id="368" r:id="rId17"/>
    <p:sldId id="364" r:id="rId18"/>
    <p:sldId id="369" r:id="rId19"/>
    <p:sldId id="382" r:id="rId20"/>
    <p:sldId id="376" r:id="rId21"/>
    <p:sldId id="377" r:id="rId22"/>
    <p:sldId id="378" r:id="rId23"/>
    <p:sldId id="281" r:id="rId24"/>
    <p:sldId id="282" r:id="rId25"/>
    <p:sldId id="386" r:id="rId26"/>
    <p:sldId id="387" r:id="rId27"/>
    <p:sldId id="302" r:id="rId28"/>
    <p:sldId id="303" r:id="rId29"/>
    <p:sldId id="304" r:id="rId30"/>
    <p:sldId id="305" r:id="rId31"/>
    <p:sldId id="306" r:id="rId32"/>
    <p:sldId id="307" r:id="rId33"/>
    <p:sldId id="308" r:id="rId34"/>
    <p:sldId id="309" r:id="rId35"/>
    <p:sldId id="310" r:id="rId36"/>
    <p:sldId id="311" r:id="rId37"/>
    <p:sldId id="312" r:id="rId38"/>
    <p:sldId id="313" r:id="rId39"/>
    <p:sldId id="314" r:id="rId40"/>
    <p:sldId id="315" r:id="rId41"/>
    <p:sldId id="316" r:id="rId42"/>
    <p:sldId id="317" r:id="rId43"/>
    <p:sldId id="318" r:id="rId44"/>
    <p:sldId id="319" r:id="rId45"/>
    <p:sldId id="321" r:id="rId46"/>
    <p:sldId id="344" r:id="rId47"/>
    <p:sldId id="345" r:id="rId48"/>
    <p:sldId id="320" r:id="rId49"/>
    <p:sldId id="370" r:id="rId50"/>
    <p:sldId id="371" r:id="rId51"/>
    <p:sldId id="352" r:id="rId52"/>
    <p:sldId id="362" r:id="rId53"/>
    <p:sldId id="360" r:id="rId54"/>
    <p:sldId id="342" r:id="rId55"/>
    <p:sldId id="323" r:id="rId56"/>
    <p:sldId id="327" r:id="rId57"/>
    <p:sldId id="385" r:id="rId58"/>
    <p:sldId id="326" r:id="rId59"/>
    <p:sldId id="325" r:id="rId60"/>
    <p:sldId id="328" r:id="rId61"/>
    <p:sldId id="383" r:id="rId62"/>
    <p:sldId id="384" r:id="rId63"/>
    <p:sldId id="388" r:id="rId64"/>
    <p:sldId id="389"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12" d="100"/>
          <a:sy n="112" d="100"/>
        </p:scale>
        <p:origin x="-84" y="-12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19F701-A1D8-4B56-B133-A74E001B23F5}" type="datetimeFigureOut">
              <a:rPr lang="en-US" smtClean="0"/>
              <a:t>9/27/2011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43AE03-2E6E-42E5-B2F9-5354D4BD819B}" type="slidenum">
              <a:rPr lang="en-US" smtClean="0"/>
              <a:t>‹#›</a:t>
            </a:fld>
            <a:endParaRPr lang="en-US"/>
          </a:p>
        </p:txBody>
      </p:sp>
    </p:spTree>
    <p:extLst>
      <p:ext uri="{BB962C8B-B14F-4D97-AF65-F5344CB8AC3E}">
        <p14:creationId xmlns:p14="http://schemas.microsoft.com/office/powerpoint/2010/main" val="301416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ftp://satepsanone.nesdis.noaa.gov/volcano/GOES10/g10_spie_125898_0_art_1_jzbn7k_with_copyright.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1097C35-4C2F-4316-8043-4B14081389CC}" type="slidenum">
              <a:rPr lang="en-US">
                <a:solidFill>
                  <a:prstClr val="black"/>
                </a:solidFill>
              </a:rPr>
              <a:pPr eaLnBrk="1" hangingPunct="1"/>
              <a:t>1</a:t>
            </a:fld>
            <a:endParaRPr lang="en-US">
              <a:solidFill>
                <a:prstClr val="black"/>
              </a:solidFill>
            </a:endParaRPr>
          </a:p>
        </p:txBody>
      </p:sp>
      <p:sp>
        <p:nvSpPr>
          <p:cNvPr id="99331" name="Rectangle 2"/>
          <p:cNvSpPr>
            <a:spLocks noGrp="1" noRot="1" noChangeAspect="1" noChangeArrowheads="1" noTextEdit="1"/>
          </p:cNvSpPr>
          <p:nvPr>
            <p:ph type="sldImg"/>
          </p:nvPr>
        </p:nvSpPr>
        <p:spPr>
          <a:xfrm>
            <a:off x="1143000" y="687388"/>
            <a:ext cx="4572000" cy="3429000"/>
          </a:xfrm>
          <a:ln/>
        </p:spPr>
      </p:sp>
      <p:sp>
        <p:nvSpPr>
          <p:cNvPr id="99332"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0A6C94D-746D-46AB-A884-44B07F16A4F3}" type="slidenum">
              <a:rPr lang="en-US" smtClean="0"/>
              <a:pPr eaLnBrk="1" hangingPunct="1"/>
              <a:t>13</a:t>
            </a:fld>
            <a:endParaRPr 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Igor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ftp://satepsanone.nesdis.noaa.gov/volcano/GOES10/g10_spie_125898_0_art_1_jzbn7k_with_copyright.pdf</a:t>
            </a:r>
          </a:p>
          <a:p>
            <a:endParaRPr lang="en-US" dirty="0" smtClean="0"/>
          </a:p>
          <a:p>
            <a:r>
              <a:rPr lang="en-US" dirty="0" smtClean="0"/>
              <a:t>Schmit, T. J., R. M. Rabin, A. S. </a:t>
            </a:r>
            <a:r>
              <a:rPr lang="en-US" dirty="0" err="1" smtClean="0"/>
              <a:t>Bachmeier</a:t>
            </a:r>
            <a:r>
              <a:rPr lang="en-US" dirty="0" smtClean="0"/>
              <a:t>, J. Li, M. M. </a:t>
            </a:r>
            <a:r>
              <a:rPr lang="en-US" dirty="0" err="1" smtClean="0"/>
              <a:t>Gunshor</a:t>
            </a:r>
            <a:r>
              <a:rPr lang="en-US" dirty="0" smtClean="0"/>
              <a:t>, H. </a:t>
            </a:r>
            <a:r>
              <a:rPr lang="en-US" dirty="0" err="1" smtClean="0"/>
              <a:t>Steigerwaldt</a:t>
            </a:r>
            <a:r>
              <a:rPr lang="en-US" dirty="0" smtClean="0"/>
              <a:t>, A. J. Schreiner, R. M. </a:t>
            </a:r>
            <a:r>
              <a:rPr lang="en-US" dirty="0" err="1" smtClean="0"/>
              <a:t>Aune</a:t>
            </a:r>
            <a:r>
              <a:rPr lang="en-US" dirty="0" smtClean="0"/>
              <a:t>, and G. S. Wade, 2009: </a:t>
            </a:r>
            <a:r>
              <a:rPr lang="en-US" dirty="0" smtClean="0">
                <a:hlinkClick r:id="rId3" tooltip="PDF of paper (2.6Mb)"/>
              </a:rPr>
              <a:t>Many uses of the geostationary operational environmental satellite-10 sounder and imager during a high inclination state</a:t>
            </a:r>
            <a:r>
              <a:rPr lang="en-US" dirty="0" smtClean="0"/>
              <a:t> (2.6Mb PDF), Journal of Applied Remote Sensing, Vol. 3, 033514. </a:t>
            </a:r>
            <a:endParaRPr lang="en-US" dirty="0"/>
          </a:p>
        </p:txBody>
      </p:sp>
      <p:sp>
        <p:nvSpPr>
          <p:cNvPr id="4" name="Slide Number Placeholder 3"/>
          <p:cNvSpPr>
            <a:spLocks noGrp="1"/>
          </p:cNvSpPr>
          <p:nvPr>
            <p:ph type="sldNum" sz="quarter" idx="10"/>
          </p:nvPr>
        </p:nvSpPr>
        <p:spPr/>
        <p:txBody>
          <a:bodyPr/>
          <a:lstStyle/>
          <a:p>
            <a:fld id="{3E43AE03-2E6E-42E5-B2F9-5354D4BD819B}" type="slidenum">
              <a:rPr lang="en-US" smtClean="0"/>
              <a:t>14</a:t>
            </a:fld>
            <a:endParaRPr lang="en-US"/>
          </a:p>
        </p:txBody>
      </p:sp>
    </p:spTree>
    <p:extLst>
      <p:ext uri="{BB962C8B-B14F-4D97-AF65-F5344CB8AC3E}">
        <p14:creationId xmlns:p14="http://schemas.microsoft.com/office/powerpoint/2010/main" val="1686777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1241F02-44AD-48D1-A053-C88AFCDFF7C5}" type="slidenum">
              <a:rPr lang="en-US">
                <a:solidFill>
                  <a:prstClr val="black"/>
                </a:solidFill>
              </a:rPr>
              <a:pPr eaLnBrk="1" hangingPunct="1"/>
              <a:t>18</a:t>
            </a:fld>
            <a:endParaRPr lang="en-US">
              <a:solidFill>
                <a:prstClr val="black"/>
              </a:solidFill>
            </a:endParaRPr>
          </a:p>
        </p:txBody>
      </p:sp>
      <p:sp>
        <p:nvSpPr>
          <p:cNvPr id="109571" name="Rectangle 2"/>
          <p:cNvSpPr>
            <a:spLocks noGrp="1" noRot="1" noChangeAspect="1" noChangeArrowheads="1" noTextEdit="1"/>
          </p:cNvSpPr>
          <p:nvPr>
            <p:ph type="sldImg"/>
          </p:nvPr>
        </p:nvSpPr>
        <p:spPr>
          <a:xfrm>
            <a:off x="1143000" y="687388"/>
            <a:ext cx="4572000" cy="3429000"/>
          </a:xfrm>
          <a:ln/>
        </p:spPr>
      </p:sp>
      <p:sp>
        <p:nvSpPr>
          <p:cNvPr id="109572"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F0C0F2F-B1AD-4A5C-991C-563D284BC289}" type="slidenum">
              <a:rPr lang="en-US">
                <a:solidFill>
                  <a:prstClr val="black"/>
                </a:solidFill>
              </a:rPr>
              <a:pPr eaLnBrk="1" hangingPunct="1"/>
              <a:t>19</a:t>
            </a:fld>
            <a:endParaRPr lang="en-US">
              <a:solidFill>
                <a:prstClr val="black"/>
              </a:solidFill>
            </a:endParaRPr>
          </a:p>
        </p:txBody>
      </p:sp>
      <p:sp>
        <p:nvSpPr>
          <p:cNvPr id="110595" name="Rectangle 2"/>
          <p:cNvSpPr>
            <a:spLocks noGrp="1" noRot="1" noChangeAspect="1" noChangeArrowheads="1" noTextEdit="1"/>
          </p:cNvSpPr>
          <p:nvPr>
            <p:ph type="sldImg"/>
          </p:nvPr>
        </p:nvSpPr>
        <p:spPr>
          <a:xfrm>
            <a:off x="1143000" y="687388"/>
            <a:ext cx="4572000" cy="3429000"/>
          </a:xfrm>
          <a:ln/>
        </p:spPr>
      </p:sp>
      <p:sp>
        <p:nvSpPr>
          <p:cNvPr id="110596"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AC696C1-070B-4C5B-8606-647897691083}" type="slidenum">
              <a:rPr lang="en-US">
                <a:solidFill>
                  <a:prstClr val="black"/>
                </a:solidFill>
              </a:rPr>
              <a:pPr eaLnBrk="1" hangingPunct="1"/>
              <a:t>20</a:t>
            </a:fld>
            <a:endParaRPr lang="en-US">
              <a:solidFill>
                <a:prstClr val="black"/>
              </a:solidFill>
            </a:endParaRPr>
          </a:p>
        </p:txBody>
      </p:sp>
      <p:sp>
        <p:nvSpPr>
          <p:cNvPr id="111619" name="Rectangle 2"/>
          <p:cNvSpPr>
            <a:spLocks noGrp="1" noRot="1" noChangeAspect="1" noChangeArrowheads="1" noTextEdit="1"/>
          </p:cNvSpPr>
          <p:nvPr>
            <p:ph type="sldImg"/>
          </p:nvPr>
        </p:nvSpPr>
        <p:spPr>
          <a:xfrm>
            <a:off x="1143000" y="687388"/>
            <a:ext cx="4572000" cy="3429000"/>
          </a:xfrm>
          <a:ln/>
        </p:spPr>
      </p:sp>
      <p:sp>
        <p:nvSpPr>
          <p:cNvPr id="111620"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a:p>
            <a:pPr eaLnBrk="1" hangingPunct="1"/>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0EA742-8853-428F-AA29-921B9974E6EB}" type="slidenum">
              <a:rPr lang="en-US">
                <a:solidFill>
                  <a:prstClr val="black"/>
                </a:solidFill>
              </a:rPr>
              <a:pPr eaLnBrk="1" hangingPunct="1"/>
              <a:t>21</a:t>
            </a:fld>
            <a:endParaRPr lang="en-US">
              <a:solidFill>
                <a:prstClr val="black"/>
              </a:solidFill>
            </a:endParaRPr>
          </a:p>
        </p:txBody>
      </p:sp>
      <p:sp>
        <p:nvSpPr>
          <p:cNvPr id="112643" name="Rectangle 2"/>
          <p:cNvSpPr>
            <a:spLocks noGrp="1" noRot="1" noChangeAspect="1" noChangeArrowheads="1" noTextEdit="1"/>
          </p:cNvSpPr>
          <p:nvPr>
            <p:ph type="sldImg"/>
          </p:nvPr>
        </p:nvSpPr>
        <p:spPr>
          <a:xfrm>
            <a:off x="1143000" y="687388"/>
            <a:ext cx="4572000" cy="3429000"/>
          </a:xfrm>
          <a:ln/>
        </p:spPr>
      </p:sp>
      <p:sp>
        <p:nvSpPr>
          <p:cNvPr id="112644"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a:p>
            <a:pPr eaLnBrk="1" hangingPunct="1"/>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3D26B6A-CF30-40D9-950B-EEB9DA4A4F9C}" type="slidenum">
              <a:rPr lang="en-US" smtClean="0"/>
              <a:pPr eaLnBrk="1" hangingPunct="1"/>
              <a:t>44</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As shown in mcidas-v</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FCC16EB3-F714-4A56-A383-F2E81926CB76}" type="slidenum">
              <a:rPr lang="en-US" sz="1200">
                <a:solidFill>
                  <a:prstClr val="black"/>
                </a:solidFill>
                <a:latin typeface="Arial" charset="0"/>
                <a:ea typeface="MS PGothic" pitchFamily="34" charset="-128"/>
              </a:rPr>
              <a:pPr algn="r" defTabSz="914409" fontAlgn="base">
                <a:spcBef>
                  <a:spcPct val="0"/>
                </a:spcBef>
                <a:spcAft>
                  <a:spcPct val="0"/>
                </a:spcAft>
              </a:pPr>
              <a:t>46</a:t>
            </a:fld>
            <a:endParaRPr lang="en-US" sz="1200">
              <a:solidFill>
                <a:prstClr val="black"/>
              </a:solidFill>
              <a:latin typeface="Arial" charset="0"/>
              <a:ea typeface="MS PGothic" pitchFamily="34" charset="-128"/>
            </a:endParaRPr>
          </a:p>
        </p:txBody>
      </p:sp>
      <p:sp>
        <p:nvSpPr>
          <p:cNvPr id="77827"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679DD58A-D596-4D9C-B53E-2DD30D0C32C8}"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46</a:t>
            </a:fld>
            <a:endParaRPr lang="en-US" sz="1000" i="1">
              <a:solidFill>
                <a:prstClr val="black"/>
              </a:solidFill>
              <a:latin typeface="Times New Roman" pitchFamily="18" charset="0"/>
              <a:ea typeface="MS PGothic" pitchFamily="34" charset="-128"/>
            </a:endParaRPr>
          </a:p>
        </p:txBody>
      </p:sp>
      <p:sp>
        <p:nvSpPr>
          <p:cNvPr id="77828"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EC582E58-1C63-4A27-A06E-79B355F783DA}"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46</a:t>
            </a:fld>
            <a:endParaRPr lang="en-US" sz="1000" i="1">
              <a:solidFill>
                <a:prstClr val="black"/>
              </a:solidFill>
              <a:latin typeface="Times New Roman" pitchFamily="18" charset="0"/>
              <a:ea typeface="MS PGothic" pitchFamily="34" charset="-128"/>
            </a:endParaRPr>
          </a:p>
        </p:txBody>
      </p:sp>
      <p:sp>
        <p:nvSpPr>
          <p:cNvPr id="77829"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36AB6D9D-BA2E-4564-BA66-FA1893398936}"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46</a:t>
            </a:fld>
            <a:endParaRPr lang="en-US" sz="1000" i="1">
              <a:solidFill>
                <a:prstClr val="black"/>
              </a:solidFill>
              <a:latin typeface="Times New Roman" pitchFamily="18" charset="0"/>
              <a:ea typeface="MS PGothic" pitchFamily="34" charset="-128"/>
            </a:endParaRPr>
          </a:p>
        </p:txBody>
      </p:sp>
      <p:sp>
        <p:nvSpPr>
          <p:cNvPr id="77830"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E9CCA33E-DB23-4292-80FC-36D605C329A1}"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46</a:t>
            </a:fld>
            <a:endParaRPr lang="en-US" sz="1000" i="1">
              <a:solidFill>
                <a:prstClr val="black"/>
              </a:solidFill>
              <a:latin typeface="Times New Roman" pitchFamily="18" charset="0"/>
              <a:ea typeface="MS PGothic" pitchFamily="34" charset="-128"/>
            </a:endParaRPr>
          </a:p>
        </p:txBody>
      </p:sp>
      <p:sp>
        <p:nvSpPr>
          <p:cNvPr id="77831" name="Rectangle 2"/>
          <p:cNvSpPr>
            <a:spLocks noGrp="1" noRot="1" noChangeAspect="1" noChangeArrowheads="1" noTextEdit="1"/>
          </p:cNvSpPr>
          <p:nvPr>
            <p:ph type="sldImg"/>
          </p:nvPr>
        </p:nvSpPr>
        <p:spPr>
          <a:xfrm>
            <a:off x="1155700" y="692150"/>
            <a:ext cx="4554538" cy="3416300"/>
          </a:xfrm>
          <a:ln/>
        </p:spPr>
      </p:sp>
      <p:sp>
        <p:nvSpPr>
          <p:cNvPr id="77832" name="Rectangle 3"/>
          <p:cNvSpPr>
            <a:spLocks noGrp="1" noChangeArrowheads="1"/>
          </p:cNvSpPr>
          <p:nvPr>
            <p:ph type="body" idx="1"/>
          </p:nvPr>
        </p:nvSpPr>
        <p:spPr>
          <a:xfrm>
            <a:off x="915343" y="4344030"/>
            <a:ext cx="5027316" cy="4114485"/>
          </a:xfrm>
          <a:noFill/>
          <a:ln/>
        </p:spPr>
        <p:txBody>
          <a:bodyPr lIns="90670" tIns="45335" rIns="90670" bIns="45335"/>
          <a:lstStyle/>
          <a:p>
            <a:pPr eaLnBrk="1" hangingPunct="1">
              <a:lnSpc>
                <a:spcPct val="90000"/>
              </a:lnSpc>
            </a:pPr>
            <a:r>
              <a:rPr lang="en-US" dirty="0"/>
              <a:t>This ABI Cloud Phase Algorithm determines the cloud top (layer that the radiometer senses) thermodynamic phase of the highest cloud layer.</a:t>
            </a:r>
          </a:p>
          <a:p>
            <a:pPr eaLnBrk="1" hangingPunct="1">
              <a:lnSpc>
                <a:spcPct val="90000"/>
              </a:lnSpc>
            </a:pPr>
            <a:endParaRPr lang="en-US" dirty="0"/>
          </a:p>
          <a:p>
            <a:pPr eaLnBrk="1" hangingPunct="1">
              <a:lnSpc>
                <a:spcPct val="90000"/>
              </a:lnSpc>
            </a:pPr>
            <a:r>
              <a:rPr lang="en-US" dirty="0"/>
              <a:t>The cloud phase output is a subset of a more detailed cloud classification produced by the GOES-R Cloud Type Algorithm</a:t>
            </a:r>
          </a:p>
          <a:p>
            <a:pPr eaLnBrk="1" hangingPunct="1">
              <a:lnSpc>
                <a:spcPct val="90000"/>
              </a:lnSpc>
              <a:buFont typeface="Symbol" pitchFamily="18" charset="2"/>
              <a:buNone/>
            </a:pPr>
            <a:endParaRPr lang="en-US" dirty="0"/>
          </a:p>
          <a:p>
            <a:pPr eaLnBrk="1" hangingPunct="1">
              <a:lnSpc>
                <a:spcPct val="90000"/>
              </a:lnSpc>
            </a:pPr>
            <a:r>
              <a:rPr lang="en-US" dirty="0"/>
              <a:t>A unique infrared cloud classification scheme is used to determine the cloud type</a:t>
            </a:r>
          </a:p>
          <a:p>
            <a:pPr eaLnBrk="1" hangingPunct="1">
              <a:lnSpc>
                <a:spcPct val="90000"/>
              </a:lnSpc>
            </a:pPr>
            <a:endParaRPr lang="en-US" dirty="0"/>
          </a:p>
          <a:p>
            <a:pPr eaLnBrk="1" hangingPunct="1"/>
            <a:r>
              <a:rPr lang="en-US" dirty="0"/>
              <a:t>ABI channels used: 10, 11, 14, and 15</a:t>
            </a:r>
          </a:p>
          <a:p>
            <a:pPr eaLnBrk="1" hangingPunct="1"/>
            <a:endParaRPr lang="en-US" dirty="0"/>
          </a:p>
          <a:p>
            <a:pPr eaLnBrk="1" hangingPunct="1"/>
            <a:r>
              <a:rPr lang="en-US" dirty="0"/>
              <a:t>Effective absorption optical depth ratios (</a:t>
            </a:r>
            <a:r>
              <a:rPr lang="en-US" dirty="0">
                <a:sym typeface="Symbol" pitchFamily="18" charset="2"/>
              </a:rPr>
              <a:t>-ratios</a:t>
            </a:r>
            <a:r>
              <a:rPr lang="en-US" dirty="0"/>
              <a:t>) are used to determine cloud type (liquid water, </a:t>
            </a:r>
            <a:r>
              <a:rPr lang="en-US" dirty="0" err="1"/>
              <a:t>supercooled</a:t>
            </a:r>
            <a:r>
              <a:rPr lang="en-US" dirty="0"/>
              <a:t> liquid water, mixed phase, opaque ice, semi-transparent ice, and multilayered clouds).</a:t>
            </a:r>
          </a:p>
          <a:p>
            <a:pPr eaLnBrk="1" hangingPunct="1"/>
            <a:endParaRPr lang="en-US" dirty="0"/>
          </a:p>
          <a:p>
            <a:pPr eaLnBrk="1" hangingPunct="1"/>
            <a:r>
              <a:rPr lang="en-US" dirty="0"/>
              <a:t>The cloud phase (liquid water, </a:t>
            </a:r>
            <a:r>
              <a:rPr lang="en-US" dirty="0" err="1"/>
              <a:t>supercooled</a:t>
            </a:r>
            <a:r>
              <a:rPr lang="en-US" dirty="0"/>
              <a:t> liquid water, mixed phase, and ice) is determined from the cloud type output (ice = opaque ice, semi-transparent ice, and multilayered clouds).</a:t>
            </a:r>
          </a:p>
          <a:p>
            <a:pPr eaLnBrk="1" hangingPunct="1">
              <a:lnSpc>
                <a:spcPct val="90000"/>
              </a:lnSpc>
            </a:pP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a:defRPr/>
            </a:pPr>
            <a:r>
              <a:rPr lang="en-US" b="1" dirty="0" smtClean="0">
                <a:solidFill>
                  <a:srgbClr val="F8F8F8"/>
                </a:solidFill>
              </a:rPr>
              <a:t>Will provide automated hurricane intensity estimates for tropical cyclone analysts over the GOES-R observation domain using infrared geostationary infrared window (IRW) imagery</a:t>
            </a:r>
          </a:p>
          <a:p>
            <a:pPr>
              <a:lnSpc>
                <a:spcPct val="90000"/>
              </a:lnSpc>
              <a:defRPr/>
            </a:pPr>
            <a:r>
              <a:rPr lang="en-US" sz="1800" dirty="0">
                <a:solidFill>
                  <a:srgbClr val="FFFFFF"/>
                </a:solidFill>
              </a:rPr>
              <a:t>Significant Heritage to draw from:</a:t>
            </a:r>
          </a:p>
          <a:p>
            <a:pPr>
              <a:lnSpc>
                <a:spcPct val="90000"/>
              </a:lnSpc>
              <a:buFont typeface="Arial" pitchFamily="34" charset="0"/>
              <a:buChar char="•"/>
              <a:defRPr/>
            </a:pPr>
            <a:r>
              <a:rPr lang="en-US" sz="1800" dirty="0">
                <a:solidFill>
                  <a:srgbClr val="FFFFFF"/>
                </a:solidFill>
              </a:rPr>
              <a:t> </a:t>
            </a:r>
            <a:r>
              <a:rPr lang="en-US" sz="1600" dirty="0">
                <a:solidFill>
                  <a:srgbClr val="FFFFFF"/>
                </a:solidFill>
              </a:rPr>
              <a:t>Based on </a:t>
            </a:r>
            <a:r>
              <a:rPr lang="en-US" sz="1600" dirty="0">
                <a:solidFill>
                  <a:srgbClr val="FFCC00"/>
                </a:solidFill>
              </a:rPr>
              <a:t>Subjective Dvorak “Enhanced Infrared” (EIR) Technique (SDT)</a:t>
            </a:r>
            <a:r>
              <a:rPr lang="en-US" sz="1600" dirty="0">
                <a:solidFill>
                  <a:srgbClr val="FFFFFF"/>
                </a:solidFill>
              </a:rPr>
              <a:t> developed in the 1970’s and 1980’s by NOAA/NESDIS scientist Vern Dvorak.</a:t>
            </a:r>
          </a:p>
          <a:p>
            <a:pPr>
              <a:lnSpc>
                <a:spcPct val="90000"/>
              </a:lnSpc>
              <a:buFont typeface="Arial" pitchFamily="34" charset="0"/>
              <a:buChar char="•"/>
              <a:defRPr/>
            </a:pPr>
            <a:r>
              <a:rPr lang="en-US" sz="1600" dirty="0">
                <a:solidFill>
                  <a:srgbClr val="FFFFFF"/>
                </a:solidFill>
              </a:rPr>
              <a:t> Provides e</a:t>
            </a:r>
            <a:r>
              <a:rPr lang="en-US" sz="1400" dirty="0">
                <a:solidFill>
                  <a:srgbClr val="FFFFFF"/>
                </a:solidFill>
              </a:rPr>
              <a:t>stimated hurricane intensity in oceanic regions where direct aircraft reconnaissance measurements of intensity are not available.</a:t>
            </a:r>
          </a:p>
          <a:p>
            <a:pPr>
              <a:lnSpc>
                <a:spcPct val="90000"/>
              </a:lnSpc>
              <a:buFont typeface="Arial" pitchFamily="34" charset="0"/>
              <a:buChar char="•"/>
              <a:defRPr/>
            </a:pPr>
            <a:r>
              <a:rPr lang="en-US" sz="1400" dirty="0">
                <a:solidFill>
                  <a:srgbClr val="FFFFFF"/>
                </a:solidFill>
              </a:rPr>
              <a:t> Satellite-based technique that employs image pattern recognition techniques and empirically based rules to derive an estimate of Tropical Cyclone (TC) intensity in “T numbers” which ultimately relate to surface wind speeds.</a:t>
            </a:r>
          </a:p>
          <a:p>
            <a:pPr>
              <a:defRPr/>
            </a:pPr>
            <a:endParaRPr lang="en-US" b="1" dirty="0" smtClean="0">
              <a:solidFill>
                <a:srgbClr val="F8F8F8"/>
              </a:solidFill>
            </a:endParaRPr>
          </a:p>
          <a:p>
            <a:pPr>
              <a:defRPr/>
            </a:pPr>
            <a:r>
              <a:rPr lang="en-US" dirty="0" smtClean="0"/>
              <a:t>The increased higher density winds derived from the higher resolution GOES-R ABI allows forecasters to more accurately determine the extent of the eye and gale force winds (upper winds, not ground), and improve the model forecasts of track and intensity. Example compares the winds GOES-R ABI can produce with its 2-km IR spatial resolution and 5-min refresh rate as simulated using the Weather Research and Forecast (WRF) Model compared to the current GOES-R imager with 4-km IR resolution and 15 min or longer refresh rate.</a:t>
            </a:r>
          </a:p>
          <a:p>
            <a:pPr>
              <a:defRPr/>
            </a:pPr>
            <a:endParaRPr lang="en-US" dirty="0" smtClean="0"/>
          </a:p>
          <a:p>
            <a:pPr>
              <a:defRPr/>
            </a:pPr>
            <a:r>
              <a:rPr lang="en-US" dirty="0" smtClean="0"/>
              <a:t>GOES-R improves spatial and temporal resolution thereby increasing the accuracy of storm height </a:t>
            </a:r>
            <a:r>
              <a:rPr lang="en-US" dirty="0" err="1" smtClean="0"/>
              <a:t>assigment</a:t>
            </a:r>
            <a:r>
              <a:rPr lang="en-US" dirty="0" smtClean="0"/>
              <a:t>.  GOES-R will also detect and more define eye helping to more accurately predict forward track.</a:t>
            </a:r>
          </a:p>
          <a:p>
            <a:pPr>
              <a:defRPr/>
            </a:pPr>
            <a:endParaRPr lang="en-US" dirty="0" smtClean="0"/>
          </a:p>
          <a:p>
            <a:pPr>
              <a:defRPr/>
            </a:pPr>
            <a:r>
              <a:rPr lang="en-US" b="1" i="1" dirty="0" smtClean="0">
                <a:solidFill>
                  <a:srgbClr val="FFFF00"/>
                </a:solidFill>
              </a:rPr>
              <a:t>The higher density winds derived from the GOES-R ABI allows forecasters to more accurately determine the extent of the eye and gale force winds, and will improve the model forecasts of track and intensity.</a:t>
            </a:r>
          </a:p>
          <a:p>
            <a:pPr>
              <a:defRPr/>
            </a:pPr>
            <a:endParaRPr lang="en-US" dirty="0" smtClean="0"/>
          </a:p>
          <a:p>
            <a:pPr>
              <a:defRPr/>
            </a:pPr>
            <a:endParaRPr lang="en-US" dirty="0"/>
          </a:p>
        </p:txBody>
      </p:sp>
      <p:sp>
        <p:nvSpPr>
          <p:cNvPr id="50180" name="Slide Number Placeholder 3"/>
          <p:cNvSpPr>
            <a:spLocks noGrp="1"/>
          </p:cNvSpPr>
          <p:nvPr>
            <p:ph type="sldNum" sz="quarter" idx="5"/>
          </p:nvPr>
        </p:nvSpPr>
        <p:spPr bwMode="auto">
          <a:noFill/>
          <a:ln>
            <a:miter lim="800000"/>
            <a:headEnd/>
            <a:tailEnd/>
          </a:ln>
        </p:spPr>
        <p:txBody>
          <a:bodyPr/>
          <a:lstStyle/>
          <a:p>
            <a:fld id="{260AEC5E-7676-4AD3-93E6-00596A9E4D71}" type="slidenum">
              <a:rPr lang="en-US" smtClean="0">
                <a:solidFill>
                  <a:prstClr val="black"/>
                </a:solidFill>
                <a:ea typeface="ＭＳ Ｐゴシック" pitchFamily="34" charset="-128"/>
              </a:rPr>
              <a:pPr/>
              <a:t>47</a:t>
            </a:fld>
            <a:endParaRPr lang="en-US" smtClean="0">
              <a:solidFill>
                <a:prstClr val="black"/>
              </a:solidFill>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EA3396-3327-4E5D-BAE7-F8E89CF11CEB}" type="slidenum">
              <a:rPr lang="en-US">
                <a:solidFill>
                  <a:prstClr val="black"/>
                </a:solidFill>
              </a:rPr>
              <a:pPr/>
              <a:t>48</a:t>
            </a:fld>
            <a:endParaRPr lang="en-US">
              <a:solidFill>
                <a:prstClr val="black"/>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xfrm>
            <a:off x="914400" y="4343400"/>
            <a:ext cx="5029200" cy="4114800"/>
          </a:xfrm>
        </p:spPr>
        <p:txBody>
          <a:bodyPr/>
          <a:lstStyle/>
          <a:p>
            <a:r>
              <a:rPr lang="en-US"/>
              <a:t>Here are two different fires.  What we can see is a more defined peak in the higher resolution data and it is easier to pick out individual hotspots.  In addition, the higher saturation tempearture of the ABI allows us to see that the fire is around 370K.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235454-1363-4C8D-ADF2-21D0C5203EC5}" type="slidenum">
              <a:rPr lang="en-US">
                <a:solidFill>
                  <a:prstClr val="black"/>
                </a:solidFill>
              </a:rPr>
              <a:pPr eaLnBrk="1" hangingPunct="1"/>
              <a:t>3</a:t>
            </a:fld>
            <a:endParaRPr lang="en-US">
              <a:solidFill>
                <a:prstClr val="black"/>
              </a:solidFill>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b="1" smtClean="0">
                <a:latin typeface="Arial" pitchFamily="34" charset="0"/>
              </a:rPr>
              <a:t>Advanced Baseline Imager (ABI)			Earth-viewing</a:t>
            </a:r>
          </a:p>
          <a:p>
            <a:pPr lvl="1"/>
            <a:r>
              <a:rPr lang="en-US" b="1" smtClean="0">
                <a:latin typeface="Arial" pitchFamily="34" charset="0"/>
              </a:rPr>
              <a:t>Geostationary Lightning Mapper (GLM)	Earth-viewing</a:t>
            </a:r>
          </a:p>
          <a:p>
            <a:pPr lvl="1"/>
            <a:r>
              <a:rPr lang="en-US" b="1" smtClean="0">
                <a:latin typeface="Arial" pitchFamily="34" charset="0"/>
              </a:rPr>
              <a:t>Solar Ultra-Violet Imager (SUVI)			Sun-viewing</a:t>
            </a:r>
          </a:p>
          <a:p>
            <a:pPr lvl="1"/>
            <a:r>
              <a:rPr lang="en-US" b="1" smtClean="0">
                <a:latin typeface="Arial" pitchFamily="34" charset="0"/>
              </a:rPr>
              <a:t>EUVS and XRS Irradiance Sensors (EXIS)	Sun-viewing</a:t>
            </a:r>
          </a:p>
          <a:p>
            <a:pPr lvl="1"/>
            <a:r>
              <a:rPr lang="en-US" b="1" smtClean="0">
                <a:latin typeface="Arial" pitchFamily="34" charset="0"/>
              </a:rPr>
              <a:t>Space Environment In-Situ Suite (SEISS)	Space-viewing</a:t>
            </a:r>
          </a:p>
          <a:p>
            <a:pPr lvl="1"/>
            <a:r>
              <a:rPr lang="en-US" b="1" smtClean="0">
                <a:latin typeface="Arial" pitchFamily="34" charset="0"/>
              </a:rPr>
              <a:t>Magnetometer (MAG)				Space-viewing</a:t>
            </a:r>
          </a:p>
          <a:p>
            <a:endParaRPr 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4069F9C-CF58-44DC-A848-DEDFE9756E92}" type="slidenum">
              <a:rPr lang="en-US">
                <a:solidFill>
                  <a:prstClr val="black"/>
                </a:solidFill>
              </a:rPr>
              <a:pPr eaLnBrk="1" hangingPunct="1"/>
              <a:t>50</a:t>
            </a:fld>
            <a:endParaRPr lang="en-US">
              <a:solidFill>
                <a:prstClr val="black"/>
              </a:solidFill>
            </a:endParaRPr>
          </a:p>
        </p:txBody>
      </p:sp>
      <p:sp>
        <p:nvSpPr>
          <p:cNvPr id="113667" name="Rectangle 2"/>
          <p:cNvSpPr>
            <a:spLocks noGrp="1" noRot="1" noChangeAspect="1" noChangeArrowheads="1" noTextEdit="1"/>
          </p:cNvSpPr>
          <p:nvPr>
            <p:ph type="sldImg"/>
          </p:nvPr>
        </p:nvSpPr>
        <p:spPr>
          <a:xfrm>
            <a:off x="1143000" y="687388"/>
            <a:ext cx="4572000" cy="3429000"/>
          </a:xfrm>
          <a:ln/>
        </p:spPr>
      </p:sp>
      <p:sp>
        <p:nvSpPr>
          <p:cNvPr id="113668"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0.40 inches = 4km; 0.80 inches = 8km</a:t>
            </a:r>
          </a:p>
          <a:p>
            <a:pPr eaLnBrk="1" hangingPunct="1"/>
            <a:r>
              <a:rPr lang="en-US" smtClean="0">
                <a:latin typeface="Arial" pitchFamily="34" charset="0"/>
              </a:rPr>
              <a:t>MSI is Multi-Spectral Imaging Mode (dashed boxes)</a:t>
            </a:r>
          </a:p>
          <a:p>
            <a:pPr eaLnBrk="1" hangingPunct="1"/>
            <a:r>
              <a:rPr lang="en-US" smtClean="0">
                <a:latin typeface="Arial" pitchFamily="34" charset="0"/>
              </a:rPr>
              <a:t>This does not show other improvements: SNR, MTF, bit-depth, navigation, coverage rates, etc.</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8915962-C3BF-47CC-A06E-2D83FCD5F225}" type="slidenum">
              <a:rPr lang="en-US">
                <a:solidFill>
                  <a:prstClr val="black"/>
                </a:solidFill>
              </a:rPr>
              <a:pPr eaLnBrk="1" hangingPunct="1"/>
              <a:t>55</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834FF79-E925-4904-866E-9F1016C317F1}" type="slidenum">
              <a:rPr lang="en-US">
                <a:solidFill>
                  <a:prstClr val="black"/>
                </a:solidFill>
              </a:rPr>
              <a:pPr eaLnBrk="1" hangingPunct="1"/>
              <a:t>5</a:t>
            </a:fld>
            <a:endParaRPr lang="en-US">
              <a:solidFill>
                <a:prstClr val="black"/>
              </a:solidFill>
            </a:endParaRPr>
          </a:p>
        </p:txBody>
      </p:sp>
      <p:sp>
        <p:nvSpPr>
          <p:cNvPr id="107523" name="Rectangle 2"/>
          <p:cNvSpPr>
            <a:spLocks noGrp="1" noRot="1" noChangeAspect="1" noChangeArrowheads="1" noTextEdit="1"/>
          </p:cNvSpPr>
          <p:nvPr>
            <p:ph type="sldImg"/>
          </p:nvPr>
        </p:nvSpPr>
        <p:spPr>
          <a:xfrm>
            <a:off x="1152525" y="671513"/>
            <a:ext cx="4578350" cy="3433762"/>
          </a:xfrm>
          <a:ln/>
        </p:spPr>
      </p:sp>
      <p:sp>
        <p:nvSpPr>
          <p:cNvPr id="107524" name="Rectangle 3"/>
          <p:cNvSpPr>
            <a:spLocks noGrp="1" noChangeArrowheads="1"/>
          </p:cNvSpPr>
          <p:nvPr>
            <p:ph type="body" idx="1"/>
          </p:nvPr>
        </p:nvSpPr>
        <p:spPr>
          <a:xfrm>
            <a:off x="908050" y="4329113"/>
            <a:ext cx="5067300" cy="410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57" tIns="45028" rIns="90057" bIns="45028"/>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C4717A-8810-45BF-BAC0-876F5836F1D0}" type="slidenum">
              <a:rPr lang="en-US"/>
              <a:pPr/>
              <a:t>7</a:t>
            </a:fld>
            <a:endParaRPr lang="en-US"/>
          </a:p>
        </p:txBody>
      </p:sp>
      <p:sp>
        <p:nvSpPr>
          <p:cNvPr id="68610" name="Rectangle 2"/>
          <p:cNvSpPr>
            <a:spLocks noGrp="1" noRot="1" noChangeAspect="1" noChangeArrowheads="1" noTextEdit="1"/>
          </p:cNvSpPr>
          <p:nvPr>
            <p:ph type="sldImg"/>
          </p:nvPr>
        </p:nvSpPr>
        <p:spPr>
          <a:xfrm>
            <a:off x="1143000" y="687388"/>
            <a:ext cx="4572000" cy="3429000"/>
          </a:xfrm>
          <a:ln/>
        </p:spPr>
      </p:sp>
      <p:sp>
        <p:nvSpPr>
          <p:cNvPr id="68611" name="Rectangle 3"/>
          <p:cNvSpPr>
            <a:spLocks noGrp="1" noChangeArrowheads="1"/>
          </p:cNvSpPr>
          <p:nvPr>
            <p:ph type="body" idx="1"/>
          </p:nvPr>
        </p:nvSpPr>
        <p:spPr>
          <a:xfrm>
            <a:off x="912813" y="4343400"/>
            <a:ext cx="5032375" cy="4113213"/>
          </a:xfrm>
        </p:spPr>
        <p:txBody>
          <a:bodyPr/>
          <a:lstStyle/>
          <a:p>
            <a:r>
              <a:rPr lang="en-US"/>
              <a:t>Approx. size of CONUS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038A95-408F-47ED-AADE-D088C40A47A2}" type="slidenum">
              <a:rPr lang="en-US"/>
              <a:pPr/>
              <a:t>8</a:t>
            </a:fld>
            <a:endParaRPr lang="en-US"/>
          </a:p>
        </p:txBody>
      </p:sp>
      <p:sp>
        <p:nvSpPr>
          <p:cNvPr id="70658" name="Rectangle 2"/>
          <p:cNvSpPr>
            <a:spLocks noGrp="1" noRot="1" noChangeAspect="1" noChangeArrowheads="1" noTextEdit="1"/>
          </p:cNvSpPr>
          <p:nvPr>
            <p:ph type="sldImg"/>
          </p:nvPr>
        </p:nvSpPr>
        <p:spPr>
          <a:xfrm>
            <a:off x="1143000" y="687388"/>
            <a:ext cx="4572000" cy="3429000"/>
          </a:xfrm>
          <a:ln/>
        </p:spPr>
      </p:sp>
      <p:sp>
        <p:nvSpPr>
          <p:cNvPr id="70659" name="Rectangle 3"/>
          <p:cNvSpPr>
            <a:spLocks noGrp="1" noChangeArrowheads="1"/>
          </p:cNvSpPr>
          <p:nvPr>
            <p:ph type="body" idx="1"/>
          </p:nvPr>
        </p:nvSpPr>
        <p:spPr>
          <a:xfrm>
            <a:off x="912813" y="4343400"/>
            <a:ext cx="5032375" cy="4113213"/>
          </a:xfrm>
        </p:spPr>
        <p:txBody>
          <a:bodyPr/>
          <a:lstStyle/>
          <a:p>
            <a:r>
              <a:rPr lang="en-US"/>
              <a:t>Approx. size of CONUS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9DAB93-50B9-4B61-8FCF-26F0BA163705}" type="slidenum">
              <a:rPr lang="en-US"/>
              <a:pPr/>
              <a:t>9</a:t>
            </a:fld>
            <a:endParaRPr lang="en-US"/>
          </a:p>
        </p:txBody>
      </p:sp>
      <p:sp>
        <p:nvSpPr>
          <p:cNvPr id="72706" name="Rectangle 2"/>
          <p:cNvSpPr>
            <a:spLocks noGrp="1" noRot="1" noChangeAspect="1" noChangeArrowheads="1" noTextEdit="1"/>
          </p:cNvSpPr>
          <p:nvPr>
            <p:ph type="sldImg"/>
          </p:nvPr>
        </p:nvSpPr>
        <p:spPr>
          <a:xfrm>
            <a:off x="1143000" y="687388"/>
            <a:ext cx="4572000" cy="3429000"/>
          </a:xfrm>
          <a:ln/>
        </p:spPr>
      </p:sp>
      <p:sp>
        <p:nvSpPr>
          <p:cNvPr id="72707" name="Rectangle 3"/>
          <p:cNvSpPr>
            <a:spLocks noGrp="1" noChangeArrowheads="1"/>
          </p:cNvSpPr>
          <p:nvPr>
            <p:ph type="body" idx="1"/>
          </p:nvPr>
        </p:nvSpPr>
        <p:spPr>
          <a:xfrm>
            <a:off x="912813" y="4343400"/>
            <a:ext cx="5032375" cy="4113213"/>
          </a:xfrm>
        </p:spPr>
        <p:txBody>
          <a:bodyPr/>
          <a:lstStyle/>
          <a:p>
            <a:r>
              <a:rPr lang="en-US"/>
              <a:t>Approx. size of meso-scale showing “Franklin”.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4EBEEAB-B90C-43D5-8A0F-0E1F55724FC0}" type="slidenum">
              <a:rPr lang="en-US">
                <a:solidFill>
                  <a:prstClr val="black"/>
                </a:solidFill>
              </a:rPr>
              <a:pPr eaLnBrk="1" hangingPunct="1"/>
              <a:t>10</a:t>
            </a:fld>
            <a:endParaRPr lang="en-US">
              <a:solidFill>
                <a:prstClr val="black"/>
              </a:solidFill>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From Jun Li and Chian-Yi Liu (CIMSS). Water vapor Image. Data from AWG Proxy Teams.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0A3224-CC39-42AF-A9D5-B33D423BD19B}" type="slidenum">
              <a:rPr lang="en-US">
                <a:solidFill>
                  <a:prstClr val="black"/>
                </a:solidFill>
              </a:rPr>
              <a:pPr eaLnBrk="1" hangingPunct="1"/>
              <a:t>11</a:t>
            </a:fld>
            <a:endParaRPr lang="en-US">
              <a:solidFill>
                <a:prstClr val="black"/>
              </a:solidFill>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Note the comma head is forming in the dry slot as a vort max swings around. This is not obvious from the 15 min.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Note the number of different levels of motion you can see (the cyclonic low level circulation over the ocean through the breaks in the higher clouds)... and you can't distinguish those on the GOES-12 loop.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5530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757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4071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5230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1087D7-34CF-48EC-8EAB-F560F2F3A0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0820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D55947-E2B5-47B5-A411-13586C347C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1426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AE1C7F-A01D-4A6B-91CB-E27B26370A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2280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A14B90-12F8-43B2-993E-6FB2A6856F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37990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BCE5250-5245-4A1B-9A2B-481801EA8D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91769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B739737-D6AE-482E-844E-5ACEDB7DFA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74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6B6DDAA-EA45-4A06-BAD0-54BF7DD82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528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8609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0D137D-E571-41C1-81DE-ECD1423284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88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FE8AA9-0CA8-4021-BB46-A678C9F15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9420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FC9EE4-B6FE-4C7C-A9AE-D026A6F04E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00475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066475-106C-4E3B-8E1B-8B09FD5B9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6137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43FCB1F6-5D07-4C5C-9451-18096E544901}" type="slidenum">
              <a:rPr lang="en-US"/>
              <a:pPr>
                <a:defRPr/>
              </a:pPr>
              <a:t>‹#›</a:t>
            </a:fld>
            <a:endParaRPr lang="en-US"/>
          </a:p>
        </p:txBody>
      </p:sp>
    </p:spTree>
    <p:extLst>
      <p:ext uri="{BB962C8B-B14F-4D97-AF65-F5344CB8AC3E}">
        <p14:creationId xmlns:p14="http://schemas.microsoft.com/office/powerpoint/2010/main" val="2834003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93C88CCA-F82D-4916-9DE2-B751B54863EF}" type="slidenum">
              <a:rPr lang="en-US"/>
              <a:pPr>
                <a:defRPr/>
              </a:pPr>
              <a:t>‹#›</a:t>
            </a:fld>
            <a:endParaRPr lang="en-US"/>
          </a:p>
        </p:txBody>
      </p:sp>
    </p:spTree>
    <p:extLst>
      <p:ext uri="{BB962C8B-B14F-4D97-AF65-F5344CB8AC3E}">
        <p14:creationId xmlns:p14="http://schemas.microsoft.com/office/powerpoint/2010/main" val="1264407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7E9DF8F2-05B2-4F8D-A3A3-364B09D438AF}" type="slidenum">
              <a:rPr lang="en-US"/>
              <a:pPr>
                <a:defRPr/>
              </a:pPr>
              <a:t>‹#›</a:t>
            </a:fld>
            <a:endParaRPr lang="en-US"/>
          </a:p>
        </p:txBody>
      </p:sp>
    </p:spTree>
    <p:extLst>
      <p:ext uri="{BB962C8B-B14F-4D97-AF65-F5344CB8AC3E}">
        <p14:creationId xmlns:p14="http://schemas.microsoft.com/office/powerpoint/2010/main" val="1059030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52CDAFB6-6EA7-44C4-992A-5A059AA9F8D3}" type="slidenum">
              <a:rPr lang="en-US"/>
              <a:pPr>
                <a:defRPr/>
              </a:pPr>
              <a:t>‹#›</a:t>
            </a:fld>
            <a:endParaRPr lang="en-US"/>
          </a:p>
        </p:txBody>
      </p:sp>
    </p:spTree>
    <p:extLst>
      <p:ext uri="{BB962C8B-B14F-4D97-AF65-F5344CB8AC3E}">
        <p14:creationId xmlns:p14="http://schemas.microsoft.com/office/powerpoint/2010/main" val="1972459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a:ln/>
        </p:spPr>
        <p:txBody>
          <a:bodyPr/>
          <a:lstStyle>
            <a:lvl1pPr>
              <a:defRPr/>
            </a:lvl1pPr>
          </a:lstStyle>
          <a:p>
            <a:pPr>
              <a:defRPr/>
            </a:pPr>
            <a:endParaRPr lang="en-US"/>
          </a:p>
        </p:txBody>
      </p:sp>
      <p:sp>
        <p:nvSpPr>
          <p:cNvPr id="8" name="Rectangle 4"/>
          <p:cNvSpPr>
            <a:spLocks noGrp="1" noChangeArrowheads="1"/>
          </p:cNvSpPr>
          <p:nvPr>
            <p:ph type="sldNum" sz="quarter" idx="11"/>
          </p:nvPr>
        </p:nvSpPr>
        <p:spPr>
          <a:ln/>
        </p:spPr>
        <p:txBody>
          <a:bodyPr/>
          <a:lstStyle>
            <a:lvl1pPr>
              <a:defRPr/>
            </a:lvl1pPr>
          </a:lstStyle>
          <a:p>
            <a:pPr>
              <a:defRPr/>
            </a:pPr>
            <a:fld id="{9A577A55-02E7-4B49-B32E-7DE8B29BA6F9}" type="slidenum">
              <a:rPr lang="en-US"/>
              <a:pPr>
                <a:defRPr/>
              </a:pPr>
              <a:t>‹#›</a:t>
            </a:fld>
            <a:endParaRPr lang="en-US"/>
          </a:p>
        </p:txBody>
      </p:sp>
    </p:spTree>
    <p:extLst>
      <p:ext uri="{BB962C8B-B14F-4D97-AF65-F5344CB8AC3E}">
        <p14:creationId xmlns:p14="http://schemas.microsoft.com/office/powerpoint/2010/main" val="3603946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a:ln/>
        </p:spPr>
        <p:txBody>
          <a:bodyPr/>
          <a:lstStyle>
            <a:lvl1pPr>
              <a:defRPr/>
            </a:lvl1pPr>
          </a:lstStyle>
          <a:p>
            <a:pPr>
              <a:defRPr/>
            </a:pPr>
            <a:endParaRPr lang="en-US"/>
          </a:p>
        </p:txBody>
      </p:sp>
      <p:sp>
        <p:nvSpPr>
          <p:cNvPr id="4" name="Rectangle 4"/>
          <p:cNvSpPr>
            <a:spLocks noGrp="1" noChangeArrowheads="1"/>
          </p:cNvSpPr>
          <p:nvPr>
            <p:ph type="sldNum" sz="quarter" idx="11"/>
          </p:nvPr>
        </p:nvSpPr>
        <p:spPr>
          <a:ln/>
        </p:spPr>
        <p:txBody>
          <a:bodyPr/>
          <a:lstStyle>
            <a:lvl1pPr>
              <a:defRPr/>
            </a:lvl1pPr>
          </a:lstStyle>
          <a:p>
            <a:pPr>
              <a:defRPr/>
            </a:pPr>
            <a:fld id="{74C41C86-8649-4320-AF8A-B4A8B1F5CE61}" type="slidenum">
              <a:rPr lang="en-US"/>
              <a:pPr>
                <a:defRPr/>
              </a:pPr>
              <a:t>‹#›</a:t>
            </a:fld>
            <a:endParaRPr lang="en-US"/>
          </a:p>
        </p:txBody>
      </p:sp>
    </p:spTree>
    <p:extLst>
      <p:ext uri="{BB962C8B-B14F-4D97-AF65-F5344CB8AC3E}">
        <p14:creationId xmlns:p14="http://schemas.microsoft.com/office/powerpoint/2010/main" val="2693973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1477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a:ln/>
        </p:spPr>
        <p:txBody>
          <a:bodyPr/>
          <a:lstStyle>
            <a:lvl1pPr>
              <a:defRPr/>
            </a:lvl1pPr>
          </a:lstStyle>
          <a:p>
            <a:pPr>
              <a:defRPr/>
            </a:pPr>
            <a:endParaRPr lang="en-US"/>
          </a:p>
        </p:txBody>
      </p:sp>
      <p:sp>
        <p:nvSpPr>
          <p:cNvPr id="3" name="Rectangle 4"/>
          <p:cNvSpPr>
            <a:spLocks noGrp="1" noChangeArrowheads="1"/>
          </p:cNvSpPr>
          <p:nvPr>
            <p:ph type="sldNum" sz="quarter" idx="11"/>
          </p:nvPr>
        </p:nvSpPr>
        <p:spPr>
          <a:ln/>
        </p:spPr>
        <p:txBody>
          <a:bodyPr/>
          <a:lstStyle>
            <a:lvl1pPr>
              <a:defRPr/>
            </a:lvl1pPr>
          </a:lstStyle>
          <a:p>
            <a:pPr>
              <a:defRPr/>
            </a:pPr>
            <a:fld id="{68091FE5-1750-4B04-AAC2-E47AEC01C3ED}" type="slidenum">
              <a:rPr lang="en-US"/>
              <a:pPr>
                <a:defRPr/>
              </a:pPr>
              <a:t>‹#›</a:t>
            </a:fld>
            <a:endParaRPr lang="en-US"/>
          </a:p>
        </p:txBody>
      </p:sp>
    </p:spTree>
    <p:extLst>
      <p:ext uri="{BB962C8B-B14F-4D97-AF65-F5344CB8AC3E}">
        <p14:creationId xmlns:p14="http://schemas.microsoft.com/office/powerpoint/2010/main" val="33571134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FE9EC278-B010-4377-AC07-FB75A3333495}" type="slidenum">
              <a:rPr lang="en-US"/>
              <a:pPr>
                <a:defRPr/>
              </a:pPr>
              <a:t>‹#›</a:t>
            </a:fld>
            <a:endParaRPr lang="en-US"/>
          </a:p>
        </p:txBody>
      </p:sp>
    </p:spTree>
    <p:extLst>
      <p:ext uri="{BB962C8B-B14F-4D97-AF65-F5344CB8AC3E}">
        <p14:creationId xmlns:p14="http://schemas.microsoft.com/office/powerpoint/2010/main" val="3046693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5B7FA808-2B35-4910-9852-55DB6AFD0F5C}" type="slidenum">
              <a:rPr lang="en-US"/>
              <a:pPr>
                <a:defRPr/>
              </a:pPr>
              <a:t>‹#›</a:t>
            </a:fld>
            <a:endParaRPr lang="en-US"/>
          </a:p>
        </p:txBody>
      </p:sp>
    </p:spTree>
    <p:extLst>
      <p:ext uri="{BB962C8B-B14F-4D97-AF65-F5344CB8AC3E}">
        <p14:creationId xmlns:p14="http://schemas.microsoft.com/office/powerpoint/2010/main" val="16326024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E759883B-F303-4B62-8F8E-7E75382259D8}" type="slidenum">
              <a:rPr lang="en-US"/>
              <a:pPr>
                <a:defRPr/>
              </a:pPr>
              <a:t>‹#›</a:t>
            </a:fld>
            <a:endParaRPr lang="en-US"/>
          </a:p>
        </p:txBody>
      </p:sp>
    </p:spTree>
    <p:extLst>
      <p:ext uri="{BB962C8B-B14F-4D97-AF65-F5344CB8AC3E}">
        <p14:creationId xmlns:p14="http://schemas.microsoft.com/office/powerpoint/2010/main" val="3055526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16570BFD-8A05-47FB-8468-672934ADF2FF}" type="slidenum">
              <a:rPr lang="en-US"/>
              <a:pPr>
                <a:defRPr/>
              </a:pPr>
              <a:t>‹#›</a:t>
            </a:fld>
            <a:endParaRPr lang="en-US"/>
          </a:p>
        </p:txBody>
      </p:sp>
    </p:spTree>
    <p:extLst>
      <p:ext uri="{BB962C8B-B14F-4D97-AF65-F5344CB8AC3E}">
        <p14:creationId xmlns:p14="http://schemas.microsoft.com/office/powerpoint/2010/main" val="9513531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6BC1411A-3072-4E27-A77A-D60C10F3E404}" type="datetime1">
              <a:rPr lang="en-US">
                <a:solidFill>
                  <a:srgbClr val="000000"/>
                </a:solidFill>
              </a:rPr>
              <a:pPr>
                <a:defRPr/>
              </a:pPr>
              <a:t>9/27/2011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B842D925-9447-4EB2-A7CD-D1BDB1EB75EF}" type="slidenum">
              <a:rPr lang="en-US"/>
              <a:pPr>
                <a:defRPr/>
              </a:pPr>
              <a:t>‹#›</a:t>
            </a:fld>
            <a:endParaRPr lang="en-US"/>
          </a:p>
        </p:txBody>
      </p:sp>
    </p:spTree>
    <p:extLst>
      <p:ext uri="{BB962C8B-B14F-4D97-AF65-F5344CB8AC3E}">
        <p14:creationId xmlns:p14="http://schemas.microsoft.com/office/powerpoint/2010/main" val="21166682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103E0B45-7A61-4D79-81C8-56830F0B0A47}" type="datetime1">
              <a:rPr lang="en-US">
                <a:solidFill>
                  <a:srgbClr val="000000"/>
                </a:solidFill>
              </a:rPr>
              <a:pPr>
                <a:defRPr/>
              </a:pPr>
              <a:t>9/27/2011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E246A3C-DA24-4271-89DF-8297BD153A6F}" type="slidenum">
              <a:rPr lang="en-US"/>
              <a:pPr>
                <a:defRPr/>
              </a:pPr>
              <a:t>‹#›</a:t>
            </a:fld>
            <a:endParaRPr lang="en-US"/>
          </a:p>
        </p:txBody>
      </p:sp>
    </p:spTree>
    <p:extLst>
      <p:ext uri="{BB962C8B-B14F-4D97-AF65-F5344CB8AC3E}">
        <p14:creationId xmlns:p14="http://schemas.microsoft.com/office/powerpoint/2010/main" val="3257621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A4A82AC8-6F5F-41AC-B034-B997D0947C31}" type="datetime1">
              <a:rPr lang="en-US">
                <a:solidFill>
                  <a:srgbClr val="000000"/>
                </a:solidFill>
              </a:rPr>
              <a:pPr>
                <a:defRPr/>
              </a:pPr>
              <a:t>9/27/2011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E753CCEE-75B6-4B5D-ACE7-77240F8625D4}" type="slidenum">
              <a:rPr lang="en-US"/>
              <a:pPr>
                <a:defRPr/>
              </a:pPr>
              <a:t>‹#›</a:t>
            </a:fld>
            <a:endParaRPr lang="en-US"/>
          </a:p>
        </p:txBody>
      </p:sp>
    </p:spTree>
    <p:extLst>
      <p:ext uri="{BB962C8B-B14F-4D97-AF65-F5344CB8AC3E}">
        <p14:creationId xmlns:p14="http://schemas.microsoft.com/office/powerpoint/2010/main" val="17844885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28B7104C-F0D9-4536-8E82-F444812E2660}" type="datetime1">
              <a:rPr lang="en-US">
                <a:solidFill>
                  <a:srgbClr val="000000"/>
                </a:solidFill>
              </a:rPr>
              <a:pPr>
                <a:defRPr/>
              </a:pPr>
              <a:t>9/27/2011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654C0906-68E7-48D2-89A2-62ED98B354BD}" type="slidenum">
              <a:rPr lang="en-US"/>
              <a:pPr>
                <a:defRPr/>
              </a:pPr>
              <a:t>‹#›</a:t>
            </a:fld>
            <a:endParaRPr lang="en-US"/>
          </a:p>
        </p:txBody>
      </p:sp>
    </p:spTree>
    <p:extLst>
      <p:ext uri="{BB962C8B-B14F-4D97-AF65-F5344CB8AC3E}">
        <p14:creationId xmlns:p14="http://schemas.microsoft.com/office/powerpoint/2010/main" val="2403184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8" name="Rectangle 10"/>
          <p:cNvSpPr>
            <a:spLocks noGrp="1" noChangeArrowheads="1"/>
          </p:cNvSpPr>
          <p:nvPr>
            <p:ph type="dt" sz="half" idx="11"/>
          </p:nvPr>
        </p:nvSpPr>
        <p:spPr>
          <a:ln/>
        </p:spPr>
        <p:txBody>
          <a:bodyPr/>
          <a:lstStyle>
            <a:lvl1pPr>
              <a:defRPr/>
            </a:lvl1pPr>
          </a:lstStyle>
          <a:p>
            <a:pPr>
              <a:defRPr/>
            </a:pPr>
            <a:fld id="{4C57C792-0D35-48AF-AC4C-616C54AFEB97}" type="datetime1">
              <a:rPr lang="en-US">
                <a:solidFill>
                  <a:srgbClr val="000000"/>
                </a:solidFill>
              </a:rPr>
              <a:pPr>
                <a:defRPr/>
              </a:pPr>
              <a:t>9/27/2011</a:t>
            </a:fld>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8D54D574-B280-4DE8-907C-655BE621B8B2}" type="slidenum">
              <a:rPr lang="en-US"/>
              <a:pPr>
                <a:defRPr/>
              </a:pPr>
              <a:t>‹#›</a:t>
            </a:fld>
            <a:endParaRPr lang="en-US"/>
          </a:p>
        </p:txBody>
      </p:sp>
    </p:spTree>
    <p:extLst>
      <p:ext uri="{BB962C8B-B14F-4D97-AF65-F5344CB8AC3E}">
        <p14:creationId xmlns:p14="http://schemas.microsoft.com/office/powerpoint/2010/main" val="4153569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98357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0"/>
          <p:cNvSpPr>
            <a:spLocks noGrp="1" noChangeArrowheads="1"/>
          </p:cNvSpPr>
          <p:nvPr>
            <p:ph type="dt" sz="half" idx="11"/>
          </p:nvPr>
        </p:nvSpPr>
        <p:spPr>
          <a:ln/>
        </p:spPr>
        <p:txBody>
          <a:bodyPr/>
          <a:lstStyle>
            <a:lvl1pPr>
              <a:defRPr/>
            </a:lvl1pPr>
          </a:lstStyle>
          <a:p>
            <a:pPr>
              <a:defRPr/>
            </a:pPr>
            <a:fld id="{760CA52B-10C4-4F9D-97DE-9D16FC4DF8E2}" type="datetime1">
              <a:rPr lang="en-US">
                <a:solidFill>
                  <a:srgbClr val="000000"/>
                </a:solidFill>
              </a:rPr>
              <a:pPr>
                <a:defRPr/>
              </a:pPr>
              <a:t>9/27/2011</a:t>
            </a:fld>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7B354499-DC56-471F-BEA6-CCD27DCFE2FE}" type="slidenum">
              <a:rPr lang="en-US"/>
              <a:pPr>
                <a:defRPr/>
              </a:pPr>
              <a:t>‹#›</a:t>
            </a:fld>
            <a:endParaRPr lang="en-US"/>
          </a:p>
        </p:txBody>
      </p:sp>
    </p:spTree>
    <p:extLst>
      <p:ext uri="{BB962C8B-B14F-4D97-AF65-F5344CB8AC3E}">
        <p14:creationId xmlns:p14="http://schemas.microsoft.com/office/powerpoint/2010/main" val="28959059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C932194E-5F8F-429B-93DB-2A0A317AC404}" type="slidenum">
              <a:rPr lang="en-US"/>
              <a:pPr>
                <a:defRPr/>
              </a:pPr>
              <a:t>‹#›</a:t>
            </a:fld>
            <a:endParaRPr lang="en-US"/>
          </a:p>
        </p:txBody>
      </p:sp>
    </p:spTree>
    <p:extLst>
      <p:ext uri="{BB962C8B-B14F-4D97-AF65-F5344CB8AC3E}">
        <p14:creationId xmlns:p14="http://schemas.microsoft.com/office/powerpoint/2010/main" val="38086818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B58A3367-D70A-4196-AE0B-778A5CC81E58}" type="datetime1">
              <a:rPr lang="en-US">
                <a:solidFill>
                  <a:srgbClr val="000000"/>
                </a:solidFill>
              </a:rPr>
              <a:pPr>
                <a:defRPr/>
              </a:pPr>
              <a:t>9/27/2011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2F40DF2F-0ACB-45AA-8039-782616610106}" type="slidenum">
              <a:rPr lang="en-US"/>
              <a:pPr>
                <a:defRPr/>
              </a:pPr>
              <a:t>‹#›</a:t>
            </a:fld>
            <a:endParaRPr lang="en-US"/>
          </a:p>
        </p:txBody>
      </p:sp>
    </p:spTree>
    <p:extLst>
      <p:ext uri="{BB962C8B-B14F-4D97-AF65-F5344CB8AC3E}">
        <p14:creationId xmlns:p14="http://schemas.microsoft.com/office/powerpoint/2010/main" val="39504301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0CC77D25-62CE-4947-9745-F71DBD66C0AE}" type="datetime1">
              <a:rPr lang="en-US">
                <a:solidFill>
                  <a:srgbClr val="000000"/>
                </a:solidFill>
              </a:rPr>
              <a:pPr>
                <a:defRPr/>
              </a:pPr>
              <a:t>9/27/2011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C6C9EE6-9C22-4A4E-BC3E-424240E227E2}" type="slidenum">
              <a:rPr lang="en-US"/>
              <a:pPr>
                <a:defRPr/>
              </a:pPr>
              <a:t>‹#›</a:t>
            </a:fld>
            <a:endParaRPr lang="en-US"/>
          </a:p>
        </p:txBody>
      </p:sp>
    </p:spTree>
    <p:extLst>
      <p:ext uri="{BB962C8B-B14F-4D97-AF65-F5344CB8AC3E}">
        <p14:creationId xmlns:p14="http://schemas.microsoft.com/office/powerpoint/2010/main" val="23543977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A81F94EC-0C4D-4D82-AEDA-75BF849A6686}" type="datetime1">
              <a:rPr lang="en-US">
                <a:solidFill>
                  <a:srgbClr val="000000"/>
                </a:solidFill>
              </a:rPr>
              <a:pPr>
                <a:defRPr/>
              </a:pPr>
              <a:t>9/27/2011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06D2E71C-72D6-4883-A1B1-939E2B30CB01}" type="slidenum">
              <a:rPr lang="en-US"/>
              <a:pPr>
                <a:defRPr/>
              </a:pPr>
              <a:t>‹#›</a:t>
            </a:fld>
            <a:endParaRPr lang="en-US"/>
          </a:p>
        </p:txBody>
      </p:sp>
    </p:spTree>
    <p:extLst>
      <p:ext uri="{BB962C8B-B14F-4D97-AF65-F5344CB8AC3E}">
        <p14:creationId xmlns:p14="http://schemas.microsoft.com/office/powerpoint/2010/main" val="7462506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8A26897D-A44C-473C-B3F3-F82F842E520B}" type="datetime1">
              <a:rPr lang="en-US">
                <a:solidFill>
                  <a:srgbClr val="000000"/>
                </a:solidFill>
              </a:rPr>
              <a:pPr>
                <a:defRPr/>
              </a:pPr>
              <a:t>9/27/2011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C54D7D6-FC36-4B1D-B846-572297DB3D48}" type="slidenum">
              <a:rPr lang="en-US"/>
              <a:pPr>
                <a:defRPr/>
              </a:pPr>
              <a:t>‹#›</a:t>
            </a:fld>
            <a:endParaRPr lang="en-US"/>
          </a:p>
        </p:txBody>
      </p:sp>
    </p:spTree>
    <p:extLst>
      <p:ext uri="{BB962C8B-B14F-4D97-AF65-F5344CB8AC3E}">
        <p14:creationId xmlns:p14="http://schemas.microsoft.com/office/powerpoint/2010/main" val="5984267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5791200" cy="5635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33D25C8E-BF62-452C-A932-EA22CA292593}" type="datetime1">
              <a:rPr lang="en-US">
                <a:solidFill>
                  <a:srgbClr val="000000"/>
                </a:solidFill>
              </a:rPr>
              <a:pPr>
                <a:defRPr/>
              </a:pPr>
              <a:t>9/27/2011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AC9C4F7-946A-4DFC-ADA1-E05AB75AF183}" type="slidenum">
              <a:rPr lang="en-US"/>
              <a:pPr>
                <a:defRPr/>
              </a:pPr>
              <a:t>‹#›</a:t>
            </a:fld>
            <a:endParaRPr lang="en-US"/>
          </a:p>
        </p:txBody>
      </p:sp>
    </p:spTree>
    <p:extLst>
      <p:ext uri="{BB962C8B-B14F-4D97-AF65-F5344CB8AC3E}">
        <p14:creationId xmlns:p14="http://schemas.microsoft.com/office/powerpoint/2010/main" val="20344005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169863"/>
            <a:ext cx="5791200" cy="5635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308555CA-4583-4688-A34C-EDEB5ED24AD5}" type="datetime1">
              <a:rPr lang="en-US">
                <a:solidFill>
                  <a:srgbClr val="000000"/>
                </a:solidFill>
              </a:rPr>
              <a:pPr>
                <a:defRPr/>
              </a:pPr>
              <a:t>9/27/2011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A10FF2D-CC9D-4AA4-A37E-FAF297AD2553}" type="slidenum">
              <a:rPr lang="en-US"/>
              <a:pPr>
                <a:defRPr/>
              </a:pPr>
              <a:t>‹#›</a:t>
            </a:fld>
            <a:endParaRPr lang="en-US"/>
          </a:p>
        </p:txBody>
      </p:sp>
    </p:spTree>
    <p:extLst>
      <p:ext uri="{BB962C8B-B14F-4D97-AF65-F5344CB8AC3E}">
        <p14:creationId xmlns:p14="http://schemas.microsoft.com/office/powerpoint/2010/main" val="34587115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3F34BE7-0A1E-4E81-B750-3141ADEA8F0E}" type="datetime1">
              <a:rPr lang="en-US">
                <a:solidFill>
                  <a:prstClr val="black">
                    <a:tint val="75000"/>
                  </a:prstClr>
                </a:solidFill>
              </a:rPr>
              <a:pPr>
                <a:defRPr/>
              </a:pPr>
              <a:t>9/27/2011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4C5A18AC-482F-427F-A6B5-F9C1039DF8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644163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08F509F-C875-483E-A8E6-D8BD83E354BA}" type="datetime1">
              <a:rPr lang="en-US">
                <a:solidFill>
                  <a:prstClr val="black">
                    <a:tint val="75000"/>
                  </a:prstClr>
                </a:solidFill>
              </a:rPr>
              <a:pPr>
                <a:defRPr/>
              </a:pPr>
              <a:t>9/27/2011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5D1CBF7D-FD54-4256-9BF9-BD472EDD0E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75994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42858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C2FCC29-79F5-4B97-83C4-FF448E4E37F8}" type="datetime1">
              <a:rPr lang="en-US">
                <a:solidFill>
                  <a:prstClr val="black">
                    <a:tint val="75000"/>
                  </a:prstClr>
                </a:solidFill>
              </a:rPr>
              <a:pPr>
                <a:defRPr/>
              </a:pPr>
              <a:t>9/27/2011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BEDDFB2B-AB69-48B3-A976-6400593DE0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12050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1E93BAE-6811-4119-82E4-3CDA928772CE}" type="datetime1">
              <a:rPr lang="en-US">
                <a:solidFill>
                  <a:prstClr val="black">
                    <a:tint val="75000"/>
                  </a:prstClr>
                </a:solidFill>
              </a:rPr>
              <a:pPr>
                <a:defRPr/>
              </a:pPr>
              <a:t>9/27/2011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pPr>
              <a:defRPr/>
            </a:pPr>
            <a:fld id="{13CA7A7E-EFAD-446F-9EB1-2677FF3D459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178126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ADECD03-FFDF-447C-B926-F724B9E84EAD}" type="datetime1">
              <a:rPr lang="en-US">
                <a:solidFill>
                  <a:prstClr val="black">
                    <a:tint val="75000"/>
                  </a:prstClr>
                </a:solidFill>
              </a:rPr>
              <a:pPr>
                <a:defRPr/>
              </a:pPr>
              <a:t>9/27/2011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endParaRPr lang="pt-BR"/>
          </a:p>
        </p:txBody>
      </p:sp>
      <p:sp>
        <p:nvSpPr>
          <p:cNvPr id="9" name="Slide Number Placeholder 5"/>
          <p:cNvSpPr>
            <a:spLocks noGrp="1"/>
          </p:cNvSpPr>
          <p:nvPr>
            <p:ph type="sldNum" sz="quarter" idx="12"/>
          </p:nvPr>
        </p:nvSpPr>
        <p:spPr/>
        <p:txBody>
          <a:bodyPr/>
          <a:lstStyle>
            <a:lvl1pPr>
              <a:defRPr/>
            </a:lvl1pPr>
          </a:lstStyle>
          <a:p>
            <a:pPr>
              <a:defRPr/>
            </a:pPr>
            <a:fld id="{74F1AB88-027B-4A3F-ACD4-170C6E3F3E2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614023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0D6C515-DCF8-44F3-A5DE-920F1D2E2F99}" type="datetime1">
              <a:rPr lang="en-US">
                <a:solidFill>
                  <a:prstClr val="black">
                    <a:tint val="75000"/>
                  </a:prstClr>
                </a:solidFill>
              </a:rPr>
              <a:pPr>
                <a:defRPr/>
              </a:pPr>
              <a:t>9/27/2011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endParaRPr lang="pt-BR"/>
          </a:p>
        </p:txBody>
      </p:sp>
      <p:sp>
        <p:nvSpPr>
          <p:cNvPr id="5" name="Slide Number Placeholder 5"/>
          <p:cNvSpPr>
            <a:spLocks noGrp="1"/>
          </p:cNvSpPr>
          <p:nvPr>
            <p:ph type="sldNum" sz="quarter" idx="12"/>
          </p:nvPr>
        </p:nvSpPr>
        <p:spPr/>
        <p:txBody>
          <a:bodyPr/>
          <a:lstStyle>
            <a:lvl1pPr>
              <a:defRPr/>
            </a:lvl1pPr>
          </a:lstStyle>
          <a:p>
            <a:pPr>
              <a:defRPr/>
            </a:pPr>
            <a:fld id="{D92A2597-6CDB-4DC3-BB1D-B945BF90A28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16593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7EB792C-7043-4B86-8380-F7EE41B3CF9A}" type="datetime1">
              <a:rPr lang="en-US">
                <a:solidFill>
                  <a:prstClr val="black">
                    <a:tint val="75000"/>
                  </a:prstClr>
                </a:solidFill>
              </a:rPr>
              <a:pPr>
                <a:defRPr/>
              </a:pPr>
              <a:t>9/27/2011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endParaRPr lang="pt-BR"/>
          </a:p>
        </p:txBody>
      </p:sp>
      <p:sp>
        <p:nvSpPr>
          <p:cNvPr id="4" name="Slide Number Placeholder 5"/>
          <p:cNvSpPr>
            <a:spLocks noGrp="1"/>
          </p:cNvSpPr>
          <p:nvPr>
            <p:ph type="sldNum" sz="quarter" idx="12"/>
          </p:nvPr>
        </p:nvSpPr>
        <p:spPr/>
        <p:txBody>
          <a:bodyPr/>
          <a:lstStyle>
            <a:lvl1pPr>
              <a:defRPr/>
            </a:lvl1pPr>
          </a:lstStyle>
          <a:p>
            <a:pPr>
              <a:defRPr/>
            </a:pPr>
            <a:fld id="{2679EC68-8FFB-4005-B428-3ECB6032B0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090156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80B6F9B-3200-4A30-A571-53EC16D030B1}" type="datetime1">
              <a:rPr lang="en-US">
                <a:solidFill>
                  <a:prstClr val="black">
                    <a:tint val="75000"/>
                  </a:prstClr>
                </a:solidFill>
              </a:rPr>
              <a:pPr>
                <a:defRPr/>
              </a:pPr>
              <a:t>9/27/2011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pPr>
              <a:defRPr/>
            </a:pPr>
            <a:fld id="{674E1D83-1C06-45DA-AFAB-CA7B169C5F9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122001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BB358F0-9D66-45D7-8732-3409BBD4AA56}" type="datetime1">
              <a:rPr lang="en-US">
                <a:solidFill>
                  <a:prstClr val="black">
                    <a:tint val="75000"/>
                  </a:prstClr>
                </a:solidFill>
              </a:rPr>
              <a:pPr>
                <a:defRPr/>
              </a:pPr>
              <a:t>9/27/2011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pPr>
              <a:defRPr/>
            </a:pPr>
            <a:fld id="{FCC4AC22-6193-4A4D-9ADD-2674F5BF2C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50845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CFAA669-6A61-4912-908F-DE16C2E4E7F0}" type="datetime1">
              <a:rPr lang="en-US">
                <a:solidFill>
                  <a:prstClr val="black">
                    <a:tint val="75000"/>
                  </a:prstClr>
                </a:solidFill>
              </a:rPr>
              <a:pPr>
                <a:defRPr/>
              </a:pPr>
              <a:t>9/27/2011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A3244C52-3092-4C2E-A703-2F098DED02A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60959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4070C98-67CC-46BD-B464-0414D25F4E98}" type="datetime1">
              <a:rPr lang="en-US">
                <a:solidFill>
                  <a:prstClr val="black">
                    <a:tint val="75000"/>
                  </a:prstClr>
                </a:solidFill>
              </a:rPr>
              <a:pPr>
                <a:defRPr/>
              </a:pPr>
              <a:t>9/27/2011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14C7AD34-1ACF-43E1-A625-A339DD0A8A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95997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67A6ACD-16E4-4570-AA82-6FEBF1CFB8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0030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48702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F7DDDC6-8322-4BC8-8931-DC820F14D8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77424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5231C8-8C82-442C-9069-1FC8373F01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24718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4F60B3A-77CD-4911-8F79-EFAC8A588D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50145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3E978A6-0B8E-44C3-9088-0BC1DE219F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29467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7D09FC8-1966-4608-BACB-F41732C3F6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21564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76096E7-54A6-4F9C-A7E6-A9ACA7F14D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76846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93EB772-C501-4DDF-860E-8F678C8E8D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34230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5038DE-8277-4F80-A9D5-85144E83BE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23014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4A21BE0-5822-4B41-A859-EAE7D39A75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96882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52EE6E9-DE6C-4FFF-BA1E-87D1919438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5140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2477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0747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0463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image" Target="../media/image5.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4.png"/><Relationship Id="rId2" Type="http://schemas.openxmlformats.org/officeDocument/2006/relationships/slideLayout" Target="../slideLayouts/slideLayout36.xml"/><Relationship Id="rId16" Type="http://schemas.openxmlformats.org/officeDocument/2006/relationships/image" Target="../media/image3.jpe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1.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49996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CB374450-2342-4B9E-A48B-E5565E581CD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4134156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3074" name="Picture 43" descr="goesr_iosspdt_template1"/>
          <p:cNvPicPr>
            <a:picLocks noChangeAspect="1" noChangeArrowheads="1"/>
          </p:cNvPicPr>
          <p:nvPr/>
        </p:nvPicPr>
        <p:blipFill>
          <a:blip r:embed="rId13">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FFFF00"/>
                </a:solidFill>
                <a:latin typeface="Times New Roman" charset="0"/>
              </a:defRPr>
            </a:lvl1pPr>
          </a:lstStyle>
          <a:p>
            <a:pPr fontAlgn="base">
              <a:spcBef>
                <a:spcPct val="0"/>
              </a:spcBef>
              <a:spcAft>
                <a:spcPct val="0"/>
              </a:spcAft>
              <a:defRPr/>
            </a:pPr>
            <a:endParaRPr lang="en-US"/>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1">
                <a:solidFill>
                  <a:srgbClr val="FFFF00"/>
                </a:solidFill>
                <a:latin typeface="Times New Roman" pitchFamily="18" charset="0"/>
                <a:ea typeface="+mn-ea"/>
              </a:defRPr>
            </a:lvl1pPr>
          </a:lstStyle>
          <a:p>
            <a:pPr fontAlgn="base">
              <a:spcBef>
                <a:spcPct val="0"/>
              </a:spcBef>
              <a:spcAft>
                <a:spcPct val="0"/>
              </a:spcAft>
              <a:defRPr/>
            </a:pPr>
            <a:fld id="{FDA9AB9F-B69C-4AD7-9641-3CCE30EF2D9A}" type="slidenum">
              <a:rPr lang="en-US"/>
              <a:pPr fontAlgn="base">
                <a:spcBef>
                  <a:spcPct val="0"/>
                </a:spcBef>
                <a:spcAft>
                  <a:spcPct val="0"/>
                </a:spcAft>
                <a:defRPr/>
              </a:pPr>
              <a:t>‹#›</a:t>
            </a:fld>
            <a:endParaRPr lang="en-US"/>
          </a:p>
        </p:txBody>
      </p:sp>
      <p:sp>
        <p:nvSpPr>
          <p:cNvPr id="3077"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3078"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3079"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3080"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3081" name="Picture 39" descr="NOAA-NESDI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578416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MS PGothic" pitchFamily="34" charset="-128"/>
          <a:cs typeface="+mj-cs"/>
        </a:defRPr>
      </a:lvl1pPr>
      <a:lvl2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2pPr>
      <a:lvl3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3pPr>
      <a:lvl4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4pPr>
      <a:lvl5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5pPr>
      <a:lvl6pPr marL="4572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6pPr>
      <a:lvl7pPr marL="9144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7pPr>
      <a:lvl8pPr marL="13716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8pPr>
      <a:lvl9pPr marL="18288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MS PGothic" pitchFamily="34" charset="-128"/>
          <a:cs typeface="+mn-cs"/>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MS PGothic"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rgbClr val="F8F8F8"/>
          </a:solidFill>
          <a:latin typeface="+mn-lt"/>
          <a:ea typeface="MS PGothic"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MS PGothic"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mn-ea"/>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mn-ea"/>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mn-ea"/>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1" descr="goesr_iosspdt_template1"/>
          <p:cNvPicPr>
            <a:picLocks noChangeAspect="1" noChangeArrowheads="1"/>
          </p:cNvPicPr>
          <p:nvPr userDrawn="1"/>
        </p:nvPicPr>
        <p:blipFill>
          <a:blip r:embed="rId15" cstate="print">
            <a:lum bright="-30000" contrast="-36000"/>
          </a:blip>
          <a:srcRect/>
          <a:stretch>
            <a:fillRect/>
          </a:stretch>
        </p:blipFill>
        <p:spPr bwMode="auto">
          <a:xfrm>
            <a:off x="0" y="0"/>
            <a:ext cx="9142413" cy="6856413"/>
          </a:xfrm>
          <a:prstGeom prst="rect">
            <a:avLst/>
          </a:prstGeom>
          <a:noFill/>
          <a:ln w="9525">
            <a:noFill/>
            <a:miter lim="800000"/>
            <a:headEnd/>
            <a:tailEnd/>
          </a:ln>
        </p:spPr>
      </p:pic>
      <p:sp>
        <p:nvSpPr>
          <p:cNvPr id="2051" name="Rectangle 2"/>
          <p:cNvSpPr>
            <a:spLocks noGrp="1" noChangeArrowheads="1"/>
          </p:cNvSpPr>
          <p:nvPr>
            <p:ph type="title"/>
          </p:nvPr>
        </p:nvSpPr>
        <p:spPr bwMode="auto">
          <a:xfrm>
            <a:off x="1524000" y="169863"/>
            <a:ext cx="57912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ftr" sz="quarter" idx="3"/>
          </p:nvPr>
        </p:nvSpPr>
        <p:spPr bwMode="auto">
          <a:xfrm>
            <a:off x="2560638" y="6221413"/>
            <a:ext cx="4024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i="0"/>
            </a:lvl1pPr>
          </a:lstStyle>
          <a:p>
            <a:pPr algn="ctr" fontAlgn="base">
              <a:spcBef>
                <a:spcPct val="0"/>
              </a:spcBef>
              <a:spcAft>
                <a:spcPct val="0"/>
              </a:spcAft>
              <a:defRPr/>
            </a:pPr>
            <a:endParaRPr lang="en-US" b="1">
              <a:solidFill>
                <a:srgbClr val="000000"/>
              </a:solidFill>
            </a:endParaRPr>
          </a:p>
          <a:p>
            <a:pPr algn="ctr" fontAlgn="base">
              <a:spcBef>
                <a:spcPct val="0"/>
              </a:spcBef>
              <a:spcAft>
                <a:spcPct val="0"/>
              </a:spcAft>
              <a:defRPr/>
            </a:pPr>
            <a:endParaRPr lang="en-US" b="1">
              <a:solidFill>
                <a:srgbClr val="000000"/>
              </a:solidFill>
            </a:endParaRPr>
          </a:p>
        </p:txBody>
      </p:sp>
      <p:pic>
        <p:nvPicPr>
          <p:cNvPr id="2054" name="Picture 7" descr="NOAA logo"/>
          <p:cNvPicPr>
            <a:picLocks noChangeAspect="1" noChangeArrowheads="1"/>
          </p:cNvPicPr>
          <p:nvPr userDrawn="1"/>
        </p:nvPicPr>
        <p:blipFill>
          <a:blip r:embed="rId16" cstate="print"/>
          <a:srcRect/>
          <a:stretch>
            <a:fillRect/>
          </a:stretch>
        </p:blipFill>
        <p:spPr bwMode="auto">
          <a:xfrm>
            <a:off x="7315200" y="41275"/>
            <a:ext cx="914400" cy="914400"/>
          </a:xfrm>
          <a:prstGeom prst="rect">
            <a:avLst/>
          </a:prstGeom>
          <a:noFill/>
          <a:ln w="9525">
            <a:noFill/>
            <a:miter lim="800000"/>
            <a:headEnd/>
            <a:tailEnd/>
          </a:ln>
        </p:spPr>
      </p:pic>
      <p:pic>
        <p:nvPicPr>
          <p:cNvPr id="2055" name="Picture 8" descr="GOES-R NOAA-NASA Approved Logo"/>
          <p:cNvPicPr>
            <a:picLocks noChangeAspect="1" noChangeArrowheads="1"/>
          </p:cNvPicPr>
          <p:nvPr/>
        </p:nvPicPr>
        <p:blipFill>
          <a:blip r:embed="rId17" cstate="print"/>
          <a:srcRect/>
          <a:stretch>
            <a:fillRect/>
          </a:stretch>
        </p:blipFill>
        <p:spPr bwMode="auto">
          <a:xfrm>
            <a:off x="47625" y="41275"/>
            <a:ext cx="1371600" cy="914400"/>
          </a:xfrm>
          <a:prstGeom prst="rect">
            <a:avLst/>
          </a:prstGeom>
          <a:noFill/>
          <a:ln w="9525">
            <a:noFill/>
            <a:miter lim="800000"/>
            <a:headEnd/>
            <a:tailEnd/>
          </a:ln>
        </p:spPr>
      </p:pic>
      <p:sp>
        <p:nvSpPr>
          <p:cNvPr id="1034" name="Rectangle 1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i="0"/>
            </a:lvl1pPr>
          </a:lstStyle>
          <a:p>
            <a:pPr fontAlgn="base">
              <a:spcBef>
                <a:spcPct val="0"/>
              </a:spcBef>
              <a:spcAft>
                <a:spcPct val="0"/>
              </a:spcAft>
              <a:defRPr/>
            </a:pPr>
            <a:fld id="{F9069CEF-3388-440B-A05F-0E996A6829E0}" type="datetime1">
              <a:rPr lang="en-US">
                <a:solidFill>
                  <a:srgbClr val="000000"/>
                </a:solidFill>
              </a:rPr>
              <a:pPr fontAlgn="base">
                <a:spcBef>
                  <a:spcPct val="0"/>
                </a:spcBef>
                <a:spcAft>
                  <a:spcPct val="0"/>
                </a:spcAft>
                <a:defRPr/>
              </a:pPr>
              <a:t>9/27/2011</a:t>
            </a:fld>
            <a:endParaRPr lang="en-US">
              <a:solidFill>
                <a:srgbClr val="000000"/>
              </a:solidFill>
            </a:endParaRPr>
          </a:p>
        </p:txBody>
      </p:sp>
      <p:sp>
        <p:nvSpPr>
          <p:cNvPr id="1036" name="Rectangle 12"/>
          <p:cNvSpPr>
            <a:spLocks noChangeArrowheads="1"/>
          </p:cNvSpPr>
          <p:nvPr userDrawn="1"/>
        </p:nvSpPr>
        <p:spPr bwMode="auto">
          <a:xfrm>
            <a:off x="8250238" y="47625"/>
            <a:ext cx="914400" cy="914400"/>
          </a:xfrm>
          <a:prstGeom prst="rect">
            <a:avLst/>
          </a:prstGeom>
          <a:solidFill>
            <a:schemeClr val="bg1"/>
          </a:solidFill>
          <a:ln w="9525" algn="ctr">
            <a:noFill/>
            <a:miter lim="800000"/>
            <a:headEnd/>
            <a:tailEnd/>
          </a:ln>
          <a:effectLst/>
        </p:spPr>
        <p:txBody>
          <a:bodyPr wrap="none" anchor="ctr"/>
          <a:lstStyle/>
          <a:p>
            <a:pPr algn="ctr" fontAlgn="base">
              <a:spcBef>
                <a:spcPct val="0"/>
              </a:spcBef>
              <a:spcAft>
                <a:spcPct val="0"/>
              </a:spcAft>
              <a:defRPr/>
            </a:pPr>
            <a:endParaRPr lang="en-US" sz="2000" b="1" i="1">
              <a:solidFill>
                <a:srgbClr val="000000"/>
              </a:solidFill>
            </a:endParaRPr>
          </a:p>
        </p:txBody>
      </p:sp>
      <p:pic>
        <p:nvPicPr>
          <p:cNvPr id="2058" name="Picture 9"/>
          <p:cNvPicPr>
            <a:picLocks noChangeAspect="1" noChangeArrowheads="1"/>
          </p:cNvPicPr>
          <p:nvPr/>
        </p:nvPicPr>
        <p:blipFill>
          <a:blip r:embed="rId18" cstate="print">
            <a:clrChange>
              <a:clrFrom>
                <a:srgbClr val="FFFFFF"/>
              </a:clrFrom>
              <a:clrTo>
                <a:srgbClr val="FFFFFF">
                  <a:alpha val="0"/>
                </a:srgbClr>
              </a:clrTo>
            </a:clrChange>
          </a:blip>
          <a:srcRect l="18645" r="15254"/>
          <a:stretch>
            <a:fillRect/>
          </a:stretch>
        </p:blipFill>
        <p:spPr bwMode="auto">
          <a:xfrm>
            <a:off x="8240713" y="-6350"/>
            <a:ext cx="990600" cy="995363"/>
          </a:xfrm>
          <a:prstGeom prst="rect">
            <a:avLst/>
          </a:prstGeom>
          <a:noFill/>
          <a:ln w="9525">
            <a:noFill/>
            <a:miter lim="800000"/>
            <a:headEnd/>
            <a:tailEnd/>
          </a:ln>
        </p:spPr>
      </p:pic>
      <p:sp>
        <p:nvSpPr>
          <p:cNvPr id="1037" name="Rectangle 1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i="0">
                <a:solidFill>
                  <a:srgbClr val="FFFF00"/>
                </a:solidFill>
                <a:latin typeface="Times New Roman" pitchFamily="18" charset="0"/>
              </a:defRPr>
            </a:lvl1pPr>
          </a:lstStyle>
          <a:p>
            <a:pPr fontAlgn="base">
              <a:spcBef>
                <a:spcPct val="0"/>
              </a:spcBef>
              <a:spcAft>
                <a:spcPct val="0"/>
              </a:spcAft>
              <a:defRPr/>
            </a:pPr>
            <a:fld id="{CD085EC6-7DAC-4287-BEE3-E54A3DA741A8}" type="slidenum">
              <a:rPr lang="en-US" b="1"/>
              <a:pPr fontAlgn="base">
                <a:spcBef>
                  <a:spcPct val="0"/>
                </a:spcBef>
                <a:spcAft>
                  <a:spcPct val="0"/>
                </a:spcAft>
                <a:defRPr/>
              </a:pPr>
              <a:t>‹#›</a:t>
            </a:fld>
            <a:endParaRPr lang="en-US" b="1"/>
          </a:p>
        </p:txBody>
      </p:sp>
    </p:spTree>
    <p:extLst>
      <p:ext uri="{BB962C8B-B14F-4D97-AF65-F5344CB8AC3E}">
        <p14:creationId xmlns:p14="http://schemas.microsoft.com/office/powerpoint/2010/main" val="147965605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hf hdr="0"/>
  <p:txStyles>
    <p:titleStyle>
      <a:lvl1pPr algn="ctr" rtl="0" eaLnBrk="0" fontAlgn="base" hangingPunct="0">
        <a:spcBef>
          <a:spcPct val="0"/>
        </a:spcBef>
        <a:spcAft>
          <a:spcPct val="0"/>
        </a:spcAft>
        <a:defRPr sz="2400" b="1">
          <a:solidFill>
            <a:srgbClr val="FFFF00"/>
          </a:solidFill>
          <a:latin typeface="Arial Black" pitchFamily="34" charset="0"/>
          <a:ea typeface="+mj-ea"/>
          <a:cs typeface="+mj-cs"/>
        </a:defRPr>
      </a:lvl1pPr>
      <a:lvl2pPr algn="ctr" rtl="0" eaLnBrk="0" fontAlgn="base" hangingPunct="0">
        <a:spcBef>
          <a:spcPct val="0"/>
        </a:spcBef>
        <a:spcAft>
          <a:spcPct val="0"/>
        </a:spcAft>
        <a:defRPr sz="2400" b="1">
          <a:solidFill>
            <a:srgbClr val="FFFF00"/>
          </a:solidFill>
          <a:latin typeface="Arial Black" pitchFamily="34" charset="0"/>
        </a:defRPr>
      </a:lvl2pPr>
      <a:lvl3pPr algn="ctr" rtl="0" eaLnBrk="0" fontAlgn="base" hangingPunct="0">
        <a:spcBef>
          <a:spcPct val="0"/>
        </a:spcBef>
        <a:spcAft>
          <a:spcPct val="0"/>
        </a:spcAft>
        <a:defRPr sz="2400" b="1">
          <a:solidFill>
            <a:srgbClr val="FFFF00"/>
          </a:solidFill>
          <a:latin typeface="Arial Black" pitchFamily="34" charset="0"/>
        </a:defRPr>
      </a:lvl3pPr>
      <a:lvl4pPr algn="ctr" rtl="0" eaLnBrk="0" fontAlgn="base" hangingPunct="0">
        <a:spcBef>
          <a:spcPct val="0"/>
        </a:spcBef>
        <a:spcAft>
          <a:spcPct val="0"/>
        </a:spcAft>
        <a:defRPr sz="2400" b="1">
          <a:solidFill>
            <a:srgbClr val="FFFF00"/>
          </a:solidFill>
          <a:latin typeface="Arial Black" pitchFamily="34" charset="0"/>
        </a:defRPr>
      </a:lvl4pPr>
      <a:lvl5pPr algn="ctr" rtl="0" eaLnBrk="0" fontAlgn="base" hangingPunct="0">
        <a:spcBef>
          <a:spcPct val="0"/>
        </a:spcBef>
        <a:spcAft>
          <a:spcPct val="0"/>
        </a:spcAft>
        <a:defRPr sz="2400" b="1">
          <a:solidFill>
            <a:srgbClr val="FFFF00"/>
          </a:solidFill>
          <a:latin typeface="Arial Black" pitchFamily="34"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sz="1600">
          <a:solidFill>
            <a:schemeClr val="bg1"/>
          </a:solidFill>
          <a:latin typeface="+mn-lt"/>
        </a:defRPr>
      </a:lvl4pPr>
      <a:lvl5pPr marL="2057400" indent="-228600" algn="l" rtl="0" eaLnBrk="0" fontAlgn="base" hangingPunct="0">
        <a:spcBef>
          <a:spcPct val="20000"/>
        </a:spcBef>
        <a:spcAft>
          <a:spcPct val="0"/>
        </a:spcAft>
        <a:buChar char="»"/>
        <a:defRPr sz="14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BD06423-17D6-48A1-8BBB-0706BCB95D86}" type="datetime1">
              <a:rPr lang="en-US">
                <a:solidFill>
                  <a:prstClr val="black">
                    <a:tint val="75000"/>
                  </a:prstClr>
                </a:solidFill>
              </a:rPr>
              <a:pPr>
                <a:defRPr/>
              </a:pPr>
              <a:t>9/27/2011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a:spcBef>
                <a:spcPct val="0"/>
              </a:spcBef>
              <a:spcAft>
                <a:spcPct val="0"/>
              </a:spcAft>
            </a:pPr>
            <a:endParaRPr lang="pt-BR">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4105754-0E26-43BE-B672-171A273C53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015747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57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57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157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157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A2ACC8F-0F61-44AF-BFCA-5C64190A43F9}"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882908169"/>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19.gif"/></Relationships>
</file>

<file path=ppt/slides/_rels/slide1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jpeg"/><Relationship Id="rId1" Type="http://schemas.openxmlformats.org/officeDocument/2006/relationships/slideLayout" Target="../slideLayouts/slideLayout49.xml"/><Relationship Id="rId4" Type="http://schemas.openxmlformats.org/officeDocument/2006/relationships/image" Target="../media/image52.emf"/></Relationships>
</file>

<file path=ppt/slides/_rels/slide43.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notesSlide" Target="../notesSlides/notesSlide16.xml"/><Relationship Id="rId16"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5.png"/><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41.xml"/><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54.xml"/><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9.xml"/><Relationship Id="rId1" Type="http://schemas.openxmlformats.org/officeDocument/2006/relationships/slideLayout" Target="../slideLayouts/slideLayout65.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4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cimss.ssec.wisc.edu/goes/abi/loops/links.html" TargetMode="Externa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5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11.jpeg"/><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GIF"/></Relationships>
</file>

<file path=ppt/slides/_rels/slide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228600" y="762000"/>
            <a:ext cx="8763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z="4400" b="1" dirty="0">
                <a:solidFill>
                  <a:srgbClr val="FFFF00"/>
                </a:solidFill>
                <a:latin typeface="Arial Unicode MS" pitchFamily="34" charset="-128"/>
                <a:cs typeface="Times New Roman" pitchFamily="18" charset="0"/>
              </a:rPr>
              <a:t>The Advanced Baseline Imager (ABI) on the GOES-R series</a:t>
            </a:r>
          </a:p>
        </p:txBody>
      </p:sp>
      <p:sp>
        <p:nvSpPr>
          <p:cNvPr id="7171" name="Text Box 3"/>
          <p:cNvSpPr txBox="1">
            <a:spLocks noChangeArrowheads="1"/>
          </p:cNvSpPr>
          <p:nvPr/>
        </p:nvSpPr>
        <p:spPr bwMode="auto">
          <a:xfrm>
            <a:off x="304800" y="2240101"/>
            <a:ext cx="86868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indent="0" algn="ctr" fontAlgn="base">
              <a:spcBef>
                <a:spcPct val="50000"/>
              </a:spcBef>
              <a:spcAft>
                <a:spcPct val="0"/>
              </a:spcAft>
            </a:pPr>
            <a:r>
              <a:rPr lang="en-US" sz="2000" b="1" dirty="0">
                <a:solidFill>
                  <a:srgbClr val="FFFFFF"/>
                </a:solidFill>
                <a:latin typeface="Arial Unicode MS" pitchFamily="34" charset="-128"/>
              </a:rPr>
              <a:t>Timothy J. </a:t>
            </a:r>
            <a:r>
              <a:rPr lang="en-US" sz="2000" b="1" dirty="0" smtClean="0">
                <a:solidFill>
                  <a:srgbClr val="FFFFFF"/>
                </a:solidFill>
                <a:latin typeface="Arial Unicode MS" pitchFamily="34" charset="-128"/>
              </a:rPr>
              <a:t>Schmit -- (</a:t>
            </a:r>
            <a:r>
              <a:rPr lang="en-US" dirty="0" smtClean="0">
                <a:solidFill>
                  <a:schemeClr val="bg1"/>
                </a:solidFill>
              </a:rPr>
              <a:t>tim.j.schmit@noaa.gov</a:t>
            </a:r>
            <a:r>
              <a:rPr lang="en-US" sz="2000" b="1" dirty="0" smtClean="0">
                <a:solidFill>
                  <a:srgbClr val="FFFFFF"/>
                </a:solidFill>
                <a:latin typeface="Arial Unicode MS" pitchFamily="34" charset="-128"/>
              </a:rPr>
              <a:t>)</a:t>
            </a:r>
            <a:endParaRPr lang="en-US" sz="2000" b="1" dirty="0">
              <a:solidFill>
                <a:srgbClr val="FFFFFF"/>
              </a:solidFill>
              <a:latin typeface="Arial Unicode MS" pitchFamily="34" charset="-128"/>
            </a:endParaRPr>
          </a:p>
          <a:p>
            <a:pPr algn="ctr" fontAlgn="base">
              <a:spcBef>
                <a:spcPct val="50000"/>
              </a:spcBef>
              <a:spcAft>
                <a:spcPct val="0"/>
              </a:spcAft>
            </a:pPr>
            <a:r>
              <a:rPr lang="en-US" sz="2000" b="1" dirty="0">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dirty="0">
                <a:solidFill>
                  <a:srgbClr val="FFFF00"/>
                </a:solidFill>
                <a:latin typeface="Arial Unicode MS" pitchFamily="34" charset="-128"/>
              </a:rPr>
              <a:t>  Advanced Satellite Products Branch (ASPB)</a:t>
            </a:r>
          </a:p>
          <a:p>
            <a:pPr algn="ctr" fontAlgn="base">
              <a:spcBef>
                <a:spcPct val="50000"/>
              </a:spcBef>
              <a:spcAft>
                <a:spcPct val="0"/>
              </a:spcAft>
            </a:pPr>
            <a:r>
              <a:rPr lang="en-US" sz="2000" b="1" dirty="0" err="1">
                <a:solidFill>
                  <a:srgbClr val="FFFFFF"/>
                </a:solidFill>
                <a:latin typeface="Arial Unicode MS" pitchFamily="34" charset="-128"/>
              </a:rPr>
              <a:t>Kaba</a:t>
            </a:r>
            <a:r>
              <a:rPr lang="en-US" sz="2000" b="1" dirty="0">
                <a:solidFill>
                  <a:srgbClr val="FFFFFF"/>
                </a:solidFill>
                <a:latin typeface="Arial Unicode MS" pitchFamily="34" charset="-128"/>
              </a:rPr>
              <a:t> Bah, Mathew M. </a:t>
            </a:r>
            <a:r>
              <a:rPr lang="en-US" sz="2000" b="1" dirty="0" err="1">
                <a:solidFill>
                  <a:srgbClr val="FFFFFF"/>
                </a:solidFill>
                <a:latin typeface="Arial Unicode MS" pitchFamily="34" charset="-128"/>
              </a:rPr>
              <a:t>Gunshor</a:t>
            </a:r>
            <a:r>
              <a:rPr lang="en-US" sz="2000" b="1" dirty="0">
                <a:solidFill>
                  <a:srgbClr val="FFFFFF"/>
                </a:solidFill>
                <a:latin typeface="Arial Unicode MS" pitchFamily="34" charset="-128"/>
              </a:rPr>
              <a:t>, Jun Li, Scott Bachmeier, </a:t>
            </a:r>
            <a:r>
              <a:rPr lang="en-US" sz="2000" b="1" dirty="0" smtClean="0">
                <a:solidFill>
                  <a:srgbClr val="FFFFFF"/>
                </a:solidFill>
                <a:latin typeface="Arial Unicode MS" pitchFamily="34" charset="-128"/>
              </a:rPr>
              <a:t>Jason </a:t>
            </a:r>
            <a:r>
              <a:rPr lang="en-US" sz="2000" b="1" dirty="0" err="1" smtClean="0">
                <a:solidFill>
                  <a:srgbClr val="FFFFFF"/>
                </a:solidFill>
                <a:latin typeface="Arial Unicode MS" pitchFamily="34" charset="-128"/>
              </a:rPr>
              <a:t>Otkin</a:t>
            </a:r>
            <a:r>
              <a:rPr lang="en-US" sz="2000" b="1" dirty="0" smtClean="0">
                <a:solidFill>
                  <a:srgbClr val="FFFFFF"/>
                </a:solidFill>
                <a:latin typeface="Arial Unicode MS" pitchFamily="34" charset="-128"/>
              </a:rPr>
              <a:t>, etc</a:t>
            </a:r>
            <a:r>
              <a:rPr lang="en-US" sz="2000" b="1" dirty="0">
                <a:solidFill>
                  <a:srgbClr val="FFFFFF"/>
                </a:solidFill>
                <a:latin typeface="Arial Unicode MS" pitchFamily="34" charset="-128"/>
              </a:rPr>
              <a:t>.</a:t>
            </a:r>
          </a:p>
          <a:p>
            <a:pPr algn="ctr" fontAlgn="base">
              <a:spcBef>
                <a:spcPct val="50000"/>
              </a:spcBef>
              <a:spcAft>
                <a:spcPct val="0"/>
              </a:spcAft>
            </a:pPr>
            <a:r>
              <a:rPr lang="en-US" sz="2000" b="1" dirty="0">
                <a:solidFill>
                  <a:srgbClr val="FFFF00"/>
                </a:solidFill>
                <a:latin typeface="Arial Unicode MS" pitchFamily="34" charset="-128"/>
              </a:rPr>
              <a:t>CIMSS, Madison, WI</a:t>
            </a:r>
          </a:p>
          <a:p>
            <a:pPr algn="ctr" fontAlgn="base">
              <a:spcBef>
                <a:spcPct val="50000"/>
              </a:spcBef>
              <a:spcAft>
                <a:spcPct val="0"/>
              </a:spcAft>
            </a:pPr>
            <a:r>
              <a:rPr lang="en-US" sz="2000" b="1" dirty="0" smtClean="0">
                <a:solidFill>
                  <a:srgbClr val="FFFFFF"/>
                </a:solidFill>
                <a:latin typeface="Arial Unicode MS" pitchFamily="34" charset="-128"/>
              </a:rPr>
              <a:t>Steve </a:t>
            </a:r>
            <a:r>
              <a:rPr lang="en-US" sz="2000" b="1" dirty="0">
                <a:solidFill>
                  <a:srgbClr val="FFFFFF"/>
                </a:solidFill>
                <a:latin typeface="Arial Unicode MS" pitchFamily="34" charset="-128"/>
              </a:rPr>
              <a:t>Goodman, James J. </a:t>
            </a:r>
            <a:r>
              <a:rPr lang="en-US" sz="2000" b="1" dirty="0" err="1">
                <a:solidFill>
                  <a:srgbClr val="FFFFFF"/>
                </a:solidFill>
                <a:latin typeface="Arial Unicode MS" pitchFamily="34" charset="-128"/>
              </a:rPr>
              <a:t>Gurka</a:t>
            </a:r>
            <a:r>
              <a:rPr lang="en-US" sz="2000" b="1" dirty="0">
                <a:solidFill>
                  <a:srgbClr val="FFFFFF"/>
                </a:solidFill>
                <a:latin typeface="Arial Unicode MS" pitchFamily="34" charset="-128"/>
              </a:rPr>
              <a:t>, etc. </a:t>
            </a:r>
          </a:p>
          <a:p>
            <a:pPr algn="ctr" fontAlgn="base">
              <a:spcBef>
                <a:spcPct val="50000"/>
              </a:spcBef>
              <a:spcAft>
                <a:spcPct val="0"/>
              </a:spcAft>
            </a:pPr>
            <a:r>
              <a:rPr lang="en-US" sz="2000" b="1" dirty="0">
                <a:solidFill>
                  <a:srgbClr val="FFFF00"/>
                </a:solidFill>
                <a:latin typeface="Arial Unicode MS" pitchFamily="34" charset="-128"/>
              </a:rPr>
              <a:t>GOES-R Program Office</a:t>
            </a:r>
          </a:p>
        </p:txBody>
      </p:sp>
      <p:pic>
        <p:nvPicPr>
          <p:cNvPr id="7172" name="Picture 4" descr="NOAA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5218113"/>
            <a:ext cx="1524000"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000">
                <a:solidFill>
                  <a:srgbClr val="000000"/>
                </a:solidFill>
                <a:latin typeface="Times New Roman" pitchFamily="18" charset="0"/>
              </a:rPr>
              <a:t>UW-Madison</a:t>
            </a:r>
            <a:endParaRPr lang="en-US" sz="800">
              <a:solidFill>
                <a:srgbClr val="000000"/>
              </a:solidFill>
              <a:latin typeface="Times New Roman" pitchFamily="18" charset="0"/>
            </a:endParaRPr>
          </a:p>
        </p:txBody>
      </p:sp>
      <p:sp>
        <p:nvSpPr>
          <p:cNvPr id="7174" name="Text Box 6"/>
          <p:cNvSpPr txBox="1">
            <a:spLocks noChangeArrowheads="1"/>
          </p:cNvSpPr>
          <p:nvPr/>
        </p:nvSpPr>
        <p:spPr bwMode="auto">
          <a:xfrm>
            <a:off x="2971800" y="5950803"/>
            <a:ext cx="3657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1600" b="1" dirty="0" smtClean="0">
                <a:solidFill>
                  <a:srgbClr val="FFFFFF"/>
                </a:solidFill>
              </a:rPr>
              <a:t>National Weather Association</a:t>
            </a:r>
          </a:p>
          <a:p>
            <a:pPr algn="ctr" eaLnBrk="1" fontAlgn="base" hangingPunct="1">
              <a:spcBef>
                <a:spcPct val="0"/>
              </a:spcBef>
              <a:spcAft>
                <a:spcPct val="0"/>
              </a:spcAft>
            </a:pPr>
            <a:r>
              <a:rPr lang="en-US" sz="1600" b="1" i="1" dirty="0" smtClean="0">
                <a:solidFill>
                  <a:srgbClr val="FFFFFF"/>
                </a:solidFill>
              </a:rPr>
              <a:t>Birmingham, AL</a:t>
            </a:r>
            <a:endParaRPr lang="en-US" sz="1600" b="1" i="1" dirty="0">
              <a:solidFill>
                <a:srgbClr val="FFFFFF"/>
              </a:solidFill>
            </a:endParaRPr>
          </a:p>
          <a:p>
            <a:pPr algn="ctr" eaLnBrk="1" fontAlgn="base" hangingPunct="1">
              <a:spcBef>
                <a:spcPct val="0"/>
              </a:spcBef>
              <a:spcAft>
                <a:spcPct val="0"/>
              </a:spcAft>
            </a:pPr>
            <a:r>
              <a:rPr lang="en-US" sz="1600" b="1" i="1" dirty="0" smtClean="0">
                <a:solidFill>
                  <a:srgbClr val="FFFFFF"/>
                </a:solidFill>
              </a:rPr>
              <a:t>20 </a:t>
            </a:r>
            <a:r>
              <a:rPr lang="en-US" sz="1600" b="1" i="1" dirty="0" smtClean="0">
                <a:solidFill>
                  <a:srgbClr val="FFFFFF"/>
                </a:solidFill>
              </a:rPr>
              <a:t>October 2011</a:t>
            </a:r>
            <a:endParaRPr lang="en-US" sz="1600" b="1" i="1" dirty="0">
              <a:solidFill>
                <a:srgbClr val="FFFFFF"/>
              </a:solidFill>
            </a:endParaRPr>
          </a:p>
        </p:txBody>
      </p:sp>
      <p:pic>
        <p:nvPicPr>
          <p:cNvPr id="7175" name="Picture 7" descr="cimss_for_engraving_cr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7650" y="5772150"/>
            <a:ext cx="12001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6" name="Group 8"/>
          <p:cNvGrpSpPr>
            <a:grpSpLocks/>
          </p:cNvGrpSpPr>
          <p:nvPr/>
        </p:nvGrpSpPr>
        <p:grpSpPr bwMode="auto">
          <a:xfrm>
            <a:off x="6705600" y="4876800"/>
            <a:ext cx="1066800" cy="1905000"/>
            <a:chOff x="4800" y="3016"/>
            <a:chExt cx="768" cy="1256"/>
          </a:xfrm>
        </p:grpSpPr>
        <p:pic>
          <p:nvPicPr>
            <p:cNvPr id="7181" name="Picture 9" descr="ssec_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 y="3016"/>
              <a:ext cx="768" cy="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2" name="Line 10"/>
            <p:cNvSpPr>
              <a:spLocks noChangeShapeType="1"/>
            </p:cNvSpPr>
            <p:nvPr/>
          </p:nvSpPr>
          <p:spPr bwMode="auto">
            <a:xfrm>
              <a:off x="4992" y="4080"/>
              <a:ext cx="128" cy="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pic>
        <p:nvPicPr>
          <p:cNvPr id="7177" name="Picture 11" descr="WideBannerLef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34925"/>
            <a:ext cx="49530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2" descr="new_GOESR_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4800" y="-76200"/>
            <a:ext cx="12192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3" descr="goesRNextGenerationWHurricane"/>
          <p:cNvPicPr>
            <a:picLocks noChangeAspect="1" noChangeArrowheads="1"/>
          </p:cNvPicPr>
          <p:nvPr/>
        </p:nvPicPr>
        <p:blipFill>
          <a:blip r:embed="rId8">
            <a:extLst>
              <a:ext uri="{28A0092B-C50C-407E-A947-70E740481C1C}">
                <a14:useLocalDpi xmlns:a14="http://schemas.microsoft.com/office/drawing/2010/main" val="0"/>
              </a:ext>
            </a:extLst>
          </a:blip>
          <a:srcRect l="6799" t="21513" r="6799"/>
          <a:stretch>
            <a:fillRect/>
          </a:stretch>
        </p:blipFill>
        <p:spPr bwMode="auto">
          <a:xfrm>
            <a:off x="1676400" y="5029200"/>
            <a:ext cx="13684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E46D947-33D2-4ECF-8A10-DB4EB13F318E}" type="slidenum">
              <a:rPr lang="en-US" smtClean="0">
                <a:solidFill>
                  <a:srgbClr val="000000"/>
                </a:solidFill>
              </a:rPr>
              <a:pPr eaLnBrk="1" hangingPunct="1"/>
              <a:t>1</a:t>
            </a:fld>
            <a:endParaRPr lang="en-US" smtClean="0">
              <a:solidFill>
                <a:srgbClr val="000000"/>
              </a:solidFill>
            </a:endParaRPr>
          </a:p>
        </p:txBody>
      </p:sp>
    </p:spTree>
    <p:extLst>
      <p:ext uri="{BB962C8B-B14F-4D97-AF65-F5344CB8AC3E}">
        <p14:creationId xmlns:p14="http://schemas.microsoft.com/office/powerpoint/2010/main" val="23445625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2"/>
          <p:cNvGrpSpPr>
            <a:grpSpLocks/>
          </p:cNvGrpSpPr>
          <p:nvPr/>
        </p:nvGrpSpPr>
        <p:grpSpPr bwMode="auto">
          <a:xfrm>
            <a:off x="2625725" y="-457200"/>
            <a:ext cx="5730875" cy="7837488"/>
            <a:chOff x="1296" y="-288"/>
            <a:chExt cx="3610" cy="4937"/>
          </a:xfrm>
        </p:grpSpPr>
        <p:pic>
          <p:nvPicPr>
            <p:cNvPr id="31753" name="Picture 3" descr="GOES_Sca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96" y="-288"/>
              <a:ext cx="3599" cy="2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4" descr="GOES_R_Sca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96" y="1935"/>
              <a:ext cx="3610" cy="2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47" name="Text Box 5"/>
          <p:cNvSpPr txBox="1">
            <a:spLocks noChangeArrowheads="1"/>
          </p:cNvSpPr>
          <p:nvPr/>
        </p:nvSpPr>
        <p:spPr bwMode="auto">
          <a:xfrm>
            <a:off x="3844925" y="2246313"/>
            <a:ext cx="304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000000"/>
                </a:solidFill>
              </a:rPr>
              <a:t>Current GOES Imager scan coverage within 15 minutes</a:t>
            </a:r>
          </a:p>
        </p:txBody>
      </p:sp>
      <p:sp>
        <p:nvSpPr>
          <p:cNvPr id="31748" name="Text Box 6"/>
          <p:cNvSpPr txBox="1">
            <a:spLocks noChangeArrowheads="1"/>
          </p:cNvSpPr>
          <p:nvPr/>
        </p:nvSpPr>
        <p:spPr bwMode="auto">
          <a:xfrm>
            <a:off x="3844925" y="5791200"/>
            <a:ext cx="3124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000000"/>
                </a:solidFill>
              </a:rPr>
              <a:t>GOES-R ABI scan coverage within 15 minutes</a:t>
            </a:r>
          </a:p>
        </p:txBody>
      </p:sp>
      <p:sp>
        <p:nvSpPr>
          <p:cNvPr id="31749" name="Text Box 7"/>
          <p:cNvSpPr txBox="1">
            <a:spLocks noChangeArrowheads="1"/>
          </p:cNvSpPr>
          <p:nvPr/>
        </p:nvSpPr>
        <p:spPr bwMode="auto">
          <a:xfrm>
            <a:off x="8401050" y="6434138"/>
            <a:ext cx="666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a:solidFill>
                  <a:srgbClr val="000000"/>
                </a:solidFill>
              </a:rPr>
              <a:t>CIMSS</a:t>
            </a:r>
          </a:p>
        </p:txBody>
      </p:sp>
      <p:sp>
        <p:nvSpPr>
          <p:cNvPr id="31750" name="TextBox 9"/>
          <p:cNvSpPr txBox="1">
            <a:spLocks noChangeArrowheads="1"/>
          </p:cNvSpPr>
          <p:nvPr/>
        </p:nvSpPr>
        <p:spPr bwMode="auto">
          <a:xfrm>
            <a:off x="152400" y="4114800"/>
            <a:ext cx="24384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In 15 Minutes</a:t>
            </a:r>
            <a:br>
              <a:rPr lang="en-US" dirty="0">
                <a:solidFill>
                  <a:srgbClr val="FFFFFF"/>
                </a:solidFill>
              </a:rPr>
            </a:br>
            <a:r>
              <a:rPr lang="en-US" dirty="0">
                <a:solidFill>
                  <a:srgbClr val="FFFFFF"/>
                </a:solidFill>
              </a:rPr>
              <a:t>ABI (“Flex Mode”) will scan:</a:t>
            </a:r>
          </a:p>
          <a:p>
            <a:pPr eaLnBrk="1" fontAlgn="base" hangingPunct="1">
              <a:spcBef>
                <a:spcPct val="0"/>
              </a:spcBef>
              <a:spcAft>
                <a:spcPct val="0"/>
              </a:spcAft>
              <a:buFont typeface="Arial" pitchFamily="34" charset="0"/>
              <a:buChar char="•"/>
            </a:pPr>
            <a:r>
              <a:rPr lang="en-US" sz="1400" dirty="0">
                <a:solidFill>
                  <a:srgbClr val="FFFFFF"/>
                </a:solidFill>
              </a:rPr>
              <a:t> </a:t>
            </a:r>
            <a:r>
              <a:rPr lang="en-US" sz="1400" dirty="0">
                <a:solidFill>
                  <a:srgbClr val="FFFFFF"/>
                </a:solidFill>
              </a:rPr>
              <a:t>1 Full Disk Image</a:t>
            </a:r>
          </a:p>
          <a:p>
            <a:pPr eaLnBrk="1" fontAlgn="base" hangingPunct="1">
              <a:spcBef>
                <a:spcPct val="0"/>
              </a:spcBef>
              <a:spcAft>
                <a:spcPct val="0"/>
              </a:spcAft>
              <a:buFont typeface="Arial" pitchFamily="34" charset="0"/>
              <a:buChar char="•"/>
            </a:pPr>
            <a:r>
              <a:rPr lang="en-US" sz="1400" dirty="0" smtClean="0">
                <a:solidFill>
                  <a:srgbClr val="FFFFFF"/>
                </a:solidFill>
              </a:rPr>
              <a:t> 3 </a:t>
            </a:r>
            <a:r>
              <a:rPr lang="en-US" sz="1400" dirty="0">
                <a:solidFill>
                  <a:srgbClr val="FFFFFF"/>
                </a:solidFill>
              </a:rPr>
              <a:t>CONUS Images</a:t>
            </a:r>
          </a:p>
          <a:p>
            <a:pPr eaLnBrk="1" fontAlgn="base" hangingPunct="1">
              <a:spcBef>
                <a:spcPct val="0"/>
              </a:spcBef>
              <a:spcAft>
                <a:spcPct val="0"/>
              </a:spcAft>
              <a:buFont typeface="Arial" pitchFamily="34" charset="0"/>
              <a:buChar char="•"/>
            </a:pPr>
            <a:r>
              <a:rPr lang="en-US" sz="1400" dirty="0">
                <a:solidFill>
                  <a:srgbClr val="FFFFFF"/>
                </a:solidFill>
              </a:rPr>
              <a:t> </a:t>
            </a:r>
            <a:r>
              <a:rPr lang="en-US" sz="1400" dirty="0" smtClean="0">
                <a:solidFill>
                  <a:srgbClr val="FFFFFF"/>
                </a:solidFill>
              </a:rPr>
              <a:t>30 </a:t>
            </a:r>
            <a:r>
              <a:rPr lang="en-US" sz="1400" dirty="0" err="1">
                <a:solidFill>
                  <a:srgbClr val="FFFFFF"/>
                </a:solidFill>
              </a:rPr>
              <a:t>Mesoscale</a:t>
            </a:r>
            <a:r>
              <a:rPr lang="en-US" sz="1400" dirty="0">
                <a:solidFill>
                  <a:srgbClr val="FFFFFF"/>
                </a:solidFill>
              </a:rPr>
              <a:t> Images</a:t>
            </a:r>
          </a:p>
          <a:p>
            <a:pPr eaLnBrk="1" fontAlgn="base" hangingPunct="1">
              <a:spcBef>
                <a:spcPct val="0"/>
              </a:spcBef>
              <a:spcAft>
                <a:spcPct val="0"/>
              </a:spcAft>
              <a:buFont typeface="Arial" pitchFamily="34" charset="0"/>
              <a:buChar char="•"/>
            </a:pPr>
            <a:endParaRPr lang="en-US" sz="1400" dirty="0">
              <a:solidFill>
                <a:srgbClr val="FFFFFF"/>
              </a:solidFill>
            </a:endParaRPr>
          </a:p>
        </p:txBody>
      </p:sp>
      <p:sp>
        <p:nvSpPr>
          <p:cNvPr id="31751" name="TextBox 10"/>
          <p:cNvSpPr txBox="1">
            <a:spLocks noChangeArrowheads="1"/>
          </p:cNvSpPr>
          <p:nvPr/>
        </p:nvSpPr>
        <p:spPr bwMode="auto">
          <a:xfrm>
            <a:off x="76200" y="765175"/>
            <a:ext cx="28194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In 15 Minutes</a:t>
            </a:r>
            <a:br>
              <a:rPr lang="en-US" dirty="0">
                <a:solidFill>
                  <a:srgbClr val="FFFFFF"/>
                </a:solidFill>
              </a:rPr>
            </a:br>
            <a:r>
              <a:rPr lang="en-US" dirty="0">
                <a:solidFill>
                  <a:srgbClr val="FFFFFF"/>
                </a:solidFill>
              </a:rPr>
              <a:t>Current GOES Imager can scan:</a:t>
            </a:r>
          </a:p>
          <a:p>
            <a:pPr eaLnBrk="1" fontAlgn="base" hangingPunct="1">
              <a:spcBef>
                <a:spcPct val="0"/>
              </a:spcBef>
              <a:spcAft>
                <a:spcPct val="0"/>
              </a:spcAft>
              <a:buFont typeface="Arial" pitchFamily="34" charset="0"/>
              <a:buChar char="•"/>
            </a:pPr>
            <a:r>
              <a:rPr lang="en-US" sz="1400" dirty="0">
                <a:solidFill>
                  <a:srgbClr val="FFFFFF"/>
                </a:solidFill>
              </a:rPr>
              <a:t> </a:t>
            </a:r>
            <a:r>
              <a:rPr lang="en-US" sz="1400" dirty="0" smtClean="0">
                <a:solidFill>
                  <a:srgbClr val="FFFFFF"/>
                </a:solidFill>
              </a:rPr>
              <a:t>3/5</a:t>
            </a:r>
            <a:r>
              <a:rPr lang="en-US" sz="1400" baseline="30000" dirty="0" smtClean="0">
                <a:solidFill>
                  <a:srgbClr val="FFFFFF"/>
                </a:solidFill>
              </a:rPr>
              <a:t>th</a:t>
            </a:r>
            <a:r>
              <a:rPr lang="en-US" sz="1400" dirty="0" smtClean="0">
                <a:solidFill>
                  <a:srgbClr val="FFFFFF"/>
                </a:solidFill>
              </a:rPr>
              <a:t> of </a:t>
            </a:r>
            <a:r>
              <a:rPr lang="en-US" sz="1400" dirty="0">
                <a:solidFill>
                  <a:srgbClr val="FFFFFF"/>
                </a:solidFill>
              </a:rPr>
              <a:t>a Full Disk Image</a:t>
            </a:r>
          </a:p>
        </p:txBody>
      </p:sp>
      <p:sp>
        <p:nvSpPr>
          <p:cNvPr id="317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4511C65-AC1C-46B6-AEBC-D88CB1B24765}" type="slidenum">
              <a:rPr lang="en-US" smtClean="0">
                <a:solidFill>
                  <a:srgbClr val="000000"/>
                </a:solidFill>
              </a:rPr>
              <a:pPr eaLnBrk="1" hangingPunct="1"/>
              <a:t>10</a:t>
            </a:fld>
            <a:endParaRPr lang="en-US" smtClean="0">
              <a:solidFill>
                <a:srgbClr val="000000"/>
              </a:solidFill>
            </a:endParaRPr>
          </a:p>
        </p:txBody>
      </p:sp>
    </p:spTree>
    <p:extLst>
      <p:ext uri="{BB962C8B-B14F-4D97-AF65-F5344CB8AC3E}">
        <p14:creationId xmlns:p14="http://schemas.microsoft.com/office/powerpoint/2010/main" val="284897137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52400" y="6248400"/>
            <a:ext cx="88923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“Water vapor” data from </a:t>
            </a:r>
            <a:r>
              <a:rPr lang="en-US" dirty="0" smtClean="0">
                <a:solidFill>
                  <a:srgbClr val="FFFFFF"/>
                </a:solidFill>
              </a:rPr>
              <a:t>the GOES-14 NOAA </a:t>
            </a:r>
            <a:r>
              <a:rPr lang="en-US" dirty="0">
                <a:solidFill>
                  <a:srgbClr val="FFFFFF"/>
                </a:solidFill>
              </a:rPr>
              <a:t>Science Test, lead by </a:t>
            </a:r>
            <a:r>
              <a:rPr lang="en-US" dirty="0" err="1">
                <a:solidFill>
                  <a:srgbClr val="FFFFFF"/>
                </a:solidFill>
              </a:rPr>
              <a:t>Hillger</a:t>
            </a:r>
            <a:r>
              <a:rPr lang="en-US" dirty="0">
                <a:solidFill>
                  <a:srgbClr val="FFFFFF"/>
                </a:solidFill>
              </a:rPr>
              <a:t> and Schmit</a:t>
            </a:r>
          </a:p>
        </p:txBody>
      </p:sp>
      <p:sp>
        <p:nvSpPr>
          <p:cNvPr id="20483" name="Rectangle 3"/>
          <p:cNvSpPr>
            <a:spLocks noGrp="1" noChangeArrowheads="1"/>
          </p:cNvSpPr>
          <p:nvPr>
            <p:ph type="title"/>
          </p:nvPr>
        </p:nvSpPr>
        <p:spPr>
          <a:noFill/>
        </p:spPr>
        <p:txBody>
          <a:bodyPr/>
          <a:lstStyle/>
          <a:p>
            <a:r>
              <a:rPr lang="en-US" sz="4000" smtClean="0">
                <a:solidFill>
                  <a:srgbClr val="FFFF00"/>
                </a:solidFill>
              </a:rPr>
              <a:t>GOES-14: Sample “5-min” imagery</a:t>
            </a:r>
          </a:p>
        </p:txBody>
      </p:sp>
      <p:pic>
        <p:nvPicPr>
          <p:cNvPr id="20484" name="Picture 4" descr="boxingday_g12g14_wv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716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5"/>
          <p:cNvSpPr txBox="1">
            <a:spLocks noChangeArrowheads="1"/>
          </p:cNvSpPr>
          <p:nvPr/>
        </p:nvSpPr>
        <p:spPr bwMode="auto">
          <a:xfrm>
            <a:off x="7086600" y="4648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rPr>
              <a:t>GOES-12</a:t>
            </a:r>
          </a:p>
        </p:txBody>
      </p:sp>
      <p:sp>
        <p:nvSpPr>
          <p:cNvPr id="20486" name="Text Box 6"/>
          <p:cNvSpPr txBox="1">
            <a:spLocks noChangeArrowheads="1"/>
          </p:cNvSpPr>
          <p:nvPr/>
        </p:nvSpPr>
        <p:spPr bwMode="auto">
          <a:xfrm>
            <a:off x="7086600" y="2286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rPr>
              <a:t>GOES-14</a:t>
            </a:r>
          </a:p>
        </p:txBody>
      </p:sp>
    </p:spTree>
    <p:extLst>
      <p:ext uri="{BB962C8B-B14F-4D97-AF65-F5344CB8AC3E}">
        <p14:creationId xmlns:p14="http://schemas.microsoft.com/office/powerpoint/2010/main" val="2521002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533400" y="-228600"/>
            <a:ext cx="8229600" cy="1143000"/>
          </a:xfrm>
        </p:spPr>
        <p:txBody>
          <a:bodyPr/>
          <a:lstStyle/>
          <a:p>
            <a:r>
              <a:rPr lang="en-US" sz="3600" dirty="0" smtClean="0">
                <a:solidFill>
                  <a:srgbClr val="FFFF00"/>
                </a:solidFill>
              </a:rPr>
              <a:t>GOES-14: Sample “1-min” imagery</a:t>
            </a:r>
          </a:p>
        </p:txBody>
      </p:sp>
      <p:sp>
        <p:nvSpPr>
          <p:cNvPr id="99331" name="Text Box 3"/>
          <p:cNvSpPr txBox="1">
            <a:spLocks noChangeArrowheads="1"/>
          </p:cNvSpPr>
          <p:nvPr/>
        </p:nvSpPr>
        <p:spPr bwMode="auto">
          <a:xfrm>
            <a:off x="1066800" y="6248400"/>
            <a:ext cx="74437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600" dirty="0" smtClean="0">
                <a:solidFill>
                  <a:srgbClr val="FFFFFF"/>
                </a:solidFill>
                <a:ea typeface="MS PGothic" pitchFamily="34" charset="-128"/>
              </a:rPr>
              <a:t>Visible </a:t>
            </a:r>
            <a:r>
              <a:rPr lang="en-US" sz="1600" dirty="0">
                <a:solidFill>
                  <a:srgbClr val="FFFFFF"/>
                </a:solidFill>
                <a:ea typeface="MS PGothic" pitchFamily="34" charset="-128"/>
              </a:rPr>
              <a:t>data from the </a:t>
            </a:r>
            <a:r>
              <a:rPr lang="en-US" sz="1600" dirty="0" smtClean="0">
                <a:solidFill>
                  <a:srgbClr val="FFFFFF"/>
                </a:solidFill>
                <a:ea typeface="MS PGothic" pitchFamily="34" charset="-128"/>
              </a:rPr>
              <a:t>GOES-14 </a:t>
            </a:r>
            <a:r>
              <a:rPr lang="en-US" sz="1600" dirty="0">
                <a:solidFill>
                  <a:srgbClr val="FFFFFF"/>
                </a:solidFill>
                <a:ea typeface="MS PGothic" pitchFamily="34" charset="-128"/>
              </a:rPr>
              <a:t>NOAA Science Test, lead by </a:t>
            </a:r>
            <a:r>
              <a:rPr lang="en-US" sz="1600" dirty="0" err="1">
                <a:solidFill>
                  <a:srgbClr val="FFFFFF"/>
                </a:solidFill>
                <a:ea typeface="MS PGothic" pitchFamily="34" charset="-128"/>
              </a:rPr>
              <a:t>Hillger</a:t>
            </a:r>
            <a:r>
              <a:rPr lang="en-US" sz="1600" dirty="0">
                <a:solidFill>
                  <a:srgbClr val="FFFFFF"/>
                </a:solidFill>
                <a:ea typeface="MS PGothic" pitchFamily="34" charset="-128"/>
              </a:rPr>
              <a:t> and Schmit</a:t>
            </a:r>
          </a:p>
        </p:txBody>
      </p:sp>
      <p:pic>
        <p:nvPicPr>
          <p:cNvPr id="99332" name="Picture 4" descr="ecb_g12g14_vis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04850"/>
            <a:ext cx="6781800" cy="5086350"/>
          </a:xfrm>
          <a:prstGeom prst="rect">
            <a:avLst/>
          </a:prstGeom>
          <a:noFill/>
          <a:extLst>
            <a:ext uri="{909E8E84-426E-40DD-AFC4-6F175D3DCCD1}">
              <a14:hiddenFill xmlns:a14="http://schemas.microsoft.com/office/drawing/2010/main">
                <a:solidFill>
                  <a:srgbClr val="FFFFFF"/>
                </a:solidFill>
              </a14:hiddenFill>
            </a:ext>
          </a:extLst>
        </p:spPr>
      </p:pic>
      <p:sp>
        <p:nvSpPr>
          <p:cNvPr id="99333" name="Text Box 5"/>
          <p:cNvSpPr txBox="1">
            <a:spLocks noChangeArrowheads="1"/>
          </p:cNvSpPr>
          <p:nvPr/>
        </p:nvSpPr>
        <p:spPr bwMode="auto">
          <a:xfrm>
            <a:off x="2286000" y="5791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FFFF00"/>
                </a:solidFill>
                <a:ea typeface="MS PGothic" pitchFamily="34" charset="-128"/>
              </a:rPr>
              <a:t>GOES-12</a:t>
            </a:r>
          </a:p>
        </p:txBody>
      </p:sp>
      <p:sp>
        <p:nvSpPr>
          <p:cNvPr id="99334" name="Text Box 6"/>
          <p:cNvSpPr txBox="1">
            <a:spLocks noChangeArrowheads="1"/>
          </p:cNvSpPr>
          <p:nvPr/>
        </p:nvSpPr>
        <p:spPr bwMode="auto">
          <a:xfrm>
            <a:off x="5410200" y="5791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FFFF00"/>
                </a:solidFill>
                <a:ea typeface="MS PGothic" pitchFamily="34" charset="-128"/>
              </a:rPr>
              <a:t>GOES-14</a:t>
            </a:r>
          </a:p>
        </p:txBody>
      </p:sp>
    </p:spTree>
    <p:extLst>
      <p:ext uri="{BB962C8B-B14F-4D97-AF65-F5344CB8AC3E}">
        <p14:creationId xmlns:p14="http://schemas.microsoft.com/office/powerpoint/2010/main" val="21971148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8" descr="Igor_zoom_goes_15_13_80pc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62000"/>
            <a:ext cx="65532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title"/>
          </p:nvPr>
        </p:nvSpPr>
        <p:spPr>
          <a:xfrm>
            <a:off x="457200" y="-228600"/>
            <a:ext cx="8229600" cy="1143000"/>
          </a:xfrm>
        </p:spPr>
        <p:txBody>
          <a:bodyPr/>
          <a:lstStyle/>
          <a:p>
            <a:pPr eaLnBrk="1" hangingPunct="1"/>
            <a:r>
              <a:rPr lang="en-US" sz="4000" dirty="0" smtClean="0">
                <a:solidFill>
                  <a:srgbClr val="FFFF00"/>
                </a:solidFill>
              </a:rPr>
              <a:t>GOES-15: Sample “1-min” imagery</a:t>
            </a:r>
          </a:p>
        </p:txBody>
      </p:sp>
      <p:sp>
        <p:nvSpPr>
          <p:cNvPr id="11268" name="Text Box 3"/>
          <p:cNvSpPr txBox="1">
            <a:spLocks noChangeArrowheads="1"/>
          </p:cNvSpPr>
          <p:nvPr/>
        </p:nvSpPr>
        <p:spPr bwMode="auto">
          <a:xfrm>
            <a:off x="838200" y="6477000"/>
            <a:ext cx="73373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dirty="0">
                <a:solidFill>
                  <a:schemeClr val="bg1"/>
                </a:solidFill>
              </a:rPr>
              <a:t>Visible data from the </a:t>
            </a:r>
            <a:r>
              <a:rPr lang="en-US" sz="1600" dirty="0" smtClean="0">
                <a:solidFill>
                  <a:schemeClr val="bg1"/>
                </a:solidFill>
              </a:rPr>
              <a:t>GOES-15 </a:t>
            </a:r>
            <a:r>
              <a:rPr lang="en-US" sz="1600" dirty="0">
                <a:solidFill>
                  <a:schemeClr val="bg1"/>
                </a:solidFill>
              </a:rPr>
              <a:t>NOAA Science Test, lead by </a:t>
            </a:r>
            <a:r>
              <a:rPr lang="en-US" sz="1600" dirty="0" err="1">
                <a:solidFill>
                  <a:schemeClr val="bg1"/>
                </a:solidFill>
              </a:rPr>
              <a:t>Hillger</a:t>
            </a:r>
            <a:r>
              <a:rPr lang="en-US" sz="1600" dirty="0">
                <a:solidFill>
                  <a:schemeClr val="bg1"/>
                </a:solidFill>
              </a:rPr>
              <a:t> and Schmit</a:t>
            </a:r>
          </a:p>
        </p:txBody>
      </p:sp>
      <p:sp>
        <p:nvSpPr>
          <p:cNvPr id="11269" name="Text Box 5"/>
          <p:cNvSpPr txBox="1">
            <a:spLocks noChangeArrowheads="1"/>
          </p:cNvSpPr>
          <p:nvPr/>
        </p:nvSpPr>
        <p:spPr bwMode="auto">
          <a:xfrm>
            <a:off x="5029200" y="5867400"/>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rgbClr val="FFFF00"/>
                </a:solidFill>
              </a:rPr>
              <a:t>30-min</a:t>
            </a:r>
          </a:p>
        </p:txBody>
      </p:sp>
      <p:sp>
        <p:nvSpPr>
          <p:cNvPr id="11270" name="Text Box 6"/>
          <p:cNvSpPr txBox="1">
            <a:spLocks noChangeArrowheads="1"/>
          </p:cNvSpPr>
          <p:nvPr/>
        </p:nvSpPr>
        <p:spPr bwMode="auto">
          <a:xfrm>
            <a:off x="1295400" y="5867400"/>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rgbClr val="FFFF00"/>
                </a:solidFill>
              </a:rPr>
              <a:t>1-min</a:t>
            </a:r>
          </a:p>
        </p:txBody>
      </p:sp>
      <p:sp>
        <p:nvSpPr>
          <p:cNvPr id="1127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D4D2FFD-E30D-473A-9AD1-0A571B986586}" type="slidenum">
              <a:rPr lang="en-US" smtClean="0"/>
              <a:pPr eaLnBrk="1" hangingPunct="1"/>
              <a:t>13</a:t>
            </a:fld>
            <a:endParaRPr lang="en-US" smtClean="0"/>
          </a:p>
        </p:txBody>
      </p:sp>
    </p:spTree>
    <p:extLst>
      <p:ext uri="{BB962C8B-B14F-4D97-AF65-F5344CB8AC3E}">
        <p14:creationId xmlns:p14="http://schemas.microsoft.com/office/powerpoint/2010/main" val="30513450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1143000"/>
          </a:xfrm>
        </p:spPr>
        <p:txBody>
          <a:bodyPr/>
          <a:lstStyle/>
          <a:p>
            <a:r>
              <a:rPr lang="en-US" sz="4000" dirty="0" smtClean="0">
                <a:solidFill>
                  <a:srgbClr val="FFFF00"/>
                </a:solidFill>
              </a:rPr>
              <a:t>GOES-10: Experimental </a:t>
            </a:r>
            <a:r>
              <a:rPr lang="en-US" sz="4000" dirty="0" smtClean="0">
                <a:solidFill>
                  <a:srgbClr val="FFFF00"/>
                </a:solidFill>
              </a:rPr>
              <a:t>1-min data</a:t>
            </a:r>
            <a:endParaRPr lang="en-US" sz="40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4691" y="685800"/>
            <a:ext cx="6034617" cy="4525963"/>
          </a:xfrm>
        </p:spPr>
      </p:pic>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14</a:t>
            </a:fld>
            <a:endParaRPr lang="en-US">
              <a:solidFill>
                <a:srgbClr val="000000"/>
              </a:solidFill>
            </a:endParaRPr>
          </a:p>
        </p:txBody>
      </p:sp>
      <p:sp>
        <p:nvSpPr>
          <p:cNvPr id="6" name="TextBox 5"/>
          <p:cNvSpPr txBox="1"/>
          <p:nvPr/>
        </p:nvSpPr>
        <p:spPr>
          <a:xfrm>
            <a:off x="304800" y="5334000"/>
            <a:ext cx="8610600" cy="1477328"/>
          </a:xfrm>
          <a:prstGeom prst="rect">
            <a:avLst/>
          </a:prstGeom>
          <a:solidFill>
            <a:srgbClr val="0070C0"/>
          </a:solidFill>
        </p:spPr>
        <p:txBody>
          <a:bodyPr wrap="square" rtlCol="0">
            <a:spAutoFit/>
          </a:bodyPr>
          <a:lstStyle/>
          <a:p>
            <a:r>
              <a:rPr lang="en-US" dirty="0" smtClean="0">
                <a:solidFill>
                  <a:schemeClr val="bg1"/>
                </a:solidFill>
              </a:rPr>
              <a:t>Experimental 1-minute </a:t>
            </a:r>
            <a:r>
              <a:rPr lang="en-US" dirty="0">
                <a:solidFill>
                  <a:schemeClr val="bg1"/>
                </a:solidFill>
              </a:rPr>
              <a:t>GOES-10 visible data provided a rapid assessment of the current state of </a:t>
            </a:r>
            <a:r>
              <a:rPr lang="en-US" dirty="0" smtClean="0">
                <a:solidFill>
                  <a:schemeClr val="bg1"/>
                </a:solidFill>
              </a:rPr>
              <a:t>the atmosphere </a:t>
            </a:r>
            <a:r>
              <a:rPr lang="en-US" dirty="0">
                <a:solidFill>
                  <a:schemeClr val="bg1"/>
                </a:solidFill>
              </a:rPr>
              <a:t>over western Tennessee, and indicated that although there was some </a:t>
            </a:r>
            <a:r>
              <a:rPr lang="en-US" dirty="0" smtClean="0">
                <a:solidFill>
                  <a:schemeClr val="bg1"/>
                </a:solidFill>
              </a:rPr>
              <a:t>development of </a:t>
            </a:r>
            <a:r>
              <a:rPr lang="en-US" dirty="0">
                <a:solidFill>
                  <a:schemeClr val="bg1"/>
                </a:solidFill>
              </a:rPr>
              <a:t>the cumulus clouds, the apparent TCUs did not appear to favor continued development</a:t>
            </a:r>
            <a:r>
              <a:rPr lang="en-US" dirty="0" smtClean="0">
                <a:solidFill>
                  <a:schemeClr val="bg1"/>
                </a:solidFill>
              </a:rPr>
              <a:t>. Hence</a:t>
            </a:r>
            <a:r>
              <a:rPr lang="en-US" dirty="0">
                <a:solidFill>
                  <a:schemeClr val="bg1"/>
                </a:solidFill>
              </a:rPr>
              <a:t>, the odds of strong convection developing over that area would be lower during </a:t>
            </a:r>
            <a:r>
              <a:rPr lang="en-US" dirty="0" smtClean="0">
                <a:solidFill>
                  <a:schemeClr val="bg1"/>
                </a:solidFill>
              </a:rPr>
              <a:t>the next </a:t>
            </a:r>
            <a:r>
              <a:rPr lang="en-US" dirty="0">
                <a:solidFill>
                  <a:schemeClr val="bg1"/>
                </a:solidFill>
              </a:rPr>
              <a:t>several hours.</a:t>
            </a:r>
          </a:p>
        </p:txBody>
      </p:sp>
    </p:spTree>
    <p:extLst>
      <p:ext uri="{BB962C8B-B14F-4D97-AF65-F5344CB8AC3E}">
        <p14:creationId xmlns:p14="http://schemas.microsoft.com/office/powerpoint/2010/main" val="15465792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VHRR15_2011117_2124Z_BAND4_ABIPROJ_GOESRE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Text Box 3"/>
          <p:cNvSpPr txBox="1">
            <a:spLocks noChangeArrowheads="1"/>
          </p:cNvSpPr>
          <p:nvPr/>
        </p:nvSpPr>
        <p:spPr bwMode="auto">
          <a:xfrm>
            <a:off x="212725" y="193675"/>
            <a:ext cx="3035831"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dirty="0" smtClean="0">
                <a:solidFill>
                  <a:srgbClr val="000000"/>
                </a:solidFill>
                <a:latin typeface="Times New Roman" pitchFamily="18" charset="0"/>
              </a:rPr>
              <a:t>“GOES</a:t>
            </a:r>
            <a:r>
              <a:rPr lang="en-US" sz="2400" dirty="0" smtClean="0">
                <a:solidFill>
                  <a:srgbClr val="000000"/>
                </a:solidFill>
                <a:latin typeface="Times New Roman" pitchFamily="18" charset="0"/>
              </a:rPr>
              <a:t>” from AVHRR</a:t>
            </a: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14286627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VHRR15_2011117_2124Z_BAND4_ABIPROJ_ABIRE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Text Box 3"/>
          <p:cNvSpPr txBox="1">
            <a:spLocks noChangeArrowheads="1"/>
          </p:cNvSpPr>
          <p:nvPr/>
        </p:nvSpPr>
        <p:spPr bwMode="auto">
          <a:xfrm>
            <a:off x="212725" y="193675"/>
            <a:ext cx="2761718"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dirty="0">
                <a:solidFill>
                  <a:srgbClr val="000000"/>
                </a:solidFill>
                <a:latin typeface="Times New Roman" pitchFamily="18" charset="0"/>
              </a:rPr>
              <a:t>“ABI</a:t>
            </a:r>
            <a:r>
              <a:rPr lang="en-US" sz="2400" dirty="0">
                <a:solidFill>
                  <a:srgbClr val="000000"/>
                </a:solidFill>
                <a:latin typeface="Times New Roman" pitchFamily="18" charset="0"/>
              </a:rPr>
              <a:t>” from AVHRR</a:t>
            </a: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28839407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17</a:t>
            </a:fld>
            <a:endParaRPr lang="en-US">
              <a:solidFill>
                <a:srgbClr val="00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4" name="Text Box 3"/>
          <p:cNvSpPr txBox="1">
            <a:spLocks noChangeArrowheads="1"/>
          </p:cNvSpPr>
          <p:nvPr/>
        </p:nvSpPr>
        <p:spPr bwMode="auto">
          <a:xfrm>
            <a:off x="2832824" y="76200"/>
            <a:ext cx="3339376"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dirty="0" smtClean="0">
                <a:solidFill>
                  <a:srgbClr val="000000"/>
                </a:solidFill>
                <a:latin typeface="Times New Roman" pitchFamily="18" charset="0"/>
              </a:rPr>
              <a:t>“GOES-13 Visible Loop”</a:t>
            </a: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30917833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0"/>
            <a:ext cx="8229600" cy="1143000"/>
          </a:xfrm>
        </p:spPr>
        <p:txBody>
          <a:bodyPr/>
          <a:lstStyle/>
          <a:p>
            <a:pPr eaLnBrk="1" hangingPunct="1"/>
            <a:r>
              <a:rPr lang="en-US" b="1" smtClean="0">
                <a:solidFill>
                  <a:srgbClr val="FFFF00"/>
                </a:solidFill>
              </a:rPr>
              <a:t>ABI Visible/Near-IR Bands</a:t>
            </a:r>
          </a:p>
        </p:txBody>
      </p:sp>
      <p:pic>
        <p:nvPicPr>
          <p:cNvPr id="34819" name="Picture 3" descr="abi_1_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848600" cy="4738688"/>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20"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FF"/>
                </a:solidFill>
              </a:rPr>
              <a:t>Schmit et al, 2005</a:t>
            </a:r>
            <a:r>
              <a:rPr lang="en-US">
                <a:solidFill>
                  <a:srgbClr val="000000"/>
                </a:solidFill>
              </a:rPr>
              <a:t> </a:t>
            </a:r>
          </a:p>
        </p:txBody>
      </p:sp>
      <p:sp>
        <p:nvSpPr>
          <p:cNvPr id="3482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C3AE849-122C-4F76-AE8F-5F8023B05FAC}" type="slidenum">
              <a:rPr lang="en-US" smtClean="0">
                <a:solidFill>
                  <a:srgbClr val="000000"/>
                </a:solidFill>
              </a:rPr>
              <a:pPr eaLnBrk="1" hangingPunct="1"/>
              <a:t>18</a:t>
            </a:fld>
            <a:endParaRPr lang="en-US" smtClean="0">
              <a:solidFill>
                <a:srgbClr val="000000"/>
              </a:solidFill>
            </a:endParaRPr>
          </a:p>
        </p:txBody>
      </p:sp>
    </p:spTree>
    <p:extLst>
      <p:ext uri="{BB962C8B-B14F-4D97-AF65-F5344CB8AC3E}">
        <p14:creationId xmlns:p14="http://schemas.microsoft.com/office/powerpoint/2010/main" val="349881394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0"/>
            <a:ext cx="8229600" cy="1143000"/>
          </a:xfrm>
        </p:spPr>
        <p:txBody>
          <a:bodyPr/>
          <a:lstStyle/>
          <a:p>
            <a:pPr eaLnBrk="1" hangingPunct="1"/>
            <a:r>
              <a:rPr lang="en-US" b="1" dirty="0" smtClean="0">
                <a:solidFill>
                  <a:srgbClr val="FFFF00"/>
                </a:solidFill>
              </a:rPr>
              <a:t>ABI IR Bands</a:t>
            </a:r>
          </a:p>
        </p:txBody>
      </p:sp>
      <p:pic>
        <p:nvPicPr>
          <p:cNvPr id="35843" name="Picture 3" descr="abi_7_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13" y="914400"/>
            <a:ext cx="7088187" cy="5326063"/>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44"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FF"/>
                </a:solidFill>
              </a:rPr>
              <a:t>Schmit et al, 2005</a:t>
            </a:r>
            <a:r>
              <a:rPr lang="en-US">
                <a:solidFill>
                  <a:srgbClr val="000000"/>
                </a:solidFill>
              </a:rPr>
              <a:t> </a:t>
            </a:r>
          </a:p>
        </p:txBody>
      </p:sp>
      <p:sp>
        <p:nvSpPr>
          <p:cNvPr id="3584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CB9FE4C-998E-4EAA-9602-EF8D25A1075C}" type="slidenum">
              <a:rPr lang="en-US" smtClean="0">
                <a:solidFill>
                  <a:srgbClr val="000000"/>
                </a:solidFill>
              </a:rPr>
              <a:pPr eaLnBrk="1" hangingPunct="1"/>
              <a:t>19</a:t>
            </a:fld>
            <a:endParaRPr lang="en-US" smtClean="0">
              <a:solidFill>
                <a:srgbClr val="000000"/>
              </a:solidFill>
            </a:endParaRPr>
          </a:p>
        </p:txBody>
      </p:sp>
    </p:spTree>
    <p:extLst>
      <p:ext uri="{BB962C8B-B14F-4D97-AF65-F5344CB8AC3E}">
        <p14:creationId xmlns:p14="http://schemas.microsoft.com/office/powerpoint/2010/main" val="2766503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mtClean="0">
                <a:solidFill>
                  <a:schemeClr val="bg1"/>
                </a:solidFill>
              </a:rPr>
              <a:t>Also Thanks to…</a:t>
            </a:r>
          </a:p>
        </p:txBody>
      </p:sp>
      <p:sp>
        <p:nvSpPr>
          <p:cNvPr id="8195" name="Rectangle 3"/>
          <p:cNvSpPr>
            <a:spLocks noGrp="1" noChangeArrowheads="1"/>
          </p:cNvSpPr>
          <p:nvPr>
            <p:ph type="body" idx="1"/>
          </p:nvPr>
        </p:nvSpPr>
        <p:spPr>
          <a:xfrm>
            <a:off x="457200" y="1371600"/>
            <a:ext cx="8229600" cy="4525963"/>
          </a:xfrm>
        </p:spPr>
        <p:txBody>
          <a:bodyPr/>
          <a:lstStyle/>
          <a:p>
            <a:pPr eaLnBrk="1" hangingPunct="1"/>
            <a:r>
              <a:rPr lang="en-US" sz="2000" dirty="0" err="1" smtClean="0">
                <a:solidFill>
                  <a:srgbClr val="FFFF00"/>
                </a:solidFill>
              </a:rPr>
              <a:t>Achtor</a:t>
            </a:r>
            <a:r>
              <a:rPr lang="en-US" sz="2000" dirty="0" smtClean="0">
                <a:solidFill>
                  <a:srgbClr val="FFFF00"/>
                </a:solidFill>
              </a:rPr>
              <a:t>, Tom;  Ackerman, Steve;  </a:t>
            </a:r>
            <a:r>
              <a:rPr lang="en-US" sz="2000" dirty="0" err="1" smtClean="0">
                <a:solidFill>
                  <a:srgbClr val="FFFF00"/>
                </a:solidFill>
              </a:rPr>
              <a:t>Antonelli</a:t>
            </a:r>
            <a:r>
              <a:rPr lang="en-US" sz="2000" dirty="0" smtClean="0">
                <a:solidFill>
                  <a:srgbClr val="FFFF00"/>
                </a:solidFill>
              </a:rPr>
              <a:t>, Paolo;  </a:t>
            </a:r>
            <a:r>
              <a:rPr lang="en-US" sz="2000" dirty="0" err="1" smtClean="0">
                <a:solidFill>
                  <a:srgbClr val="FFFF00"/>
                </a:solidFill>
              </a:rPr>
              <a:t>Aune</a:t>
            </a:r>
            <a:r>
              <a:rPr lang="en-US" sz="2000" dirty="0" smtClean="0">
                <a:solidFill>
                  <a:srgbClr val="FFFF00"/>
                </a:solidFill>
              </a:rPr>
              <a:t>, Bob;  Baggett, Kevin; Baum, Bryan;  </a:t>
            </a:r>
            <a:r>
              <a:rPr lang="en-US" sz="2000" dirty="0" err="1" smtClean="0">
                <a:solidFill>
                  <a:srgbClr val="FFFF00"/>
                </a:solidFill>
              </a:rPr>
              <a:t>Ellrod</a:t>
            </a:r>
            <a:r>
              <a:rPr lang="en-US" sz="2000" dirty="0" smtClean="0">
                <a:solidFill>
                  <a:srgbClr val="FFFF00"/>
                </a:solidFill>
              </a:rPr>
              <a:t>, Gary;  </a:t>
            </a:r>
            <a:r>
              <a:rPr lang="en-US" sz="2000" dirty="0" err="1" smtClean="0">
                <a:solidFill>
                  <a:srgbClr val="FFFF00"/>
                </a:solidFill>
              </a:rPr>
              <a:t>Feltz</a:t>
            </a:r>
            <a:r>
              <a:rPr lang="en-US" sz="2000" dirty="0" smtClean="0">
                <a:solidFill>
                  <a:srgbClr val="FFFF00"/>
                </a:solidFill>
              </a:rPr>
              <a:t>, </a:t>
            </a:r>
            <a:r>
              <a:rPr lang="en-US" sz="2000" dirty="0" err="1" smtClean="0">
                <a:solidFill>
                  <a:srgbClr val="FFFF00"/>
                </a:solidFill>
              </a:rPr>
              <a:t>Joleen</a:t>
            </a:r>
            <a:r>
              <a:rPr lang="en-US" sz="2000" dirty="0" smtClean="0">
                <a:solidFill>
                  <a:srgbClr val="FFFF00"/>
                </a:solidFill>
              </a:rPr>
              <a:t>;  </a:t>
            </a:r>
            <a:r>
              <a:rPr lang="en-US" sz="2000" dirty="0" err="1" smtClean="0">
                <a:solidFill>
                  <a:srgbClr val="FFFF00"/>
                </a:solidFill>
              </a:rPr>
              <a:t>Feltz</a:t>
            </a:r>
            <a:r>
              <a:rPr lang="en-US" sz="2000" dirty="0" smtClean="0">
                <a:solidFill>
                  <a:srgbClr val="FFFF00"/>
                </a:solidFill>
              </a:rPr>
              <a:t>, Wayne;  Frey, Rich;  Griffin, Michael K.;  </a:t>
            </a:r>
            <a:r>
              <a:rPr lang="en-US" sz="2000" dirty="0" err="1" smtClean="0">
                <a:solidFill>
                  <a:srgbClr val="FFFF00"/>
                </a:solidFill>
              </a:rPr>
              <a:t>Gumley</a:t>
            </a:r>
            <a:r>
              <a:rPr lang="en-US" sz="2000" dirty="0" smtClean="0">
                <a:solidFill>
                  <a:srgbClr val="FFFF00"/>
                </a:solidFill>
              </a:rPr>
              <a:t>, Liam;  </a:t>
            </a:r>
            <a:r>
              <a:rPr lang="en-US" sz="2000" dirty="0" err="1" smtClean="0">
                <a:solidFill>
                  <a:srgbClr val="FFFF00"/>
                </a:solidFill>
              </a:rPr>
              <a:t>Heymann</a:t>
            </a:r>
            <a:r>
              <a:rPr lang="en-US" sz="2000" dirty="0" smtClean="0">
                <a:solidFill>
                  <a:srgbClr val="FFFF00"/>
                </a:solidFill>
              </a:rPr>
              <a:t>, Roger; </a:t>
            </a:r>
            <a:r>
              <a:rPr lang="en-US" sz="2000" dirty="0" err="1" smtClean="0">
                <a:solidFill>
                  <a:srgbClr val="FFFF00"/>
                </a:solidFill>
              </a:rPr>
              <a:t>Hillger</a:t>
            </a:r>
            <a:r>
              <a:rPr lang="en-US" sz="2000" dirty="0" smtClean="0">
                <a:solidFill>
                  <a:srgbClr val="FFFF00"/>
                </a:solidFill>
              </a:rPr>
              <a:t>, Don;  Huang, Allen;  Key, Jeff;  </a:t>
            </a:r>
            <a:r>
              <a:rPr lang="en-US" sz="2000" dirty="0" err="1" smtClean="0">
                <a:solidFill>
                  <a:srgbClr val="FFFF00"/>
                </a:solidFill>
              </a:rPr>
              <a:t>Knuteson</a:t>
            </a:r>
            <a:r>
              <a:rPr lang="en-US" sz="2000" dirty="0" smtClean="0">
                <a:solidFill>
                  <a:srgbClr val="FFFF00"/>
                </a:solidFill>
              </a:rPr>
              <a:t>, Bob; </a:t>
            </a:r>
            <a:r>
              <a:rPr lang="en-US" sz="2000" dirty="0" err="1" smtClean="0">
                <a:solidFill>
                  <a:srgbClr val="FFFF00"/>
                </a:solidFill>
              </a:rPr>
              <a:t>Mecikalski</a:t>
            </a:r>
            <a:r>
              <a:rPr lang="en-US" sz="2000" dirty="0" smtClean="0">
                <a:solidFill>
                  <a:srgbClr val="FFFF00"/>
                </a:solidFill>
              </a:rPr>
              <a:t>,  John;  </a:t>
            </a:r>
            <a:r>
              <a:rPr lang="en-US" sz="2000" dirty="0" err="1" smtClean="0">
                <a:solidFill>
                  <a:srgbClr val="FFFF00"/>
                </a:solidFill>
              </a:rPr>
              <a:t>Menzel</a:t>
            </a:r>
            <a:r>
              <a:rPr lang="en-US" sz="2000" dirty="0" smtClean="0">
                <a:solidFill>
                  <a:srgbClr val="FFFF00"/>
                </a:solidFill>
              </a:rPr>
              <a:t>, Paul;  Moeller, Chris;  Mosher, Fred;  Nelson, James;  </a:t>
            </a:r>
            <a:r>
              <a:rPr lang="en-US" sz="2000" dirty="0" err="1" smtClean="0">
                <a:solidFill>
                  <a:srgbClr val="FFFF00"/>
                </a:solidFill>
              </a:rPr>
              <a:t>Nasiri</a:t>
            </a:r>
            <a:r>
              <a:rPr lang="en-US" sz="2000" dirty="0" smtClean="0">
                <a:solidFill>
                  <a:srgbClr val="FFFF00"/>
                </a:solidFill>
              </a:rPr>
              <a:t>, </a:t>
            </a:r>
            <a:r>
              <a:rPr lang="en-US" sz="2000" dirty="0" err="1" smtClean="0">
                <a:solidFill>
                  <a:srgbClr val="FFFF00"/>
                </a:solidFill>
              </a:rPr>
              <a:t>Shaima</a:t>
            </a:r>
            <a:r>
              <a:rPr lang="en-US" sz="2000" dirty="0" smtClean="0">
                <a:solidFill>
                  <a:srgbClr val="FFFF00"/>
                </a:solidFill>
              </a:rPr>
              <a:t>; </a:t>
            </a:r>
            <a:r>
              <a:rPr lang="en-US" sz="2000" dirty="0" err="1" smtClean="0">
                <a:solidFill>
                  <a:srgbClr val="FFFF00"/>
                </a:solidFill>
              </a:rPr>
              <a:t>Olander</a:t>
            </a:r>
            <a:r>
              <a:rPr lang="en-US" sz="2000" dirty="0" smtClean="0">
                <a:solidFill>
                  <a:srgbClr val="FFFF00"/>
                </a:solidFill>
              </a:rPr>
              <a:t>, Tim;  </a:t>
            </a:r>
            <a:r>
              <a:rPr lang="en-US" sz="2000" dirty="0" err="1" smtClean="0">
                <a:solidFill>
                  <a:srgbClr val="FFFF00"/>
                </a:solidFill>
              </a:rPr>
              <a:t>Plokhenko</a:t>
            </a:r>
            <a:r>
              <a:rPr lang="en-US" sz="2000" dirty="0" smtClean="0">
                <a:solidFill>
                  <a:srgbClr val="FFFF00"/>
                </a:solidFill>
              </a:rPr>
              <a:t>, </a:t>
            </a:r>
            <a:r>
              <a:rPr lang="en-US" sz="2000" dirty="0" err="1" smtClean="0">
                <a:solidFill>
                  <a:srgbClr val="FFFF00"/>
                </a:solidFill>
              </a:rPr>
              <a:t>Youri</a:t>
            </a:r>
            <a:r>
              <a:rPr lang="en-US" sz="2000" dirty="0" smtClean="0">
                <a:solidFill>
                  <a:srgbClr val="FFFF00"/>
                </a:solidFill>
              </a:rPr>
              <a:t>;  </a:t>
            </a:r>
            <a:r>
              <a:rPr lang="en-US" sz="2000" dirty="0" err="1" smtClean="0">
                <a:solidFill>
                  <a:srgbClr val="FFFF00"/>
                </a:solidFill>
              </a:rPr>
              <a:t>Prins</a:t>
            </a:r>
            <a:r>
              <a:rPr lang="en-US" sz="2000" dirty="0" smtClean="0">
                <a:solidFill>
                  <a:srgbClr val="FFFF00"/>
                </a:solidFill>
              </a:rPr>
              <a:t>, Elaine;  Rabin, Bob; </a:t>
            </a:r>
            <a:r>
              <a:rPr lang="en-US" sz="2000" dirty="0" err="1" smtClean="0">
                <a:solidFill>
                  <a:srgbClr val="FFFF00"/>
                </a:solidFill>
              </a:rPr>
              <a:t>Revercomb</a:t>
            </a:r>
            <a:r>
              <a:rPr lang="en-US" sz="2000" dirty="0" smtClean="0">
                <a:solidFill>
                  <a:srgbClr val="FFFF00"/>
                </a:solidFill>
              </a:rPr>
              <a:t>, Hank;  Schmidt, Chris;  Schreiner, Tony;  </a:t>
            </a:r>
            <a:r>
              <a:rPr lang="en-US" sz="2000" dirty="0" err="1" smtClean="0">
                <a:solidFill>
                  <a:srgbClr val="FFFF00"/>
                </a:solidFill>
              </a:rPr>
              <a:t>Seemann</a:t>
            </a:r>
            <a:r>
              <a:rPr lang="en-US" sz="2000" dirty="0" smtClean="0">
                <a:solidFill>
                  <a:srgbClr val="FFFF00"/>
                </a:solidFill>
              </a:rPr>
              <a:t>-Wetzel, Suzanne;  </a:t>
            </a:r>
            <a:r>
              <a:rPr lang="en-US" sz="2000" dirty="0" err="1" smtClean="0">
                <a:solidFill>
                  <a:srgbClr val="FFFF00"/>
                </a:solidFill>
              </a:rPr>
              <a:t>Sieglaff</a:t>
            </a:r>
            <a:r>
              <a:rPr lang="en-US" sz="2000" dirty="0" smtClean="0">
                <a:solidFill>
                  <a:srgbClr val="FFFF00"/>
                </a:solidFill>
              </a:rPr>
              <a:t>, Justin;  </a:t>
            </a:r>
            <a:r>
              <a:rPr lang="en-US" sz="2000" dirty="0" err="1" smtClean="0">
                <a:solidFill>
                  <a:srgbClr val="FFFF00"/>
                </a:solidFill>
              </a:rPr>
              <a:t>Strabala</a:t>
            </a:r>
            <a:r>
              <a:rPr lang="en-US" sz="2000" dirty="0" smtClean="0">
                <a:solidFill>
                  <a:srgbClr val="FFFF00"/>
                </a:solidFill>
              </a:rPr>
              <a:t>, Kathy;  Sun, </a:t>
            </a:r>
            <a:r>
              <a:rPr lang="en-US" sz="2000" dirty="0" err="1" smtClean="0">
                <a:solidFill>
                  <a:srgbClr val="FFFF00"/>
                </a:solidFill>
              </a:rPr>
              <a:t>Fengying</a:t>
            </a:r>
            <a:r>
              <a:rPr lang="en-US" sz="2000" dirty="0" smtClean="0">
                <a:solidFill>
                  <a:srgbClr val="FFFF00"/>
                </a:solidFill>
              </a:rPr>
              <a:t>;  Will </a:t>
            </a:r>
            <a:r>
              <a:rPr lang="en-US" sz="2000" dirty="0" err="1" smtClean="0">
                <a:solidFill>
                  <a:srgbClr val="FFFF00"/>
                </a:solidFill>
              </a:rPr>
              <a:t>Straka</a:t>
            </a:r>
            <a:r>
              <a:rPr lang="en-US" sz="2000" dirty="0" smtClean="0">
                <a:solidFill>
                  <a:srgbClr val="FFFF00"/>
                </a:solidFill>
              </a:rPr>
              <a:t>, Tobin, Dave;  </a:t>
            </a:r>
            <a:r>
              <a:rPr lang="en-US" sz="2000" dirty="0" err="1" smtClean="0">
                <a:solidFill>
                  <a:srgbClr val="FFFF00"/>
                </a:solidFill>
              </a:rPr>
              <a:t>Velden</a:t>
            </a:r>
            <a:r>
              <a:rPr lang="en-US" sz="2000" dirty="0" smtClean="0">
                <a:solidFill>
                  <a:srgbClr val="FFFF00"/>
                </a:solidFill>
              </a:rPr>
              <a:t>, Chris;  Wade, Gary;  Whittaker, Tom; Woolf, Hal, Jason </a:t>
            </a:r>
            <a:r>
              <a:rPr lang="en-US" sz="2000" dirty="0" err="1" smtClean="0">
                <a:solidFill>
                  <a:srgbClr val="FFFF00"/>
                </a:solidFill>
              </a:rPr>
              <a:t>Otkin</a:t>
            </a:r>
            <a:r>
              <a:rPr lang="en-US" sz="2000" dirty="0" smtClean="0">
                <a:solidFill>
                  <a:srgbClr val="FFFF00"/>
                </a:solidFill>
              </a:rPr>
              <a:t>, etc.</a:t>
            </a:r>
          </a:p>
          <a:p>
            <a:pPr eaLnBrk="1" hangingPunct="1"/>
            <a:r>
              <a:rPr lang="en-US" sz="2000" dirty="0">
                <a:solidFill>
                  <a:srgbClr val="FFFF00"/>
                </a:solidFill>
              </a:rPr>
              <a:t>Jaime Daniels, Mitch </a:t>
            </a:r>
            <a:r>
              <a:rPr lang="en-US" sz="2000" dirty="0" smtClean="0">
                <a:solidFill>
                  <a:srgbClr val="FFFF00"/>
                </a:solidFill>
              </a:rPr>
              <a:t>Goldberg, AWG co-chairs, AWG Leads, Walter Wolf, GPO, Jordan Gerth, </a:t>
            </a:r>
            <a:r>
              <a:rPr lang="en-US" sz="2000" dirty="0" err="1" smtClean="0">
                <a:solidFill>
                  <a:srgbClr val="FFFF00"/>
                </a:solidFill>
              </a:rPr>
              <a:t>Chian</a:t>
            </a:r>
            <a:r>
              <a:rPr lang="en-US" sz="2000" dirty="0" smtClean="0">
                <a:solidFill>
                  <a:srgbClr val="FFFF00"/>
                </a:solidFill>
              </a:rPr>
              <a:t>-Yi Liu, Thomas Greenwald, Monica </a:t>
            </a:r>
            <a:r>
              <a:rPr lang="en-US" sz="2000" dirty="0" err="1" smtClean="0">
                <a:solidFill>
                  <a:srgbClr val="FFFF00"/>
                </a:solidFill>
              </a:rPr>
              <a:t>Coakley</a:t>
            </a:r>
            <a:r>
              <a:rPr lang="en-US" sz="2000" dirty="0" smtClean="0">
                <a:solidFill>
                  <a:srgbClr val="FFFF00"/>
                </a:solidFill>
              </a:rPr>
              <a:t>, GOES-R flight/ground, Bill Smith, ASPB, PG, SSEC data center, CWG, etc. </a:t>
            </a:r>
          </a:p>
          <a:p>
            <a:pPr eaLnBrk="1" hangingPunct="1"/>
            <a:r>
              <a:rPr lang="en-US" sz="2000" dirty="0" smtClean="0">
                <a:solidFill>
                  <a:srgbClr val="FFFF00"/>
                </a:solidFill>
              </a:rPr>
              <a:t>ITT Industries, Lockheed-Martin, other industry partners, etc.</a:t>
            </a:r>
          </a:p>
          <a:p>
            <a:pPr eaLnBrk="1" hangingPunct="1"/>
            <a:endParaRPr lang="en-US" sz="2000" dirty="0" smtClean="0">
              <a:solidFill>
                <a:srgbClr val="FFFF00"/>
              </a:solidFill>
            </a:endParaRPr>
          </a:p>
        </p:txBody>
      </p:sp>
      <p:sp>
        <p:nvSpPr>
          <p:cNvPr id="81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1FDAAA-BCDB-4B69-B549-BA5722D2A043}" type="slidenum">
              <a:rPr lang="en-US" smtClean="0">
                <a:solidFill>
                  <a:srgbClr val="000000"/>
                </a:solidFill>
              </a:rPr>
              <a:pPr eaLnBrk="1" hangingPunct="1"/>
              <a:t>2</a:t>
            </a:fld>
            <a:endParaRPr lang="en-US" smtClean="0">
              <a:solidFill>
                <a:srgbClr val="000000"/>
              </a:solidFill>
            </a:endParaRPr>
          </a:p>
        </p:txBody>
      </p:sp>
    </p:spTree>
    <p:extLst>
      <p:ext uri="{BB962C8B-B14F-4D97-AF65-F5344CB8AC3E}">
        <p14:creationId xmlns:p14="http://schemas.microsoft.com/office/powerpoint/2010/main" val="25688479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22" t="3244" r="222" b="3315"/>
          <a:stretch/>
        </p:blipFill>
        <p:spPr>
          <a:xfrm>
            <a:off x="609601" y="753532"/>
            <a:ext cx="7630928" cy="5545667"/>
          </a:xfrm>
          <a:prstGeom prst="rect">
            <a:avLst/>
          </a:prstGeom>
        </p:spPr>
      </p:pic>
      <p:sp>
        <p:nvSpPr>
          <p:cNvPr id="36867" name="Text Box 3"/>
          <p:cNvSpPr txBox="1">
            <a:spLocks noChangeArrowheads="1"/>
          </p:cNvSpPr>
          <p:nvPr/>
        </p:nvSpPr>
        <p:spPr bwMode="auto">
          <a:xfrm>
            <a:off x="762000" y="6400800"/>
            <a:ext cx="7218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dirty="0">
                <a:solidFill>
                  <a:srgbClr val="FFFF00"/>
                </a:solidFill>
                <a:latin typeface="Arial Unicode MS" pitchFamily="34" charset="-128"/>
                <a:cs typeface="Times New Roman" pitchFamily="18" charset="0"/>
              </a:rPr>
              <a:t>The ABI visible and near-IR bands have many uses</a:t>
            </a:r>
            <a:r>
              <a:rPr lang="en-US" sz="2400" i="1" dirty="0">
                <a:solidFill>
                  <a:srgbClr val="FFFF00"/>
                </a:solidFill>
                <a:latin typeface="Arial Unicode MS" pitchFamily="34" charset="-128"/>
              </a:rPr>
              <a:t>.</a:t>
            </a:r>
          </a:p>
        </p:txBody>
      </p:sp>
      <p:grpSp>
        <p:nvGrpSpPr>
          <p:cNvPr id="3" name="Group 2"/>
          <p:cNvGrpSpPr/>
          <p:nvPr/>
        </p:nvGrpSpPr>
        <p:grpSpPr>
          <a:xfrm>
            <a:off x="1176629" y="2361287"/>
            <a:ext cx="6495575" cy="1055991"/>
            <a:chOff x="1176629" y="2361287"/>
            <a:chExt cx="6495575" cy="1055991"/>
          </a:xfrm>
        </p:grpSpPr>
        <p:sp>
          <p:nvSpPr>
            <p:cNvPr id="36869" name="Text Box 5"/>
            <p:cNvSpPr txBox="1">
              <a:spLocks noChangeArrowheads="1"/>
            </p:cNvSpPr>
            <p:nvPr/>
          </p:nvSpPr>
          <p:spPr bwMode="auto">
            <a:xfrm rot="18900000">
              <a:off x="1176629" y="2361287"/>
              <a:ext cx="1279517" cy="461665"/>
            </a:xfrm>
            <a:prstGeom prst="rect">
              <a:avLst/>
            </a:prstGeom>
            <a:solidFill>
              <a:srgbClr val="FFFFFF"/>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dirty="0" smtClean="0">
                  <a:solidFill>
                    <a:srgbClr val="333399"/>
                  </a:solidFill>
                  <a:latin typeface="Times New Roman" pitchFamily="18" charset="0"/>
                </a:rPr>
                <a:t>Aerosols</a:t>
              </a:r>
              <a:endParaRPr lang="en-US" sz="2400" dirty="0">
                <a:solidFill>
                  <a:srgbClr val="000000"/>
                </a:solidFill>
                <a:latin typeface="Times New Roman" pitchFamily="18" charset="0"/>
              </a:endParaRPr>
            </a:p>
          </p:txBody>
        </p:sp>
        <p:sp>
          <p:nvSpPr>
            <p:cNvPr id="36870" name="Text Box 6"/>
            <p:cNvSpPr txBox="1">
              <a:spLocks noChangeArrowheads="1"/>
            </p:cNvSpPr>
            <p:nvPr/>
          </p:nvSpPr>
          <p:spPr bwMode="auto">
            <a:xfrm rot="18900000">
              <a:off x="1838611" y="2363519"/>
              <a:ext cx="10477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dirty="0">
                  <a:solidFill>
                    <a:srgbClr val="FF3300"/>
                  </a:solidFill>
                  <a:latin typeface="Times New Roman" pitchFamily="18" charset="0"/>
                </a:rPr>
                <a:t>Clouds</a:t>
              </a:r>
              <a:endParaRPr lang="en-US" sz="2400" dirty="0">
                <a:solidFill>
                  <a:srgbClr val="000000"/>
                </a:solidFill>
                <a:latin typeface="Times New Roman" pitchFamily="18" charset="0"/>
              </a:endParaRPr>
            </a:p>
          </p:txBody>
        </p:sp>
        <p:sp>
          <p:nvSpPr>
            <p:cNvPr id="36871" name="Text Box 7"/>
            <p:cNvSpPr txBox="1">
              <a:spLocks noChangeArrowheads="1"/>
            </p:cNvSpPr>
            <p:nvPr/>
          </p:nvSpPr>
          <p:spPr bwMode="auto">
            <a:xfrm rot="18893914">
              <a:off x="2639727" y="2690708"/>
              <a:ext cx="7683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dirty="0">
                  <a:solidFill>
                    <a:srgbClr val="006600"/>
                  </a:solidFill>
                  <a:latin typeface="Times New Roman" pitchFamily="18" charset="0"/>
                </a:rPr>
                <a:t>Veg.</a:t>
              </a:r>
            </a:p>
          </p:txBody>
        </p:sp>
        <p:sp>
          <p:nvSpPr>
            <p:cNvPr id="36872" name="Text Box 8"/>
            <p:cNvSpPr txBox="1">
              <a:spLocks noChangeArrowheads="1"/>
            </p:cNvSpPr>
            <p:nvPr/>
          </p:nvSpPr>
          <p:spPr bwMode="auto">
            <a:xfrm rot="18900000">
              <a:off x="4061685" y="2794000"/>
              <a:ext cx="946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dirty="0">
                  <a:solidFill>
                    <a:srgbClr val="000000"/>
                  </a:solidFill>
                  <a:latin typeface="Times New Roman" pitchFamily="18" charset="0"/>
                </a:rPr>
                <a:t>Cirrus</a:t>
              </a:r>
            </a:p>
          </p:txBody>
        </p:sp>
        <p:sp>
          <p:nvSpPr>
            <p:cNvPr id="36873" name="Text Box 9"/>
            <p:cNvSpPr txBox="1">
              <a:spLocks noChangeArrowheads="1"/>
            </p:cNvSpPr>
            <p:nvPr/>
          </p:nvSpPr>
          <p:spPr bwMode="auto">
            <a:xfrm rot="18900000">
              <a:off x="6372041" y="2960078"/>
              <a:ext cx="1300163"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dirty="0">
                  <a:solidFill>
                    <a:srgbClr val="000000"/>
                  </a:solidFill>
                  <a:latin typeface="Times New Roman" pitchFamily="18" charset="0"/>
                </a:rPr>
                <a:t>Part. size</a:t>
              </a:r>
            </a:p>
          </p:txBody>
        </p:sp>
        <p:sp>
          <p:nvSpPr>
            <p:cNvPr id="36874" name="Text Box 10"/>
            <p:cNvSpPr txBox="1">
              <a:spLocks noChangeArrowheads="1"/>
            </p:cNvSpPr>
            <p:nvPr/>
          </p:nvSpPr>
          <p:spPr bwMode="auto">
            <a:xfrm rot="18900000">
              <a:off x="4478378" y="2955885"/>
              <a:ext cx="1743075"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dirty="0">
                  <a:solidFill>
                    <a:srgbClr val="000000"/>
                  </a:solidFill>
                  <a:latin typeface="Times New Roman" pitchFamily="18" charset="0"/>
                </a:rPr>
                <a:t>Snow, Phase</a:t>
              </a:r>
            </a:p>
          </p:txBody>
        </p:sp>
      </p:grpSp>
      <p:sp>
        <p:nvSpPr>
          <p:cNvPr id="3687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A04A01C-4648-436D-B583-32D7763E8C46}" type="slidenum">
              <a:rPr lang="en-US" smtClean="0">
                <a:solidFill>
                  <a:srgbClr val="000000"/>
                </a:solidFill>
              </a:rPr>
              <a:pPr eaLnBrk="1" hangingPunct="1"/>
              <a:t>20</a:t>
            </a:fld>
            <a:endParaRPr lang="en-US" smtClean="0">
              <a:solidFill>
                <a:srgbClr val="000000"/>
              </a:solidFill>
            </a:endParaRPr>
          </a:p>
        </p:txBody>
      </p:sp>
      <p:sp>
        <p:nvSpPr>
          <p:cNvPr id="13" name="Text Box 4"/>
          <p:cNvSpPr txBox="1">
            <a:spLocks noChangeArrowheads="1"/>
          </p:cNvSpPr>
          <p:nvPr/>
        </p:nvSpPr>
        <p:spPr bwMode="auto">
          <a:xfrm>
            <a:off x="983962" y="0"/>
            <a:ext cx="7245638" cy="584775"/>
          </a:xfrm>
          <a:prstGeom prst="rect">
            <a:avLst/>
          </a:prstGeom>
          <a:no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200" b="1" dirty="0">
                <a:solidFill>
                  <a:srgbClr val="FFFF00"/>
                </a:solidFill>
                <a:latin typeface="Times New Roman" pitchFamily="18" charset="0"/>
              </a:rPr>
              <a:t>Visible and near-IR channels on the ABI</a:t>
            </a:r>
            <a:endParaRPr lang="en-US" sz="3200" dirty="0">
              <a:solidFill>
                <a:srgbClr val="FFFF00"/>
              </a:solidFill>
              <a:latin typeface="Times New Roman" pitchFamily="18" charset="0"/>
            </a:endParaRPr>
          </a:p>
        </p:txBody>
      </p:sp>
    </p:spTree>
    <p:extLst>
      <p:ext uri="{BB962C8B-B14F-4D97-AF65-F5344CB8AC3E}">
        <p14:creationId xmlns:p14="http://schemas.microsoft.com/office/powerpoint/2010/main" val="1402161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3"/>
          <p:cNvSpPr txBox="1">
            <a:spLocks noChangeArrowheads="1"/>
          </p:cNvSpPr>
          <p:nvPr/>
        </p:nvSpPr>
        <p:spPr bwMode="auto">
          <a:xfrm>
            <a:off x="228600" y="6457890"/>
            <a:ext cx="891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dirty="0" smtClean="0">
                <a:solidFill>
                  <a:srgbClr val="FFFF00"/>
                </a:solidFill>
                <a:latin typeface="Arial Unicode MS" pitchFamily="34" charset="-128"/>
              </a:rPr>
              <a:t>ABI </a:t>
            </a:r>
            <a:r>
              <a:rPr lang="en-US" sz="2000" dirty="0">
                <a:solidFill>
                  <a:srgbClr val="FFFF00"/>
                </a:solidFill>
                <a:latin typeface="Arial Unicode MS" pitchFamily="34" charset="-128"/>
              </a:rPr>
              <a:t>has many more bands than the current operational GOES imagers.</a:t>
            </a:r>
            <a:r>
              <a:rPr lang="en-US" dirty="0">
                <a:solidFill>
                  <a:srgbClr val="000000"/>
                </a:solidFill>
                <a:latin typeface="Arial Unicode MS" pitchFamily="34" charset="-128"/>
              </a:rPr>
              <a:t> </a:t>
            </a:r>
          </a:p>
        </p:txBody>
      </p:sp>
      <p:sp>
        <p:nvSpPr>
          <p:cNvPr id="3789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5DEF128-5938-45CE-BBBC-D36A84DC0B85}" type="slidenum">
              <a:rPr lang="en-US" smtClean="0">
                <a:solidFill>
                  <a:srgbClr val="000000"/>
                </a:solidFill>
              </a:rPr>
              <a:pPr eaLnBrk="1" hangingPunct="1"/>
              <a:t>21</a:t>
            </a:fld>
            <a:endParaRPr lang="en-US" smtClean="0">
              <a:solidFill>
                <a:srgbClr val="000000"/>
              </a:solidFill>
            </a:endParaRPr>
          </a:p>
        </p:txBody>
      </p:sp>
      <p:sp>
        <p:nvSpPr>
          <p:cNvPr id="5" name="Text Box 4"/>
          <p:cNvSpPr txBox="1">
            <a:spLocks noChangeArrowheads="1"/>
          </p:cNvSpPr>
          <p:nvPr/>
        </p:nvSpPr>
        <p:spPr bwMode="auto">
          <a:xfrm>
            <a:off x="1981200" y="0"/>
            <a:ext cx="5054397" cy="584775"/>
          </a:xfrm>
          <a:prstGeom prst="rect">
            <a:avLst/>
          </a:prstGeom>
          <a:no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200" b="1" dirty="0" smtClean="0">
                <a:solidFill>
                  <a:srgbClr val="FFFF00"/>
                </a:solidFill>
                <a:latin typeface="Times New Roman" pitchFamily="18" charset="0"/>
              </a:rPr>
              <a:t>The IR </a:t>
            </a:r>
            <a:r>
              <a:rPr lang="en-US" sz="3200" b="1" dirty="0">
                <a:solidFill>
                  <a:srgbClr val="FFFF00"/>
                </a:solidFill>
                <a:latin typeface="Times New Roman" pitchFamily="18" charset="0"/>
              </a:rPr>
              <a:t>channels on the ABI</a:t>
            </a:r>
            <a:endParaRPr lang="en-US" sz="3200" dirty="0">
              <a:solidFill>
                <a:srgbClr val="FFFF00"/>
              </a:solidFill>
              <a:latin typeface="Times New Roman"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3320"/>
          <a:stretch/>
        </p:blipFill>
        <p:spPr>
          <a:xfrm>
            <a:off x="685800" y="517930"/>
            <a:ext cx="7924799" cy="5959070"/>
          </a:xfrm>
          <a:prstGeom prst="rect">
            <a:avLst/>
          </a:prstGeom>
        </p:spPr>
      </p:pic>
      <p:sp>
        <p:nvSpPr>
          <p:cNvPr id="8" name="Text Box 5"/>
          <p:cNvSpPr txBox="1">
            <a:spLocks noChangeArrowheads="1"/>
          </p:cNvSpPr>
          <p:nvPr/>
        </p:nvSpPr>
        <p:spPr bwMode="auto">
          <a:xfrm rot="18900000">
            <a:off x="2070981" y="2434849"/>
            <a:ext cx="1056700" cy="461665"/>
          </a:xfrm>
          <a:prstGeom prst="rect">
            <a:avLst/>
          </a:prstGeom>
          <a:solidFill>
            <a:schemeClr val="bg1"/>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dirty="0" smtClean="0">
                <a:latin typeface="Times New Roman" pitchFamily="18" charset="0"/>
              </a:rPr>
              <a:t>Clouds</a:t>
            </a:r>
            <a:endParaRPr lang="en-US" sz="2400" dirty="0">
              <a:latin typeface="Times New Roman" pitchFamily="18" charset="0"/>
            </a:endParaRPr>
          </a:p>
        </p:txBody>
      </p:sp>
      <p:sp>
        <p:nvSpPr>
          <p:cNvPr id="9" name="Text Box 6"/>
          <p:cNvSpPr txBox="1">
            <a:spLocks noChangeArrowheads="1"/>
          </p:cNvSpPr>
          <p:nvPr/>
        </p:nvSpPr>
        <p:spPr bwMode="auto">
          <a:xfrm rot="18900000">
            <a:off x="2702166" y="2434849"/>
            <a:ext cx="1173719" cy="461665"/>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dirty="0" smtClean="0">
                <a:latin typeface="Times New Roman" pitchFamily="18" charset="0"/>
              </a:rPr>
              <a:t>Rainfall</a:t>
            </a:r>
            <a:endParaRPr lang="en-US" sz="2400" dirty="0">
              <a:latin typeface="Times New Roman" pitchFamily="18" charset="0"/>
            </a:endParaRPr>
          </a:p>
        </p:txBody>
      </p:sp>
      <p:sp>
        <p:nvSpPr>
          <p:cNvPr id="10" name="Text Box 7"/>
          <p:cNvSpPr txBox="1">
            <a:spLocks noChangeArrowheads="1"/>
          </p:cNvSpPr>
          <p:nvPr/>
        </p:nvSpPr>
        <p:spPr bwMode="auto">
          <a:xfrm rot="18893914">
            <a:off x="3667977" y="2562222"/>
            <a:ext cx="715260" cy="461665"/>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dirty="0" smtClean="0">
                <a:latin typeface="Times New Roman" pitchFamily="18" charset="0"/>
              </a:rPr>
              <a:t>SST</a:t>
            </a:r>
            <a:endParaRPr lang="en-US" sz="2400" dirty="0">
              <a:latin typeface="Times New Roman" pitchFamily="18" charset="0"/>
            </a:endParaRPr>
          </a:p>
        </p:txBody>
      </p:sp>
      <p:sp>
        <p:nvSpPr>
          <p:cNvPr id="11" name="Text Box 8"/>
          <p:cNvSpPr txBox="1">
            <a:spLocks noChangeArrowheads="1"/>
          </p:cNvSpPr>
          <p:nvPr/>
        </p:nvSpPr>
        <p:spPr bwMode="auto">
          <a:xfrm rot="18900000">
            <a:off x="4067380" y="2472490"/>
            <a:ext cx="1414170" cy="461665"/>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dirty="0" smtClean="0">
                <a:latin typeface="Times New Roman" pitchFamily="18" charset="0"/>
              </a:rPr>
              <a:t>Hurricane</a:t>
            </a:r>
            <a:endParaRPr lang="en-US" sz="2400" dirty="0">
              <a:latin typeface="Times New Roman" pitchFamily="18" charset="0"/>
            </a:endParaRPr>
          </a:p>
        </p:txBody>
      </p:sp>
      <p:sp>
        <p:nvSpPr>
          <p:cNvPr id="12" name="Text Box 9"/>
          <p:cNvSpPr txBox="1">
            <a:spLocks noChangeArrowheads="1"/>
          </p:cNvSpPr>
          <p:nvPr/>
        </p:nvSpPr>
        <p:spPr bwMode="auto">
          <a:xfrm rot="18452729">
            <a:off x="6508800" y="2447890"/>
            <a:ext cx="979755" cy="461665"/>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dirty="0" smtClean="0">
                <a:latin typeface="Times New Roman" pitchFamily="18" charset="0"/>
              </a:rPr>
              <a:t> Phase</a:t>
            </a:r>
            <a:endParaRPr lang="en-US" sz="2400" dirty="0">
              <a:latin typeface="Times New Roman" pitchFamily="18" charset="0"/>
            </a:endParaRPr>
          </a:p>
        </p:txBody>
      </p:sp>
      <p:sp>
        <p:nvSpPr>
          <p:cNvPr id="13" name="Text Box 10"/>
          <p:cNvSpPr txBox="1">
            <a:spLocks noChangeArrowheads="1"/>
          </p:cNvSpPr>
          <p:nvPr/>
        </p:nvSpPr>
        <p:spPr bwMode="auto">
          <a:xfrm rot="18900000">
            <a:off x="5173654" y="2375883"/>
            <a:ext cx="987771" cy="461665"/>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dirty="0" smtClean="0">
                <a:latin typeface="Times New Roman" pitchFamily="18" charset="0"/>
              </a:rPr>
              <a:t>Ozone</a:t>
            </a:r>
            <a:endParaRPr lang="en-US" sz="2400" dirty="0">
              <a:latin typeface="Times New Roman" pitchFamily="18" charset="0"/>
            </a:endParaRPr>
          </a:p>
        </p:txBody>
      </p:sp>
      <p:sp>
        <p:nvSpPr>
          <p:cNvPr id="14" name="Text Box 5"/>
          <p:cNvSpPr txBox="1">
            <a:spLocks noChangeArrowheads="1"/>
          </p:cNvSpPr>
          <p:nvPr/>
        </p:nvSpPr>
        <p:spPr bwMode="auto">
          <a:xfrm rot="18900000">
            <a:off x="1769728" y="4643393"/>
            <a:ext cx="732893" cy="461665"/>
          </a:xfrm>
          <a:prstGeom prst="rect">
            <a:avLst/>
          </a:prstGeom>
          <a:solidFill>
            <a:schemeClr val="bg1"/>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dirty="0" smtClean="0">
                <a:latin typeface="Times New Roman" pitchFamily="18" charset="0"/>
              </a:rPr>
              <a:t>SO2</a:t>
            </a:r>
            <a:endParaRPr lang="en-US" sz="2400" dirty="0">
              <a:latin typeface="Times New Roman" pitchFamily="18" charset="0"/>
            </a:endParaRPr>
          </a:p>
        </p:txBody>
      </p:sp>
      <p:sp>
        <p:nvSpPr>
          <p:cNvPr id="15" name="Text Box 6"/>
          <p:cNvSpPr txBox="1">
            <a:spLocks noChangeArrowheads="1"/>
          </p:cNvSpPr>
          <p:nvPr/>
        </p:nvSpPr>
        <p:spPr bwMode="auto">
          <a:xfrm rot="18900000">
            <a:off x="2180589" y="4849268"/>
            <a:ext cx="975460" cy="461665"/>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dirty="0" smtClean="0">
                <a:latin typeface="Times New Roman" pitchFamily="18" charset="0"/>
              </a:rPr>
              <a:t>Winds</a:t>
            </a:r>
            <a:endParaRPr lang="en-US" sz="2400" dirty="0">
              <a:latin typeface="Times New Roman" pitchFamily="18" charset="0"/>
            </a:endParaRPr>
          </a:p>
        </p:txBody>
      </p:sp>
      <p:sp>
        <p:nvSpPr>
          <p:cNvPr id="16" name="Text Box 7"/>
          <p:cNvSpPr txBox="1">
            <a:spLocks noChangeArrowheads="1"/>
          </p:cNvSpPr>
          <p:nvPr/>
        </p:nvSpPr>
        <p:spPr bwMode="auto">
          <a:xfrm rot="18893914">
            <a:off x="3036157" y="4875646"/>
            <a:ext cx="833883" cy="461665"/>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dirty="0" smtClean="0">
                <a:latin typeface="Times New Roman" pitchFamily="18" charset="0"/>
              </a:rPr>
              <a:t>TPW</a:t>
            </a:r>
            <a:endParaRPr lang="en-US" sz="2400" dirty="0">
              <a:latin typeface="Times New Roman" pitchFamily="18" charset="0"/>
            </a:endParaRPr>
          </a:p>
        </p:txBody>
      </p:sp>
      <p:sp>
        <p:nvSpPr>
          <p:cNvPr id="17" name="Text Box 9"/>
          <p:cNvSpPr txBox="1">
            <a:spLocks noChangeArrowheads="1"/>
          </p:cNvSpPr>
          <p:nvPr/>
        </p:nvSpPr>
        <p:spPr bwMode="auto">
          <a:xfrm rot="18522511">
            <a:off x="6076821" y="5044791"/>
            <a:ext cx="1433406" cy="461665"/>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dirty="0" smtClean="0">
                <a:latin typeface="Times New Roman" pitchFamily="18" charset="0"/>
              </a:rPr>
              <a:t>Fires, Fog</a:t>
            </a:r>
            <a:endParaRPr lang="en-US" sz="2400" dirty="0">
              <a:latin typeface="Times New Roman" pitchFamily="18" charset="0"/>
            </a:endParaRPr>
          </a:p>
        </p:txBody>
      </p:sp>
    </p:spTree>
    <p:extLst>
      <p:ext uri="{BB962C8B-B14F-4D97-AF65-F5344CB8AC3E}">
        <p14:creationId xmlns:p14="http://schemas.microsoft.com/office/powerpoint/2010/main" val="20140660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hidden="1"/>
          <p:cNvSpPr>
            <a:spLocks noGrp="1" noChangeArrowheads="1"/>
          </p:cNvSpPr>
          <p:nvPr>
            <p:ph type="title"/>
          </p:nvPr>
        </p:nvSpPr>
        <p:spPr/>
        <p:txBody>
          <a:bodyPr/>
          <a:lstStyle/>
          <a:p>
            <a:pPr eaLnBrk="1" hangingPunct="1"/>
            <a:endParaRPr lang="en-US" smtClean="0"/>
          </a:p>
        </p:txBody>
      </p:sp>
      <p:sp>
        <p:nvSpPr>
          <p:cNvPr id="56323" name="Rectangle 3" descr="ABI_WEST_PSC_CIMSS_16_test 01"/>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6324" name="Text Box 5"/>
          <p:cNvSpPr txBox="1">
            <a:spLocks noChangeArrowheads="1"/>
          </p:cNvSpPr>
          <p:nvPr/>
        </p:nvSpPr>
        <p:spPr bwMode="auto">
          <a:xfrm>
            <a:off x="304800" y="5302250"/>
            <a:ext cx="8321675" cy="641350"/>
          </a:xfrm>
          <a:prstGeom prst="rect">
            <a:avLst/>
          </a:prstGeom>
          <a:solidFill>
            <a:schemeClr val="bg1"/>
          </a:solidFill>
          <a:ln w="9525">
            <a:noFill/>
            <a:miter lim="800000"/>
            <a:headEnd/>
            <a:tailEnd/>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000000"/>
                </a:solidFill>
              </a:rPr>
              <a:t>These NWP model simulations were performed on the 'cobalt' supercomputer at the National Center for Supercomputing Applications at the University of Illinois. </a:t>
            </a:r>
          </a:p>
        </p:txBody>
      </p:sp>
      <p:sp>
        <p:nvSpPr>
          <p:cNvPr id="5632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13E3E5E-8012-4522-8A4E-0BD52C3F9729}" type="slidenum">
              <a:rPr lang="en-US" smtClean="0">
                <a:solidFill>
                  <a:srgbClr val="000000"/>
                </a:solidFill>
              </a:rPr>
              <a:pPr eaLnBrk="1" hangingPunct="1"/>
              <a:t>22</a:t>
            </a:fld>
            <a:endParaRPr lang="en-US" smtClean="0">
              <a:solidFill>
                <a:srgbClr val="000000"/>
              </a:solidFill>
            </a:endParaRPr>
          </a:p>
        </p:txBody>
      </p:sp>
      <p:sp>
        <p:nvSpPr>
          <p:cNvPr id="6"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 Daytime </a:t>
            </a:r>
            <a:r>
              <a:rPr lang="en-US" dirty="0"/>
              <a:t>“Blue” </a:t>
            </a:r>
            <a:r>
              <a:rPr lang="en-US" dirty="0" smtClean="0"/>
              <a:t>band</a:t>
            </a:r>
            <a:r>
              <a:rPr lang="en-US" dirty="0"/>
              <a:t> </a:t>
            </a:r>
            <a:r>
              <a:rPr lang="en-US" dirty="0" smtClean="0"/>
              <a:t>-- aerosols</a:t>
            </a:r>
            <a:endParaRPr lang="en-US" dirty="0">
              <a:solidFill>
                <a:srgbClr val="000000"/>
              </a:solidFill>
            </a:endParaRPr>
          </a:p>
        </p:txBody>
      </p:sp>
    </p:spTree>
    <p:extLst>
      <p:ext uri="{BB962C8B-B14F-4D97-AF65-F5344CB8AC3E}">
        <p14:creationId xmlns:p14="http://schemas.microsoft.com/office/powerpoint/2010/main" val="291834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hidden="1"/>
          <p:cNvSpPr>
            <a:spLocks noGrp="1" noChangeArrowheads="1"/>
          </p:cNvSpPr>
          <p:nvPr>
            <p:ph type="title"/>
          </p:nvPr>
        </p:nvSpPr>
        <p:spPr/>
        <p:txBody>
          <a:bodyPr/>
          <a:lstStyle/>
          <a:p>
            <a:pPr eaLnBrk="1" hangingPunct="1"/>
            <a:endParaRPr lang="en-US" smtClean="0"/>
          </a:p>
        </p:txBody>
      </p:sp>
      <p:sp>
        <p:nvSpPr>
          <p:cNvPr id="57347" name="Rectangle 3" descr="ABI_WEST_PSC_CIMSS_16_test 02"/>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734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5338555-1B5E-4788-8B9E-1D2375325D51}" type="slidenum">
              <a:rPr lang="en-US" smtClean="0">
                <a:solidFill>
                  <a:srgbClr val="000000"/>
                </a:solidFill>
              </a:rPr>
              <a:pPr eaLnBrk="1" hangingPunct="1"/>
              <a:t>23</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2: Daytime “Red” band</a:t>
            </a:r>
            <a:r>
              <a:rPr lang="en-US" dirty="0"/>
              <a:t> </a:t>
            </a:r>
            <a:r>
              <a:rPr lang="en-US" dirty="0" smtClean="0"/>
              <a:t>– clouds, etc.</a:t>
            </a:r>
            <a:endParaRPr lang="en-US" dirty="0">
              <a:solidFill>
                <a:srgbClr val="000000"/>
              </a:solidFill>
            </a:endParaRPr>
          </a:p>
        </p:txBody>
      </p:sp>
    </p:spTree>
    <p:extLst>
      <p:ext uri="{BB962C8B-B14F-4D97-AF65-F5344CB8AC3E}">
        <p14:creationId xmlns:p14="http://schemas.microsoft.com/office/powerpoint/2010/main" val="30257827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hidden="1"/>
          <p:cNvSpPr>
            <a:spLocks noGrp="1" noChangeArrowheads="1"/>
          </p:cNvSpPr>
          <p:nvPr>
            <p:ph type="title"/>
          </p:nvPr>
        </p:nvSpPr>
        <p:spPr/>
        <p:txBody>
          <a:bodyPr/>
          <a:lstStyle/>
          <a:p>
            <a:pPr eaLnBrk="1" hangingPunct="1"/>
            <a:endParaRPr lang="en-US" smtClean="0"/>
          </a:p>
        </p:txBody>
      </p:sp>
      <p:sp>
        <p:nvSpPr>
          <p:cNvPr id="58371" name="Rectangle 3" descr="ABI_WEST_PSC_CIMSS_16_test 03"/>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837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8BB9882-CF93-4AFC-B3B7-8654699B684C}" type="slidenum">
              <a:rPr lang="en-US" smtClean="0">
                <a:solidFill>
                  <a:srgbClr val="000000"/>
                </a:solidFill>
              </a:rPr>
              <a:pPr eaLnBrk="1" hangingPunct="1"/>
              <a:t>24</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3: Daytime “Veggie” band</a:t>
            </a:r>
            <a:endParaRPr lang="en-US" dirty="0">
              <a:solidFill>
                <a:srgbClr val="000000"/>
              </a:solidFill>
            </a:endParaRPr>
          </a:p>
        </p:txBody>
      </p:sp>
    </p:spTree>
    <p:extLst>
      <p:ext uri="{BB962C8B-B14F-4D97-AF65-F5344CB8AC3E}">
        <p14:creationId xmlns:p14="http://schemas.microsoft.com/office/powerpoint/2010/main" val="41215528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hidden="1"/>
          <p:cNvSpPr>
            <a:spLocks noGrp="1" noChangeArrowheads="1"/>
          </p:cNvSpPr>
          <p:nvPr>
            <p:ph type="title"/>
          </p:nvPr>
        </p:nvSpPr>
        <p:spPr/>
        <p:txBody>
          <a:bodyPr/>
          <a:lstStyle/>
          <a:p>
            <a:pPr eaLnBrk="1" hangingPunct="1"/>
            <a:endParaRPr lang="en-US" smtClean="0"/>
          </a:p>
        </p:txBody>
      </p:sp>
      <p:sp>
        <p:nvSpPr>
          <p:cNvPr id="59395" name="Rectangle 3" descr="ABI_WEST_PSC_CIMSS_16_test 04"/>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93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F6B2FF7-3E91-4EB6-B13B-6D32ED2E5E45}" type="slidenum">
              <a:rPr lang="en-US" smtClean="0">
                <a:solidFill>
                  <a:srgbClr val="000000"/>
                </a:solidFill>
              </a:rPr>
              <a:pPr eaLnBrk="1" hangingPunct="1"/>
              <a:t>25</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4: Daytime “Cirrus” band</a:t>
            </a:r>
            <a:endParaRPr lang="en-US" dirty="0">
              <a:solidFill>
                <a:srgbClr val="000000"/>
              </a:solidFill>
            </a:endParaRPr>
          </a:p>
        </p:txBody>
      </p:sp>
    </p:spTree>
    <p:extLst>
      <p:ext uri="{BB962C8B-B14F-4D97-AF65-F5344CB8AC3E}">
        <p14:creationId xmlns:p14="http://schemas.microsoft.com/office/powerpoint/2010/main" val="42402434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hidden="1"/>
          <p:cNvSpPr>
            <a:spLocks noGrp="1" noChangeArrowheads="1"/>
          </p:cNvSpPr>
          <p:nvPr>
            <p:ph type="title"/>
          </p:nvPr>
        </p:nvSpPr>
        <p:spPr/>
        <p:txBody>
          <a:bodyPr/>
          <a:lstStyle/>
          <a:p>
            <a:pPr eaLnBrk="1" hangingPunct="1"/>
            <a:endParaRPr lang="en-US" smtClean="0"/>
          </a:p>
        </p:txBody>
      </p:sp>
      <p:sp>
        <p:nvSpPr>
          <p:cNvPr id="60419" name="Rectangle 3" descr="ABI_WEST_PSC_CIMSS_16_test 05"/>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04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3692931-3D66-4B34-96A3-45679E1A8CA5}" type="slidenum">
              <a:rPr lang="en-US" smtClean="0">
                <a:solidFill>
                  <a:srgbClr val="000000"/>
                </a:solidFill>
              </a:rPr>
              <a:pPr eaLnBrk="1" hangingPunct="1"/>
              <a:t>26</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5: Daytime “Snow” band</a:t>
            </a:r>
            <a:r>
              <a:rPr lang="en-US" dirty="0"/>
              <a:t> </a:t>
            </a:r>
            <a:endParaRPr lang="en-US" dirty="0">
              <a:solidFill>
                <a:srgbClr val="000000"/>
              </a:solidFill>
            </a:endParaRPr>
          </a:p>
        </p:txBody>
      </p:sp>
    </p:spTree>
    <p:extLst>
      <p:ext uri="{BB962C8B-B14F-4D97-AF65-F5344CB8AC3E}">
        <p14:creationId xmlns:p14="http://schemas.microsoft.com/office/powerpoint/2010/main" val="21335336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hidden="1"/>
          <p:cNvSpPr>
            <a:spLocks noGrp="1" noChangeArrowheads="1"/>
          </p:cNvSpPr>
          <p:nvPr>
            <p:ph type="title"/>
          </p:nvPr>
        </p:nvSpPr>
        <p:spPr/>
        <p:txBody>
          <a:bodyPr/>
          <a:lstStyle/>
          <a:p>
            <a:pPr eaLnBrk="1" hangingPunct="1"/>
            <a:endParaRPr lang="en-US" smtClean="0"/>
          </a:p>
        </p:txBody>
      </p:sp>
      <p:sp>
        <p:nvSpPr>
          <p:cNvPr id="61443" name="Rectangle 3" descr="ABI_WEST_PSC_CIMSS_16_test 06"/>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144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2E435EE-9F14-4DB7-9821-C67D7760EF5E}" type="slidenum">
              <a:rPr lang="en-US" smtClean="0">
                <a:solidFill>
                  <a:srgbClr val="000000"/>
                </a:solidFill>
              </a:rPr>
              <a:pPr eaLnBrk="1" hangingPunct="1"/>
              <a:t>27</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6: Daytime “Cloud-top phase” band</a:t>
            </a:r>
            <a:endParaRPr lang="en-US" dirty="0">
              <a:solidFill>
                <a:srgbClr val="000000"/>
              </a:solidFill>
            </a:endParaRPr>
          </a:p>
        </p:txBody>
      </p:sp>
    </p:spTree>
    <p:extLst>
      <p:ext uri="{BB962C8B-B14F-4D97-AF65-F5344CB8AC3E}">
        <p14:creationId xmlns:p14="http://schemas.microsoft.com/office/powerpoint/2010/main" val="40555046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hidden="1"/>
          <p:cNvSpPr>
            <a:spLocks noGrp="1" noChangeArrowheads="1"/>
          </p:cNvSpPr>
          <p:nvPr>
            <p:ph type="title"/>
          </p:nvPr>
        </p:nvSpPr>
        <p:spPr/>
        <p:txBody>
          <a:bodyPr/>
          <a:lstStyle/>
          <a:p>
            <a:pPr eaLnBrk="1" hangingPunct="1"/>
            <a:endParaRPr lang="en-US" smtClean="0"/>
          </a:p>
        </p:txBody>
      </p:sp>
      <p:sp>
        <p:nvSpPr>
          <p:cNvPr id="62467" name="Rectangle 3" descr="ABI_WEST_PSC_CIMSS_16_test 07"/>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246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930930B-9BE4-4EB7-906F-3EE3EA2A0EDC}" type="slidenum">
              <a:rPr lang="en-US" smtClean="0">
                <a:solidFill>
                  <a:srgbClr val="000000"/>
                </a:solidFill>
              </a:rPr>
              <a:pPr eaLnBrk="1" hangingPunct="1"/>
              <a:t>28</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7: Shortwave IR window band - fog, fires, etc.</a:t>
            </a:r>
            <a:endParaRPr lang="en-US" dirty="0">
              <a:solidFill>
                <a:srgbClr val="000000"/>
              </a:solidFill>
            </a:endParaRPr>
          </a:p>
        </p:txBody>
      </p:sp>
    </p:spTree>
    <p:extLst>
      <p:ext uri="{BB962C8B-B14F-4D97-AF65-F5344CB8AC3E}">
        <p14:creationId xmlns:p14="http://schemas.microsoft.com/office/powerpoint/2010/main" val="11822367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hidden="1"/>
          <p:cNvSpPr>
            <a:spLocks noGrp="1" noChangeArrowheads="1"/>
          </p:cNvSpPr>
          <p:nvPr>
            <p:ph type="title"/>
          </p:nvPr>
        </p:nvSpPr>
        <p:spPr/>
        <p:txBody>
          <a:bodyPr/>
          <a:lstStyle/>
          <a:p>
            <a:pPr eaLnBrk="1" hangingPunct="1"/>
            <a:endParaRPr lang="en-US" smtClean="0"/>
          </a:p>
        </p:txBody>
      </p:sp>
      <p:sp>
        <p:nvSpPr>
          <p:cNvPr id="63491" name="Rectangle 3" descr="ABI_WEST_PSC_CIMSS_16_test 08"/>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349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D9E0FA9-17D8-42CE-B5A4-17639213A93A}" type="slidenum">
              <a:rPr lang="en-US" smtClean="0">
                <a:solidFill>
                  <a:srgbClr val="000000"/>
                </a:solidFill>
              </a:rPr>
              <a:pPr eaLnBrk="1" hangingPunct="1"/>
              <a:t>29</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8: Upper-level tropospheric water vapor band</a:t>
            </a:r>
            <a:endParaRPr lang="en-US" dirty="0">
              <a:solidFill>
                <a:srgbClr val="000000"/>
              </a:solidFill>
            </a:endParaRPr>
          </a:p>
        </p:txBody>
      </p:sp>
    </p:spTree>
    <p:extLst>
      <p:ext uri="{BB962C8B-B14F-4D97-AF65-F5344CB8AC3E}">
        <p14:creationId xmlns:p14="http://schemas.microsoft.com/office/powerpoint/2010/main" val="24696479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565150" y="762000"/>
            <a:ext cx="8807450" cy="5260975"/>
          </a:xfrm>
        </p:spPr>
        <p:txBody>
          <a:bodyPr/>
          <a:lstStyle/>
          <a:p>
            <a:pPr>
              <a:lnSpc>
                <a:spcPct val="80000"/>
              </a:lnSpc>
              <a:defRPr/>
            </a:pPr>
            <a:r>
              <a:rPr lang="en-US" sz="2800" dirty="0">
                <a:solidFill>
                  <a:schemeClr val="bg1"/>
                </a:solidFill>
              </a:rPr>
              <a:t>Advanced Baseline Imager (ABI) </a:t>
            </a:r>
            <a:endParaRPr lang="en-US" sz="2800" dirty="0" smtClean="0">
              <a:solidFill>
                <a:schemeClr val="bg1"/>
              </a:solidFill>
            </a:endParaRPr>
          </a:p>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No dedicated Sounder</a:t>
            </a:r>
            <a:endParaRPr lang="en-US" sz="2800" dirty="0">
              <a:solidFill>
                <a:schemeClr val="bg1"/>
              </a:solidFill>
            </a:endParaRPr>
          </a:p>
          <a:p>
            <a:pPr lvl="1">
              <a:lnSpc>
                <a:spcPct val="80000"/>
              </a:lnSpc>
              <a:buFont typeface="Arial" charset="0"/>
              <a:buNone/>
              <a:defRPr/>
            </a:pPr>
            <a:endParaRPr lang="en-US" sz="1000" dirty="0" smtClean="0">
              <a:solidFill>
                <a:schemeClr val="bg1"/>
              </a:solidFill>
            </a:endParaRPr>
          </a:p>
          <a:p>
            <a:pPr>
              <a:lnSpc>
                <a:spcPct val="80000"/>
              </a:lnSpc>
              <a:defRPr/>
            </a:pPr>
            <a:r>
              <a:rPr lang="en-US" sz="2800" dirty="0">
                <a:solidFill>
                  <a:schemeClr val="bg1"/>
                </a:solidFill>
              </a:rPr>
              <a:t>Geostationary Lightning Mapper (GLM)</a:t>
            </a:r>
          </a:p>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Space </a:t>
            </a:r>
            <a:r>
              <a:rPr lang="en-US" sz="2800" dirty="0">
                <a:solidFill>
                  <a:schemeClr val="bg1"/>
                </a:solidFill>
              </a:rPr>
              <a:t>Weather</a:t>
            </a:r>
          </a:p>
          <a:p>
            <a:pPr lvl="1">
              <a:lnSpc>
                <a:spcPct val="80000"/>
              </a:lnSpc>
              <a:defRPr/>
            </a:pPr>
            <a:r>
              <a:rPr lang="en-US" sz="1800" dirty="0">
                <a:solidFill>
                  <a:schemeClr val="bg1"/>
                </a:solidFill>
              </a:rPr>
              <a:t>Space Environmental In-Situ Suite (SEISS)</a:t>
            </a:r>
          </a:p>
          <a:p>
            <a:pPr lvl="1">
              <a:lnSpc>
                <a:spcPct val="80000"/>
              </a:lnSpc>
              <a:defRPr/>
            </a:pPr>
            <a:r>
              <a:rPr lang="en-US" sz="1800" dirty="0" smtClean="0">
                <a:solidFill>
                  <a:schemeClr val="bg1"/>
                </a:solidFill>
              </a:rPr>
              <a:t>Solar </a:t>
            </a:r>
            <a:r>
              <a:rPr lang="en-US" sz="1800" dirty="0">
                <a:solidFill>
                  <a:schemeClr val="bg1"/>
                </a:solidFill>
              </a:rPr>
              <a:t>Ultra Violet Imager (SUVI)</a:t>
            </a:r>
          </a:p>
          <a:p>
            <a:pPr lvl="1">
              <a:lnSpc>
                <a:spcPct val="80000"/>
              </a:lnSpc>
              <a:defRPr/>
            </a:pPr>
            <a:r>
              <a:rPr lang="en-US" sz="1800" dirty="0" smtClean="0">
                <a:solidFill>
                  <a:schemeClr val="bg1"/>
                </a:solidFill>
              </a:rPr>
              <a:t>Extreme </a:t>
            </a:r>
            <a:r>
              <a:rPr lang="en-US" sz="1800" dirty="0">
                <a:solidFill>
                  <a:schemeClr val="bg1"/>
                </a:solidFill>
              </a:rPr>
              <a:t>Ultra Violet/X-Ray Irradiance Sensor (EXIS)</a:t>
            </a:r>
          </a:p>
          <a:p>
            <a:pPr lvl="1">
              <a:lnSpc>
                <a:spcPct val="80000"/>
              </a:lnSpc>
              <a:defRPr/>
            </a:pPr>
            <a:r>
              <a:rPr lang="en-US" sz="1800" dirty="0" smtClean="0">
                <a:solidFill>
                  <a:schemeClr val="bg1"/>
                </a:solidFill>
              </a:rPr>
              <a:t>Magnetometer</a:t>
            </a:r>
            <a:endParaRPr lang="en-US" sz="1800" dirty="0">
              <a:solidFill>
                <a:schemeClr val="bg1"/>
              </a:solidFill>
            </a:endParaRPr>
          </a:p>
          <a:p>
            <a:pPr marL="457200" lvl="1" indent="0">
              <a:lnSpc>
                <a:spcPct val="80000"/>
              </a:lnSpc>
              <a:buNone/>
              <a:defRPr/>
            </a:pPr>
            <a:endParaRPr lang="en-US" sz="1000" dirty="0">
              <a:solidFill>
                <a:schemeClr val="bg1"/>
              </a:solidFill>
            </a:endParaRPr>
          </a:p>
          <a:p>
            <a:pPr marL="304800" indent="-304800">
              <a:defRPr/>
            </a:pPr>
            <a:r>
              <a:rPr lang="en-US" sz="2800" dirty="0" smtClean="0">
                <a:solidFill>
                  <a:schemeClr val="bg1"/>
                </a:solidFill>
              </a:rPr>
              <a:t>Communications</a:t>
            </a:r>
          </a:p>
          <a:p>
            <a:pPr marL="569913" lvl="1" indent="-230188">
              <a:defRPr/>
            </a:pPr>
            <a:r>
              <a:rPr lang="en-US" sz="1800" dirty="0" smtClean="0">
                <a:solidFill>
                  <a:schemeClr val="bg1"/>
                </a:solidFill>
              </a:rPr>
              <a:t>GOES Rebroadcast (GRB)</a:t>
            </a:r>
          </a:p>
          <a:p>
            <a:pPr marL="569913" lvl="1" indent="-230188">
              <a:defRPr/>
            </a:pPr>
            <a:r>
              <a:rPr lang="en-US" sz="1800" dirty="0" smtClean="0">
                <a:solidFill>
                  <a:schemeClr val="bg1"/>
                </a:solidFill>
              </a:rPr>
              <a:t>Low Rate Information Transmissions (LRIT)</a:t>
            </a:r>
          </a:p>
          <a:p>
            <a:pPr marL="569913" lvl="1" indent="-230188">
              <a:defRPr/>
            </a:pPr>
            <a:r>
              <a:rPr lang="en-US" sz="1800" dirty="0" smtClean="0">
                <a:solidFill>
                  <a:schemeClr val="bg1"/>
                </a:solidFill>
              </a:rPr>
              <a:t>Emergency Managers Weather Information Network (EMWIN)</a:t>
            </a:r>
          </a:p>
          <a:p>
            <a:pPr marL="569913" lvl="1" indent="-230188">
              <a:defRPr/>
            </a:pPr>
            <a:r>
              <a:rPr lang="en-US" sz="1800" dirty="0" smtClean="0">
                <a:solidFill>
                  <a:schemeClr val="bg1"/>
                </a:solidFill>
              </a:rPr>
              <a:t>Search and Rescue (SAR)</a:t>
            </a:r>
          </a:p>
          <a:p>
            <a:pPr marL="569913" lvl="1" indent="-230188">
              <a:defRPr/>
            </a:pPr>
            <a:r>
              <a:rPr lang="en-US" sz="1800" dirty="0" smtClean="0">
                <a:solidFill>
                  <a:schemeClr val="bg1"/>
                </a:solidFill>
              </a:rPr>
              <a:t>Data Collection System (DCS)</a:t>
            </a:r>
          </a:p>
          <a:p>
            <a:pPr lvl="1">
              <a:lnSpc>
                <a:spcPct val="80000"/>
              </a:lnSpc>
              <a:defRPr/>
            </a:pPr>
            <a:endParaRPr lang="en-US" sz="1600" dirty="0">
              <a:solidFill>
                <a:schemeClr val="bg1"/>
              </a:solidFill>
            </a:endParaRPr>
          </a:p>
          <a:p>
            <a:pPr>
              <a:lnSpc>
                <a:spcPct val="80000"/>
              </a:lnSpc>
              <a:defRPr/>
            </a:pPr>
            <a:endParaRPr lang="en-US" sz="1600" dirty="0">
              <a:solidFill>
                <a:schemeClr val="bg1"/>
              </a:solidFill>
            </a:endParaRPr>
          </a:p>
          <a:p>
            <a:pPr>
              <a:lnSpc>
                <a:spcPct val="80000"/>
              </a:lnSpc>
              <a:defRPr/>
            </a:pPr>
            <a:endParaRPr lang="en-US" sz="1600" dirty="0">
              <a:solidFill>
                <a:schemeClr val="bg1"/>
              </a:solidFill>
            </a:endParaRPr>
          </a:p>
        </p:txBody>
      </p:sp>
      <p:sp>
        <p:nvSpPr>
          <p:cNvPr id="27651" name="Rectangle 6"/>
          <p:cNvSpPr>
            <a:spLocks noGrp="1" noChangeArrowheads="1"/>
          </p:cNvSpPr>
          <p:nvPr>
            <p:ph type="title" sz="quarter"/>
          </p:nvPr>
        </p:nvSpPr>
        <p:spPr>
          <a:xfrm>
            <a:off x="457200" y="-3175"/>
            <a:ext cx="8229600" cy="841375"/>
          </a:xfrm>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a:lstStyle/>
          <a:p>
            <a:pPr>
              <a:lnSpc>
                <a:spcPct val="90000"/>
              </a:lnSpc>
            </a:pPr>
            <a:r>
              <a:rPr lang="en-US" altLang="en-US" smtClean="0">
                <a:solidFill>
                  <a:srgbClr val="FFFF00"/>
                </a:solidFill>
              </a:rPr>
              <a:t>GOES-R Overview</a:t>
            </a:r>
          </a:p>
        </p:txBody>
      </p:sp>
      <p:sp>
        <p:nvSpPr>
          <p:cNvPr id="276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EBBAA40-DAA5-46E7-8128-0E4F5A2E725F}" type="slidenum">
              <a:rPr lang="en-US" smtClean="0">
                <a:solidFill>
                  <a:srgbClr val="000000"/>
                </a:solidFill>
              </a:rPr>
              <a:pPr eaLnBrk="1" hangingPunct="1"/>
              <a:t>3</a:t>
            </a:fld>
            <a:endParaRPr lang="en-US" smtClean="0">
              <a:solidFill>
                <a:srgbClr val="000000"/>
              </a:solidFill>
            </a:endParaRPr>
          </a:p>
        </p:txBody>
      </p:sp>
    </p:spTree>
    <p:extLst>
      <p:ext uri="{BB962C8B-B14F-4D97-AF65-F5344CB8AC3E}">
        <p14:creationId xmlns:p14="http://schemas.microsoft.com/office/powerpoint/2010/main" val="14060752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hidden="1"/>
          <p:cNvSpPr>
            <a:spLocks noGrp="1" noChangeArrowheads="1"/>
          </p:cNvSpPr>
          <p:nvPr>
            <p:ph type="title"/>
          </p:nvPr>
        </p:nvSpPr>
        <p:spPr/>
        <p:txBody>
          <a:bodyPr/>
          <a:lstStyle/>
          <a:p>
            <a:pPr eaLnBrk="1" hangingPunct="1"/>
            <a:endParaRPr lang="en-US" smtClean="0"/>
          </a:p>
        </p:txBody>
      </p:sp>
      <p:sp>
        <p:nvSpPr>
          <p:cNvPr id="64515" name="Rectangle 3" descr="ABI_WEST_PSC_CIMSS_16_test 09"/>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451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51B4AF-05ED-4064-9CA0-62B09D57BEE3}" type="slidenum">
              <a:rPr lang="en-US" smtClean="0">
                <a:solidFill>
                  <a:srgbClr val="000000"/>
                </a:solidFill>
              </a:rPr>
              <a:pPr eaLnBrk="1" hangingPunct="1"/>
              <a:t>30</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9: Upper/mid-level </a:t>
            </a:r>
            <a:r>
              <a:rPr lang="en-US" dirty="0"/>
              <a:t>tropospheric water vapor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4335249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hidden="1"/>
          <p:cNvSpPr>
            <a:spLocks noGrp="1" noChangeArrowheads="1"/>
          </p:cNvSpPr>
          <p:nvPr>
            <p:ph type="title"/>
          </p:nvPr>
        </p:nvSpPr>
        <p:spPr/>
        <p:txBody>
          <a:bodyPr/>
          <a:lstStyle/>
          <a:p>
            <a:pPr eaLnBrk="1" hangingPunct="1"/>
            <a:endParaRPr lang="en-US" smtClean="0"/>
          </a:p>
        </p:txBody>
      </p:sp>
      <p:sp>
        <p:nvSpPr>
          <p:cNvPr id="65539" name="Rectangle 3" descr="ABI_WEST_PSC_CIMSS_16_test 10"/>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554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DB2D5DE-B8C5-4EF2-8D5B-B9B0F4031A3D}" type="slidenum">
              <a:rPr lang="en-US" smtClean="0">
                <a:solidFill>
                  <a:srgbClr val="000000"/>
                </a:solidFill>
              </a:rPr>
              <a:pPr eaLnBrk="1" hangingPunct="1"/>
              <a:t>31</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10: Lower mid-level </a:t>
            </a:r>
            <a:r>
              <a:rPr lang="en-US" dirty="0"/>
              <a:t>tropospheric water vapor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19690770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hidden="1"/>
          <p:cNvSpPr>
            <a:spLocks noGrp="1" noChangeArrowheads="1"/>
          </p:cNvSpPr>
          <p:nvPr>
            <p:ph type="title"/>
          </p:nvPr>
        </p:nvSpPr>
        <p:spPr/>
        <p:txBody>
          <a:bodyPr/>
          <a:lstStyle/>
          <a:p>
            <a:pPr eaLnBrk="1" hangingPunct="1"/>
            <a:endParaRPr lang="en-US" smtClean="0"/>
          </a:p>
        </p:txBody>
      </p:sp>
      <p:sp>
        <p:nvSpPr>
          <p:cNvPr id="66563" name="Rectangle 3" descr="ABI_WEST_PSC_CIMSS_16_test 11"/>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656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AFCBC62-FC55-4C54-B96F-7957A7319C29}" type="slidenum">
              <a:rPr lang="en-US" smtClean="0">
                <a:solidFill>
                  <a:srgbClr val="000000"/>
                </a:solidFill>
              </a:rPr>
              <a:pPr eaLnBrk="1" hangingPunct="1"/>
              <a:t>32</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11: “Cloud-top phase” band</a:t>
            </a:r>
            <a:endParaRPr lang="en-US" dirty="0">
              <a:solidFill>
                <a:srgbClr val="000000"/>
              </a:solidFill>
            </a:endParaRPr>
          </a:p>
        </p:txBody>
      </p:sp>
    </p:spTree>
    <p:extLst>
      <p:ext uri="{BB962C8B-B14F-4D97-AF65-F5344CB8AC3E}">
        <p14:creationId xmlns:p14="http://schemas.microsoft.com/office/powerpoint/2010/main" val="1418145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hidden="1"/>
          <p:cNvSpPr>
            <a:spLocks noGrp="1" noChangeArrowheads="1"/>
          </p:cNvSpPr>
          <p:nvPr>
            <p:ph type="title"/>
          </p:nvPr>
        </p:nvSpPr>
        <p:spPr/>
        <p:txBody>
          <a:bodyPr/>
          <a:lstStyle/>
          <a:p>
            <a:pPr eaLnBrk="1" hangingPunct="1"/>
            <a:endParaRPr lang="en-US" smtClean="0"/>
          </a:p>
        </p:txBody>
      </p:sp>
      <p:sp>
        <p:nvSpPr>
          <p:cNvPr id="67587" name="Rectangle 3" descr="ABI_WEST_PSC_CIMSS_16_test 12"/>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758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02F97CE-A038-4AC8-8C5B-2F202FBDBA3B}" type="slidenum">
              <a:rPr lang="en-US" smtClean="0">
                <a:solidFill>
                  <a:srgbClr val="000000"/>
                </a:solidFill>
              </a:rPr>
              <a:pPr eaLnBrk="1" hangingPunct="1"/>
              <a:t>33</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12: “Ozone” band</a:t>
            </a:r>
            <a:endParaRPr lang="en-US" dirty="0">
              <a:solidFill>
                <a:srgbClr val="000000"/>
              </a:solidFill>
            </a:endParaRPr>
          </a:p>
        </p:txBody>
      </p:sp>
    </p:spTree>
    <p:extLst>
      <p:ext uri="{BB962C8B-B14F-4D97-AF65-F5344CB8AC3E}">
        <p14:creationId xmlns:p14="http://schemas.microsoft.com/office/powerpoint/2010/main" val="41421887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hidden="1"/>
          <p:cNvSpPr>
            <a:spLocks noGrp="1" noChangeArrowheads="1"/>
          </p:cNvSpPr>
          <p:nvPr>
            <p:ph type="title"/>
          </p:nvPr>
        </p:nvSpPr>
        <p:spPr/>
        <p:txBody>
          <a:bodyPr/>
          <a:lstStyle/>
          <a:p>
            <a:pPr eaLnBrk="1" hangingPunct="1"/>
            <a:endParaRPr lang="en-US" smtClean="0"/>
          </a:p>
        </p:txBody>
      </p:sp>
      <p:sp>
        <p:nvSpPr>
          <p:cNvPr id="68611" name="Rectangle 3" descr="ABI_WEST_PSC_CIMSS_16_test 13"/>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861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EA219E5-613E-4CFD-BDC9-BAB13659C56B}" type="slidenum">
              <a:rPr lang="en-US" smtClean="0">
                <a:solidFill>
                  <a:srgbClr val="000000"/>
                </a:solidFill>
              </a:rPr>
              <a:pPr eaLnBrk="1" hangingPunct="1"/>
              <a:t>34</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13: “Clean” IR </a:t>
            </a:r>
            <a:r>
              <a:rPr lang="en-US" dirty="0" err="1" smtClean="0"/>
              <a:t>longwave</a:t>
            </a:r>
            <a:r>
              <a:rPr lang="en-US" dirty="0" smtClean="0"/>
              <a:t> window band</a:t>
            </a:r>
            <a:endParaRPr lang="en-US" dirty="0">
              <a:solidFill>
                <a:srgbClr val="000000"/>
              </a:solidFill>
            </a:endParaRPr>
          </a:p>
        </p:txBody>
      </p:sp>
    </p:spTree>
    <p:extLst>
      <p:ext uri="{BB962C8B-B14F-4D97-AF65-F5344CB8AC3E}">
        <p14:creationId xmlns:p14="http://schemas.microsoft.com/office/powerpoint/2010/main" val="18504347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hidden="1"/>
          <p:cNvSpPr>
            <a:spLocks noGrp="1" noChangeArrowheads="1"/>
          </p:cNvSpPr>
          <p:nvPr>
            <p:ph type="title"/>
          </p:nvPr>
        </p:nvSpPr>
        <p:spPr/>
        <p:txBody>
          <a:bodyPr/>
          <a:lstStyle/>
          <a:p>
            <a:pPr eaLnBrk="1" hangingPunct="1"/>
            <a:endParaRPr lang="en-US" smtClean="0"/>
          </a:p>
        </p:txBody>
      </p:sp>
      <p:sp>
        <p:nvSpPr>
          <p:cNvPr id="69635" name="Rectangle 3" descr="ABI_WEST_PSC_CIMSS_16_test 14"/>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963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403E269-2649-4568-B12E-6550D40FE5EB}" type="slidenum">
              <a:rPr lang="en-US" smtClean="0">
                <a:solidFill>
                  <a:srgbClr val="000000"/>
                </a:solidFill>
              </a:rPr>
              <a:pPr eaLnBrk="1" hangingPunct="1"/>
              <a:t>35</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14: IR </a:t>
            </a:r>
            <a:r>
              <a:rPr lang="en-US" dirty="0" err="1"/>
              <a:t>longwave</a:t>
            </a:r>
            <a:r>
              <a:rPr lang="en-US" dirty="0"/>
              <a:t> window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6828961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hidden="1"/>
          <p:cNvSpPr>
            <a:spLocks noGrp="1" noChangeArrowheads="1"/>
          </p:cNvSpPr>
          <p:nvPr>
            <p:ph type="title"/>
          </p:nvPr>
        </p:nvSpPr>
        <p:spPr/>
        <p:txBody>
          <a:bodyPr/>
          <a:lstStyle/>
          <a:p>
            <a:pPr eaLnBrk="1" hangingPunct="1"/>
            <a:endParaRPr lang="en-US" smtClean="0"/>
          </a:p>
        </p:txBody>
      </p:sp>
      <p:sp>
        <p:nvSpPr>
          <p:cNvPr id="70659" name="Rectangle 3" descr="ABI_WEST_PSC_CIMSS_16_test 15"/>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7066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42E11E7-C7BF-4370-A67B-C90D7012AC05}" type="slidenum">
              <a:rPr lang="en-US" smtClean="0">
                <a:solidFill>
                  <a:srgbClr val="000000"/>
                </a:solidFill>
              </a:rPr>
              <a:pPr eaLnBrk="1" hangingPunct="1"/>
              <a:t>36</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15: “Dirty” </a:t>
            </a:r>
            <a:r>
              <a:rPr lang="en-US" dirty="0"/>
              <a:t>IR </a:t>
            </a:r>
            <a:r>
              <a:rPr lang="en-US" dirty="0" err="1"/>
              <a:t>longwave</a:t>
            </a:r>
            <a:r>
              <a:rPr lang="en-US" dirty="0"/>
              <a:t> window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32111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hidden="1"/>
          <p:cNvSpPr>
            <a:spLocks noGrp="1" noChangeArrowheads="1"/>
          </p:cNvSpPr>
          <p:nvPr>
            <p:ph type="title"/>
          </p:nvPr>
        </p:nvSpPr>
        <p:spPr/>
        <p:txBody>
          <a:bodyPr/>
          <a:lstStyle/>
          <a:p>
            <a:pPr eaLnBrk="1" hangingPunct="1"/>
            <a:endParaRPr lang="en-US" smtClean="0"/>
          </a:p>
        </p:txBody>
      </p:sp>
      <p:sp>
        <p:nvSpPr>
          <p:cNvPr id="71683" name="Rectangle 3" descr="ABI_WEST_PSC_CIMSS_16_test 16"/>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7168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DC5E71C-1BF5-4E62-98C0-F63BC169EE80}" type="slidenum">
              <a:rPr lang="en-US" smtClean="0">
                <a:solidFill>
                  <a:srgbClr val="000000"/>
                </a:solidFill>
              </a:rPr>
              <a:pPr eaLnBrk="1" hangingPunct="1"/>
              <a:t>37</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16:  “CO2” </a:t>
            </a:r>
            <a:r>
              <a:rPr lang="en-US" dirty="0" err="1" smtClean="0"/>
              <a:t>longwave</a:t>
            </a:r>
            <a:r>
              <a:rPr lang="en-US" dirty="0" smtClean="0"/>
              <a:t> IR band</a:t>
            </a:r>
            <a:endParaRPr lang="en-US" dirty="0">
              <a:solidFill>
                <a:srgbClr val="000000"/>
              </a:solidFill>
            </a:endParaRPr>
          </a:p>
        </p:txBody>
      </p:sp>
    </p:spTree>
    <p:extLst>
      <p:ext uri="{BB962C8B-B14F-4D97-AF65-F5344CB8AC3E}">
        <p14:creationId xmlns:p14="http://schemas.microsoft.com/office/powerpoint/2010/main" val="2669388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smtClean="0"/>
              <a:t>Visualization </a:t>
            </a:r>
            <a:br>
              <a:rPr lang="en-US" smtClean="0"/>
            </a:br>
            <a:r>
              <a:rPr lang="en-US" smtClean="0"/>
              <a:t>(“decision aid”)</a:t>
            </a:r>
          </a:p>
        </p:txBody>
      </p:sp>
      <p:sp>
        <p:nvSpPr>
          <p:cNvPr id="72707" name="Rectangle 3"/>
          <p:cNvSpPr>
            <a:spLocks noGrp="1" noChangeArrowheads="1"/>
          </p:cNvSpPr>
          <p:nvPr>
            <p:ph type="body" idx="1"/>
          </p:nvPr>
        </p:nvSpPr>
        <p:spPr>
          <a:xfrm>
            <a:off x="304800" y="1600200"/>
            <a:ext cx="8534400" cy="4114800"/>
          </a:xfrm>
        </p:spPr>
        <p:txBody>
          <a:bodyPr/>
          <a:lstStyle/>
          <a:p>
            <a:pPr eaLnBrk="1" hangingPunct="1"/>
            <a:r>
              <a:rPr lang="en-US" sz="2400" smtClean="0"/>
              <a:t>“True Color” with “synthetic” green from ABI simulated data (from CIMSS); image from Don Hillger, RAMMB.</a:t>
            </a:r>
          </a:p>
        </p:txBody>
      </p:sp>
      <p:pic>
        <p:nvPicPr>
          <p:cNvPr id="72708" name="Picture 4" descr="G-16_IMG_2005155_220000_RGB_Rayleigh-correc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514600"/>
            <a:ext cx="762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DC2C190-050C-4CC8-9B74-87117F6C5DEB}" type="slidenum">
              <a:rPr lang="en-US" smtClean="0">
                <a:solidFill>
                  <a:srgbClr val="FFFF00"/>
                </a:solidFill>
                <a:latin typeface="Times New Roman" pitchFamily="18" charset="0"/>
              </a:rPr>
              <a:pPr/>
              <a:t>38</a:t>
            </a:fld>
            <a:endParaRPr lang="en-US" smtClean="0">
              <a:solidFill>
                <a:srgbClr val="FFFF00"/>
              </a:solidFill>
              <a:latin typeface="Times New Roman" pitchFamily="18" charset="0"/>
            </a:endParaRPr>
          </a:p>
        </p:txBody>
      </p:sp>
    </p:spTree>
    <p:extLst>
      <p:ext uri="{BB962C8B-B14F-4D97-AF65-F5344CB8AC3E}">
        <p14:creationId xmlns:p14="http://schemas.microsoft.com/office/powerpoint/2010/main" val="9985554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smtClean="0"/>
              <a:t>Visualization </a:t>
            </a:r>
            <a:br>
              <a:rPr lang="en-US" smtClean="0"/>
            </a:br>
            <a:r>
              <a:rPr lang="en-US" smtClean="0"/>
              <a:t>(“decision aid”)</a:t>
            </a:r>
          </a:p>
        </p:txBody>
      </p:sp>
      <p:sp>
        <p:nvSpPr>
          <p:cNvPr id="73731" name="Rectangle 3"/>
          <p:cNvSpPr>
            <a:spLocks noGrp="1" noChangeArrowheads="1"/>
          </p:cNvSpPr>
          <p:nvPr>
            <p:ph type="body" idx="1"/>
          </p:nvPr>
        </p:nvSpPr>
        <p:spPr>
          <a:xfrm>
            <a:off x="152400" y="1600200"/>
            <a:ext cx="8915400" cy="4114800"/>
          </a:xfrm>
        </p:spPr>
        <p:txBody>
          <a:bodyPr/>
          <a:lstStyle/>
          <a:p>
            <a:pPr eaLnBrk="1" hangingPunct="1"/>
            <a:r>
              <a:rPr lang="en-US" sz="2000" dirty="0" smtClean="0"/>
              <a:t>“RGB Color” (VIS 0.6, VIS 0.8, and </a:t>
            </a:r>
            <a:r>
              <a:rPr lang="en-US" sz="2000" dirty="0" err="1" smtClean="0"/>
              <a:t>NearIR</a:t>
            </a:r>
            <a:r>
              <a:rPr lang="en-US" sz="2000" dirty="0" smtClean="0"/>
              <a:t> 1.6 um) with ABI simulated data (from CIMSS); image from William </a:t>
            </a:r>
            <a:r>
              <a:rPr lang="en-US" sz="2000" dirty="0" err="1" smtClean="0"/>
              <a:t>Straka</a:t>
            </a:r>
            <a:r>
              <a:rPr lang="en-US" sz="2000" dirty="0" smtClean="0"/>
              <a:t>, CIMSS and using the EUMETSAT enhancement.</a:t>
            </a:r>
          </a:p>
        </p:txBody>
      </p:sp>
      <p:pic>
        <p:nvPicPr>
          <p:cNvPr id="73732" name="Picture 1"/>
          <p:cNvPicPr>
            <a:picLocks noChangeAspect="1"/>
          </p:cNvPicPr>
          <p:nvPr/>
        </p:nvPicPr>
        <p:blipFill>
          <a:blip r:embed="rId2">
            <a:extLst>
              <a:ext uri="{28A0092B-C50C-407E-A947-70E740481C1C}">
                <a14:useLocalDpi xmlns:a14="http://schemas.microsoft.com/office/drawing/2010/main" val="0"/>
              </a:ext>
            </a:extLst>
          </a:blip>
          <a:srcRect t="12653" b="2251"/>
          <a:stretch>
            <a:fillRect/>
          </a:stretch>
        </p:blipFill>
        <p:spPr bwMode="auto">
          <a:xfrm>
            <a:off x="1371600" y="2514600"/>
            <a:ext cx="648335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E42BF5E-5DC5-45CB-B5A9-991F90DE422A}" type="slidenum">
              <a:rPr lang="en-US" smtClean="0">
                <a:solidFill>
                  <a:srgbClr val="FFFF00"/>
                </a:solidFill>
                <a:latin typeface="Times New Roman" pitchFamily="18" charset="0"/>
              </a:rPr>
              <a:pPr/>
              <a:t>39</a:t>
            </a:fld>
            <a:endParaRPr lang="en-US" smtClean="0">
              <a:solidFill>
                <a:srgbClr val="FFFF00"/>
              </a:solidFill>
              <a:latin typeface="Times New Roman" pitchFamily="18" charset="0"/>
            </a:endParaRPr>
          </a:p>
        </p:txBody>
      </p:sp>
      <p:sp>
        <p:nvSpPr>
          <p:cNvPr id="6" name="TextBox 5"/>
          <p:cNvSpPr txBox="1"/>
          <p:nvPr/>
        </p:nvSpPr>
        <p:spPr>
          <a:xfrm>
            <a:off x="152400" y="6477000"/>
            <a:ext cx="8847037" cy="307777"/>
          </a:xfrm>
          <a:prstGeom prst="rect">
            <a:avLst/>
          </a:prstGeom>
          <a:solidFill>
            <a:schemeClr val="bg2">
              <a:lumMod val="20000"/>
              <a:lumOff val="80000"/>
            </a:schemeClr>
          </a:solidFill>
        </p:spPr>
        <p:txBody>
          <a:bodyPr wrap="none" rtlCol="0">
            <a:spAutoFit/>
          </a:bodyPr>
          <a:lstStyle/>
          <a:p>
            <a:r>
              <a:rPr lang="en-US" sz="1400" dirty="0" smtClean="0"/>
              <a:t>P4.3 </a:t>
            </a:r>
            <a:r>
              <a:rPr lang="en-US" sz="1400" b="1" dirty="0" smtClean="0"/>
              <a:t>Demonstration </a:t>
            </a:r>
            <a:r>
              <a:rPr lang="en-US" sz="1400" b="1" dirty="0"/>
              <a:t>of RGB Composite Imagery at NOAA National Centers in Preparation for  GOES-R</a:t>
            </a:r>
            <a:endParaRPr lang="en-US" sz="1400" dirty="0"/>
          </a:p>
        </p:txBody>
      </p:sp>
    </p:spTree>
    <p:extLst>
      <p:ext uri="{BB962C8B-B14F-4D97-AF65-F5344CB8AC3E}">
        <p14:creationId xmlns:p14="http://schemas.microsoft.com/office/powerpoint/2010/main" val="2861992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81000" y="762000"/>
            <a:ext cx="8839200" cy="5105400"/>
          </a:xfrm>
        </p:spPr>
        <p:txBody>
          <a:bodyPr/>
          <a:lstStyle/>
          <a:p>
            <a:pPr eaLnBrk="1" hangingPunct="1">
              <a:lnSpc>
                <a:spcPct val="90000"/>
              </a:lnSpc>
            </a:pPr>
            <a:r>
              <a:rPr lang="en-US" dirty="0" smtClean="0">
                <a:solidFill>
                  <a:srgbClr val="FFFF00"/>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lvl="1" eaLnBrk="1" hangingPunct="1">
              <a:lnSpc>
                <a:spcPct val="90000"/>
              </a:lnSpc>
            </a:pPr>
            <a:r>
              <a:rPr lang="en-US" dirty="0" smtClean="0">
                <a:solidFill>
                  <a:schemeClr val="bg1"/>
                </a:solidFill>
              </a:rPr>
              <a:t>Imagery</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4</a:t>
            </a:fld>
            <a:endParaRPr lang="en-US" smtClean="0">
              <a:solidFill>
                <a:srgbClr val="000000"/>
              </a:solidFill>
            </a:endParaRPr>
          </a:p>
        </p:txBody>
      </p:sp>
      <p:grpSp>
        <p:nvGrpSpPr>
          <p:cNvPr id="9221" name="Group 3"/>
          <p:cNvGrpSpPr>
            <a:grpSpLocks/>
          </p:cNvGrpSpPr>
          <p:nvPr/>
        </p:nvGrpSpPr>
        <p:grpSpPr bwMode="auto">
          <a:xfrm>
            <a:off x="4038600" y="2819400"/>
            <a:ext cx="4876800" cy="3962400"/>
            <a:chOff x="4338637" y="2211385"/>
            <a:chExt cx="4576763" cy="4570415"/>
          </a:xfrm>
        </p:grpSpPr>
        <p:pic>
          <p:nvPicPr>
            <p:cNvPr id="92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38637" y="2211385"/>
              <a:ext cx="4576763" cy="457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Box 2"/>
            <p:cNvSpPr txBox="1">
              <a:spLocks noChangeArrowheads="1"/>
            </p:cNvSpPr>
            <p:nvPr/>
          </p:nvSpPr>
          <p:spPr bwMode="auto">
            <a:xfrm>
              <a:off x="6882115" y="6295278"/>
              <a:ext cx="18902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000000"/>
                  </a:solidFill>
                </a:rPr>
                <a:t>Lockheed Martin</a:t>
              </a:r>
            </a:p>
          </p:txBody>
        </p:sp>
      </p:grpSp>
    </p:spTree>
    <p:extLst>
      <p:ext uri="{BB962C8B-B14F-4D97-AF65-F5344CB8AC3E}">
        <p14:creationId xmlns:p14="http://schemas.microsoft.com/office/powerpoint/2010/main" val="27444822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75779" name="Rectangle 3"/>
          <p:cNvSpPr>
            <a:spLocks noGrp="1" noChangeArrowheads="1"/>
          </p:cNvSpPr>
          <p:nvPr>
            <p:ph type="body" idx="1"/>
          </p:nvPr>
        </p:nvSpPr>
        <p:spPr>
          <a:xfrm>
            <a:off x="381000" y="1143000"/>
            <a:ext cx="8839200" cy="5105400"/>
          </a:xfrm>
        </p:spPr>
        <p:txBody>
          <a:bodyPr/>
          <a:lstStyle/>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lvl="1" eaLnBrk="1" hangingPunct="1">
              <a:lnSpc>
                <a:spcPct val="90000"/>
              </a:lnSpc>
            </a:pPr>
            <a:r>
              <a:rPr lang="en-US" dirty="0" smtClean="0">
                <a:solidFill>
                  <a:schemeClr val="bg1"/>
                </a:solidFill>
              </a:rPr>
              <a:t>Imagery</a:t>
            </a:r>
          </a:p>
          <a:p>
            <a:pPr eaLnBrk="1" hangingPunct="1">
              <a:lnSpc>
                <a:spcPct val="90000"/>
              </a:lnSpc>
            </a:pPr>
            <a:r>
              <a:rPr lang="en-US" dirty="0" smtClean="0">
                <a:solidFill>
                  <a:srgbClr val="FFFF00"/>
                </a:solidFill>
              </a:rPr>
              <a:t>Select Products</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p:txBody>
      </p:sp>
      <p:sp>
        <p:nvSpPr>
          <p:cNvPr id="757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C4F92BC-B6A0-49A6-9AE5-1AB576CF7A9E}" type="slidenum">
              <a:rPr lang="en-US" smtClean="0">
                <a:solidFill>
                  <a:srgbClr val="000000"/>
                </a:solidFill>
              </a:rPr>
              <a:pPr eaLnBrk="1" hangingPunct="1"/>
              <a:t>40</a:t>
            </a:fld>
            <a:endParaRPr lang="en-US" smtClean="0">
              <a:solidFill>
                <a:srgbClr val="000000"/>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2579" y="2362200"/>
            <a:ext cx="5125221" cy="3494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p:cNvSpPr txBox="1">
            <a:spLocks noChangeArrowheads="1"/>
          </p:cNvSpPr>
          <p:nvPr/>
        </p:nvSpPr>
        <p:spPr bwMode="auto">
          <a:xfrm>
            <a:off x="4391707" y="5879068"/>
            <a:ext cx="44903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solidFill>
                  <a:srgbClr val="FFFF00"/>
                </a:solidFill>
              </a:rPr>
              <a:t>Photo courtesy of ITT Geospatial Systems</a:t>
            </a:r>
          </a:p>
        </p:txBody>
      </p:sp>
      <p:sp>
        <p:nvSpPr>
          <p:cNvPr id="2" name="TextBox 1"/>
          <p:cNvSpPr txBox="1"/>
          <p:nvPr/>
        </p:nvSpPr>
        <p:spPr>
          <a:xfrm>
            <a:off x="228600" y="6292334"/>
            <a:ext cx="8763000" cy="369332"/>
          </a:xfrm>
          <a:prstGeom prst="rect">
            <a:avLst/>
          </a:prstGeom>
          <a:solidFill>
            <a:schemeClr val="bg1"/>
          </a:solidFill>
        </p:spPr>
        <p:txBody>
          <a:bodyPr wrap="square" rtlCol="0">
            <a:spAutoFit/>
          </a:bodyPr>
          <a:lstStyle/>
          <a:p>
            <a:r>
              <a:rPr lang="en-US" dirty="0" smtClean="0"/>
              <a:t>See Poster 4.1: </a:t>
            </a:r>
            <a:r>
              <a:rPr lang="en-US" b="1" dirty="0" smtClean="0"/>
              <a:t>ABI </a:t>
            </a:r>
            <a:r>
              <a:rPr lang="en-US" b="1" dirty="0"/>
              <a:t>Flight Performance Predictions Based on PTM Test </a:t>
            </a:r>
            <a:r>
              <a:rPr lang="en-US" b="1" dirty="0" smtClean="0"/>
              <a:t>Results</a:t>
            </a:r>
            <a:r>
              <a:rPr lang="en-US" dirty="0" smtClean="0"/>
              <a:t> </a:t>
            </a:r>
            <a:endParaRPr lang="en-US" dirty="0"/>
          </a:p>
        </p:txBody>
      </p:sp>
    </p:spTree>
    <p:extLst>
      <p:ext uri="{BB962C8B-B14F-4D97-AF65-F5344CB8AC3E}">
        <p14:creationId xmlns:p14="http://schemas.microsoft.com/office/powerpoint/2010/main" val="24317762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
          <p:cNvSpPr>
            <a:spLocks noChangeArrowheads="1"/>
          </p:cNvSpPr>
          <p:nvPr/>
        </p:nvSpPr>
        <p:spPr bwMode="auto">
          <a:xfrm>
            <a:off x="4748213" y="1396723"/>
            <a:ext cx="3883025" cy="5335673"/>
          </a:xfrm>
          <a:prstGeom prst="rect">
            <a:avLst/>
          </a:prstGeom>
          <a:solidFill>
            <a:schemeClr val="bg1">
              <a:alpha val="98822"/>
            </a:schemeClr>
          </a:solidFill>
          <a:ln w="9525">
            <a:solidFill>
              <a:srgbClr val="0000FF"/>
            </a:solidFill>
            <a:miter lim="800000"/>
            <a:headEnd/>
            <a:tailEnd/>
          </a:ln>
        </p:spPr>
        <p:txBody>
          <a:bodyPr wrap="none" anchor="ctr"/>
          <a:lstStyle/>
          <a:p>
            <a:pPr algn="ctr" fontAlgn="base">
              <a:spcBef>
                <a:spcPct val="0"/>
              </a:spcBef>
              <a:spcAft>
                <a:spcPct val="0"/>
              </a:spcAft>
            </a:pPr>
            <a:endParaRPr lang="en-US" sz="2000" b="1" i="1">
              <a:solidFill>
                <a:srgbClr val="000000"/>
              </a:solidFill>
            </a:endParaRPr>
          </a:p>
        </p:txBody>
      </p:sp>
      <p:sp>
        <p:nvSpPr>
          <p:cNvPr id="19459" name="Rectangle 10"/>
          <p:cNvSpPr>
            <a:spLocks noChangeArrowheads="1"/>
          </p:cNvSpPr>
          <p:nvPr/>
        </p:nvSpPr>
        <p:spPr bwMode="auto">
          <a:xfrm>
            <a:off x="596900" y="1406770"/>
            <a:ext cx="3883025" cy="5325625"/>
          </a:xfrm>
          <a:prstGeom prst="rect">
            <a:avLst/>
          </a:prstGeom>
          <a:solidFill>
            <a:schemeClr val="bg1">
              <a:alpha val="98822"/>
            </a:schemeClr>
          </a:solidFill>
          <a:ln w="9525">
            <a:solidFill>
              <a:srgbClr val="0000FF"/>
            </a:solidFill>
            <a:miter lim="800000"/>
            <a:headEnd/>
            <a:tailEnd/>
          </a:ln>
        </p:spPr>
        <p:txBody>
          <a:bodyPr wrap="none" anchor="ctr"/>
          <a:lstStyle/>
          <a:p>
            <a:pPr algn="ctr" fontAlgn="base">
              <a:spcBef>
                <a:spcPct val="0"/>
              </a:spcBef>
              <a:spcAft>
                <a:spcPct val="0"/>
              </a:spcAft>
            </a:pPr>
            <a:endParaRPr lang="en-US" sz="2000" b="1" i="1">
              <a:solidFill>
                <a:srgbClr val="000000"/>
              </a:solidFill>
            </a:endParaRPr>
          </a:p>
        </p:txBody>
      </p:sp>
      <p:sp>
        <p:nvSpPr>
          <p:cNvPr id="19460" name="Footer Placeholder 4"/>
          <p:cNvSpPr>
            <a:spLocks noGrp="1"/>
          </p:cNvSpPr>
          <p:nvPr>
            <p:ph type="ftr" sz="quarter" idx="10"/>
          </p:nvPr>
        </p:nvSpPr>
        <p:spPr>
          <a:noFill/>
        </p:spPr>
        <p:txBody>
          <a:bodyPr/>
          <a:lstStyle/>
          <a:p>
            <a:endParaRPr lang="en-US" dirty="0" smtClean="0">
              <a:solidFill>
                <a:srgbClr val="000000"/>
              </a:solidFill>
            </a:endParaRPr>
          </a:p>
          <a:p>
            <a:endParaRPr lang="en-US" dirty="0" smtClean="0">
              <a:solidFill>
                <a:srgbClr val="000000"/>
              </a:solidFill>
            </a:endParaRPr>
          </a:p>
        </p:txBody>
      </p:sp>
      <p:sp>
        <p:nvSpPr>
          <p:cNvPr id="19461" name="Slide Number Placeholder 6"/>
          <p:cNvSpPr>
            <a:spLocks noGrp="1"/>
          </p:cNvSpPr>
          <p:nvPr>
            <p:ph type="sldNum" sz="quarter" idx="12"/>
          </p:nvPr>
        </p:nvSpPr>
        <p:spPr>
          <a:noFill/>
        </p:spPr>
        <p:txBody>
          <a:bodyPr/>
          <a:lstStyle/>
          <a:p>
            <a:fld id="{C2C60B68-1EDE-4ED7-A279-F6BAC21A6E3D}" type="slidenum">
              <a:rPr lang="en-US" smtClean="0"/>
              <a:pPr/>
              <a:t>41</a:t>
            </a:fld>
            <a:endParaRPr lang="en-US" smtClean="0"/>
          </a:p>
        </p:txBody>
      </p:sp>
      <p:sp>
        <p:nvSpPr>
          <p:cNvPr id="17" name="Rectangle 2"/>
          <p:cNvSpPr txBox="1">
            <a:spLocks noChangeArrowheads="1"/>
          </p:cNvSpPr>
          <p:nvPr/>
        </p:nvSpPr>
        <p:spPr>
          <a:xfrm>
            <a:off x="971550" y="274638"/>
            <a:ext cx="6756400" cy="563562"/>
          </a:xfrm>
          <a:prstGeom prst="rect">
            <a:avLst/>
          </a:prstGeom>
        </p:spPr>
        <p:txBody>
          <a:bodyPr/>
          <a:lstStyle/>
          <a:p>
            <a:pPr algn="ctr" eaLnBrk="0" fontAlgn="base" hangingPunct="0">
              <a:spcBef>
                <a:spcPct val="0"/>
              </a:spcBef>
              <a:spcAft>
                <a:spcPct val="0"/>
              </a:spcAft>
              <a:defRPr/>
            </a:pPr>
            <a:r>
              <a:rPr lang="en-US" sz="2000" kern="0" dirty="0" smtClean="0">
                <a:solidFill>
                  <a:srgbClr val="FFFF00"/>
                </a:solidFill>
                <a:latin typeface="Arial Black" pitchFamily="34" charset="0"/>
              </a:rPr>
              <a:t>Algorithm Working Group (AWG)</a:t>
            </a:r>
            <a:endParaRPr lang="en-US" sz="2000" kern="0" dirty="0">
              <a:solidFill>
                <a:srgbClr val="FFFF00"/>
              </a:solidFill>
              <a:latin typeface="Arial Black" pitchFamily="34" charset="0"/>
            </a:endParaRPr>
          </a:p>
          <a:p>
            <a:pPr algn="ctr" eaLnBrk="0" fontAlgn="base" hangingPunct="0">
              <a:spcBef>
                <a:spcPct val="0"/>
              </a:spcBef>
              <a:spcAft>
                <a:spcPct val="0"/>
              </a:spcAft>
              <a:defRPr/>
            </a:pPr>
            <a:r>
              <a:rPr lang="en-US" b="1" kern="0" dirty="0">
                <a:solidFill>
                  <a:srgbClr val="FFFFFF"/>
                </a:solidFill>
                <a:latin typeface="Book Antiqua" pitchFamily="18" charset="0"/>
              </a:rPr>
              <a:t>Develop algorithms for the </a:t>
            </a:r>
            <a:r>
              <a:rPr lang="en-US" b="1" kern="0" dirty="0" smtClean="0">
                <a:solidFill>
                  <a:srgbClr val="FFFFFF"/>
                </a:solidFill>
                <a:latin typeface="Book Antiqua" pitchFamily="18" charset="0"/>
              </a:rPr>
              <a:t>Level 2 products</a:t>
            </a:r>
          </a:p>
          <a:p>
            <a:pPr algn="ctr" eaLnBrk="0" fontAlgn="base" hangingPunct="0">
              <a:spcBef>
                <a:spcPct val="0"/>
              </a:spcBef>
              <a:spcAft>
                <a:spcPct val="0"/>
              </a:spcAft>
              <a:defRPr/>
            </a:pPr>
            <a:r>
              <a:rPr lang="en-US" b="1" kern="0" dirty="0" smtClean="0">
                <a:solidFill>
                  <a:srgbClr val="FFFFFF"/>
                </a:solidFill>
                <a:latin typeface="Book Antiqua" pitchFamily="18" charset="0"/>
              </a:rPr>
              <a:t>(</a:t>
            </a:r>
            <a:r>
              <a:rPr lang="en-US" b="1" kern="0" dirty="0">
                <a:solidFill>
                  <a:srgbClr val="FFFFFF"/>
                </a:solidFill>
                <a:latin typeface="Book Antiqua" pitchFamily="18" charset="0"/>
              </a:rPr>
              <a:t>Both </a:t>
            </a:r>
            <a:r>
              <a:rPr lang="en-US" b="1" kern="0" dirty="0" smtClean="0">
                <a:solidFill>
                  <a:srgbClr val="FFFFFF"/>
                </a:solidFill>
                <a:latin typeface="Book Antiqua" pitchFamily="18" charset="0"/>
              </a:rPr>
              <a:t>‘Baseline’ </a:t>
            </a:r>
            <a:r>
              <a:rPr lang="en-US" b="1" kern="0" dirty="0">
                <a:solidFill>
                  <a:srgbClr val="FFFFFF"/>
                </a:solidFill>
                <a:latin typeface="Book Antiqua" pitchFamily="18" charset="0"/>
              </a:rPr>
              <a:t>and </a:t>
            </a:r>
            <a:r>
              <a:rPr lang="en-US" b="1" kern="0" dirty="0" smtClean="0">
                <a:solidFill>
                  <a:srgbClr val="FFFFFF"/>
                </a:solidFill>
                <a:latin typeface="Book Antiqua" pitchFamily="18" charset="0"/>
              </a:rPr>
              <a:t>‘Future Capability’ products)</a:t>
            </a:r>
            <a:endParaRPr lang="en-US" b="1" kern="0" dirty="0">
              <a:solidFill>
                <a:srgbClr val="FFFFFF"/>
              </a:solidFill>
              <a:latin typeface="Book Antiqua" pitchFamily="18" charset="0"/>
            </a:endParaRPr>
          </a:p>
        </p:txBody>
      </p:sp>
      <p:sp>
        <p:nvSpPr>
          <p:cNvPr id="18" name="Rectangle 3"/>
          <p:cNvSpPr txBox="1">
            <a:spLocks noChangeArrowheads="1"/>
          </p:cNvSpPr>
          <p:nvPr/>
        </p:nvSpPr>
        <p:spPr>
          <a:xfrm>
            <a:off x="751300" y="1487156"/>
            <a:ext cx="4038600" cy="5903388"/>
          </a:xfrm>
          <a:prstGeom prst="rect">
            <a:avLst/>
          </a:prstGeom>
        </p:spPr>
        <p:txBody>
          <a:bodyPr/>
          <a:lstStyle/>
          <a:p>
            <a:pPr marL="342900" indent="-342900" eaLnBrk="0" fontAlgn="base" hangingPunct="0">
              <a:lnSpc>
                <a:spcPct val="80000"/>
              </a:lnSpc>
              <a:spcBef>
                <a:spcPct val="20000"/>
              </a:spcBef>
              <a:spcAft>
                <a:spcPct val="0"/>
              </a:spcAft>
              <a:buFontTx/>
              <a:buChar char="•"/>
              <a:defRPr/>
            </a:pPr>
            <a:r>
              <a:rPr lang="en-US" sz="1400" b="1" kern="0" dirty="0">
                <a:solidFill>
                  <a:srgbClr val="000000"/>
                </a:solidFill>
              </a:rPr>
              <a:t>Clouds and Moisture Imagery (KPP)</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Clear Sky Mask</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Top Pressure and Height</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Top Phase</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Top Temperature</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Particle Size Distribution</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Optical Path</a:t>
            </a:r>
          </a:p>
          <a:p>
            <a:pPr marL="342900" indent="-342900" eaLnBrk="0" fontAlgn="base" hangingPunct="0">
              <a:lnSpc>
                <a:spcPct val="80000"/>
              </a:lnSpc>
              <a:spcBef>
                <a:spcPct val="20000"/>
              </a:spcBef>
              <a:spcAft>
                <a:spcPct val="0"/>
              </a:spcAft>
              <a:buFontTx/>
              <a:buChar char="•"/>
              <a:defRPr/>
            </a:pPr>
            <a:r>
              <a:rPr lang="en-US" sz="1400" kern="0" dirty="0">
                <a:solidFill>
                  <a:srgbClr val="FF9900"/>
                </a:solidFill>
              </a:rPr>
              <a:t>Temperature and Moisture Profiles</a:t>
            </a:r>
          </a:p>
          <a:p>
            <a:pPr marL="342900" indent="-342900" eaLnBrk="0" fontAlgn="base" hangingPunct="0">
              <a:lnSpc>
                <a:spcPct val="80000"/>
              </a:lnSpc>
              <a:spcBef>
                <a:spcPct val="20000"/>
              </a:spcBef>
              <a:spcAft>
                <a:spcPct val="0"/>
              </a:spcAft>
              <a:buFontTx/>
              <a:buChar char="•"/>
              <a:defRPr/>
            </a:pPr>
            <a:r>
              <a:rPr lang="en-US" sz="1400" kern="0" dirty="0">
                <a:solidFill>
                  <a:srgbClr val="FF9900"/>
                </a:solidFill>
              </a:rPr>
              <a:t>Total Precipitable Water</a:t>
            </a:r>
          </a:p>
          <a:p>
            <a:pPr marL="342900" indent="-342900" eaLnBrk="0" fontAlgn="base" hangingPunct="0">
              <a:lnSpc>
                <a:spcPct val="80000"/>
              </a:lnSpc>
              <a:spcBef>
                <a:spcPct val="20000"/>
              </a:spcBef>
              <a:spcAft>
                <a:spcPct val="0"/>
              </a:spcAft>
              <a:buFontTx/>
              <a:buChar char="•"/>
              <a:defRPr/>
            </a:pPr>
            <a:r>
              <a:rPr lang="en-US" sz="1400" kern="0" dirty="0">
                <a:solidFill>
                  <a:srgbClr val="FF9900"/>
                </a:solidFill>
              </a:rPr>
              <a:t>Stability Parameters (Lifted </a:t>
            </a:r>
            <a:r>
              <a:rPr lang="en-US" sz="1400" kern="0" dirty="0" smtClean="0">
                <a:solidFill>
                  <a:srgbClr val="FF9900"/>
                </a:solidFill>
              </a:rPr>
              <a:t>Index, etc.)</a:t>
            </a:r>
            <a:endParaRPr lang="en-US" sz="1400" kern="0" dirty="0">
              <a:solidFill>
                <a:srgbClr val="FFFFFF"/>
              </a:solidFill>
            </a:endParaRPr>
          </a:p>
          <a:p>
            <a:pPr marL="342900" indent="-342900" eaLnBrk="0" fontAlgn="base" hangingPunct="0">
              <a:lnSpc>
                <a:spcPct val="80000"/>
              </a:lnSpc>
              <a:spcBef>
                <a:spcPct val="20000"/>
              </a:spcBef>
              <a:spcAft>
                <a:spcPct val="0"/>
              </a:spcAft>
              <a:buFontTx/>
              <a:buChar char="•"/>
              <a:defRPr/>
            </a:pPr>
            <a:r>
              <a:rPr lang="en-US" sz="1400" kern="0" dirty="0">
                <a:solidFill>
                  <a:srgbClr val="FF0000"/>
                </a:solidFill>
              </a:rPr>
              <a:t>Aerosol Detection</a:t>
            </a:r>
          </a:p>
          <a:p>
            <a:pPr marL="342900" indent="-342900" eaLnBrk="0" fontAlgn="base" hangingPunct="0">
              <a:lnSpc>
                <a:spcPct val="80000"/>
              </a:lnSpc>
              <a:spcBef>
                <a:spcPct val="20000"/>
              </a:spcBef>
              <a:spcAft>
                <a:spcPct val="0"/>
              </a:spcAft>
              <a:buFontTx/>
              <a:buChar char="•"/>
              <a:defRPr/>
            </a:pPr>
            <a:r>
              <a:rPr lang="en-US" sz="1400" kern="0" dirty="0">
                <a:solidFill>
                  <a:srgbClr val="FF0000"/>
                </a:solidFill>
              </a:rPr>
              <a:t>Aerosols Optical Depth</a:t>
            </a:r>
          </a:p>
          <a:p>
            <a:pPr marL="342900" indent="-342900" eaLnBrk="0" fontAlgn="base" hangingPunct="0">
              <a:lnSpc>
                <a:spcPct val="80000"/>
              </a:lnSpc>
              <a:spcBef>
                <a:spcPct val="20000"/>
              </a:spcBef>
              <a:spcAft>
                <a:spcPct val="0"/>
              </a:spcAft>
              <a:buFontTx/>
              <a:buChar char="•"/>
              <a:defRPr/>
            </a:pPr>
            <a:r>
              <a:rPr lang="en-US" sz="1400" kern="0" dirty="0">
                <a:solidFill>
                  <a:srgbClr val="9900CC"/>
                </a:solidFill>
              </a:rPr>
              <a:t>Derived Motion Winds</a:t>
            </a:r>
          </a:p>
          <a:p>
            <a:pPr marL="342900" indent="-342900" eaLnBrk="0" fontAlgn="base" hangingPunct="0">
              <a:lnSpc>
                <a:spcPct val="80000"/>
              </a:lnSpc>
              <a:spcBef>
                <a:spcPct val="20000"/>
              </a:spcBef>
              <a:spcAft>
                <a:spcPct val="0"/>
              </a:spcAft>
              <a:buFontTx/>
              <a:buChar char="•"/>
              <a:defRPr/>
            </a:pPr>
            <a:r>
              <a:rPr lang="en-US" sz="1400" kern="0" dirty="0">
                <a:solidFill>
                  <a:srgbClr val="9900CC"/>
                </a:solidFill>
              </a:rPr>
              <a:t>Hurricane Intensity</a:t>
            </a:r>
            <a:endParaRPr lang="en-US" sz="1400" kern="0" dirty="0">
              <a:solidFill>
                <a:srgbClr val="FFFFFF"/>
              </a:solidFill>
            </a:endParaRPr>
          </a:p>
          <a:p>
            <a:pPr marL="342900" indent="-342900" eaLnBrk="0" fontAlgn="base" hangingPunct="0">
              <a:lnSpc>
                <a:spcPct val="80000"/>
              </a:lnSpc>
              <a:spcBef>
                <a:spcPct val="20000"/>
              </a:spcBef>
              <a:spcAft>
                <a:spcPct val="0"/>
              </a:spcAft>
              <a:buFontTx/>
              <a:buChar char="•"/>
              <a:defRPr/>
            </a:pPr>
            <a:r>
              <a:rPr lang="en-US" sz="1400" kern="0" dirty="0">
                <a:solidFill>
                  <a:srgbClr val="006666"/>
                </a:solidFill>
              </a:rPr>
              <a:t>Fire/Hot Spot Characterization</a:t>
            </a:r>
          </a:p>
          <a:p>
            <a:pPr marL="342900" indent="-342900" eaLnBrk="0" fontAlgn="base" hangingPunct="0">
              <a:lnSpc>
                <a:spcPct val="80000"/>
              </a:lnSpc>
              <a:spcBef>
                <a:spcPct val="20000"/>
              </a:spcBef>
              <a:spcAft>
                <a:spcPct val="0"/>
              </a:spcAft>
              <a:buFontTx/>
              <a:buChar char="•"/>
              <a:defRPr/>
            </a:pPr>
            <a:r>
              <a:rPr lang="en-US" sz="1400" kern="0" dirty="0">
                <a:solidFill>
                  <a:srgbClr val="006666"/>
                </a:solidFill>
              </a:rPr>
              <a:t>Land and Sea Surface Temperature</a:t>
            </a:r>
          </a:p>
          <a:p>
            <a:pPr marL="342900" indent="-342900" eaLnBrk="0" fontAlgn="base" hangingPunct="0">
              <a:lnSpc>
                <a:spcPct val="80000"/>
              </a:lnSpc>
              <a:spcBef>
                <a:spcPct val="20000"/>
              </a:spcBef>
              <a:spcAft>
                <a:spcPct val="0"/>
              </a:spcAft>
              <a:buFontTx/>
              <a:buChar char="•"/>
              <a:defRPr/>
            </a:pPr>
            <a:r>
              <a:rPr lang="en-US" sz="1400" kern="0" dirty="0">
                <a:solidFill>
                  <a:srgbClr val="990000"/>
                </a:solidFill>
              </a:rPr>
              <a:t>Volcanic Ash</a:t>
            </a:r>
          </a:p>
          <a:p>
            <a:pPr marL="342900" indent="-342900" eaLnBrk="0" fontAlgn="base" hangingPunct="0">
              <a:lnSpc>
                <a:spcPct val="80000"/>
              </a:lnSpc>
              <a:spcBef>
                <a:spcPct val="20000"/>
              </a:spcBef>
              <a:spcAft>
                <a:spcPct val="0"/>
              </a:spcAft>
              <a:buFontTx/>
              <a:buChar char="•"/>
              <a:defRPr/>
            </a:pPr>
            <a:r>
              <a:rPr lang="en-US" sz="1400" kern="0" dirty="0">
                <a:solidFill>
                  <a:srgbClr val="000099"/>
                </a:solidFill>
              </a:rPr>
              <a:t>Rainfall Rate</a:t>
            </a:r>
          </a:p>
          <a:p>
            <a:pPr marL="342900" indent="-342900" eaLnBrk="0" fontAlgn="base" hangingPunct="0">
              <a:lnSpc>
                <a:spcPct val="80000"/>
              </a:lnSpc>
              <a:spcBef>
                <a:spcPct val="20000"/>
              </a:spcBef>
              <a:spcAft>
                <a:spcPct val="0"/>
              </a:spcAft>
              <a:buFontTx/>
              <a:buChar char="•"/>
              <a:defRPr/>
            </a:pPr>
            <a:r>
              <a:rPr lang="en-US" sz="1400" kern="0" dirty="0">
                <a:solidFill>
                  <a:srgbClr val="660066"/>
                </a:solidFill>
              </a:rPr>
              <a:t>Snow Cover</a:t>
            </a:r>
          </a:p>
          <a:p>
            <a:pPr marL="342900" indent="-342900" eaLnBrk="0" fontAlgn="base" hangingPunct="0">
              <a:lnSpc>
                <a:spcPct val="80000"/>
              </a:lnSpc>
              <a:spcBef>
                <a:spcPct val="20000"/>
              </a:spcBef>
              <a:spcAft>
                <a:spcPct val="0"/>
              </a:spcAft>
              <a:buFontTx/>
              <a:buChar char="•"/>
              <a:defRPr/>
            </a:pPr>
            <a:r>
              <a:rPr lang="en-US" sz="1400" kern="0" dirty="0">
                <a:solidFill>
                  <a:srgbClr val="CC3300"/>
                </a:solidFill>
              </a:rPr>
              <a:t>Downward Solar Insolation: Surface</a:t>
            </a:r>
          </a:p>
          <a:p>
            <a:pPr marL="342900" indent="-342900" eaLnBrk="0" fontAlgn="base" hangingPunct="0">
              <a:lnSpc>
                <a:spcPct val="80000"/>
              </a:lnSpc>
              <a:spcBef>
                <a:spcPct val="20000"/>
              </a:spcBef>
              <a:spcAft>
                <a:spcPct val="0"/>
              </a:spcAft>
              <a:buFontTx/>
              <a:buChar char="•"/>
              <a:defRPr/>
            </a:pPr>
            <a:r>
              <a:rPr lang="en-US" sz="1400" kern="0" dirty="0">
                <a:solidFill>
                  <a:srgbClr val="CC3300"/>
                </a:solidFill>
              </a:rPr>
              <a:t>Reflected Solar Insolation: TOA</a:t>
            </a:r>
          </a:p>
          <a:p>
            <a:pPr marL="342900" indent="-342900" eaLnBrk="0" fontAlgn="base" hangingPunct="0">
              <a:lnSpc>
                <a:spcPct val="80000"/>
              </a:lnSpc>
              <a:spcBef>
                <a:spcPct val="20000"/>
              </a:spcBef>
              <a:spcAft>
                <a:spcPct val="0"/>
              </a:spcAft>
              <a:defRPr/>
            </a:pPr>
            <a:endParaRPr lang="en-US" sz="1400" kern="0" dirty="0">
              <a:solidFill>
                <a:srgbClr val="CC3300"/>
              </a:solidFill>
            </a:endParaRPr>
          </a:p>
          <a:p>
            <a:pPr marL="342900" indent="-342900" eaLnBrk="0" fontAlgn="base" hangingPunct="0">
              <a:lnSpc>
                <a:spcPct val="80000"/>
              </a:lnSpc>
              <a:spcBef>
                <a:spcPct val="20000"/>
              </a:spcBef>
              <a:spcAft>
                <a:spcPct val="0"/>
              </a:spcAft>
              <a:buFontTx/>
              <a:buChar char="•"/>
              <a:defRPr/>
            </a:pPr>
            <a:endParaRPr lang="en-US" sz="1400" kern="0" dirty="0">
              <a:solidFill>
                <a:srgbClr val="CC3300"/>
              </a:solidFill>
            </a:endParaRPr>
          </a:p>
          <a:p>
            <a:pPr marL="342900" indent="-342900" eaLnBrk="0" fontAlgn="base" hangingPunct="0">
              <a:lnSpc>
                <a:spcPct val="80000"/>
              </a:lnSpc>
              <a:spcBef>
                <a:spcPct val="20000"/>
              </a:spcBef>
              <a:spcAft>
                <a:spcPct val="0"/>
              </a:spcAft>
              <a:buFontTx/>
              <a:buChar char="•"/>
              <a:defRPr/>
            </a:pPr>
            <a:r>
              <a:rPr lang="en-US" sz="1400" kern="0" dirty="0">
                <a:solidFill>
                  <a:srgbClr val="CC0099"/>
                </a:solidFill>
              </a:rPr>
              <a:t>Lightning Detection</a:t>
            </a:r>
          </a:p>
          <a:p>
            <a:pPr marL="342900" indent="-342900" eaLnBrk="0" fontAlgn="base" hangingPunct="0">
              <a:lnSpc>
                <a:spcPct val="80000"/>
              </a:lnSpc>
              <a:spcBef>
                <a:spcPct val="20000"/>
              </a:spcBef>
              <a:spcAft>
                <a:spcPct val="0"/>
              </a:spcAft>
              <a:buFontTx/>
              <a:buChar char="•"/>
              <a:defRPr/>
            </a:pPr>
            <a:endParaRPr lang="en-US" sz="1600" kern="0" dirty="0">
              <a:solidFill>
                <a:srgbClr val="CC0099"/>
              </a:solidFill>
              <a:effectLst>
                <a:outerShdw blurRad="38100" dist="38100" dir="2700000" algn="tl">
                  <a:srgbClr val="C0C0C0"/>
                </a:outerShdw>
              </a:effectLst>
            </a:endParaRPr>
          </a:p>
        </p:txBody>
      </p:sp>
      <p:sp>
        <p:nvSpPr>
          <p:cNvPr id="19" name="Rectangle 4"/>
          <p:cNvSpPr txBox="1">
            <a:spLocks noChangeArrowheads="1"/>
          </p:cNvSpPr>
          <p:nvPr/>
        </p:nvSpPr>
        <p:spPr>
          <a:xfrm>
            <a:off x="4764574" y="1205805"/>
            <a:ext cx="4038600" cy="5398214"/>
          </a:xfrm>
          <a:prstGeom prst="rect">
            <a:avLst/>
          </a:prstGeom>
        </p:spPr>
        <p:txBody>
          <a:bodyPr/>
          <a:lstStyle/>
          <a:p>
            <a:pPr marL="342900" indent="-342900" eaLnBrk="0" fontAlgn="base" hangingPunct="0">
              <a:lnSpc>
                <a:spcPct val="80000"/>
              </a:lnSpc>
              <a:spcBef>
                <a:spcPct val="20000"/>
              </a:spcBef>
              <a:spcAft>
                <a:spcPct val="0"/>
              </a:spcAft>
              <a:buFontTx/>
              <a:buChar char="•"/>
              <a:defRPr/>
            </a:pPr>
            <a:endParaRPr lang="en-US" sz="1300" kern="0" dirty="0">
              <a:solidFill>
                <a:srgbClr val="00CC66"/>
              </a:solidFill>
              <a:effectLst>
                <a:outerShdw blurRad="38100" dist="38100" dir="2700000" algn="tl">
                  <a:srgbClr val="C0C0C0"/>
                </a:outerShdw>
              </a:effectLst>
            </a:endParaRPr>
          </a:p>
          <a:p>
            <a:pPr marL="342900" indent="-342900" eaLnBrk="0" fontAlgn="base" hangingPunct="0">
              <a:lnSpc>
                <a:spcPct val="80000"/>
              </a:lnSpc>
              <a:spcBef>
                <a:spcPct val="20000"/>
              </a:spcBef>
              <a:spcAft>
                <a:spcPct val="0"/>
              </a:spcAft>
              <a:buFontTx/>
              <a:buChar char="•"/>
              <a:defRPr/>
            </a:pPr>
            <a:r>
              <a:rPr lang="en-US" sz="1300" kern="0" dirty="0">
                <a:solidFill>
                  <a:srgbClr val="00CC66"/>
                </a:solidFill>
              </a:rPr>
              <a:t>Cloud Layer/Heights</a:t>
            </a:r>
          </a:p>
          <a:p>
            <a:pPr marL="342900" indent="-342900" eaLnBrk="0" fontAlgn="base" hangingPunct="0">
              <a:lnSpc>
                <a:spcPct val="80000"/>
              </a:lnSpc>
              <a:spcBef>
                <a:spcPct val="20000"/>
              </a:spcBef>
              <a:spcAft>
                <a:spcPct val="0"/>
              </a:spcAft>
              <a:buFontTx/>
              <a:buChar char="•"/>
              <a:defRPr/>
            </a:pPr>
            <a:r>
              <a:rPr lang="en-US" sz="1300" kern="0" dirty="0">
                <a:solidFill>
                  <a:srgbClr val="00CC66"/>
                </a:solidFill>
              </a:rPr>
              <a:t>Cloud Ice Water Path</a:t>
            </a:r>
          </a:p>
          <a:p>
            <a:pPr marL="342900" indent="-342900" eaLnBrk="0" fontAlgn="base" hangingPunct="0">
              <a:lnSpc>
                <a:spcPct val="80000"/>
              </a:lnSpc>
              <a:spcBef>
                <a:spcPct val="20000"/>
              </a:spcBef>
              <a:spcAft>
                <a:spcPct val="0"/>
              </a:spcAft>
              <a:buFontTx/>
              <a:buChar char="•"/>
              <a:defRPr/>
            </a:pPr>
            <a:r>
              <a:rPr lang="en-US" sz="1300" kern="0" dirty="0">
                <a:solidFill>
                  <a:srgbClr val="00CC66"/>
                </a:solidFill>
              </a:rPr>
              <a:t>Cloud Liquid Water</a:t>
            </a:r>
          </a:p>
          <a:p>
            <a:pPr marL="342900" indent="-342900" eaLnBrk="0" fontAlgn="base" hangingPunct="0">
              <a:lnSpc>
                <a:spcPct val="80000"/>
              </a:lnSpc>
              <a:spcBef>
                <a:spcPct val="20000"/>
              </a:spcBef>
              <a:spcAft>
                <a:spcPct val="0"/>
              </a:spcAft>
              <a:buFontTx/>
              <a:buChar char="•"/>
              <a:defRPr/>
            </a:pPr>
            <a:r>
              <a:rPr lang="en-US" sz="1300" kern="0" dirty="0">
                <a:solidFill>
                  <a:srgbClr val="00CC66"/>
                </a:solidFill>
              </a:rPr>
              <a:t>Cloud Type</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Convective Initiation</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Turbulence</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Low Cloud and Fog</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Enhanced “V”/Overshooting Top</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Aircraft Icing Threat</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SO</a:t>
            </a:r>
            <a:r>
              <a:rPr lang="en-US" sz="1300" kern="0" baseline="-25000" dirty="0">
                <a:solidFill>
                  <a:srgbClr val="990000"/>
                </a:solidFill>
              </a:rPr>
              <a:t>2</a:t>
            </a:r>
            <a:r>
              <a:rPr lang="en-US" sz="1300" kern="0" dirty="0">
                <a:solidFill>
                  <a:srgbClr val="990000"/>
                </a:solidFill>
              </a:rPr>
              <a:t> Detections (Volcanoes)</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Visibility</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Upward </a:t>
            </a:r>
            <a:r>
              <a:rPr lang="en-US" sz="1300" kern="0" dirty="0" err="1">
                <a:solidFill>
                  <a:srgbClr val="CC3300"/>
                </a:solidFill>
              </a:rPr>
              <a:t>Longwave</a:t>
            </a:r>
            <a:r>
              <a:rPr lang="en-US" sz="1300" kern="0" dirty="0">
                <a:solidFill>
                  <a:srgbClr val="CC3300"/>
                </a:solidFill>
              </a:rPr>
              <a:t> Radiation (TOA)</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Downward </a:t>
            </a:r>
            <a:r>
              <a:rPr lang="en-US" sz="1300" kern="0" dirty="0" err="1">
                <a:solidFill>
                  <a:srgbClr val="CC3300"/>
                </a:solidFill>
              </a:rPr>
              <a:t>Longwave</a:t>
            </a:r>
            <a:r>
              <a:rPr lang="en-US" sz="1300" kern="0" dirty="0">
                <a:solidFill>
                  <a:srgbClr val="CC3300"/>
                </a:solidFill>
              </a:rPr>
              <a:t> Radiation (SFC)</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Upward </a:t>
            </a:r>
            <a:r>
              <a:rPr lang="en-US" sz="1300" kern="0" dirty="0" err="1">
                <a:solidFill>
                  <a:srgbClr val="CC3300"/>
                </a:solidFill>
              </a:rPr>
              <a:t>Longwave</a:t>
            </a:r>
            <a:r>
              <a:rPr lang="en-US" sz="1300" kern="0" dirty="0">
                <a:solidFill>
                  <a:srgbClr val="CC3300"/>
                </a:solidFill>
              </a:rPr>
              <a:t> Radiation (SFC)</a:t>
            </a:r>
          </a:p>
          <a:p>
            <a:pPr marL="342900" indent="-342900" eaLnBrk="0" fontAlgn="base" hangingPunct="0">
              <a:lnSpc>
                <a:spcPct val="80000"/>
              </a:lnSpc>
              <a:spcBef>
                <a:spcPct val="20000"/>
              </a:spcBef>
              <a:spcAft>
                <a:spcPct val="0"/>
              </a:spcAft>
              <a:buFontTx/>
              <a:buChar char="•"/>
              <a:defRPr/>
            </a:pPr>
            <a:r>
              <a:rPr lang="en-US" sz="1300" kern="0" dirty="0">
                <a:solidFill>
                  <a:srgbClr val="FF0000"/>
                </a:solidFill>
              </a:rPr>
              <a:t>Total Ozone</a:t>
            </a:r>
          </a:p>
          <a:p>
            <a:pPr marL="342900" indent="-342900" eaLnBrk="0" fontAlgn="base" hangingPunct="0">
              <a:lnSpc>
                <a:spcPct val="80000"/>
              </a:lnSpc>
              <a:spcBef>
                <a:spcPct val="20000"/>
              </a:spcBef>
              <a:spcAft>
                <a:spcPct val="0"/>
              </a:spcAft>
              <a:buFontTx/>
              <a:buChar char="•"/>
              <a:defRPr/>
            </a:pPr>
            <a:r>
              <a:rPr lang="en-US" sz="1300" kern="0" dirty="0">
                <a:solidFill>
                  <a:srgbClr val="FF0000"/>
                </a:solidFill>
              </a:rPr>
              <a:t>Aerosol Particle Size</a:t>
            </a:r>
          </a:p>
          <a:p>
            <a:pPr marL="342900" indent="-342900" eaLnBrk="0" fontAlgn="base" hangingPunct="0">
              <a:lnSpc>
                <a:spcPct val="80000"/>
              </a:lnSpc>
              <a:spcBef>
                <a:spcPct val="20000"/>
              </a:spcBef>
              <a:spcAft>
                <a:spcPct val="0"/>
              </a:spcAft>
              <a:buFontTx/>
              <a:buChar char="•"/>
              <a:defRPr/>
            </a:pPr>
            <a:r>
              <a:rPr lang="en-US" sz="1300" kern="0" dirty="0">
                <a:solidFill>
                  <a:srgbClr val="FF9900"/>
                </a:solidFill>
              </a:rPr>
              <a:t>Surface Emissivity</a:t>
            </a:r>
            <a:endParaRPr lang="en-US" sz="1300" kern="0" dirty="0">
              <a:solidFill>
                <a:srgbClr val="006666"/>
              </a:solidFill>
            </a:endParaRPr>
          </a:p>
          <a:p>
            <a:pPr marL="342900" indent="-342900" eaLnBrk="0" fontAlgn="base" hangingPunct="0">
              <a:lnSpc>
                <a:spcPct val="80000"/>
              </a:lnSpc>
              <a:spcBef>
                <a:spcPct val="20000"/>
              </a:spcBef>
              <a:spcAft>
                <a:spcPct val="0"/>
              </a:spcAft>
              <a:buFontTx/>
              <a:buChar char="•"/>
              <a:defRPr/>
            </a:pPr>
            <a:r>
              <a:rPr lang="en-US" sz="1300" kern="0" dirty="0">
                <a:solidFill>
                  <a:srgbClr val="006666"/>
                </a:solidFill>
              </a:rPr>
              <a:t>Surface </a:t>
            </a:r>
            <a:r>
              <a:rPr lang="en-US" sz="1300" kern="0" dirty="0" err="1">
                <a:solidFill>
                  <a:srgbClr val="006666"/>
                </a:solidFill>
              </a:rPr>
              <a:t>Albedo</a:t>
            </a:r>
            <a:endParaRPr lang="en-US" sz="1300" kern="0" dirty="0">
              <a:solidFill>
                <a:srgbClr val="006666"/>
              </a:solidFill>
            </a:endParaRPr>
          </a:p>
          <a:p>
            <a:pPr marL="342900" indent="-342900" eaLnBrk="0" fontAlgn="base" hangingPunct="0">
              <a:lnSpc>
                <a:spcPct val="80000"/>
              </a:lnSpc>
              <a:spcBef>
                <a:spcPct val="20000"/>
              </a:spcBef>
              <a:spcAft>
                <a:spcPct val="0"/>
              </a:spcAft>
              <a:buFontTx/>
              <a:buChar char="•"/>
              <a:defRPr/>
            </a:pPr>
            <a:r>
              <a:rPr lang="en-US" sz="1300" kern="0" dirty="0">
                <a:solidFill>
                  <a:srgbClr val="006666"/>
                </a:solidFill>
              </a:rPr>
              <a:t>Vegetation Index</a:t>
            </a:r>
          </a:p>
          <a:p>
            <a:pPr marL="342900" indent="-342900" eaLnBrk="0" fontAlgn="base" hangingPunct="0">
              <a:lnSpc>
                <a:spcPct val="80000"/>
              </a:lnSpc>
              <a:spcBef>
                <a:spcPct val="20000"/>
              </a:spcBef>
              <a:spcAft>
                <a:spcPct val="0"/>
              </a:spcAft>
              <a:buFontTx/>
              <a:buChar char="•"/>
              <a:defRPr/>
            </a:pPr>
            <a:r>
              <a:rPr lang="en-US" sz="1300" kern="0" dirty="0">
                <a:solidFill>
                  <a:srgbClr val="006666"/>
                </a:solidFill>
              </a:rPr>
              <a:t>Vegetation Fraction</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Flood Standing Water</a:t>
            </a:r>
          </a:p>
          <a:p>
            <a:pPr marL="342900" indent="-342900" eaLnBrk="0" fontAlgn="base" hangingPunct="0">
              <a:lnSpc>
                <a:spcPct val="80000"/>
              </a:lnSpc>
              <a:spcBef>
                <a:spcPct val="20000"/>
              </a:spcBef>
              <a:spcAft>
                <a:spcPct val="0"/>
              </a:spcAft>
              <a:buFontTx/>
              <a:buChar char="•"/>
              <a:defRPr/>
            </a:pPr>
            <a:r>
              <a:rPr lang="en-US" sz="1300" kern="0" dirty="0">
                <a:solidFill>
                  <a:srgbClr val="000099"/>
                </a:solidFill>
              </a:rPr>
              <a:t>Rainfall probability and potential</a:t>
            </a:r>
          </a:p>
          <a:p>
            <a:pPr marL="342900" indent="-342900" eaLnBrk="0" fontAlgn="base" hangingPunct="0">
              <a:lnSpc>
                <a:spcPct val="80000"/>
              </a:lnSpc>
              <a:spcBef>
                <a:spcPct val="20000"/>
              </a:spcBef>
              <a:spcAft>
                <a:spcPct val="0"/>
              </a:spcAft>
              <a:buFontTx/>
              <a:buChar char="•"/>
              <a:defRPr/>
            </a:pPr>
            <a:r>
              <a:rPr lang="en-US" sz="1300" kern="0" dirty="0">
                <a:solidFill>
                  <a:srgbClr val="660066"/>
                </a:solidFill>
              </a:rPr>
              <a:t>Snow Depth</a:t>
            </a:r>
          </a:p>
          <a:p>
            <a:pPr marL="342900" indent="-342900" eaLnBrk="0" fontAlgn="base" hangingPunct="0">
              <a:lnSpc>
                <a:spcPct val="80000"/>
              </a:lnSpc>
              <a:spcBef>
                <a:spcPct val="20000"/>
              </a:spcBef>
              <a:spcAft>
                <a:spcPct val="0"/>
              </a:spcAft>
              <a:buFontTx/>
              <a:buChar char="•"/>
              <a:defRPr/>
            </a:pPr>
            <a:r>
              <a:rPr lang="en-US" sz="1300" kern="0" dirty="0">
                <a:solidFill>
                  <a:srgbClr val="660066"/>
                </a:solidFill>
              </a:rPr>
              <a:t>Ice Cover</a:t>
            </a:r>
          </a:p>
          <a:p>
            <a:pPr marL="342900" indent="-342900" eaLnBrk="0" fontAlgn="base" hangingPunct="0">
              <a:lnSpc>
                <a:spcPct val="80000"/>
              </a:lnSpc>
              <a:spcBef>
                <a:spcPct val="20000"/>
              </a:spcBef>
              <a:spcAft>
                <a:spcPct val="0"/>
              </a:spcAft>
              <a:buFontTx/>
              <a:buChar char="•"/>
              <a:defRPr/>
            </a:pPr>
            <a:r>
              <a:rPr lang="en-US" sz="1300" kern="0" dirty="0">
                <a:solidFill>
                  <a:srgbClr val="660066"/>
                </a:solidFill>
              </a:rPr>
              <a:t>Sea &amp; Lake Ice Concentration, Age, Extent, Motion</a:t>
            </a:r>
          </a:p>
          <a:p>
            <a:pPr marL="342900" indent="-342900" eaLnBrk="0" fontAlgn="base" hangingPunct="0">
              <a:lnSpc>
                <a:spcPct val="80000"/>
              </a:lnSpc>
              <a:spcBef>
                <a:spcPct val="20000"/>
              </a:spcBef>
              <a:spcAft>
                <a:spcPct val="0"/>
              </a:spcAft>
              <a:buFontTx/>
              <a:buChar char="•"/>
              <a:defRPr/>
            </a:pPr>
            <a:r>
              <a:rPr lang="en-US" sz="1300" kern="0" dirty="0">
                <a:solidFill>
                  <a:srgbClr val="0099FF"/>
                </a:solidFill>
              </a:rPr>
              <a:t>Ocean Currents, Currents: Offshore</a:t>
            </a:r>
          </a:p>
          <a:p>
            <a:pPr marL="342900" indent="-342900" eaLnBrk="0" fontAlgn="base" hangingPunct="0">
              <a:lnSpc>
                <a:spcPct val="80000"/>
              </a:lnSpc>
              <a:spcBef>
                <a:spcPct val="20000"/>
              </a:spcBef>
              <a:spcAft>
                <a:spcPct val="0"/>
              </a:spcAft>
              <a:buFontTx/>
              <a:buChar char="•"/>
              <a:defRPr/>
            </a:pPr>
            <a:endParaRPr lang="en-US" sz="1400" kern="0" dirty="0">
              <a:solidFill>
                <a:srgbClr val="FFFFFF"/>
              </a:solidFill>
            </a:endParaRPr>
          </a:p>
        </p:txBody>
      </p:sp>
      <p:sp>
        <p:nvSpPr>
          <p:cNvPr id="22" name="Text Box 7"/>
          <p:cNvSpPr txBox="1">
            <a:spLocks noChangeArrowheads="1"/>
          </p:cNvSpPr>
          <p:nvPr/>
        </p:nvSpPr>
        <p:spPr bwMode="auto">
          <a:xfrm rot="16200000">
            <a:off x="-1574006" y="3388519"/>
            <a:ext cx="3679825" cy="36671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dirty="0">
                <a:solidFill>
                  <a:srgbClr val="FFFFFF"/>
                </a:solidFill>
              </a:rPr>
              <a:t>Advanced Baseline Imager (ABI)</a:t>
            </a:r>
          </a:p>
        </p:txBody>
      </p:sp>
      <p:sp>
        <p:nvSpPr>
          <p:cNvPr id="23" name="Text Box 9"/>
          <p:cNvSpPr txBox="1">
            <a:spLocks noChangeArrowheads="1"/>
          </p:cNvSpPr>
          <p:nvPr/>
        </p:nvSpPr>
        <p:spPr bwMode="auto">
          <a:xfrm rot="16200000">
            <a:off x="-95249" y="6229928"/>
            <a:ext cx="741362" cy="36671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dirty="0">
                <a:solidFill>
                  <a:srgbClr val="FF3399"/>
                </a:solidFill>
                <a:effectLst>
                  <a:outerShdw blurRad="38100" dist="38100" dir="2700000" algn="tl">
                    <a:srgbClr val="C0C0C0"/>
                  </a:outerShdw>
                </a:effectLst>
              </a:rPr>
              <a:t>GLM</a:t>
            </a:r>
          </a:p>
        </p:txBody>
      </p:sp>
    </p:spTree>
    <p:extLst>
      <p:ext uri="{BB962C8B-B14F-4D97-AF65-F5344CB8AC3E}">
        <p14:creationId xmlns:p14="http://schemas.microsoft.com/office/powerpoint/2010/main" val="17486838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a:xfrm>
            <a:off x="-1676400" y="184150"/>
            <a:ext cx="8229600" cy="1143000"/>
          </a:xfrm>
        </p:spPr>
        <p:txBody>
          <a:bodyPr/>
          <a:lstStyle/>
          <a:p>
            <a:r>
              <a:rPr lang="en-US" sz="4800" b="1" dirty="0" smtClean="0"/>
              <a:t>Imagery</a:t>
            </a:r>
            <a:endParaRPr lang="en-US" sz="4800" b="1" dirty="0"/>
          </a:p>
        </p:txBody>
      </p:sp>
      <p:pic>
        <p:nvPicPr>
          <p:cNvPr id="690180" name="Picture 13" descr="GOES-R_Color_L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99123" y="6145212"/>
            <a:ext cx="954355" cy="636588"/>
          </a:xfrm>
          <a:prstGeom prst="rect">
            <a:avLst/>
          </a:prstGeom>
          <a:noFill/>
          <a:ln w="9525">
            <a:noFill/>
            <a:miter lim="800000"/>
            <a:headEnd/>
            <a:tailEnd/>
          </a:ln>
        </p:spPr>
      </p:pic>
      <p:sp>
        <p:nvSpPr>
          <p:cNvPr id="690182" name="Rectangle 6"/>
          <p:cNvSpPr>
            <a:spLocks noGrp="1" noChangeArrowheads="1"/>
          </p:cNvSpPr>
          <p:nvPr>
            <p:ph type="body" idx="1"/>
          </p:nvPr>
        </p:nvSpPr>
        <p:spPr>
          <a:xfrm>
            <a:off x="304800" y="1379538"/>
            <a:ext cx="5145088" cy="4594225"/>
          </a:xfrm>
        </p:spPr>
        <p:txBody>
          <a:bodyPr/>
          <a:lstStyle/>
          <a:p>
            <a:pPr>
              <a:lnSpc>
                <a:spcPct val="90000"/>
              </a:lnSpc>
            </a:pPr>
            <a:r>
              <a:rPr lang="en-US" sz="2400" dirty="0" smtClean="0"/>
              <a:t>Imagery for </a:t>
            </a:r>
            <a:r>
              <a:rPr lang="en-US" sz="2400" dirty="0" err="1" smtClean="0"/>
              <a:t>nowcasting</a:t>
            </a:r>
            <a:endParaRPr lang="en-US" sz="2400" dirty="0" smtClean="0"/>
          </a:p>
          <a:p>
            <a:pPr lvl="1">
              <a:lnSpc>
                <a:spcPct val="90000"/>
              </a:lnSpc>
            </a:pPr>
            <a:r>
              <a:rPr lang="en-US" sz="2000" dirty="0" smtClean="0"/>
              <a:t>Clouds</a:t>
            </a:r>
          </a:p>
          <a:p>
            <a:pPr lvl="1">
              <a:lnSpc>
                <a:spcPct val="90000"/>
              </a:lnSpc>
            </a:pPr>
            <a:r>
              <a:rPr lang="en-US" sz="2000" dirty="0" smtClean="0"/>
              <a:t>Input for products</a:t>
            </a:r>
          </a:p>
          <a:p>
            <a:pPr lvl="1">
              <a:lnSpc>
                <a:spcPct val="90000"/>
              </a:lnSpc>
            </a:pPr>
            <a:r>
              <a:rPr lang="en-US" sz="2000" dirty="0" smtClean="0"/>
              <a:t>Channel differences</a:t>
            </a:r>
          </a:p>
          <a:p>
            <a:pPr lvl="1">
              <a:lnSpc>
                <a:spcPct val="90000"/>
              </a:lnSpc>
            </a:pPr>
            <a:r>
              <a:rPr lang="en-US" sz="2000" dirty="0" smtClean="0"/>
              <a:t>RGB</a:t>
            </a:r>
          </a:p>
          <a:p>
            <a:pPr lvl="1">
              <a:lnSpc>
                <a:spcPct val="90000"/>
              </a:lnSpc>
            </a:pPr>
            <a:r>
              <a:rPr lang="en-US" sz="2000" dirty="0" smtClean="0"/>
              <a:t>General Users</a:t>
            </a:r>
          </a:p>
          <a:p>
            <a:pPr lvl="1">
              <a:lnSpc>
                <a:spcPct val="90000"/>
              </a:lnSpc>
            </a:pPr>
            <a:r>
              <a:rPr lang="en-US" sz="2000" dirty="0" smtClean="0"/>
              <a:t>Etc.</a:t>
            </a:r>
          </a:p>
          <a:p>
            <a:pPr>
              <a:lnSpc>
                <a:spcPct val="90000"/>
              </a:lnSpc>
            </a:pPr>
            <a:r>
              <a:rPr lang="en-US" sz="2400" dirty="0" smtClean="0"/>
              <a:t>Radiances for NWP</a:t>
            </a:r>
          </a:p>
          <a:p>
            <a:pPr lvl="1">
              <a:lnSpc>
                <a:spcPct val="90000"/>
              </a:lnSpc>
            </a:pPr>
            <a:r>
              <a:rPr lang="en-US" sz="2000" dirty="0" smtClean="0"/>
              <a:t>Clear-sky</a:t>
            </a:r>
          </a:p>
          <a:p>
            <a:pPr lvl="1">
              <a:lnSpc>
                <a:spcPct val="90000"/>
              </a:lnSpc>
            </a:pPr>
            <a:r>
              <a:rPr lang="en-US" sz="2000" dirty="0" smtClean="0"/>
              <a:t>Cloudy-sky</a:t>
            </a:r>
          </a:p>
          <a:p>
            <a:pPr lvl="1">
              <a:lnSpc>
                <a:spcPct val="90000"/>
              </a:lnSpc>
            </a:pPr>
            <a:r>
              <a:rPr lang="en-US" sz="2000" dirty="0" smtClean="0"/>
              <a:t>Validations</a:t>
            </a:r>
          </a:p>
          <a:p>
            <a:pPr lvl="1">
              <a:lnSpc>
                <a:spcPct val="90000"/>
              </a:lnSpc>
            </a:pPr>
            <a:r>
              <a:rPr lang="en-US" sz="2000" dirty="0" smtClean="0"/>
              <a:t>Monitoring</a:t>
            </a:r>
          </a:p>
          <a:p>
            <a:pPr lvl="1">
              <a:lnSpc>
                <a:spcPct val="90000"/>
              </a:lnSpc>
            </a:pPr>
            <a:r>
              <a:rPr lang="en-US" sz="2000" dirty="0" smtClean="0"/>
              <a:t>Etc. </a:t>
            </a:r>
            <a:endParaRPr lang="en-US" sz="2000" dirty="0"/>
          </a:p>
        </p:txBody>
      </p:sp>
      <p:sp>
        <p:nvSpPr>
          <p:cNvPr id="8" name="Line 4"/>
          <p:cNvSpPr>
            <a:spLocks noChangeShapeType="1"/>
          </p:cNvSpPr>
          <p:nvPr/>
        </p:nvSpPr>
        <p:spPr bwMode="auto">
          <a:xfrm>
            <a:off x="457200" y="1143000"/>
            <a:ext cx="8229600" cy="0"/>
          </a:xfrm>
          <a:prstGeom prst="line">
            <a:avLst/>
          </a:prstGeom>
          <a:noFill/>
          <a:ln w="50800" cmpd="dbl">
            <a:solidFill>
              <a:srgbClr val="003399"/>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pic>
        <p:nvPicPr>
          <p:cNvPr id="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3151" y="3570057"/>
            <a:ext cx="4692249" cy="321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23151" y="124866"/>
            <a:ext cx="4686300" cy="338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4668565"/>
      </p:ext>
    </p:extLst>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55F9F20-8FEF-421E-9975-186D18F27DC6}" type="slidenum">
              <a:rPr lang="en-US" smtClean="0">
                <a:solidFill>
                  <a:srgbClr val="000000"/>
                </a:solidFill>
              </a:rPr>
              <a:pPr eaLnBrk="1" hangingPunct="1"/>
              <a:t>43</a:t>
            </a:fld>
            <a:endParaRPr lang="en-US" smtClean="0">
              <a:solidFill>
                <a:srgbClr val="000000"/>
              </a:solidFill>
            </a:endParaRPr>
          </a:p>
        </p:txBody>
      </p:sp>
      <p:sp>
        <p:nvSpPr>
          <p:cNvPr id="74755" name="TextBox 2"/>
          <p:cNvSpPr txBox="1">
            <a:spLocks noChangeArrowheads="1"/>
          </p:cNvSpPr>
          <p:nvPr/>
        </p:nvSpPr>
        <p:spPr bwMode="auto">
          <a:xfrm>
            <a:off x="921543" y="6096000"/>
            <a:ext cx="73009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600" dirty="0">
                <a:solidFill>
                  <a:srgbClr val="FFFF00"/>
                </a:solidFill>
              </a:rPr>
              <a:t>http://cimss.ssec.wisc.edu/goes_r/proving-ground/nssl_abi/nssl_wrf_goes.html</a:t>
            </a:r>
          </a:p>
        </p:txBody>
      </p:sp>
      <p:sp>
        <p:nvSpPr>
          <p:cNvPr id="74756" name="Rectangle 2"/>
          <p:cNvSpPr txBox="1">
            <a:spLocks noChangeArrowheads="1"/>
          </p:cNvSpPr>
          <p:nvPr/>
        </p:nvSpPr>
        <p:spPr bwMode="auto">
          <a:xfrm>
            <a:off x="152400" y="152400"/>
            <a:ext cx="899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4400" dirty="0">
                <a:solidFill>
                  <a:srgbClr val="FFFF00"/>
                </a:solidFill>
              </a:rPr>
              <a:t>Simulated ABI </a:t>
            </a:r>
            <a:r>
              <a:rPr lang="en-US" sz="4400" dirty="0" smtClean="0">
                <a:solidFill>
                  <a:srgbClr val="FFFF00"/>
                </a:solidFill>
              </a:rPr>
              <a:t>band – NSSL WRF</a:t>
            </a:r>
            <a:r>
              <a:rPr lang="en-US" sz="4400" dirty="0">
                <a:solidFill>
                  <a:srgbClr val="FFFF00"/>
                </a:solidFill>
              </a:rPr>
              <a:t/>
            </a:r>
            <a:br>
              <a:rPr lang="en-US" sz="4400" dirty="0">
                <a:solidFill>
                  <a:srgbClr val="FFFF00"/>
                </a:solidFill>
              </a:rPr>
            </a:br>
            <a:endParaRPr lang="en-US" sz="4400" dirty="0">
              <a:solidFill>
                <a:srgbClr val="FFFF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881062"/>
            <a:ext cx="7620000" cy="5095875"/>
          </a:xfrm>
          <a:prstGeom prst="rect">
            <a:avLst/>
          </a:prstGeom>
        </p:spPr>
      </p:pic>
    </p:spTree>
    <p:extLst>
      <p:ext uri="{BB962C8B-B14F-4D97-AF65-F5344CB8AC3E}">
        <p14:creationId xmlns:p14="http://schemas.microsoft.com/office/powerpoint/2010/main" val="42401866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KatrinaABIband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KatrinaABIband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KatrinaABIband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descr="KatrinaABIband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descr="KatrinaABIband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7" descr="KatrinaABIband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8" descr="KatrinaABIband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96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9" descr="KatrinaABIband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008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Picture 10" descr="KatrinaABIband0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Picture 11" descr="KatrinaABIband0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84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Picture 12" descr="KatrinaABIband0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196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5" name="Picture 13" descr="KatrinaABIband0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008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6" name="Picture 14" descr="KatrinaABIband0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72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7" name="Picture 15" descr="KatrinaABIband0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384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8" name="Picture 16" descr="KatrinaABIband0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196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9" name="Picture 17" descr="KatrinaABIband0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008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0" name="Text Box 18"/>
          <p:cNvSpPr txBox="1">
            <a:spLocks noChangeArrowheads="1"/>
          </p:cNvSpPr>
          <p:nvPr/>
        </p:nvSpPr>
        <p:spPr bwMode="auto">
          <a:xfrm>
            <a:off x="24384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0.64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1" name="Text Box 19"/>
          <p:cNvSpPr txBox="1">
            <a:spLocks noChangeArrowheads="1"/>
          </p:cNvSpPr>
          <p:nvPr/>
        </p:nvSpPr>
        <p:spPr bwMode="auto">
          <a:xfrm>
            <a:off x="44196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0.86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2" name="Text Box 20"/>
          <p:cNvSpPr txBox="1">
            <a:spLocks noChangeArrowheads="1"/>
          </p:cNvSpPr>
          <p:nvPr/>
        </p:nvSpPr>
        <p:spPr bwMode="auto">
          <a:xfrm>
            <a:off x="63246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1.38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3" name="Text Box 21"/>
          <p:cNvSpPr txBox="1">
            <a:spLocks noChangeArrowheads="1"/>
          </p:cNvSpPr>
          <p:nvPr/>
        </p:nvSpPr>
        <p:spPr bwMode="auto">
          <a:xfrm>
            <a:off x="6858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1.61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4" name="Text Box 22"/>
          <p:cNvSpPr txBox="1">
            <a:spLocks noChangeArrowheads="1"/>
          </p:cNvSpPr>
          <p:nvPr/>
        </p:nvSpPr>
        <p:spPr bwMode="auto">
          <a:xfrm>
            <a:off x="25146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2.26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5" name="Text Box 23"/>
          <p:cNvSpPr txBox="1">
            <a:spLocks noChangeArrowheads="1"/>
          </p:cNvSpPr>
          <p:nvPr/>
        </p:nvSpPr>
        <p:spPr bwMode="auto">
          <a:xfrm>
            <a:off x="44958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3.9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6" name="Text Box 24"/>
          <p:cNvSpPr txBox="1">
            <a:spLocks noChangeArrowheads="1"/>
          </p:cNvSpPr>
          <p:nvPr/>
        </p:nvSpPr>
        <p:spPr bwMode="auto">
          <a:xfrm>
            <a:off x="64008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6.19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7" name="Text Box 25"/>
          <p:cNvSpPr txBox="1">
            <a:spLocks noChangeArrowheads="1"/>
          </p:cNvSpPr>
          <p:nvPr/>
        </p:nvSpPr>
        <p:spPr bwMode="auto">
          <a:xfrm>
            <a:off x="6096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6.95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8" name="Text Box 26"/>
          <p:cNvSpPr txBox="1">
            <a:spLocks noChangeArrowheads="1"/>
          </p:cNvSpPr>
          <p:nvPr/>
        </p:nvSpPr>
        <p:spPr bwMode="auto">
          <a:xfrm>
            <a:off x="24384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7.34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9" name="Text Box 27"/>
          <p:cNvSpPr txBox="1">
            <a:spLocks noChangeArrowheads="1"/>
          </p:cNvSpPr>
          <p:nvPr/>
        </p:nvSpPr>
        <p:spPr bwMode="auto">
          <a:xfrm>
            <a:off x="6096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0.47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0" name="Text Box 28"/>
          <p:cNvSpPr txBox="1">
            <a:spLocks noChangeArrowheads="1"/>
          </p:cNvSpPr>
          <p:nvPr/>
        </p:nvSpPr>
        <p:spPr bwMode="auto">
          <a:xfrm>
            <a:off x="44196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8.5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1" name="Text Box 29"/>
          <p:cNvSpPr txBox="1">
            <a:spLocks noChangeArrowheads="1"/>
          </p:cNvSpPr>
          <p:nvPr/>
        </p:nvSpPr>
        <p:spPr bwMode="auto">
          <a:xfrm>
            <a:off x="64008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9.61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2" name="Text Box 30"/>
          <p:cNvSpPr txBox="1">
            <a:spLocks noChangeArrowheads="1"/>
          </p:cNvSpPr>
          <p:nvPr/>
        </p:nvSpPr>
        <p:spPr bwMode="auto">
          <a:xfrm>
            <a:off x="381000" y="513715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10.35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3" name="Text Box 31"/>
          <p:cNvSpPr txBox="1">
            <a:spLocks noChangeArrowheads="1"/>
          </p:cNvSpPr>
          <p:nvPr/>
        </p:nvSpPr>
        <p:spPr bwMode="auto">
          <a:xfrm>
            <a:off x="24384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11.2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4" name="Text Box 32"/>
          <p:cNvSpPr txBox="1">
            <a:spLocks noChangeArrowheads="1"/>
          </p:cNvSpPr>
          <p:nvPr/>
        </p:nvSpPr>
        <p:spPr bwMode="auto">
          <a:xfrm>
            <a:off x="44196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12.3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5" name="Text Box 33"/>
          <p:cNvSpPr txBox="1">
            <a:spLocks noChangeArrowheads="1"/>
          </p:cNvSpPr>
          <p:nvPr/>
        </p:nvSpPr>
        <p:spPr bwMode="auto">
          <a:xfrm>
            <a:off x="63246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13.3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44066" name="Text Box 34"/>
          <p:cNvSpPr txBox="1">
            <a:spLocks noChangeArrowheads="1"/>
          </p:cNvSpPr>
          <p:nvPr/>
        </p:nvSpPr>
        <p:spPr bwMode="auto">
          <a:xfrm rot="10800000">
            <a:off x="7938" y="809625"/>
            <a:ext cx="458787"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AWG Proxy ABI Simulations of Hurricane Katrina</a:t>
            </a:r>
          </a:p>
        </p:txBody>
      </p:sp>
      <p:sp>
        <p:nvSpPr>
          <p:cNvPr id="44067" name="Text Box 35"/>
          <p:cNvSpPr txBox="1">
            <a:spLocks noChangeArrowheads="1"/>
          </p:cNvSpPr>
          <p:nvPr/>
        </p:nvSpPr>
        <p:spPr bwMode="auto">
          <a:xfrm rot="10800000">
            <a:off x="8691563" y="3117850"/>
            <a:ext cx="366712"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NOAA/NESDIS  STAR and GOES-R Imagery Team</a:t>
            </a:r>
          </a:p>
        </p:txBody>
      </p:sp>
      <p:sp>
        <p:nvSpPr>
          <p:cNvPr id="4406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841A2CE-7AC5-44D0-8029-D8AE4378DFB5}" type="slidenum">
              <a:rPr lang="en-US" smtClean="0"/>
              <a:pPr eaLnBrk="1" hangingPunct="1"/>
              <a:t>44</a:t>
            </a:fld>
            <a:endParaRPr lang="en-US" smtClean="0"/>
          </a:p>
        </p:txBody>
      </p:sp>
    </p:spTree>
    <p:extLst>
      <p:ext uri="{BB962C8B-B14F-4D97-AF65-F5344CB8AC3E}">
        <p14:creationId xmlns:p14="http://schemas.microsoft.com/office/powerpoint/2010/main" val="268269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4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4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4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4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4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4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4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4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4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4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94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94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94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94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94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9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10" grpId="0"/>
      <p:bldP spid="59411" grpId="0"/>
      <p:bldP spid="59412" grpId="0"/>
      <p:bldP spid="59413" grpId="0"/>
      <p:bldP spid="59414" grpId="0"/>
      <p:bldP spid="59415" grpId="0"/>
      <p:bldP spid="59416" grpId="0"/>
      <p:bldP spid="59417" grpId="0"/>
      <p:bldP spid="59418" grpId="0"/>
      <p:bldP spid="59419" grpId="0"/>
      <p:bldP spid="59420" grpId="0"/>
      <p:bldP spid="59421" grpId="0"/>
      <p:bldP spid="59422" grpId="0"/>
      <p:bldP spid="59423" grpId="0"/>
      <p:bldP spid="59424" grpId="0"/>
      <p:bldP spid="5942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KatrinaABIband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descr="KatrinaABIband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descr="KatrinaABIband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KatrinaABIband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KatrinaABIband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 Box 7"/>
          <p:cNvSpPr txBox="1">
            <a:spLocks noChangeArrowheads="1"/>
          </p:cNvSpPr>
          <p:nvPr/>
        </p:nvSpPr>
        <p:spPr bwMode="auto">
          <a:xfrm rot="10800000">
            <a:off x="7938" y="403225"/>
            <a:ext cx="458787"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Corresponding current Imager bands of Hurricane Katrina</a:t>
            </a:r>
          </a:p>
        </p:txBody>
      </p:sp>
      <p:sp>
        <p:nvSpPr>
          <p:cNvPr id="45064" name="Text Box 8"/>
          <p:cNvSpPr txBox="1">
            <a:spLocks noChangeArrowheads="1"/>
          </p:cNvSpPr>
          <p:nvPr/>
        </p:nvSpPr>
        <p:spPr bwMode="auto">
          <a:xfrm rot="10800000">
            <a:off x="8691563" y="5081588"/>
            <a:ext cx="366712"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NOAA/NESDIS  STAR</a:t>
            </a:r>
          </a:p>
        </p:txBody>
      </p:sp>
      <p:sp>
        <p:nvSpPr>
          <p:cNvPr id="4506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3D4AC94-1338-4F7B-A89F-09CD08D2B010}" type="slidenum">
              <a:rPr lang="en-US" smtClean="0"/>
              <a:pPr eaLnBrk="1" hangingPunct="1"/>
              <a:t>45</a:t>
            </a:fld>
            <a:endParaRPr lang="en-US" smtClean="0"/>
          </a:p>
        </p:txBody>
      </p:sp>
    </p:spTree>
    <p:extLst>
      <p:ext uri="{BB962C8B-B14F-4D97-AF65-F5344CB8AC3E}">
        <p14:creationId xmlns:p14="http://schemas.microsoft.com/office/powerpoint/2010/main" val="34506163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ftr" sz="quarter" idx="10"/>
          </p:nvPr>
        </p:nvSpPr>
        <p:spPr>
          <a:noFill/>
        </p:spPr>
        <p:txBody>
          <a:bodyPr/>
          <a:lstStyle/>
          <a:p>
            <a:endParaRPr lang="en-US" smtClean="0">
              <a:solidFill>
                <a:srgbClr val="000000"/>
              </a:solidFill>
            </a:endParaRPr>
          </a:p>
          <a:p>
            <a:endParaRPr lang="en-US" smtClean="0">
              <a:solidFill>
                <a:srgbClr val="000000"/>
              </a:solidFill>
            </a:endParaRPr>
          </a:p>
        </p:txBody>
      </p:sp>
      <p:sp>
        <p:nvSpPr>
          <p:cNvPr id="37891" name="Rectangle 13"/>
          <p:cNvSpPr>
            <a:spLocks noGrp="1" noChangeArrowheads="1"/>
          </p:cNvSpPr>
          <p:nvPr>
            <p:ph type="sldNum" sz="quarter" idx="12"/>
          </p:nvPr>
        </p:nvSpPr>
        <p:spPr>
          <a:noFill/>
        </p:spPr>
        <p:txBody>
          <a:bodyPr/>
          <a:lstStyle/>
          <a:p>
            <a:fld id="{DD0389FB-5645-4523-92A9-B6235343A5DB}" type="slidenum">
              <a:rPr lang="en-US" smtClean="0"/>
              <a:pPr/>
              <a:t>46</a:t>
            </a:fld>
            <a:endParaRPr lang="en-US" smtClean="0"/>
          </a:p>
        </p:txBody>
      </p:sp>
      <p:sp>
        <p:nvSpPr>
          <p:cNvPr id="37892"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BBE8532D-BB31-4BCA-A6CB-0888C389ECB0}"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46</a:t>
            </a:fld>
            <a:endParaRPr lang="en-US" sz="1400" b="1">
              <a:solidFill>
                <a:srgbClr val="FFFF00"/>
              </a:solidFill>
              <a:latin typeface="Times New Roman" pitchFamily="18" charset="0"/>
              <a:ea typeface="MS PGothic" pitchFamily="34" charset="-128"/>
            </a:endParaRPr>
          </a:p>
        </p:txBody>
      </p:sp>
      <p:sp>
        <p:nvSpPr>
          <p:cNvPr id="37893"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8DF4AAEB-717B-4E07-BBD3-E77ED2DB379F}"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46</a:t>
            </a:fld>
            <a:endParaRPr lang="en-US" sz="1400" b="1">
              <a:solidFill>
                <a:srgbClr val="FFFF00"/>
              </a:solidFill>
              <a:latin typeface="Times New Roman" pitchFamily="18" charset="0"/>
              <a:ea typeface="MS PGothic" pitchFamily="34" charset="-128"/>
            </a:endParaRPr>
          </a:p>
        </p:txBody>
      </p:sp>
      <p:sp>
        <p:nvSpPr>
          <p:cNvPr id="37894"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ECC36428-D06C-4B99-A126-1222123C3BAD}"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46</a:t>
            </a:fld>
            <a:endParaRPr lang="en-US" sz="1400" b="1">
              <a:solidFill>
                <a:srgbClr val="FFFF00"/>
              </a:solidFill>
              <a:latin typeface="Times New Roman" pitchFamily="18" charset="0"/>
              <a:ea typeface="MS PGothic" pitchFamily="34" charset="-128"/>
            </a:endParaRPr>
          </a:p>
        </p:txBody>
      </p:sp>
      <p:sp>
        <p:nvSpPr>
          <p:cNvPr id="37895"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7D4FB808-90E1-480D-AADE-34078B9C10E5}"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46</a:t>
            </a:fld>
            <a:endParaRPr lang="en-US" sz="1400" b="1">
              <a:solidFill>
                <a:srgbClr val="FFFF00"/>
              </a:solidFill>
              <a:latin typeface="Times New Roman" pitchFamily="18" charset="0"/>
              <a:ea typeface="MS PGothic" pitchFamily="34" charset="-128"/>
            </a:endParaRPr>
          </a:p>
        </p:txBody>
      </p:sp>
      <p:sp>
        <p:nvSpPr>
          <p:cNvPr id="37896"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3701D79F-E819-4984-9EB3-5064A163329B}"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46</a:t>
            </a:fld>
            <a:endParaRPr lang="en-US" sz="1400" b="1">
              <a:solidFill>
                <a:srgbClr val="FFFF00"/>
              </a:solidFill>
              <a:latin typeface="Times New Roman" pitchFamily="18" charset="0"/>
              <a:ea typeface="MS PGothic" pitchFamily="34" charset="-128"/>
            </a:endParaRPr>
          </a:p>
        </p:txBody>
      </p:sp>
      <p:sp>
        <p:nvSpPr>
          <p:cNvPr id="37897" name="Rectangle 6"/>
          <p:cNvSpPr>
            <a:spLocks noGrp="1" noChangeArrowheads="1"/>
          </p:cNvSpPr>
          <p:nvPr>
            <p:ph type="title" idx="4294967295"/>
          </p:nvPr>
        </p:nvSpPr>
        <p:spPr>
          <a:xfrm>
            <a:off x="1258960" y="114300"/>
            <a:ext cx="5791200" cy="563563"/>
          </a:xfrm>
        </p:spPr>
        <p:txBody>
          <a:bodyPr lIns="92075" tIns="46038" rIns="92075" bIns="46038" anchor="b"/>
          <a:lstStyle/>
          <a:p>
            <a:pPr eaLnBrk="1" hangingPunct="1"/>
            <a:r>
              <a:rPr lang="en-US" sz="2800" dirty="0" smtClean="0"/>
              <a:t>Cloud Phase</a:t>
            </a:r>
          </a:p>
        </p:txBody>
      </p:sp>
      <p:sp>
        <p:nvSpPr>
          <p:cNvPr id="37898" name="Rectangle 3"/>
          <p:cNvSpPr>
            <a:spLocks noGrp="1" noChangeArrowheads="1"/>
          </p:cNvSpPr>
          <p:nvPr>
            <p:ph type="body" idx="4294967295"/>
          </p:nvPr>
        </p:nvSpPr>
        <p:spPr>
          <a:xfrm>
            <a:off x="285750" y="1177651"/>
            <a:ext cx="4343400" cy="5312866"/>
          </a:xfrm>
        </p:spPr>
        <p:txBody>
          <a:bodyPr lIns="92075" tIns="46038" rIns="92075" bIns="46038">
            <a:spAutoFit/>
          </a:bodyPr>
          <a:lstStyle/>
          <a:p>
            <a:pPr eaLnBrk="1" hangingPunct="1">
              <a:lnSpc>
                <a:spcPct val="90000"/>
              </a:lnSpc>
            </a:pPr>
            <a:r>
              <a:rPr lang="en-US" sz="2000" b="1" dirty="0" smtClean="0">
                <a:solidFill>
                  <a:srgbClr val="FFFF00"/>
                </a:solidFill>
              </a:rPr>
              <a:t>Algorithm Highlights</a:t>
            </a:r>
          </a:p>
          <a:p>
            <a:pPr lvl="1" eaLnBrk="1" hangingPunct="1">
              <a:lnSpc>
                <a:spcPct val="90000"/>
              </a:lnSpc>
            </a:pPr>
            <a:r>
              <a:rPr lang="en-US" sz="1600" dirty="0" smtClean="0"/>
              <a:t>An Infrared only algorithm that exploits the rich IR information (7.4, 8.5, 11.2, and 12.3 </a:t>
            </a:r>
            <a:r>
              <a:rPr lang="en-US" sz="1500" dirty="0" smtClean="0">
                <a:latin typeface="Symbol" pitchFamily="18" charset="2"/>
              </a:rPr>
              <a:t>m</a:t>
            </a:r>
            <a:r>
              <a:rPr lang="en-US" sz="1500" dirty="0" smtClean="0"/>
              <a:t>m) </a:t>
            </a:r>
            <a:r>
              <a:rPr lang="en-US" sz="1600" dirty="0" smtClean="0"/>
              <a:t>provided by the ABI</a:t>
            </a:r>
          </a:p>
          <a:p>
            <a:pPr lvl="1" eaLnBrk="1" hangingPunct="1">
              <a:lnSpc>
                <a:spcPct val="90000"/>
              </a:lnSpc>
            </a:pPr>
            <a:r>
              <a:rPr lang="en-US" sz="1600" dirty="0" smtClean="0"/>
              <a:t>Algorithm determines the cloud top (layer that the radiometer senses) thermodynamic phase of the highest cloud layer</a:t>
            </a:r>
          </a:p>
          <a:p>
            <a:pPr lvl="1" eaLnBrk="1" hangingPunct="1">
              <a:lnSpc>
                <a:spcPct val="90000"/>
              </a:lnSpc>
            </a:pPr>
            <a:r>
              <a:rPr lang="en-US" sz="1600" dirty="0" smtClean="0"/>
              <a:t>Exploits recent improvements in fast clear-sky </a:t>
            </a:r>
            <a:r>
              <a:rPr lang="en-US" sz="1600" dirty="0" err="1" smtClean="0"/>
              <a:t>radiative</a:t>
            </a:r>
            <a:r>
              <a:rPr lang="en-US" sz="1600" dirty="0" smtClean="0"/>
              <a:t> transfer models and ancillary data (land cover, surface emissivity</a:t>
            </a:r>
          </a:p>
          <a:p>
            <a:pPr lvl="1" eaLnBrk="1" hangingPunct="1">
              <a:lnSpc>
                <a:spcPct val="90000"/>
              </a:lnSpc>
            </a:pPr>
            <a:r>
              <a:rPr lang="en-US" sz="1600" dirty="0" smtClean="0"/>
              <a:t>Makes advanced use of spatial information</a:t>
            </a:r>
          </a:p>
          <a:p>
            <a:pPr lvl="1" eaLnBrk="1" hangingPunct="1">
              <a:lnSpc>
                <a:spcPct val="90000"/>
              </a:lnSpc>
              <a:buFontTx/>
              <a:buNone/>
            </a:pPr>
            <a:endParaRPr lang="en-US" sz="1600" dirty="0" smtClean="0"/>
          </a:p>
          <a:p>
            <a:pPr eaLnBrk="1" hangingPunct="1">
              <a:lnSpc>
                <a:spcPct val="90000"/>
              </a:lnSpc>
            </a:pPr>
            <a:r>
              <a:rPr lang="en-US" sz="2000" b="1" dirty="0" smtClean="0">
                <a:solidFill>
                  <a:srgbClr val="FFFF00"/>
                </a:solidFill>
              </a:rPr>
              <a:t>Operational Applications</a:t>
            </a:r>
            <a:endParaRPr lang="en-US" sz="1600" dirty="0" smtClean="0"/>
          </a:p>
          <a:p>
            <a:pPr lvl="1" eaLnBrk="1" hangingPunct="1">
              <a:lnSpc>
                <a:spcPct val="90000"/>
              </a:lnSpc>
            </a:pPr>
            <a:r>
              <a:rPr lang="en-US" sz="1600" dirty="0" smtClean="0"/>
              <a:t>Prerequisite for other cloud property retrievals (height, temp)</a:t>
            </a:r>
          </a:p>
          <a:p>
            <a:pPr lvl="1" eaLnBrk="1" hangingPunct="1">
              <a:lnSpc>
                <a:spcPct val="90000"/>
              </a:lnSpc>
            </a:pPr>
            <a:r>
              <a:rPr lang="en-US" sz="1600" dirty="0" smtClean="0"/>
              <a:t>Climate prediction</a:t>
            </a:r>
          </a:p>
          <a:p>
            <a:pPr lvl="1" eaLnBrk="1" hangingPunct="1">
              <a:lnSpc>
                <a:spcPct val="90000"/>
              </a:lnSpc>
            </a:pPr>
            <a:r>
              <a:rPr lang="en-US" sz="1600" dirty="0" smtClean="0"/>
              <a:t>Aviation forecasting (Aircraft icing) </a:t>
            </a:r>
          </a:p>
        </p:txBody>
      </p:sp>
      <p:pic>
        <p:nvPicPr>
          <p:cNvPr id="23" name="Picture 3" descr="geocatL1"/>
          <p:cNvPicPr>
            <a:picLocks noChangeAspect="1" noChangeArrowheads="1"/>
          </p:cNvPicPr>
          <p:nvPr/>
        </p:nvPicPr>
        <p:blipFill>
          <a:blip r:embed="rId3" cstate="print"/>
          <a:srcRect/>
          <a:stretch>
            <a:fillRect/>
          </a:stretch>
        </p:blipFill>
        <p:spPr bwMode="auto">
          <a:xfrm>
            <a:off x="5446643" y="571671"/>
            <a:ext cx="3242810" cy="3196126"/>
          </a:xfrm>
          <a:prstGeom prst="rect">
            <a:avLst/>
          </a:prstGeom>
          <a:noFill/>
          <a:ln w="9525">
            <a:noFill/>
            <a:miter lim="800000"/>
            <a:headEnd/>
            <a:tailEnd/>
          </a:ln>
        </p:spPr>
      </p:pic>
      <p:pic>
        <p:nvPicPr>
          <p:cNvPr id="24" name="Picture 5" descr="geocatL2"/>
          <p:cNvPicPr>
            <a:picLocks noChangeAspect="1" noChangeArrowheads="1"/>
          </p:cNvPicPr>
          <p:nvPr/>
        </p:nvPicPr>
        <p:blipFill>
          <a:blip r:embed="rId4" cstate="print"/>
          <a:srcRect/>
          <a:stretch>
            <a:fillRect/>
          </a:stretch>
        </p:blipFill>
        <p:spPr bwMode="auto">
          <a:xfrm>
            <a:off x="5446643" y="3661875"/>
            <a:ext cx="3239426" cy="3196125"/>
          </a:xfrm>
          <a:prstGeom prst="rect">
            <a:avLst/>
          </a:prstGeom>
          <a:noFill/>
          <a:ln w="9525">
            <a:noFill/>
            <a:miter lim="800000"/>
            <a:headEnd/>
            <a:tailEnd/>
          </a:ln>
        </p:spPr>
      </p:pic>
      <p:sp>
        <p:nvSpPr>
          <p:cNvPr id="25" name="Text Box 6"/>
          <p:cNvSpPr txBox="1">
            <a:spLocks noChangeArrowheads="1"/>
          </p:cNvSpPr>
          <p:nvPr/>
        </p:nvSpPr>
        <p:spPr bwMode="auto">
          <a:xfrm>
            <a:off x="5168336" y="6559824"/>
            <a:ext cx="3809999" cy="276999"/>
          </a:xfrm>
          <a:prstGeom prst="rect">
            <a:avLst/>
          </a:prstGeom>
          <a:solidFill>
            <a:schemeClr val="tx1"/>
          </a:solidFill>
          <a:ln w="12700">
            <a:noFill/>
            <a:miter lim="800000"/>
            <a:headEnd type="none" w="sm" len="sm"/>
            <a:tailEnd type="none" w="sm" len="sm"/>
          </a:ln>
        </p:spPr>
        <p:txBody>
          <a:bodyPr wrap="square">
            <a:spAutoFit/>
          </a:bodyPr>
          <a:lstStyle/>
          <a:p>
            <a:pPr algn="ctr" eaLnBrk="0" fontAlgn="base" hangingPunct="0">
              <a:spcBef>
                <a:spcPct val="50000"/>
              </a:spcBef>
              <a:spcAft>
                <a:spcPct val="0"/>
              </a:spcAft>
            </a:pPr>
            <a:r>
              <a:rPr lang="en-US" sz="1200" b="1" i="1" dirty="0">
                <a:solidFill>
                  <a:srgbClr val="6AB7FF"/>
                </a:solidFill>
                <a:latin typeface="Helvetica" pitchFamily="34" charset="0"/>
              </a:rPr>
              <a:t>Water</a:t>
            </a:r>
            <a:r>
              <a:rPr lang="en-US" sz="1200" b="1" i="1" dirty="0">
                <a:solidFill>
                  <a:srgbClr val="FFFFFF"/>
                </a:solidFill>
                <a:latin typeface="Helvetica" pitchFamily="34" charset="0"/>
              </a:rPr>
              <a:t>, </a:t>
            </a:r>
            <a:r>
              <a:rPr lang="en-US" sz="1200" b="1" i="1" dirty="0" err="1">
                <a:solidFill>
                  <a:srgbClr val="29FF29"/>
                </a:solidFill>
                <a:latin typeface="Helvetica" pitchFamily="34" charset="0"/>
              </a:rPr>
              <a:t>Supercooled</a:t>
            </a:r>
            <a:r>
              <a:rPr lang="en-US" sz="1200" b="1" i="1" dirty="0">
                <a:solidFill>
                  <a:srgbClr val="29FF29"/>
                </a:solidFill>
                <a:latin typeface="Helvetica" pitchFamily="34" charset="0"/>
              </a:rPr>
              <a:t> Water</a:t>
            </a:r>
            <a:r>
              <a:rPr lang="en-US" sz="1200" b="1" i="1" dirty="0">
                <a:solidFill>
                  <a:srgbClr val="FFFFFF"/>
                </a:solidFill>
                <a:latin typeface="Helvetica" pitchFamily="34" charset="0"/>
              </a:rPr>
              <a:t>, </a:t>
            </a:r>
            <a:r>
              <a:rPr lang="en-US" sz="1200" b="1" i="1" dirty="0">
                <a:solidFill>
                  <a:srgbClr val="008000"/>
                </a:solidFill>
                <a:latin typeface="Helvetica" pitchFamily="34" charset="0"/>
              </a:rPr>
              <a:t>Mixed Phase</a:t>
            </a:r>
            <a:r>
              <a:rPr lang="en-US" sz="1200" b="1" i="1" dirty="0">
                <a:solidFill>
                  <a:srgbClr val="FFFFFF"/>
                </a:solidFill>
                <a:latin typeface="Helvetica" pitchFamily="34" charset="0"/>
              </a:rPr>
              <a:t>, </a:t>
            </a:r>
            <a:r>
              <a:rPr lang="en-US" sz="1200" b="1" i="1" dirty="0">
                <a:solidFill>
                  <a:srgbClr val="009999"/>
                </a:solidFill>
                <a:latin typeface="Helvetica" pitchFamily="34" charset="0"/>
              </a:rPr>
              <a:t>Ice</a:t>
            </a:r>
            <a:endParaRPr lang="en-US" sz="1200" b="1" i="1" dirty="0">
              <a:solidFill>
                <a:srgbClr val="FFFFFF"/>
              </a:solidFill>
              <a:latin typeface="Helvetica" pitchFamily="34" charset="0"/>
            </a:endParaRPr>
          </a:p>
        </p:txBody>
      </p:sp>
      <p:sp>
        <p:nvSpPr>
          <p:cNvPr id="14" name="Text Box 8"/>
          <p:cNvSpPr txBox="1">
            <a:spLocks noChangeArrowheads="1"/>
          </p:cNvSpPr>
          <p:nvPr/>
        </p:nvSpPr>
        <p:spPr bwMode="auto">
          <a:xfrm rot="5400000">
            <a:off x="8175625" y="5508625"/>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a:solidFill>
                  <a:schemeClr val="bg1"/>
                </a:solidFill>
                <a:latin typeface="Arial" pitchFamily="34" charset="0"/>
                <a:cs typeface="Arial" pitchFamily="34" charset="0"/>
              </a:rPr>
              <a:t>M. Pavolonis</a:t>
            </a:r>
            <a:endParaRPr lang="en-US"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2276481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Band14_QIwoFCSTwoEE_15BOX_15MIN_4KM_Real_GOES.png"/>
          <p:cNvPicPr>
            <a:picLocks noChangeAspect="1"/>
          </p:cNvPicPr>
          <p:nvPr/>
        </p:nvPicPr>
        <p:blipFill>
          <a:blip r:embed="rId3" cstate="print"/>
          <a:srcRect/>
          <a:stretch>
            <a:fillRect/>
          </a:stretch>
        </p:blipFill>
        <p:spPr bwMode="auto">
          <a:xfrm>
            <a:off x="549275" y="1497013"/>
            <a:ext cx="3736975" cy="3657600"/>
          </a:xfrm>
          <a:prstGeom prst="rect">
            <a:avLst/>
          </a:prstGeom>
          <a:noFill/>
          <a:ln w="9525">
            <a:noFill/>
            <a:miter lim="800000"/>
            <a:headEnd/>
            <a:tailEnd/>
          </a:ln>
        </p:spPr>
      </p:pic>
      <p:sp>
        <p:nvSpPr>
          <p:cNvPr id="27651" name="TextBox 10"/>
          <p:cNvSpPr txBox="1">
            <a:spLocks noChangeArrowheads="1"/>
          </p:cNvSpPr>
          <p:nvPr/>
        </p:nvSpPr>
        <p:spPr bwMode="auto">
          <a:xfrm>
            <a:off x="5099050" y="5543550"/>
            <a:ext cx="4208463" cy="739775"/>
          </a:xfrm>
          <a:prstGeom prst="rect">
            <a:avLst/>
          </a:prstGeom>
          <a:noFill/>
          <a:ln w="9525">
            <a:noFill/>
            <a:miter lim="800000"/>
            <a:headEnd/>
            <a:tailEnd/>
          </a:ln>
        </p:spPr>
        <p:txBody>
          <a:bodyPr>
            <a:spAutoFit/>
          </a:bodyPr>
          <a:lstStyle/>
          <a:p>
            <a:pPr algn="ctr" fontAlgn="base">
              <a:spcBef>
                <a:spcPct val="0"/>
              </a:spcBef>
              <a:spcAft>
                <a:spcPct val="0"/>
              </a:spcAft>
            </a:pPr>
            <a:r>
              <a:rPr lang="en-US" sz="1400" b="1">
                <a:solidFill>
                  <a:prstClr val="black"/>
                </a:solidFill>
                <a:cs typeface="Arial" pitchFamily="34" charset="0"/>
              </a:rPr>
              <a:t>IR AMVs derived from WRF model images </a:t>
            </a:r>
          </a:p>
          <a:p>
            <a:pPr algn="ctr" fontAlgn="base">
              <a:spcBef>
                <a:spcPct val="0"/>
              </a:spcBef>
              <a:spcAft>
                <a:spcPct val="0"/>
              </a:spcAft>
            </a:pPr>
            <a:r>
              <a:rPr lang="en-US" sz="1400" b="1">
                <a:solidFill>
                  <a:prstClr val="black"/>
                </a:solidFill>
                <a:cs typeface="Arial" pitchFamily="34" charset="0"/>
              </a:rPr>
              <a:t>using simulated future GOES-R radiances</a:t>
            </a:r>
          </a:p>
          <a:p>
            <a:pPr algn="ctr" fontAlgn="base">
              <a:spcBef>
                <a:spcPct val="0"/>
              </a:spcBef>
              <a:spcAft>
                <a:spcPct val="0"/>
              </a:spcAft>
            </a:pPr>
            <a:r>
              <a:rPr lang="en-US" sz="1400" b="1">
                <a:solidFill>
                  <a:prstClr val="black"/>
                </a:solidFill>
                <a:cs typeface="Arial" pitchFamily="34" charset="0"/>
              </a:rPr>
              <a:t>2 km resolution; 5-minute time step</a:t>
            </a:r>
          </a:p>
        </p:txBody>
      </p:sp>
      <p:sp>
        <p:nvSpPr>
          <p:cNvPr id="27652" name="TextBox 13"/>
          <p:cNvSpPr txBox="1">
            <a:spLocks noChangeArrowheads="1"/>
          </p:cNvSpPr>
          <p:nvPr/>
        </p:nvSpPr>
        <p:spPr bwMode="auto">
          <a:xfrm>
            <a:off x="279400" y="5688013"/>
            <a:ext cx="4329113" cy="522287"/>
          </a:xfrm>
          <a:prstGeom prst="rect">
            <a:avLst/>
          </a:prstGeom>
          <a:noFill/>
          <a:ln w="9525">
            <a:noFill/>
            <a:miter lim="800000"/>
            <a:headEnd/>
            <a:tailEnd/>
          </a:ln>
        </p:spPr>
        <p:txBody>
          <a:bodyPr>
            <a:spAutoFit/>
          </a:bodyPr>
          <a:lstStyle/>
          <a:p>
            <a:pPr algn="ctr" fontAlgn="base">
              <a:spcBef>
                <a:spcPct val="0"/>
              </a:spcBef>
              <a:spcAft>
                <a:spcPct val="0"/>
              </a:spcAft>
            </a:pPr>
            <a:r>
              <a:rPr lang="en-US" sz="1400" b="1">
                <a:solidFill>
                  <a:prstClr val="black"/>
                </a:solidFill>
                <a:cs typeface="Arial" pitchFamily="34" charset="0"/>
              </a:rPr>
              <a:t>IR AMVs derived from current GOES-12</a:t>
            </a:r>
          </a:p>
          <a:p>
            <a:pPr algn="ctr" fontAlgn="base">
              <a:spcBef>
                <a:spcPct val="0"/>
              </a:spcBef>
              <a:spcAft>
                <a:spcPct val="0"/>
              </a:spcAft>
            </a:pPr>
            <a:r>
              <a:rPr lang="en-US" sz="1400" b="1">
                <a:solidFill>
                  <a:prstClr val="black"/>
                </a:solidFill>
                <a:cs typeface="Arial" pitchFamily="34" charset="0"/>
              </a:rPr>
              <a:t>4km resolution; 15-minute time step</a:t>
            </a:r>
          </a:p>
        </p:txBody>
      </p:sp>
      <p:sp>
        <p:nvSpPr>
          <p:cNvPr id="31749" name="Text Box 6"/>
          <p:cNvSpPr txBox="1">
            <a:spLocks noChangeArrowheads="1"/>
          </p:cNvSpPr>
          <p:nvPr/>
        </p:nvSpPr>
        <p:spPr bwMode="auto">
          <a:xfrm>
            <a:off x="880094" y="228600"/>
            <a:ext cx="7494937" cy="861774"/>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sz="3200" b="1" dirty="0">
                <a:solidFill>
                  <a:prstClr val="black"/>
                </a:solidFill>
                <a:latin typeface="Arial" pitchFamily="34" charset="0"/>
                <a:cs typeface="Arial" pitchFamily="34" charset="0"/>
              </a:rPr>
              <a:t>GOES-R Atmospheric </a:t>
            </a:r>
            <a:r>
              <a:rPr lang="en-US" sz="3200" b="1" dirty="0">
                <a:solidFill>
                  <a:prstClr val="black"/>
                </a:solidFill>
                <a:cs typeface="Arial" pitchFamily="34" charset="0"/>
              </a:rPr>
              <a:t>Motion</a:t>
            </a:r>
            <a:r>
              <a:rPr lang="en-US" sz="3200" b="1" dirty="0">
                <a:solidFill>
                  <a:prstClr val="black"/>
                </a:solidFill>
                <a:latin typeface="Arial" pitchFamily="34" charset="0"/>
                <a:cs typeface="Arial" pitchFamily="34" charset="0"/>
              </a:rPr>
              <a:t> Vectors </a:t>
            </a:r>
          </a:p>
          <a:p>
            <a:pPr algn="ctr" fontAlgn="base">
              <a:spcBef>
                <a:spcPct val="0"/>
              </a:spcBef>
              <a:spcAft>
                <a:spcPct val="0"/>
              </a:spcAft>
              <a:defRPr/>
            </a:pPr>
            <a:r>
              <a:rPr lang="en-US" b="1" dirty="0">
                <a:solidFill>
                  <a:prstClr val="black"/>
                </a:solidFill>
                <a:latin typeface="Arial" pitchFamily="34" charset="0"/>
                <a:cs typeface="Arial" pitchFamily="34" charset="0"/>
              </a:rPr>
              <a:t>Product Example: Hurricane Katrina</a:t>
            </a:r>
          </a:p>
        </p:txBody>
      </p:sp>
      <p:sp>
        <p:nvSpPr>
          <p:cNvPr id="27654" name="Text Box 7"/>
          <p:cNvSpPr txBox="1">
            <a:spLocks noChangeArrowheads="1"/>
          </p:cNvSpPr>
          <p:nvPr/>
        </p:nvSpPr>
        <p:spPr bwMode="auto">
          <a:xfrm>
            <a:off x="1997075" y="5257800"/>
            <a:ext cx="5086350" cy="304800"/>
          </a:xfrm>
          <a:prstGeom prst="rect">
            <a:avLst/>
          </a:prstGeom>
          <a:solidFill>
            <a:schemeClr val="tx1"/>
          </a:solidFill>
          <a:ln w="9525">
            <a:noFill/>
            <a:miter lim="800000"/>
            <a:headEnd/>
            <a:tailEnd/>
          </a:ln>
        </p:spPr>
        <p:txBody>
          <a:bodyPr wrap="none">
            <a:spAutoFit/>
          </a:bodyPr>
          <a:lstStyle/>
          <a:p>
            <a:pPr fontAlgn="base">
              <a:spcBef>
                <a:spcPct val="0"/>
              </a:spcBef>
              <a:spcAft>
                <a:spcPct val="0"/>
              </a:spcAft>
            </a:pPr>
            <a:r>
              <a:rPr lang="en-US" sz="1400" b="1">
                <a:solidFill>
                  <a:prstClr val="white"/>
                </a:solidFill>
                <a:latin typeface="Arial" pitchFamily="34" charset="0"/>
                <a:cs typeface="Arial" pitchFamily="34" charset="0"/>
              </a:rPr>
              <a:t>Low-mid level vectors- </a:t>
            </a:r>
            <a:r>
              <a:rPr lang="en-US" sz="1400" b="1">
                <a:solidFill>
                  <a:srgbClr val="00FFFF"/>
                </a:solidFill>
                <a:latin typeface="Arial" pitchFamily="34" charset="0"/>
                <a:cs typeface="Arial" pitchFamily="34" charset="0"/>
              </a:rPr>
              <a:t>cyan   </a:t>
            </a:r>
            <a:r>
              <a:rPr lang="en-US" sz="1400" b="1">
                <a:solidFill>
                  <a:prstClr val="white"/>
                </a:solidFill>
                <a:latin typeface="Arial" pitchFamily="34" charset="0"/>
                <a:cs typeface="Arial" pitchFamily="34" charset="0"/>
              </a:rPr>
              <a:t> Upper-level vectors - </a:t>
            </a:r>
            <a:r>
              <a:rPr lang="en-US" sz="1400" b="1">
                <a:solidFill>
                  <a:srgbClr val="FFFF00"/>
                </a:solidFill>
                <a:latin typeface="Arial" pitchFamily="34" charset="0"/>
                <a:cs typeface="Arial" pitchFamily="34" charset="0"/>
              </a:rPr>
              <a:t>yellow</a:t>
            </a:r>
          </a:p>
        </p:txBody>
      </p:sp>
      <p:sp>
        <p:nvSpPr>
          <p:cNvPr id="27655" name="Text Box 8"/>
          <p:cNvSpPr txBox="1">
            <a:spLocks noChangeArrowheads="1"/>
          </p:cNvSpPr>
          <p:nvPr/>
        </p:nvSpPr>
        <p:spPr bwMode="auto">
          <a:xfrm>
            <a:off x="5672138" y="6489700"/>
            <a:ext cx="3505200" cy="277813"/>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prstClr val="black"/>
                </a:solidFill>
                <a:latin typeface="Arial" pitchFamily="34" charset="0"/>
                <a:cs typeface="Arial" pitchFamily="34" charset="0"/>
              </a:rPr>
              <a:t>Courtesy C. </a:t>
            </a:r>
            <a:r>
              <a:rPr lang="en-US" sz="1200" dirty="0" err="1">
                <a:solidFill>
                  <a:prstClr val="black"/>
                </a:solidFill>
                <a:latin typeface="Arial" pitchFamily="34" charset="0"/>
                <a:cs typeface="Arial" pitchFamily="34" charset="0"/>
              </a:rPr>
              <a:t>Velden</a:t>
            </a:r>
            <a:r>
              <a:rPr lang="en-US" sz="1200" dirty="0">
                <a:solidFill>
                  <a:prstClr val="black"/>
                </a:solidFill>
                <a:latin typeface="Arial" pitchFamily="34" charset="0"/>
                <a:cs typeface="Arial" pitchFamily="34" charset="0"/>
              </a:rPr>
              <a:t>: </a:t>
            </a:r>
            <a:r>
              <a:rPr lang="en-US" sz="1200" dirty="0" err="1">
                <a:solidFill>
                  <a:prstClr val="black"/>
                </a:solidFill>
                <a:latin typeface="Arial" pitchFamily="34" charset="0"/>
                <a:cs typeface="Arial" pitchFamily="34" charset="0"/>
              </a:rPr>
              <a:t>UWisc</a:t>
            </a:r>
            <a:r>
              <a:rPr lang="en-US" sz="1200" dirty="0">
                <a:solidFill>
                  <a:prstClr val="black"/>
                </a:solidFill>
                <a:latin typeface="Arial" pitchFamily="34" charset="0"/>
                <a:cs typeface="Arial" pitchFamily="34" charset="0"/>
              </a:rPr>
              <a:t>-CIMSS/NOAA-STAR</a:t>
            </a:r>
          </a:p>
        </p:txBody>
      </p:sp>
      <p:pic>
        <p:nvPicPr>
          <p:cNvPr id="27656" name="Picture 11" descr="Band14_QIwoFCSTwoEE_15BOX_05MIN_2KM_QI40.png"/>
          <p:cNvPicPr>
            <a:picLocks/>
          </p:cNvPicPr>
          <p:nvPr/>
        </p:nvPicPr>
        <p:blipFill>
          <a:blip r:embed="rId4" cstate="print"/>
          <a:srcRect/>
          <a:stretch>
            <a:fillRect/>
          </a:stretch>
        </p:blipFill>
        <p:spPr bwMode="auto">
          <a:xfrm>
            <a:off x="4816475" y="1509713"/>
            <a:ext cx="3778250" cy="3657600"/>
          </a:xfrm>
          <a:prstGeom prst="rect">
            <a:avLst/>
          </a:prstGeom>
          <a:noFill/>
          <a:ln w="9525">
            <a:noFill/>
            <a:miter lim="800000"/>
            <a:headEnd/>
            <a:tailEnd/>
          </a:ln>
        </p:spPr>
      </p:pic>
      <p:sp>
        <p:nvSpPr>
          <p:cNvPr id="9" name="Line 4"/>
          <p:cNvSpPr>
            <a:spLocks noChangeShapeType="1"/>
          </p:cNvSpPr>
          <p:nvPr/>
        </p:nvSpPr>
        <p:spPr bwMode="auto">
          <a:xfrm>
            <a:off x="457200" y="1295400"/>
            <a:ext cx="8229600" cy="0"/>
          </a:xfrm>
          <a:prstGeom prst="line">
            <a:avLst/>
          </a:prstGeom>
          <a:noFill/>
          <a:ln w="50800" cmpd="dbl">
            <a:solidFill>
              <a:srgbClr val="003399"/>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7030161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2"/>
          </p:nvPr>
        </p:nvSpPr>
        <p:spPr/>
        <p:txBody>
          <a:bodyPr/>
          <a:lstStyle/>
          <a:p>
            <a:fld id="{9C4F5FF3-3B71-4CA7-87E6-93428E6D91E9}" type="slidenum">
              <a:rPr lang="en-US">
                <a:solidFill>
                  <a:srgbClr val="000000"/>
                </a:solidFill>
              </a:rPr>
              <a:pPr/>
              <a:t>48</a:t>
            </a:fld>
            <a:endParaRPr lang="en-US">
              <a:solidFill>
                <a:srgbClr val="000000"/>
              </a:solidFill>
            </a:endParaRPr>
          </a:p>
        </p:txBody>
      </p:sp>
      <p:pic>
        <p:nvPicPr>
          <p:cNvPr id="116738" name="Picture 2" descr="ABIS_standard_satellite_lat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838200"/>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6739" name="Picture 3" descr="GOES12_standard_satellite_lat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38200"/>
            <a:ext cx="3336925" cy="29479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6740" name="Rectangle 4"/>
          <p:cNvSpPr>
            <a:spLocks noChangeArrowheads="1"/>
          </p:cNvSpPr>
          <p:nvPr/>
        </p:nvSpPr>
        <p:spPr bwMode="auto">
          <a:xfrm>
            <a:off x="654050" y="-53975"/>
            <a:ext cx="7940675" cy="1250950"/>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0"/>
              </a:spcBef>
              <a:spcAft>
                <a:spcPct val="0"/>
              </a:spcAft>
            </a:pPr>
            <a:r>
              <a:rPr lang="en-US" sz="2800" b="1" dirty="0">
                <a:solidFill>
                  <a:srgbClr val="FFFF00"/>
                </a:solidFill>
                <a:effectLst>
                  <a:outerShdw blurRad="38100" dist="38100" dir="2700000" algn="tl">
                    <a:srgbClr val="000000"/>
                  </a:outerShdw>
                </a:effectLst>
                <a:latin typeface="Times New Roman" pitchFamily="18" charset="0"/>
              </a:rPr>
              <a:t>GOES-12 and GOES-R ABI</a:t>
            </a:r>
          </a:p>
          <a:p>
            <a:pPr algn="ctr" fontAlgn="base">
              <a:spcBef>
                <a:spcPct val="0"/>
              </a:spcBef>
              <a:spcAft>
                <a:spcPct val="0"/>
              </a:spcAft>
            </a:pPr>
            <a:r>
              <a:rPr lang="en-US" sz="2800" b="1" dirty="0">
                <a:solidFill>
                  <a:srgbClr val="FFFF00"/>
                </a:solidFill>
                <a:effectLst>
                  <a:outerShdw blurRad="38100" dist="38100" dir="2700000" algn="tl">
                    <a:srgbClr val="000000"/>
                  </a:outerShdw>
                </a:effectLst>
                <a:latin typeface="Times New Roman" pitchFamily="18" charset="0"/>
              </a:rPr>
              <a:t>Simulation of Grand Prix Fire/Southern California</a:t>
            </a:r>
          </a:p>
          <a:p>
            <a:pPr algn="ctr" fontAlgn="base">
              <a:spcBef>
                <a:spcPct val="0"/>
              </a:spcBef>
              <a:spcAft>
                <a:spcPct val="0"/>
              </a:spcAft>
            </a:pPr>
            <a:endParaRPr lang="en-US" sz="2000" b="1" dirty="0">
              <a:solidFill>
                <a:srgbClr val="000000"/>
              </a:solidFill>
            </a:endParaRPr>
          </a:p>
        </p:txBody>
      </p:sp>
      <p:pic>
        <p:nvPicPr>
          <p:cNvPr id="116741" name="Picture 5" descr="GOES12_GrandPrix_colorfilledcontou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76675"/>
            <a:ext cx="3335338" cy="29432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6742" name="Picture 6" descr="ABI_GrandPrix_colorfilledcontou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875" y="3876675"/>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6743" name="Text Box 7"/>
          <p:cNvSpPr txBox="1">
            <a:spLocks noChangeArrowheads="1"/>
          </p:cNvSpPr>
          <p:nvPr/>
        </p:nvSpPr>
        <p:spPr bwMode="auto">
          <a:xfrm>
            <a:off x="2863850" y="1143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GOES-12</a:t>
            </a:r>
          </a:p>
        </p:txBody>
      </p:sp>
      <p:sp>
        <p:nvSpPr>
          <p:cNvPr id="116744" name="Text Box 8"/>
          <p:cNvSpPr txBox="1">
            <a:spLocks noChangeArrowheads="1"/>
          </p:cNvSpPr>
          <p:nvPr/>
        </p:nvSpPr>
        <p:spPr bwMode="auto">
          <a:xfrm>
            <a:off x="2863850" y="41148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GOES-12</a:t>
            </a:r>
          </a:p>
        </p:txBody>
      </p:sp>
      <p:sp>
        <p:nvSpPr>
          <p:cNvPr id="116745" name="Text Box 9"/>
          <p:cNvSpPr txBox="1">
            <a:spLocks noChangeArrowheads="1"/>
          </p:cNvSpPr>
          <p:nvPr/>
        </p:nvSpPr>
        <p:spPr bwMode="auto">
          <a:xfrm>
            <a:off x="6750050" y="11430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GOES-R ABI</a:t>
            </a:r>
          </a:p>
        </p:txBody>
      </p:sp>
      <p:sp>
        <p:nvSpPr>
          <p:cNvPr id="116746" name="Text Box 10"/>
          <p:cNvSpPr txBox="1">
            <a:spLocks noChangeArrowheads="1"/>
          </p:cNvSpPr>
          <p:nvPr/>
        </p:nvSpPr>
        <p:spPr bwMode="auto">
          <a:xfrm>
            <a:off x="6750050" y="41148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GOES-R ABI</a:t>
            </a:r>
          </a:p>
        </p:txBody>
      </p:sp>
      <p:sp>
        <p:nvSpPr>
          <p:cNvPr id="12" name="Text Box 8"/>
          <p:cNvSpPr txBox="1">
            <a:spLocks noChangeArrowheads="1"/>
          </p:cNvSpPr>
          <p:nvPr/>
        </p:nvSpPr>
        <p:spPr bwMode="auto">
          <a:xfrm rot="5400000">
            <a:off x="8175625" y="5813425"/>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smtClean="0">
                <a:solidFill>
                  <a:prstClr val="black"/>
                </a:solidFill>
                <a:latin typeface="Arial" pitchFamily="34" charset="0"/>
                <a:cs typeface="Arial" pitchFamily="34" charset="0"/>
              </a:rPr>
              <a:t>J. </a:t>
            </a:r>
            <a:r>
              <a:rPr lang="en-US" sz="1600" b="1" dirty="0" err="1" smtClean="0">
                <a:solidFill>
                  <a:prstClr val="black"/>
                </a:solidFill>
                <a:latin typeface="Arial" pitchFamily="34" charset="0"/>
                <a:cs typeface="Arial" pitchFamily="34" charset="0"/>
              </a:rPr>
              <a:t>Feltz</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2581297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75779" name="Rectangle 3"/>
          <p:cNvSpPr>
            <a:spLocks noGrp="1" noChangeArrowheads="1"/>
          </p:cNvSpPr>
          <p:nvPr>
            <p:ph type="body" idx="1"/>
          </p:nvPr>
        </p:nvSpPr>
        <p:spPr>
          <a:xfrm>
            <a:off x="381000" y="1143000"/>
            <a:ext cx="8839200" cy="5105400"/>
          </a:xfrm>
        </p:spPr>
        <p:txBody>
          <a:bodyPr/>
          <a:lstStyle/>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lvl="1" eaLnBrk="1" hangingPunct="1">
              <a:lnSpc>
                <a:spcPct val="90000"/>
              </a:lnSpc>
            </a:pPr>
            <a:r>
              <a:rPr lang="en-US" dirty="0" smtClean="0">
                <a:solidFill>
                  <a:schemeClr val="bg1"/>
                </a:solidFill>
              </a:rPr>
              <a:t>Imagery</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rgbClr val="FFFF00"/>
                </a:solidFill>
              </a:rPr>
              <a:t>Summary</a:t>
            </a:r>
          </a:p>
          <a:p>
            <a:pPr lvl="1" eaLnBrk="1" hangingPunct="1">
              <a:lnSpc>
                <a:spcPct val="90000"/>
              </a:lnSpc>
            </a:pPr>
            <a:r>
              <a:rPr lang="en-US" dirty="0" smtClean="0">
                <a:solidFill>
                  <a:schemeClr val="bg1"/>
                </a:solidFill>
              </a:rPr>
              <a:t>More information</a:t>
            </a:r>
          </a:p>
        </p:txBody>
      </p:sp>
      <p:sp>
        <p:nvSpPr>
          <p:cNvPr id="757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C4F92BC-B6A0-49A6-9AE5-1AB576CF7A9E}" type="slidenum">
              <a:rPr lang="en-US" smtClean="0">
                <a:solidFill>
                  <a:srgbClr val="000000"/>
                </a:solidFill>
              </a:rPr>
              <a:pPr eaLnBrk="1" hangingPunct="1"/>
              <a:t>49</a:t>
            </a:fld>
            <a:endParaRPr lang="en-US" smtClean="0">
              <a:solidFill>
                <a:srgbClr val="000000"/>
              </a:solidFill>
            </a:endParaRPr>
          </a:p>
        </p:txBody>
      </p:sp>
      <p:sp>
        <p:nvSpPr>
          <p:cNvPr id="7" name="Rectangle 3" descr="cube_imager"/>
          <p:cNvSpPr>
            <a:spLocks noGrp="1" noChangeAspect="1" noChangeArrowheads="1"/>
          </p:cNvSpPr>
          <p:nvPr isPhoto="1"/>
        </p:nvSpPr>
        <p:spPr bwMode="auto">
          <a:xfrm>
            <a:off x="4114800" y="2362200"/>
            <a:ext cx="4876800" cy="3657600"/>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 name="Rectangle 5"/>
          <p:cNvSpPr/>
          <p:nvPr/>
        </p:nvSpPr>
        <p:spPr>
          <a:xfrm>
            <a:off x="1141828" y="6248400"/>
            <a:ext cx="5411372" cy="338554"/>
          </a:xfrm>
          <a:prstGeom prst="rect">
            <a:avLst/>
          </a:prstGeom>
          <a:solidFill>
            <a:schemeClr val="bg1"/>
          </a:solidFill>
        </p:spPr>
        <p:txBody>
          <a:bodyPr wrap="square">
            <a:spAutoFit/>
          </a:bodyPr>
          <a:lstStyle/>
          <a:p>
            <a:r>
              <a:rPr lang="en-US" sz="1600" dirty="0" smtClean="0"/>
              <a:t>P4.14 </a:t>
            </a:r>
            <a:r>
              <a:rPr lang="en-US" sz="1600" b="1" dirty="0" smtClean="0"/>
              <a:t>GOES-R </a:t>
            </a:r>
            <a:r>
              <a:rPr lang="en-US" sz="1600" b="1" dirty="0"/>
              <a:t>Products List and Planned </a:t>
            </a:r>
            <a:r>
              <a:rPr lang="en-US" sz="1600" b="1" dirty="0" smtClean="0"/>
              <a:t>Availability </a:t>
            </a:r>
            <a:endParaRPr lang="en-US" sz="1600" dirty="0"/>
          </a:p>
        </p:txBody>
      </p:sp>
    </p:spTree>
    <p:extLst>
      <p:ext uri="{BB962C8B-B14F-4D97-AF65-F5344CB8AC3E}">
        <p14:creationId xmlns:p14="http://schemas.microsoft.com/office/powerpoint/2010/main" val="13569807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228600" y="-228600"/>
            <a:ext cx="8915400" cy="1371600"/>
          </a:xfrm>
        </p:spPr>
        <p:txBody>
          <a:bodyPr/>
          <a:lstStyle/>
          <a:p>
            <a:pPr eaLnBrk="1" hangingPunct="1"/>
            <a:r>
              <a:rPr lang="en-US" sz="4000" b="1" smtClean="0">
                <a:solidFill>
                  <a:srgbClr val="FFFF00"/>
                </a:solidFill>
              </a:rPr>
              <a:t>The Advanced Baseline Imager:</a:t>
            </a:r>
          </a:p>
        </p:txBody>
      </p:sp>
      <p:sp>
        <p:nvSpPr>
          <p:cNvPr id="30723" name="Text Box 3"/>
          <p:cNvSpPr txBox="1">
            <a:spLocks noChangeArrowheads="1"/>
          </p:cNvSpPr>
          <p:nvPr/>
        </p:nvSpPr>
        <p:spPr bwMode="auto">
          <a:xfrm>
            <a:off x="76200" y="838200"/>
            <a:ext cx="91440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68325" eaLnBrk="0" hangingPunct="0">
              <a:defRPr>
                <a:solidFill>
                  <a:schemeClr val="tx1"/>
                </a:solidFill>
                <a:latin typeface="Arial" pitchFamily="34" charset="0"/>
              </a:defRPr>
            </a:lvl1pPr>
            <a:lvl2pPr marL="742950" indent="-285750" defTabSz="568325" eaLnBrk="0" hangingPunct="0">
              <a:defRPr>
                <a:solidFill>
                  <a:schemeClr val="tx1"/>
                </a:solidFill>
                <a:latin typeface="Arial" pitchFamily="34" charset="0"/>
              </a:defRPr>
            </a:lvl2pPr>
            <a:lvl3pPr marL="1143000" indent="-228600" defTabSz="568325" eaLnBrk="0" hangingPunct="0">
              <a:defRPr>
                <a:solidFill>
                  <a:schemeClr val="tx1"/>
                </a:solidFill>
                <a:latin typeface="Arial" pitchFamily="34" charset="0"/>
              </a:defRPr>
            </a:lvl3pPr>
            <a:lvl4pPr marL="1600200" indent="-228600" defTabSz="568325" eaLnBrk="0" hangingPunct="0">
              <a:defRPr>
                <a:solidFill>
                  <a:schemeClr val="tx1"/>
                </a:solidFill>
                <a:latin typeface="Arial" pitchFamily="34" charset="0"/>
              </a:defRPr>
            </a:lvl4pPr>
            <a:lvl5pPr marL="2057400" indent="-228600" defTabSz="568325" eaLnBrk="0" hangingPunct="0">
              <a:defRPr>
                <a:solidFill>
                  <a:schemeClr val="tx1"/>
                </a:solidFill>
                <a:latin typeface="Arial" pitchFamily="34" charset="0"/>
              </a:defRPr>
            </a:lvl5pPr>
            <a:lvl6pPr marL="2514600" indent="-228600" defTabSz="568325" eaLnBrk="0" fontAlgn="base" hangingPunct="0">
              <a:spcBef>
                <a:spcPct val="0"/>
              </a:spcBef>
              <a:spcAft>
                <a:spcPct val="0"/>
              </a:spcAft>
              <a:defRPr>
                <a:solidFill>
                  <a:schemeClr val="tx1"/>
                </a:solidFill>
                <a:latin typeface="Arial" pitchFamily="34" charset="0"/>
              </a:defRPr>
            </a:lvl6pPr>
            <a:lvl7pPr marL="2971800" indent="-228600" defTabSz="568325" eaLnBrk="0" fontAlgn="base" hangingPunct="0">
              <a:spcBef>
                <a:spcPct val="0"/>
              </a:spcBef>
              <a:spcAft>
                <a:spcPct val="0"/>
              </a:spcAft>
              <a:defRPr>
                <a:solidFill>
                  <a:schemeClr val="tx1"/>
                </a:solidFill>
                <a:latin typeface="Arial" pitchFamily="34" charset="0"/>
              </a:defRPr>
            </a:lvl7pPr>
            <a:lvl8pPr marL="3429000" indent="-228600" defTabSz="568325" eaLnBrk="0" fontAlgn="base" hangingPunct="0">
              <a:spcBef>
                <a:spcPct val="0"/>
              </a:spcBef>
              <a:spcAft>
                <a:spcPct val="0"/>
              </a:spcAft>
              <a:defRPr>
                <a:solidFill>
                  <a:schemeClr val="tx1"/>
                </a:solidFill>
                <a:latin typeface="Arial" pitchFamily="34" charset="0"/>
              </a:defRPr>
            </a:lvl8pPr>
            <a:lvl9pPr marL="3886200" indent="-228600" defTabSz="568325"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b="1" dirty="0">
                <a:solidFill>
                  <a:srgbClr val="FFFF00"/>
                </a:solidFill>
              </a:rPr>
              <a:t>				  			ABI				</a:t>
            </a:r>
            <a:r>
              <a:rPr lang="en-US" sz="2400" b="1" dirty="0">
                <a:solidFill>
                  <a:srgbClr val="FFFFFF"/>
                </a:solidFill>
              </a:rPr>
              <a:t>Current</a:t>
            </a:r>
          </a:p>
          <a:p>
            <a:pPr fontAlgn="base">
              <a:spcBef>
                <a:spcPct val="0"/>
              </a:spcBef>
              <a:spcAft>
                <a:spcPct val="0"/>
              </a:spcAft>
            </a:pPr>
            <a:endParaRPr lang="en-US" sz="1200" b="1" dirty="0">
              <a:solidFill>
                <a:srgbClr val="FFFFFF"/>
              </a:solidFill>
            </a:endParaRPr>
          </a:p>
          <a:p>
            <a:pPr fontAlgn="base">
              <a:spcBef>
                <a:spcPct val="0"/>
              </a:spcBef>
              <a:spcAft>
                <a:spcPct val="0"/>
              </a:spcAft>
            </a:pPr>
            <a:r>
              <a:rPr lang="en-US" sz="2400" b="1" dirty="0">
                <a:solidFill>
                  <a:srgbClr val="FFFF00"/>
                </a:solidFill>
              </a:rPr>
              <a:t>Spectral Coverage</a:t>
            </a:r>
            <a:r>
              <a:rPr lang="en-US" sz="2400" dirty="0">
                <a:solidFill>
                  <a:srgbClr val="FFFF00"/>
                </a:solidFill>
              </a:rPr>
              <a:t>				</a:t>
            </a:r>
          </a:p>
          <a:p>
            <a:pPr fontAlgn="base">
              <a:spcBef>
                <a:spcPct val="0"/>
              </a:spcBef>
              <a:spcAft>
                <a:spcPct val="0"/>
              </a:spcAft>
            </a:pPr>
            <a:r>
              <a:rPr lang="en-US" sz="2400" dirty="0">
                <a:solidFill>
                  <a:srgbClr val="FFFF00"/>
                </a:solidFill>
              </a:rPr>
              <a:t>							16 bands		</a:t>
            </a:r>
            <a:r>
              <a:rPr lang="en-US" sz="2400" dirty="0">
                <a:solidFill>
                  <a:srgbClr val="FFFFFF"/>
                </a:solidFill>
              </a:rPr>
              <a:t>5 bands</a:t>
            </a:r>
          </a:p>
          <a:p>
            <a:pPr fontAlgn="base">
              <a:spcBef>
                <a:spcPct val="0"/>
              </a:spcBef>
              <a:spcAft>
                <a:spcPct val="0"/>
              </a:spcAft>
            </a:pPr>
            <a:endParaRPr lang="en-US" sz="1200" b="1" dirty="0">
              <a:solidFill>
                <a:srgbClr val="FFFF00"/>
              </a:solidFill>
            </a:endParaRPr>
          </a:p>
          <a:p>
            <a:pPr fontAlgn="base">
              <a:spcBef>
                <a:spcPct val="0"/>
              </a:spcBef>
              <a:spcAft>
                <a:spcPct val="0"/>
              </a:spcAft>
            </a:pPr>
            <a:r>
              <a:rPr lang="en-US" sz="2400" b="1" dirty="0">
                <a:solidFill>
                  <a:srgbClr val="FFFF00"/>
                </a:solidFill>
              </a:rPr>
              <a:t>Spatial resolution </a:t>
            </a:r>
            <a:r>
              <a:rPr lang="en-US" sz="2400" dirty="0">
                <a:solidFill>
                  <a:srgbClr val="FFFF00"/>
                </a:solidFill>
              </a:rPr>
              <a:t>	</a:t>
            </a:r>
          </a:p>
          <a:p>
            <a:pPr fontAlgn="base">
              <a:spcBef>
                <a:spcPct val="0"/>
              </a:spcBef>
              <a:spcAft>
                <a:spcPct val="0"/>
              </a:spcAft>
            </a:pPr>
            <a:r>
              <a:rPr lang="en-US" sz="2400" dirty="0">
                <a:solidFill>
                  <a:srgbClr val="FFFF00"/>
                </a:solidFill>
              </a:rPr>
              <a:t>	0.64 </a:t>
            </a:r>
            <a:r>
              <a:rPr lang="en-US" sz="2400" dirty="0">
                <a:solidFill>
                  <a:srgbClr val="FFFF00"/>
                </a:solidFill>
                <a:latin typeface="Symbol" pitchFamily="18" charset="2"/>
              </a:rPr>
              <a:t>m</a:t>
            </a:r>
            <a:r>
              <a:rPr lang="en-US" sz="2000" dirty="0">
                <a:solidFill>
                  <a:srgbClr val="FFFF00"/>
                </a:solidFill>
              </a:rPr>
              <a:t>m</a:t>
            </a:r>
            <a:r>
              <a:rPr lang="en-US" sz="2400" dirty="0">
                <a:solidFill>
                  <a:srgbClr val="FFFF00"/>
                </a:solidFill>
              </a:rPr>
              <a:t> Visible 			0.5 km 			</a:t>
            </a:r>
            <a:r>
              <a:rPr lang="en-US" sz="2400" dirty="0">
                <a:solidFill>
                  <a:srgbClr val="FFFFFF"/>
                </a:solidFill>
              </a:rPr>
              <a:t>Approx. 1 km</a:t>
            </a:r>
          </a:p>
          <a:p>
            <a:pPr fontAlgn="base">
              <a:spcBef>
                <a:spcPct val="0"/>
              </a:spcBef>
              <a:spcAft>
                <a:spcPct val="0"/>
              </a:spcAft>
            </a:pPr>
            <a:r>
              <a:rPr lang="en-US" sz="2400" dirty="0">
                <a:solidFill>
                  <a:srgbClr val="FFFF00"/>
                </a:solidFill>
              </a:rPr>
              <a:t>	Other Visible/near-IR	1.0 km			</a:t>
            </a:r>
            <a:r>
              <a:rPr lang="en-US" sz="2400" dirty="0">
                <a:solidFill>
                  <a:srgbClr val="FFFFFF"/>
                </a:solidFill>
              </a:rPr>
              <a:t>n/a</a:t>
            </a:r>
          </a:p>
          <a:p>
            <a:pPr fontAlgn="base">
              <a:spcBef>
                <a:spcPct val="0"/>
              </a:spcBef>
              <a:spcAft>
                <a:spcPct val="0"/>
              </a:spcAft>
            </a:pPr>
            <a:r>
              <a:rPr lang="en-US" sz="2400" dirty="0">
                <a:solidFill>
                  <a:srgbClr val="FFFF00"/>
                </a:solidFill>
              </a:rPr>
              <a:t>	Bands (&gt;2 </a:t>
            </a:r>
            <a:r>
              <a:rPr lang="en-US" sz="2400" dirty="0">
                <a:solidFill>
                  <a:srgbClr val="FFFF00"/>
                </a:solidFill>
                <a:latin typeface="Symbol" pitchFamily="18" charset="2"/>
              </a:rPr>
              <a:t>m</a:t>
            </a:r>
            <a:r>
              <a:rPr lang="en-US" sz="2000" dirty="0">
                <a:solidFill>
                  <a:srgbClr val="FFFF00"/>
                </a:solidFill>
              </a:rPr>
              <a:t>m</a:t>
            </a:r>
            <a:r>
              <a:rPr lang="en-US" sz="2400" dirty="0">
                <a:solidFill>
                  <a:srgbClr val="FFFF00"/>
                </a:solidFill>
              </a:rPr>
              <a:t>)			2 km			</a:t>
            </a:r>
            <a:r>
              <a:rPr lang="en-US" sz="2400" dirty="0">
                <a:solidFill>
                  <a:srgbClr val="FFFFFF"/>
                </a:solidFill>
              </a:rPr>
              <a:t>Approx. 4 km</a:t>
            </a:r>
          </a:p>
          <a:p>
            <a:pPr fontAlgn="base">
              <a:spcBef>
                <a:spcPct val="0"/>
              </a:spcBef>
              <a:spcAft>
                <a:spcPct val="0"/>
              </a:spcAft>
            </a:pPr>
            <a:endParaRPr lang="en-US" sz="1200" dirty="0">
              <a:solidFill>
                <a:srgbClr val="FFFFFF"/>
              </a:solidFill>
            </a:endParaRPr>
          </a:p>
          <a:p>
            <a:pPr fontAlgn="base">
              <a:spcBef>
                <a:spcPct val="0"/>
              </a:spcBef>
              <a:spcAft>
                <a:spcPct val="0"/>
              </a:spcAft>
            </a:pPr>
            <a:r>
              <a:rPr lang="en-US" sz="2400" b="1" dirty="0">
                <a:solidFill>
                  <a:srgbClr val="FFFF00"/>
                </a:solidFill>
              </a:rPr>
              <a:t>Spatial coverage	</a:t>
            </a:r>
          </a:p>
          <a:p>
            <a:pPr fontAlgn="base">
              <a:spcBef>
                <a:spcPct val="0"/>
              </a:spcBef>
              <a:spcAft>
                <a:spcPct val="0"/>
              </a:spcAft>
            </a:pPr>
            <a:r>
              <a:rPr lang="en-US" sz="2400" b="1" dirty="0">
                <a:solidFill>
                  <a:srgbClr val="FFFF00"/>
                </a:solidFill>
              </a:rPr>
              <a:t>	</a:t>
            </a:r>
            <a:r>
              <a:rPr lang="en-US" sz="2400" dirty="0">
                <a:solidFill>
                  <a:srgbClr val="FFFF00"/>
                </a:solidFill>
              </a:rPr>
              <a:t>Full disk					4 per hour		</a:t>
            </a:r>
            <a:r>
              <a:rPr lang="en-US" sz="2400" dirty="0">
                <a:solidFill>
                  <a:srgbClr val="FFFFFF"/>
                </a:solidFill>
              </a:rPr>
              <a:t>Scheduled (3 </a:t>
            </a:r>
            <a:r>
              <a:rPr lang="en-US" sz="2400" dirty="0" err="1">
                <a:solidFill>
                  <a:srgbClr val="FFFFFF"/>
                </a:solidFill>
              </a:rPr>
              <a:t>hrly</a:t>
            </a:r>
            <a:r>
              <a:rPr lang="en-US" sz="2400" dirty="0">
                <a:solidFill>
                  <a:srgbClr val="FFFFFF"/>
                </a:solidFill>
              </a:rPr>
              <a:t>)</a:t>
            </a:r>
            <a:endParaRPr lang="en-US" dirty="0">
              <a:solidFill>
                <a:srgbClr val="FFFFFF"/>
              </a:solidFill>
            </a:endParaRPr>
          </a:p>
          <a:p>
            <a:pPr fontAlgn="base">
              <a:spcBef>
                <a:spcPct val="0"/>
              </a:spcBef>
              <a:spcAft>
                <a:spcPct val="0"/>
              </a:spcAft>
            </a:pPr>
            <a:r>
              <a:rPr lang="en-US" sz="2400" dirty="0">
                <a:solidFill>
                  <a:srgbClr val="FFFF00"/>
                </a:solidFill>
              </a:rPr>
              <a:t>	CONUS        			12 per hour		</a:t>
            </a:r>
            <a:r>
              <a:rPr lang="en-US" sz="2400" dirty="0">
                <a:solidFill>
                  <a:srgbClr val="FFFFFF"/>
                </a:solidFill>
              </a:rPr>
              <a:t>~4 per hour</a:t>
            </a:r>
          </a:p>
          <a:p>
            <a:pPr fontAlgn="base">
              <a:spcBef>
                <a:spcPct val="0"/>
              </a:spcBef>
              <a:spcAft>
                <a:spcPct val="0"/>
              </a:spcAft>
            </a:pPr>
            <a:r>
              <a:rPr lang="en-US" sz="2400" dirty="0">
                <a:solidFill>
                  <a:srgbClr val="FFFF00"/>
                </a:solidFill>
              </a:rPr>
              <a:t>	</a:t>
            </a:r>
            <a:r>
              <a:rPr lang="en-US" sz="2400" dirty="0" err="1">
                <a:solidFill>
                  <a:srgbClr val="FFFF00"/>
                </a:solidFill>
              </a:rPr>
              <a:t>Mesoscale</a:t>
            </a:r>
            <a:r>
              <a:rPr lang="en-US" sz="2400" dirty="0">
                <a:solidFill>
                  <a:srgbClr val="FFFF00"/>
                </a:solidFill>
              </a:rPr>
              <a:t>				Every 30 sec	</a:t>
            </a:r>
            <a:r>
              <a:rPr lang="en-US" sz="2400" dirty="0">
                <a:solidFill>
                  <a:srgbClr val="FFFFFF"/>
                </a:solidFill>
              </a:rPr>
              <a:t>n/a</a:t>
            </a:r>
          </a:p>
          <a:p>
            <a:pPr fontAlgn="base">
              <a:spcBef>
                <a:spcPct val="0"/>
              </a:spcBef>
              <a:spcAft>
                <a:spcPct val="0"/>
              </a:spcAft>
            </a:pPr>
            <a:endParaRPr lang="en-US" sz="1200" dirty="0">
              <a:solidFill>
                <a:srgbClr val="FFFFFF"/>
              </a:solidFill>
            </a:endParaRPr>
          </a:p>
          <a:p>
            <a:pPr fontAlgn="base">
              <a:spcBef>
                <a:spcPct val="0"/>
              </a:spcBef>
              <a:spcAft>
                <a:spcPct val="0"/>
              </a:spcAft>
            </a:pPr>
            <a:r>
              <a:rPr lang="en-US" sz="2400" b="1" dirty="0">
                <a:solidFill>
                  <a:srgbClr val="FFFF00"/>
                </a:solidFill>
              </a:rPr>
              <a:t>Visible (reflective bands) 	</a:t>
            </a:r>
          </a:p>
          <a:p>
            <a:pPr fontAlgn="base">
              <a:spcBef>
                <a:spcPct val="0"/>
              </a:spcBef>
              <a:spcAft>
                <a:spcPct val="0"/>
              </a:spcAft>
            </a:pPr>
            <a:r>
              <a:rPr lang="en-US" sz="2400" b="1" dirty="0">
                <a:solidFill>
                  <a:srgbClr val="FFFF00"/>
                </a:solidFill>
              </a:rPr>
              <a:t>	</a:t>
            </a:r>
            <a:r>
              <a:rPr lang="en-US" sz="2400" dirty="0">
                <a:solidFill>
                  <a:srgbClr val="FFFF00"/>
                </a:solidFill>
              </a:rPr>
              <a:t>On-orbit calibration</a:t>
            </a:r>
            <a:r>
              <a:rPr lang="en-US" sz="2400" b="1" dirty="0">
                <a:solidFill>
                  <a:srgbClr val="FFFF00"/>
                </a:solidFill>
              </a:rPr>
              <a:t>		</a:t>
            </a:r>
            <a:r>
              <a:rPr lang="en-US" sz="2400" dirty="0">
                <a:solidFill>
                  <a:srgbClr val="FFFF00"/>
                </a:solidFill>
              </a:rPr>
              <a:t>Yes				</a:t>
            </a:r>
            <a:r>
              <a:rPr lang="en-US" sz="2400" dirty="0">
                <a:solidFill>
                  <a:srgbClr val="FFFFFF"/>
                </a:solidFill>
              </a:rPr>
              <a:t>No</a:t>
            </a:r>
            <a:r>
              <a:rPr lang="en-US" sz="2400" dirty="0">
                <a:solidFill>
                  <a:srgbClr val="FFFF00"/>
                </a:solidFill>
              </a:rPr>
              <a:t>	</a:t>
            </a:r>
            <a:endParaRPr lang="en-US" sz="1200" dirty="0">
              <a:solidFill>
                <a:srgbClr val="FFFF00"/>
              </a:solidFill>
            </a:endParaRPr>
          </a:p>
        </p:txBody>
      </p:sp>
      <p:sp>
        <p:nvSpPr>
          <p:cNvPr id="307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D15367C-360D-4C69-ADBC-DAFDBD6B9E36}" type="slidenum">
              <a:rPr lang="en-US" smtClean="0">
                <a:solidFill>
                  <a:srgbClr val="000000"/>
                </a:solidFill>
              </a:rPr>
              <a:pPr eaLnBrk="1" hangingPunct="1"/>
              <a:t>5</a:t>
            </a:fld>
            <a:endParaRPr lang="en-US" smtClean="0">
              <a:solidFill>
                <a:srgbClr val="000000"/>
              </a:solidFill>
            </a:endParaRPr>
          </a:p>
        </p:txBody>
      </p:sp>
    </p:spTree>
    <p:extLst>
      <p:ext uri="{BB962C8B-B14F-4D97-AF65-F5344CB8AC3E}">
        <p14:creationId xmlns:p14="http://schemas.microsoft.com/office/powerpoint/2010/main" val="25756258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381000"/>
            <a:ext cx="9144000" cy="1143000"/>
          </a:xfrm>
        </p:spPr>
        <p:txBody>
          <a:bodyPr/>
          <a:lstStyle/>
          <a:p>
            <a:pPr eaLnBrk="1" hangingPunct="1"/>
            <a:r>
              <a:rPr lang="en-US" sz="2000" b="1" smtClean="0">
                <a:solidFill>
                  <a:srgbClr val="FFFF00"/>
                </a:solidFill>
              </a:rPr>
              <a:t>Approximate spectral and spatial resolutions of US GOES Imagers</a:t>
            </a:r>
          </a:p>
        </p:txBody>
      </p:sp>
      <p:graphicFrame>
        <p:nvGraphicFramePr>
          <p:cNvPr id="65539" name="Group 3"/>
          <p:cNvGraphicFramePr>
            <a:graphicFrameLocks noGrp="1"/>
          </p:cNvGraphicFramePr>
          <p:nvPr>
            <p:ph type="tbl" idx="1"/>
          </p:nvPr>
        </p:nvGraphicFramePr>
        <p:xfrm>
          <a:off x="304800" y="431800"/>
          <a:ext cx="8686800" cy="6373847"/>
        </p:xfrm>
        <a:graphic>
          <a:graphicData uri="http://schemas.openxmlformats.org/drawingml/2006/table">
            <a:tbl>
              <a:tblPr/>
              <a:tblGrid>
                <a:gridCol w="1066800"/>
                <a:gridCol w="1508125"/>
                <a:gridCol w="1509713"/>
                <a:gridCol w="1508125"/>
                <a:gridCol w="1509712"/>
                <a:gridCol w="1584325"/>
              </a:tblGrid>
              <a:tr h="4937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 Band Center (um)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GOES-8/11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GOES-12/N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GOES-O/P</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0.47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0.64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0.86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1.6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1.38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2.2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3.9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6.2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FF00"/>
                          </a:solidFill>
                          <a:effectLst/>
                          <a:latin typeface="Arial" charset="0"/>
                        </a:rPr>
                        <a:t>6.5/6.7/7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14km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7.3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8.5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9367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9.7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10.35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12.3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13.3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r>
            </a:tbl>
          </a:graphicData>
        </a:graphic>
      </p:graphicFrame>
      <p:sp>
        <p:nvSpPr>
          <p:cNvPr id="77955" name="Rectangle 131"/>
          <p:cNvSpPr>
            <a:spLocks noChangeAspect="1" noChangeArrowheads="1"/>
          </p:cNvSpPr>
          <p:nvPr/>
        </p:nvSpPr>
        <p:spPr bwMode="auto">
          <a:xfrm>
            <a:off x="3519488" y="1431925"/>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6" name="Rectangle 132"/>
          <p:cNvSpPr>
            <a:spLocks noChangeArrowheads="1"/>
          </p:cNvSpPr>
          <p:nvPr/>
        </p:nvSpPr>
        <p:spPr bwMode="auto">
          <a:xfrm>
            <a:off x="3382963" y="6065838"/>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7" name="Rectangle 133"/>
          <p:cNvSpPr>
            <a:spLocks noChangeArrowheads="1"/>
          </p:cNvSpPr>
          <p:nvPr/>
        </p:nvSpPr>
        <p:spPr bwMode="auto">
          <a:xfrm>
            <a:off x="3382963" y="57023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8" name="Rectangle 134"/>
          <p:cNvSpPr>
            <a:spLocks noChangeAspect="1" noChangeArrowheads="1"/>
          </p:cNvSpPr>
          <p:nvPr/>
        </p:nvSpPr>
        <p:spPr bwMode="auto">
          <a:xfrm>
            <a:off x="3200400" y="3657600"/>
            <a:ext cx="731838" cy="731838"/>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solidFill>
                  <a:srgbClr val="000000"/>
                </a:solidFill>
                <a:latin typeface="Times New Roman" pitchFamily="18" charset="0"/>
              </a:rPr>
              <a:t>8</a:t>
            </a:r>
          </a:p>
        </p:txBody>
      </p:sp>
      <p:sp>
        <p:nvSpPr>
          <p:cNvPr id="77959" name="Rectangle 135"/>
          <p:cNvSpPr>
            <a:spLocks noChangeArrowheads="1"/>
          </p:cNvSpPr>
          <p:nvPr/>
        </p:nvSpPr>
        <p:spPr bwMode="auto">
          <a:xfrm>
            <a:off x="3382963" y="31242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0" name="Rectangle 136"/>
          <p:cNvSpPr>
            <a:spLocks noChangeArrowheads="1"/>
          </p:cNvSpPr>
          <p:nvPr/>
        </p:nvSpPr>
        <p:spPr bwMode="auto">
          <a:xfrm>
            <a:off x="4937125" y="3840163"/>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solidFill>
                  <a:srgbClr val="000000"/>
                </a:solidFill>
                <a:latin typeface="Times New Roman" pitchFamily="18" charset="0"/>
              </a:rPr>
              <a:t>4</a:t>
            </a:r>
          </a:p>
        </p:txBody>
      </p:sp>
      <p:sp>
        <p:nvSpPr>
          <p:cNvPr id="77961" name="Rectangle 137"/>
          <p:cNvSpPr>
            <a:spLocks noChangeArrowheads="1"/>
          </p:cNvSpPr>
          <p:nvPr/>
        </p:nvSpPr>
        <p:spPr bwMode="auto">
          <a:xfrm>
            <a:off x="4937125" y="31242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2" name="Rectangle 138"/>
          <p:cNvSpPr>
            <a:spLocks noChangeArrowheads="1"/>
          </p:cNvSpPr>
          <p:nvPr/>
        </p:nvSpPr>
        <p:spPr bwMode="auto">
          <a:xfrm>
            <a:off x="6353175" y="3124200"/>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3" name="Rectangle 139"/>
          <p:cNvSpPr>
            <a:spLocks noChangeArrowheads="1"/>
          </p:cNvSpPr>
          <p:nvPr/>
        </p:nvSpPr>
        <p:spPr bwMode="auto">
          <a:xfrm>
            <a:off x="4937125" y="57023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4" name="Rectangle 140"/>
          <p:cNvSpPr>
            <a:spLocks noChangeArrowheads="1"/>
          </p:cNvSpPr>
          <p:nvPr/>
        </p:nvSpPr>
        <p:spPr bwMode="auto">
          <a:xfrm>
            <a:off x="6353175" y="570071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5" name="Rectangle 141"/>
          <p:cNvSpPr>
            <a:spLocks noChangeArrowheads="1"/>
          </p:cNvSpPr>
          <p:nvPr/>
        </p:nvSpPr>
        <p:spPr bwMode="auto">
          <a:xfrm>
            <a:off x="6353175" y="6416675"/>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6" name="Rectangle 142"/>
          <p:cNvSpPr>
            <a:spLocks noChangeArrowheads="1"/>
          </p:cNvSpPr>
          <p:nvPr/>
        </p:nvSpPr>
        <p:spPr bwMode="auto">
          <a:xfrm>
            <a:off x="6354763" y="384016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7" name="Rectangle 143"/>
          <p:cNvSpPr>
            <a:spLocks noChangeAspect="1" noChangeArrowheads="1"/>
          </p:cNvSpPr>
          <p:nvPr/>
        </p:nvSpPr>
        <p:spPr bwMode="auto">
          <a:xfrm>
            <a:off x="4754563" y="6248400"/>
            <a:ext cx="731837" cy="731838"/>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8" name="Rectangle 144"/>
          <p:cNvSpPr>
            <a:spLocks noChangeAspect="1" noChangeArrowheads="1"/>
          </p:cNvSpPr>
          <p:nvPr/>
        </p:nvSpPr>
        <p:spPr bwMode="auto">
          <a:xfrm>
            <a:off x="1752600" y="5516563"/>
            <a:ext cx="731838" cy="731837"/>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9" name="Rectangle 145"/>
          <p:cNvSpPr>
            <a:spLocks noChangeAspect="1" noChangeArrowheads="1"/>
          </p:cNvSpPr>
          <p:nvPr/>
        </p:nvSpPr>
        <p:spPr bwMode="auto">
          <a:xfrm>
            <a:off x="5075238" y="1431925"/>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70" name="Rectangle 146"/>
          <p:cNvSpPr>
            <a:spLocks noChangeAspect="1" noChangeArrowheads="1"/>
          </p:cNvSpPr>
          <p:nvPr/>
        </p:nvSpPr>
        <p:spPr bwMode="auto">
          <a:xfrm>
            <a:off x="2071688" y="1447800"/>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71" name="Rectangle 147"/>
          <p:cNvSpPr>
            <a:spLocks noChangeAspect="1" noChangeArrowheads="1"/>
          </p:cNvSpPr>
          <p:nvPr/>
        </p:nvSpPr>
        <p:spPr bwMode="auto">
          <a:xfrm>
            <a:off x="6491288" y="1447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2" name="Rectangle 148"/>
          <p:cNvSpPr>
            <a:spLocks noChangeAspect="1" noChangeArrowheads="1"/>
          </p:cNvSpPr>
          <p:nvPr/>
        </p:nvSpPr>
        <p:spPr bwMode="auto">
          <a:xfrm>
            <a:off x="8167688" y="1066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3" name="Rectangle 149"/>
          <p:cNvSpPr>
            <a:spLocks noChangeAspect="1" noChangeArrowheads="1"/>
          </p:cNvSpPr>
          <p:nvPr/>
        </p:nvSpPr>
        <p:spPr bwMode="auto">
          <a:xfrm>
            <a:off x="8167688" y="18129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4" name="Rectangle 150"/>
          <p:cNvSpPr>
            <a:spLocks noChangeAspect="1" noChangeArrowheads="1"/>
          </p:cNvSpPr>
          <p:nvPr/>
        </p:nvSpPr>
        <p:spPr bwMode="auto">
          <a:xfrm>
            <a:off x="8167688" y="21336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5" name="Rectangle 151"/>
          <p:cNvSpPr>
            <a:spLocks noChangeAspect="1" noChangeArrowheads="1"/>
          </p:cNvSpPr>
          <p:nvPr/>
        </p:nvSpPr>
        <p:spPr bwMode="auto">
          <a:xfrm>
            <a:off x="8167688" y="28797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6" name="Rectangle 152"/>
          <p:cNvSpPr>
            <a:spLocks noChangeAspect="1" noChangeArrowheads="1"/>
          </p:cNvSpPr>
          <p:nvPr/>
        </p:nvSpPr>
        <p:spPr bwMode="auto">
          <a:xfrm>
            <a:off x="8191500" y="1447800"/>
            <a:ext cx="46038" cy="46038"/>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7" name="Rectangle 153"/>
          <p:cNvSpPr>
            <a:spLocks noChangeAspect="1" noChangeArrowheads="1"/>
          </p:cNvSpPr>
          <p:nvPr/>
        </p:nvSpPr>
        <p:spPr bwMode="auto">
          <a:xfrm>
            <a:off x="8123238" y="3200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8" name="Rectangle 154"/>
          <p:cNvSpPr>
            <a:spLocks noChangeAspect="1" noChangeArrowheads="1"/>
          </p:cNvSpPr>
          <p:nvPr/>
        </p:nvSpPr>
        <p:spPr bwMode="auto">
          <a:xfrm>
            <a:off x="8123238" y="24844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9" name="Rectangle 155"/>
          <p:cNvSpPr>
            <a:spLocks noChangeAspect="1" noChangeArrowheads="1"/>
          </p:cNvSpPr>
          <p:nvPr/>
        </p:nvSpPr>
        <p:spPr bwMode="auto">
          <a:xfrm>
            <a:off x="8123238" y="3581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0" name="Rectangle 156"/>
          <p:cNvSpPr>
            <a:spLocks noChangeAspect="1" noChangeArrowheads="1"/>
          </p:cNvSpPr>
          <p:nvPr/>
        </p:nvSpPr>
        <p:spPr bwMode="auto">
          <a:xfrm>
            <a:off x="8123238" y="3932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r>
              <a:rPr lang="en-US">
                <a:solidFill>
                  <a:srgbClr val="000000"/>
                </a:solidFill>
                <a:latin typeface="Times New Roman" pitchFamily="18" charset="0"/>
              </a:rPr>
              <a:t>2</a:t>
            </a:r>
          </a:p>
        </p:txBody>
      </p:sp>
      <p:sp>
        <p:nvSpPr>
          <p:cNvPr id="77981" name="Rectangle 157"/>
          <p:cNvSpPr>
            <a:spLocks noChangeAspect="1" noChangeArrowheads="1"/>
          </p:cNvSpPr>
          <p:nvPr/>
        </p:nvSpPr>
        <p:spPr bwMode="auto">
          <a:xfrm>
            <a:off x="8123238" y="4313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2" name="Rectangle 158"/>
          <p:cNvSpPr>
            <a:spLocks noChangeAspect="1" noChangeArrowheads="1"/>
          </p:cNvSpPr>
          <p:nvPr/>
        </p:nvSpPr>
        <p:spPr bwMode="auto">
          <a:xfrm>
            <a:off x="8123238" y="4648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3" name="Rectangle 159"/>
          <p:cNvSpPr>
            <a:spLocks noChangeAspect="1" noChangeArrowheads="1"/>
          </p:cNvSpPr>
          <p:nvPr/>
        </p:nvSpPr>
        <p:spPr bwMode="auto">
          <a:xfrm>
            <a:off x="8123238" y="5029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4" name="Rectangle 160"/>
          <p:cNvSpPr>
            <a:spLocks noChangeAspect="1" noChangeArrowheads="1"/>
          </p:cNvSpPr>
          <p:nvPr/>
        </p:nvSpPr>
        <p:spPr bwMode="auto">
          <a:xfrm>
            <a:off x="8123238" y="5410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5" name="Rectangle 161"/>
          <p:cNvSpPr>
            <a:spLocks noChangeAspect="1" noChangeArrowheads="1"/>
          </p:cNvSpPr>
          <p:nvPr/>
        </p:nvSpPr>
        <p:spPr bwMode="auto">
          <a:xfrm>
            <a:off x="8123238" y="5791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6" name="Rectangle 162"/>
          <p:cNvSpPr>
            <a:spLocks noChangeAspect="1" noChangeArrowheads="1"/>
          </p:cNvSpPr>
          <p:nvPr/>
        </p:nvSpPr>
        <p:spPr bwMode="auto">
          <a:xfrm>
            <a:off x="8123238" y="6142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7" name="Rectangle 163"/>
          <p:cNvSpPr>
            <a:spLocks noChangeAspect="1" noChangeArrowheads="1"/>
          </p:cNvSpPr>
          <p:nvPr/>
        </p:nvSpPr>
        <p:spPr bwMode="auto">
          <a:xfrm>
            <a:off x="8123238" y="6523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77988" name="Text Box 164"/>
          <p:cNvSpPr txBox="1">
            <a:spLocks noChangeArrowheads="1"/>
          </p:cNvSpPr>
          <p:nvPr/>
        </p:nvSpPr>
        <p:spPr bwMode="auto">
          <a:xfrm rot="-5400000">
            <a:off x="-313531" y="1070768"/>
            <a:ext cx="84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latin typeface="Times New Roman" pitchFamily="18" charset="0"/>
              </a:rPr>
              <a:t>Visible</a:t>
            </a:r>
          </a:p>
        </p:txBody>
      </p:sp>
      <p:sp>
        <p:nvSpPr>
          <p:cNvPr id="77989" name="Text Box 165"/>
          <p:cNvSpPr txBox="1">
            <a:spLocks noChangeArrowheads="1"/>
          </p:cNvSpPr>
          <p:nvPr/>
        </p:nvSpPr>
        <p:spPr bwMode="auto">
          <a:xfrm rot="-5400000">
            <a:off x="-357981" y="2167731"/>
            <a:ext cx="933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i="1">
                <a:solidFill>
                  <a:srgbClr val="FFFF00"/>
                </a:solidFill>
                <a:latin typeface="Times New Roman" pitchFamily="18" charset="0"/>
              </a:rPr>
              <a:t>Near-IR</a:t>
            </a:r>
          </a:p>
        </p:txBody>
      </p:sp>
      <p:sp>
        <p:nvSpPr>
          <p:cNvPr id="77990" name="Text Box 166"/>
          <p:cNvSpPr txBox="1">
            <a:spLocks noChangeArrowheads="1"/>
          </p:cNvSpPr>
          <p:nvPr/>
        </p:nvSpPr>
        <p:spPr bwMode="auto">
          <a:xfrm rot="-5400000">
            <a:off x="-353218" y="4690268"/>
            <a:ext cx="920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latin typeface="Times New Roman" pitchFamily="18" charset="0"/>
              </a:rPr>
              <a:t>Infrared</a:t>
            </a:r>
          </a:p>
        </p:txBody>
      </p:sp>
      <p:sp>
        <p:nvSpPr>
          <p:cNvPr id="77991" name="Rectangle 167"/>
          <p:cNvSpPr>
            <a:spLocks noChangeAspect="1" noChangeArrowheads="1"/>
          </p:cNvSpPr>
          <p:nvPr/>
        </p:nvSpPr>
        <p:spPr bwMode="auto">
          <a:xfrm>
            <a:off x="1462088" y="3395663"/>
            <a:ext cx="1279525" cy="1279525"/>
          </a:xfrm>
          <a:prstGeom prst="rect">
            <a:avLst/>
          </a:prstGeom>
          <a:noFill/>
          <a:ln w="2540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endParaRPr>
          </a:p>
        </p:txBody>
      </p:sp>
      <p:sp>
        <p:nvSpPr>
          <p:cNvPr id="77992" name="Rectangle 168"/>
          <p:cNvSpPr>
            <a:spLocks noChangeAspect="1" noChangeArrowheads="1"/>
          </p:cNvSpPr>
          <p:nvPr/>
        </p:nvSpPr>
        <p:spPr bwMode="auto">
          <a:xfrm>
            <a:off x="1447800" y="6019800"/>
            <a:ext cx="1279525" cy="1279525"/>
          </a:xfrm>
          <a:prstGeom prst="rect">
            <a:avLst/>
          </a:prstGeom>
          <a:noFill/>
          <a:ln w="2540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endParaRPr>
          </a:p>
        </p:txBody>
      </p:sp>
      <p:sp>
        <p:nvSpPr>
          <p:cNvPr id="77993" name="Text Box 169"/>
          <p:cNvSpPr txBox="1">
            <a:spLocks noChangeArrowheads="1"/>
          </p:cNvSpPr>
          <p:nvPr/>
        </p:nvSpPr>
        <p:spPr bwMode="auto">
          <a:xfrm>
            <a:off x="2419350" y="2124075"/>
            <a:ext cx="3746500"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i="1">
                <a:solidFill>
                  <a:srgbClr val="000000"/>
                </a:solidFill>
                <a:latin typeface="Times New Roman" pitchFamily="18" charset="0"/>
              </a:rPr>
              <a:t>Box size represents pixel size</a:t>
            </a:r>
          </a:p>
        </p:txBody>
      </p:sp>
      <p:sp>
        <p:nvSpPr>
          <p:cNvPr id="77994" name="Text Box 170"/>
          <p:cNvSpPr txBox="1">
            <a:spLocks noChangeArrowheads="1"/>
          </p:cNvSpPr>
          <p:nvPr/>
        </p:nvSpPr>
        <p:spPr bwMode="auto">
          <a:xfrm>
            <a:off x="1981200" y="43434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000">
                <a:solidFill>
                  <a:srgbClr val="000000"/>
                </a:solidFill>
                <a:latin typeface="Times New Roman" pitchFamily="18" charset="0"/>
              </a:rPr>
              <a:t>“MSI mode”</a:t>
            </a:r>
          </a:p>
        </p:txBody>
      </p:sp>
      <p:sp>
        <p:nvSpPr>
          <p:cNvPr id="7799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1D4BFBB-4BC8-4A74-850D-5FA304C87569}" type="slidenum">
              <a:rPr lang="en-US" smtClean="0">
                <a:solidFill>
                  <a:srgbClr val="000000"/>
                </a:solidFill>
              </a:rPr>
              <a:pPr eaLnBrk="1" hangingPunct="1"/>
              <a:t>50</a:t>
            </a:fld>
            <a:endParaRPr lang="en-US" smtClean="0">
              <a:solidFill>
                <a:srgbClr val="000000"/>
              </a:solidFill>
            </a:endParaRPr>
          </a:p>
        </p:txBody>
      </p:sp>
    </p:spTree>
    <p:extLst>
      <p:ext uri="{BB962C8B-B14F-4D97-AF65-F5344CB8AC3E}">
        <p14:creationId xmlns:p14="http://schemas.microsoft.com/office/powerpoint/2010/main" val="4042876934"/>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Summary  </a:t>
            </a:r>
          </a:p>
        </p:txBody>
      </p:sp>
      <p:sp>
        <p:nvSpPr>
          <p:cNvPr id="54275" name="Rectangle 3"/>
          <p:cNvSpPr>
            <a:spLocks noGrp="1" noChangeArrowheads="1"/>
          </p:cNvSpPr>
          <p:nvPr>
            <p:ph type="body" idx="1"/>
          </p:nvPr>
        </p:nvSpPr>
        <p:spPr>
          <a:xfrm>
            <a:off x="457200" y="808038"/>
            <a:ext cx="8534400" cy="4462462"/>
          </a:xfrm>
        </p:spPr>
        <p:txBody>
          <a:bodyPr/>
          <a:lstStyle/>
          <a:p>
            <a:pPr eaLnBrk="1" hangingPunct="1">
              <a:defRPr/>
            </a:pPr>
            <a:r>
              <a:rPr lang="en-US" dirty="0" smtClean="0">
                <a:solidFill>
                  <a:schemeClr val="bg1"/>
                </a:solidFill>
              </a:rPr>
              <a:t>The ABI on GOES-R will improve over the current instrument in many aspects (spectral, spatial, and temporal on orders of 3, 4 and 5, respectively), plus improved image navigation and registration and radiometer performance.</a:t>
            </a:r>
          </a:p>
          <a:p>
            <a:pPr eaLnBrk="1" hangingPunct="1">
              <a:defRPr/>
            </a:pPr>
            <a:r>
              <a:rPr lang="en-US" dirty="0" smtClean="0">
                <a:solidFill>
                  <a:schemeClr val="bg1"/>
                </a:solidFill>
              </a:rPr>
              <a:t>These improvements will </a:t>
            </a:r>
          </a:p>
          <a:p>
            <a:pPr marL="0" indent="0" eaLnBrk="1" hangingPunct="1">
              <a:buFontTx/>
              <a:buNone/>
              <a:defRPr/>
            </a:pPr>
            <a:r>
              <a:rPr lang="en-US" dirty="0" smtClean="0">
                <a:solidFill>
                  <a:schemeClr val="bg1"/>
                </a:solidFill>
              </a:rPr>
              <a:t>greatly assist a host of </a:t>
            </a:r>
            <a:r>
              <a:rPr lang="en-US" dirty="0">
                <a:solidFill>
                  <a:schemeClr val="bg1"/>
                </a:solidFill>
              </a:rPr>
              <a:t/>
            </a:r>
            <a:br>
              <a:rPr lang="en-US" dirty="0">
                <a:solidFill>
                  <a:schemeClr val="bg1"/>
                </a:solidFill>
              </a:rPr>
            </a:br>
            <a:r>
              <a:rPr lang="en-US" dirty="0" smtClean="0">
                <a:solidFill>
                  <a:schemeClr val="bg1"/>
                </a:solidFill>
              </a:rPr>
              <a:t>applications, especially on </a:t>
            </a:r>
            <a:br>
              <a:rPr lang="en-US" dirty="0" smtClean="0">
                <a:solidFill>
                  <a:schemeClr val="bg1"/>
                </a:solidFill>
              </a:rPr>
            </a:br>
            <a:r>
              <a:rPr lang="en-US" dirty="0" smtClean="0">
                <a:solidFill>
                  <a:schemeClr val="bg1"/>
                </a:solidFill>
              </a:rPr>
              <a:t>the regional and </a:t>
            </a:r>
            <a:br>
              <a:rPr lang="en-US" dirty="0" smtClean="0">
                <a:solidFill>
                  <a:schemeClr val="bg1"/>
                </a:solidFill>
              </a:rPr>
            </a:br>
            <a:r>
              <a:rPr lang="en-US" dirty="0" err="1" smtClean="0">
                <a:solidFill>
                  <a:schemeClr val="bg1"/>
                </a:solidFill>
              </a:rPr>
              <a:t>meso</a:t>
            </a:r>
            <a:r>
              <a:rPr lang="en-US" dirty="0" smtClean="0">
                <a:solidFill>
                  <a:schemeClr val="bg1"/>
                </a:solidFill>
              </a:rPr>
              <a:t>-scales.</a:t>
            </a: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B4AF0-9137-4E66-BBEB-EA2B82F149F3}" type="slidenum">
              <a:rPr lang="en-US" smtClean="0">
                <a:solidFill>
                  <a:srgbClr val="000000"/>
                </a:solidFill>
              </a:rPr>
              <a:pPr eaLnBrk="1" hangingPunct="1"/>
              <a:t>51</a:t>
            </a:fld>
            <a:endParaRPr lang="en-US" smtClean="0">
              <a:solidFill>
                <a:srgbClr val="000000"/>
              </a:solidFill>
            </a:endParaRPr>
          </a:p>
        </p:txBody>
      </p:sp>
      <p:sp>
        <p:nvSpPr>
          <p:cNvPr id="2" name="TextBox 1"/>
          <p:cNvSpPr txBox="1"/>
          <p:nvPr/>
        </p:nvSpPr>
        <p:spPr>
          <a:xfrm>
            <a:off x="7281315" y="6274329"/>
            <a:ext cx="1591141" cy="369332"/>
          </a:xfrm>
          <a:prstGeom prst="rect">
            <a:avLst/>
          </a:prstGeom>
          <a:solidFill>
            <a:schemeClr val="accent6">
              <a:lumMod val="60000"/>
              <a:lumOff val="40000"/>
            </a:schemeClr>
          </a:solidFill>
        </p:spPr>
        <p:txBody>
          <a:bodyPr wrap="none" rtlCol="0">
            <a:spAutoFit/>
          </a:bodyPr>
          <a:lstStyle/>
          <a:p>
            <a:r>
              <a:rPr lang="en-US" dirty="0" smtClean="0">
                <a:solidFill>
                  <a:srgbClr val="FFFF00"/>
                </a:solidFill>
              </a:rPr>
              <a:t>ITT Industries</a:t>
            </a:r>
            <a:endParaRPr lang="en-US" dirty="0">
              <a:solidFill>
                <a:srgbClr val="FFFF00"/>
              </a:solidFill>
            </a:endParaRPr>
          </a:p>
        </p:txBody>
      </p:sp>
      <p:pic>
        <p:nvPicPr>
          <p:cNvPr id="7" name="Picture 6" descr="ABI.png"/>
          <p:cNvPicPr>
            <a:picLocks noChangeAspect="1"/>
          </p:cNvPicPr>
          <p:nvPr/>
        </p:nvPicPr>
        <p:blipFill>
          <a:blip r:embed="rId2" cstate="print"/>
          <a:stretch>
            <a:fillRect/>
          </a:stretch>
        </p:blipFill>
        <p:spPr>
          <a:xfrm>
            <a:off x="5257800" y="3291770"/>
            <a:ext cx="3614656" cy="3359237"/>
          </a:xfrm>
          <a:prstGeom prst="rect">
            <a:avLst/>
          </a:prstGeom>
        </p:spPr>
      </p:pic>
    </p:spTree>
    <p:extLst>
      <p:ext uri="{BB962C8B-B14F-4D97-AF65-F5344CB8AC3E}">
        <p14:creationId xmlns:p14="http://schemas.microsoft.com/office/powerpoint/2010/main" val="2541492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Back-up Slides</a:t>
            </a:r>
            <a:endParaRPr lang="en-US" dirty="0">
              <a:solidFill>
                <a:srgbClr val="FFFF00"/>
              </a:solidFill>
            </a:endParaRP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52</a:t>
            </a:fld>
            <a:endParaRPr lang="en-US">
              <a:solidFill>
                <a:srgbClr val="000000"/>
              </a:solidFill>
            </a:endParaRPr>
          </a:p>
        </p:txBody>
      </p:sp>
    </p:spTree>
    <p:extLst>
      <p:ext uri="{BB962C8B-B14F-4D97-AF65-F5344CB8AC3E}">
        <p14:creationId xmlns:p14="http://schemas.microsoft.com/office/powerpoint/2010/main" val="5288989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57200" y="0"/>
            <a:ext cx="8229600" cy="1143000"/>
          </a:xfrm>
        </p:spPr>
        <p:txBody>
          <a:bodyPr/>
          <a:lstStyle/>
          <a:p>
            <a:pPr eaLnBrk="1" hangingPunct="1"/>
            <a:r>
              <a:rPr lang="en-US" smtClean="0">
                <a:solidFill>
                  <a:srgbClr val="FFFF00"/>
                </a:solidFill>
              </a:rPr>
              <a:t>Google Earth</a:t>
            </a:r>
          </a:p>
        </p:txBody>
      </p:sp>
      <p:sp>
        <p:nvSpPr>
          <p:cNvPr id="80899" name="Rectangle 3"/>
          <p:cNvSpPr>
            <a:spLocks noGrp="1" noChangeArrowheads="1"/>
          </p:cNvSpPr>
          <p:nvPr>
            <p:ph type="body" idx="1"/>
          </p:nvPr>
        </p:nvSpPr>
        <p:spPr>
          <a:xfrm>
            <a:off x="457200" y="1020763"/>
            <a:ext cx="8229600" cy="4525962"/>
          </a:xfrm>
        </p:spPr>
        <p:txBody>
          <a:bodyPr/>
          <a:lstStyle/>
          <a:p>
            <a:pPr eaLnBrk="1" hangingPunct="1"/>
            <a:r>
              <a:rPr lang="en-US" dirty="0" smtClean="0">
                <a:solidFill>
                  <a:schemeClr val="bg1"/>
                </a:solidFill>
              </a:rPr>
              <a:t>Sample ABI simulated data are available in </a:t>
            </a:r>
            <a:r>
              <a:rPr lang="en-US" dirty="0" err="1" smtClean="0">
                <a:solidFill>
                  <a:schemeClr val="bg1"/>
                </a:solidFill>
              </a:rPr>
              <a:t>google</a:t>
            </a:r>
            <a:r>
              <a:rPr lang="en-US" dirty="0" smtClean="0">
                <a:solidFill>
                  <a:schemeClr val="bg1"/>
                </a:solidFill>
              </a:rPr>
              <a:t> earth format:</a:t>
            </a:r>
          </a:p>
          <a:p>
            <a:pPr lvl="1" eaLnBrk="1" hangingPunct="1"/>
            <a:r>
              <a:rPr lang="en-US" sz="2400" dirty="0" smtClean="0">
                <a:solidFill>
                  <a:schemeClr val="bg1"/>
                </a:solidFill>
                <a:hlinkClick r:id="rId2"/>
              </a:rPr>
              <a:t>http://cimss.ssec.wisc.edu/goes/abi/loops/links.html</a:t>
            </a:r>
            <a:endParaRPr lang="en-US" sz="2400" dirty="0" smtClean="0">
              <a:solidFill>
                <a:schemeClr val="bg1"/>
              </a:solidFill>
            </a:endParaRPr>
          </a:p>
          <a:p>
            <a:pPr lvl="1" eaLnBrk="1" hangingPunct="1"/>
            <a:endParaRPr lang="en-US" sz="2000" dirty="0" smtClean="0">
              <a:solidFill>
                <a:schemeClr val="bg1"/>
              </a:solidFill>
            </a:endParaRPr>
          </a:p>
        </p:txBody>
      </p:sp>
      <p:pic>
        <p:nvPicPr>
          <p:cNvPr id="80900" name="Picture 6" descr="Screen shot 2010-09-22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968398"/>
            <a:ext cx="4343400" cy="28309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090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95C0335-02FF-40F2-9BEF-036E90E78427}" type="slidenum">
              <a:rPr lang="en-US" smtClean="0">
                <a:solidFill>
                  <a:srgbClr val="000000"/>
                </a:solidFill>
              </a:rPr>
              <a:pPr eaLnBrk="1" hangingPunct="1"/>
              <a:t>53</a:t>
            </a:fld>
            <a:endParaRPr lang="en-US" smtClean="0">
              <a:solidFill>
                <a:srgbClr val="000000"/>
              </a:solidFill>
            </a:endParaRPr>
          </a:p>
        </p:txBody>
      </p:sp>
      <p:pic>
        <p:nvPicPr>
          <p:cNvPr id="6" name="Picture 5" descr="Chn10_WRF_GOES-R_75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4595" y="3503613"/>
            <a:ext cx="4553205" cy="3125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0187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228600" y="228600"/>
            <a:ext cx="8534400" cy="701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800100" indent="-34290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endParaRPr lang="en-US" sz="2400" dirty="0">
              <a:solidFill>
                <a:srgbClr val="FFFF00"/>
              </a:solidFill>
              <a:latin typeface="Arial Unicode MS" pitchFamily="34" charset="-128"/>
            </a:endParaRPr>
          </a:p>
          <a:p>
            <a:pPr fontAlgn="base">
              <a:spcBef>
                <a:spcPct val="0"/>
              </a:spcBef>
              <a:spcAft>
                <a:spcPct val="0"/>
              </a:spcAft>
            </a:pPr>
            <a:r>
              <a:rPr lang="en-US" sz="2400" dirty="0">
                <a:solidFill>
                  <a:srgbClr val="FFFF00"/>
                </a:solidFill>
                <a:latin typeface="Arial Unicode MS" pitchFamily="34" charset="-128"/>
              </a:rPr>
              <a:t>GOES-R: </a:t>
            </a:r>
          </a:p>
          <a:p>
            <a:pPr lvl="1" fontAlgn="base">
              <a:spcBef>
                <a:spcPct val="0"/>
              </a:spcBef>
              <a:spcAft>
                <a:spcPct val="0"/>
              </a:spcAft>
              <a:buFontTx/>
              <a:buChar char="•"/>
            </a:pPr>
            <a:r>
              <a:rPr lang="en-US" sz="2400" dirty="0">
                <a:solidFill>
                  <a:srgbClr val="FFFFFF"/>
                </a:solidFill>
                <a:latin typeface="Arial Unicode MS" pitchFamily="34" charset="-128"/>
              </a:rPr>
              <a:t>http://www.goes-r.gov</a:t>
            </a:r>
          </a:p>
          <a:p>
            <a:pPr lvl="1" fontAlgn="base">
              <a:spcBef>
                <a:spcPct val="0"/>
              </a:spcBef>
              <a:spcAft>
                <a:spcPct val="0"/>
              </a:spcAft>
              <a:buFontTx/>
              <a:buChar char="•"/>
            </a:pPr>
            <a:r>
              <a:rPr lang="en-US" sz="2400" dirty="0">
                <a:solidFill>
                  <a:srgbClr val="FFFFFF"/>
                </a:solidFill>
                <a:latin typeface="Arial Unicode MS" pitchFamily="34" charset="-128"/>
              </a:rPr>
              <a:t>http://www.meted.ucar.edu/index.htm</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http://cimss.ssec.wisc.edu/goes_r/proving-ground.html</a:t>
            </a:r>
          </a:p>
          <a:p>
            <a:pPr lvl="1" fontAlgn="base">
              <a:spcBef>
                <a:spcPct val="0"/>
              </a:spcBef>
              <a:spcAft>
                <a:spcPct val="0"/>
              </a:spcAft>
            </a:pPr>
            <a:r>
              <a:rPr lang="en-US" sz="800" dirty="0">
                <a:solidFill>
                  <a:srgbClr val="FFFF00"/>
                </a:solidFill>
                <a:latin typeface="Arial Unicode MS" pitchFamily="34" charset="-128"/>
              </a:rPr>
              <a:t>  </a:t>
            </a:r>
          </a:p>
          <a:p>
            <a:pPr fontAlgn="base">
              <a:spcBef>
                <a:spcPct val="0"/>
              </a:spcBef>
              <a:spcAft>
                <a:spcPct val="0"/>
              </a:spcAft>
            </a:pPr>
            <a:r>
              <a:rPr lang="en-US" sz="2400" dirty="0">
                <a:solidFill>
                  <a:srgbClr val="FFFF00"/>
                </a:solidFill>
                <a:latin typeface="Arial Unicode MS" pitchFamily="34" charset="-128"/>
              </a:rPr>
              <a:t>GOES and NASA: </a:t>
            </a:r>
          </a:p>
          <a:p>
            <a:pPr lvl="1" fontAlgn="base">
              <a:spcBef>
                <a:spcPct val="0"/>
              </a:spcBef>
              <a:spcAft>
                <a:spcPct val="0"/>
              </a:spcAft>
              <a:buFontTx/>
              <a:buChar char="•"/>
            </a:pPr>
            <a:r>
              <a:rPr lang="en-US" sz="2400" dirty="0">
                <a:solidFill>
                  <a:srgbClr val="FFFFFF"/>
                </a:solidFill>
                <a:latin typeface="Arial Unicode MS" pitchFamily="34" charset="-128"/>
              </a:rPr>
              <a:t> http://goespoes.gsfc.nasa.gov/goes/index.html</a:t>
            </a:r>
          </a:p>
          <a:p>
            <a:pPr lvl="1" fontAlgn="base">
              <a:spcBef>
                <a:spcPct val="0"/>
              </a:spcBef>
              <a:spcAft>
                <a:spcPct val="0"/>
              </a:spcAft>
              <a:buFontTx/>
              <a:buChar char="•"/>
            </a:pPr>
            <a:r>
              <a:rPr lang="en-US" sz="2400" dirty="0">
                <a:solidFill>
                  <a:srgbClr val="FFFFFF"/>
                </a:solidFill>
                <a:latin typeface="Arial Unicode MS" pitchFamily="34" charset="-128"/>
              </a:rPr>
              <a:t> http://goes.gsfc.nasa.gov/text/goes.databookn.html </a:t>
            </a:r>
          </a:p>
          <a:p>
            <a:pPr lvl="1" fontAlgn="base">
              <a:spcBef>
                <a:spcPct val="0"/>
              </a:spcBef>
              <a:spcAft>
                <a:spcPct val="0"/>
              </a:spcAft>
              <a:buFontTx/>
              <a:buChar char="•"/>
            </a:pPr>
            <a:endParaRPr lang="en-US" sz="1000" dirty="0">
              <a:solidFill>
                <a:srgbClr val="FFFFFF"/>
              </a:solidFill>
              <a:latin typeface="Arial Unicode MS" pitchFamily="34" charset="-128"/>
            </a:endParaRPr>
          </a:p>
          <a:p>
            <a:pPr fontAlgn="base">
              <a:spcBef>
                <a:spcPct val="0"/>
              </a:spcBef>
              <a:spcAft>
                <a:spcPct val="0"/>
              </a:spcAft>
            </a:pPr>
            <a:r>
              <a:rPr lang="en-US" sz="2400" dirty="0">
                <a:solidFill>
                  <a:srgbClr val="FFFF00"/>
                </a:solidFill>
                <a:latin typeface="Arial Unicode MS" pitchFamily="34" charset="-128"/>
              </a:rPr>
              <a:t>UW/SSEC/CIMSS/ASPB:</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http://cimss.ssec.wisc.edu/goes_r/proving-ground/nssl_abi/nssl_abi_rt.html</a:t>
            </a:r>
          </a:p>
          <a:p>
            <a:pPr lvl="1" fontAlgn="base">
              <a:spcBef>
                <a:spcPct val="0"/>
              </a:spcBef>
              <a:spcAft>
                <a:spcPct val="0"/>
              </a:spcAft>
              <a:buFontTx/>
              <a:buChar char="•"/>
            </a:pPr>
            <a:r>
              <a:rPr lang="en-US" sz="2400" dirty="0" smtClean="0">
                <a:solidFill>
                  <a:srgbClr val="FFFFFF"/>
                </a:solidFill>
                <a:latin typeface="Arial Unicode MS" pitchFamily="34" charset="-128"/>
              </a:rPr>
              <a:t>http</a:t>
            </a:r>
            <a:r>
              <a:rPr lang="en-US" sz="2400" dirty="0">
                <a:solidFill>
                  <a:srgbClr val="FFFFFF"/>
                </a:solidFill>
                <a:latin typeface="Arial Unicode MS" pitchFamily="34" charset="-128"/>
              </a:rPr>
              <a:t>://cimss.ssec.wisc.edu/goes_r/awg/proxy/nwp/</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http://cimss.ssec.wisc.edu/goes/abi/</a:t>
            </a:r>
            <a:r>
              <a:rPr lang="en-US" sz="2400" dirty="0">
                <a:solidFill>
                  <a:srgbClr val="FFFF00"/>
                </a:solidFill>
                <a:latin typeface="Arial Unicode MS" pitchFamily="34" charset="-128"/>
              </a:rPr>
              <a:t> </a:t>
            </a:r>
            <a:endParaRPr lang="en-US" sz="2400" dirty="0">
              <a:solidFill>
                <a:srgbClr val="FFFFFF"/>
              </a:solidFill>
              <a:latin typeface="Arial Unicode MS" pitchFamily="34" charset="-128"/>
            </a:endParaRPr>
          </a:p>
          <a:p>
            <a:pPr lvl="1" fontAlgn="base">
              <a:spcBef>
                <a:spcPct val="0"/>
              </a:spcBef>
              <a:spcAft>
                <a:spcPct val="0"/>
              </a:spcAft>
              <a:buFontTx/>
              <a:buChar char="•"/>
            </a:pPr>
            <a:r>
              <a:rPr lang="en-US" sz="2400" dirty="0">
                <a:solidFill>
                  <a:srgbClr val="FFFFFF"/>
                </a:solidFill>
                <a:latin typeface="Arial Unicode MS" pitchFamily="34" charset="-128"/>
              </a:rPr>
              <a:t>http://cimss.ssec.wisc.edu/goes/abi/wf</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http://cimss.ssec.wisc.edu/goes/blog/</a:t>
            </a:r>
          </a:p>
          <a:p>
            <a:pPr lvl="1" fontAlgn="base">
              <a:spcBef>
                <a:spcPct val="0"/>
              </a:spcBef>
              <a:spcAft>
                <a:spcPct val="0"/>
              </a:spcAft>
              <a:buFontTx/>
              <a:buChar char="•"/>
            </a:pPr>
            <a:r>
              <a:rPr lang="en-US" sz="2400" dirty="0">
                <a:solidFill>
                  <a:srgbClr val="FFFFFF"/>
                </a:solidFill>
                <a:latin typeface="Arial Unicode MS" pitchFamily="34" charset="-128"/>
              </a:rPr>
              <a:t>http://www.ssec.wisc.edu/data/geo/</a:t>
            </a:r>
          </a:p>
          <a:p>
            <a:pPr lvl="1" fontAlgn="base">
              <a:spcBef>
                <a:spcPct val="0"/>
              </a:spcBef>
              <a:spcAft>
                <a:spcPct val="0"/>
              </a:spcAft>
              <a:buFontTx/>
              <a:buChar char="•"/>
            </a:pPr>
            <a:endParaRPr lang="en-US" sz="2400" dirty="0">
              <a:solidFill>
                <a:srgbClr val="FFFFFF"/>
              </a:solidFill>
              <a:latin typeface="Arial Unicode MS" pitchFamily="34" charset="-128"/>
            </a:endParaRPr>
          </a:p>
          <a:p>
            <a:pPr lvl="1" fontAlgn="base">
              <a:spcBef>
                <a:spcPct val="0"/>
              </a:spcBef>
              <a:spcAft>
                <a:spcPct val="0"/>
              </a:spcAft>
              <a:buFontTx/>
              <a:buChar char="•"/>
            </a:pPr>
            <a:endParaRPr lang="en-US" sz="2400" dirty="0">
              <a:solidFill>
                <a:srgbClr val="FFFFFF"/>
              </a:solidFill>
              <a:latin typeface="Arial Unicode MS" pitchFamily="34" charset="-128"/>
            </a:endParaRPr>
          </a:p>
        </p:txBody>
      </p:sp>
      <p:sp>
        <p:nvSpPr>
          <p:cNvPr id="79875" name="Text Box 3"/>
          <p:cNvSpPr txBox="1">
            <a:spLocks noChangeArrowheads="1"/>
          </p:cNvSpPr>
          <p:nvPr/>
        </p:nvSpPr>
        <p:spPr bwMode="auto">
          <a:xfrm>
            <a:off x="1339850" y="76200"/>
            <a:ext cx="3613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dirty="0">
                <a:solidFill>
                  <a:srgbClr val="FFFF00"/>
                </a:solidFill>
                <a:latin typeface="Arial Unicode MS" pitchFamily="34" charset="-128"/>
              </a:rPr>
              <a:t>More information</a:t>
            </a:r>
            <a:endParaRPr lang="en-US" sz="2400" dirty="0">
              <a:solidFill>
                <a:srgbClr val="FFFF00"/>
              </a:solidFill>
              <a:latin typeface="Arial Unicode MS" pitchFamily="34" charset="-128"/>
            </a:endParaRPr>
          </a:p>
        </p:txBody>
      </p:sp>
      <p:pic>
        <p:nvPicPr>
          <p:cNvPr id="79876" name="Picture 4" descr="front_page_abi_pap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5222" y="5029200"/>
            <a:ext cx="136877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5"/>
          <p:cNvSpPr txBox="1">
            <a:spLocks noChangeArrowheads="1"/>
          </p:cNvSpPr>
          <p:nvPr/>
        </p:nvSpPr>
        <p:spPr bwMode="auto">
          <a:xfrm>
            <a:off x="5638800" y="6340475"/>
            <a:ext cx="2057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i="1">
                <a:solidFill>
                  <a:srgbClr val="FFFFFF"/>
                </a:solidFill>
              </a:rPr>
              <a:t>AMS BAMS Article on the ABI (Aug. 2005)</a:t>
            </a:r>
          </a:p>
        </p:txBody>
      </p:sp>
      <p:pic>
        <p:nvPicPr>
          <p:cNvPr id="79878" name="Picture 6" descr="goesRNextGenerationWHurrica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3593" y="0"/>
            <a:ext cx="130040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71E7919-4EC0-4E9D-ADD7-F69F3EA91A2D}" type="slidenum">
              <a:rPr lang="en-US" smtClean="0">
                <a:solidFill>
                  <a:srgbClr val="000000"/>
                </a:solidFill>
              </a:rPr>
              <a:pPr eaLnBrk="1" hangingPunct="1"/>
              <a:t>54</a:t>
            </a:fld>
            <a:endParaRPr lang="en-US" smtClean="0">
              <a:solidFill>
                <a:srgbClr val="000000"/>
              </a:solidFill>
            </a:endParaRPr>
          </a:p>
        </p:txBody>
      </p:sp>
    </p:spTree>
    <p:extLst>
      <p:ext uri="{BB962C8B-B14F-4D97-AF65-F5344CB8AC3E}">
        <p14:creationId xmlns:p14="http://schemas.microsoft.com/office/powerpoint/2010/main" val="3079554349"/>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Acknowledgements</a:t>
            </a:r>
          </a:p>
        </p:txBody>
      </p:sp>
      <p:sp>
        <p:nvSpPr>
          <p:cNvPr id="82947" name="Rectangle 3"/>
          <p:cNvSpPr>
            <a:spLocks noGrp="1" noChangeArrowheads="1"/>
          </p:cNvSpPr>
          <p:nvPr>
            <p:ph type="body" idx="1"/>
          </p:nvPr>
        </p:nvSpPr>
        <p:spPr>
          <a:xfrm>
            <a:off x="457200" y="1143000"/>
            <a:ext cx="8229600" cy="4525963"/>
          </a:xfrm>
        </p:spPr>
        <p:txBody>
          <a:bodyPr/>
          <a:lstStyle/>
          <a:p>
            <a:pPr eaLnBrk="1" hangingPunct="1">
              <a:lnSpc>
                <a:spcPct val="80000"/>
              </a:lnSpc>
            </a:pPr>
            <a:r>
              <a:rPr lang="en-US" sz="2400" dirty="0" smtClean="0">
                <a:solidFill>
                  <a:schemeClr val="bg1"/>
                </a:solidFill>
              </a:rPr>
              <a:t>The authors would like to thank the entire GOES-R team; within the government, industry and academia.</a:t>
            </a:r>
          </a:p>
          <a:p>
            <a:pPr eaLnBrk="1" hangingPunct="1">
              <a:lnSpc>
                <a:spcPct val="80000"/>
              </a:lnSpc>
            </a:pPr>
            <a:endParaRPr lang="en-US" sz="2400" dirty="0" smtClean="0">
              <a:solidFill>
                <a:schemeClr val="bg1"/>
              </a:solidFill>
            </a:endParaRPr>
          </a:p>
          <a:p>
            <a:pPr eaLnBrk="1" hangingPunct="1">
              <a:lnSpc>
                <a:spcPct val="80000"/>
              </a:lnSpc>
            </a:pPr>
            <a:r>
              <a:rPr lang="en-US" sz="2400" dirty="0" smtClean="0">
                <a:solidFill>
                  <a:schemeClr val="bg1"/>
                </a:solidFill>
              </a:rPr>
              <a:t>The views, opinions, and findings contained in this presentation are those of the authors and should not be construed as an official National Oceanic and Atmospheric Administration or U.S. Government position, policy, or decision. </a:t>
            </a:r>
          </a:p>
        </p:txBody>
      </p:sp>
      <p:pic>
        <p:nvPicPr>
          <p:cNvPr id="82948" name="Picture 4" descr="FD_KAT_28AUG05_NOMAP"/>
          <p:cNvPicPr>
            <a:picLocks noChangeAspect="1" noChangeArrowheads="1"/>
          </p:cNvPicPr>
          <p:nvPr/>
        </p:nvPicPr>
        <p:blipFill>
          <a:blip r:embed="rId3">
            <a:extLst>
              <a:ext uri="{28A0092B-C50C-407E-A947-70E740481C1C}">
                <a14:useLocalDpi xmlns:a14="http://schemas.microsoft.com/office/drawing/2010/main" val="0"/>
              </a:ext>
            </a:extLst>
          </a:blip>
          <a:srcRect r="38046" b="30000"/>
          <a:stretch>
            <a:fillRect/>
          </a:stretch>
        </p:blipFill>
        <p:spPr bwMode="auto">
          <a:xfrm>
            <a:off x="533400" y="4419600"/>
            <a:ext cx="25146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6" descr="new_GOESR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0"/>
            <a:ext cx="12954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7" descr="goesRNextGenerationWHurricane"/>
          <p:cNvPicPr>
            <a:picLocks noChangeAspect="1" noChangeArrowheads="1"/>
          </p:cNvPicPr>
          <p:nvPr/>
        </p:nvPicPr>
        <p:blipFill>
          <a:blip r:embed="rId5">
            <a:extLst>
              <a:ext uri="{28A0092B-C50C-407E-A947-70E740481C1C}">
                <a14:useLocalDpi xmlns:a14="http://schemas.microsoft.com/office/drawing/2010/main" val="0"/>
              </a:ext>
            </a:extLst>
          </a:blip>
          <a:srcRect l="6799" t="21513" r="6799"/>
          <a:stretch>
            <a:fillRect/>
          </a:stretch>
        </p:blipFill>
        <p:spPr bwMode="auto">
          <a:xfrm>
            <a:off x="3352800" y="4343400"/>
            <a:ext cx="2058988"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B5014DB-F440-423F-8C13-45CC06A8E3D4}" type="slidenum">
              <a:rPr lang="en-US" smtClean="0">
                <a:solidFill>
                  <a:srgbClr val="000000"/>
                </a:solidFill>
              </a:rPr>
              <a:pPr eaLnBrk="1" hangingPunct="1"/>
              <a:t>55</a:t>
            </a:fld>
            <a:endParaRPr lang="en-US" smtClean="0">
              <a:solidFill>
                <a:srgbClr val="000000"/>
              </a:solidFill>
            </a:endParaRPr>
          </a:p>
        </p:txBody>
      </p:sp>
      <p:pic>
        <p:nvPicPr>
          <p:cNvPr id="82949" name="Picture 5" descr="cube_imag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5000" y="4324350"/>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38343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FFFF00"/>
                </a:solidFill>
              </a:rPr>
              <a:t>ABI “Baseline” Products</a:t>
            </a:r>
            <a:endParaRPr lang="en-US" dirty="0">
              <a:solidFill>
                <a:srgbClr val="FFFF00"/>
              </a:solidFill>
            </a:endParaRPr>
          </a:p>
        </p:txBody>
      </p:sp>
      <p:sp>
        <p:nvSpPr>
          <p:cNvPr id="4" name="Slide Number Placeholder 3"/>
          <p:cNvSpPr>
            <a:spLocks noGrp="1"/>
          </p:cNvSpPr>
          <p:nvPr>
            <p:ph type="sldNum" sz="quarter" idx="12"/>
          </p:nvPr>
        </p:nvSpPr>
        <p:spPr/>
        <p:txBody>
          <a:bodyPr/>
          <a:lstStyle/>
          <a:p>
            <a:fld id="{AFFB872F-3606-4B24-B849-DB8567CF9C48}" type="slidenum">
              <a:rPr lang="en-US" smtClean="0"/>
              <a:t>56</a:t>
            </a:fld>
            <a:endParaRPr lang="en-US"/>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677567020"/>
              </p:ext>
            </p:extLst>
          </p:nvPr>
        </p:nvGraphicFramePr>
        <p:xfrm>
          <a:off x="777243" y="904615"/>
          <a:ext cx="7909557" cy="5267585"/>
        </p:xfrm>
        <a:graphic>
          <a:graphicData uri="http://schemas.openxmlformats.org/drawingml/2006/table">
            <a:tbl>
              <a:tblPr firstRow="1" firstCol="1" lastCol="1" bandRow="1" bandCol="1">
                <a:tableStyleId>{8A107856-5554-42FB-B03E-39F5DBC370BA}</a:tableStyleId>
              </a:tblPr>
              <a:tblGrid>
                <a:gridCol w="1600197"/>
                <a:gridCol w="394335"/>
                <a:gridCol w="394335"/>
                <a:gridCol w="394335"/>
                <a:gridCol w="394335"/>
                <a:gridCol w="394335"/>
                <a:gridCol w="394335"/>
                <a:gridCol w="394335"/>
                <a:gridCol w="394335"/>
                <a:gridCol w="394335"/>
                <a:gridCol w="394335"/>
                <a:gridCol w="394335"/>
                <a:gridCol w="394335"/>
                <a:gridCol w="394335"/>
                <a:gridCol w="394335"/>
                <a:gridCol w="394335"/>
                <a:gridCol w="394335"/>
              </a:tblGrid>
              <a:tr h="155265">
                <a:tc>
                  <a:txBody>
                    <a:bodyPr/>
                    <a:lstStyle/>
                    <a:p>
                      <a:pPr marL="0" marR="0">
                        <a:spcBef>
                          <a:spcPts val="0"/>
                        </a:spcBef>
                        <a:spcAft>
                          <a:spcPts val="0"/>
                        </a:spcAft>
                      </a:pPr>
                      <a:r>
                        <a:rPr lang="en-US" sz="900" dirty="0">
                          <a:effectLst/>
                        </a:rPr>
                        <a:t>Wavelength</a:t>
                      </a:r>
                    </a:p>
                    <a:p>
                      <a:pPr marL="0" marR="0">
                        <a:spcBef>
                          <a:spcPts val="0"/>
                        </a:spcBef>
                        <a:spcAft>
                          <a:spcPts val="0"/>
                        </a:spcAft>
                      </a:pPr>
                      <a:r>
                        <a:rPr lang="en-US" sz="900" dirty="0">
                          <a:effectLst/>
                        </a:rPr>
                        <a:t>Micrometers</a:t>
                      </a:r>
                      <a:endParaRPr lang="en-US" sz="900" dirty="0">
                        <a:effectLst/>
                        <a:latin typeface="Times New Roman"/>
                        <a:ea typeface="Times New Roman"/>
                      </a:endParaRPr>
                    </a:p>
                  </a:txBody>
                  <a:tcPr marL="18599" marR="18599" marT="0" marB="0"/>
                </a:tc>
                <a:tc>
                  <a:txBody>
                    <a:bodyPr/>
                    <a:lstStyle/>
                    <a:p>
                      <a:pPr marL="0" marR="0" algn="ctr">
                        <a:spcBef>
                          <a:spcPts val="0"/>
                        </a:spcBef>
                        <a:spcAft>
                          <a:spcPts val="0"/>
                        </a:spcAft>
                      </a:pPr>
                      <a:r>
                        <a:rPr lang="en-US" sz="900" dirty="0">
                          <a:effectLst/>
                        </a:rPr>
                        <a:t>0.47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0.64</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0.865</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1.378</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1.61</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2.25</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3.90</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6.185</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6.95</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7.34</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8.5</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9.61</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10.35</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11.2</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12.3</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13.3</a:t>
                      </a:r>
                      <a:endParaRPr lang="en-US" sz="900" dirty="0">
                        <a:effectLst/>
                        <a:latin typeface="Times New Roman"/>
                        <a:ea typeface="Times New Roman"/>
                      </a:endParaRPr>
                    </a:p>
                  </a:txBody>
                  <a:tcPr marL="18599" marR="18599" marT="0" marB="0" anchor="ctr"/>
                </a:tc>
              </a:tr>
              <a:tr h="77632">
                <a:tc>
                  <a:txBody>
                    <a:bodyPr/>
                    <a:lstStyle/>
                    <a:p>
                      <a:pPr marL="0" marR="0">
                        <a:spcBef>
                          <a:spcPts val="0"/>
                        </a:spcBef>
                        <a:spcAft>
                          <a:spcPts val="0"/>
                        </a:spcAft>
                      </a:pPr>
                      <a:r>
                        <a:rPr lang="en-US" sz="900">
                          <a:effectLst/>
                        </a:rPr>
                        <a:t>Channel ID</a:t>
                      </a:r>
                      <a:endParaRPr lang="en-US" sz="900">
                        <a:effectLst/>
                        <a:latin typeface="Times New Roman"/>
                        <a:ea typeface="Times New Roman"/>
                      </a:endParaRPr>
                    </a:p>
                  </a:txBody>
                  <a:tcPr marL="18599" marR="18599" marT="0" marB="0"/>
                </a:tc>
                <a:tc>
                  <a:txBody>
                    <a:bodyPr/>
                    <a:lstStyle/>
                    <a:p>
                      <a:pPr marL="0" marR="0" algn="ctr">
                        <a:spcBef>
                          <a:spcPts val="0"/>
                        </a:spcBef>
                        <a:spcAft>
                          <a:spcPts val="0"/>
                        </a:spcAft>
                      </a:pPr>
                      <a:r>
                        <a:rPr lang="en-US" sz="900" dirty="0">
                          <a:effectLst/>
                        </a:rPr>
                        <a:t>1</a:t>
                      </a:r>
                      <a:endParaRPr lang="en-US" sz="900" dirty="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2</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3</a:t>
                      </a:r>
                      <a:endParaRPr lang="en-US" sz="900" dirty="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4</a:t>
                      </a:r>
                      <a:endParaRPr lang="en-US" sz="900" dirty="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5</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6</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7</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8</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9</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10</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11</a:t>
                      </a:r>
                      <a:endParaRPr lang="en-US" sz="900" dirty="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12</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13</a:t>
                      </a:r>
                      <a:endParaRPr lang="en-US" sz="900" dirty="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14</a:t>
                      </a:r>
                      <a:endParaRPr lang="en-US" sz="900" dirty="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15</a:t>
                      </a:r>
                      <a:endParaRPr lang="en-US" sz="900" dirty="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16</a:t>
                      </a:r>
                      <a:endParaRPr lang="en-US" sz="900" b="0" dirty="0">
                        <a:effectLst/>
                        <a:latin typeface="Times New Roman"/>
                        <a:ea typeface="Times New Roman"/>
                      </a:endParaRPr>
                    </a:p>
                  </a:txBody>
                  <a:tcPr marL="18599" marR="18599" marT="0" marB="0" anchor="ctr"/>
                </a:tc>
              </a:tr>
              <a:tr h="274320">
                <a:tc>
                  <a:txBody>
                    <a:bodyPr/>
                    <a:lstStyle/>
                    <a:p>
                      <a:pPr marL="0" marR="0">
                        <a:spcBef>
                          <a:spcPts val="0"/>
                        </a:spcBef>
                        <a:spcAft>
                          <a:spcPts val="0"/>
                        </a:spcAft>
                      </a:pPr>
                      <a:r>
                        <a:rPr lang="en-US" sz="900" dirty="0">
                          <a:effectLst/>
                        </a:rPr>
                        <a:t>Baseline Products</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Aerosol Detection</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r>
                        <a:rPr lang="en-US" sz="900" dirty="0" smtClean="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Suspended Matter/OD</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Clear Sky Masks</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Cloud &amp; Moisture Imagery</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Cloud Optical Depth</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Cloud Particle Size</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Cloud Top Phase</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Cloud Top Height</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Cloud Top Pressure</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Cloud Top Temperature</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Hurricane Intensity</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Rainfall Rate/QPE</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Legacy Vertical Moisture Profile</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Legacy Vertical Temp Profile</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Derived Stability Indices</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Total Precipitable Water</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Downward Solar Insolation Surf</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Reflected Solar Insolation TOA</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Derived Motion Winds</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Fire Hot Spot Characterization</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Land Surface Temperature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Snow Cover</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Sea Surface Temps</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r>
            </a:tbl>
          </a:graphicData>
        </a:graphic>
      </p:graphicFrame>
      <p:sp>
        <p:nvSpPr>
          <p:cNvPr id="3" name="TextBox 2"/>
          <p:cNvSpPr txBox="1"/>
          <p:nvPr/>
        </p:nvSpPr>
        <p:spPr>
          <a:xfrm>
            <a:off x="228600" y="6400800"/>
            <a:ext cx="8584401" cy="369332"/>
          </a:xfrm>
          <a:prstGeom prst="rect">
            <a:avLst/>
          </a:prstGeom>
          <a:noFill/>
        </p:spPr>
        <p:txBody>
          <a:bodyPr wrap="none" rtlCol="0">
            <a:spAutoFit/>
          </a:bodyPr>
          <a:lstStyle/>
          <a:p>
            <a:r>
              <a:rPr lang="en-US" dirty="0" smtClean="0">
                <a:solidFill>
                  <a:schemeClr val="bg1"/>
                </a:solidFill>
              </a:rPr>
              <a:t>Bands may also be used by needed “upstream” products, such as the cloud mask.</a:t>
            </a:r>
            <a:endParaRPr lang="en-US" dirty="0">
              <a:solidFill>
                <a:schemeClr val="bg1"/>
              </a:solidFill>
            </a:endParaRPr>
          </a:p>
        </p:txBody>
      </p:sp>
    </p:spTree>
    <p:extLst>
      <p:ext uri="{BB962C8B-B14F-4D97-AF65-F5344CB8AC3E}">
        <p14:creationId xmlns:p14="http://schemas.microsoft.com/office/powerpoint/2010/main" val="30207982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lstStyle/>
          <a:p>
            <a:r>
              <a:rPr lang="en-US" dirty="0" smtClean="0">
                <a:solidFill>
                  <a:srgbClr val="FFFF00"/>
                </a:solidFill>
              </a:rPr>
              <a:t>ABI “Future Capabilities” Products</a:t>
            </a:r>
            <a:endParaRPr lang="en-US" dirty="0">
              <a:solidFill>
                <a:srgbClr val="FFFF0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71638140"/>
              </p:ext>
            </p:extLst>
          </p:nvPr>
        </p:nvGraphicFramePr>
        <p:xfrm>
          <a:off x="664610" y="876184"/>
          <a:ext cx="7869790" cy="5677016"/>
        </p:xfrm>
        <a:graphic>
          <a:graphicData uri="http://schemas.openxmlformats.org/drawingml/2006/table">
            <a:tbl>
              <a:tblPr firstRow="1" firstCol="1" lastCol="1" bandRow="1" bandCol="1">
                <a:tableStyleId>{8A107856-5554-42FB-B03E-39F5DBC370BA}</a:tableStyleId>
              </a:tblPr>
              <a:tblGrid>
                <a:gridCol w="2362206"/>
                <a:gridCol w="344224"/>
                <a:gridCol w="344224"/>
                <a:gridCol w="344224"/>
                <a:gridCol w="344224"/>
                <a:gridCol w="344224"/>
                <a:gridCol w="344224"/>
                <a:gridCol w="344224"/>
                <a:gridCol w="344224"/>
                <a:gridCol w="344224"/>
                <a:gridCol w="344224"/>
                <a:gridCol w="344224"/>
                <a:gridCol w="344224"/>
                <a:gridCol w="344224"/>
                <a:gridCol w="344224"/>
                <a:gridCol w="344224"/>
                <a:gridCol w="344224"/>
              </a:tblGrid>
              <a:tr h="117864">
                <a:tc>
                  <a:txBody>
                    <a:bodyPr/>
                    <a:lstStyle/>
                    <a:p>
                      <a:pPr marL="0" marR="0" algn="l">
                        <a:spcBef>
                          <a:spcPts val="0"/>
                        </a:spcBef>
                        <a:spcAft>
                          <a:spcPts val="0"/>
                        </a:spcAft>
                      </a:pPr>
                      <a:r>
                        <a:rPr lang="en-US" sz="900" dirty="0">
                          <a:effectLst/>
                        </a:rPr>
                        <a:t>Wavelength</a:t>
                      </a:r>
                    </a:p>
                    <a:p>
                      <a:pPr marL="0" marR="0" algn="l">
                        <a:spcBef>
                          <a:spcPts val="0"/>
                        </a:spcBef>
                        <a:spcAft>
                          <a:spcPts val="0"/>
                        </a:spcAft>
                      </a:pPr>
                      <a:r>
                        <a:rPr lang="en-US" sz="900" dirty="0">
                          <a:effectLst/>
                        </a:rPr>
                        <a:t>Micrometers</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0.47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0.64</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0.865</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1.378</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1.61</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2.25</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3.90</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6.185</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6.95</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7.34</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8.5</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9.61</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10.35</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11.2</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12.3</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13.3</a:t>
                      </a:r>
                      <a:endParaRPr lang="en-US" sz="900">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Channel ID</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1</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2</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3</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4</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5</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6</a:t>
                      </a:r>
                      <a:endParaRPr lang="en-US" sz="90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7</a:t>
                      </a:r>
                      <a:endParaRPr lang="en-US" sz="90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8</a:t>
                      </a:r>
                      <a:endParaRPr lang="en-US" sz="90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9</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10</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11</a:t>
                      </a:r>
                      <a:endParaRPr lang="en-US" sz="90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12</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13</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14</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15</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16</a:t>
                      </a:r>
                      <a:endParaRPr lang="en-US" sz="900" b="0" dirty="0">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Option 2 Products</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Cloud Layer/Heights</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Cloud Ice Water Path</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Cloud Liquid Water</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effectLst/>
                        </a:rPr>
                        <a:t>X</a:t>
                      </a: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Cloud Type</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Convective Initiation</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X</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Turbulence</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r>
                        <a:rPr lang="en-US" sz="900" dirty="0" smtClean="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Low Cloud and Fog</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effectLst/>
                        </a:rPr>
                        <a:t>X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effectLst/>
                        </a:rPr>
                        <a:t>X</a:t>
                      </a: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Enhanced-V/Overshooting Top</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Aircraft Icing Threat</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SO</a:t>
                      </a:r>
                      <a:r>
                        <a:rPr lang="en-US" sz="900" baseline="-25000" dirty="0">
                          <a:effectLst/>
                        </a:rPr>
                        <a:t>2</a:t>
                      </a:r>
                      <a:r>
                        <a:rPr lang="en-US" sz="900" dirty="0">
                          <a:effectLst/>
                        </a:rPr>
                        <a:t> Detection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Visibility (no direct use of ABI bands)</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Upward </a:t>
                      </a:r>
                      <a:r>
                        <a:rPr lang="en-US" sz="900" dirty="0" err="1">
                          <a:effectLst/>
                        </a:rPr>
                        <a:t>Longwave</a:t>
                      </a:r>
                      <a:r>
                        <a:rPr lang="en-US" sz="900" dirty="0">
                          <a:effectLst/>
                        </a:rPr>
                        <a:t> Radiation (TOA)</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X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Downward </a:t>
                      </a:r>
                      <a:r>
                        <a:rPr lang="en-US" sz="900" dirty="0" err="1">
                          <a:effectLst/>
                        </a:rPr>
                        <a:t>Longwave</a:t>
                      </a:r>
                      <a:r>
                        <a:rPr lang="en-US" sz="900" dirty="0">
                          <a:effectLst/>
                        </a:rPr>
                        <a:t> Radiation (SFC)</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Upward </a:t>
                      </a:r>
                      <a:r>
                        <a:rPr lang="en-US" sz="900" dirty="0" err="1">
                          <a:effectLst/>
                        </a:rPr>
                        <a:t>Longwave</a:t>
                      </a:r>
                      <a:r>
                        <a:rPr lang="en-US" sz="900" dirty="0">
                          <a:effectLst/>
                        </a:rPr>
                        <a:t> Radiation (SFC)</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Total Ozone</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Aerosol Particle Size</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Surface Emissivity</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Surface Albedo</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Vegetation Index</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Vegetation Green Fraction</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Flood/Standing Water </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Rainfall Potential (no direct use of ABI bands)</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Rainfall Probability (no direct use of ABI bands)</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Snow Depth (no direct use of ABI bands)</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97468">
                <a:tc>
                  <a:txBody>
                    <a:bodyPr/>
                    <a:lstStyle/>
                    <a:p>
                      <a:pPr marL="0" marR="0" algn="l">
                        <a:spcBef>
                          <a:spcPts val="0"/>
                        </a:spcBef>
                        <a:spcAft>
                          <a:spcPts val="0"/>
                        </a:spcAft>
                      </a:pPr>
                      <a:r>
                        <a:rPr lang="en-US" sz="900" dirty="0">
                          <a:effectLst/>
                        </a:rPr>
                        <a:t>Sea &amp; Lake Ice: Age (no direct use of ABI bands)</a:t>
                      </a:r>
                      <a:endParaRPr lang="en-US" sz="900" dirty="0">
                        <a:effectLst/>
                        <a:latin typeface="Times New Roman"/>
                        <a:ea typeface="Times New Roman"/>
                      </a:endParaRPr>
                    </a:p>
                  </a:txBody>
                  <a:tcPr marL="14119" marR="14119" marT="0" marB="0" anchor="ctr"/>
                </a:tc>
                <a:tc>
                  <a:txBody>
                    <a:bodyPr/>
                    <a:lstStyle/>
                    <a:p>
                      <a:endParaRPr lang="en-US" sz="900" dirty="0"/>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Sea &amp; Lake Ice: Concentration</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Sea &amp; Lake Ice: Motion</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Ocean Currents</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Ocean </a:t>
                      </a:r>
                      <a:r>
                        <a:rPr lang="en-US" sz="900" dirty="0" smtClean="0">
                          <a:effectLst/>
                        </a:rPr>
                        <a:t>Currents</a:t>
                      </a:r>
                      <a:r>
                        <a:rPr lang="en-US" sz="900" dirty="0">
                          <a:effectLst/>
                        </a:rPr>
                        <a:t>: Offshore</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bl>
          </a:graphicData>
        </a:graphic>
      </p:graphicFrame>
      <p:sp>
        <p:nvSpPr>
          <p:cNvPr id="4" name="Slide Number Placeholder 3"/>
          <p:cNvSpPr>
            <a:spLocks noGrp="1"/>
          </p:cNvSpPr>
          <p:nvPr>
            <p:ph type="sldNum" sz="quarter" idx="12"/>
          </p:nvPr>
        </p:nvSpPr>
        <p:spPr/>
        <p:txBody>
          <a:bodyPr/>
          <a:lstStyle/>
          <a:p>
            <a:fld id="{AFFB872F-3606-4B24-B849-DB8567CF9C48}" type="slidenum">
              <a:rPr lang="en-US" smtClean="0"/>
              <a:t>57</a:t>
            </a:fld>
            <a:endParaRPr lang="en-US"/>
          </a:p>
        </p:txBody>
      </p:sp>
    </p:spTree>
    <p:extLst>
      <p:ext uri="{BB962C8B-B14F-4D97-AF65-F5344CB8AC3E}">
        <p14:creationId xmlns:p14="http://schemas.microsoft.com/office/powerpoint/2010/main" val="27470520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5737F9F2-2BD8-4930-A28E-0FEDCD4CBB39}" type="datetime5">
              <a:rPr lang="en-US" sz="1000" smtClean="0">
                <a:solidFill>
                  <a:srgbClr val="000000"/>
                </a:solidFill>
                <a:effectLst>
                  <a:outerShdw blurRad="38100" dist="38100" dir="2700000" algn="tl">
                    <a:srgbClr val="FFFFFF"/>
                  </a:outerShdw>
                </a:effectLst>
              </a:rPr>
              <a:pPr>
                <a:defRPr/>
              </a:pPr>
              <a:t>29-Sep-11</a:t>
            </a:fld>
            <a:endParaRPr lang="en-US" sz="1000" smtClean="0">
              <a:solidFill>
                <a:srgbClr val="000000"/>
              </a:solidFill>
              <a:effectLst>
                <a:outerShdw blurRad="38100" dist="38100" dir="2700000" algn="tl">
                  <a:srgbClr val="FFFFFF"/>
                </a:outerShdw>
              </a:effectLst>
            </a:endParaRPr>
          </a:p>
        </p:txBody>
      </p:sp>
      <p:pic>
        <p:nvPicPr>
          <p:cNvPr id="5632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81000" y="3886200"/>
            <a:ext cx="3179763" cy="2677656"/>
          </a:xfrm>
          <a:prstGeom prst="rect">
            <a:avLst/>
          </a:prstGeom>
          <a:solidFill>
            <a:schemeClr val="accent3">
              <a:lumMod val="75000"/>
            </a:schemeClr>
          </a:solidFill>
        </p:spPr>
        <p:txBody>
          <a:bodyPr wrap="square">
            <a:spAutoFit/>
          </a:bodyPr>
          <a:lstStyle/>
          <a:p>
            <a:pPr>
              <a:defRPr/>
            </a:pPr>
            <a:r>
              <a:rPr lang="en-US" sz="2400" dirty="0">
                <a:solidFill>
                  <a:srgbClr val="000000"/>
                </a:solidFill>
                <a:latin typeface="Times New Roman" pitchFamily="18" charset="0"/>
                <a:ea typeface="ＭＳ Ｐゴシック" charset="0"/>
                <a:cs typeface="ＭＳ Ｐゴシック" charset="0"/>
              </a:rPr>
              <a:t>Current GOES Imager scans: PACUS and CONUS (note that PACUS is one-third larger). These regions are sub-selected for AWIPS.</a:t>
            </a:r>
          </a:p>
        </p:txBody>
      </p:sp>
    </p:spTree>
    <p:extLst>
      <p:ext uri="{BB962C8B-B14F-4D97-AF65-F5344CB8AC3E}">
        <p14:creationId xmlns:p14="http://schemas.microsoft.com/office/powerpoint/2010/main" val="2191334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 y="457200"/>
            <a:ext cx="85725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itle 6"/>
          <p:cNvSpPr txBox="1">
            <a:spLocks/>
          </p:cNvSpPr>
          <p:nvPr/>
        </p:nvSpPr>
        <p:spPr bwMode="auto">
          <a:xfrm>
            <a:off x="1524000" y="76200"/>
            <a:ext cx="56451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2000" i="1" dirty="0">
                <a:solidFill>
                  <a:srgbClr val="FFFF00"/>
                </a:solidFill>
                <a:latin typeface="Arial Black" pitchFamily="34" charset="0"/>
              </a:rPr>
              <a:t>Proposed –Shifted  </a:t>
            </a:r>
            <a:r>
              <a:rPr lang="en-US" altLang="en-US" sz="2000" i="1" dirty="0">
                <a:solidFill>
                  <a:srgbClr val="FFFF00"/>
                </a:solidFill>
                <a:latin typeface="Arial Black" pitchFamily="34" charset="0"/>
              </a:rPr>
              <a:t>“</a:t>
            </a:r>
            <a:r>
              <a:rPr lang="en-US" sz="2000" i="1" dirty="0">
                <a:solidFill>
                  <a:srgbClr val="FFFF00"/>
                </a:solidFill>
                <a:latin typeface="Arial Black" pitchFamily="34" charset="0"/>
              </a:rPr>
              <a:t>5 min  PACUS</a:t>
            </a:r>
            <a:r>
              <a:rPr lang="en-US" altLang="en-US" sz="2000" i="1" dirty="0">
                <a:solidFill>
                  <a:srgbClr val="FFFF00"/>
                </a:solidFill>
                <a:latin typeface="Arial Black" pitchFamily="34" charset="0"/>
              </a:rPr>
              <a:t>”</a:t>
            </a:r>
            <a:endParaRPr lang="en-US" sz="2000" i="1" dirty="0">
              <a:solidFill>
                <a:srgbClr val="FFFF00"/>
              </a:solidFill>
              <a:latin typeface="Arial Black" pitchFamily="34" charset="0"/>
            </a:endParaRPr>
          </a:p>
        </p:txBody>
      </p:sp>
      <p:sp>
        <p:nvSpPr>
          <p:cNvPr id="6" name="Rectangle 5"/>
          <p:cNvSpPr/>
          <p:nvPr/>
        </p:nvSpPr>
        <p:spPr>
          <a:xfrm>
            <a:off x="228600" y="5181600"/>
            <a:ext cx="8677275" cy="1570038"/>
          </a:xfrm>
          <a:prstGeom prst="rect">
            <a:avLst/>
          </a:prstGeom>
          <a:solidFill>
            <a:schemeClr val="accent3">
              <a:lumMod val="20000"/>
              <a:lumOff val="80000"/>
            </a:schemeClr>
          </a:solidFill>
        </p:spPr>
        <p:txBody>
          <a:bodyPr>
            <a:spAutoFit/>
          </a:bodyPr>
          <a:lstStyle/>
          <a:p>
            <a:pPr>
              <a:defRPr/>
            </a:pPr>
            <a:r>
              <a:rPr lang="en-US" sz="2400" dirty="0">
                <a:solidFill>
                  <a:srgbClr val="000000"/>
                </a:solidFill>
                <a:latin typeface="Times New Roman" pitchFamily="18" charset="0"/>
              </a:rPr>
              <a:t>Proposed </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shifted</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 </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PACUS</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 would give a 5 min scan of </a:t>
            </a:r>
            <a:r>
              <a:rPr lang="en-US" sz="2400" dirty="0" smtClean="0">
                <a:solidFill>
                  <a:srgbClr val="000000"/>
                </a:solidFill>
                <a:latin typeface="Times New Roman" pitchFamily="18" charset="0"/>
              </a:rPr>
              <a:t>southern AK </a:t>
            </a:r>
            <a:r>
              <a:rPr lang="en-US" sz="2400" dirty="0">
                <a:solidFill>
                  <a:srgbClr val="000000"/>
                </a:solidFill>
                <a:latin typeface="Times New Roman" pitchFamily="18" charset="0"/>
              </a:rPr>
              <a:t>and western CONUS. This would mean that </a:t>
            </a:r>
            <a:r>
              <a:rPr lang="en-US" sz="2400" dirty="0" smtClean="0">
                <a:solidFill>
                  <a:srgbClr val="000000"/>
                </a:solidFill>
                <a:latin typeface="Times New Roman" pitchFamily="18" charset="0"/>
              </a:rPr>
              <a:t>Hawaii could be </a:t>
            </a:r>
            <a:r>
              <a:rPr lang="en-US" sz="2400" dirty="0">
                <a:solidFill>
                  <a:srgbClr val="000000"/>
                </a:solidFill>
                <a:latin typeface="Times New Roman" pitchFamily="18" charset="0"/>
              </a:rPr>
              <a:t>covered with one of the </a:t>
            </a:r>
            <a:r>
              <a:rPr lang="en-US" sz="2400" dirty="0" err="1">
                <a:solidFill>
                  <a:srgbClr val="000000"/>
                </a:solidFill>
                <a:latin typeface="Times New Roman" pitchFamily="18" charset="0"/>
              </a:rPr>
              <a:t>meso</a:t>
            </a:r>
            <a:r>
              <a:rPr lang="en-US" sz="2400" dirty="0">
                <a:solidFill>
                  <a:srgbClr val="000000"/>
                </a:solidFill>
                <a:latin typeface="Times New Roman" pitchFamily="18" charset="0"/>
              </a:rPr>
              <a:t>-scales (and 15 min FD); if in </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flex mode (3)</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 Note that the positions are approximate.</a:t>
            </a:r>
          </a:p>
        </p:txBody>
      </p:sp>
      <p:sp>
        <p:nvSpPr>
          <p:cNvPr id="7" name="Trapezoid 6"/>
          <p:cNvSpPr/>
          <p:nvPr/>
        </p:nvSpPr>
        <p:spPr bwMode="auto">
          <a:xfrm rot="10800000">
            <a:off x="1524000" y="1676400"/>
            <a:ext cx="4343400" cy="2286000"/>
          </a:xfrm>
          <a:prstGeom prst="trapezoid">
            <a:avLst>
              <a:gd name="adj" fmla="val 46434"/>
            </a:avLst>
          </a:prstGeom>
          <a:noFill/>
          <a:ln w="60325" cap="flat" cmpd="sng" algn="ctr">
            <a:solidFill>
              <a:schemeClr val="bg2">
                <a:lumMod val="60000"/>
                <a:lumOff val="40000"/>
              </a:schemeClr>
            </a:solidFill>
            <a:prstDash val="solid"/>
            <a:round/>
            <a:headEnd type="none" w="med" len="med"/>
            <a:tailEnd type="none" w="med" len="med"/>
          </a:ln>
          <a:effectLst/>
        </p:spPr>
        <p:txBody>
          <a:bodyPr/>
          <a:lstStyle/>
          <a:p>
            <a:pPr>
              <a:defRPr/>
            </a:pPr>
            <a:endParaRPr lang="en-US" sz="2400">
              <a:solidFill>
                <a:srgbClr val="000000"/>
              </a:solidFill>
              <a:latin typeface="Times New Roman" pitchFamily="18" charset="0"/>
              <a:ea typeface="ＭＳ Ｐゴシック" charset="0"/>
              <a:cs typeface="ＭＳ Ｐゴシック" charset="0"/>
            </a:endParaRPr>
          </a:p>
        </p:txBody>
      </p:sp>
      <p:sp>
        <p:nvSpPr>
          <p:cNvPr id="57350" name="TextBox 7"/>
          <p:cNvSpPr txBox="1">
            <a:spLocks noChangeArrowheads="1"/>
          </p:cNvSpPr>
          <p:nvPr/>
        </p:nvSpPr>
        <p:spPr bwMode="auto">
          <a:xfrm>
            <a:off x="2217738" y="2590800"/>
            <a:ext cx="1744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altLang="en-US">
                <a:solidFill>
                  <a:srgbClr val="000000"/>
                </a:solidFill>
              </a:rPr>
              <a:t>“</a:t>
            </a:r>
            <a:r>
              <a:rPr lang="en-US">
                <a:solidFill>
                  <a:srgbClr val="000000"/>
                </a:solidFill>
              </a:rPr>
              <a:t>5 min PACUS</a:t>
            </a:r>
            <a:r>
              <a:rPr lang="en-US" altLang="en-US">
                <a:solidFill>
                  <a:srgbClr val="000000"/>
                </a:solidFill>
              </a:rPr>
              <a:t>”</a:t>
            </a:r>
            <a:endParaRPr lang="en-US">
              <a:solidFill>
                <a:srgbClr val="000000"/>
              </a:solidFill>
            </a:endParaRPr>
          </a:p>
        </p:txBody>
      </p:sp>
      <p:sp>
        <p:nvSpPr>
          <p:cNvPr id="2" name="Rectangle 1"/>
          <p:cNvSpPr/>
          <p:nvPr/>
        </p:nvSpPr>
        <p:spPr>
          <a:xfrm>
            <a:off x="1600200" y="3810000"/>
            <a:ext cx="685800" cy="685800"/>
          </a:xfrm>
          <a:prstGeom prst="rect">
            <a:avLst/>
          </a:prstGeom>
          <a:no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60169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CD1E3DAE-4A9A-4B8A-9272-4EF5FD248072}" type="slidenum">
              <a:rPr lang="en-US"/>
              <a:pPr/>
              <a:t>6</a:t>
            </a:fld>
            <a:endParaRPr lang="en-US"/>
          </a:p>
        </p:txBody>
      </p:sp>
      <p:sp>
        <p:nvSpPr>
          <p:cNvPr id="66563" name="Text Box 3"/>
          <p:cNvSpPr txBox="1">
            <a:spLocks noChangeArrowheads="1"/>
          </p:cNvSpPr>
          <p:nvPr/>
        </p:nvSpPr>
        <p:spPr bwMode="auto">
          <a:xfrm>
            <a:off x="31750" y="5775325"/>
            <a:ext cx="9906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eaLnBrk="0" hangingPunct="0"/>
            <a:r>
              <a:rPr lang="en-US" sz="2000" b="1" dirty="0">
                <a:solidFill>
                  <a:schemeClr val="bg1"/>
                </a:solidFill>
                <a:latin typeface="Arial Unicode MS" pitchFamily="34" charset="-128"/>
              </a:rPr>
              <a:t>There are two anticipated scan modes for the ABI:</a:t>
            </a:r>
          </a:p>
          <a:p>
            <a:pPr eaLnBrk="0" hangingPunct="0"/>
            <a:r>
              <a:rPr lang="en-US" sz="2000" b="1" dirty="0">
                <a:solidFill>
                  <a:schemeClr val="bg1"/>
                </a:solidFill>
                <a:latin typeface="Arial Unicode MS" pitchFamily="34" charset="-128"/>
              </a:rPr>
              <a:t>- Full disk images every 15 minutes + 5 min CONUS images + </a:t>
            </a:r>
            <a:r>
              <a:rPr lang="en-US" sz="2000" b="1" dirty="0" err="1">
                <a:solidFill>
                  <a:schemeClr val="bg1"/>
                </a:solidFill>
                <a:latin typeface="Arial Unicode MS" pitchFamily="34" charset="-128"/>
              </a:rPr>
              <a:t>mesoscale</a:t>
            </a:r>
            <a:r>
              <a:rPr lang="en-US" sz="2000" b="1" dirty="0">
                <a:solidFill>
                  <a:schemeClr val="bg1"/>
                </a:solidFill>
                <a:latin typeface="Arial Unicode MS" pitchFamily="34" charset="-128"/>
              </a:rPr>
              <a:t>. </a:t>
            </a:r>
          </a:p>
          <a:p>
            <a:pPr eaLnBrk="0" hangingPunct="0"/>
            <a:r>
              <a:rPr lang="en-US" sz="2000" b="1" dirty="0">
                <a:solidFill>
                  <a:schemeClr val="bg1"/>
                </a:solidFill>
                <a:latin typeface="Arial Unicode MS" pitchFamily="34" charset="-128"/>
              </a:rPr>
              <a:t> or - Full disk every 5 minutes.</a:t>
            </a:r>
          </a:p>
        </p:txBody>
      </p:sp>
      <p:sp>
        <p:nvSpPr>
          <p:cNvPr id="66564" name="Text Box 4"/>
          <p:cNvSpPr txBox="1">
            <a:spLocks noChangeArrowheads="1"/>
          </p:cNvSpPr>
          <p:nvPr/>
        </p:nvSpPr>
        <p:spPr bwMode="auto">
          <a:xfrm>
            <a:off x="7543800" y="215900"/>
            <a:ext cx="14478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solidFill>
                  <a:srgbClr val="FFFF00"/>
                </a:solidFill>
                <a:latin typeface="Arial Unicode MS" pitchFamily="34" charset="-128"/>
              </a:rPr>
              <a:t>ABI scans about 5 times faster</a:t>
            </a:r>
          </a:p>
          <a:p>
            <a:r>
              <a:rPr lang="en-US" sz="2400">
                <a:solidFill>
                  <a:srgbClr val="FFFF00"/>
                </a:solidFill>
                <a:latin typeface="Arial Unicode MS" pitchFamily="34" charset="-128"/>
              </a:rPr>
              <a:t>than the current GOES imager</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0"/>
            <a:ext cx="7258050" cy="5806440"/>
          </a:xfrm>
          <a:prstGeom prst="rect">
            <a:avLst/>
          </a:prstGeom>
        </p:spPr>
      </p:pic>
    </p:spTree>
    <p:extLst>
      <p:ext uri="{BB962C8B-B14F-4D97-AF65-F5344CB8AC3E}">
        <p14:creationId xmlns:p14="http://schemas.microsoft.com/office/powerpoint/2010/main" val="175142030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95B524-A867-4578-919E-E2D8606E1324}" type="slidenum">
              <a:rPr lang="en-US"/>
              <a:pPr/>
              <a:t>7</a:t>
            </a:fld>
            <a:endParaRPr lang="en-US"/>
          </a:p>
        </p:txBody>
      </p:sp>
      <p:sp>
        <p:nvSpPr>
          <p:cNvPr id="67587" name="Text Box 3"/>
          <p:cNvSpPr txBox="1">
            <a:spLocks noChangeArrowheads="1"/>
          </p:cNvSpPr>
          <p:nvPr/>
        </p:nvSpPr>
        <p:spPr bwMode="auto">
          <a:xfrm>
            <a:off x="0" y="5789612"/>
            <a:ext cx="9144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algn="ctr" eaLnBrk="0" hangingPunct="0"/>
            <a:r>
              <a:rPr lang="en-US" b="1" dirty="0">
                <a:solidFill>
                  <a:schemeClr val="bg1"/>
                </a:solidFill>
                <a:latin typeface="Arial Unicode MS" pitchFamily="34" charset="-128"/>
              </a:rPr>
              <a:t>ABI can offer Continental US images every 5 minutes for routine monitoring of a wide range of events (storms, dust, clouds, fires, winds, </a:t>
            </a:r>
            <a:r>
              <a:rPr lang="en-US" b="1" dirty="0" err="1">
                <a:solidFill>
                  <a:schemeClr val="bg1"/>
                </a:solidFill>
                <a:latin typeface="Arial Unicode MS" pitchFamily="34" charset="-128"/>
              </a:rPr>
              <a:t>etc</a:t>
            </a:r>
            <a:r>
              <a:rPr lang="en-US" b="1" dirty="0">
                <a:solidFill>
                  <a:schemeClr val="bg1"/>
                </a:solidFill>
                <a:latin typeface="Arial Unicode MS" pitchFamily="34" charset="-128"/>
              </a:rPr>
              <a:t>).</a:t>
            </a:r>
          </a:p>
          <a:p>
            <a:pPr algn="ctr" eaLnBrk="0" hangingPunct="0"/>
            <a:r>
              <a:rPr lang="en-US" b="1" dirty="0">
                <a:solidFill>
                  <a:schemeClr val="bg1"/>
                </a:solidFill>
                <a:latin typeface="Arial Unicode MS" pitchFamily="34" charset="-128"/>
              </a:rPr>
              <a:t>This is every 15 or 30 minutes with the current GOES in routine mode.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 y="0"/>
            <a:ext cx="7258050" cy="5806440"/>
          </a:xfrm>
          <a:prstGeom prst="rect">
            <a:avLst/>
          </a:prstGeom>
        </p:spPr>
      </p:pic>
    </p:spTree>
    <p:extLst>
      <p:ext uri="{BB962C8B-B14F-4D97-AF65-F5344CB8AC3E}">
        <p14:creationId xmlns:p14="http://schemas.microsoft.com/office/powerpoint/2010/main" val="74286682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 y="0"/>
            <a:ext cx="7258050" cy="5806440"/>
          </a:xfrm>
          <a:prstGeom prst="rect">
            <a:avLst/>
          </a:prstGeom>
        </p:spPr>
      </p:pic>
      <p:sp>
        <p:nvSpPr>
          <p:cNvPr id="5" name="Slide Number Placeholder 3"/>
          <p:cNvSpPr>
            <a:spLocks noGrp="1"/>
          </p:cNvSpPr>
          <p:nvPr>
            <p:ph type="sldNum" sz="quarter" idx="12"/>
          </p:nvPr>
        </p:nvSpPr>
        <p:spPr/>
        <p:txBody>
          <a:bodyPr/>
          <a:lstStyle/>
          <a:p>
            <a:fld id="{0160D25D-4AA5-4793-82D4-F0225D4758FD}" type="slidenum">
              <a:rPr lang="en-US"/>
              <a:pPr/>
              <a:t>8</a:t>
            </a:fld>
            <a:endParaRPr lang="en-US"/>
          </a:p>
        </p:txBody>
      </p:sp>
      <p:sp>
        <p:nvSpPr>
          <p:cNvPr id="69635" name="AutoShape 3"/>
          <p:cNvSpPr>
            <a:spLocks noChangeArrowheads="1"/>
          </p:cNvSpPr>
          <p:nvPr/>
        </p:nvSpPr>
        <p:spPr bwMode="auto">
          <a:xfrm rot="5400000">
            <a:off x="4861983" y="243416"/>
            <a:ext cx="1515534" cy="25527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21481" b="12839"/>
          <a:stretch/>
        </p:blipFill>
        <p:spPr>
          <a:xfrm>
            <a:off x="419100" y="2277533"/>
            <a:ext cx="8572500" cy="4504267"/>
          </a:xfrm>
          <a:prstGeom prst="rect">
            <a:avLst/>
          </a:prstGeom>
        </p:spPr>
      </p:pic>
    </p:spTree>
    <p:extLst>
      <p:ext uri="{BB962C8B-B14F-4D97-AF65-F5344CB8AC3E}">
        <p14:creationId xmlns:p14="http://schemas.microsoft.com/office/powerpoint/2010/main" val="36950883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 y="0"/>
            <a:ext cx="7258050" cy="5806440"/>
          </a:xfrm>
          <a:prstGeom prst="rect">
            <a:avLst/>
          </a:prstGeom>
        </p:spPr>
      </p:pic>
      <p:sp>
        <p:nvSpPr>
          <p:cNvPr id="7" name="Slide Number Placeholder 3"/>
          <p:cNvSpPr>
            <a:spLocks noGrp="1"/>
          </p:cNvSpPr>
          <p:nvPr>
            <p:ph type="sldNum" sz="quarter" idx="12"/>
          </p:nvPr>
        </p:nvSpPr>
        <p:spPr/>
        <p:txBody>
          <a:bodyPr/>
          <a:lstStyle/>
          <a:p>
            <a:fld id="{D3234ABC-2602-4383-88AA-23EE467F0D9D}" type="slidenum">
              <a:rPr lang="en-US"/>
              <a:pPr/>
              <a:t>9</a:t>
            </a:fld>
            <a:endParaRPr lang="en-US"/>
          </a:p>
        </p:txBody>
      </p:sp>
      <p:sp>
        <p:nvSpPr>
          <p:cNvPr id="71683" name="AutoShape 3"/>
          <p:cNvSpPr>
            <a:spLocks noChangeArrowheads="1"/>
          </p:cNvSpPr>
          <p:nvPr/>
        </p:nvSpPr>
        <p:spPr bwMode="auto">
          <a:xfrm rot="5400000">
            <a:off x="4362450" y="361950"/>
            <a:ext cx="1295400" cy="25527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FFFF00"/>
              </a:solidFill>
              <a:latin typeface="Times New Roman"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453640"/>
            <a:ext cx="5505450" cy="4404360"/>
          </a:xfrm>
          <a:prstGeom prst="rect">
            <a:avLst/>
          </a:prstGeom>
        </p:spPr>
      </p:pic>
      <p:sp>
        <p:nvSpPr>
          <p:cNvPr id="71685" name="Text Box 5"/>
          <p:cNvSpPr txBox="1">
            <a:spLocks noChangeArrowheads="1"/>
          </p:cNvSpPr>
          <p:nvPr/>
        </p:nvSpPr>
        <p:spPr bwMode="auto">
          <a:xfrm>
            <a:off x="76200" y="5921514"/>
            <a:ext cx="9067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algn="ctr" eaLnBrk="0" hangingPunct="0"/>
            <a:r>
              <a:rPr lang="en-US" sz="2000" b="1" dirty="0" err="1">
                <a:solidFill>
                  <a:schemeClr val="bg1"/>
                </a:solidFill>
                <a:latin typeface="Arial Unicode MS" pitchFamily="34" charset="-128"/>
              </a:rPr>
              <a:t>Mesoscale</a:t>
            </a:r>
            <a:r>
              <a:rPr lang="en-US" sz="2000" b="1" dirty="0">
                <a:solidFill>
                  <a:schemeClr val="bg1"/>
                </a:solidFill>
                <a:latin typeface="Arial Unicode MS" pitchFamily="34" charset="-128"/>
              </a:rPr>
              <a:t> images every 30 seconds for rapidly changing </a:t>
            </a:r>
            <a:r>
              <a:rPr lang="en-US" sz="2000" b="1" dirty="0" smtClean="0">
                <a:solidFill>
                  <a:schemeClr val="bg1"/>
                </a:solidFill>
                <a:latin typeface="Arial Unicode MS" pitchFamily="34" charset="-128"/>
              </a:rPr>
              <a:t>phenomena</a:t>
            </a:r>
          </a:p>
          <a:p>
            <a:pPr algn="ctr" eaLnBrk="0" hangingPunct="0"/>
            <a:r>
              <a:rPr lang="en-US" sz="2000" b="1" dirty="0" smtClean="0">
                <a:solidFill>
                  <a:schemeClr val="bg1"/>
                </a:solidFill>
                <a:latin typeface="Arial Unicode MS" pitchFamily="34" charset="-128"/>
              </a:rPr>
              <a:t>(thunderstorms</a:t>
            </a:r>
            <a:r>
              <a:rPr lang="en-US" sz="2000" b="1" dirty="0">
                <a:solidFill>
                  <a:schemeClr val="bg1"/>
                </a:solidFill>
                <a:latin typeface="Arial Unicode MS" pitchFamily="34" charset="-128"/>
              </a:rPr>
              <a:t>, hurricanes, fires, </a:t>
            </a:r>
            <a:r>
              <a:rPr lang="en-US" sz="2000" b="1" dirty="0" err="1">
                <a:solidFill>
                  <a:schemeClr val="bg1"/>
                </a:solidFill>
                <a:latin typeface="Arial Unicode MS" pitchFamily="34" charset="-128"/>
              </a:rPr>
              <a:t>etc</a:t>
            </a:r>
            <a:r>
              <a:rPr lang="en-US" sz="2000" b="1" dirty="0">
                <a:solidFill>
                  <a:schemeClr val="bg1"/>
                </a:solidFill>
                <a:latin typeface="Arial Unicode MS" pitchFamily="34" charset="-128"/>
              </a:rPr>
              <a:t>). </a:t>
            </a:r>
            <a:r>
              <a:rPr lang="en-US" sz="2000" b="1" dirty="0" smtClean="0">
                <a:solidFill>
                  <a:schemeClr val="bg1"/>
                </a:solidFill>
                <a:latin typeface="Arial Unicode MS" pitchFamily="34" charset="-128"/>
              </a:rPr>
              <a:t>Or two regions every 60 seconds.</a:t>
            </a:r>
            <a:endParaRPr lang="en-US" sz="2000" b="1" dirty="0">
              <a:solidFill>
                <a:schemeClr val="bg1"/>
              </a:solidFill>
              <a:latin typeface="Arial Unicode MS" pitchFamily="34" charset="-128"/>
            </a:endParaRPr>
          </a:p>
        </p:txBody>
      </p:sp>
    </p:spTree>
    <p:extLst>
      <p:ext uri="{BB962C8B-B14F-4D97-AF65-F5344CB8AC3E}">
        <p14:creationId xmlns:p14="http://schemas.microsoft.com/office/powerpoint/2010/main" val="34496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6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nimBg="1" autoUpdateAnimBg="0"/>
    </p:bld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19900</TotalTime>
  <Words>3579</Words>
  <Application>Microsoft Office PowerPoint</Application>
  <PresentationFormat>On-screen Show (4:3)</PresentationFormat>
  <Paragraphs>1470</Paragraphs>
  <Slides>59</Slides>
  <Notes>21</Notes>
  <HiddenSlides>0</HiddenSlides>
  <MMClips>0</MMClips>
  <ScaleCrop>false</ScaleCrop>
  <HeadingPairs>
    <vt:vector size="4" baseType="variant">
      <vt:variant>
        <vt:lpstr>Theme</vt:lpstr>
      </vt:variant>
      <vt:variant>
        <vt:i4>6</vt:i4>
      </vt:variant>
      <vt:variant>
        <vt:lpstr>Slide Titles</vt:lpstr>
      </vt:variant>
      <vt:variant>
        <vt:i4>59</vt:i4>
      </vt:variant>
    </vt:vector>
  </HeadingPairs>
  <TitlesOfParts>
    <vt:vector size="65" baseType="lpstr">
      <vt:lpstr>1_Default Design</vt:lpstr>
      <vt:lpstr>2_Default Design</vt:lpstr>
      <vt:lpstr>2_NOAA</vt:lpstr>
      <vt:lpstr>5_Default Design</vt:lpstr>
      <vt:lpstr>Office Theme</vt:lpstr>
      <vt:lpstr>6_Default Design</vt:lpstr>
      <vt:lpstr>PowerPoint Presentation</vt:lpstr>
      <vt:lpstr>Also Thanks to…</vt:lpstr>
      <vt:lpstr>GOES-R Overview</vt:lpstr>
      <vt:lpstr>Overview</vt:lpstr>
      <vt:lpstr>The Advanced Baseline Imager:</vt:lpstr>
      <vt:lpstr>PowerPoint Presentation</vt:lpstr>
      <vt:lpstr>PowerPoint Presentation</vt:lpstr>
      <vt:lpstr>PowerPoint Presentation</vt:lpstr>
      <vt:lpstr>PowerPoint Presentation</vt:lpstr>
      <vt:lpstr>PowerPoint Presentation</vt:lpstr>
      <vt:lpstr>GOES-14: Sample “5-min” imagery</vt:lpstr>
      <vt:lpstr>GOES-14: Sample “1-min” imagery</vt:lpstr>
      <vt:lpstr>GOES-15: Sample “1-min” imagery</vt:lpstr>
      <vt:lpstr>GOES-10: Experimental 1-min data</vt:lpstr>
      <vt:lpstr>PowerPoint Presentation</vt:lpstr>
      <vt:lpstr>PowerPoint Presentation</vt:lpstr>
      <vt:lpstr>PowerPoint Presentation</vt:lpstr>
      <vt:lpstr>ABI Visible/Near-IR Bands</vt:lpstr>
      <vt:lpstr>ABI IR Bands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Visualization  (“decision aid”)</vt:lpstr>
      <vt:lpstr>Visualization  (“decision aid”)</vt:lpstr>
      <vt:lpstr>Overview</vt:lpstr>
      <vt:lpstr>PowerPoint Presentation</vt:lpstr>
      <vt:lpstr>Imagery</vt:lpstr>
      <vt:lpstr>PowerPoint Presentation</vt:lpstr>
      <vt:lpstr>PowerPoint Presentation</vt:lpstr>
      <vt:lpstr>PowerPoint Presentation</vt:lpstr>
      <vt:lpstr>Cloud Phase</vt:lpstr>
      <vt:lpstr>PowerPoint Presentation</vt:lpstr>
      <vt:lpstr>PowerPoint Presentation</vt:lpstr>
      <vt:lpstr>Overview</vt:lpstr>
      <vt:lpstr>Approximate spectral and spatial resolutions of US GOES Imagers</vt:lpstr>
      <vt:lpstr>Summary  </vt:lpstr>
      <vt:lpstr>Back-up Slides</vt:lpstr>
      <vt:lpstr>Google Earth</vt:lpstr>
      <vt:lpstr>PowerPoint Presentation</vt:lpstr>
      <vt:lpstr>Acknowledgements</vt:lpstr>
      <vt:lpstr>ABI “Baseline” Products</vt:lpstr>
      <vt:lpstr>ABI “Future Capabilities” Products</vt:lpstr>
      <vt:lpstr>PowerPoint Presentation</vt:lpstr>
      <vt:lpstr>PowerPoint Presentation</vt:lpstr>
    </vt:vector>
  </TitlesOfParts>
  <Company>SSEC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66</cp:revision>
  <dcterms:created xsi:type="dcterms:W3CDTF">2011-02-15T21:29:38Z</dcterms:created>
  <dcterms:modified xsi:type="dcterms:W3CDTF">2011-09-29T21:46:27Z</dcterms:modified>
</cp:coreProperties>
</file>