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4" r:id="rId4"/>
    <p:sldMasterId id="2147483728" r:id="rId5"/>
    <p:sldMasterId id="2147483782" r:id="rId6"/>
  </p:sldMasterIdLst>
  <p:notesMasterIdLst>
    <p:notesMasterId r:id="rId67"/>
  </p:notesMasterIdLst>
  <p:sldIdLst>
    <p:sldId id="257" r:id="rId7"/>
    <p:sldId id="258" r:id="rId8"/>
    <p:sldId id="274" r:id="rId9"/>
    <p:sldId id="259" r:id="rId10"/>
    <p:sldId id="277" r:id="rId11"/>
    <p:sldId id="372" r:id="rId12"/>
    <p:sldId id="373" r:id="rId13"/>
    <p:sldId id="374" r:id="rId14"/>
    <p:sldId id="375" r:id="rId15"/>
    <p:sldId id="278" r:id="rId16"/>
    <p:sldId id="368" r:id="rId17"/>
    <p:sldId id="379" r:id="rId18"/>
    <p:sldId id="380" r:id="rId19"/>
    <p:sldId id="381" r:id="rId20"/>
    <p:sldId id="364" r:id="rId21"/>
    <p:sldId id="369" r:id="rId22"/>
    <p:sldId id="376" r:id="rId23"/>
    <p:sldId id="377" r:id="rId24"/>
    <p:sldId id="378" r:id="rId25"/>
    <p:sldId id="281" r:id="rId26"/>
    <p:sldId id="282" r:id="rId27"/>
    <p:sldId id="283" r:id="rId28"/>
    <p:sldId id="284"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30" r:id="rId46"/>
    <p:sldId id="318" r:id="rId47"/>
    <p:sldId id="319" r:id="rId48"/>
    <p:sldId id="320" r:id="rId49"/>
    <p:sldId id="321" r:id="rId50"/>
    <p:sldId id="344" r:id="rId51"/>
    <p:sldId id="345" r:id="rId52"/>
    <p:sldId id="370" r:id="rId53"/>
    <p:sldId id="371" r:id="rId54"/>
    <p:sldId id="352" r:id="rId55"/>
    <p:sldId id="361" r:id="rId56"/>
    <p:sldId id="362" r:id="rId57"/>
    <p:sldId id="359" r:id="rId58"/>
    <p:sldId id="360" r:id="rId59"/>
    <p:sldId id="363" r:id="rId60"/>
    <p:sldId id="342" r:id="rId61"/>
    <p:sldId id="323" r:id="rId62"/>
    <p:sldId id="327" r:id="rId63"/>
    <p:sldId id="326" r:id="rId64"/>
    <p:sldId id="325" r:id="rId65"/>
    <p:sldId id="328"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5" d="100"/>
          <a:sy n="135" d="100"/>
        </p:scale>
        <p:origin x="-1968" y="-90"/>
      </p:cViewPr>
      <p:guideLst>
        <p:guide orient="horz" pos="2160"/>
        <p:guide pos="2880"/>
      </p:guideLst>
    </p:cSldViewPr>
  </p:slideViewPr>
  <p:notesTextViewPr>
    <p:cViewPr>
      <p:scale>
        <a:sx n="1" d="1"/>
        <a:sy n="1" d="1"/>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9/12/2011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A6C94D-746D-46AB-A884-44B07F16A4F3}" type="slidenum">
              <a:rPr lang="en-US" smtClean="0"/>
              <a:pPr eaLnBrk="1" hangingPunct="1"/>
              <a:t>16</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Igor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20</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21</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22</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23</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D12667-BF69-4A37-8A4D-73CDFAE28838}" type="slidenum">
              <a:rPr lang="en-US"/>
              <a:pPr/>
              <a:t>40</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http://cimss.ssec.wisc.edu/goes/abi/</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D26B6A-CF30-40D9-950B-EEB9DA4A4F9C}" type="slidenum">
              <a:rPr lang="en-US" smtClean="0"/>
              <a:pPr eaLnBrk="1" hangingPunct="1"/>
              <a:t>47</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As shown in mcidas-v</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49</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49</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49</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49</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49</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35F46FDF-F1A5-424D-98A5-BAD176A17469}" type="slidenum">
              <a:rPr lang="en-US" sz="1200">
                <a:solidFill>
                  <a:prstClr val="black"/>
                </a:solidFill>
                <a:latin typeface="Arial" charset="0"/>
                <a:ea typeface="MS PGothic" pitchFamily="34" charset="-128"/>
              </a:rPr>
              <a:pPr algn="r" defTabSz="914409" fontAlgn="base">
                <a:spcBef>
                  <a:spcPct val="0"/>
                </a:spcBef>
                <a:spcAft>
                  <a:spcPct val="0"/>
                </a:spcAft>
              </a:pPr>
              <a:t>50</a:t>
            </a:fld>
            <a:endParaRPr lang="en-US" sz="1200">
              <a:solidFill>
                <a:prstClr val="black"/>
              </a:solidFill>
              <a:latin typeface="Arial" charset="0"/>
              <a:ea typeface="MS PGothic" pitchFamily="34" charset="-128"/>
            </a:endParaRPr>
          </a:p>
        </p:txBody>
      </p:sp>
      <p:sp>
        <p:nvSpPr>
          <p:cNvPr id="8294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FD4C3437-9B40-4E2D-BB8A-C89D303FC7DC}"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50</a:t>
            </a:fld>
            <a:endParaRPr lang="en-US" sz="1000" i="1">
              <a:solidFill>
                <a:prstClr val="black"/>
              </a:solidFill>
              <a:latin typeface="Times New Roman" pitchFamily="18" charset="0"/>
              <a:ea typeface="MS PGothic" pitchFamily="34" charset="-128"/>
            </a:endParaRPr>
          </a:p>
        </p:txBody>
      </p:sp>
      <p:sp>
        <p:nvSpPr>
          <p:cNvPr id="8294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BEB53B6-014E-4E04-8A1C-4F5C47D7E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50</a:t>
            </a:fld>
            <a:endParaRPr lang="en-US" sz="1000" i="1">
              <a:solidFill>
                <a:prstClr val="black"/>
              </a:solidFill>
              <a:latin typeface="Times New Roman" pitchFamily="18" charset="0"/>
              <a:ea typeface="MS PGothic" pitchFamily="34" charset="-128"/>
            </a:endParaRPr>
          </a:p>
        </p:txBody>
      </p:sp>
      <p:sp>
        <p:nvSpPr>
          <p:cNvPr id="8294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082E00-884F-4EE5-AB61-3B3FBB6712C3}"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50</a:t>
            </a:fld>
            <a:endParaRPr lang="en-US" sz="1000" i="1">
              <a:solidFill>
                <a:prstClr val="black"/>
              </a:solidFill>
              <a:latin typeface="Times New Roman" pitchFamily="18" charset="0"/>
              <a:ea typeface="MS PGothic" pitchFamily="34" charset="-128"/>
            </a:endParaRPr>
          </a:p>
        </p:txBody>
      </p:sp>
      <p:sp>
        <p:nvSpPr>
          <p:cNvPr id="8295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74E3ECA-0772-4515-BF39-5E069E149CF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50</a:t>
            </a:fld>
            <a:endParaRPr lang="en-US" sz="1000" i="1">
              <a:solidFill>
                <a:prstClr val="black"/>
              </a:solidFill>
              <a:latin typeface="Times New Roman" pitchFamily="18" charset="0"/>
              <a:ea typeface="MS PGothic" pitchFamily="34" charset="-128"/>
            </a:endParaRPr>
          </a:p>
        </p:txBody>
      </p:sp>
      <p:sp>
        <p:nvSpPr>
          <p:cNvPr id="82951" name="Rectangle 2"/>
          <p:cNvSpPr>
            <a:spLocks noGrp="1" noRot="1" noChangeAspect="1" noChangeArrowheads="1" noTextEdit="1"/>
          </p:cNvSpPr>
          <p:nvPr>
            <p:ph type="sldImg"/>
          </p:nvPr>
        </p:nvSpPr>
        <p:spPr>
          <a:xfrm>
            <a:off x="1155700" y="692150"/>
            <a:ext cx="4554538" cy="3416300"/>
          </a:xfrm>
          <a:ln/>
        </p:spPr>
      </p:sp>
      <p:sp>
        <p:nvSpPr>
          <p:cNvPr id="8295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b="1" dirty="0" smtClean="0">
                <a:solidFill>
                  <a:srgbClr val="F8F8F8"/>
                </a:solidFill>
              </a:rPr>
              <a:t>Will provide automated hurricane intensity estimates for tropical cyclone analysts over the GOES-R observation domain using infrared geostationary infrared window (IRW) imagery</a:t>
            </a:r>
          </a:p>
          <a:p>
            <a:pPr>
              <a:lnSpc>
                <a:spcPct val="90000"/>
              </a:lnSpc>
              <a:defRPr/>
            </a:pPr>
            <a:r>
              <a:rPr lang="en-US" sz="1800" dirty="0">
                <a:solidFill>
                  <a:srgbClr val="FFFFFF"/>
                </a:solidFill>
              </a:rPr>
              <a:t>Significant Heritage to draw from:</a:t>
            </a:r>
          </a:p>
          <a:p>
            <a:pPr>
              <a:lnSpc>
                <a:spcPct val="90000"/>
              </a:lnSpc>
              <a:buFont typeface="Arial" pitchFamily="34" charset="0"/>
              <a:buChar char="•"/>
              <a:defRPr/>
            </a:pPr>
            <a:r>
              <a:rPr lang="en-US" sz="1800" dirty="0">
                <a:solidFill>
                  <a:srgbClr val="FFFFFF"/>
                </a:solidFill>
              </a:rPr>
              <a:t> </a:t>
            </a:r>
            <a:r>
              <a:rPr lang="en-US" sz="1600" dirty="0">
                <a:solidFill>
                  <a:srgbClr val="FFFFFF"/>
                </a:solidFill>
              </a:rPr>
              <a:t>Based on </a:t>
            </a:r>
            <a:r>
              <a:rPr lang="en-US" sz="1600" dirty="0">
                <a:solidFill>
                  <a:srgbClr val="FFCC00"/>
                </a:solidFill>
              </a:rPr>
              <a:t>Subjective Dvorak “Enhanced Infrared” (EIR) Technique (SDT)</a:t>
            </a:r>
            <a:r>
              <a:rPr lang="en-US" sz="1600" dirty="0">
                <a:solidFill>
                  <a:srgbClr val="FFFFFF"/>
                </a:solidFill>
              </a:rPr>
              <a:t> developed in the 1970’s and 1980’s by NOAA/NESDIS scientist Vern Dvorak.</a:t>
            </a:r>
          </a:p>
          <a:p>
            <a:pPr>
              <a:lnSpc>
                <a:spcPct val="90000"/>
              </a:lnSpc>
              <a:buFont typeface="Arial" pitchFamily="34" charset="0"/>
              <a:buChar char="•"/>
              <a:defRPr/>
            </a:pPr>
            <a:r>
              <a:rPr lang="en-US" sz="1600" dirty="0">
                <a:solidFill>
                  <a:srgbClr val="FFFFFF"/>
                </a:solidFill>
              </a:rPr>
              <a:t> Provides e</a:t>
            </a:r>
            <a:r>
              <a:rPr lang="en-US" sz="1400" dirty="0">
                <a:solidFill>
                  <a:srgbClr val="FFFFFF"/>
                </a:solidFill>
              </a:rPr>
              <a:t>stimated hurricane intensity in oceanic regions where direct aircraft reconnaissance measurements of intensity are not available.</a:t>
            </a:r>
          </a:p>
          <a:p>
            <a:pPr>
              <a:lnSpc>
                <a:spcPct val="90000"/>
              </a:lnSpc>
              <a:buFont typeface="Arial" pitchFamily="34" charset="0"/>
              <a:buChar char="•"/>
              <a:defRPr/>
            </a:pPr>
            <a:r>
              <a:rPr lang="en-US" sz="1400" dirty="0">
                <a:solidFill>
                  <a:srgbClr val="FFFFFF"/>
                </a:solidFill>
              </a:rPr>
              <a:t> Satellite-based technique that employs image pattern recognition techniques and empirically based rules to derive an estimate of Tropical Cyclone (TC) intensity in “T numbers” which ultimately relate to surface wind speeds.</a:t>
            </a:r>
          </a:p>
          <a:p>
            <a:pPr>
              <a:defRPr/>
            </a:pPr>
            <a:endParaRPr lang="en-US" b="1" dirty="0" smtClean="0">
              <a:solidFill>
                <a:srgbClr val="F8F8F8"/>
              </a:solidFill>
            </a:endParaRPr>
          </a:p>
          <a:p>
            <a:pPr>
              <a:defRPr/>
            </a:pPr>
            <a:r>
              <a:rPr lang="en-US" dirty="0" smtClean="0"/>
              <a:t>The increased higher density winds derived from the higher resolution GOES-R ABI allows forecasters to more accurately determine the extent of the eye and gale force winds (upper winds, not ground), and improve the model forecasts of track and intensity. Example compares the winds GOES-R ABI can produce with its 2-km IR spatial resolution and 5-min refresh rate as simulated using the Weather Research and Forecast (WRF) Model compared to the current GOES-R imager with 4-km IR resolution and 15 min or longer refresh rate.</a:t>
            </a:r>
          </a:p>
          <a:p>
            <a:pPr>
              <a:defRPr/>
            </a:pPr>
            <a:endParaRPr lang="en-US" dirty="0" smtClean="0"/>
          </a:p>
          <a:p>
            <a:pPr>
              <a:defRPr/>
            </a:pPr>
            <a:r>
              <a:rPr lang="en-US" dirty="0" smtClean="0"/>
              <a:t>GOES-R improves spatial and temporal resolution thereby increasing the accuracy of storm height </a:t>
            </a:r>
            <a:r>
              <a:rPr lang="en-US" dirty="0" err="1" smtClean="0"/>
              <a:t>assigment</a:t>
            </a:r>
            <a:r>
              <a:rPr lang="en-US" dirty="0" smtClean="0"/>
              <a:t>.  GOES-R will also detect and more define eye helping to more accurately predict forward track.</a:t>
            </a:r>
          </a:p>
          <a:p>
            <a:pPr>
              <a:defRPr/>
            </a:pPr>
            <a:endParaRPr lang="en-US" dirty="0" smtClean="0"/>
          </a:p>
          <a:p>
            <a:pPr>
              <a:defRPr/>
            </a:pPr>
            <a:r>
              <a:rPr lang="en-US" b="1" i="1" dirty="0" smtClean="0">
                <a:solidFill>
                  <a:srgbClr val="FFFF00"/>
                </a:solidFill>
              </a:rPr>
              <a:t>The higher density winds derived from the GOES-R ABI allows forecasters to more accurately determine the extent of the eye and gale force winds, and will improve the model forecasts of track and intensity.</a:t>
            </a:r>
          </a:p>
          <a:p>
            <a:pPr>
              <a:defRPr/>
            </a:pPr>
            <a:endParaRPr lang="en-US" dirty="0" smtClean="0"/>
          </a:p>
          <a:p>
            <a:pPr>
              <a:defRPr/>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a:lstStyle/>
          <a:p>
            <a:fld id="{260AEC5E-7676-4AD3-93E6-00596A9E4D71}" type="slidenum">
              <a:rPr lang="en-US" smtClean="0">
                <a:solidFill>
                  <a:prstClr val="black"/>
                </a:solidFill>
                <a:ea typeface="ＭＳ Ｐゴシック" pitchFamily="34" charset="-128"/>
              </a:rPr>
              <a:pPr/>
              <a:t>51</a:t>
            </a:fld>
            <a:endParaRPr lang="en-US" smtClean="0">
              <a:solidFill>
                <a:prstClr val="black"/>
              </a:solidFill>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3</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71BBBC36-A484-46DD-B8CF-2AD4CB13A0B8}" type="slidenum">
              <a:rPr lang="en-US" sz="1200">
                <a:solidFill>
                  <a:prstClr val="black"/>
                </a:solidFill>
                <a:latin typeface="Arial" charset="0"/>
                <a:ea typeface="MS PGothic" pitchFamily="34" charset="-128"/>
              </a:rPr>
              <a:pPr algn="r" defTabSz="914409" fontAlgn="base">
                <a:spcBef>
                  <a:spcPct val="0"/>
                </a:spcBef>
                <a:spcAft>
                  <a:spcPct val="0"/>
                </a:spcAft>
              </a:pPr>
              <a:t>52</a:t>
            </a:fld>
            <a:endParaRPr lang="en-US" sz="1200">
              <a:solidFill>
                <a:prstClr val="black"/>
              </a:solidFill>
              <a:latin typeface="Arial" charset="0"/>
              <a:ea typeface="MS PGothic" pitchFamily="34" charset="-128"/>
            </a:endParaRPr>
          </a:p>
        </p:txBody>
      </p:sp>
      <p:sp>
        <p:nvSpPr>
          <p:cNvPr id="8089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A31917A-5031-4AD9-A04E-CB2842E87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52</a:t>
            </a:fld>
            <a:endParaRPr lang="en-US" sz="1000" i="1">
              <a:solidFill>
                <a:prstClr val="black"/>
              </a:solidFill>
              <a:latin typeface="Times New Roman" pitchFamily="18" charset="0"/>
              <a:ea typeface="MS PGothic" pitchFamily="34" charset="-128"/>
            </a:endParaRPr>
          </a:p>
        </p:txBody>
      </p:sp>
      <p:sp>
        <p:nvSpPr>
          <p:cNvPr id="8090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97356C85-B3EE-49CD-9D79-5DC41E90639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52</a:t>
            </a:fld>
            <a:endParaRPr lang="en-US" sz="1000" i="1">
              <a:solidFill>
                <a:prstClr val="black"/>
              </a:solidFill>
              <a:latin typeface="Times New Roman" pitchFamily="18" charset="0"/>
              <a:ea typeface="MS PGothic" pitchFamily="34" charset="-128"/>
            </a:endParaRPr>
          </a:p>
        </p:txBody>
      </p:sp>
      <p:sp>
        <p:nvSpPr>
          <p:cNvPr id="80901"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83585A05-0FE2-4D1F-ACCF-FAE325982DF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52</a:t>
            </a:fld>
            <a:endParaRPr lang="en-US" sz="1000" i="1">
              <a:solidFill>
                <a:prstClr val="black"/>
              </a:solidFill>
              <a:latin typeface="Times New Roman" pitchFamily="18" charset="0"/>
              <a:ea typeface="MS PGothic" pitchFamily="34" charset="-128"/>
            </a:endParaRPr>
          </a:p>
        </p:txBody>
      </p:sp>
      <p:sp>
        <p:nvSpPr>
          <p:cNvPr id="80902"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03FBED32-DD85-4E56-BC64-FAE1E6F5691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52</a:t>
            </a:fld>
            <a:endParaRPr lang="en-US" sz="1000" i="1">
              <a:solidFill>
                <a:prstClr val="black"/>
              </a:solidFill>
              <a:latin typeface="Times New Roman" pitchFamily="18" charset="0"/>
              <a:ea typeface="MS PGothic" pitchFamily="34" charset="-128"/>
            </a:endParaRPr>
          </a:p>
        </p:txBody>
      </p:sp>
      <p:sp>
        <p:nvSpPr>
          <p:cNvPr id="80903" name="Rectangle 2"/>
          <p:cNvSpPr>
            <a:spLocks noGrp="1" noRot="1" noChangeAspect="1" noChangeArrowheads="1" noTextEdit="1"/>
          </p:cNvSpPr>
          <p:nvPr>
            <p:ph type="sldImg"/>
          </p:nvPr>
        </p:nvSpPr>
        <p:spPr>
          <a:xfrm>
            <a:off x="1155700" y="692150"/>
            <a:ext cx="4554538" cy="3416300"/>
          </a:xfrm>
          <a:ln/>
        </p:spPr>
      </p:sp>
      <p:sp>
        <p:nvSpPr>
          <p:cNvPr id="80904"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53</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7FAB79F-DAF4-4DA7-B05B-0D5051B96B65}" type="slidenum">
              <a:rPr lang="en-US" sz="1200">
                <a:solidFill>
                  <a:prstClr val="black"/>
                </a:solidFill>
                <a:latin typeface="Arial" charset="0"/>
                <a:ea typeface="MS PGothic" pitchFamily="34" charset="-128"/>
              </a:rPr>
              <a:pPr algn="r" defTabSz="914409" fontAlgn="base">
                <a:spcBef>
                  <a:spcPct val="0"/>
                </a:spcBef>
                <a:spcAft>
                  <a:spcPct val="0"/>
                </a:spcAft>
              </a:pPr>
              <a:t>54</a:t>
            </a:fld>
            <a:endParaRPr lang="en-US" sz="1200">
              <a:solidFill>
                <a:prstClr val="black"/>
              </a:solidFill>
              <a:latin typeface="Arial" charset="0"/>
              <a:ea typeface="MS PGothic" pitchFamily="34" charset="-128"/>
            </a:endParaRPr>
          </a:p>
        </p:txBody>
      </p:sp>
      <p:sp>
        <p:nvSpPr>
          <p:cNvPr id="8499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ECAA00-9AFD-470F-9F17-039D3525C9B0}"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8499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2CB8566-F60E-4909-8ABA-28669587607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8499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900A89E-F97E-4D91-A842-D00A0DCFD68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8499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C561B10-3157-4323-B9EF-DC8B2AC1FB3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84999" name="Rectangle 2"/>
          <p:cNvSpPr>
            <a:spLocks noGrp="1" noRot="1" noChangeAspect="1" noChangeArrowheads="1" noTextEdit="1"/>
          </p:cNvSpPr>
          <p:nvPr>
            <p:ph type="sldImg"/>
          </p:nvPr>
        </p:nvSpPr>
        <p:spPr>
          <a:xfrm>
            <a:off x="1155700" y="692150"/>
            <a:ext cx="4554538" cy="3416300"/>
          </a:xfrm>
          <a:ln/>
        </p:spPr>
      </p:sp>
      <p:sp>
        <p:nvSpPr>
          <p:cNvPr id="85000"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56</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60</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5</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7</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8</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9</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10</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11</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9/12/2011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9/12/2011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9/12/2011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9/12/2011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9/12/2011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9/12/2011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9/12/2011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9/12/2011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9/12/2011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9/12/2011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9/12/2011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9/12/2011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9/12/2011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9/12/2011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9/12/2011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9/12/2011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9/12/2011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9/12/2011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9/12/2011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9/12/2011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9/12/2011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9/12/2011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9/12/2011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4.png"/><Relationship Id="rId2" Type="http://schemas.openxmlformats.org/officeDocument/2006/relationships/slideLayout" Target="../slideLayouts/slideLayout36.xml"/><Relationship Id="rId16"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9/12/2011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9/12/2011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eg"/><Relationship Id="rId1" Type="http://schemas.openxmlformats.org/officeDocument/2006/relationships/slideLayout" Target="../slideLayouts/slideLayout49.xml"/><Relationship Id="rId4" Type="http://schemas.openxmlformats.org/officeDocument/2006/relationships/image" Target="../media/image56.emf"/></Relationships>
</file>

<file path=ppt/slides/_rels/slide4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16.xml"/><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54.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0" y="762000"/>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b="1" dirty="0">
                <a:solidFill>
                  <a:srgbClr val="FFFF00"/>
                </a:solidFill>
                <a:latin typeface="Arial Unicode MS" pitchFamily="34" charset="-128"/>
                <a:cs typeface="Times New Roman" pitchFamily="18" charset="0"/>
              </a:rPr>
              <a:t>The Advanced Baseline Imager (ABI) on the GOES-R series</a:t>
            </a:r>
          </a:p>
        </p:txBody>
      </p:sp>
      <p:sp>
        <p:nvSpPr>
          <p:cNvPr id="7171" name="Text Box 3"/>
          <p:cNvSpPr txBox="1">
            <a:spLocks noChangeArrowheads="1"/>
          </p:cNvSpPr>
          <p:nvPr/>
        </p:nvSpPr>
        <p:spPr bwMode="auto">
          <a:xfrm>
            <a:off x="304800" y="2240101"/>
            <a:ext cx="8686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 (</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err="1">
                <a:solidFill>
                  <a:srgbClr val="FFFFFF"/>
                </a:solidFill>
                <a:latin typeface="Arial Unicode MS" pitchFamily="34" charset="-128"/>
              </a:rPr>
              <a:t>Kaba</a:t>
            </a:r>
            <a:r>
              <a:rPr lang="en-US" sz="2000" b="1" dirty="0">
                <a:solidFill>
                  <a:srgbClr val="FFFFFF"/>
                </a:solidFill>
                <a:latin typeface="Arial Unicode MS" pitchFamily="34" charset="-128"/>
              </a:rPr>
              <a:t> Bah, Mathew M. </a:t>
            </a:r>
            <a:r>
              <a:rPr lang="en-US" sz="2000" b="1" dirty="0" err="1">
                <a:solidFill>
                  <a:srgbClr val="FFFFFF"/>
                </a:solidFill>
                <a:latin typeface="Arial Unicode MS" pitchFamily="34" charset="-128"/>
              </a:rPr>
              <a:t>Gunshor</a:t>
            </a:r>
            <a:r>
              <a:rPr lang="en-US" sz="2000" b="1" dirty="0">
                <a:solidFill>
                  <a:srgbClr val="FFFFFF"/>
                </a:solidFill>
                <a:latin typeface="Arial Unicode MS" pitchFamily="34" charset="-128"/>
              </a:rPr>
              <a:t>, Jun Li, Scott Bachmeier, </a:t>
            </a:r>
            <a:r>
              <a:rPr lang="en-US" sz="2000" b="1" dirty="0" smtClean="0">
                <a:solidFill>
                  <a:srgbClr val="FFFFFF"/>
                </a:solidFill>
                <a:latin typeface="Arial Unicode MS" pitchFamily="34" charset="-128"/>
              </a:rPr>
              <a:t>Jason </a:t>
            </a:r>
            <a:r>
              <a:rPr lang="en-US" sz="2000" b="1" dirty="0" err="1" smtClean="0">
                <a:solidFill>
                  <a:srgbClr val="FFFFFF"/>
                </a:solidFill>
                <a:latin typeface="Arial Unicode MS" pitchFamily="34" charset="-128"/>
              </a:rPr>
              <a:t>Otkin</a:t>
            </a:r>
            <a:r>
              <a:rPr lang="en-US" sz="2000" b="1" dirty="0" smtClean="0">
                <a:solidFill>
                  <a:srgbClr val="FFFFFF"/>
                </a:solidFill>
                <a:latin typeface="Arial Unicode MS" pitchFamily="34" charset="-128"/>
              </a:rPr>
              <a:t>, etc</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CIMSS, Madison, WI</a:t>
            </a:r>
          </a:p>
          <a:p>
            <a:pPr algn="ctr" fontAlgn="base">
              <a:spcBef>
                <a:spcPct val="50000"/>
              </a:spcBef>
              <a:spcAft>
                <a:spcPct val="0"/>
              </a:spcAft>
            </a:pPr>
            <a:r>
              <a:rPr lang="en-US" sz="2000" b="1" dirty="0" smtClean="0">
                <a:solidFill>
                  <a:srgbClr val="FFFFFF"/>
                </a:solidFill>
                <a:latin typeface="Arial Unicode MS" pitchFamily="34" charset="-128"/>
              </a:rPr>
              <a:t>Steve </a:t>
            </a:r>
            <a:r>
              <a:rPr lang="en-US" sz="2000" b="1" dirty="0">
                <a:solidFill>
                  <a:srgbClr val="FFFFFF"/>
                </a:solidFill>
                <a:latin typeface="Arial Unicode MS" pitchFamily="34" charset="-128"/>
              </a:rPr>
              <a:t>Goodman, James J. </a:t>
            </a:r>
            <a:r>
              <a:rPr lang="en-US" sz="2000" b="1" dirty="0" err="1">
                <a:solidFill>
                  <a:srgbClr val="FFFFFF"/>
                </a:solidFill>
                <a:latin typeface="Arial Unicode MS" pitchFamily="34" charset="-128"/>
              </a:rPr>
              <a:t>Gurka</a:t>
            </a:r>
            <a:r>
              <a:rPr lang="en-US" sz="2000" b="1" dirty="0">
                <a:solidFill>
                  <a:srgbClr val="FFFFFF"/>
                </a:solidFill>
                <a:latin typeface="Arial Unicode MS" pitchFamily="34" charset="-128"/>
              </a:rPr>
              <a:t>, etc. </a:t>
            </a:r>
          </a:p>
          <a:p>
            <a:pPr algn="ctr" fontAlgn="base">
              <a:spcBef>
                <a:spcPct val="50000"/>
              </a:spcBef>
              <a:spcAft>
                <a:spcPct val="0"/>
              </a:spcAft>
            </a:pPr>
            <a:r>
              <a:rPr lang="en-US" sz="2000" b="1" dirty="0">
                <a:solidFill>
                  <a:srgbClr val="FFFF00"/>
                </a:solidFill>
                <a:latin typeface="Arial Unicode MS" pitchFamily="34" charset="-128"/>
              </a:rPr>
              <a:t>GOES-R Program Office</a:t>
            </a: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FFFFFF"/>
                </a:solidFill>
              </a:rPr>
              <a:t>National Weather Association</a:t>
            </a:r>
            <a:endParaRPr lang="en-US" sz="1600" b="1" dirty="0" smtClean="0">
              <a:solidFill>
                <a:srgbClr val="FFFFFF"/>
              </a:solidFill>
            </a:endParaRPr>
          </a:p>
          <a:p>
            <a:pPr algn="ctr" eaLnBrk="1" fontAlgn="base" hangingPunct="1">
              <a:spcBef>
                <a:spcPct val="0"/>
              </a:spcBef>
              <a:spcAft>
                <a:spcPct val="0"/>
              </a:spcAft>
            </a:pPr>
            <a:r>
              <a:rPr lang="en-US" sz="1600" b="1" i="1" dirty="0" smtClean="0">
                <a:solidFill>
                  <a:srgbClr val="FFFFFF"/>
                </a:solidFill>
              </a:rPr>
              <a:t>Birmingham, AL</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20 October 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a:blip r:embed="rId8">
            <a:extLst>
              <a:ext uri="{28A0092B-C50C-407E-A947-70E740481C1C}">
                <a14:useLocalDpi xmlns:a14="http://schemas.microsoft.com/office/drawing/2010/main" val="0"/>
              </a:ext>
            </a:extLst>
          </a:blip>
          <a:srcRect l="6799" t="21513" r="6799"/>
          <a:stretch>
            <a:fillRect/>
          </a:stretch>
        </p:blipFill>
        <p:spPr bwMode="auto">
          <a:xfrm>
            <a:off x="1676400" y="5029200"/>
            <a:ext cx="1368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ABI (“Flex Mode”) will scan:</a:t>
            </a:r>
          </a:p>
          <a:p>
            <a:pPr eaLnBrk="1" fontAlgn="base" hangingPunct="1">
              <a:spcBef>
                <a:spcPct val="0"/>
              </a:spcBef>
              <a:spcAft>
                <a:spcPct val="0"/>
              </a:spcAft>
              <a:buFont typeface="Arial" pitchFamily="34" charset="0"/>
              <a:buChar char="•"/>
            </a:pPr>
            <a:r>
              <a:rPr lang="en-US" sz="1400">
                <a:solidFill>
                  <a:srgbClr val="FFFFFF"/>
                </a:solidFill>
              </a:rPr>
              <a:t> 30 Mesoscale Images</a:t>
            </a:r>
          </a:p>
          <a:p>
            <a:pPr eaLnBrk="1" fontAlgn="base" hangingPunct="1">
              <a:spcBef>
                <a:spcPct val="0"/>
              </a:spcBef>
              <a:spcAft>
                <a:spcPct val="0"/>
              </a:spcAft>
              <a:buFont typeface="Arial" pitchFamily="34" charset="0"/>
              <a:buChar char="•"/>
            </a:pPr>
            <a:r>
              <a:rPr lang="en-US" sz="1400">
                <a:solidFill>
                  <a:srgbClr val="FFFFFF"/>
                </a:solidFill>
              </a:rPr>
              <a:t> 3 CONUS Images</a:t>
            </a:r>
          </a:p>
          <a:p>
            <a:pPr eaLnBrk="1" fontAlgn="base" hangingPunct="1">
              <a:spcBef>
                <a:spcPct val="0"/>
              </a:spcBef>
              <a:spcAft>
                <a:spcPct val="0"/>
              </a:spcAft>
              <a:buFont typeface="Arial" pitchFamily="34" charset="0"/>
              <a:buChar char="•"/>
            </a:pPr>
            <a:r>
              <a:rPr lang="en-US" sz="1400">
                <a:solidFill>
                  <a:srgbClr val="FFFFFF"/>
                </a:solidFill>
              </a:rPr>
              <a:t> 1 Full Disk Image</a:t>
            </a:r>
          </a:p>
        </p:txBody>
      </p:sp>
      <p:sp>
        <p:nvSpPr>
          <p:cNvPr id="31751" name="TextBox 10"/>
          <p:cNvSpPr txBox="1">
            <a:spLocks noChangeArrowheads="1"/>
          </p:cNvSpPr>
          <p:nvPr/>
        </p:nvSpPr>
        <p:spPr bwMode="auto">
          <a:xfrm>
            <a:off x="152400" y="765175"/>
            <a:ext cx="24384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Current GOES Imager can scan:</a:t>
            </a:r>
          </a:p>
          <a:p>
            <a:pPr eaLnBrk="1" fontAlgn="base" hangingPunct="1">
              <a:spcBef>
                <a:spcPct val="0"/>
              </a:spcBef>
              <a:spcAft>
                <a:spcPct val="0"/>
              </a:spcAft>
              <a:buFont typeface="Arial" pitchFamily="34" charset="0"/>
              <a:buChar char="•"/>
            </a:pPr>
            <a:r>
              <a:rPr lang="en-US" sz="1400">
                <a:solidFill>
                  <a:srgbClr val="FFFFFF"/>
                </a:solidFill>
              </a:rPr>
              <a:t> Most (3/5) of 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10</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25210025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5737F9F2-2BD8-4930-A28E-0FEDCD4CBB39}" type="datetime5">
              <a:rPr lang="en-US" sz="1000" smtClean="0">
                <a:solidFill>
                  <a:srgbClr val="000000"/>
                </a:solidFill>
                <a:effectLst>
                  <a:outerShdw blurRad="38100" dist="38100" dir="2700000" algn="tl">
                    <a:srgbClr val="FFFFFF"/>
                  </a:outerShdw>
                </a:effectLst>
              </a:rPr>
              <a:pPr>
                <a:defRPr/>
              </a:pPr>
              <a:t>13-Sep-11</a:t>
            </a:fld>
            <a:endParaRPr lang="en-US" sz="1000" smtClean="0">
              <a:solidFill>
                <a:srgbClr val="000000"/>
              </a:solidFill>
              <a:effectLst>
                <a:outerShdw blurRad="38100" dist="38100" dir="2700000" algn="tl">
                  <a:srgbClr val="FFFFFF"/>
                </a:outerShdw>
              </a:effectLst>
            </a:endParaRPr>
          </a:p>
        </p:txBody>
      </p:sp>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1000" y="3886200"/>
            <a:ext cx="3179763" cy="2677656"/>
          </a:xfrm>
          <a:prstGeom prst="rect">
            <a:avLst/>
          </a:prstGeom>
          <a:solidFill>
            <a:schemeClr val="accent3">
              <a:lumMod val="75000"/>
            </a:schemeClr>
          </a:solidFill>
        </p:spPr>
        <p:txBody>
          <a:bodyPr wrap="square">
            <a:spAutoFit/>
          </a:bodyPr>
          <a:lstStyle/>
          <a:p>
            <a:pPr>
              <a:defRPr/>
            </a:pPr>
            <a:r>
              <a:rPr lang="en-US" sz="2400" dirty="0">
                <a:solidFill>
                  <a:srgbClr val="000000"/>
                </a:solidFill>
                <a:latin typeface="Times New Roman" pitchFamily="18" charset="0"/>
                <a:ea typeface="ＭＳ Ｐゴシック" charset="0"/>
                <a:cs typeface="ＭＳ Ｐゴシック" charset="0"/>
              </a:rPr>
              <a:t>Current GOES Imager scans: PACUS and CONUS (note that PACUS is one-third larger). These regions are sub-selected for AWIPS.</a:t>
            </a:r>
          </a:p>
        </p:txBody>
      </p:sp>
    </p:spTree>
    <p:extLst>
      <p:ext uri="{BB962C8B-B14F-4D97-AF65-F5344CB8AC3E}">
        <p14:creationId xmlns:p14="http://schemas.microsoft.com/office/powerpoint/2010/main" val="2559823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457200"/>
            <a:ext cx="85725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6"/>
          <p:cNvSpPr txBox="1">
            <a:spLocks/>
          </p:cNvSpPr>
          <p:nvPr/>
        </p:nvSpPr>
        <p:spPr bwMode="auto">
          <a:xfrm>
            <a:off x="1524000" y="76200"/>
            <a:ext cx="56451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000" i="1" dirty="0">
                <a:solidFill>
                  <a:srgbClr val="FFFF00"/>
                </a:solidFill>
                <a:latin typeface="Arial Black" pitchFamily="34" charset="0"/>
              </a:rPr>
              <a:t>Proposed –Shifted  </a:t>
            </a:r>
            <a:r>
              <a:rPr lang="en-US" altLang="en-US" sz="2000" i="1" dirty="0">
                <a:solidFill>
                  <a:srgbClr val="FFFF00"/>
                </a:solidFill>
                <a:latin typeface="Arial Black" pitchFamily="34" charset="0"/>
              </a:rPr>
              <a:t>“</a:t>
            </a:r>
            <a:r>
              <a:rPr lang="en-US" sz="2000" i="1" dirty="0">
                <a:solidFill>
                  <a:srgbClr val="FFFF00"/>
                </a:solidFill>
                <a:latin typeface="Arial Black" pitchFamily="34" charset="0"/>
              </a:rPr>
              <a:t>5 min  PACUS</a:t>
            </a:r>
            <a:r>
              <a:rPr lang="en-US" altLang="en-US" sz="2000" i="1" dirty="0">
                <a:solidFill>
                  <a:srgbClr val="FFFF00"/>
                </a:solidFill>
                <a:latin typeface="Arial Black" pitchFamily="34" charset="0"/>
              </a:rPr>
              <a:t>”</a:t>
            </a:r>
            <a:endParaRPr lang="en-US" sz="2000" i="1" dirty="0">
              <a:solidFill>
                <a:srgbClr val="FFFF00"/>
              </a:solidFill>
              <a:latin typeface="Arial Black" pitchFamily="34" charset="0"/>
            </a:endParaRPr>
          </a:p>
        </p:txBody>
      </p:sp>
      <p:sp>
        <p:nvSpPr>
          <p:cNvPr id="6" name="Rectangle 5"/>
          <p:cNvSpPr/>
          <p:nvPr/>
        </p:nvSpPr>
        <p:spPr>
          <a:xfrm>
            <a:off x="228600" y="5181600"/>
            <a:ext cx="8677275" cy="1570038"/>
          </a:xfrm>
          <a:prstGeom prst="rect">
            <a:avLst/>
          </a:prstGeom>
          <a:solidFill>
            <a:schemeClr val="accent3">
              <a:lumMod val="20000"/>
              <a:lumOff val="80000"/>
            </a:schemeClr>
          </a:solidFill>
        </p:spPr>
        <p:txBody>
          <a:bodyPr>
            <a:spAutoFit/>
          </a:bodyPr>
          <a:lstStyle/>
          <a:p>
            <a:pPr>
              <a:defRPr/>
            </a:pPr>
            <a:r>
              <a:rPr lang="en-US" sz="2400" dirty="0">
                <a:solidFill>
                  <a:srgbClr val="000000"/>
                </a:solidFill>
                <a:latin typeface="Times New Roman" pitchFamily="18" charset="0"/>
              </a:rPr>
              <a:t>Proposed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shifted</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PACUS</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would give a 5 min scan of </a:t>
            </a:r>
            <a:r>
              <a:rPr lang="en-US" sz="2400" dirty="0" smtClean="0">
                <a:solidFill>
                  <a:srgbClr val="000000"/>
                </a:solidFill>
                <a:latin typeface="Times New Roman" pitchFamily="18" charset="0"/>
              </a:rPr>
              <a:t>southern AK </a:t>
            </a:r>
            <a:r>
              <a:rPr lang="en-US" sz="2400" dirty="0">
                <a:solidFill>
                  <a:srgbClr val="000000"/>
                </a:solidFill>
                <a:latin typeface="Times New Roman" pitchFamily="18" charset="0"/>
              </a:rPr>
              <a:t>and western CONUS. This would mean that </a:t>
            </a:r>
            <a:r>
              <a:rPr lang="en-US" sz="2400" dirty="0" smtClean="0">
                <a:solidFill>
                  <a:srgbClr val="000000"/>
                </a:solidFill>
                <a:latin typeface="Times New Roman" pitchFamily="18" charset="0"/>
              </a:rPr>
              <a:t>Hawaii could be </a:t>
            </a:r>
            <a:r>
              <a:rPr lang="en-US" sz="2400" dirty="0">
                <a:solidFill>
                  <a:srgbClr val="000000"/>
                </a:solidFill>
                <a:latin typeface="Times New Roman" pitchFamily="18" charset="0"/>
              </a:rPr>
              <a:t>covered with one of the </a:t>
            </a:r>
            <a:r>
              <a:rPr lang="en-US" sz="2400" dirty="0" err="1">
                <a:solidFill>
                  <a:srgbClr val="000000"/>
                </a:solidFill>
                <a:latin typeface="Times New Roman" pitchFamily="18" charset="0"/>
              </a:rPr>
              <a:t>meso</a:t>
            </a:r>
            <a:r>
              <a:rPr lang="en-US" sz="2400" dirty="0">
                <a:solidFill>
                  <a:srgbClr val="000000"/>
                </a:solidFill>
                <a:latin typeface="Times New Roman" pitchFamily="18" charset="0"/>
              </a:rPr>
              <a:t>-scales (and 15 min FD); if in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flex mode (3)</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Note that the positions are approximate.</a:t>
            </a:r>
          </a:p>
        </p:txBody>
      </p:sp>
      <p:sp>
        <p:nvSpPr>
          <p:cNvPr id="7" name="Trapezoid 6"/>
          <p:cNvSpPr/>
          <p:nvPr/>
        </p:nvSpPr>
        <p:spPr bwMode="auto">
          <a:xfrm rot="10800000">
            <a:off x="1524000" y="1676400"/>
            <a:ext cx="4343400" cy="2286000"/>
          </a:xfrm>
          <a:prstGeom prst="trapezoid">
            <a:avLst>
              <a:gd name="adj" fmla="val 46434"/>
            </a:avLst>
          </a:prstGeom>
          <a:noFill/>
          <a:ln w="6032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en-US" sz="2400">
              <a:solidFill>
                <a:srgbClr val="000000"/>
              </a:solidFill>
              <a:latin typeface="Times New Roman" pitchFamily="18" charset="0"/>
              <a:ea typeface="ＭＳ Ｐゴシック" charset="0"/>
              <a:cs typeface="ＭＳ Ｐゴシック" charset="0"/>
            </a:endParaRPr>
          </a:p>
        </p:txBody>
      </p:sp>
      <p:sp>
        <p:nvSpPr>
          <p:cNvPr id="57350" name="TextBox 7"/>
          <p:cNvSpPr txBox="1">
            <a:spLocks noChangeArrowheads="1"/>
          </p:cNvSpPr>
          <p:nvPr/>
        </p:nvSpPr>
        <p:spPr bwMode="auto">
          <a:xfrm>
            <a:off x="2217738" y="2590800"/>
            <a:ext cx="1744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ltLang="en-US">
                <a:solidFill>
                  <a:srgbClr val="000000"/>
                </a:solidFill>
              </a:rPr>
              <a:t>“</a:t>
            </a:r>
            <a:r>
              <a:rPr lang="en-US">
                <a:solidFill>
                  <a:srgbClr val="000000"/>
                </a:solidFill>
              </a:rPr>
              <a:t>5 min PACUS</a:t>
            </a:r>
            <a:r>
              <a:rPr lang="en-US" altLang="en-US">
                <a:solidFill>
                  <a:srgbClr val="000000"/>
                </a:solidFill>
              </a:rPr>
              <a:t>”</a:t>
            </a:r>
            <a:endParaRPr lang="en-US">
              <a:solidFill>
                <a:srgbClr val="000000"/>
              </a:solidFill>
            </a:endParaRPr>
          </a:p>
        </p:txBody>
      </p:sp>
    </p:spTree>
    <p:extLst>
      <p:ext uri="{BB962C8B-B14F-4D97-AF65-F5344CB8AC3E}">
        <p14:creationId xmlns:p14="http://schemas.microsoft.com/office/powerpoint/2010/main" val="3199652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1524000" y="228600"/>
            <a:ext cx="6400800" cy="536575"/>
          </a:xfrm>
          <a:prstGeom prst="rect">
            <a:avLst/>
          </a:prstGeom>
        </p:spPr>
        <p:txBody>
          <a:bodyPr/>
          <a:lstStyle/>
          <a:p>
            <a:pPr>
              <a:defRPr/>
            </a:pPr>
            <a:r>
              <a:rPr lang="en-US" sz="2000" i="1" kern="0" dirty="0" smtClean="0">
                <a:solidFill>
                  <a:srgbClr val="FFFF00"/>
                </a:solidFill>
                <a:latin typeface="Arial Black"/>
                <a:ea typeface="ＭＳ Ｐゴシック" charset="0"/>
                <a:cs typeface="ＭＳ Ｐゴシック" charset="0"/>
              </a:rPr>
              <a:t>Hawaii and surrounding area </a:t>
            </a:r>
            <a:r>
              <a:rPr lang="en-US" sz="2000" i="1" kern="0" dirty="0">
                <a:solidFill>
                  <a:srgbClr val="FFFF00"/>
                </a:solidFill>
                <a:latin typeface="Arial Black"/>
                <a:ea typeface="ＭＳ Ｐゴシック" charset="0"/>
                <a:cs typeface="ＭＳ Ｐゴシック" charset="0"/>
              </a:rPr>
              <a:t>-- </a:t>
            </a:r>
            <a:r>
              <a:rPr lang="en-US" sz="2000" i="1" kern="0" dirty="0" err="1">
                <a:solidFill>
                  <a:srgbClr val="FFFF00"/>
                </a:solidFill>
                <a:latin typeface="Arial Black"/>
                <a:ea typeface="ＭＳ Ｐゴシック" charset="0"/>
                <a:cs typeface="ＭＳ Ｐゴシック" charset="0"/>
              </a:rPr>
              <a:t>mesoscale</a:t>
            </a:r>
            <a:endParaRPr lang="en-US" sz="2000" i="1" kern="0" dirty="0">
              <a:solidFill>
                <a:srgbClr val="FFFF00"/>
              </a:solidFill>
              <a:latin typeface="Arial Black"/>
              <a:ea typeface="ＭＳ Ｐゴシック" charset="0"/>
              <a:cs typeface="ＭＳ Ｐゴシック" charset="0"/>
            </a:endParaRPr>
          </a:p>
        </p:txBody>
      </p:sp>
      <p:sp>
        <p:nvSpPr>
          <p:cNvPr id="5" name="Rectangle 4"/>
          <p:cNvSpPr/>
          <p:nvPr/>
        </p:nvSpPr>
        <p:spPr>
          <a:xfrm>
            <a:off x="228600" y="5867400"/>
            <a:ext cx="4724400" cy="461963"/>
          </a:xfrm>
          <a:prstGeom prst="rect">
            <a:avLst/>
          </a:prstGeom>
          <a:solidFill>
            <a:schemeClr val="accent3">
              <a:lumMod val="20000"/>
              <a:lumOff val="80000"/>
            </a:schemeClr>
          </a:solidFill>
        </p:spPr>
        <p:txBody>
          <a:bodyPr>
            <a:spAutoFit/>
          </a:bodyPr>
          <a:lstStyle/>
          <a:p>
            <a:pPr>
              <a:defRPr/>
            </a:pPr>
            <a:r>
              <a:rPr lang="en-US" sz="2400" dirty="0">
                <a:solidFill>
                  <a:srgbClr val="000000"/>
                </a:solidFill>
                <a:latin typeface="Times New Roman" pitchFamily="18" charset="0"/>
                <a:ea typeface="ＭＳ Ｐゴシック" charset="0"/>
                <a:cs typeface="ＭＳ Ｐゴシック" charset="0"/>
              </a:rPr>
              <a:t>Approximately 1000 km x 1000 km.</a:t>
            </a:r>
          </a:p>
        </p:txBody>
      </p:sp>
      <p:pic>
        <p:nvPicPr>
          <p:cNvPr id="5837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5175"/>
            <a:ext cx="6324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177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437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Schmit</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57200" y="-228600"/>
            <a:ext cx="8229600" cy="1143000"/>
          </a:xfrm>
        </p:spPr>
        <p:txBody>
          <a:bodyPr/>
          <a:lstStyle/>
          <a:p>
            <a:pPr eaLnBrk="1" hangingPunct="1"/>
            <a:r>
              <a:rPr lang="en-US" sz="4000" dirty="0" smtClean="0">
                <a:solidFill>
                  <a:srgbClr val="FFFF00"/>
                </a:solidFill>
              </a:rPr>
              <a:t>GOES-15: Sample “1-min” imagery</a:t>
            </a:r>
          </a:p>
        </p:txBody>
      </p:sp>
      <p:sp>
        <p:nvSpPr>
          <p:cNvPr id="11268" name="Text Box 3"/>
          <p:cNvSpPr txBox="1">
            <a:spLocks noChangeArrowheads="1"/>
          </p:cNvSpPr>
          <p:nvPr/>
        </p:nvSpPr>
        <p:spPr bwMode="auto">
          <a:xfrm>
            <a:off x="838200" y="6477000"/>
            <a:ext cx="7337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solidFill>
                  <a:schemeClr val="bg1"/>
                </a:solidFill>
              </a:rPr>
              <a:t>Visible data from the </a:t>
            </a:r>
            <a:r>
              <a:rPr lang="en-US" sz="1600" dirty="0" smtClean="0">
                <a:solidFill>
                  <a:schemeClr val="bg1"/>
                </a:solidFill>
              </a:rPr>
              <a:t>GOES-15 </a:t>
            </a:r>
            <a:r>
              <a:rPr lang="en-US" sz="1600" dirty="0">
                <a:solidFill>
                  <a:schemeClr val="bg1"/>
                </a:solidFill>
              </a:rPr>
              <a:t>NOAA Science Test, lead by </a:t>
            </a:r>
            <a:r>
              <a:rPr lang="en-US" sz="1600" dirty="0" err="1">
                <a:solidFill>
                  <a:schemeClr val="bg1"/>
                </a:solidFill>
              </a:rPr>
              <a:t>Hillger</a:t>
            </a:r>
            <a:r>
              <a:rPr lang="en-US" sz="1600" dirty="0">
                <a:solidFill>
                  <a:schemeClr val="bg1"/>
                </a:solidFill>
              </a:rPr>
              <a:t> and Schmit</a:t>
            </a:r>
          </a:p>
        </p:txBody>
      </p:sp>
      <p:sp>
        <p:nvSpPr>
          <p:cNvPr id="1126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30-min</a:t>
            </a:r>
          </a:p>
        </p:txBody>
      </p:sp>
      <p:sp>
        <p:nvSpPr>
          <p:cNvPr id="1127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1-min</a:t>
            </a:r>
          </a:p>
        </p:txBody>
      </p:sp>
      <p:sp>
        <p:nvSpPr>
          <p:cNvPr id="112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4D2FFD-E30D-473A-9AD1-0A571B986586}" type="slidenum">
              <a:rPr lang="en-US" smtClean="0"/>
              <a:pPr eaLnBrk="1" hangingPunct="1"/>
              <a:t>16</a:t>
            </a:fld>
            <a:endParaRPr lang="en-US" smtClean="0"/>
          </a:p>
        </p:txBody>
      </p:sp>
    </p:spTree>
    <p:extLst>
      <p:ext uri="{BB962C8B-B14F-4D97-AF65-F5344CB8AC3E}">
        <p14:creationId xmlns:p14="http://schemas.microsoft.com/office/powerpoint/2010/main" val="3051345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GOES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125066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428662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ABI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9794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“ABI”</a:t>
            </a:r>
          </a:p>
        </p:txBody>
      </p:sp>
    </p:spTree>
    <p:extLst>
      <p:ext uri="{BB962C8B-B14F-4D97-AF65-F5344CB8AC3E}">
        <p14:creationId xmlns:p14="http://schemas.microsoft.com/office/powerpoint/2010/main" val="2883940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19</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Text Box 3"/>
          <p:cNvSpPr txBox="1">
            <a:spLocks noChangeArrowheads="1"/>
          </p:cNvSpPr>
          <p:nvPr/>
        </p:nvSpPr>
        <p:spPr bwMode="auto">
          <a:xfrm>
            <a:off x="2832824" y="76200"/>
            <a:ext cx="333937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“GOES-13 Visible Loop”</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091783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solidFill>
                  <a:schemeClr val="bg1"/>
                </a:solidFill>
              </a:rPr>
              <a:t>Also 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err="1" smtClean="0">
                <a:solidFill>
                  <a:srgbClr val="FFFF00"/>
                </a:solidFill>
              </a:rPr>
              <a:t>Achtor</a:t>
            </a:r>
            <a:r>
              <a:rPr lang="en-US" sz="2000" dirty="0" smtClean="0">
                <a:solidFill>
                  <a:srgbClr val="FFFF00"/>
                </a:solidFill>
              </a:rPr>
              <a:t>, Tom;  Ackerman, Steve;  </a:t>
            </a:r>
            <a:r>
              <a:rPr lang="en-US" sz="2000" dirty="0" err="1" smtClean="0">
                <a:solidFill>
                  <a:srgbClr val="FFFF00"/>
                </a:solidFill>
              </a:rPr>
              <a:t>Antonelli</a:t>
            </a:r>
            <a:r>
              <a:rPr lang="en-US" sz="2000" dirty="0" smtClean="0">
                <a:solidFill>
                  <a:srgbClr val="FFFF00"/>
                </a:solidFill>
              </a:rPr>
              <a:t>, Paolo;  </a:t>
            </a:r>
            <a:r>
              <a:rPr lang="en-US" sz="2000" dirty="0" err="1" smtClean="0">
                <a:solidFill>
                  <a:srgbClr val="FFFF00"/>
                </a:solidFill>
              </a:rPr>
              <a:t>Aune</a:t>
            </a:r>
            <a:r>
              <a:rPr lang="en-US" sz="2000" dirty="0" smtClean="0">
                <a:solidFill>
                  <a:srgbClr val="FFFF00"/>
                </a:solidFill>
              </a:rPr>
              <a:t>, Bob;  Baggett, Kevin; Baum, Bryan;  </a:t>
            </a:r>
            <a:r>
              <a:rPr lang="en-US" sz="2000" dirty="0" err="1" smtClean="0">
                <a:solidFill>
                  <a:srgbClr val="FFFF00"/>
                </a:solidFill>
              </a:rPr>
              <a:t>Ellrod</a:t>
            </a:r>
            <a:r>
              <a:rPr lang="en-US" sz="2000" dirty="0" smtClean="0">
                <a:solidFill>
                  <a:srgbClr val="FFFF00"/>
                </a:solidFill>
              </a:rPr>
              <a:t>, Gary;  </a:t>
            </a:r>
            <a:r>
              <a:rPr lang="en-US" sz="2000" dirty="0" err="1" smtClean="0">
                <a:solidFill>
                  <a:srgbClr val="FFFF00"/>
                </a:solidFill>
              </a:rPr>
              <a:t>Feltz</a:t>
            </a:r>
            <a:r>
              <a:rPr lang="en-US" sz="2000" dirty="0" smtClean="0">
                <a:solidFill>
                  <a:srgbClr val="FFFF00"/>
                </a:solidFill>
              </a:rPr>
              <a:t>, </a:t>
            </a:r>
            <a:r>
              <a:rPr lang="en-US" sz="2000" dirty="0" err="1" smtClean="0">
                <a:solidFill>
                  <a:srgbClr val="FFFF00"/>
                </a:solidFill>
              </a:rPr>
              <a:t>Joleen</a:t>
            </a:r>
            <a:r>
              <a:rPr lang="en-US" sz="2000" dirty="0" smtClean="0">
                <a:solidFill>
                  <a:srgbClr val="FFFF00"/>
                </a:solidFill>
              </a:rPr>
              <a:t>;  </a:t>
            </a:r>
            <a:r>
              <a:rPr lang="en-US" sz="2000" dirty="0" err="1" smtClean="0">
                <a:solidFill>
                  <a:srgbClr val="FFFF00"/>
                </a:solidFill>
              </a:rPr>
              <a:t>Feltz</a:t>
            </a:r>
            <a:r>
              <a:rPr lang="en-US" sz="2000" dirty="0" smtClean="0">
                <a:solidFill>
                  <a:srgbClr val="FFFF00"/>
                </a:solidFill>
              </a:rPr>
              <a:t>, Wayne;  Frey, Rich;  Griffin, Michael K.;  </a:t>
            </a:r>
            <a:r>
              <a:rPr lang="en-US" sz="2000" dirty="0" err="1" smtClean="0">
                <a:solidFill>
                  <a:srgbClr val="FFFF00"/>
                </a:solidFill>
              </a:rPr>
              <a:t>Gumley</a:t>
            </a:r>
            <a:r>
              <a:rPr lang="en-US" sz="2000" dirty="0" smtClean="0">
                <a:solidFill>
                  <a:srgbClr val="FFFF00"/>
                </a:solidFill>
              </a:rPr>
              <a:t>, Liam;  </a:t>
            </a:r>
            <a:r>
              <a:rPr lang="en-US" sz="2000" dirty="0" err="1" smtClean="0">
                <a:solidFill>
                  <a:srgbClr val="FFFF00"/>
                </a:solidFill>
              </a:rPr>
              <a:t>Heymann</a:t>
            </a:r>
            <a:r>
              <a:rPr lang="en-US" sz="2000" dirty="0" smtClean="0">
                <a:solidFill>
                  <a:srgbClr val="FFFF00"/>
                </a:solidFill>
              </a:rPr>
              <a:t>, Roger; </a:t>
            </a:r>
            <a:r>
              <a:rPr lang="en-US" sz="2000" dirty="0" err="1" smtClean="0">
                <a:solidFill>
                  <a:srgbClr val="FFFF00"/>
                </a:solidFill>
              </a:rPr>
              <a:t>Hillger</a:t>
            </a:r>
            <a:r>
              <a:rPr lang="en-US" sz="2000" dirty="0" smtClean="0">
                <a:solidFill>
                  <a:srgbClr val="FFFF00"/>
                </a:solidFill>
              </a:rPr>
              <a:t>, Don;  Huang, Allen;  Key, Jeff;  </a:t>
            </a:r>
            <a:r>
              <a:rPr lang="en-US" sz="2000" dirty="0" err="1" smtClean="0">
                <a:solidFill>
                  <a:srgbClr val="FFFF00"/>
                </a:solidFill>
              </a:rPr>
              <a:t>Knuteson</a:t>
            </a:r>
            <a:r>
              <a:rPr lang="en-US" sz="2000" dirty="0" smtClean="0">
                <a:solidFill>
                  <a:srgbClr val="FFFF00"/>
                </a:solidFill>
              </a:rPr>
              <a:t>, Bob; </a:t>
            </a:r>
            <a:r>
              <a:rPr lang="en-US" sz="2000" dirty="0" err="1" smtClean="0">
                <a:solidFill>
                  <a:srgbClr val="FFFF00"/>
                </a:solidFill>
              </a:rPr>
              <a:t>Mecikalski</a:t>
            </a:r>
            <a:r>
              <a:rPr lang="en-US" sz="2000" dirty="0" smtClean="0">
                <a:solidFill>
                  <a:srgbClr val="FFFF00"/>
                </a:solidFill>
              </a:rPr>
              <a:t>,  John;  </a:t>
            </a:r>
            <a:r>
              <a:rPr lang="en-US" sz="2000" dirty="0" err="1" smtClean="0">
                <a:solidFill>
                  <a:srgbClr val="FFFF00"/>
                </a:solidFill>
              </a:rPr>
              <a:t>Menzel</a:t>
            </a:r>
            <a:r>
              <a:rPr lang="en-US" sz="2000" dirty="0" smtClean="0">
                <a:solidFill>
                  <a:srgbClr val="FFFF00"/>
                </a:solidFill>
              </a:rPr>
              <a:t>, Paul;  Moeller, Chris;  Mosher, Fred;  Nelson, James;  </a:t>
            </a:r>
            <a:r>
              <a:rPr lang="en-US" sz="2000" dirty="0" err="1" smtClean="0">
                <a:solidFill>
                  <a:srgbClr val="FFFF00"/>
                </a:solidFill>
              </a:rPr>
              <a:t>Nasiri</a:t>
            </a:r>
            <a:r>
              <a:rPr lang="en-US" sz="2000" dirty="0" smtClean="0">
                <a:solidFill>
                  <a:srgbClr val="FFFF00"/>
                </a:solidFill>
              </a:rPr>
              <a:t>, </a:t>
            </a:r>
            <a:r>
              <a:rPr lang="en-US" sz="2000" dirty="0" err="1" smtClean="0">
                <a:solidFill>
                  <a:srgbClr val="FFFF00"/>
                </a:solidFill>
              </a:rPr>
              <a:t>Shaima</a:t>
            </a:r>
            <a:r>
              <a:rPr lang="en-US" sz="2000" dirty="0" smtClean="0">
                <a:solidFill>
                  <a:srgbClr val="FFFF00"/>
                </a:solidFill>
              </a:rPr>
              <a:t>; </a:t>
            </a:r>
            <a:r>
              <a:rPr lang="en-US" sz="2000" dirty="0" err="1" smtClean="0">
                <a:solidFill>
                  <a:srgbClr val="FFFF00"/>
                </a:solidFill>
              </a:rPr>
              <a:t>Olander</a:t>
            </a:r>
            <a:r>
              <a:rPr lang="en-US" sz="2000" dirty="0" smtClean="0">
                <a:solidFill>
                  <a:srgbClr val="FFFF00"/>
                </a:solidFill>
              </a:rPr>
              <a:t>, Tim;  </a:t>
            </a:r>
            <a:r>
              <a:rPr lang="en-US" sz="2000" dirty="0" err="1" smtClean="0">
                <a:solidFill>
                  <a:srgbClr val="FFFF00"/>
                </a:solidFill>
              </a:rPr>
              <a:t>Plokhenko</a:t>
            </a:r>
            <a:r>
              <a:rPr lang="en-US" sz="2000" dirty="0" smtClean="0">
                <a:solidFill>
                  <a:srgbClr val="FFFF00"/>
                </a:solidFill>
              </a:rPr>
              <a:t>, </a:t>
            </a:r>
            <a:r>
              <a:rPr lang="en-US" sz="2000" dirty="0" err="1" smtClean="0">
                <a:solidFill>
                  <a:srgbClr val="FFFF00"/>
                </a:solidFill>
              </a:rPr>
              <a:t>Youri</a:t>
            </a:r>
            <a:r>
              <a:rPr lang="en-US" sz="2000" dirty="0" smtClean="0">
                <a:solidFill>
                  <a:srgbClr val="FFFF00"/>
                </a:solidFill>
              </a:rPr>
              <a:t>;  </a:t>
            </a:r>
            <a:r>
              <a:rPr lang="en-US" sz="2000" dirty="0" err="1" smtClean="0">
                <a:solidFill>
                  <a:srgbClr val="FFFF00"/>
                </a:solidFill>
              </a:rPr>
              <a:t>Prins</a:t>
            </a:r>
            <a:r>
              <a:rPr lang="en-US" sz="2000" dirty="0" smtClean="0">
                <a:solidFill>
                  <a:srgbClr val="FFFF00"/>
                </a:solidFill>
              </a:rPr>
              <a:t>, Elaine;  Rabin, Bob; </a:t>
            </a:r>
            <a:r>
              <a:rPr lang="en-US" sz="2000" dirty="0" err="1" smtClean="0">
                <a:solidFill>
                  <a:srgbClr val="FFFF00"/>
                </a:solidFill>
              </a:rPr>
              <a:t>Revercomb</a:t>
            </a:r>
            <a:r>
              <a:rPr lang="en-US" sz="2000" dirty="0" smtClean="0">
                <a:solidFill>
                  <a:srgbClr val="FFFF00"/>
                </a:solidFill>
              </a:rPr>
              <a:t>, Hank;  Schmidt, Chris;  Schreiner, Tony;  </a:t>
            </a:r>
            <a:r>
              <a:rPr lang="en-US" sz="2000" dirty="0" err="1" smtClean="0">
                <a:solidFill>
                  <a:srgbClr val="FFFF00"/>
                </a:solidFill>
              </a:rPr>
              <a:t>Seemann</a:t>
            </a:r>
            <a:r>
              <a:rPr lang="en-US" sz="2000" dirty="0" smtClean="0">
                <a:solidFill>
                  <a:srgbClr val="FFFF00"/>
                </a:solidFill>
              </a:rPr>
              <a:t>-Wetzel, Suzanne;  </a:t>
            </a:r>
            <a:r>
              <a:rPr lang="en-US" sz="2000" dirty="0" err="1" smtClean="0">
                <a:solidFill>
                  <a:srgbClr val="FFFF00"/>
                </a:solidFill>
              </a:rPr>
              <a:t>Sieglaff</a:t>
            </a:r>
            <a:r>
              <a:rPr lang="en-US" sz="2000" dirty="0" smtClean="0">
                <a:solidFill>
                  <a:srgbClr val="FFFF00"/>
                </a:solidFill>
              </a:rPr>
              <a:t>, Justin;  </a:t>
            </a:r>
            <a:r>
              <a:rPr lang="en-US" sz="2000" dirty="0" err="1" smtClean="0">
                <a:solidFill>
                  <a:srgbClr val="FFFF00"/>
                </a:solidFill>
              </a:rPr>
              <a:t>Strabala</a:t>
            </a:r>
            <a:r>
              <a:rPr lang="en-US" sz="2000" dirty="0" smtClean="0">
                <a:solidFill>
                  <a:srgbClr val="FFFF00"/>
                </a:solidFill>
              </a:rPr>
              <a:t>, Kathy;  Sun, </a:t>
            </a:r>
            <a:r>
              <a:rPr lang="en-US" sz="2000" dirty="0" err="1" smtClean="0">
                <a:solidFill>
                  <a:srgbClr val="FFFF00"/>
                </a:solidFill>
              </a:rPr>
              <a:t>Fengying</a:t>
            </a:r>
            <a:r>
              <a:rPr lang="en-US" sz="2000" dirty="0" smtClean="0">
                <a:solidFill>
                  <a:srgbClr val="FFFF00"/>
                </a:solidFill>
              </a:rPr>
              <a:t>;  Will </a:t>
            </a:r>
            <a:r>
              <a:rPr lang="en-US" sz="2000" dirty="0" err="1" smtClean="0">
                <a:solidFill>
                  <a:srgbClr val="FFFF00"/>
                </a:solidFill>
              </a:rPr>
              <a:t>Straka</a:t>
            </a:r>
            <a:r>
              <a:rPr lang="en-US" sz="2000" dirty="0" smtClean="0">
                <a:solidFill>
                  <a:srgbClr val="FFFF00"/>
                </a:solidFill>
              </a:rPr>
              <a:t>, Tobin, Dave;  </a:t>
            </a:r>
            <a:r>
              <a:rPr lang="en-US" sz="2000" dirty="0" err="1" smtClean="0">
                <a:solidFill>
                  <a:srgbClr val="FFFF00"/>
                </a:solidFill>
              </a:rPr>
              <a:t>Velden</a:t>
            </a:r>
            <a:r>
              <a:rPr lang="en-US" sz="2000" dirty="0" smtClean="0">
                <a:solidFill>
                  <a:srgbClr val="FFFF00"/>
                </a:solidFill>
              </a:rPr>
              <a:t>, Chris;  Wade, Gary;  Whittaker, Tom; Woolf, Hal, Jason </a:t>
            </a:r>
            <a:r>
              <a:rPr lang="en-US" sz="2000" dirty="0" err="1" smtClean="0">
                <a:solidFill>
                  <a:srgbClr val="FFFF00"/>
                </a:solidFill>
              </a:rPr>
              <a:t>Otkin</a:t>
            </a:r>
            <a:r>
              <a:rPr lang="en-US" sz="2000" dirty="0" smtClean="0">
                <a:solidFill>
                  <a:srgbClr val="FFFF00"/>
                </a:solidFill>
              </a:rPr>
              <a:t>, etc.</a:t>
            </a:r>
          </a:p>
          <a:p>
            <a:pPr eaLnBrk="1" hangingPunct="1"/>
            <a:r>
              <a:rPr lang="en-US" sz="2000" dirty="0">
                <a:solidFill>
                  <a:srgbClr val="FFFF00"/>
                </a:solidFill>
              </a:rPr>
              <a:t>Jaime Daniels, Mitch </a:t>
            </a:r>
            <a:r>
              <a:rPr lang="en-US" sz="2000" dirty="0" smtClean="0">
                <a:solidFill>
                  <a:srgbClr val="FFFF00"/>
                </a:solidFill>
              </a:rPr>
              <a:t>Goldberg, AWG co-chairs, AWG Leads, Walter Wolf, GPO, Jordan Gerth, </a:t>
            </a:r>
            <a:r>
              <a:rPr lang="en-US" sz="2000" dirty="0" err="1" smtClean="0">
                <a:solidFill>
                  <a:srgbClr val="FFFF00"/>
                </a:solidFill>
              </a:rPr>
              <a:t>Chian</a:t>
            </a:r>
            <a:r>
              <a:rPr lang="en-US" sz="2000" dirty="0" smtClean="0">
                <a:solidFill>
                  <a:srgbClr val="FFFF00"/>
                </a:solidFill>
              </a:rPr>
              <a:t>-Yi Liu, Thomas Greenwald, Monica </a:t>
            </a:r>
            <a:r>
              <a:rPr lang="en-US" sz="2000" dirty="0" err="1" smtClean="0">
                <a:solidFill>
                  <a:srgbClr val="FFFF00"/>
                </a:solidFill>
              </a:rPr>
              <a:t>Coakley</a:t>
            </a:r>
            <a:r>
              <a:rPr lang="en-US" sz="2000" dirty="0" smtClean="0">
                <a:solidFill>
                  <a:srgbClr val="FFFF00"/>
                </a:solidFill>
              </a:rPr>
              <a:t>, GOES-R flight/ground, Bill Smith, ASPB, PG, SSEC data center, CWG, etc. </a:t>
            </a:r>
          </a:p>
          <a:p>
            <a:pPr eaLnBrk="1" hangingPunct="1"/>
            <a:r>
              <a:rPr lang="en-US" sz="2000" dirty="0" smtClean="0">
                <a:solidFill>
                  <a:srgbClr val="FFFF00"/>
                </a:solidFill>
              </a:rPr>
              <a:t>ITT Industries, Lockheed-Martin, other industry partners, etc.</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20</a:t>
            </a:fld>
            <a:endParaRPr lang="en-US" smtClean="0">
              <a:solidFill>
                <a:srgbClr val="000000"/>
              </a:solidFill>
            </a:endParaRP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21</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now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1066800" y="629285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FFFF00"/>
                </a:solidFill>
                <a:latin typeface="Arial Unicode MS" pitchFamily="34" charset="-128"/>
                <a:cs typeface="Times New Roman" pitchFamily="18" charset="0"/>
              </a:rPr>
              <a:t>The ABI visible and near-IR bands have many uses</a:t>
            </a:r>
            <a:r>
              <a:rPr lang="en-US" sz="2400" i="1">
                <a:solidFill>
                  <a:srgbClr val="FFFF00"/>
                </a:solidFill>
                <a:latin typeface="Arial Unicode MS" pitchFamily="34" charset="-128"/>
              </a:rPr>
              <a:t>.</a:t>
            </a:r>
          </a:p>
        </p:txBody>
      </p:sp>
      <p:sp>
        <p:nvSpPr>
          <p:cNvPr id="36868" name="Text Box 4"/>
          <p:cNvSpPr txBox="1">
            <a:spLocks noChangeArrowheads="1"/>
          </p:cNvSpPr>
          <p:nvPr/>
        </p:nvSpPr>
        <p:spPr bwMode="auto">
          <a:xfrm>
            <a:off x="1844675" y="90488"/>
            <a:ext cx="5470525" cy="457200"/>
          </a:xfrm>
          <a:prstGeom prst="rect">
            <a:avLst/>
          </a:prstGeom>
          <a:solidFill>
            <a:schemeClr val="bg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333399"/>
                </a:solidFill>
                <a:latin typeface="Times New Roman" pitchFamily="18" charset="0"/>
              </a:rPr>
              <a:t>Visible and near-IR channels on the ABI</a:t>
            </a:r>
            <a:endParaRPr lang="en-US" sz="2400">
              <a:solidFill>
                <a:srgbClr val="000000"/>
              </a:solidFill>
              <a:latin typeface="Times New Roman" pitchFamily="18" charset="0"/>
            </a:endParaRPr>
          </a:p>
        </p:txBody>
      </p:sp>
      <p:sp>
        <p:nvSpPr>
          <p:cNvPr id="36869" name="Text Box 5"/>
          <p:cNvSpPr txBox="1">
            <a:spLocks noChangeArrowheads="1"/>
          </p:cNvSpPr>
          <p:nvPr/>
        </p:nvSpPr>
        <p:spPr bwMode="auto">
          <a:xfrm rot="-2700000">
            <a:off x="992188" y="4376738"/>
            <a:ext cx="819150"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333399"/>
                </a:solidFill>
                <a:latin typeface="Times New Roman" pitchFamily="18" charset="0"/>
              </a:rPr>
              <a:t>Haze</a:t>
            </a:r>
            <a:endParaRPr lang="en-US" sz="2400">
              <a:solidFill>
                <a:srgbClr val="000000"/>
              </a:solidFill>
              <a:latin typeface="Times New Roman" pitchFamily="18" charset="0"/>
            </a:endParaRPr>
          </a:p>
        </p:txBody>
      </p:sp>
      <p:sp>
        <p:nvSpPr>
          <p:cNvPr id="36870" name="Text Box 6"/>
          <p:cNvSpPr txBox="1">
            <a:spLocks noChangeArrowheads="1"/>
          </p:cNvSpPr>
          <p:nvPr/>
        </p:nvSpPr>
        <p:spPr bwMode="auto">
          <a:xfrm rot="-2700000">
            <a:off x="1423988" y="4381500"/>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FF3300"/>
                </a:solidFill>
                <a:latin typeface="Times New Roman" pitchFamily="18" charset="0"/>
              </a:rPr>
              <a:t>Clouds</a:t>
            </a:r>
            <a:endParaRPr lang="en-US" sz="2400">
              <a:solidFill>
                <a:srgbClr val="000000"/>
              </a:solidFill>
              <a:latin typeface="Times New Roman" pitchFamily="18" charset="0"/>
            </a:endParaRPr>
          </a:p>
        </p:txBody>
      </p:sp>
      <p:sp>
        <p:nvSpPr>
          <p:cNvPr id="36871" name="Text Box 7"/>
          <p:cNvSpPr txBox="1">
            <a:spLocks noChangeArrowheads="1"/>
          </p:cNvSpPr>
          <p:nvPr/>
        </p:nvSpPr>
        <p:spPr bwMode="auto">
          <a:xfrm rot="-2706086">
            <a:off x="2349500" y="4346575"/>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6600"/>
                </a:solidFill>
                <a:latin typeface="Times New Roman" pitchFamily="18" charset="0"/>
              </a:rPr>
              <a:t>Veg.</a:t>
            </a:r>
          </a:p>
        </p:txBody>
      </p:sp>
      <p:sp>
        <p:nvSpPr>
          <p:cNvPr id="36872" name="Text Box 8"/>
          <p:cNvSpPr txBox="1">
            <a:spLocks noChangeArrowheads="1"/>
          </p:cNvSpPr>
          <p:nvPr/>
        </p:nvSpPr>
        <p:spPr bwMode="auto">
          <a:xfrm rot="-2700000">
            <a:off x="4232275" y="271780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Cirrus</a:t>
            </a:r>
          </a:p>
        </p:txBody>
      </p:sp>
      <p:sp>
        <p:nvSpPr>
          <p:cNvPr id="36873" name="Text Box 9"/>
          <p:cNvSpPr txBox="1">
            <a:spLocks noChangeArrowheads="1"/>
          </p:cNvSpPr>
          <p:nvPr/>
        </p:nvSpPr>
        <p:spPr bwMode="auto">
          <a:xfrm rot="-2700000">
            <a:off x="6969125" y="2541588"/>
            <a:ext cx="1300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Part. size</a:t>
            </a:r>
          </a:p>
        </p:txBody>
      </p:sp>
      <p:sp>
        <p:nvSpPr>
          <p:cNvPr id="36874" name="Text Box 10"/>
          <p:cNvSpPr txBox="1">
            <a:spLocks noChangeArrowheads="1"/>
          </p:cNvSpPr>
          <p:nvPr/>
        </p:nvSpPr>
        <p:spPr bwMode="auto">
          <a:xfrm rot="-2700000">
            <a:off x="4872038" y="2411413"/>
            <a:ext cx="1743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Snow, Phase</a:t>
            </a:r>
          </a:p>
        </p:txBody>
      </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22</a:t>
            </a:fld>
            <a:endParaRPr lang="en-US" smtClean="0">
              <a:solidFill>
                <a:srgbClr val="000000"/>
              </a:solidFill>
            </a:endParaRPr>
          </a:p>
        </p:txBody>
      </p:sp>
    </p:spTree>
    <p:extLst>
      <p:ext uri="{BB962C8B-B14F-4D97-AF65-F5344CB8AC3E}">
        <p14:creationId xmlns:p14="http://schemas.microsoft.com/office/powerpoint/2010/main" val="7884218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OES8I_GOES12I_MSG_AB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228600" y="5300663"/>
            <a:ext cx="89154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a:solidFill>
                  <a:srgbClr val="FFFF00"/>
                </a:solidFill>
                <a:latin typeface="Arial Unicode MS" pitchFamily="34" charset="-128"/>
              </a:rPr>
              <a:t>Similarities and differences for the spectral bands on Meteosat Second Generation (MSG), current GOES, and the Advanced Baseline Imager (ABI).</a:t>
            </a:r>
          </a:p>
          <a:p>
            <a:pPr eaLnBrk="1" fontAlgn="base" hangingPunct="1">
              <a:spcBef>
                <a:spcPct val="0"/>
              </a:spcBef>
              <a:spcAft>
                <a:spcPct val="0"/>
              </a:spcAft>
            </a:pPr>
            <a:endParaRPr lang="en-US" sz="2000">
              <a:solidFill>
                <a:srgbClr val="FFFF00"/>
              </a:solidFill>
              <a:latin typeface="Arial Unicode MS" pitchFamily="34" charset="-128"/>
            </a:endParaRPr>
          </a:p>
          <a:p>
            <a:pPr eaLnBrk="1" fontAlgn="base" hangingPunct="1">
              <a:spcBef>
                <a:spcPct val="0"/>
              </a:spcBef>
              <a:spcAft>
                <a:spcPct val="0"/>
              </a:spcAft>
            </a:pPr>
            <a:r>
              <a:rPr lang="en-US" sz="2000">
                <a:solidFill>
                  <a:srgbClr val="FFFF00"/>
                </a:solidFill>
                <a:latin typeface="Arial Unicode MS" pitchFamily="34" charset="-128"/>
              </a:rPr>
              <a:t>ABI has many more bands than the current operational GOES imagers.</a:t>
            </a:r>
            <a:r>
              <a:rPr lang="en-US">
                <a:solidFill>
                  <a:srgbClr val="000000"/>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23</a:t>
            </a:fld>
            <a:endParaRPr lang="en-US" smtClean="0">
              <a:solidFill>
                <a:srgbClr val="000000"/>
              </a:solidFill>
            </a:endParaRPr>
          </a:p>
        </p:txBody>
      </p:sp>
    </p:spTree>
    <p:extLst>
      <p:ext uri="{BB962C8B-B14F-4D97-AF65-F5344CB8AC3E}">
        <p14:creationId xmlns:p14="http://schemas.microsoft.com/office/powerpoint/2010/main" val="371094763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24</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25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26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27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28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a:t>
            </a:r>
            <a:r>
              <a:rPr lang="en-US" dirty="0"/>
              <a:t>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29</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3</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30</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31</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32</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33</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34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35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36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37</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38</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39</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762000"/>
            <a:ext cx="8839200" cy="5105400"/>
          </a:xfrm>
        </p:spPr>
        <p:txBody>
          <a:bodyPr/>
          <a:lstStyle/>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a:t>
            </a:fld>
            <a:endParaRPr lang="en-US" smtClean="0">
              <a:solidFill>
                <a:srgbClr val="000000"/>
              </a:solidFill>
            </a:endParaRPr>
          </a:p>
        </p:txBody>
      </p:sp>
      <p:grpSp>
        <p:nvGrpSpPr>
          <p:cNvPr id="9221" name="Group 3"/>
          <p:cNvGrpSpPr>
            <a:grpSpLocks/>
          </p:cNvGrpSpPr>
          <p:nvPr/>
        </p:nvGrpSpPr>
        <p:grpSpPr bwMode="auto">
          <a:xfrm>
            <a:off x="4038600" y="2819400"/>
            <a:ext cx="4876800" cy="3962400"/>
            <a:chOff x="4338637" y="2211385"/>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2211385"/>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882115" y="6295278"/>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grpSp>
    </p:spTree>
    <p:extLst>
      <p:ext uri="{BB962C8B-B14F-4D97-AF65-F5344CB8AC3E}">
        <p14:creationId xmlns:p14="http://schemas.microsoft.com/office/powerpoint/2010/main" val="2744482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8EAA9EF-017E-4596-80D4-3B843F785E16}" type="slidenum">
              <a:rPr lang="en-US"/>
              <a:pPr/>
              <a:t>40</a:t>
            </a:fld>
            <a:endParaRPr lang="en-US"/>
          </a:p>
        </p:txBody>
      </p:sp>
      <p:sp>
        <p:nvSpPr>
          <p:cNvPr id="103426" name="Text Box 2"/>
          <p:cNvSpPr txBox="1">
            <a:spLocks noChangeArrowheads="1"/>
          </p:cNvSpPr>
          <p:nvPr/>
        </p:nvSpPr>
        <p:spPr bwMode="auto">
          <a:xfrm>
            <a:off x="746125" y="6553200"/>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dirty="0">
                <a:solidFill>
                  <a:schemeClr val="folHlink"/>
                </a:solidFill>
                <a:latin typeface="Times New Roman" pitchFamily="18" charset="0"/>
                <a:ea typeface="Batang" pitchFamily="18" charset="-127"/>
                <a:cs typeface="Times New Roman" pitchFamily="18" charset="0"/>
              </a:rPr>
              <a:t>Simulated </a:t>
            </a:r>
            <a:r>
              <a:rPr lang="en-US" altLang="ko-KR" dirty="0" smtClean="0">
                <a:solidFill>
                  <a:schemeClr val="folHlink"/>
                </a:solidFill>
                <a:latin typeface="Times New Roman" pitchFamily="18" charset="0"/>
                <a:ea typeface="Batang" pitchFamily="18" charset="-127"/>
                <a:cs typeface="Times New Roman" pitchFamily="18" charset="0"/>
              </a:rPr>
              <a:t>ABI bands; legacy AWIPS </a:t>
            </a:r>
            <a:r>
              <a:rPr lang="en-US" altLang="ko-KR" dirty="0" err="1" smtClean="0">
                <a:solidFill>
                  <a:schemeClr val="folHlink"/>
                </a:solidFill>
                <a:latin typeface="Times New Roman" pitchFamily="18" charset="0"/>
                <a:ea typeface="Batang" pitchFamily="18" charset="-127"/>
                <a:cs typeface="Times New Roman" pitchFamily="18" charset="0"/>
              </a:rPr>
              <a:t>Wx</a:t>
            </a:r>
            <a:r>
              <a:rPr lang="en-US" altLang="ko-KR" dirty="0" smtClean="0">
                <a:solidFill>
                  <a:schemeClr val="folHlink"/>
                </a:solidFill>
                <a:latin typeface="Times New Roman" pitchFamily="18" charset="0"/>
                <a:ea typeface="Batang" pitchFamily="18" charset="-127"/>
                <a:cs typeface="Times New Roman" pitchFamily="18" charset="0"/>
              </a:rPr>
              <a:t> Event Simulator (WES) available. </a:t>
            </a:r>
            <a:endParaRPr lang="en-US" dirty="0">
              <a:solidFill>
                <a:schemeClr val="folHlink"/>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lnSpc>
                <a:spcPct val="85000"/>
              </a:lnSpc>
            </a:pPr>
            <a:r>
              <a:rPr lang="en-US" sz="4000" b="1">
                <a:solidFill>
                  <a:srgbClr val="FAFD00"/>
                </a:solidFill>
                <a:effectLst>
                  <a:outerShdw blurRad="38100" dist="38100" dir="2700000" algn="tl">
                    <a:srgbClr val="000000"/>
                  </a:outerShdw>
                </a:effectLst>
                <a:latin typeface="Book Antiqua" pitchFamily="18" charset="0"/>
              </a:rPr>
              <a:t>ABI in AWIPS (via netCDF)</a:t>
            </a:r>
            <a:endParaRPr lang="en-US" sz="4000" b="1" i="1">
              <a:solidFill>
                <a:srgbClr val="FAFD00"/>
              </a:solidFill>
              <a:effectLst>
                <a:outerShdw blurRad="38100" dist="38100" dir="2700000" algn="tl">
                  <a:srgbClr val="000000"/>
                </a:outerShdw>
              </a:effectLst>
              <a:latin typeface="Book Antiqua" pitchFamily="18" charset="0"/>
            </a:endParaRPr>
          </a:p>
        </p:txBody>
      </p:sp>
      <p:pic>
        <p:nvPicPr>
          <p:cNvPr id="103428"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p:cNvSpPr txBox="1">
            <a:spLocks noChangeArrowheads="1"/>
          </p:cNvSpPr>
          <p:nvPr/>
        </p:nvSpPr>
        <p:spPr bwMode="auto">
          <a:xfrm rot="16200000">
            <a:off x="7777957" y="5488781"/>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J. </a:t>
            </a:r>
            <a:r>
              <a:rPr lang="en-US" dirty="0" err="1">
                <a:solidFill>
                  <a:schemeClr val="bg1"/>
                </a:solidFill>
              </a:rPr>
              <a:t>Oktin</a:t>
            </a:r>
            <a:r>
              <a:rPr lang="en-US" dirty="0">
                <a:solidFill>
                  <a:schemeClr val="bg1"/>
                </a:solidFill>
              </a:rPr>
              <a:t> et al., CIMSS</a:t>
            </a:r>
          </a:p>
        </p:txBody>
      </p:sp>
    </p:spTree>
    <p:extLst>
      <p:ext uri="{BB962C8B-B14F-4D97-AF65-F5344CB8AC3E}">
        <p14:creationId xmlns:p14="http://schemas.microsoft.com/office/powerpoint/2010/main" val="28295607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41</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3731" name="Rectangle 3"/>
          <p:cNvSpPr>
            <a:spLocks noGrp="1" noChangeArrowheads="1"/>
          </p:cNvSpPr>
          <p:nvPr>
            <p:ph type="body" idx="1"/>
          </p:nvPr>
        </p:nvSpPr>
        <p:spPr>
          <a:xfrm>
            <a:off x="152400" y="1600200"/>
            <a:ext cx="8915400" cy="4114800"/>
          </a:xfrm>
        </p:spPr>
        <p:txBody>
          <a:bodyPr/>
          <a:lstStyle/>
          <a:p>
            <a:pPr eaLnBrk="1" hangingPunct="1"/>
            <a:r>
              <a:rPr lang="en-US" sz="2000" dirty="0" smtClean="0"/>
              <a:t>“RGB Color” (VIS 0.6, VIS 0.8, and </a:t>
            </a:r>
            <a:r>
              <a:rPr lang="en-US" sz="2000" dirty="0" err="1" smtClean="0"/>
              <a:t>NearIR</a:t>
            </a:r>
            <a:r>
              <a:rPr lang="en-US" sz="2000" dirty="0" smtClean="0"/>
              <a:t> 1.6 um) with ABI simulated data (from CIMSS); image from William </a:t>
            </a:r>
            <a:r>
              <a:rPr lang="en-US" sz="2000" dirty="0" err="1" smtClean="0"/>
              <a:t>Straka</a:t>
            </a:r>
            <a:r>
              <a:rPr lang="en-US" sz="2000" dirty="0" smtClean="0"/>
              <a:t>, CIMSS and using the EUMETSAT enhancement.</a:t>
            </a:r>
          </a:p>
        </p:txBody>
      </p:sp>
      <p:pic>
        <p:nvPicPr>
          <p:cNvPr id="737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5146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42</a:t>
            </a:fld>
            <a:endParaRPr lang="en-US" smtClean="0">
              <a:solidFill>
                <a:srgbClr val="FFFF00"/>
              </a:solidFill>
              <a:latin typeface="Times New Roman" pitchFamily="18" charset="0"/>
            </a:endParaRPr>
          </a:p>
        </p:txBody>
      </p:sp>
      <p:sp>
        <p:nvSpPr>
          <p:cNvPr id="6" name="TextBox 5"/>
          <p:cNvSpPr txBox="1"/>
          <p:nvPr/>
        </p:nvSpPr>
        <p:spPr>
          <a:xfrm>
            <a:off x="152400" y="6477000"/>
            <a:ext cx="8847037" cy="307777"/>
          </a:xfrm>
          <a:prstGeom prst="rect">
            <a:avLst/>
          </a:prstGeom>
          <a:solidFill>
            <a:schemeClr val="bg2">
              <a:lumMod val="20000"/>
              <a:lumOff val="80000"/>
            </a:schemeClr>
          </a:solidFill>
        </p:spPr>
        <p:txBody>
          <a:bodyPr wrap="none" rtlCol="0">
            <a:spAutoFit/>
          </a:bodyPr>
          <a:lstStyle/>
          <a:p>
            <a:r>
              <a:rPr lang="en-US" sz="1400" dirty="0" smtClean="0"/>
              <a:t>P4.3 </a:t>
            </a:r>
            <a:r>
              <a:rPr lang="en-US" sz="1400" b="1" dirty="0" smtClean="0"/>
              <a:t>Demonstration </a:t>
            </a:r>
            <a:r>
              <a:rPr lang="en-US" sz="1400" b="1" dirty="0"/>
              <a:t>of RGB Composite Imagery at NOAA National Centers in Preparation for  GOES-R</a:t>
            </a:r>
            <a:endParaRPr lang="en-US" sz="1400" dirty="0"/>
          </a:p>
        </p:txBody>
      </p:sp>
    </p:spTree>
    <p:extLst>
      <p:ext uri="{BB962C8B-B14F-4D97-AF65-F5344CB8AC3E}">
        <p14:creationId xmlns:p14="http://schemas.microsoft.com/office/powerpoint/2010/main" val="2861992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5F9F20-8FEF-421E-9975-186D18F27DC6}" type="slidenum">
              <a:rPr lang="en-US" smtClean="0">
                <a:solidFill>
                  <a:srgbClr val="000000"/>
                </a:solidFill>
              </a:rPr>
              <a:pPr eaLnBrk="1" hangingPunct="1"/>
              <a:t>43</a:t>
            </a:fld>
            <a:endParaRPr lang="en-US" smtClean="0">
              <a:solidFill>
                <a:srgbClr val="000000"/>
              </a:solidFill>
            </a:endParaRPr>
          </a:p>
        </p:txBody>
      </p:sp>
      <p:sp>
        <p:nvSpPr>
          <p:cNvPr id="74755" name="TextBox 2"/>
          <p:cNvSpPr txBox="1">
            <a:spLocks noChangeArrowheads="1"/>
          </p:cNvSpPr>
          <p:nvPr/>
        </p:nvSpPr>
        <p:spPr bwMode="auto">
          <a:xfrm>
            <a:off x="1066800" y="6553200"/>
            <a:ext cx="7300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a:solidFill>
                  <a:srgbClr val="FFFF00"/>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7475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7630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1866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44</a:t>
            </a:fld>
            <a:endParaRPr lang="en-US" smtClean="0">
              <a:solidFill>
                <a:srgbClr val="00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579" y="2362200"/>
            <a:ext cx="5125221" cy="349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4391707" y="58790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ITT Geospatial Systems</a:t>
            </a:r>
          </a:p>
        </p:txBody>
      </p:sp>
      <p:sp>
        <p:nvSpPr>
          <p:cNvPr id="2" name="TextBox 1"/>
          <p:cNvSpPr txBox="1"/>
          <p:nvPr/>
        </p:nvSpPr>
        <p:spPr>
          <a:xfrm>
            <a:off x="228600" y="6292334"/>
            <a:ext cx="8763000" cy="369332"/>
          </a:xfrm>
          <a:prstGeom prst="rect">
            <a:avLst/>
          </a:prstGeom>
          <a:solidFill>
            <a:schemeClr val="bg1"/>
          </a:solidFill>
        </p:spPr>
        <p:txBody>
          <a:bodyPr wrap="square" rtlCol="0">
            <a:spAutoFit/>
          </a:bodyPr>
          <a:lstStyle/>
          <a:p>
            <a:r>
              <a:rPr lang="en-US" dirty="0" smtClean="0"/>
              <a:t>See Poster 4.1: </a:t>
            </a:r>
            <a:r>
              <a:rPr lang="en-US" b="1" dirty="0" smtClean="0"/>
              <a:t>ABI </a:t>
            </a:r>
            <a:r>
              <a:rPr lang="en-US" b="1" dirty="0"/>
              <a:t>Flight Performance Predictions Based on PTM Test </a:t>
            </a:r>
            <a:r>
              <a:rPr lang="en-US" b="1" dirty="0" smtClean="0"/>
              <a:t>Results</a:t>
            </a:r>
            <a:r>
              <a:rPr lang="en-US" dirty="0" smtClean="0"/>
              <a:t> </a:t>
            </a:r>
            <a:endParaRPr lang="en-US" dirty="0"/>
          </a:p>
        </p:txBody>
      </p:sp>
    </p:spTree>
    <p:extLst>
      <p:ext uri="{BB962C8B-B14F-4D97-AF65-F5344CB8AC3E}">
        <p14:creationId xmlns:p14="http://schemas.microsoft.com/office/powerpoint/2010/main" val="24317762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45</a:t>
            </a:fld>
            <a:endParaRPr lang="en-US" smtClean="0"/>
          </a:p>
        </p:txBody>
      </p:sp>
      <p:sp>
        <p:nvSpPr>
          <p:cNvPr id="17"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kern="0" dirty="0" smtClean="0">
                <a:solidFill>
                  <a:srgbClr val="FFFF00"/>
                </a:solidFill>
                <a:latin typeface="Arial Black" pitchFamily="34" charset="0"/>
              </a:rPr>
              <a:t>Algorithm Working Group (AWG)</a:t>
            </a:r>
            <a:endParaRPr lang="en-US" sz="2000" kern="0" dirty="0">
              <a:solidFill>
                <a:srgbClr val="FFFF00"/>
              </a:solidFill>
              <a:latin typeface="Arial Black" pitchFamily="34" charset="0"/>
            </a:endParaRPr>
          </a:p>
          <a:p>
            <a:pPr algn="ctr" eaLnBrk="0" fontAlgn="base" hangingPunct="0">
              <a:spcBef>
                <a:spcPct val="0"/>
              </a:spcBef>
              <a:spcAft>
                <a:spcPct val="0"/>
              </a:spcAft>
              <a:defRPr/>
            </a:pPr>
            <a:r>
              <a:rPr lang="en-US" b="1" kern="0" dirty="0">
                <a:solidFill>
                  <a:srgbClr val="FFFFFF"/>
                </a:solidFill>
                <a:latin typeface="Book Antiqua" pitchFamily="18" charset="0"/>
              </a:rPr>
              <a:t>Develop algorithms for the </a:t>
            </a:r>
            <a:r>
              <a:rPr lang="en-US" b="1" kern="0" dirty="0" smtClean="0">
                <a:solidFill>
                  <a:srgbClr val="FFFFFF"/>
                </a:solidFill>
                <a:latin typeface="Book Antiqua" pitchFamily="18" charset="0"/>
              </a:rPr>
              <a:t>Level 2 products</a:t>
            </a:r>
          </a:p>
          <a:p>
            <a:pPr algn="ctr" eaLnBrk="0" fontAlgn="base" hangingPunct="0">
              <a:spcBef>
                <a:spcPct val="0"/>
              </a:spcBef>
              <a:spcAft>
                <a:spcPct val="0"/>
              </a:spcAft>
              <a:defRPr/>
            </a:pPr>
            <a:r>
              <a:rPr lang="en-US" b="1" kern="0" dirty="0" smtClean="0">
                <a:solidFill>
                  <a:srgbClr val="FFFFFF"/>
                </a:solidFill>
                <a:latin typeface="Book Antiqua" pitchFamily="18" charset="0"/>
              </a:rPr>
              <a:t>(</a:t>
            </a:r>
            <a:r>
              <a:rPr lang="en-US" b="1" kern="0" dirty="0">
                <a:solidFill>
                  <a:srgbClr val="FFFFFF"/>
                </a:solidFill>
                <a:latin typeface="Book Antiqua" pitchFamily="18" charset="0"/>
              </a:rPr>
              <a:t>Both </a:t>
            </a:r>
            <a:r>
              <a:rPr lang="en-US" b="1" kern="0" dirty="0" smtClean="0">
                <a:solidFill>
                  <a:srgbClr val="FFFFFF"/>
                </a:solidFill>
                <a:latin typeface="Book Antiqua" pitchFamily="18" charset="0"/>
              </a:rPr>
              <a:t>‘Baseline’ </a:t>
            </a:r>
            <a:r>
              <a:rPr lang="en-US" b="1" kern="0" dirty="0">
                <a:solidFill>
                  <a:srgbClr val="FFFFFF"/>
                </a:solidFill>
                <a:latin typeface="Book Antiqua" pitchFamily="18" charset="0"/>
              </a:rPr>
              <a:t>and </a:t>
            </a:r>
            <a:r>
              <a:rPr lang="en-US" b="1" kern="0" dirty="0" smtClean="0">
                <a:solidFill>
                  <a:srgbClr val="FFFFFF"/>
                </a:solidFill>
                <a:latin typeface="Book Antiqua" pitchFamily="18" charset="0"/>
              </a:rPr>
              <a:t>‘Future Capability’ products)</a:t>
            </a:r>
            <a:endParaRPr lang="en-US" b="1" kern="0" dirty="0">
              <a:solidFill>
                <a:srgbClr val="FFFFFF"/>
              </a:solidFill>
              <a:latin typeface="Book Antiqua" pitchFamily="18" charset="0"/>
            </a:endParaRPr>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Precipitable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Insolation: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Insolation: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Tree>
    <p:extLst>
      <p:ext uri="{BB962C8B-B14F-4D97-AF65-F5344CB8AC3E}">
        <p14:creationId xmlns:p14="http://schemas.microsoft.com/office/powerpoint/2010/main" val="1748683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676400" y="184150"/>
            <a:ext cx="8229600" cy="1143000"/>
          </a:xfrm>
        </p:spPr>
        <p:txBody>
          <a:bodyPr/>
          <a:lstStyle/>
          <a:p>
            <a:r>
              <a:rPr lang="en-US" sz="4800" b="1" dirty="0" smtClean="0"/>
              <a:t>Imagery</a:t>
            </a:r>
            <a:endParaRPr lang="en-US" sz="4800" b="1" dirty="0"/>
          </a:p>
        </p:txBody>
      </p:sp>
      <p:pic>
        <p:nvPicPr>
          <p:cNvPr id="690180"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9123" y="6145212"/>
            <a:ext cx="954355" cy="636588"/>
          </a:xfrm>
          <a:prstGeom prst="rect">
            <a:avLst/>
          </a:prstGeom>
          <a:noFill/>
          <a:ln w="9525">
            <a:noFill/>
            <a:miter lim="800000"/>
            <a:headEnd/>
            <a:tailEnd/>
          </a:ln>
        </p:spPr>
      </p:pic>
      <p:sp>
        <p:nvSpPr>
          <p:cNvPr id="690182" name="Rectangle 6"/>
          <p:cNvSpPr>
            <a:spLocks noGrp="1" noChangeArrowheads="1"/>
          </p:cNvSpPr>
          <p:nvPr>
            <p:ph type="body" idx="1"/>
          </p:nvPr>
        </p:nvSpPr>
        <p:spPr>
          <a:xfrm>
            <a:off x="3048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3151" y="3570057"/>
            <a:ext cx="4692249" cy="321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3151" y="124866"/>
            <a:ext cx="4686300" cy="33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0.64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0.86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1.38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2.26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3.9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6.19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6.95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7.34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0.47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8.5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9.61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10.35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11.2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12.3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44066" name="Text Box 34"/>
          <p:cNvSpPr txBox="1">
            <a:spLocks noChangeArrowheads="1"/>
          </p:cNvSpPr>
          <p:nvPr/>
        </p:nvSpPr>
        <p:spPr bwMode="auto">
          <a:xfrm rot="10800000">
            <a:off x="7938" y="809625"/>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41A2CE-7AC5-44D0-8029-D8AE4378DFB5}" type="slidenum">
              <a:rPr lang="en-US" smtClean="0"/>
              <a:pPr eaLnBrk="1" hangingPunct="1"/>
              <a:t>47</a:t>
            </a:fld>
            <a:endParaRPr lang="en-US" smtClean="0"/>
          </a:p>
        </p:txBody>
      </p:sp>
    </p:spTree>
    <p:extLst>
      <p:ext uri="{BB962C8B-B14F-4D97-AF65-F5344CB8AC3E}">
        <p14:creationId xmlns:p14="http://schemas.microsoft.com/office/powerpoint/2010/main" val="26826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7938" y="403225"/>
            <a:ext cx="458787"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D4AC94-1338-4F7B-A89F-09CD08D2B010}" type="slidenum">
              <a:rPr lang="en-US" smtClean="0"/>
              <a:pPr eaLnBrk="1" hangingPunct="1"/>
              <a:t>48</a:t>
            </a:fld>
            <a:endParaRPr lang="en-US" smtClean="0"/>
          </a:p>
        </p:txBody>
      </p:sp>
    </p:spTree>
    <p:extLst>
      <p:ext uri="{BB962C8B-B14F-4D97-AF65-F5344CB8AC3E}">
        <p14:creationId xmlns:p14="http://schemas.microsoft.com/office/powerpoint/2010/main" val="34506163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49</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49</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49</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49</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49</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49</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IR 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emissivity</a:t>
            </a:r>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temp)</a:t>
            </a:r>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print"/>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print"/>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3011" name="Rectangle 13"/>
          <p:cNvSpPr>
            <a:spLocks noGrp="1" noChangeArrowheads="1"/>
          </p:cNvSpPr>
          <p:nvPr>
            <p:ph type="sldNum" sz="quarter" idx="12"/>
          </p:nvPr>
        </p:nvSpPr>
        <p:spPr>
          <a:noFill/>
        </p:spPr>
        <p:txBody>
          <a:bodyPr/>
          <a:lstStyle/>
          <a:p>
            <a:fld id="{FC4F3240-6EFC-4016-AF78-829069E205C7}" type="slidenum">
              <a:rPr lang="en-US" smtClean="0"/>
              <a:pPr/>
              <a:t>50</a:t>
            </a:fld>
            <a:endParaRPr lang="en-US" smtClean="0"/>
          </a:p>
        </p:txBody>
      </p:sp>
      <p:sp>
        <p:nvSpPr>
          <p:cNvPr id="4301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9600789-43AD-4141-A7F8-4D0E0E3278D9}"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50</a:t>
            </a:fld>
            <a:endParaRPr lang="en-US" sz="1400" b="1">
              <a:solidFill>
                <a:srgbClr val="FFFF00"/>
              </a:solidFill>
              <a:latin typeface="Times New Roman" pitchFamily="18" charset="0"/>
              <a:ea typeface="MS PGothic" pitchFamily="34" charset="-128"/>
            </a:endParaRPr>
          </a:p>
        </p:txBody>
      </p:sp>
      <p:sp>
        <p:nvSpPr>
          <p:cNvPr id="4301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A1F50BEA-70C0-4613-97F8-E2F3D18FD7D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50</a:t>
            </a:fld>
            <a:endParaRPr lang="en-US" sz="1400" b="1">
              <a:solidFill>
                <a:srgbClr val="FFFF00"/>
              </a:solidFill>
              <a:latin typeface="Times New Roman" pitchFamily="18" charset="0"/>
              <a:ea typeface="MS PGothic" pitchFamily="34" charset="-128"/>
            </a:endParaRPr>
          </a:p>
        </p:txBody>
      </p:sp>
      <p:sp>
        <p:nvSpPr>
          <p:cNvPr id="4301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CE71B5D-8556-40F0-827B-2848C238F8D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50</a:t>
            </a:fld>
            <a:endParaRPr lang="en-US" sz="1400" b="1">
              <a:solidFill>
                <a:srgbClr val="FFFF00"/>
              </a:solidFill>
              <a:latin typeface="Times New Roman" pitchFamily="18" charset="0"/>
              <a:ea typeface="MS PGothic" pitchFamily="34" charset="-128"/>
            </a:endParaRPr>
          </a:p>
        </p:txBody>
      </p:sp>
      <p:sp>
        <p:nvSpPr>
          <p:cNvPr id="4301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9E0B486-7373-4B12-8F29-FE7FBCC6BF6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50</a:t>
            </a:fld>
            <a:endParaRPr lang="en-US" sz="1400" b="1">
              <a:solidFill>
                <a:srgbClr val="FFFF00"/>
              </a:solidFill>
              <a:latin typeface="Times New Roman" pitchFamily="18" charset="0"/>
              <a:ea typeface="MS PGothic" pitchFamily="34" charset="-128"/>
            </a:endParaRPr>
          </a:p>
        </p:txBody>
      </p:sp>
      <p:sp>
        <p:nvSpPr>
          <p:cNvPr id="4301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7673F30-4E8C-4EA0-9ED5-5539C0A15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50</a:t>
            </a:fld>
            <a:endParaRPr lang="en-US" sz="1400" b="1">
              <a:solidFill>
                <a:srgbClr val="FFFF00"/>
              </a:solidFill>
              <a:latin typeface="Times New Roman" pitchFamily="18" charset="0"/>
              <a:ea typeface="MS PGothic" pitchFamily="34" charset="-128"/>
            </a:endParaRPr>
          </a:p>
        </p:txBody>
      </p:sp>
      <p:sp>
        <p:nvSpPr>
          <p:cNvPr id="43017" name="Rectangle 6"/>
          <p:cNvSpPr>
            <a:spLocks noGrp="1" noChangeArrowheads="1"/>
          </p:cNvSpPr>
          <p:nvPr>
            <p:ph type="title" idx="4294967295"/>
          </p:nvPr>
        </p:nvSpPr>
        <p:spPr/>
        <p:txBody>
          <a:bodyPr lIns="92075" tIns="46038" rIns="92075" bIns="46038" anchor="b"/>
          <a:lstStyle/>
          <a:p>
            <a:pPr eaLnBrk="1" hangingPunct="1"/>
            <a:r>
              <a:rPr lang="en-US" sz="2800" smtClean="0"/>
              <a:t>Derived Motion Winds</a:t>
            </a:r>
          </a:p>
        </p:txBody>
      </p:sp>
      <p:sp>
        <p:nvSpPr>
          <p:cNvPr id="43018" name="Rectangle 3"/>
          <p:cNvSpPr>
            <a:spLocks noGrp="1" noChangeArrowheads="1"/>
          </p:cNvSpPr>
          <p:nvPr>
            <p:ph type="body" idx="4294967295"/>
          </p:nvPr>
        </p:nvSpPr>
        <p:spPr>
          <a:xfrm>
            <a:off x="11113" y="1047481"/>
            <a:ext cx="4643437" cy="5561012"/>
          </a:xfrm>
        </p:spPr>
        <p:txBody>
          <a:bodyPr lIns="92075" tIns="46038" rIns="92075" bIns="46038"/>
          <a:lstStyle/>
          <a:p>
            <a:pPr eaLnBrk="1" hangingPunct="1">
              <a:lnSpc>
                <a:spcPct val="90000"/>
              </a:lnSpc>
            </a:pPr>
            <a:r>
              <a:rPr lang="en-US" sz="2400" b="1" dirty="0" smtClean="0">
                <a:solidFill>
                  <a:srgbClr val="FFFF00"/>
                </a:solidFill>
              </a:rPr>
              <a:t>Algorithm Highlights</a:t>
            </a:r>
          </a:p>
          <a:p>
            <a:pPr lvl="1" eaLnBrk="1" hangingPunct="1">
              <a:lnSpc>
                <a:spcPct val="90000"/>
              </a:lnSpc>
            </a:pPr>
            <a:r>
              <a:rPr lang="en-US" sz="1600" dirty="0" smtClean="0"/>
              <a:t>Heritage in targeting, tracking, and QC  algorithms lie with current NESDIS operational winds algorithms</a:t>
            </a:r>
          </a:p>
          <a:p>
            <a:pPr lvl="1" eaLnBrk="1" hangingPunct="1">
              <a:lnSpc>
                <a:spcPct val="90000"/>
              </a:lnSpc>
            </a:pPr>
            <a:r>
              <a:rPr lang="en-US" sz="1600" dirty="0" smtClean="0"/>
              <a:t>New nested tracking algorithm introduced that makes use of a two-dimensional clustering algorithm to capture the dominant motion in each target scene</a:t>
            </a:r>
          </a:p>
          <a:p>
            <a:pPr lvl="1" eaLnBrk="1" hangingPunct="1">
              <a:lnSpc>
                <a:spcPct val="90000"/>
              </a:lnSpc>
            </a:pPr>
            <a:r>
              <a:rPr lang="en-US" sz="1600" dirty="0" smtClean="0"/>
              <a:t>Utilizes clear sky mask product</a:t>
            </a:r>
          </a:p>
          <a:p>
            <a:pPr lvl="1" eaLnBrk="1" hangingPunct="1">
              <a:lnSpc>
                <a:spcPct val="90000"/>
              </a:lnSpc>
            </a:pPr>
            <a:r>
              <a:rPr lang="en-US" sz="1600" dirty="0" smtClean="0"/>
              <a:t>Wind height assignment will rely on utilization of pixel level cloud heights generated upstream via algorithms delivered by AWG cloud application team</a:t>
            </a:r>
          </a:p>
          <a:p>
            <a:pPr lvl="1" eaLnBrk="1" hangingPunct="1">
              <a:lnSpc>
                <a:spcPct val="90000"/>
              </a:lnSpc>
            </a:pPr>
            <a:r>
              <a:rPr lang="en-US" sz="1600" dirty="0" smtClean="0"/>
              <a:t>Leverages ABI’s higher spatial and temporal resolution data</a:t>
            </a:r>
          </a:p>
          <a:p>
            <a:pPr lvl="1" eaLnBrk="1" hangingPunct="1">
              <a:lnSpc>
                <a:spcPct val="90000"/>
              </a:lnSpc>
            </a:pPr>
            <a:endParaRPr lang="en-US" sz="1800" dirty="0" smtClean="0"/>
          </a:p>
          <a:p>
            <a:pPr eaLnBrk="1" hangingPunct="1">
              <a:lnSpc>
                <a:spcPct val="90000"/>
              </a:lnSpc>
            </a:pPr>
            <a:r>
              <a:rPr lang="en-US" sz="2400" b="1" dirty="0" smtClean="0">
                <a:solidFill>
                  <a:srgbClr val="FFFF00"/>
                </a:solidFill>
              </a:rPr>
              <a:t>Operational Applications</a:t>
            </a:r>
          </a:p>
          <a:p>
            <a:pPr lvl="1">
              <a:lnSpc>
                <a:spcPct val="90000"/>
              </a:lnSpc>
            </a:pPr>
            <a:r>
              <a:rPr lang="en-US" sz="1600" dirty="0" smtClean="0"/>
              <a:t>Weather Forecasting</a:t>
            </a:r>
          </a:p>
          <a:p>
            <a:pPr lvl="1">
              <a:lnSpc>
                <a:spcPct val="90000"/>
              </a:lnSpc>
            </a:pPr>
            <a:r>
              <a:rPr lang="en-US" sz="1600" dirty="0" smtClean="0"/>
              <a:t>Assimilation into </a:t>
            </a:r>
            <a:r>
              <a:rPr lang="en-US" sz="1600" dirty="0" err="1" smtClean="0"/>
              <a:t>mesoscale</a:t>
            </a:r>
            <a:r>
              <a:rPr lang="en-US" sz="1600" dirty="0" smtClean="0"/>
              <a:t> and global NWP models</a:t>
            </a:r>
          </a:p>
          <a:p>
            <a:pPr lvl="1">
              <a:lnSpc>
                <a:spcPct val="90000"/>
              </a:lnSpc>
            </a:pPr>
            <a:r>
              <a:rPr lang="en-US" sz="1600" dirty="0" smtClean="0"/>
              <a:t>Aviation (flight routing)</a:t>
            </a:r>
          </a:p>
          <a:p>
            <a:pPr lvl="1" eaLnBrk="1" hangingPunct="1">
              <a:lnSpc>
                <a:spcPct val="90000"/>
              </a:lnSpc>
            </a:pPr>
            <a:endParaRPr lang="en-US" dirty="0" smtClean="0"/>
          </a:p>
        </p:txBody>
      </p:sp>
      <p:grpSp>
        <p:nvGrpSpPr>
          <p:cNvPr id="43037" name="Group 16"/>
          <p:cNvGrpSpPr>
            <a:grpSpLocks/>
          </p:cNvGrpSpPr>
          <p:nvPr/>
        </p:nvGrpSpPr>
        <p:grpSpPr bwMode="auto">
          <a:xfrm>
            <a:off x="4933950" y="6071674"/>
            <a:ext cx="4038600" cy="214313"/>
            <a:chOff x="3108" y="3456"/>
            <a:chExt cx="2544" cy="135"/>
          </a:xfrm>
        </p:grpSpPr>
        <p:sp>
          <p:nvSpPr>
            <p:cNvPr id="43038" name="Text Box 12"/>
            <p:cNvSpPr txBox="1">
              <a:spLocks noChangeArrowheads="1"/>
            </p:cNvSpPr>
            <p:nvPr/>
          </p:nvSpPr>
          <p:spPr bwMode="auto">
            <a:xfrm>
              <a:off x="3108" y="3456"/>
              <a:ext cx="912"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D60093"/>
                  </a:solidFill>
                  <a:latin typeface="Comic Sans MS" pitchFamily="66" charset="0"/>
                </a:rPr>
                <a:t>High Level  100-399 </a:t>
              </a:r>
              <a:r>
                <a:rPr lang="en-US" sz="800" b="1" dirty="0" err="1">
                  <a:solidFill>
                    <a:srgbClr val="D60093"/>
                  </a:solidFill>
                  <a:latin typeface="Comic Sans MS" pitchFamily="66" charset="0"/>
                </a:rPr>
                <a:t>mb</a:t>
              </a:r>
              <a:endParaRPr lang="en-US" sz="800" b="1" dirty="0">
                <a:solidFill>
                  <a:srgbClr val="FFFF00"/>
                </a:solidFill>
                <a:latin typeface="Comic Sans MS" pitchFamily="66" charset="0"/>
              </a:endParaRPr>
            </a:p>
          </p:txBody>
        </p:sp>
        <p:sp>
          <p:nvSpPr>
            <p:cNvPr id="43039" name="Text Box 13"/>
            <p:cNvSpPr txBox="1">
              <a:spLocks noChangeArrowheads="1"/>
            </p:cNvSpPr>
            <p:nvPr/>
          </p:nvSpPr>
          <p:spPr bwMode="auto">
            <a:xfrm>
              <a:off x="4020" y="3456"/>
              <a:ext cx="864"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0099FF"/>
                  </a:solidFill>
                  <a:latin typeface="Comic Sans MS" pitchFamily="66" charset="0"/>
                </a:rPr>
                <a:t>Mid-Level  400–699 </a:t>
              </a:r>
              <a:r>
                <a:rPr lang="en-US" sz="800" b="1" dirty="0" err="1">
                  <a:solidFill>
                    <a:srgbClr val="0099FF"/>
                  </a:solidFill>
                  <a:latin typeface="Comic Sans MS" pitchFamily="66" charset="0"/>
                </a:rPr>
                <a:t>mb</a:t>
              </a:r>
              <a:endParaRPr lang="en-US" sz="800" b="1" dirty="0">
                <a:solidFill>
                  <a:srgbClr val="0099FF"/>
                </a:solidFill>
                <a:latin typeface="Comic Sans MS" pitchFamily="66" charset="0"/>
              </a:endParaRPr>
            </a:p>
          </p:txBody>
        </p:sp>
        <p:sp>
          <p:nvSpPr>
            <p:cNvPr id="43040" name="Text Box 14"/>
            <p:cNvSpPr txBox="1">
              <a:spLocks noChangeArrowheads="1"/>
            </p:cNvSpPr>
            <p:nvPr/>
          </p:nvSpPr>
          <p:spPr bwMode="auto">
            <a:xfrm>
              <a:off x="4884" y="3456"/>
              <a:ext cx="768"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a:solidFill>
                    <a:srgbClr val="FFFF00"/>
                  </a:solidFill>
                  <a:latin typeface="Comic Sans MS" pitchFamily="66" charset="0"/>
                </a:rPr>
                <a:t>Low-Level &gt;700 mb </a:t>
              </a:r>
            </a:p>
          </p:txBody>
        </p:sp>
      </p:grpSp>
      <p:pic>
        <p:nvPicPr>
          <p:cNvPr id="33" name="Picture 3" descr="LWIR1_2.gif"/>
          <p:cNvPicPr>
            <a:picLocks noChangeAspect="1"/>
          </p:cNvPicPr>
          <p:nvPr/>
        </p:nvPicPr>
        <p:blipFill>
          <a:blip r:embed="rId3" cstate="print"/>
          <a:srcRect/>
          <a:stretch>
            <a:fillRect/>
          </a:stretch>
        </p:blipFill>
        <p:spPr bwMode="auto">
          <a:xfrm>
            <a:off x="4891025" y="1936359"/>
            <a:ext cx="4047010" cy="4020821"/>
          </a:xfrm>
          <a:prstGeom prst="rect">
            <a:avLst/>
          </a:prstGeom>
          <a:noFill/>
          <a:ln w="9525">
            <a:noFill/>
            <a:miter lim="800000"/>
            <a:headEnd/>
            <a:tailEnd/>
          </a:ln>
        </p:spPr>
      </p:pic>
      <p:sp>
        <p:nvSpPr>
          <p:cNvPr id="34" name="Text Box 8"/>
          <p:cNvSpPr txBox="1">
            <a:spLocks noChangeArrowheads="1"/>
          </p:cNvSpPr>
          <p:nvPr/>
        </p:nvSpPr>
        <p:spPr bwMode="auto">
          <a:xfrm>
            <a:off x="5143123" y="1211326"/>
            <a:ext cx="3810000" cy="646112"/>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Cloud-drift Winds derived from a Full Disk Meteosat-8 SEVERI 10.8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cs typeface="Arial" charset="0"/>
              </a:rPr>
              <a:t>µm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image triplet centered at 1200 UTC   01 February 2007</a:t>
            </a:r>
          </a:p>
        </p:txBody>
      </p:sp>
      <p:sp>
        <p:nvSpPr>
          <p:cNvPr id="18" name="Text Box 8"/>
          <p:cNvSpPr txBox="1">
            <a:spLocks noChangeArrowheads="1"/>
          </p:cNvSpPr>
          <p:nvPr/>
        </p:nvSpPr>
        <p:spPr bwMode="auto">
          <a:xfrm>
            <a:off x="5308275" y="6477000"/>
            <a:ext cx="2487989"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J. Daniels: NOAA-STAR</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8158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and14_QIwoFCSTwoEE_15BOX_15MIN_4KM_Real_GOES.png"/>
          <p:cNvPicPr>
            <a:picLocks noChangeAspect="1"/>
          </p:cNvPicPr>
          <p:nvPr/>
        </p:nvPicPr>
        <p:blipFill>
          <a:blip r:embed="rId3" cstate="print"/>
          <a:srcRect/>
          <a:stretch>
            <a:fillRect/>
          </a:stretch>
        </p:blipFill>
        <p:spPr bwMode="auto">
          <a:xfrm>
            <a:off x="549275" y="1497013"/>
            <a:ext cx="3736975" cy="3657600"/>
          </a:xfrm>
          <a:prstGeom prst="rect">
            <a:avLst/>
          </a:prstGeom>
          <a:noFill/>
          <a:ln w="9525">
            <a:noFill/>
            <a:miter lim="800000"/>
            <a:headEnd/>
            <a:tailEnd/>
          </a:ln>
        </p:spPr>
      </p:pic>
      <p:sp>
        <p:nvSpPr>
          <p:cNvPr id="27651" name="TextBox 10"/>
          <p:cNvSpPr txBox="1">
            <a:spLocks noChangeArrowheads="1"/>
          </p:cNvSpPr>
          <p:nvPr/>
        </p:nvSpPr>
        <p:spPr bwMode="auto">
          <a:xfrm>
            <a:off x="5099050" y="5543550"/>
            <a:ext cx="4208463" cy="7397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WRF model images </a:t>
            </a:r>
          </a:p>
          <a:p>
            <a:pPr algn="ctr" fontAlgn="base">
              <a:spcBef>
                <a:spcPct val="0"/>
              </a:spcBef>
              <a:spcAft>
                <a:spcPct val="0"/>
              </a:spcAft>
            </a:pPr>
            <a:r>
              <a:rPr lang="en-US" sz="1400" b="1">
                <a:solidFill>
                  <a:prstClr val="black"/>
                </a:solidFill>
                <a:cs typeface="Arial" pitchFamily="34" charset="0"/>
              </a:rPr>
              <a:t>using simulated future GOES-R radiances</a:t>
            </a:r>
          </a:p>
          <a:p>
            <a:pPr algn="ctr" fontAlgn="base">
              <a:spcBef>
                <a:spcPct val="0"/>
              </a:spcBef>
              <a:spcAft>
                <a:spcPct val="0"/>
              </a:spcAft>
            </a:pPr>
            <a:r>
              <a:rPr lang="en-US" sz="1400" b="1">
                <a:solidFill>
                  <a:prstClr val="black"/>
                </a:solidFill>
                <a:cs typeface="Arial" pitchFamily="34" charset="0"/>
              </a:rPr>
              <a:t>2 km resolution; 5-minute time step</a:t>
            </a:r>
          </a:p>
        </p:txBody>
      </p:sp>
      <p:sp>
        <p:nvSpPr>
          <p:cNvPr id="27652" name="TextBox 13"/>
          <p:cNvSpPr txBox="1">
            <a:spLocks noChangeArrowheads="1"/>
          </p:cNvSpPr>
          <p:nvPr/>
        </p:nvSpPr>
        <p:spPr bwMode="auto">
          <a:xfrm>
            <a:off x="279400" y="5688013"/>
            <a:ext cx="4329113" cy="522287"/>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current GOES-12</a:t>
            </a:r>
          </a:p>
          <a:p>
            <a:pPr algn="ctr" fontAlgn="base">
              <a:spcBef>
                <a:spcPct val="0"/>
              </a:spcBef>
              <a:spcAft>
                <a:spcPct val="0"/>
              </a:spcAft>
            </a:pPr>
            <a:r>
              <a:rPr lang="en-US" sz="1400" b="1">
                <a:solidFill>
                  <a:prstClr val="black"/>
                </a:solidFill>
                <a:cs typeface="Arial" pitchFamily="34" charset="0"/>
              </a:rPr>
              <a:t>4km resolution; 15-minute time step</a:t>
            </a:r>
          </a:p>
        </p:txBody>
      </p:sp>
      <p:sp>
        <p:nvSpPr>
          <p:cNvPr id="31749" name="Text Box 6"/>
          <p:cNvSpPr txBox="1">
            <a:spLocks noChangeArrowheads="1"/>
          </p:cNvSpPr>
          <p:nvPr/>
        </p:nvSpPr>
        <p:spPr bwMode="auto">
          <a:xfrm>
            <a:off x="880094" y="228600"/>
            <a:ext cx="7494937" cy="861774"/>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3200" b="1" dirty="0">
                <a:solidFill>
                  <a:prstClr val="black"/>
                </a:solidFill>
                <a:latin typeface="Arial" pitchFamily="34" charset="0"/>
                <a:cs typeface="Arial" pitchFamily="34" charset="0"/>
              </a:rPr>
              <a:t>GOES-R Atmospheric </a:t>
            </a:r>
            <a:r>
              <a:rPr lang="en-US" sz="3200" b="1" dirty="0">
                <a:solidFill>
                  <a:prstClr val="black"/>
                </a:solidFill>
                <a:cs typeface="Arial" pitchFamily="34" charset="0"/>
              </a:rPr>
              <a:t>Motion</a:t>
            </a:r>
            <a:r>
              <a:rPr lang="en-US" sz="3200" b="1" dirty="0">
                <a:solidFill>
                  <a:prstClr val="black"/>
                </a:solidFill>
                <a:latin typeface="Arial" pitchFamily="34" charset="0"/>
                <a:cs typeface="Arial" pitchFamily="34" charset="0"/>
              </a:rPr>
              <a:t> Vectors </a:t>
            </a:r>
          </a:p>
          <a:p>
            <a:pPr algn="ctr" fontAlgn="base">
              <a:spcBef>
                <a:spcPct val="0"/>
              </a:spcBef>
              <a:spcAft>
                <a:spcPct val="0"/>
              </a:spcAft>
              <a:defRPr/>
            </a:pPr>
            <a:r>
              <a:rPr lang="en-US" b="1" dirty="0">
                <a:solidFill>
                  <a:prstClr val="black"/>
                </a:solidFill>
                <a:latin typeface="Arial" pitchFamily="34" charset="0"/>
                <a:cs typeface="Arial" pitchFamily="34" charset="0"/>
              </a:rPr>
              <a:t>Product Example: Hurricane Katrina</a:t>
            </a:r>
          </a:p>
        </p:txBody>
      </p:sp>
      <p:sp>
        <p:nvSpPr>
          <p:cNvPr id="27654" name="Text Box 7"/>
          <p:cNvSpPr txBox="1">
            <a:spLocks noChangeArrowheads="1"/>
          </p:cNvSpPr>
          <p:nvPr/>
        </p:nvSpPr>
        <p:spPr bwMode="auto">
          <a:xfrm>
            <a:off x="1997075" y="5257800"/>
            <a:ext cx="5086350" cy="304800"/>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sz="1400" b="1">
                <a:solidFill>
                  <a:prstClr val="white"/>
                </a:solidFill>
                <a:latin typeface="Arial" pitchFamily="34" charset="0"/>
                <a:cs typeface="Arial" pitchFamily="34" charset="0"/>
              </a:rPr>
              <a:t>Low-mid level vectors- </a:t>
            </a:r>
            <a:r>
              <a:rPr lang="en-US" sz="1400" b="1">
                <a:solidFill>
                  <a:srgbClr val="00FFFF"/>
                </a:solidFill>
                <a:latin typeface="Arial" pitchFamily="34" charset="0"/>
                <a:cs typeface="Arial" pitchFamily="34" charset="0"/>
              </a:rPr>
              <a:t>cyan   </a:t>
            </a:r>
            <a:r>
              <a:rPr lang="en-US" sz="1400" b="1">
                <a:solidFill>
                  <a:prstClr val="white"/>
                </a:solidFill>
                <a:latin typeface="Arial" pitchFamily="34" charset="0"/>
                <a:cs typeface="Arial" pitchFamily="34" charset="0"/>
              </a:rPr>
              <a:t> Upper-level vectors - </a:t>
            </a:r>
            <a:r>
              <a:rPr lang="en-US" sz="1400" b="1">
                <a:solidFill>
                  <a:srgbClr val="FFFF00"/>
                </a:solidFill>
                <a:latin typeface="Arial" pitchFamily="34" charset="0"/>
                <a:cs typeface="Arial" pitchFamily="34" charset="0"/>
              </a:rPr>
              <a:t>yellow</a:t>
            </a:r>
          </a:p>
        </p:txBody>
      </p:sp>
      <p:sp>
        <p:nvSpPr>
          <p:cNvPr id="27655" name="Text Box 8"/>
          <p:cNvSpPr txBox="1">
            <a:spLocks noChangeArrowheads="1"/>
          </p:cNvSpPr>
          <p:nvPr/>
        </p:nvSpPr>
        <p:spPr bwMode="auto">
          <a:xfrm>
            <a:off x="5672138" y="6489700"/>
            <a:ext cx="3505200" cy="277813"/>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latin typeface="Arial" pitchFamily="34" charset="0"/>
                <a:cs typeface="Arial" pitchFamily="34" charset="0"/>
              </a:rPr>
              <a:t>Courtesy C. </a:t>
            </a:r>
            <a:r>
              <a:rPr lang="en-US" sz="1200" dirty="0" err="1">
                <a:solidFill>
                  <a:prstClr val="black"/>
                </a:solidFill>
                <a:latin typeface="Arial" pitchFamily="34" charset="0"/>
                <a:cs typeface="Arial" pitchFamily="34" charset="0"/>
              </a:rPr>
              <a:t>Velden</a:t>
            </a:r>
            <a:r>
              <a:rPr lang="en-US" sz="1200" dirty="0">
                <a:solidFill>
                  <a:prstClr val="black"/>
                </a:solidFill>
                <a:latin typeface="Arial" pitchFamily="34" charset="0"/>
                <a:cs typeface="Arial" pitchFamily="34" charset="0"/>
              </a:rPr>
              <a:t>: </a:t>
            </a:r>
            <a:r>
              <a:rPr lang="en-US" sz="1200" dirty="0" err="1">
                <a:solidFill>
                  <a:prstClr val="black"/>
                </a:solidFill>
                <a:latin typeface="Arial" pitchFamily="34" charset="0"/>
                <a:cs typeface="Arial" pitchFamily="34" charset="0"/>
              </a:rPr>
              <a:t>UWisc</a:t>
            </a:r>
            <a:r>
              <a:rPr lang="en-US" sz="1200" dirty="0">
                <a:solidFill>
                  <a:prstClr val="black"/>
                </a:solidFill>
                <a:latin typeface="Arial" pitchFamily="34" charset="0"/>
                <a:cs typeface="Arial" pitchFamily="34" charset="0"/>
              </a:rPr>
              <a:t>-CIMSS/NOAA-STAR</a:t>
            </a:r>
          </a:p>
        </p:txBody>
      </p:sp>
      <p:pic>
        <p:nvPicPr>
          <p:cNvPr id="27656" name="Picture 11" descr="Band14_QIwoFCSTwoEE_15BOX_05MIN_2KM_QI40.png"/>
          <p:cNvPicPr>
            <a:picLocks/>
          </p:cNvPicPr>
          <p:nvPr/>
        </p:nvPicPr>
        <p:blipFill>
          <a:blip r:embed="rId4" cstate="print"/>
          <a:srcRect/>
          <a:stretch>
            <a:fillRect/>
          </a:stretch>
        </p:blipFill>
        <p:spPr bwMode="auto">
          <a:xfrm>
            <a:off x="4816475" y="1509713"/>
            <a:ext cx="3778250" cy="3657600"/>
          </a:xfrm>
          <a:prstGeom prst="rect">
            <a:avLst/>
          </a:prstGeom>
          <a:noFill/>
          <a:ln w="9525">
            <a:noFill/>
            <a:miter lim="800000"/>
            <a:headEnd/>
            <a:tailEnd/>
          </a:ln>
        </p:spPr>
      </p:pic>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030161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0963" name="Rectangle 13"/>
          <p:cNvSpPr>
            <a:spLocks noGrp="1" noChangeArrowheads="1"/>
          </p:cNvSpPr>
          <p:nvPr>
            <p:ph type="sldNum" sz="quarter" idx="12"/>
          </p:nvPr>
        </p:nvSpPr>
        <p:spPr>
          <a:noFill/>
        </p:spPr>
        <p:txBody>
          <a:bodyPr/>
          <a:lstStyle/>
          <a:p>
            <a:fld id="{98CD94C0-520B-4A13-93CD-510EC7D534D6}" type="slidenum">
              <a:rPr lang="en-US" smtClean="0"/>
              <a:pPr/>
              <a:t>52</a:t>
            </a:fld>
            <a:endParaRPr lang="en-US" smtClean="0"/>
          </a:p>
        </p:txBody>
      </p:sp>
      <p:sp>
        <p:nvSpPr>
          <p:cNvPr id="40964"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14C5C8D-9141-4BF2-B159-841D4C9FDD1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52</a:t>
            </a:fld>
            <a:endParaRPr lang="en-US" sz="1400" b="1">
              <a:solidFill>
                <a:srgbClr val="FFFF00"/>
              </a:solidFill>
              <a:latin typeface="Times New Roman" pitchFamily="18" charset="0"/>
              <a:ea typeface="MS PGothic" pitchFamily="34" charset="-128"/>
            </a:endParaRPr>
          </a:p>
        </p:txBody>
      </p:sp>
      <p:sp>
        <p:nvSpPr>
          <p:cNvPr id="4096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1DC554D-72C1-4F52-AE2A-AFFC4127142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52</a:t>
            </a:fld>
            <a:endParaRPr lang="en-US" sz="1400" b="1">
              <a:solidFill>
                <a:srgbClr val="FFFF00"/>
              </a:solidFill>
              <a:latin typeface="Times New Roman" pitchFamily="18" charset="0"/>
              <a:ea typeface="MS PGothic" pitchFamily="34" charset="-128"/>
            </a:endParaRPr>
          </a:p>
        </p:txBody>
      </p:sp>
      <p:sp>
        <p:nvSpPr>
          <p:cNvPr id="4096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193BE80C-2798-47FA-8519-2E7C29C291C1}"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52</a:t>
            </a:fld>
            <a:endParaRPr lang="en-US" sz="1400" b="1">
              <a:solidFill>
                <a:srgbClr val="FFFF00"/>
              </a:solidFill>
              <a:latin typeface="Times New Roman" pitchFamily="18" charset="0"/>
              <a:ea typeface="MS PGothic" pitchFamily="34" charset="-128"/>
            </a:endParaRPr>
          </a:p>
        </p:txBody>
      </p:sp>
      <p:sp>
        <p:nvSpPr>
          <p:cNvPr id="4096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CDF9B77-1CED-4941-B15B-EF1BD2C42C5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52</a:t>
            </a:fld>
            <a:endParaRPr lang="en-US" sz="1400" b="1">
              <a:solidFill>
                <a:srgbClr val="FFFF00"/>
              </a:solidFill>
              <a:latin typeface="Times New Roman" pitchFamily="18" charset="0"/>
              <a:ea typeface="MS PGothic" pitchFamily="34" charset="-128"/>
            </a:endParaRPr>
          </a:p>
        </p:txBody>
      </p:sp>
      <p:sp>
        <p:nvSpPr>
          <p:cNvPr id="40968"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4E1BEB-59AB-4DDB-B086-26742A29EEB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52</a:t>
            </a:fld>
            <a:endParaRPr lang="en-US" sz="1400" b="1">
              <a:solidFill>
                <a:srgbClr val="FFFF00"/>
              </a:solidFill>
              <a:latin typeface="Times New Roman" pitchFamily="18" charset="0"/>
              <a:ea typeface="MS PGothic" pitchFamily="34" charset="-128"/>
            </a:endParaRPr>
          </a:p>
        </p:txBody>
      </p:sp>
      <p:sp>
        <p:nvSpPr>
          <p:cNvPr id="40969" name="Rectangle 6"/>
          <p:cNvSpPr>
            <a:spLocks noGrp="1" noChangeArrowheads="1"/>
          </p:cNvSpPr>
          <p:nvPr>
            <p:ph type="title" idx="4294967295"/>
          </p:nvPr>
        </p:nvSpPr>
        <p:spPr>
          <a:xfrm>
            <a:off x="1117600" y="103188"/>
            <a:ext cx="6523038" cy="563562"/>
          </a:xfrm>
        </p:spPr>
        <p:txBody>
          <a:bodyPr lIns="92075" tIns="46038" rIns="92075" bIns="46038" anchor="b"/>
          <a:lstStyle/>
          <a:p>
            <a:pPr eaLnBrk="1" hangingPunct="1"/>
            <a:r>
              <a:rPr lang="en-US" sz="2600" smtClean="0"/>
              <a:t>Fire/Hot Spot Characterization</a:t>
            </a:r>
          </a:p>
        </p:txBody>
      </p:sp>
      <p:sp>
        <p:nvSpPr>
          <p:cNvPr id="539656" name="Rectangle 3"/>
          <p:cNvSpPr>
            <a:spLocks noGrp="1" noChangeArrowheads="1"/>
          </p:cNvSpPr>
          <p:nvPr>
            <p:ph type="body" idx="4294967295"/>
          </p:nvPr>
        </p:nvSpPr>
        <p:spPr>
          <a:xfrm>
            <a:off x="69465" y="1296988"/>
            <a:ext cx="4303360" cy="5410200"/>
          </a:xfrm>
        </p:spPr>
        <p:txBody>
          <a:bodyPr lIns="92075" tIns="46038" rIns="92075" bIns="46038"/>
          <a:lstStyle/>
          <a:p>
            <a:pPr eaLnBrk="1" hangingPunct="1">
              <a:defRPr/>
            </a:pPr>
            <a:r>
              <a:rPr lang="en-US" sz="2000" b="1" dirty="0" smtClean="0">
                <a:solidFill>
                  <a:srgbClr val="FFFF00"/>
                </a:solidFill>
              </a:rPr>
              <a:t>Algorithm Highlights</a:t>
            </a:r>
          </a:p>
          <a:p>
            <a:pPr lvl="1" eaLnBrk="1" hangingPunct="1">
              <a:defRPr/>
            </a:pPr>
            <a:r>
              <a:rPr lang="en-US" sz="1800" dirty="0" smtClean="0"/>
              <a:t>Heritage lies with the GOES operational Wildfire Automated Biomass Burning Algorithm (WF_ABBA) </a:t>
            </a:r>
          </a:p>
          <a:p>
            <a:pPr lvl="1" eaLnBrk="1" hangingPunct="1">
              <a:defRPr/>
            </a:pPr>
            <a:r>
              <a:rPr lang="en-US" sz="1800" dirty="0" smtClean="0">
                <a:solidFill>
                  <a:srgbClr val="F8F8F8"/>
                </a:solidFill>
                <a:effectLst>
                  <a:outerShdw blurRad="38100" dist="38100" dir="2700000" algn="tl">
                    <a:srgbClr val="C0C0C0"/>
                  </a:outerShdw>
                </a:effectLst>
              </a:rPr>
              <a:t>Dynamic, multi-spectral, </a:t>
            </a:r>
            <a:r>
              <a:rPr lang="en-US" sz="1800" dirty="0" err="1" smtClean="0">
                <a:solidFill>
                  <a:srgbClr val="F8F8F8"/>
                </a:solidFill>
                <a:effectLst>
                  <a:outerShdw blurRad="38100" dist="38100" dir="2700000" algn="tl">
                    <a:srgbClr val="C0C0C0"/>
                  </a:outerShdw>
                </a:effectLst>
              </a:rPr>
              <a:t>thresholding</a:t>
            </a:r>
            <a:r>
              <a:rPr lang="en-US" sz="1800" dirty="0" smtClean="0">
                <a:solidFill>
                  <a:srgbClr val="F8F8F8"/>
                </a:solidFill>
                <a:effectLst>
                  <a:outerShdw blurRad="38100" dist="38100" dir="2700000" algn="tl">
                    <a:srgbClr val="C0C0C0"/>
                  </a:outerShdw>
                </a:effectLst>
              </a:rPr>
              <a:t> contextual algorithm</a:t>
            </a:r>
            <a:endParaRPr lang="en-US" sz="1800" dirty="0" smtClean="0"/>
          </a:p>
          <a:p>
            <a:pPr lvl="1" eaLnBrk="1" hangingPunct="1">
              <a:defRPr/>
            </a:pPr>
            <a:r>
              <a:rPr lang="en-US" sz="1800" dirty="0" smtClean="0"/>
              <a:t>Utilizes the 0.64, 3.9, 11.2 and 12.3 </a:t>
            </a:r>
            <a:r>
              <a:rPr lang="en-US" sz="1800" dirty="0" smtClean="0">
                <a:latin typeface="Symbol" pitchFamily="18" charset="2"/>
              </a:rPr>
              <a:t>m</a:t>
            </a:r>
            <a:r>
              <a:rPr lang="en-US" sz="1800" dirty="0" smtClean="0"/>
              <a:t>m channels</a:t>
            </a:r>
          </a:p>
          <a:p>
            <a:pPr lvl="1" eaLnBrk="1" hangingPunct="1">
              <a:defRPr/>
            </a:pPr>
            <a:r>
              <a:rPr lang="en-US" sz="1800" dirty="0" smtClean="0"/>
              <a:t>Leverages ABI’s higher spatial and temporal resolution data</a:t>
            </a:r>
          </a:p>
          <a:p>
            <a:pPr lvl="1" eaLnBrk="1" hangingPunct="1">
              <a:buFontTx/>
              <a:buNone/>
              <a:defRPr/>
            </a:pPr>
            <a:endParaRPr lang="en-US" sz="1800" dirty="0" smtClean="0"/>
          </a:p>
          <a:p>
            <a:pPr eaLnBrk="1" hangingPunct="1">
              <a:defRPr/>
            </a:pPr>
            <a:r>
              <a:rPr lang="en-US" sz="2000" b="1" dirty="0" smtClean="0">
                <a:solidFill>
                  <a:srgbClr val="FFFF00"/>
                </a:solidFill>
              </a:rPr>
              <a:t>Operational Applications</a:t>
            </a:r>
          </a:p>
          <a:p>
            <a:pPr lvl="1">
              <a:defRPr/>
            </a:pPr>
            <a:r>
              <a:rPr lang="en-US" sz="1800" dirty="0" smtClean="0"/>
              <a:t>Fire weather forecasting</a:t>
            </a:r>
          </a:p>
          <a:p>
            <a:pPr lvl="1">
              <a:defRPr/>
            </a:pPr>
            <a:r>
              <a:rPr lang="en-US" sz="1800" dirty="0" smtClean="0"/>
              <a:t>Air quality forecasting</a:t>
            </a:r>
          </a:p>
          <a:p>
            <a:pPr lvl="1" eaLnBrk="1" hangingPunct="1">
              <a:defRPr/>
            </a:pPr>
            <a:endParaRPr lang="en-US" dirty="0" smtClean="0"/>
          </a:p>
        </p:txBody>
      </p:sp>
      <p:pic>
        <p:nvPicPr>
          <p:cNvPr id="14" name="Picture 21" descr="MODABI_4micron_and_WFABBA_07296_1825"/>
          <p:cNvPicPr>
            <a:picLocks noChangeAspect="1" noChangeArrowheads="1"/>
          </p:cNvPicPr>
          <p:nvPr/>
        </p:nvPicPr>
        <p:blipFill>
          <a:blip r:embed="rId3" cstate="print"/>
          <a:srcRect/>
          <a:stretch>
            <a:fillRect/>
          </a:stretch>
        </p:blipFill>
        <p:spPr bwMode="auto">
          <a:xfrm>
            <a:off x="4380306" y="1548143"/>
            <a:ext cx="4646753" cy="3762922"/>
          </a:xfrm>
          <a:prstGeom prst="rect">
            <a:avLst/>
          </a:prstGeom>
          <a:noFill/>
          <a:ln w="9525">
            <a:noFill/>
            <a:miter lim="800000"/>
            <a:headEnd/>
            <a:tailEnd/>
          </a:ln>
        </p:spPr>
      </p:pic>
      <p:sp>
        <p:nvSpPr>
          <p:cNvPr id="12" name="Text Box 8"/>
          <p:cNvSpPr txBox="1">
            <a:spLocks noChangeArrowheads="1"/>
          </p:cNvSpPr>
          <p:nvPr/>
        </p:nvSpPr>
        <p:spPr bwMode="auto">
          <a:xfrm>
            <a:off x="5308275" y="6477000"/>
            <a:ext cx="2167581"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C. Schmidt: CIMSS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4792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53</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a:t>
            </a:r>
            <a:r>
              <a:rPr lang="en-US" sz="1600" b="1" dirty="0" err="1" smtClean="0">
                <a:solidFill>
                  <a:prstClr val="black"/>
                </a:solidFill>
                <a:latin typeface="Arial" pitchFamily="34" charset="0"/>
                <a:cs typeface="Arial" pitchFamily="34" charset="0"/>
              </a:rPr>
              <a:t>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5059" name="Rectangle 13"/>
          <p:cNvSpPr>
            <a:spLocks noGrp="1" noChangeArrowheads="1"/>
          </p:cNvSpPr>
          <p:nvPr>
            <p:ph type="sldNum" sz="quarter" idx="12"/>
          </p:nvPr>
        </p:nvSpPr>
        <p:spPr>
          <a:noFill/>
        </p:spPr>
        <p:txBody>
          <a:bodyPr/>
          <a:lstStyle/>
          <a:p>
            <a:fld id="{C9FEBF5E-C044-4A5D-82AC-A403C34C76D5}" type="slidenum">
              <a:rPr lang="en-US" smtClean="0"/>
              <a:pPr/>
              <a:t>54</a:t>
            </a:fld>
            <a:endParaRPr lang="en-US" smtClean="0"/>
          </a:p>
        </p:txBody>
      </p:sp>
      <p:sp>
        <p:nvSpPr>
          <p:cNvPr id="45060"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2AD466DA-3CA4-45F8-B73C-9823032E74F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4506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B2D97C0-92F9-43DC-BFF5-AB48FF98B16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45062"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581E877-1863-49E6-A4CF-AE40E262E0F4}"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4506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277971-63EC-4815-9C7C-7798B0D44EFE}"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45064"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0B450FF-4389-4FFC-BA70-97C951848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45065" name="Rectangle 6"/>
          <p:cNvSpPr>
            <a:spLocks noGrp="1" noChangeArrowheads="1"/>
          </p:cNvSpPr>
          <p:nvPr>
            <p:ph type="title" idx="4294967295"/>
          </p:nvPr>
        </p:nvSpPr>
        <p:spPr>
          <a:xfrm>
            <a:off x="1524000" y="398463"/>
            <a:ext cx="5791200" cy="563562"/>
          </a:xfrm>
        </p:spPr>
        <p:txBody>
          <a:bodyPr lIns="92075" tIns="46038" rIns="92075" bIns="46038" anchor="b"/>
          <a:lstStyle/>
          <a:p>
            <a:pPr eaLnBrk="1" hangingPunct="1"/>
            <a:r>
              <a:rPr lang="en-US" sz="1800" i="1" dirty="0" smtClean="0"/>
              <a:t>Temperature &amp; Moisture Soundings,  </a:t>
            </a:r>
            <a:r>
              <a:rPr lang="en-US" sz="1800" i="1" dirty="0" err="1" smtClean="0"/>
              <a:t>Precipitable</a:t>
            </a:r>
            <a:r>
              <a:rPr lang="en-US" sz="1800" i="1" dirty="0" smtClean="0"/>
              <a:t> Water, Atmospheric Stability </a:t>
            </a:r>
            <a:r>
              <a:rPr lang="en-US" sz="1800" dirty="0" smtClean="0"/>
              <a:t>Products</a:t>
            </a:r>
          </a:p>
        </p:txBody>
      </p:sp>
      <p:sp>
        <p:nvSpPr>
          <p:cNvPr id="45066" name="Rectangle 3"/>
          <p:cNvSpPr>
            <a:spLocks noGrp="1" noChangeArrowheads="1"/>
          </p:cNvSpPr>
          <p:nvPr>
            <p:ph type="body" idx="4294967295"/>
          </p:nvPr>
        </p:nvSpPr>
        <p:spPr>
          <a:xfrm>
            <a:off x="80963" y="1203325"/>
            <a:ext cx="4751387" cy="5795963"/>
          </a:xfrm>
        </p:spPr>
        <p:txBody>
          <a:bodyPr lIns="92075" tIns="46038" rIns="92075" bIns="46038"/>
          <a:lstStyle/>
          <a:p>
            <a:pPr eaLnBrk="1" hangingPunct="1">
              <a:lnSpc>
                <a:spcPct val="80000"/>
              </a:lnSpc>
            </a:pPr>
            <a:r>
              <a:rPr lang="en-US" sz="1500" b="1" dirty="0" smtClean="0">
                <a:solidFill>
                  <a:srgbClr val="FFFF00"/>
                </a:solidFill>
              </a:rPr>
              <a:t>Algorithm Highlights</a:t>
            </a:r>
          </a:p>
          <a:p>
            <a:pPr lvl="1" eaLnBrk="1" hangingPunct="1">
              <a:lnSpc>
                <a:spcPct val="80000"/>
              </a:lnSpc>
            </a:pPr>
            <a:r>
              <a:rPr lang="en-US" sz="1400" dirty="0" smtClean="0"/>
              <a:t>1D-variational physical retrieval algorithm that has heritage with MODIS and current operational GOES sounder physical retrieval algorithms</a:t>
            </a:r>
          </a:p>
          <a:p>
            <a:pPr lvl="1" eaLnBrk="1" hangingPunct="1">
              <a:lnSpc>
                <a:spcPct val="80000"/>
              </a:lnSpc>
            </a:pPr>
            <a:r>
              <a:rPr lang="en-US" sz="1400" dirty="0" smtClean="0"/>
              <a:t>Regression-based initial guess T/Q profiles</a:t>
            </a:r>
          </a:p>
          <a:p>
            <a:pPr lvl="1" eaLnBrk="1" hangingPunct="1">
              <a:lnSpc>
                <a:spcPct val="80000"/>
              </a:lnSpc>
            </a:pPr>
            <a:r>
              <a:rPr lang="en-US" sz="1400" dirty="0" smtClean="0"/>
              <a:t>Utilizes NWP forecast T/Q profiles</a:t>
            </a:r>
          </a:p>
          <a:p>
            <a:pPr lvl="1" eaLnBrk="1" hangingPunct="1">
              <a:lnSpc>
                <a:spcPct val="80000"/>
              </a:lnSpc>
            </a:pPr>
            <a:r>
              <a:rPr lang="en-US" sz="1400" dirty="0" smtClean="0"/>
              <a:t>Utilizes the 6.15, 7.0, 7.4, 8.5, 9.7, 10.35, 11.2, 12.3, and 13.3 </a:t>
            </a:r>
            <a:r>
              <a:rPr lang="en-US" sz="1500" dirty="0" smtClean="0">
                <a:latin typeface="Symbol" pitchFamily="18" charset="2"/>
              </a:rPr>
              <a:t>m</a:t>
            </a:r>
            <a:r>
              <a:rPr lang="en-US" sz="1500" dirty="0" smtClean="0"/>
              <a:t>m  bands)</a:t>
            </a:r>
            <a:endParaRPr lang="en-US" sz="1400" dirty="0" smtClean="0"/>
          </a:p>
          <a:p>
            <a:pPr lvl="1" eaLnBrk="1" hangingPunct="1">
              <a:lnSpc>
                <a:spcPct val="80000"/>
              </a:lnSpc>
            </a:pPr>
            <a:r>
              <a:rPr lang="en-US" sz="1400" dirty="0" smtClean="0"/>
              <a:t>Exploits recent improvements in fast clear-sky </a:t>
            </a:r>
            <a:r>
              <a:rPr lang="en-US" sz="1400" dirty="0" err="1" smtClean="0"/>
              <a:t>radiative</a:t>
            </a:r>
            <a:r>
              <a:rPr lang="en-US" sz="1400" dirty="0" smtClean="0"/>
              <a:t> transfer models and ancillary data (surface emissivity)</a:t>
            </a:r>
          </a:p>
          <a:p>
            <a:pPr lvl="1" eaLnBrk="1" hangingPunct="1">
              <a:lnSpc>
                <a:spcPct val="80000"/>
              </a:lnSpc>
            </a:pPr>
            <a:endParaRPr lang="en-US" sz="1400" dirty="0" smtClean="0"/>
          </a:p>
          <a:p>
            <a:pPr eaLnBrk="1" hangingPunct="1">
              <a:lnSpc>
                <a:spcPct val="80000"/>
              </a:lnSpc>
            </a:pPr>
            <a:r>
              <a:rPr lang="en-US" sz="1500" b="1" dirty="0" smtClean="0">
                <a:solidFill>
                  <a:srgbClr val="FFFF00"/>
                </a:solidFill>
              </a:rPr>
              <a:t>Operational Applications</a:t>
            </a:r>
          </a:p>
          <a:p>
            <a:pPr lvl="1">
              <a:lnSpc>
                <a:spcPct val="80000"/>
              </a:lnSpc>
              <a:buFontTx/>
              <a:buNone/>
            </a:pPr>
            <a:r>
              <a:rPr lang="en-US" sz="1400" b="1" i="1" dirty="0" err="1" smtClean="0"/>
              <a:t>Nowcasting</a:t>
            </a:r>
            <a:r>
              <a:rPr lang="en-US" sz="1400" dirty="0" smtClean="0"/>
              <a:t> </a:t>
            </a:r>
          </a:p>
          <a:p>
            <a:pPr lvl="1">
              <a:lnSpc>
                <a:spcPct val="80000"/>
              </a:lnSpc>
            </a:pPr>
            <a:r>
              <a:rPr lang="en-US" sz="1400" dirty="0" smtClean="0"/>
              <a:t>Gulf of Mexico return flow</a:t>
            </a:r>
          </a:p>
          <a:p>
            <a:pPr lvl="1">
              <a:lnSpc>
                <a:spcPct val="80000"/>
              </a:lnSpc>
            </a:pPr>
            <a:r>
              <a:rPr lang="en-US" sz="1400" dirty="0" smtClean="0"/>
              <a:t>Southwest US monsoon</a:t>
            </a:r>
          </a:p>
          <a:p>
            <a:pPr lvl="1">
              <a:lnSpc>
                <a:spcPct val="80000"/>
              </a:lnSpc>
            </a:pPr>
            <a:r>
              <a:rPr lang="en-US" sz="1400" dirty="0" smtClean="0"/>
              <a:t>QPF (heavy rain, flash flooding)</a:t>
            </a:r>
          </a:p>
          <a:p>
            <a:pPr lvl="1">
              <a:lnSpc>
                <a:spcPct val="80000"/>
              </a:lnSpc>
            </a:pPr>
            <a:r>
              <a:rPr lang="en-US" sz="1400" dirty="0" smtClean="0"/>
              <a:t>Convective potential and morphology</a:t>
            </a:r>
          </a:p>
          <a:p>
            <a:pPr lvl="1">
              <a:lnSpc>
                <a:spcPct val="80000"/>
              </a:lnSpc>
            </a:pPr>
            <a:r>
              <a:rPr lang="en-US" sz="1400" dirty="0" smtClean="0"/>
              <a:t>Fog potential</a:t>
            </a:r>
          </a:p>
          <a:p>
            <a:pPr lvl="1">
              <a:lnSpc>
                <a:spcPct val="80000"/>
              </a:lnSpc>
            </a:pPr>
            <a:r>
              <a:rPr lang="en-US" sz="1400" dirty="0" smtClean="0"/>
              <a:t>Situational awareness in pre-convective environments for potential watch/warning scenarios</a:t>
            </a:r>
          </a:p>
          <a:p>
            <a:pPr lvl="1">
              <a:lnSpc>
                <a:spcPct val="80000"/>
              </a:lnSpc>
              <a:buFontTx/>
              <a:buNone/>
            </a:pPr>
            <a:r>
              <a:rPr lang="en-US" sz="1400" b="1" i="1" dirty="0" smtClean="0"/>
              <a:t>NWP</a:t>
            </a:r>
          </a:p>
          <a:p>
            <a:pPr lvl="1">
              <a:lnSpc>
                <a:spcPct val="80000"/>
              </a:lnSpc>
            </a:pPr>
            <a:r>
              <a:rPr lang="en-US" sz="1400" dirty="0" smtClean="0"/>
              <a:t>Assimilation into regional and </a:t>
            </a:r>
            <a:r>
              <a:rPr lang="en-US" sz="1400" dirty="0" err="1" smtClean="0"/>
              <a:t>mesoscale</a:t>
            </a:r>
            <a:r>
              <a:rPr lang="en-US" sz="1400" dirty="0" smtClean="0"/>
              <a:t> NWP models (TPW)</a:t>
            </a:r>
          </a:p>
        </p:txBody>
      </p:sp>
      <p:sp>
        <p:nvSpPr>
          <p:cNvPr id="45068" name="Text Box 11"/>
          <p:cNvSpPr txBox="1">
            <a:spLocks noChangeArrowheads="1"/>
          </p:cNvSpPr>
          <p:nvPr/>
        </p:nvSpPr>
        <p:spPr bwMode="auto">
          <a:xfrm>
            <a:off x="7785100" y="827088"/>
            <a:ext cx="1076325" cy="244475"/>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1000" b="1">
                <a:solidFill>
                  <a:srgbClr val="4D4D4D"/>
                </a:solidFill>
              </a:rPr>
              <a:t>(mm)</a:t>
            </a:r>
          </a:p>
        </p:txBody>
      </p:sp>
      <p:sp>
        <p:nvSpPr>
          <p:cNvPr id="45071" name="Text Box 14"/>
          <p:cNvSpPr txBox="1">
            <a:spLocks noChangeArrowheads="1"/>
          </p:cNvSpPr>
          <p:nvPr/>
        </p:nvSpPr>
        <p:spPr bwMode="auto">
          <a:xfrm>
            <a:off x="4624388" y="852488"/>
            <a:ext cx="1111250" cy="36671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000066"/>
                </a:solidFill>
              </a:rPr>
              <a:t>TPW</a:t>
            </a:r>
          </a:p>
        </p:txBody>
      </p:sp>
      <p:sp>
        <p:nvSpPr>
          <p:cNvPr id="19" name="Text Box 8"/>
          <p:cNvSpPr txBox="1">
            <a:spLocks noChangeArrowheads="1"/>
          </p:cNvSpPr>
          <p:nvPr/>
        </p:nvSpPr>
        <p:spPr bwMode="auto">
          <a:xfrm>
            <a:off x="4800600" y="6400800"/>
            <a:ext cx="1447800" cy="338554"/>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LI, CIMSS</a:t>
            </a:r>
            <a:endParaRPr lang="en-US" dirty="0">
              <a:solidFill>
                <a:prstClr val="black"/>
              </a:solidFill>
              <a:latin typeface="Arial" pitchFamily="34" charset="0"/>
              <a:cs typeface="Arial" pitchFamily="34" charset="0"/>
            </a:endParaRPr>
          </a:p>
        </p:txBody>
      </p:sp>
      <p:pic>
        <p:nvPicPr>
          <p:cNvPr id="21" name="Picture 3" descr="SEVIRI_Lifted_Index_loop"/>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140" y="2362200"/>
            <a:ext cx="440690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9927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55</a:t>
            </a:fld>
            <a:endParaRPr lang="en-US" smtClean="0">
              <a:solidFill>
                <a:srgbClr val="000000"/>
              </a:solidFill>
            </a:endParaRPr>
          </a:p>
        </p:txBody>
      </p:sp>
      <p:sp>
        <p:nvSpPr>
          <p:cNvPr id="7" name="Rectangle 3" descr="cube_imager"/>
          <p:cNvSpPr>
            <a:spLocks noGrp="1" noChangeAspect="1" noChangeArrowheads="1"/>
          </p:cNvSpPr>
          <p:nvPr isPhoto="1"/>
        </p:nvSpPr>
        <p:spPr bwMode="auto">
          <a:xfrm>
            <a:off x="4114800" y="2362200"/>
            <a:ext cx="4876800" cy="3657600"/>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 name="Rectangle 5"/>
          <p:cNvSpPr/>
          <p:nvPr/>
        </p:nvSpPr>
        <p:spPr>
          <a:xfrm>
            <a:off x="1141828" y="6248400"/>
            <a:ext cx="5411372" cy="338554"/>
          </a:xfrm>
          <a:prstGeom prst="rect">
            <a:avLst/>
          </a:prstGeom>
          <a:solidFill>
            <a:schemeClr val="bg1"/>
          </a:solidFill>
        </p:spPr>
        <p:txBody>
          <a:bodyPr wrap="square">
            <a:spAutoFit/>
          </a:bodyPr>
          <a:lstStyle/>
          <a:p>
            <a:r>
              <a:rPr lang="en-US" sz="1600" dirty="0" smtClean="0"/>
              <a:t>P4.14 </a:t>
            </a:r>
            <a:r>
              <a:rPr lang="en-US" sz="1600" b="1" dirty="0" smtClean="0"/>
              <a:t>GOES-R </a:t>
            </a:r>
            <a:r>
              <a:rPr lang="en-US" sz="1600" b="1" dirty="0"/>
              <a:t>Products List and Planned </a:t>
            </a:r>
            <a:r>
              <a:rPr lang="en-US" sz="1600" b="1" dirty="0" smtClean="0"/>
              <a:t>Availability </a:t>
            </a:r>
            <a:endParaRPr lang="en-US" sz="1600" dirty="0"/>
          </a:p>
        </p:txBody>
      </p:sp>
    </p:spTree>
    <p:extLst>
      <p:ext uri="{BB962C8B-B14F-4D97-AF65-F5344CB8AC3E}">
        <p14:creationId xmlns:p14="http://schemas.microsoft.com/office/powerpoint/2010/main" val="13569807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779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D4BFBB-4BC8-4A74-850D-5FA304C87569}" type="slidenum">
              <a:rPr lang="en-US" smtClean="0">
                <a:solidFill>
                  <a:srgbClr val="000000"/>
                </a:solidFill>
              </a:rPr>
              <a:pPr eaLnBrk="1" hangingPunct="1"/>
              <a:t>56</a:t>
            </a:fld>
            <a:endParaRPr lang="en-US" smtClean="0">
              <a:solidFill>
                <a:srgbClr val="000000"/>
              </a:solidFill>
            </a:endParaRP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808038"/>
            <a:ext cx="8534400" cy="4462462"/>
          </a:xfrm>
        </p:spPr>
        <p:txBody>
          <a:bodyPr/>
          <a:lstStyle/>
          <a:p>
            <a:pPr eaLnBrk="1" hangingPunct="1">
              <a:defRPr/>
            </a:pPr>
            <a:r>
              <a:rPr lang="en-US" dirty="0" smtClean="0">
                <a:solidFill>
                  <a:schemeClr val="bg1"/>
                </a:solidFill>
              </a:rPr>
              <a:t>The ABI on GOES-R will improve over the current instrument in many aspects (spectral, spatial, and temporal on orders of 3, 4 and 5, respectively), plus improved image navigation and registration and radiometer performance.</a:t>
            </a:r>
          </a:p>
          <a:p>
            <a:pPr eaLnBrk="1" hangingPunct="1">
              <a:defRPr/>
            </a:pPr>
            <a:r>
              <a:rPr lang="en-US" dirty="0" smtClean="0">
                <a:solidFill>
                  <a:schemeClr val="bg1"/>
                </a:solidFill>
              </a:rPr>
              <a:t>These improvements will </a:t>
            </a:r>
          </a:p>
          <a:p>
            <a:pPr marL="0" indent="0" eaLnBrk="1" hangingPunct="1">
              <a:buFontTx/>
              <a:buNone/>
              <a:defRPr/>
            </a:pPr>
            <a:r>
              <a:rPr lang="en-US" dirty="0" smtClean="0">
                <a:solidFill>
                  <a:schemeClr val="bg1"/>
                </a:solidFill>
              </a:rPr>
              <a:t>greatly assist a host of </a:t>
            </a:r>
            <a:r>
              <a:rPr lang="en-US" dirty="0">
                <a:solidFill>
                  <a:schemeClr val="bg1"/>
                </a:solidFill>
              </a:rPr>
              <a:t/>
            </a:r>
            <a:br>
              <a:rPr lang="en-US" dirty="0">
                <a:solidFill>
                  <a:schemeClr val="bg1"/>
                </a:solidFill>
              </a:rPr>
            </a:br>
            <a:r>
              <a:rPr lang="en-US" dirty="0" smtClean="0">
                <a:solidFill>
                  <a:schemeClr val="bg1"/>
                </a:solidFill>
              </a:rPr>
              <a:t>applications, especially on </a:t>
            </a:r>
            <a:br>
              <a:rPr lang="en-US" dirty="0" smtClean="0">
                <a:solidFill>
                  <a:schemeClr val="bg1"/>
                </a:solidFill>
              </a:rPr>
            </a:br>
            <a:r>
              <a:rPr lang="en-US" dirty="0" smtClean="0">
                <a:solidFill>
                  <a:schemeClr val="bg1"/>
                </a:solidFill>
              </a:rPr>
              <a:t>the regional and </a:t>
            </a:r>
            <a:br>
              <a:rPr lang="en-US" dirty="0" smtClean="0">
                <a:solidFill>
                  <a:schemeClr val="bg1"/>
                </a:solidFill>
              </a:rPr>
            </a:br>
            <a:r>
              <a:rPr lang="en-US" dirty="0" err="1" smtClean="0">
                <a:solidFill>
                  <a:schemeClr val="bg1"/>
                </a:solidFill>
              </a:rPr>
              <a:t>meso</a:t>
            </a:r>
            <a:r>
              <a:rPr lang="en-US" dirty="0" smtClean="0">
                <a:solidFill>
                  <a:schemeClr val="bg1"/>
                </a:solidFill>
              </a:rPr>
              <a:t>-scales.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57</a:t>
            </a:fld>
            <a:endParaRPr lang="en-US" smtClean="0">
              <a:solidFill>
                <a:srgbClr val="000000"/>
              </a:solidFill>
            </a:endParaRPr>
          </a:p>
        </p:txBody>
      </p:sp>
      <p:pic>
        <p:nvPicPr>
          <p:cNvPr id="6" name="Picture 52" descr="abi_instrument_from_I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651" y="3886200"/>
            <a:ext cx="3363849" cy="276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8800" y="6260068"/>
            <a:ext cx="530915" cy="369332"/>
          </a:xfrm>
          <a:prstGeom prst="rect">
            <a:avLst/>
          </a:prstGeom>
          <a:noFill/>
        </p:spPr>
        <p:txBody>
          <a:bodyPr wrap="none" rtlCol="0">
            <a:spAutoFit/>
          </a:bodyPr>
          <a:lstStyle/>
          <a:p>
            <a:r>
              <a:rPr lang="en-US" dirty="0" smtClean="0"/>
              <a:t>ITT</a:t>
            </a:r>
            <a:endParaRPr lang="en-US" dirty="0"/>
          </a:p>
        </p:txBody>
      </p:sp>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80899" name="Rectangle 3"/>
          <p:cNvSpPr>
            <a:spLocks noGrp="1" noChangeArrowheads="1"/>
          </p:cNvSpPr>
          <p:nvPr>
            <p:ph type="body" idx="1"/>
          </p:nvPr>
        </p:nvSpPr>
        <p:spPr>
          <a:xfrm>
            <a:off x="457200" y="1020763"/>
            <a:ext cx="8229600" cy="4525962"/>
          </a:xfrm>
        </p:spPr>
        <p:txBody>
          <a:bodyPr/>
          <a:lstStyle/>
          <a:p>
            <a:pPr eaLnBrk="1" hangingPunct="1"/>
            <a:r>
              <a:rPr lang="en-US" dirty="0" smtClean="0">
                <a:solidFill>
                  <a:schemeClr val="bg1"/>
                </a:solidFill>
              </a:rPr>
              <a:t>Sample ABI simulated data are available in </a:t>
            </a:r>
            <a:r>
              <a:rPr lang="en-US" dirty="0" err="1" smtClean="0">
                <a:solidFill>
                  <a:schemeClr val="bg1"/>
                </a:solidFill>
              </a:rPr>
              <a:t>google</a:t>
            </a:r>
            <a:r>
              <a:rPr lang="en-US" dirty="0" smtClean="0">
                <a:solidFill>
                  <a:schemeClr val="bg1"/>
                </a:solidFill>
              </a:rPr>
              <a:t> earth format:</a:t>
            </a:r>
          </a:p>
          <a:p>
            <a:pPr lvl="1" eaLnBrk="1" hangingPunct="1"/>
            <a:r>
              <a:rPr lang="en-US" sz="2400" dirty="0" smtClean="0">
                <a:solidFill>
                  <a:schemeClr val="bg1"/>
                </a:solidFill>
                <a:hlinkClick r:id="rId2"/>
              </a:rPr>
              <a:t>http://cimss.ssec.wisc.edu/goes/abi/loops/links.html</a:t>
            </a:r>
            <a:endParaRPr lang="en-US" sz="2400" dirty="0" smtClean="0">
              <a:solidFill>
                <a:schemeClr val="bg1"/>
              </a:solidFill>
            </a:endParaRPr>
          </a:p>
          <a:p>
            <a:pPr lvl="1" eaLnBrk="1" hangingPunct="1"/>
            <a:endParaRPr lang="en-US" sz="2000" dirty="0" smtClean="0">
              <a:solidFill>
                <a:schemeClr val="bg1"/>
              </a:solidFill>
            </a:endParaRPr>
          </a:p>
        </p:txBody>
      </p:sp>
      <p:pic>
        <p:nvPicPr>
          <p:cNvPr id="80900"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68398"/>
            <a:ext cx="4343400" cy="2830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5C0335-02FF-40F2-9BEF-036E90E78427}" type="slidenum">
              <a:rPr lang="en-US" smtClean="0">
                <a:solidFill>
                  <a:srgbClr val="000000"/>
                </a:solidFill>
              </a:rPr>
              <a:pPr eaLnBrk="1" hangingPunct="1"/>
              <a:t>58</a:t>
            </a:fld>
            <a:endParaRPr lang="en-US" smtClean="0">
              <a:solidFill>
                <a:srgbClr val="000000"/>
              </a:solidFill>
            </a:endParaRPr>
          </a:p>
        </p:txBody>
      </p:sp>
      <p:pic>
        <p:nvPicPr>
          <p:cNvPr id="6" name="Picture 5" descr="Chn10_WRF_GOES-R_75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595" y="3503613"/>
            <a:ext cx="4553205" cy="312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187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b="1">
                <a:solidFill>
                  <a:srgbClr val="FFFF00"/>
                </a:solidFill>
                <a:latin typeface="Arial Unicode MS" pitchFamily="34" charset="-128"/>
              </a:rPr>
              <a:t>More information</a:t>
            </a:r>
            <a:endParaRPr lang="en-US" sz="240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593" y="0"/>
            <a:ext cx="130040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1E7919-4EC0-4E9D-ADD7-F69F3EA91A2D}" type="slidenum">
              <a:rPr lang="en-US" smtClean="0">
                <a:solidFill>
                  <a:srgbClr val="000000"/>
                </a:solidFill>
              </a:rPr>
              <a:pPr eaLnBrk="1" hangingPunct="1"/>
              <a:t>59</a:t>
            </a:fld>
            <a:endParaRPr lang="en-US" smtClean="0">
              <a:solidFill>
                <a:srgbClr val="000000"/>
              </a:solidFill>
            </a:endParaRPr>
          </a:p>
        </p:txBody>
      </p:sp>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6</a:t>
            </a:fld>
            <a:endParaRPr lang="en-US"/>
          </a:p>
        </p:txBody>
      </p:sp>
      <p:pic>
        <p:nvPicPr>
          <p:cNvPr id="66562" name="Picture 2" descr="SAMPLE_ABI_F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6563" name="Text Box 3"/>
          <p:cNvSpPr txBox="1">
            <a:spLocks noChangeArrowheads="1"/>
          </p:cNvSpPr>
          <p:nvPr/>
        </p:nvSpPr>
        <p:spPr bwMode="auto">
          <a:xfrm>
            <a:off x="31750" y="573087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a:solidFill>
                  <a:schemeClr val="bg1"/>
                </a:solidFill>
                <a:latin typeface="Arial Unicode MS" pitchFamily="34" charset="-128"/>
              </a:rPr>
              <a:t>There are two anticipated scan modes for the ABI:</a:t>
            </a:r>
          </a:p>
          <a:p>
            <a:pPr eaLnBrk="0" hangingPunct="0"/>
            <a:r>
              <a:rPr lang="en-US" sz="2000" b="1">
                <a:solidFill>
                  <a:schemeClr val="bg1"/>
                </a:solidFill>
                <a:latin typeface="Arial Unicode MS" pitchFamily="34" charset="-128"/>
              </a:rPr>
              <a:t>- Full disk images every 15 minutes + 5 min CONUS images + mesoscale. </a:t>
            </a:r>
          </a:p>
          <a:p>
            <a:pPr eaLnBrk="0" hangingPunct="0"/>
            <a:r>
              <a:rPr lang="en-US" sz="2000" b="1">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spTree>
    <p:extLst>
      <p:ext uri="{BB962C8B-B14F-4D97-AF65-F5344CB8AC3E}">
        <p14:creationId xmlns:p14="http://schemas.microsoft.com/office/powerpoint/2010/main" val="175142030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b="1"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a:extLst>
              <a:ext uri="{28A0092B-C50C-407E-A947-70E740481C1C}">
                <a14:useLocalDpi xmlns:a14="http://schemas.microsoft.com/office/drawing/2010/main" val="0"/>
              </a:ext>
            </a:extLst>
          </a:blip>
          <a:srcRect r="38046" b="30000"/>
          <a:stretch>
            <a:fillRect/>
          </a:stretch>
        </p:blipFill>
        <p:spPr bwMode="auto">
          <a:xfrm>
            <a:off x="533400" y="4419600"/>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new_GOESR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5">
            <a:extLst>
              <a:ext uri="{28A0092B-C50C-407E-A947-70E740481C1C}">
                <a14:useLocalDpi xmlns:a14="http://schemas.microsoft.com/office/drawing/2010/main" val="0"/>
              </a:ext>
            </a:extLst>
          </a:blip>
          <a:srcRect l="6799" t="21513" r="6799"/>
          <a:stretch>
            <a:fillRect/>
          </a:stretch>
        </p:blipFill>
        <p:spPr bwMode="auto">
          <a:xfrm>
            <a:off x="3352800" y="4343400"/>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60</a:t>
            </a:fld>
            <a:endParaRPr lang="en-US" smtClean="0">
              <a:solidFill>
                <a:srgbClr val="000000"/>
              </a:solidFill>
            </a:endParaRPr>
          </a:p>
        </p:txBody>
      </p:sp>
      <p:pic>
        <p:nvPicPr>
          <p:cNvPr id="82949" name="Picture 5" descr="cube_ima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324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7</a:t>
            </a:fld>
            <a:endParaRPr lang="en-US"/>
          </a:p>
        </p:txBody>
      </p:sp>
      <p:pic>
        <p:nvPicPr>
          <p:cNvPr id="67586" name="Picture 2" descr="SAMPLE_ABI_CO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7587" name="Text Box 3"/>
          <p:cNvSpPr txBox="1">
            <a:spLocks noChangeArrowheads="1"/>
          </p:cNvSpPr>
          <p:nvPr/>
        </p:nvSpPr>
        <p:spPr bwMode="auto">
          <a:xfrm>
            <a:off x="0" y="5699125"/>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a:solidFill>
                  <a:schemeClr val="bg1"/>
                </a:solidFill>
                <a:latin typeface="Arial Unicode MS" pitchFamily="34" charset="-128"/>
              </a:rPr>
              <a:t>ABI can offer Continental US images every 5 minutes for routine monitoring of a wide range of events (storms, dust, clouds, fires, winds, etc).</a:t>
            </a:r>
          </a:p>
          <a:p>
            <a:pPr algn="ctr" eaLnBrk="0" hangingPunct="0"/>
            <a:r>
              <a:rPr lang="en-US" b="1">
                <a:solidFill>
                  <a:schemeClr val="bg1"/>
                </a:solidFill>
                <a:latin typeface="Arial Unicode MS" pitchFamily="34" charset="-128"/>
              </a:rPr>
              <a:t>This is every 15 or 30 minutes with the current GOES in routine mode.</a:t>
            </a:r>
          </a:p>
        </p:txBody>
      </p:sp>
    </p:spTree>
    <p:extLst>
      <p:ext uri="{BB962C8B-B14F-4D97-AF65-F5344CB8AC3E}">
        <p14:creationId xmlns:p14="http://schemas.microsoft.com/office/powerpoint/2010/main" val="7428668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160D25D-4AA5-4793-82D4-F0225D4758FD}" type="slidenum">
              <a:rPr lang="en-US"/>
              <a:pPr/>
              <a:t>8</a:t>
            </a:fld>
            <a:endParaRPr lang="en-US"/>
          </a:p>
        </p:txBody>
      </p:sp>
      <p:pic>
        <p:nvPicPr>
          <p:cNvPr id="69634" name="Picture 2" descr="SAMPLE_ABI_CO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9635" name="AutoShape 3"/>
          <p:cNvSpPr>
            <a:spLocks noChangeArrowheads="1"/>
          </p:cNvSpPr>
          <p:nvPr/>
        </p:nvSpPr>
        <p:spPr bwMode="auto">
          <a:xfrm rot="5400000">
            <a:off x="4648200" y="304800"/>
            <a:ext cx="15621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9636" name="Picture 4" descr="SAMPLE_ABI_CONUS_6X"/>
          <p:cNvPicPr>
            <a:picLocks noChangeAspect="1" noChangeArrowheads="1"/>
          </p:cNvPicPr>
          <p:nvPr/>
        </p:nvPicPr>
        <p:blipFill>
          <a:blip r:embed="rId4">
            <a:extLst>
              <a:ext uri="{28A0092B-C50C-407E-A947-70E740481C1C}">
                <a14:useLocalDpi xmlns:a14="http://schemas.microsoft.com/office/drawing/2010/main" val="0"/>
              </a:ext>
            </a:extLst>
          </a:blip>
          <a:srcRect l="1042" t="9723" r="4167" b="15277"/>
          <a:stretch>
            <a:fillRect/>
          </a:stretch>
        </p:blipFill>
        <p:spPr bwMode="auto">
          <a:xfrm>
            <a:off x="533400" y="1717675"/>
            <a:ext cx="8534400" cy="506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088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nodeType="afterEffect">
                                  <p:stCondLst>
                                    <p:cond delay="0"/>
                                  </p:stCondLst>
                                  <p:childTnLst>
                                    <p:set>
                                      <p:cBhvr>
                                        <p:cTn id="9" dur="1" fill="hold">
                                          <p:stCondLst>
                                            <p:cond delay="0"/>
                                          </p:stCondLst>
                                        </p:cTn>
                                        <p:tgtEl>
                                          <p:spTgt spid="69636"/>
                                        </p:tgtEl>
                                        <p:attrNameLst>
                                          <p:attrName>style.visibility</p:attrName>
                                        </p:attrNameLst>
                                      </p:cBhvr>
                                      <p:to>
                                        <p:strVal val="visible"/>
                                      </p:to>
                                    </p:set>
                                    <p:anim calcmode="lin" valueType="num">
                                      <p:cBhvr>
                                        <p:cTn id="10" dur="500" fill="hold"/>
                                        <p:tgtEl>
                                          <p:spTgt spid="69636"/>
                                        </p:tgtEl>
                                        <p:attrNameLst>
                                          <p:attrName>ppt_w</p:attrName>
                                        </p:attrNameLst>
                                      </p:cBhvr>
                                      <p:tavLst>
                                        <p:tav tm="0">
                                          <p:val>
                                            <p:fltVal val="0"/>
                                          </p:val>
                                        </p:tav>
                                        <p:tav tm="100000">
                                          <p:val>
                                            <p:strVal val="#ppt_w"/>
                                          </p:val>
                                        </p:tav>
                                      </p:tavLst>
                                    </p:anim>
                                    <p:anim calcmode="lin" valueType="num">
                                      <p:cBhvr>
                                        <p:cTn id="11" dur="500" fill="hold"/>
                                        <p:tgtEl>
                                          <p:spTgt spid="69636"/>
                                        </p:tgtEl>
                                        <p:attrNameLst>
                                          <p:attrName>ppt_h</p:attrName>
                                        </p:attrNameLst>
                                      </p:cBhvr>
                                      <p:tavLst>
                                        <p:tav tm="0">
                                          <p:val>
                                            <p:fltVal val="0"/>
                                          </p:val>
                                        </p:tav>
                                        <p:tav tm="100000">
                                          <p:val>
                                            <p:strVal val="#ppt_h"/>
                                          </p:val>
                                        </p:tav>
                                      </p:tavLst>
                                    </p:anim>
                                    <p:anim calcmode="lin" valueType="num">
                                      <p:cBhvr>
                                        <p:cTn id="12" dur="500" fill="hold"/>
                                        <p:tgtEl>
                                          <p:spTgt spid="69636"/>
                                        </p:tgtEl>
                                        <p:attrNameLst>
                                          <p:attrName>ppt_x</p:attrName>
                                        </p:attrNameLst>
                                      </p:cBhvr>
                                      <p:tavLst>
                                        <p:tav tm="0">
                                          <p:val>
                                            <p:fltVal val="0.5"/>
                                          </p:val>
                                        </p:tav>
                                        <p:tav tm="100000">
                                          <p:val>
                                            <p:strVal val="#ppt_x"/>
                                          </p:val>
                                        </p:tav>
                                      </p:tavLst>
                                    </p:anim>
                                    <p:anim calcmode="lin" valueType="num">
                                      <p:cBhvr>
                                        <p:cTn id="13" dur="500" fill="hold"/>
                                        <p:tgtEl>
                                          <p:spTgt spid="696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D3234ABC-2602-4383-88AA-23EE467F0D9D}" type="slidenum">
              <a:rPr lang="en-US"/>
              <a:pPr/>
              <a:t>9</a:t>
            </a:fld>
            <a:endParaRPr lang="en-US"/>
          </a:p>
        </p:txBody>
      </p:sp>
      <p:pic>
        <p:nvPicPr>
          <p:cNvPr id="71682" name="Picture 2" descr="SAMPLE_ABI_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71683" name="AutoShape 3"/>
          <p:cNvSpPr>
            <a:spLocks noChangeArrowheads="1"/>
          </p:cNvSpPr>
          <p:nvPr/>
        </p:nvSpPr>
        <p:spPr bwMode="auto">
          <a:xfrm rot="5400000">
            <a:off x="4533900" y="723900"/>
            <a:ext cx="15621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71684" name="Picture 4" descr="SAMPLE_ABI_MESO_2X"/>
          <p:cNvPicPr>
            <a:picLocks noChangeAspect="1" noChangeArrowheads="1"/>
          </p:cNvPicPr>
          <p:nvPr/>
        </p:nvPicPr>
        <p:blipFill>
          <a:blip r:embed="rId4">
            <a:extLst>
              <a:ext uri="{28A0092B-C50C-407E-A947-70E740481C1C}">
                <a14:useLocalDpi xmlns:a14="http://schemas.microsoft.com/office/drawing/2010/main" val="0"/>
              </a:ext>
            </a:extLst>
          </a:blip>
          <a:srcRect b="4167"/>
          <a:stretch>
            <a:fillRect/>
          </a:stretch>
        </p:blipFill>
        <p:spPr bwMode="auto">
          <a:xfrm>
            <a:off x="1752600" y="1524000"/>
            <a:ext cx="7315200" cy="5257800"/>
          </a:xfrm>
          <a:prstGeom prst="rect">
            <a:avLst/>
          </a:prstGeom>
          <a:noFill/>
          <a:extLst>
            <a:ext uri="{909E8E84-426E-40DD-AFC4-6F175D3DCCD1}">
              <a14:hiddenFill xmlns:a14="http://schemas.microsoft.com/office/drawing/2010/main">
                <a:solidFill>
                  <a:srgbClr val="FFFFFF"/>
                </a:solidFill>
              </a14:hiddenFill>
            </a:ext>
          </a:extLst>
        </p:spPr>
      </p:pic>
      <p:sp>
        <p:nvSpPr>
          <p:cNvPr id="71685" name="Text Box 5"/>
          <p:cNvSpPr txBox="1">
            <a:spLocks noChangeArrowheads="1"/>
          </p:cNvSpPr>
          <p:nvPr/>
        </p:nvSpPr>
        <p:spPr bwMode="auto">
          <a:xfrm>
            <a:off x="1817688" y="5551488"/>
            <a:ext cx="73263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a:solidFill>
                  <a:srgbClr val="FFFF00"/>
                </a:solidFill>
                <a:latin typeface="Arial Unicode MS" pitchFamily="34" charset="-128"/>
              </a:rPr>
              <a:t>Mesoscale images every 30 seconds for rapidly changing phenomena (thunderstorms, hurricanes, fires, etc). Current GOES can not offer these rapid scans while still scanning other important regions</a:t>
            </a:r>
          </a:p>
        </p:txBody>
      </p:sp>
      <p:sp>
        <p:nvSpPr>
          <p:cNvPr id="71686" name="Text Box 6"/>
          <p:cNvSpPr txBox="1">
            <a:spLocks noChangeArrowheads="1"/>
          </p:cNvSpPr>
          <p:nvPr/>
        </p:nvSpPr>
        <p:spPr bwMode="auto">
          <a:xfrm>
            <a:off x="4043363" y="990600"/>
            <a:ext cx="1055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rgbClr val="FFFF00"/>
                </a:solidFill>
                <a:latin typeface="Times New Roman" pitchFamily="18" charset="0"/>
              </a:rPr>
              <a:t>“Franklin”</a:t>
            </a:r>
          </a:p>
        </p:txBody>
      </p:sp>
    </p:spTree>
    <p:extLst>
      <p:ext uri="{BB962C8B-B14F-4D97-AF65-F5344CB8AC3E}">
        <p14:creationId xmlns:p14="http://schemas.microsoft.com/office/powerpoint/2010/main" val="34496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nodeType="afterEffect">
                                  <p:stCondLst>
                                    <p:cond delay="0"/>
                                  </p:stCondLst>
                                  <p:childTnLst>
                                    <p:set>
                                      <p:cBhvr>
                                        <p:cTn id="9" dur="1" fill="hold">
                                          <p:stCondLst>
                                            <p:cond delay="0"/>
                                          </p:stCondLst>
                                        </p:cTn>
                                        <p:tgtEl>
                                          <p:spTgt spid="71684"/>
                                        </p:tgtEl>
                                        <p:attrNameLst>
                                          <p:attrName>style.visibility</p:attrName>
                                        </p:attrNameLst>
                                      </p:cBhvr>
                                      <p:to>
                                        <p:strVal val="visible"/>
                                      </p:to>
                                    </p:set>
                                    <p:anim calcmode="lin" valueType="num">
                                      <p:cBhvr>
                                        <p:cTn id="10" dur="500" fill="hold"/>
                                        <p:tgtEl>
                                          <p:spTgt spid="71684"/>
                                        </p:tgtEl>
                                        <p:attrNameLst>
                                          <p:attrName>ppt_w</p:attrName>
                                        </p:attrNameLst>
                                      </p:cBhvr>
                                      <p:tavLst>
                                        <p:tav tm="0">
                                          <p:val>
                                            <p:fltVal val="0"/>
                                          </p:val>
                                        </p:tav>
                                        <p:tav tm="100000">
                                          <p:val>
                                            <p:strVal val="#ppt_w"/>
                                          </p:val>
                                        </p:tav>
                                      </p:tavLst>
                                    </p:anim>
                                    <p:anim calcmode="lin" valueType="num">
                                      <p:cBhvr>
                                        <p:cTn id="11" dur="500" fill="hold"/>
                                        <p:tgtEl>
                                          <p:spTgt spid="71684"/>
                                        </p:tgtEl>
                                        <p:attrNameLst>
                                          <p:attrName>ppt_h</p:attrName>
                                        </p:attrNameLst>
                                      </p:cBhvr>
                                      <p:tavLst>
                                        <p:tav tm="0">
                                          <p:val>
                                            <p:fltVal val="0"/>
                                          </p:val>
                                        </p:tav>
                                        <p:tav tm="100000">
                                          <p:val>
                                            <p:strVal val="#ppt_h"/>
                                          </p:val>
                                        </p:tav>
                                      </p:tavLst>
                                    </p:anim>
                                    <p:anim calcmode="lin" valueType="num">
                                      <p:cBhvr>
                                        <p:cTn id="12" dur="500" fill="hold"/>
                                        <p:tgtEl>
                                          <p:spTgt spid="71684"/>
                                        </p:tgtEl>
                                        <p:attrNameLst>
                                          <p:attrName>ppt_x</p:attrName>
                                        </p:attrNameLst>
                                      </p:cBhvr>
                                      <p:tavLst>
                                        <p:tav tm="0">
                                          <p:val>
                                            <p:fltVal val="0.5"/>
                                          </p:val>
                                        </p:tav>
                                        <p:tav tm="100000">
                                          <p:val>
                                            <p:strVal val="#ppt_x"/>
                                          </p:val>
                                        </p:tav>
                                      </p:tavLst>
                                    </p:anim>
                                    <p:anim calcmode="lin" valueType="num">
                                      <p:cBhvr>
                                        <p:cTn id="13" dur="500" fill="hold"/>
                                        <p:tgtEl>
                                          <p:spTgt spid="716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7796</TotalTime>
  <Words>3163</Words>
  <Application>Microsoft Office PowerPoint</Application>
  <PresentationFormat>On-screen Show (4:3)</PresentationFormat>
  <Paragraphs>553</Paragraphs>
  <Slides>60</Slides>
  <Notes>24</Notes>
  <HiddenSlides>2</HiddenSlides>
  <MMClips>0</MMClips>
  <ScaleCrop>false</ScaleCrop>
  <HeadingPairs>
    <vt:vector size="4" baseType="variant">
      <vt:variant>
        <vt:lpstr>Theme</vt:lpstr>
      </vt:variant>
      <vt:variant>
        <vt:i4>6</vt:i4>
      </vt:variant>
      <vt:variant>
        <vt:lpstr>Slide Titles</vt:lpstr>
      </vt:variant>
      <vt:variant>
        <vt:i4>60</vt:i4>
      </vt:variant>
    </vt:vector>
  </HeadingPairs>
  <TitlesOfParts>
    <vt:vector size="66" baseType="lpstr">
      <vt:lpstr>1_Default Design</vt:lpstr>
      <vt:lpstr>2_Default Design</vt:lpstr>
      <vt:lpstr>2_NOAA</vt:lpstr>
      <vt:lpstr>5_Default Design</vt:lpstr>
      <vt:lpstr>Office Theme</vt:lpstr>
      <vt:lpstr>6_Default Design</vt:lpstr>
      <vt:lpstr>PowerPoint Presentation</vt:lpstr>
      <vt:lpstr>Also Thanks to…</vt:lpstr>
      <vt:lpstr>GOES-R Overview</vt:lpstr>
      <vt:lpstr>Overview</vt:lpstr>
      <vt:lpstr>The Advanced Baseline Imager:</vt:lpstr>
      <vt:lpstr>PowerPoint Presentation</vt:lpstr>
      <vt:lpstr>PowerPoint Presentation</vt:lpstr>
      <vt:lpstr>PowerPoint Presentation</vt:lpstr>
      <vt:lpstr>PowerPoint Presentation</vt:lpstr>
      <vt:lpstr>PowerPoint Presentation</vt:lpstr>
      <vt:lpstr>GOES-14: Sample “5-min” imagery</vt:lpstr>
      <vt:lpstr>PowerPoint Presentation</vt:lpstr>
      <vt:lpstr>PowerPoint Presentation</vt:lpstr>
      <vt:lpstr>PowerPoint Presentation</vt:lpstr>
      <vt:lpstr>GOES-14: Sample “1-min” imagery</vt:lpstr>
      <vt:lpstr>GOES-15: Sample “1-min” imagery</vt:lpstr>
      <vt:lpstr>PowerPoint Presentation</vt:lpstr>
      <vt:lpstr>PowerPoint Presentation</vt:lpstr>
      <vt:lpstr>PowerPoint Presentation</vt:lpstr>
      <vt:lpstr>ABI Visible/Near-IR Bands</vt:lpstr>
      <vt:lpstr>ABI IR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(“decision aid”)</vt:lpstr>
      <vt:lpstr>Visualization  (“decision aid”)</vt:lpstr>
      <vt:lpstr>PowerPoint Presentation</vt:lpstr>
      <vt:lpstr>Overview</vt:lpstr>
      <vt:lpstr>PowerPoint Presentation</vt:lpstr>
      <vt:lpstr>Imagery</vt:lpstr>
      <vt:lpstr>PowerPoint Presentation</vt:lpstr>
      <vt:lpstr>PowerPoint Presentation</vt:lpstr>
      <vt:lpstr>Cloud Phase</vt:lpstr>
      <vt:lpstr>Derived Motion Winds</vt:lpstr>
      <vt:lpstr>PowerPoint Presentation</vt:lpstr>
      <vt:lpstr>Fire/Hot Spot Characterization</vt:lpstr>
      <vt:lpstr>PowerPoint Presentation</vt:lpstr>
      <vt:lpstr>Temperature &amp; Moisture Soundings,  Precipitable Water, Atmospheric Stability Products</vt:lpstr>
      <vt:lpstr>Overview</vt:lpstr>
      <vt:lpstr>Approximate spectral and spatial resolutions of US GOES Imagers</vt:lpstr>
      <vt:lpstr>Summary  </vt:lpstr>
      <vt:lpstr>Google Earth</vt:lpstr>
      <vt:lpstr>PowerPoint Presentation</vt:lpstr>
      <vt:lpstr>Acknowledgements</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48</cp:revision>
  <dcterms:created xsi:type="dcterms:W3CDTF">2011-02-15T21:29:38Z</dcterms:created>
  <dcterms:modified xsi:type="dcterms:W3CDTF">2011-09-13T14:54:09Z</dcterms:modified>
</cp:coreProperties>
</file>