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ov" ContentType="video/quicktime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724" r:id="rId4"/>
    <p:sldMasterId id="2147483734" r:id="rId5"/>
    <p:sldMasterId id="2147483746" r:id="rId6"/>
  </p:sldMasterIdLst>
  <p:notesMasterIdLst>
    <p:notesMasterId r:id="rId47"/>
  </p:notesMasterIdLst>
  <p:sldIdLst>
    <p:sldId id="263" r:id="rId7"/>
    <p:sldId id="264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1" r:id="rId17"/>
    <p:sldId id="302" r:id="rId18"/>
    <p:sldId id="300" r:id="rId19"/>
    <p:sldId id="266" r:id="rId20"/>
    <p:sldId id="258" r:id="rId21"/>
    <p:sldId id="260" r:id="rId22"/>
    <p:sldId id="259" r:id="rId23"/>
    <p:sldId id="267" r:id="rId24"/>
    <p:sldId id="282" r:id="rId25"/>
    <p:sldId id="274" r:id="rId26"/>
    <p:sldId id="284" r:id="rId27"/>
    <p:sldId id="285" r:id="rId28"/>
    <p:sldId id="286" r:id="rId29"/>
    <p:sldId id="288" r:id="rId30"/>
    <p:sldId id="269" r:id="rId31"/>
    <p:sldId id="276" r:id="rId32"/>
    <p:sldId id="277" r:id="rId33"/>
    <p:sldId id="278" r:id="rId34"/>
    <p:sldId id="279" r:id="rId35"/>
    <p:sldId id="283" r:id="rId36"/>
    <p:sldId id="280" r:id="rId37"/>
    <p:sldId id="275" r:id="rId38"/>
    <p:sldId id="289" r:id="rId39"/>
    <p:sldId id="290" r:id="rId40"/>
    <p:sldId id="270" r:id="rId41"/>
    <p:sldId id="265" r:id="rId42"/>
    <p:sldId id="291" r:id="rId43"/>
    <p:sldId id="287" r:id="rId44"/>
    <p:sldId id="268" r:id="rId45"/>
    <p:sldId id="28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368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19942-D883-4C05-8523-D3579D75F9E5}" type="datetimeFigureOut">
              <a:rPr lang="en-US" smtClean="0"/>
              <a:t>7/12/2017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EC987-5BA3-4BF1-B00E-E8FDCAE05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776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E5F5AC7-C2D0-42DF-9B50-0CEA90F8DB58}" type="slidenum">
              <a:rPr lang="en-US">
                <a:solidFill>
                  <a:srgbClr val="000000"/>
                </a:solidFill>
              </a:rPr>
              <a:pPr eaLnBrk="1" hangingPunct="1"/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E58A0D-B277-4308-AE99-B557438317A3}" type="slidenum">
              <a:rPr lang="en-US"/>
              <a:pPr/>
              <a:t>19</a:t>
            </a:fld>
            <a:endParaRPr lang="en-US"/>
          </a:p>
        </p:txBody>
      </p:sp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/>
        <p:txBody>
          <a:bodyPr lIns="91431" rIns="91431"/>
          <a:lstStyle/>
          <a:p>
            <a:pPr marL="113123" marR="0" indent="-11312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dirty="0" smtClean="0"/>
              <a:t>Slide modified</a:t>
            </a:r>
            <a:r>
              <a:rPr lang="en-US" baseline="0" dirty="0" smtClean="0"/>
              <a:t> from </a:t>
            </a:r>
            <a:r>
              <a:rPr lang="en-US" sz="1200" b="1" dirty="0" smtClean="0"/>
              <a:t>Laura </a:t>
            </a:r>
            <a:r>
              <a:rPr lang="en-US" sz="1200" b="1" dirty="0" err="1" smtClean="0"/>
              <a:t>Furgione</a:t>
            </a:r>
            <a:r>
              <a:rPr lang="en-US" sz="1200" b="1" dirty="0" smtClean="0"/>
              <a:t>, NWS</a:t>
            </a:r>
          </a:p>
          <a:p>
            <a:pPr marL="113123" marR="0" indent="-11312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lang="en-US" sz="1200" b="1" dirty="0" smtClean="0"/>
          </a:p>
          <a:p>
            <a:pPr marL="113123" marR="0" indent="-11312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b="1" dirty="0" err="1" smtClean="0"/>
              <a:t>Ppt</a:t>
            </a:r>
            <a:r>
              <a:rPr lang="en-US" sz="1200" b="1" dirty="0" smtClean="0"/>
              <a:t>: ‘crop to shape’ and ‘picture</a:t>
            </a:r>
            <a:r>
              <a:rPr lang="en-US" sz="1200" b="1" baseline="0" dirty="0" smtClean="0"/>
              <a:t> effects, bevel, </a:t>
            </a:r>
            <a:r>
              <a:rPr lang="en-US" sz="1200" b="1" baseline="0" smtClean="0"/>
              <a:t>soft round’</a:t>
            </a:r>
            <a:endParaRPr lang="en-US" sz="1200" b="1" dirty="0" smtClean="0"/>
          </a:p>
          <a:p>
            <a:pPr marL="113123" indent="-113123">
              <a:buFontTx/>
              <a:buChar char="•"/>
            </a:pPr>
            <a:endParaRPr lang="en-US" dirty="0"/>
          </a:p>
          <a:p>
            <a:pPr marL="113123" indent="-113123"/>
            <a:r>
              <a:rPr lang="en-US" b="1" dirty="0"/>
              <a:t>NOAA=Critical Environmental Intelligence</a:t>
            </a:r>
          </a:p>
          <a:p>
            <a:pPr marL="113123" indent="-113123">
              <a:buFontTx/>
              <a:buChar char="•"/>
            </a:pPr>
            <a:r>
              <a:rPr lang="en-US" dirty="0"/>
              <a:t>Our Nation's environmental predictive capabilities are supported by four foundational pillars: </a:t>
            </a:r>
            <a:r>
              <a:rPr lang="en-US" b="1" dirty="0"/>
              <a:t>observations</a:t>
            </a:r>
            <a:r>
              <a:rPr lang="en-US" dirty="0"/>
              <a:t>, </a:t>
            </a:r>
            <a:r>
              <a:rPr lang="en-US" b="1" dirty="0"/>
              <a:t>computer</a:t>
            </a:r>
            <a:r>
              <a:rPr lang="en-US" dirty="0"/>
              <a:t> </a:t>
            </a:r>
            <a:r>
              <a:rPr lang="en-US" b="1" dirty="0"/>
              <a:t>models</a:t>
            </a:r>
            <a:r>
              <a:rPr lang="en-US" dirty="0"/>
              <a:t>, </a:t>
            </a:r>
            <a:r>
              <a:rPr lang="en-US" b="1" dirty="0"/>
              <a:t>research</a:t>
            </a:r>
            <a:r>
              <a:rPr lang="en-US" dirty="0"/>
              <a:t>, and </a:t>
            </a:r>
            <a:r>
              <a:rPr lang="en-US" b="1" dirty="0"/>
              <a:t>our people</a:t>
            </a:r>
            <a:r>
              <a:rPr lang="en-US" dirty="0"/>
              <a:t>, who provide forecasts, warnings, and decision assistance to key decision makers.</a:t>
            </a:r>
          </a:p>
          <a:p>
            <a:pPr marL="113123" indent="-113123">
              <a:buFontTx/>
              <a:buChar char="•"/>
            </a:pPr>
            <a:r>
              <a:rPr lang="en-US" dirty="0"/>
              <a:t>By strengthening the pillars – through improved satellite and in-situ observations, computational capacity, and coupled atmosphere, ocean, land models, and necessary research – we can revolutionize the forecast process across the entire spectrum, from relatively small-scale, short range applications to long range weather and climate predictions. </a:t>
            </a:r>
          </a:p>
          <a:p>
            <a:pPr marL="113123" indent="-113123">
              <a:buFontTx/>
              <a:buChar char="•"/>
            </a:pPr>
            <a:r>
              <a:rPr lang="en-US" dirty="0"/>
              <a:t>From a physical science perspective, NOAA continues to make strides and achieve success with its uptake, responsiveness, technological advances, etc.</a:t>
            </a:r>
          </a:p>
          <a:p>
            <a:pPr marL="113123" indent="-113123"/>
            <a:endParaRPr lang="en-US" b="1" dirty="0"/>
          </a:p>
        </p:txBody>
      </p:sp>
      <p:sp>
        <p:nvSpPr>
          <p:cNvPr id="53252" name="Slide Number Placeholder 3"/>
          <p:cNvSpPr txBox="1">
            <a:spLocks noGrp="1"/>
          </p:cNvSpPr>
          <p:nvPr/>
        </p:nvSpPr>
        <p:spPr bwMode="auto">
          <a:xfrm>
            <a:off x="3885051" y="8685856"/>
            <a:ext cx="2971382" cy="45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b"/>
          <a:lstStyle>
            <a:lvl1pPr defTabSz="923925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4538" indent="-287338" defTabSz="923925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7013" defTabSz="923925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7013" defTabSz="923925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8988" indent="-228600" defTabSz="923925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6188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3388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30588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7788" indent="-228600" defTabSz="923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fld id="{762EF078-E5AA-4BAD-A61B-D087D00B4DAD}" type="slidenum">
              <a:rPr lang="en-US" sz="1200">
                <a:latin typeface="Calibri" pitchFamily="34" charset="0"/>
                <a:ea typeface="MS PGothic" pitchFamily="34" charset="-128"/>
              </a:rPr>
              <a:pPr algn="r"/>
              <a:t>19</a:t>
            </a:fld>
            <a:endParaRPr lang="en-US" sz="1200"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Steve Ackerman, CIMSS</a:t>
            </a:r>
            <a:r>
              <a:rPr lang="en-US" baseline="0" dirty="0" smtClean="0"/>
              <a:t> Director.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EC987-5BA3-4BF1-B00E-E8FDCAE0579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3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https://www.usajobs.gov/GetJob/ViewDetails/326212300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EC987-5BA3-4BF1-B00E-E8FDCAE0579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99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EC987-5BA3-4BF1-B00E-E8FDCAE0579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00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to Tom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Renkevens</a:t>
            </a:r>
            <a:r>
              <a:rPr lang="en-US" baseline="0" dirty="0" smtClean="0"/>
              <a:t> for some of these ideas.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EC987-5BA3-4BF1-B00E-E8FDCAE0579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003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EC987-5BA3-4BF1-B00E-E8FDCAE0579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72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latin typeface="Arial" charset="0"/>
              </a:rPr>
              <a:t>http://cimss.ssec.wisc.edu/news/geo_image_anniversary.html</a:t>
            </a:r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6CFC4-3A41-4BC3-87F2-601E5BC6BE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88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 smtClean="0">
                <a:latin typeface="Arial" charset="0"/>
              </a:rPr>
              <a:t>http://cimss.ssec.wisc.edu/news/geo_image_anniversary.html</a:t>
            </a:r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6CFC4-3A41-4BC3-87F2-601E5BC6BE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517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from Dr. Paul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Menzel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C6E42-B320-4003-8229-9D4E2119D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565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http://journals.ametsoc.org/toc/bams/current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when the satellite was located in a geosynchronous orbit over the equator north of the Amazonas Delta (see articles by V. E. Suomi and R. J. Parent, and G.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Warnecke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W. S.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Sunderlin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pages 74 and 75). (NASA Photograph).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5C6E42-B320-4003-8229-9D4E2119D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612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The circles represent an estimate of the impact of GOES on regional scale numerical models.</a:t>
            </a:r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EA2099C-C2B7-4F66-AC1D-0E0A4A233E43}" type="slidenum">
              <a:rPr lang="en-US">
                <a:solidFill>
                  <a:prstClr val="black"/>
                </a:solidFill>
              </a:rPr>
              <a:pPr eaLnBrk="1" hangingPunct="1"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03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Al Powell, STAR director.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EC987-5BA3-4BF1-B00E-E8FDCAE057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39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0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5298" indent="-282807" defTabSz="91440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1227" indent="-226245" defTabSz="91440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3718" indent="-226245" defTabSz="91440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6209" indent="-226245" defTabSz="91440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870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4119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3681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6172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6C92460-F5AA-4557-BA78-622732C2F36C}" type="slidenum">
              <a:rPr lang="en-US">
                <a:solidFill>
                  <a:prstClr val="black"/>
                </a:solidFill>
              </a:rPr>
              <a:pPr eaLnBrk="1" hangingPunct="1"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62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0" rIns="91421" bIns="4571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From Al Powell, STAR director. 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  <p:sp>
        <p:nvSpPr>
          <p:cNvPr id="96261" name="Slide Number Placeholder 3"/>
          <p:cNvSpPr txBox="1">
            <a:spLocks noGrp="1"/>
          </p:cNvSpPr>
          <p:nvPr/>
        </p:nvSpPr>
        <p:spPr bwMode="auto">
          <a:xfrm>
            <a:off x="3884316" y="8684914"/>
            <a:ext cx="2972115" cy="45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0" rIns="91421" bIns="45710" anchor="b"/>
          <a:lstStyle>
            <a:lvl1pPr defTabSz="9239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F51E9AEA-57BC-45F0-9D82-3A6E9924EBBE}" type="slidenum">
              <a:rPr lang="en-US" sz="120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From Al Powell, STAR director.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EC987-5BA3-4BF1-B00E-E8FDCAE057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18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oaa_seal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3988"/>
            <a:ext cx="9906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914400" y="6276975"/>
            <a:ext cx="7239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 Center for Satellite Applications and Research (STAR) Review </a:t>
            </a:r>
            <a:br>
              <a:rPr lang="en-US" sz="1600" b="1">
                <a:solidFill>
                  <a:srgbClr val="FFFFFF"/>
                </a:solidFill>
              </a:rPr>
            </a:br>
            <a:r>
              <a:rPr lang="en-US" sz="1600" b="1">
                <a:solidFill>
                  <a:srgbClr val="FFFFFF"/>
                </a:solidFill>
              </a:rPr>
              <a:t>09 – 11 March 2010</a:t>
            </a:r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8077200" y="6324600"/>
            <a:ext cx="11430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00">
                <a:solidFill>
                  <a:srgbClr val="FFFFFF"/>
                </a:solidFill>
              </a:rPr>
              <a:t>Image: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00">
                <a:solidFill>
                  <a:srgbClr val="FFFFFF"/>
                </a:solidFill>
              </a:rPr>
              <a:t>MODIS Land Group, 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00">
                <a:solidFill>
                  <a:srgbClr val="FFFFFF"/>
                </a:solidFill>
              </a:rPr>
              <a:t>NASA GSFC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500">
                <a:solidFill>
                  <a:srgbClr val="FFFFFF"/>
                </a:solidFill>
              </a:rPr>
              <a:t>March 2000</a:t>
            </a:r>
          </a:p>
        </p:txBody>
      </p:sp>
      <p:pic>
        <p:nvPicPr>
          <p:cNvPr id="7" name="Picture 1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" b="5882"/>
          <a:stretch>
            <a:fillRect/>
          </a:stretch>
        </p:blipFill>
        <p:spPr bwMode="auto">
          <a:xfrm>
            <a:off x="76200" y="762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648200"/>
            <a:ext cx="6400800" cy="1219200"/>
          </a:xfrm>
          <a:noFill/>
          <a:effectLst>
            <a:outerShdw dist="28398" dir="3806097" algn="ctr" rotWithShape="0">
              <a:srgbClr val="000000"/>
            </a:outerShdw>
          </a:effectLst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FF9900"/>
                </a:solidFill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1078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6D96E-C0FF-4DF9-9551-A4306D3EF53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93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9F65E-23EA-4DDC-BBA1-C10FE152CA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878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0" y="914400"/>
            <a:ext cx="9144000" cy="55626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FA91B-F52F-4420-883A-8B7DDB9DD8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73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4824-E4FD-4849-B1AA-ABAAFB08DB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06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26D8D-65E7-44A4-8586-371CE63204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19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67214-472A-4A50-8689-239920E932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541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6BBE2-0B45-459E-B43E-249FA4D6FF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17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510DC-408F-42D2-85D7-6912F88BAB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48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4B014-615B-4474-BAF2-B8AB5DEA38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52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1D6C8-A9DD-4A16-B3D3-C7DAB0A816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994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610BC-D2F3-446A-91D3-A032B5B8E5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62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D6079-4D5A-422E-9894-B2DF34F084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47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D70A4-3252-4FE1-9ACC-CD37857E5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03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4D8A1-D755-4C59-8FC9-37498D8C3C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85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88AB4-590D-4B34-A65E-3B998AAAFC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64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00D71-1EB2-4534-9BE2-26376CC650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823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D614D-6C07-407A-89C8-4DF3EE5FF0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ED974-E740-417B-98B7-E637C9F9C6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27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3D358-9D95-4D21-9C92-258DBEA73E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60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CC3C3-45B6-47FA-B749-7716812F6B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85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44F39-F228-4FA6-BCBE-7CFED029F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67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A047A-9D1F-4996-9F07-14C9319FB9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03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1E188-6829-4AEE-8C8B-E515C05D4B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14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C9D4E-1167-4CE5-87D3-8B38E6B662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01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54B43-3DF0-4078-90AA-B4234ECDF7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4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6ECC5-4CDC-4E1B-9185-73BBA18E64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4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BDCC3-CBD1-40AF-8575-37E3F267E8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486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47800"/>
          </a:xfrm>
        </p:spPr>
        <p:txBody>
          <a:bodyPr/>
          <a:lstStyle>
            <a:lvl1pPr marR="9144" algn="ctr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  <a:latin typeface="Corbe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85800" y="2819400"/>
            <a:ext cx="7772400" cy="1219200"/>
          </a:xfrm>
        </p:spPr>
        <p:txBody>
          <a:bodyPr lIns="100584" anchor="b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602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1"/>
            <a:ext cx="7772400" cy="43124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475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75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44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4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14400"/>
            <a:ext cx="44958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4958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550D4-CAC2-495E-B9E0-712FBA0FBA3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586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84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85800" y="6324600"/>
            <a:ext cx="5029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4582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4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1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47993" y="1280974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69599" y="14069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28913" y="12799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6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47993" y="1280974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69599" y="14069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28913" y="12799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2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47993" y="1280974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69599" y="14069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28913" y="1279999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>
                <a:latin typeface="Corbel" pitchFamily="34" charset="0"/>
              </a:defRPr>
            </a:lvl1pPr>
          </a:lstStyle>
          <a:p>
            <a:pPr>
              <a:defRPr/>
            </a:pPr>
            <a:fld id="{2CDF527C-D907-4CE3-A0AC-BE8B010C5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417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75" name="Arc 3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quarter" idx="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CD6444C-F4A8-4B8C-83DD-2E792E0F759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5827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156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6306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0644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395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23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9373F-304C-4DAF-8F22-6B2C3501F69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42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497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242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383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80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247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D36B3-0034-4F74-B64D-BDB1887B5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305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43134-0504-46F1-BB45-E89738A11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209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A5AD0-547A-4958-9114-E372E4CE7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498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03A27-4C28-4078-BC08-83C0D28F5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343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8B4A6-754C-4268-B308-2EA12F232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9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BC583-8489-493E-BAF0-9D383CD454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653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98F14-8660-45D2-9BD7-63C57E01F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8061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6EEE5-D0D9-40F7-908D-62EC4745F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202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58291-EFB0-4A53-A2FF-6AF79B85B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497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ADEFE-707C-44B2-A918-B83933D16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733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256ED-A91C-4F8A-A668-07FC58479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145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4F1EA-FA84-44CC-BA14-19193F046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131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87481-32AC-4382-A2C8-3DF14CE9B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354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A59A1-FE21-4B02-9212-BDB802558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9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6CB34-5168-47D4-BEDA-C1757E428E6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609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123AE-9891-4DD1-82E7-D2D25B0136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25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C7CD2-17F3-4032-A8E2-70E8D96BFE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71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Rectangle 13"/>
          <p:cNvSpPr>
            <a:spLocks noChangeArrowheads="1"/>
          </p:cNvSpPr>
          <p:nvPr userDrawn="1"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540" name="Rectangle 12"/>
          <p:cNvSpPr>
            <a:spLocks noChangeArrowheads="1"/>
          </p:cNvSpPr>
          <p:nvPr userDrawn="1"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00000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14400"/>
            <a:ext cx="9144000" cy="55626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534150"/>
            <a:ext cx="457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C60317-E260-4F3D-B31B-598C9F8EE313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 userDrawn="1"/>
        </p:nvSpPr>
        <p:spPr bwMode="auto">
          <a:xfrm>
            <a:off x="1524000" y="6429375"/>
            <a:ext cx="60198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100" b="1">
                <a:solidFill>
                  <a:srgbClr val="FFFFFF"/>
                </a:solidFill>
              </a:rPr>
              <a:t> Center for Satellite Applications and Research (STAR) Review</a:t>
            </a:r>
            <a:br>
              <a:rPr lang="en-US" sz="1100" b="1">
                <a:solidFill>
                  <a:srgbClr val="FFFFFF"/>
                </a:solidFill>
              </a:rPr>
            </a:br>
            <a:r>
              <a:rPr lang="en-US" sz="1100" b="1">
                <a:solidFill>
                  <a:srgbClr val="FFFFFF"/>
                </a:solidFill>
              </a:rPr>
              <a:t>09 – 11 March 2010</a:t>
            </a:r>
          </a:p>
        </p:txBody>
      </p:sp>
      <p:pic>
        <p:nvPicPr>
          <p:cNvPr id="14344" name="Picture 9" descr="noaa_seal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84138"/>
            <a:ext cx="765175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 t="6206" r="7933" b="8696"/>
          <a:stretch>
            <a:fillRect/>
          </a:stretch>
        </p:blipFill>
        <p:spPr bwMode="auto">
          <a:xfrm>
            <a:off x="7508875" y="66675"/>
            <a:ext cx="7651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1" descr="NASA - terra_globe0047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r="14102"/>
          <a:stretch>
            <a:fillRect/>
          </a:stretch>
        </p:blipFill>
        <p:spPr bwMode="auto">
          <a:xfrm>
            <a:off x="76200" y="0"/>
            <a:ext cx="8747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742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99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9F08BA-D5E7-4AED-A8A4-97DD45D6175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2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DF617A-C95F-4F9D-A361-A5480A4F8A5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0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" descr="star_fade_bg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4" descr="star_fade_bg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3" descr="star_fade_bg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0" descr="star_fade_bg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2" name="Picture 29" descr="cimss_logo.t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6019800"/>
            <a:ext cx="85248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50925" y="6283325"/>
            <a:ext cx="38100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smtClean="0">
                <a:solidFill>
                  <a:srgbClr val="FFF1CE"/>
                </a:solidFill>
                <a:latin typeface="Corbel" pitchFamily="34" charset="0"/>
              </a:rPr>
              <a:t>Cooperative Institute for Meteorological Satellite Studies</a:t>
            </a:r>
          </a:p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smtClean="0">
                <a:solidFill>
                  <a:prstClr val="white"/>
                </a:solidFill>
                <a:latin typeface="Corbel" pitchFamily="34" charset="0"/>
              </a:rPr>
              <a:t>University of Wisconsin - Madison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250238" y="64135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1CE"/>
                </a:solidFill>
                <a:ea typeface="ＭＳ Ｐゴシック" pitchFamily="34" charset="-128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36A6810-080D-4088-BBA5-F7C22A945A93}" type="slidenum">
              <a:rPr lang="en-US">
                <a:latin typeface="Arial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4105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spc="-1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A7D6FF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ＭＳ Ｐゴシック" pitchFamily="4" charset="-128"/>
          <a:cs typeface="ＭＳ Ｐゴシック" pitchFamily="4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A7D6FF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ＭＳ Ｐゴシック" pitchFamily="4" charset="-128"/>
          <a:cs typeface="ＭＳ Ｐゴシック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A7D6FF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ＭＳ Ｐゴシック" pitchFamily="4" charset="-128"/>
          <a:cs typeface="ＭＳ Ｐゴシック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A7D6FF"/>
        </a:buClr>
        <a:buSzPct val="8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ＭＳ Ｐゴシック" pitchFamily="4" charset="-128"/>
          <a:cs typeface="ＭＳ Ｐゴシック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A7D6FF"/>
        </a:buClr>
        <a:buSzPct val="8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ＭＳ Ｐゴシック" pitchFamily="4" charset="-128"/>
          <a:cs typeface="ＭＳ Ｐゴシック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Documents and Settings\Tim\My Documents\Old_Gateway_pc\Pictures\MaryEllen and Tim\winter 2003 2004\late_winter\late_winter 041 hgcdte_crop_med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2189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114B31-5865-4E15-9A90-BCF9706711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6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2.png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9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3.emf"/><Relationship Id="rId4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4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-76200" y="1152525"/>
            <a:ext cx="92964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Government employment opportunities</a:t>
            </a:r>
            <a:endParaRPr lang="en-US" sz="4400" dirty="0">
              <a:solidFill>
                <a:srgbClr val="FFFF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304800" y="2819400"/>
            <a:ext cx="85344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Timothy J. Schmit  (</a:t>
            </a:r>
            <a:r>
              <a:rPr lang="en-US" dirty="0">
                <a:solidFill>
                  <a:srgbClr val="FFFFFF"/>
                </a:solidFill>
              </a:rPr>
              <a:t>tim.j.schmit@noaa.gov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FFFF00"/>
                </a:solidFill>
                <a:latin typeface="Arial Unicode MS" pitchFamily="34" charset="-128"/>
              </a:rPr>
              <a:t>DoC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/NOAA/NESDIS/Satellite </a:t>
            </a: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Applications and 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Research (STAR)</a:t>
            </a:r>
            <a:endParaRPr lang="en-US" sz="2000" b="1" dirty="0">
              <a:solidFill>
                <a:srgbClr val="FFFF00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  Advanced Satellite Products Branch (ASPB)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Madison, WI</a:t>
            </a:r>
          </a:p>
        </p:txBody>
      </p:sp>
      <p:sp>
        <p:nvSpPr>
          <p:cNvPr id="101381" name="Text Box 6"/>
          <p:cNvSpPr txBox="1">
            <a:spLocks noChangeArrowheads="1"/>
          </p:cNvSpPr>
          <p:nvPr/>
        </p:nvSpPr>
        <p:spPr bwMode="auto">
          <a:xfrm>
            <a:off x="3429000" y="5000625"/>
            <a:ext cx="3657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</a:rPr>
              <a:t>NSC 2017</a:t>
            </a:r>
            <a:endParaRPr lang="en-US" sz="1600" b="1" dirty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</a:rPr>
              <a:t>Student Session</a:t>
            </a:r>
            <a:endParaRPr lang="en-US" sz="1600" b="1" dirty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</a:rPr>
              <a:t>July 2017</a:t>
            </a:r>
            <a:endParaRPr lang="en-US" sz="1600" b="1" dirty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FFFF"/>
                </a:solidFill>
              </a:rPr>
              <a:t>Madison, WI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0138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0B06FBF-6F4C-4754-B4B9-2C0731C02407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0138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48200"/>
            <a:ext cx="2722605" cy="201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5" name="Picture 2" descr="C:\SAT\Users\tims\Documents\gifs_old\star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1"/>
            <a:ext cx="4800600" cy="63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486400"/>
            <a:ext cx="1203055" cy="122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9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0595" name="Picture 3" descr="D_Goetze_13DEC1966_page_04_rot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-25400"/>
            <a:ext cx="9237663" cy="71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0" y="5943600"/>
            <a:ext cx="914400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“Figure 2. Dr. Suomi’s “scratches” of his modified ATS prototype satellite”. (1966)  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669925" y="6286500"/>
            <a:ext cx="73612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Unique insight to the early ideas of IR data in geostationary orbit by Dr. Suomi. </a:t>
            </a:r>
          </a:p>
          <a:p>
            <a:pPr eaLnBrk="1" hangingPunct="1"/>
            <a:r>
              <a:rPr lang="en-US" sz="1600"/>
              <a:t>This was over eight years before SMS-1 did have IR data.</a:t>
            </a:r>
          </a:p>
        </p:txBody>
      </p:sp>
      <p:sp>
        <p:nvSpPr>
          <p:cNvPr id="11059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372E4F-7BCF-4D20-8636-D534DE2E7EE6}" type="slidenum">
              <a:rPr lang="en-US" smtClean="0"/>
              <a:pPr eaLnBrk="1" hangingPunct="1"/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1910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8077200" cy="1143000"/>
          </a:xfrm>
        </p:spPr>
        <p:txBody>
          <a:bodyPr/>
          <a:lstStyle/>
          <a:p>
            <a:r>
              <a:rPr lang="en-US" altLang="en-US" dirty="0" smtClean="0"/>
              <a:t>Early introduction to the Infrared</a:t>
            </a:r>
            <a:endParaRPr lang="en-US" alt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133600" y="990600"/>
            <a:ext cx="71628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smtClean="0"/>
              <a:t>Joe Schmit (Honeywell Science Center): Leading researcher on Mercury cadmium telluride (</a:t>
            </a:r>
            <a:r>
              <a:rPr lang="en-US" altLang="en-US" dirty="0" err="1" smtClean="0"/>
              <a:t>Hg,Cd</a:t>
            </a:r>
            <a:r>
              <a:rPr lang="en-US" altLang="en-US" dirty="0" smtClean="0"/>
              <a:t>)</a:t>
            </a:r>
            <a:r>
              <a:rPr lang="en-US" altLang="en-US" dirty="0" err="1" smtClean="0"/>
              <a:t>Te</a:t>
            </a:r>
            <a:r>
              <a:rPr lang="en-US" altLang="en-US" dirty="0" smtClean="0"/>
              <a:t> crystal growth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Dozens and dozens of scientific papers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Lead or co-lead on over a dozen patents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Book chapter </a:t>
            </a:r>
          </a:p>
          <a:p>
            <a:pPr lvl="1">
              <a:lnSpc>
                <a:spcPct val="90000"/>
              </a:lnSpc>
            </a:pPr>
            <a:r>
              <a:rPr lang="en-US" altLang="en-US" dirty="0" smtClean="0"/>
              <a:t>Semiconductors and Semimetals</a:t>
            </a:r>
          </a:p>
          <a:p>
            <a:pPr>
              <a:lnSpc>
                <a:spcPct val="90000"/>
              </a:lnSpc>
            </a:pPr>
            <a:r>
              <a:rPr lang="en-US" altLang="en-US" dirty="0" smtClean="0"/>
              <a:t>Many real world applications:</a:t>
            </a:r>
          </a:p>
          <a:p>
            <a:pPr lvl="1"/>
            <a:r>
              <a:rPr lang="en-US" altLang="en-US" sz="3000" dirty="0" smtClean="0"/>
              <a:t>“seeing in the dark”</a:t>
            </a:r>
          </a:p>
          <a:p>
            <a:pPr lvl="1"/>
            <a:r>
              <a:rPr lang="en-US" altLang="en-US" sz="3000" dirty="0" smtClean="0"/>
              <a:t>“seeing the past”</a:t>
            </a:r>
          </a:p>
          <a:p>
            <a:pPr lvl="1"/>
            <a:r>
              <a:rPr lang="en-US" altLang="en-US" sz="3000" dirty="0" smtClean="0"/>
              <a:t>“seeing the future”</a:t>
            </a:r>
          </a:p>
          <a:p>
            <a:pPr lvl="1">
              <a:lnSpc>
                <a:spcPct val="90000"/>
              </a:lnSpc>
            </a:pPr>
            <a:endParaRPr lang="en-US" altLang="en-US" dirty="0"/>
          </a:p>
        </p:txBody>
      </p:sp>
      <p:pic>
        <p:nvPicPr>
          <p:cNvPr id="6154" name="Picture 10" descr="C:\Documents and Settings\Tim\My Documents\Old_Gateway_pc\Pictures\Tims side\red book 1956 1965\joe in the lab_red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" y="838200"/>
            <a:ext cx="2166936" cy="267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Documents and Settings\Tim\My Documents\xmas_ltr\xmas_2005b\IMGP15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2985" r="14427" b="13432"/>
          <a:stretch>
            <a:fillRect/>
          </a:stretch>
        </p:blipFill>
        <p:spPr bwMode="auto">
          <a:xfrm>
            <a:off x="199791" y="3886200"/>
            <a:ext cx="1905000" cy="2667000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6705600"/>
            <a:ext cx="8915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://proceedings.spiedigitallibrary.org/proceeding.aspx?articleid=823895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572000"/>
            <a:ext cx="2302962" cy="22098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078314734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6EEE5-D0D9-40F7-908D-62EC4745F6F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70" y="-224314"/>
            <a:ext cx="5468644" cy="78686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2647" y="0"/>
            <a:ext cx="5428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Atmospheric, Oceanic and Space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Sciences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4057" y="435005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‘85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31294" y="249751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‘87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6329" y="6058933"/>
            <a:ext cx="7340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CIMSS (Cooperative Institute for Meteorological Satellite Studies)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99321" y="6362930"/>
            <a:ext cx="663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NOAA (National Oceanic and Atmospheric Administration)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81611" y="562495"/>
            <a:ext cx="8067584" cy="6037894"/>
            <a:chOff x="619216" y="624424"/>
            <a:chExt cx="8067584" cy="6037894"/>
          </a:xfrm>
        </p:grpSpPr>
        <p:sp>
          <p:nvSpPr>
            <p:cNvPr id="9" name="Rectangle 8"/>
            <p:cNvSpPr/>
            <p:nvPr/>
          </p:nvSpPr>
          <p:spPr>
            <a:xfrm>
              <a:off x="619216" y="624424"/>
              <a:ext cx="8067584" cy="603789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aphicFrame>
          <p:nvGraphicFramePr>
            <p:cNvPr id="11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1003177" y="866689"/>
            <a:ext cx="5712625" cy="55603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" name="Drawplus Drawing" r:id="rId4" imgW="4228465" imgH="4115435" progId="Serif.DrawPlus">
                    <p:embed/>
                  </p:oleObj>
                </mc:Choice>
                <mc:Fallback>
                  <p:oleObj name="Drawplus Drawing" r:id="rId4" imgW="4228465" imgH="4115435" progId="Serif.DrawPlus">
                    <p:embed/>
                    <p:pic>
                      <p:nvPicPr>
                        <p:cNvPr id="11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3177" y="866689"/>
                          <a:ext cx="5712625" cy="55603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2959713" y="1963285"/>
            <a:ext cx="3396696" cy="30879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" name="Drawplus Drawing" r:id="rId6" imgW="2515235" imgH="2286635" progId="Serif.DrawPlus">
                    <p:embed/>
                  </p:oleObj>
                </mc:Choice>
                <mc:Fallback>
                  <p:oleObj name="Drawplus Drawing" r:id="rId6" imgW="2515235" imgH="2286635" progId="Serif.DrawPlus">
                    <p:embed/>
                    <p:pic>
                      <p:nvPicPr>
                        <p:cNvPr id="12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9713" y="1963285"/>
                          <a:ext cx="3396696" cy="30879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5161686" y="2412023"/>
            <a:ext cx="2939943" cy="26676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" name="Drawplus Drawing" r:id="rId8" imgW="2176145" imgH="1975485" progId="Serif.DrawPlus">
                    <p:embed/>
                  </p:oleObj>
                </mc:Choice>
                <mc:Fallback>
                  <p:oleObj name="Drawplus Drawing" r:id="rId8" imgW="2176145" imgH="1975485" progId="Serif.DrawPlus">
                    <p:embed/>
                    <p:pic>
                      <p:nvPicPr>
                        <p:cNvPr id="15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61686" y="2412023"/>
                          <a:ext cx="2939943" cy="26676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7" name="Group 10"/>
            <p:cNvGrpSpPr>
              <a:grpSpLocks/>
            </p:cNvGrpSpPr>
            <p:nvPr/>
          </p:nvGrpSpPr>
          <p:grpSpPr bwMode="auto">
            <a:xfrm>
              <a:off x="3931373" y="3733602"/>
              <a:ext cx="2939944" cy="2357964"/>
              <a:chOff x="2670" y="2412"/>
              <a:chExt cx="1371" cy="1244"/>
            </a:xfrm>
          </p:grpSpPr>
          <p:graphicFrame>
            <p:nvGraphicFramePr>
              <p:cNvPr id="18" name="Object 11"/>
              <p:cNvGraphicFramePr>
                <a:graphicFrameLocks noChangeAspect="1"/>
              </p:cNvGraphicFramePr>
              <p:nvPr/>
            </p:nvGraphicFramePr>
            <p:xfrm>
              <a:off x="2670" y="2412"/>
              <a:ext cx="1371" cy="12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7" name="Drawplus Drawing" r:id="rId10" imgW="2176145" imgH="1975485" progId="Serif.DrawPlus">
                      <p:embed/>
                    </p:oleObj>
                  </mc:Choice>
                  <mc:Fallback>
                    <p:oleObj name="Drawplus Drawing" r:id="rId10" imgW="2176145" imgH="1975485" progId="Serif.DrawPlus">
                      <p:embed/>
                      <p:pic>
                        <p:nvPicPr>
                          <p:cNvPr id="18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70" y="2412"/>
                            <a:ext cx="1371" cy="12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9" name="Group 12"/>
              <p:cNvGrpSpPr>
                <a:grpSpLocks noChangeAspect="1"/>
              </p:cNvGrpSpPr>
              <p:nvPr/>
            </p:nvGrpSpPr>
            <p:grpSpPr bwMode="auto">
              <a:xfrm>
                <a:off x="2895" y="2796"/>
                <a:ext cx="893" cy="574"/>
                <a:chOff x="3840" y="1536"/>
                <a:chExt cx="893" cy="574"/>
              </a:xfrm>
            </p:grpSpPr>
            <p:sp>
              <p:nvSpPr>
                <p:cNvPr id="20" name="AutoShape 1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840" y="1536"/>
                  <a:ext cx="709" cy="3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 14"/>
                <p:cNvSpPr>
                  <a:spLocks noChangeArrowheads="1"/>
                </p:cNvSpPr>
                <p:nvPr/>
              </p:nvSpPr>
              <p:spPr bwMode="auto">
                <a:xfrm>
                  <a:off x="3936" y="1728"/>
                  <a:ext cx="797" cy="3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7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  <a:cs typeface="+mn-cs"/>
                    </a:rPr>
                    <a:t>NOAA</a:t>
                  </a:r>
                  <a:endPara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</p:grpSp>
        </p:grpSp>
        <p:sp>
          <p:nvSpPr>
            <p:cNvPr id="22" name="Rectangle 14"/>
            <p:cNvSpPr>
              <a:spLocks noChangeArrowheads="1"/>
            </p:cNvSpPr>
            <p:nvPr/>
          </p:nvSpPr>
          <p:spPr bwMode="auto">
            <a:xfrm>
              <a:off x="1184602" y="2808907"/>
              <a:ext cx="3718967" cy="11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SSEC/CIMSS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(researchers, etc.)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5359292" y="3078499"/>
              <a:ext cx="2810641" cy="11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AOS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rPr>
                <a:t>(faculty, students)</a:t>
              </a:r>
              <a:endPara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40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FF00"/>
                </a:solidFill>
              </a:rPr>
              <a:t>GOES History</a:t>
            </a:r>
          </a:p>
        </p:txBody>
      </p:sp>
      <p:sp>
        <p:nvSpPr>
          <p:cNvPr id="11673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8596F6-67D8-4A22-B710-159C8D90B860}" type="slidenum">
              <a:rPr lang="en-US" smtClean="0">
                <a:solidFill>
                  <a:srgbClr val="000000"/>
                </a:solidFill>
              </a:rPr>
              <a:pPr eaLnBrk="1" hangingPunct="1"/>
              <a:t>13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6740" name="AutoShape 8802"/>
          <p:cNvSpPr>
            <a:spLocks noChangeArrowheads="1"/>
          </p:cNvSpPr>
          <p:nvPr/>
        </p:nvSpPr>
        <p:spPr bwMode="auto">
          <a:xfrm>
            <a:off x="76200" y="762000"/>
            <a:ext cx="8991600" cy="6019800"/>
          </a:xfrm>
          <a:prstGeom prst="flowChartAlternateProcess">
            <a:avLst/>
          </a:prstGeom>
          <a:gradFill rotWithShape="0">
            <a:gsLst>
              <a:gs pos="0">
                <a:srgbClr val="CCECFF"/>
              </a:gs>
              <a:gs pos="50000">
                <a:srgbClr val="FFFFFF"/>
              </a:gs>
              <a:gs pos="100000">
                <a:srgbClr val="CCEC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6741" name="Text Box 220"/>
          <p:cNvSpPr txBox="1">
            <a:spLocks noChangeArrowheads="1"/>
          </p:cNvSpPr>
          <p:nvPr/>
        </p:nvSpPr>
        <p:spPr bwMode="auto">
          <a:xfrm>
            <a:off x="5051425" y="838200"/>
            <a:ext cx="214947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GOES-13/14/15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333399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Launched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2005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2010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333399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Better navigation and calibration.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No eclipse outages.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  <a:cs typeface="Times New Roman" pitchFamily="18" charset="0"/>
              </a:rPr>
              <a:t>Better spatial resolutions for the 6.5 um on GOES-12+ and the 13.3 um band on GOES-14/15.</a:t>
            </a:r>
            <a:r>
              <a:rPr lang="en-US" sz="1400" b="1">
                <a:solidFill>
                  <a:srgbClr val="333399"/>
                </a:solidFill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Operational  Sounder</a:t>
            </a:r>
          </a:p>
        </p:txBody>
      </p:sp>
      <p:pic>
        <p:nvPicPr>
          <p:cNvPr id="116742" name="Picture 20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375150"/>
            <a:ext cx="1141413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43" name="Text Box 221"/>
          <p:cNvSpPr txBox="1">
            <a:spLocks noChangeArrowheads="1"/>
          </p:cNvSpPr>
          <p:nvPr/>
        </p:nvSpPr>
        <p:spPr bwMode="auto">
          <a:xfrm>
            <a:off x="3276600" y="838200"/>
            <a:ext cx="1622425" cy="338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GOES-8/12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333399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Launched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1994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1995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1997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2000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2001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333399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3-axis stabilized.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Imager Bands: 4 IR; 1 visible.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Operational  Sounder	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(18 IR bands)</a:t>
            </a:r>
          </a:p>
        </p:txBody>
      </p:sp>
      <p:sp>
        <p:nvSpPr>
          <p:cNvPr id="116744" name="Rectangle 195"/>
          <p:cNvSpPr>
            <a:spLocks noChangeArrowheads="1"/>
          </p:cNvSpPr>
          <p:nvPr/>
        </p:nvSpPr>
        <p:spPr bwMode="auto">
          <a:xfrm>
            <a:off x="13093700" y="13358813"/>
            <a:ext cx="19050" cy="36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6745" name="Text Box 219"/>
          <p:cNvSpPr txBox="1">
            <a:spLocks noChangeArrowheads="1"/>
          </p:cNvSpPr>
          <p:nvPr/>
        </p:nvSpPr>
        <p:spPr bwMode="auto">
          <a:xfrm>
            <a:off x="7191375" y="838200"/>
            <a:ext cx="1724025" cy="295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GOES-R/S+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333399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Planned Launch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i="1">
                <a:solidFill>
                  <a:srgbClr val="333399"/>
                </a:solidFill>
              </a:rPr>
              <a:t>2015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i="1">
                <a:solidFill>
                  <a:srgbClr val="333399"/>
                </a:solidFill>
              </a:rPr>
              <a:t>2017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i="1">
                <a:solidFill>
                  <a:srgbClr val="333399"/>
                </a:solidFill>
              </a:rPr>
              <a:t>2020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i="1">
                <a:solidFill>
                  <a:srgbClr val="333399"/>
                </a:solidFill>
              </a:rPr>
              <a:t>2025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b="1" i="1">
              <a:solidFill>
                <a:srgbClr val="333399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Faster coverage.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16 Imager Bands.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Improved spatial.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No sounder.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GLM</a:t>
            </a:r>
          </a:p>
        </p:txBody>
      </p:sp>
      <p:sp>
        <p:nvSpPr>
          <p:cNvPr id="116746" name="Text Box 222"/>
          <p:cNvSpPr txBox="1">
            <a:spLocks noChangeArrowheads="1"/>
          </p:cNvSpPr>
          <p:nvPr/>
        </p:nvSpPr>
        <p:spPr bwMode="auto">
          <a:xfrm>
            <a:off x="1905000" y="838200"/>
            <a:ext cx="1400175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GOES-4/7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333399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Launched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1980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1981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1983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1987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333399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VISSR–VAS visible, 12 IR. MSI (visible, IRW, and 2 additional IR channels)</a:t>
            </a:r>
          </a:p>
        </p:txBody>
      </p:sp>
      <p:sp>
        <p:nvSpPr>
          <p:cNvPr id="116747" name="Text Box 223"/>
          <p:cNvSpPr txBox="1">
            <a:spLocks noChangeArrowheads="1"/>
          </p:cNvSpPr>
          <p:nvPr/>
        </p:nvSpPr>
        <p:spPr bwMode="auto">
          <a:xfrm>
            <a:off x="379413" y="838200"/>
            <a:ext cx="1449387" cy="273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GOES-1/3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333399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Launched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1975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1977</a:t>
            </a:r>
            <a:br>
              <a:rPr lang="en-US" sz="1400" b="1">
                <a:solidFill>
                  <a:srgbClr val="333399"/>
                </a:solidFill>
              </a:rPr>
            </a:br>
            <a:r>
              <a:rPr lang="en-US" sz="1400" b="1">
                <a:solidFill>
                  <a:srgbClr val="333399"/>
                </a:solidFill>
              </a:rPr>
              <a:t>1978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333399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One visible and one infrared 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333399"/>
                </a:solidFill>
              </a:rPr>
              <a:t>Operational.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333399"/>
              </a:solidFill>
            </a:endParaRPr>
          </a:p>
        </p:txBody>
      </p:sp>
      <p:pic>
        <p:nvPicPr>
          <p:cNvPr id="116748" name="Picture 231" descr="goes_3_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67250"/>
            <a:ext cx="1595438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9" name="Picture 233" descr="spac02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0" y="4375150"/>
            <a:ext cx="87947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0" name="Picture 8898" descr="goesr_spacecra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r="17604"/>
          <a:stretch>
            <a:fillRect/>
          </a:stretch>
        </p:blipFill>
        <p:spPr bwMode="auto">
          <a:xfrm>
            <a:off x="7391400" y="3733800"/>
            <a:ext cx="1354138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43"/>
          <p:cNvSpPr/>
          <p:nvPr/>
        </p:nvSpPr>
        <p:spPr>
          <a:xfrm>
            <a:off x="2547938" y="6324600"/>
            <a:ext cx="271462" cy="24765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3962400" y="6200775"/>
            <a:ext cx="533400" cy="51435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5715000" y="6115050"/>
            <a:ext cx="685800" cy="66675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7191375" y="5181600"/>
            <a:ext cx="1647825" cy="1447800"/>
          </a:xfrm>
          <a:prstGeom prst="ellipse">
            <a:avLst/>
          </a:prstGeom>
          <a:solidFill>
            <a:schemeClr val="accent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116755" name="Content Placeholder 16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1" b="30344"/>
          <a:stretch>
            <a:fillRect/>
          </a:stretch>
        </p:blipFill>
        <p:spPr>
          <a:xfrm>
            <a:off x="4984750" y="4591050"/>
            <a:ext cx="2120900" cy="1123950"/>
          </a:xfrm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11188" y="5778500"/>
            <a:ext cx="7694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1G		2G	        3G		         4G	           5G</a:t>
            </a:r>
          </a:p>
        </p:txBody>
      </p:sp>
    </p:spTree>
    <p:extLst>
      <p:ext uri="{BB962C8B-B14F-4D97-AF65-F5344CB8AC3E}">
        <p14:creationId xmlns:p14="http://schemas.microsoft.com/office/powerpoint/2010/main" val="165803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04451" name="Content Placeholder 3"/>
          <p:cNvSpPr>
            <a:spLocks noGrp="1"/>
          </p:cNvSpPr>
          <p:nvPr>
            <p:ph idx="1"/>
          </p:nvPr>
        </p:nvSpPr>
        <p:spPr>
          <a:xfrm>
            <a:off x="381000" y="11890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Introduction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The ‘graying’ of the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workforce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Options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Logistics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“Tips” and Links</a:t>
            </a:r>
          </a:p>
          <a:p>
            <a:pPr eaLnBrk="1" hangingPunct="1"/>
            <a:endParaRPr lang="en-US" sz="1000" dirty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1C94086-2D46-48AF-9825-8798BF6BE0DA}" type="slidenum">
              <a:rPr lang="en-US" smtClean="0">
                <a:solidFill>
                  <a:srgbClr val="000000"/>
                </a:solidFill>
              </a:rPr>
              <a:pPr eaLnBrk="1" hangingPunct="1"/>
              <a:t>14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10445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3962400"/>
            <a:ext cx="47625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152400"/>
            <a:ext cx="1704975" cy="2430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t="10197" r="8263" b="11780"/>
          <a:stretch>
            <a:fillRect/>
          </a:stretch>
        </p:blipFill>
        <p:spPr bwMode="auto">
          <a:xfrm>
            <a:off x="4495800" y="2006600"/>
            <a:ext cx="208756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56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7F8FDB0-D459-4817-B89A-882E8AE8B7F2}" type="slidenum">
              <a:rPr lang="en-US">
                <a:solidFill>
                  <a:srgbClr val="FFFFFF"/>
                </a:solidFill>
              </a:rPr>
              <a:pPr eaLnBrk="1" hangingPunct="1"/>
              <a:t>15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19125" y="947738"/>
          <a:ext cx="7962900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Chart" r:id="rId4" imgW="7962839" imgH="4648241" progId="Excel.Sheet.8">
                  <p:embed/>
                </p:oleObj>
              </mc:Choice>
              <mc:Fallback>
                <p:oleObj name="Chart" r:id="rId4" imgW="7962839" imgH="464824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25" y="947738"/>
                        <a:ext cx="7962900" cy="464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-268288" y="-30163"/>
            <a:ext cx="9144001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000000"/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FF9900"/>
                </a:solidFill>
              </a:rPr>
              <a:t>NOAA NESDIS STAR  </a:t>
            </a:r>
            <a:r>
              <a:rPr lang="en-US" sz="3200" b="1" dirty="0">
                <a:solidFill>
                  <a:srgbClr val="FF9900"/>
                </a:solidFill>
              </a:rPr>
              <a:t>WORKFORCE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dirty="0">
                <a:solidFill>
                  <a:srgbClr val="FF9900"/>
                </a:solidFill>
              </a:rPr>
              <a:t>Age Distribution</a:t>
            </a:r>
            <a:r>
              <a:rPr lang="en-US" sz="3200" b="1" dirty="0">
                <a:solidFill>
                  <a:srgbClr val="FF9900"/>
                </a:solidFill>
              </a:rPr>
              <a:t> </a:t>
            </a:r>
          </a:p>
        </p:txBody>
      </p:sp>
      <p:sp>
        <p:nvSpPr>
          <p:cNvPr id="2053" name="TextBox 3"/>
          <p:cNvSpPr txBox="1">
            <a:spLocks noChangeArrowheads="1"/>
          </p:cNvSpPr>
          <p:nvPr/>
        </p:nvSpPr>
        <p:spPr bwMode="auto">
          <a:xfrm>
            <a:off x="762000" y="5605463"/>
            <a:ext cx="7620000" cy="77311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Approximately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b="1">
                <a:solidFill>
                  <a:srgbClr val="740000"/>
                </a:solidFill>
              </a:rPr>
              <a:t>40% </a:t>
            </a:r>
            <a:r>
              <a:rPr lang="en-US" b="1">
                <a:solidFill>
                  <a:srgbClr val="000000"/>
                </a:solidFill>
              </a:rPr>
              <a:t>of STAR’s workforce retired in the last 5 years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800" b="1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740000"/>
                </a:solidFill>
              </a:rPr>
              <a:t>40% </a:t>
            </a:r>
            <a:r>
              <a:rPr lang="en-US" b="1">
                <a:solidFill>
                  <a:srgbClr val="000000"/>
                </a:solidFill>
              </a:rPr>
              <a:t>of STAR’s workforce </a:t>
            </a:r>
            <a:r>
              <a:rPr lang="en-US" b="1" u="sng">
                <a:solidFill>
                  <a:srgbClr val="000000"/>
                </a:solidFill>
              </a:rPr>
              <a:t>MAY RETIRE</a:t>
            </a:r>
            <a:r>
              <a:rPr lang="en-US" b="1">
                <a:solidFill>
                  <a:srgbClr val="000000"/>
                </a:solidFill>
              </a:rPr>
              <a:t>  in the next 5 years</a:t>
            </a:r>
          </a:p>
        </p:txBody>
      </p:sp>
      <p:sp>
        <p:nvSpPr>
          <p:cNvPr id="2054" name="Slide Number Placeholder 3"/>
          <p:cNvSpPr txBox="1">
            <a:spLocks noGrp="1"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fld id="{21C33BAF-8BDD-4A2D-84D9-D39CCAFBA999}" type="slidenum">
              <a:rPr lang="en-US" sz="1400">
                <a:solidFill>
                  <a:srgbClr val="FFFFFF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9D39C89-7B3E-45F1-9893-385722892035}" type="slidenum">
              <a:rPr lang="en-US">
                <a:solidFill>
                  <a:srgbClr val="FFFFFF"/>
                </a:solidFill>
              </a:rPr>
              <a:pPr eaLnBrk="1" hangingPunct="1"/>
              <a:t>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NOAA NESDIS STAR </a:t>
            </a:r>
            <a:r>
              <a:rPr lang="en-US" sz="2800" dirty="0" smtClean="0"/>
              <a:t>FACTS</a:t>
            </a:r>
            <a:br>
              <a:rPr lang="en-US" sz="2800" dirty="0" smtClean="0"/>
            </a:br>
            <a:r>
              <a:rPr lang="en-US" sz="2800" dirty="0" smtClean="0"/>
              <a:t>Civil Servant Staffing</a:t>
            </a:r>
          </a:p>
        </p:txBody>
      </p:sp>
      <p:sp>
        <p:nvSpPr>
          <p:cNvPr id="56324" name="Slide Number Placeholder 3"/>
          <p:cNvSpPr txBox="1">
            <a:spLocks noGrp="1"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fld id="{57835979-5CB2-4378-AC00-2ECD2D30E08A}" type="slidenum">
              <a:rPr lang="en-US" sz="1400">
                <a:solidFill>
                  <a:srgbClr val="FFFFFF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56325" name="Content Placeholder 4"/>
          <p:cNvPicPr>
            <a:picLocks noGrp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2"/>
          <a:stretch>
            <a:fillRect/>
          </a:stretch>
        </p:blipFill>
        <p:spPr>
          <a:xfrm>
            <a:off x="1219200" y="1019175"/>
            <a:ext cx="6486525" cy="4338638"/>
          </a:xfrm>
          <a:solidFill>
            <a:schemeClr val="bg1"/>
          </a:solidFill>
        </p:spPr>
      </p:pic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1109663" y="4891088"/>
            <a:ext cx="1295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YEAR:</a:t>
            </a:r>
          </a:p>
        </p:txBody>
      </p:sp>
      <p:sp>
        <p:nvSpPr>
          <p:cNvPr id="56327" name="Text Box 44"/>
          <p:cNvSpPr txBox="1">
            <a:spLocks noChangeArrowheads="1"/>
          </p:cNvSpPr>
          <p:nvPr/>
        </p:nvSpPr>
        <p:spPr bwMode="auto">
          <a:xfrm>
            <a:off x="252413" y="5748338"/>
            <a:ext cx="8686800" cy="37623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STAR workforce planning is essential to maintain a viable science office</a:t>
            </a:r>
          </a:p>
        </p:txBody>
      </p:sp>
      <p:sp>
        <p:nvSpPr>
          <p:cNvPr id="56328" name="Text Box 7"/>
          <p:cNvSpPr txBox="1">
            <a:spLocks noChangeArrowheads="1"/>
          </p:cNvSpPr>
          <p:nvPr/>
        </p:nvSpPr>
        <p:spPr bwMode="auto">
          <a:xfrm>
            <a:off x="1909763" y="1052513"/>
            <a:ext cx="22860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Available 1987 FTE positions:  140</a:t>
            </a:r>
          </a:p>
        </p:txBody>
      </p:sp>
    </p:spTree>
    <p:extLst>
      <p:ext uri="{BB962C8B-B14F-4D97-AF65-F5344CB8AC3E}">
        <p14:creationId xmlns:p14="http://schemas.microsoft.com/office/powerpoint/2010/main" val="26588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5C1D490-9228-40CB-8DF5-A08F71103869}" type="slidenum">
              <a:rPr lang="en-US">
                <a:solidFill>
                  <a:srgbClr val="FFFFFF"/>
                </a:solidFill>
              </a:rPr>
              <a:pPr eaLnBrk="1" hangingPunct="1"/>
              <a:t>17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81000" y="930275"/>
          <a:ext cx="8305800" cy="470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Worksheet" r:id="rId4" imgW="8686872" imgH="5829444" progId="Excel.Sheet.8">
                  <p:embed/>
                </p:oleObj>
              </mc:Choice>
              <mc:Fallback>
                <p:oleObj name="Worksheet" r:id="rId4" imgW="8686872" imgH="582944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930275"/>
                        <a:ext cx="8305800" cy="4708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-38100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000000"/>
            </a:outerShdw>
          </a:effec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FF9900"/>
                </a:solidFill>
              </a:rPr>
              <a:t>STAR  WORKFORCE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FF9900"/>
                </a:solidFill>
              </a:rPr>
              <a:t>NUMBER OF RECENT HIRES </a:t>
            </a:r>
          </a:p>
        </p:txBody>
      </p:sp>
      <p:sp>
        <p:nvSpPr>
          <p:cNvPr id="3077" name="TextBox 3"/>
          <p:cNvSpPr txBox="1">
            <a:spLocks noChangeArrowheads="1"/>
          </p:cNvSpPr>
          <p:nvPr/>
        </p:nvSpPr>
        <p:spPr bwMode="auto">
          <a:xfrm>
            <a:off x="5562600" y="1371600"/>
            <a:ext cx="2971800" cy="1749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   2005	11 hires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   2006	12 hires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   2007	  8 hires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   2008             5 hires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u="sng">
                <a:solidFill>
                  <a:srgbClr val="000000"/>
                </a:solidFill>
              </a:rPr>
              <a:t>   2009             6 hires</a:t>
            </a: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Total:              42</a:t>
            </a: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457200" y="5867400"/>
            <a:ext cx="8229600" cy="3762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Turnover of STAR workforce will impact future readiness</a:t>
            </a:r>
          </a:p>
        </p:txBody>
      </p:sp>
      <p:sp>
        <p:nvSpPr>
          <p:cNvPr id="3079" name="Slide Number Placeholder 3"/>
          <p:cNvSpPr txBox="1">
            <a:spLocks noGrp="1"/>
          </p:cNvSpPr>
          <p:nvPr/>
        </p:nvSpPr>
        <p:spPr bwMode="auto">
          <a:xfrm>
            <a:off x="8686800" y="6534150"/>
            <a:ext cx="457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fld id="{204CE2DE-59CB-41B8-BFC1-2AAE80ED7027}" type="slidenum">
              <a:rPr lang="en-US" sz="1400">
                <a:solidFill>
                  <a:srgbClr val="FFFFFF"/>
                </a:solidFill>
              </a:rPr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7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04451" name="Content Placeholder 3"/>
          <p:cNvSpPr>
            <a:spLocks noGrp="1"/>
          </p:cNvSpPr>
          <p:nvPr>
            <p:ph idx="1"/>
          </p:nvPr>
        </p:nvSpPr>
        <p:spPr>
          <a:xfrm>
            <a:off x="381000" y="11890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Introduction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The ‘graying’ of the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workforce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Options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Logistics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“Tips” and Links</a:t>
            </a:r>
          </a:p>
          <a:p>
            <a:pPr eaLnBrk="1" hangingPunct="1"/>
            <a:endParaRPr lang="en-US" sz="1000" dirty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1C94086-2D46-48AF-9825-8798BF6BE0DA}" type="slidenum">
              <a:rPr lang="en-US" smtClean="0">
                <a:solidFill>
                  <a:srgbClr val="000000"/>
                </a:solidFill>
              </a:rPr>
              <a:pPr eaLnBrk="1" hangingPunct="1"/>
              <a:t>18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10445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3962400"/>
            <a:ext cx="47625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152400"/>
            <a:ext cx="1704975" cy="2430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t="10197" r="8263" b="11780"/>
          <a:stretch>
            <a:fillRect/>
          </a:stretch>
        </p:blipFill>
        <p:spPr bwMode="auto">
          <a:xfrm>
            <a:off x="4495800" y="2006600"/>
            <a:ext cx="208756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56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061" y="2486574"/>
            <a:ext cx="3771359" cy="235709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3" name="TextBox 2"/>
          <p:cNvSpPr txBox="1"/>
          <p:nvPr/>
        </p:nvSpPr>
        <p:spPr>
          <a:xfrm>
            <a:off x="2554061" y="2514600"/>
            <a:ext cx="3771359" cy="2308324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Critical </a:t>
            </a:r>
          </a:p>
          <a:p>
            <a:pPr algn="ctr"/>
            <a:r>
              <a:rPr lang="en-US" sz="3600" b="1" dirty="0" smtClean="0"/>
              <a:t>Environmental Intelligence</a:t>
            </a:r>
          </a:p>
          <a:p>
            <a:pPr algn="ctr"/>
            <a:endParaRPr lang="en-US" sz="3600" b="1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MS PGothic" pitchFamily="34" charset="-128"/>
              </a:rPr>
              <a:t>Four Pillars of </a:t>
            </a:r>
            <a:r>
              <a:rPr lang="en-US" sz="4000" b="1" dirty="0" smtClean="0">
                <a:solidFill>
                  <a:srgbClr val="FFFF00"/>
                </a:solidFill>
                <a:ea typeface="MS PGothic" pitchFamily="34" charset="-128"/>
              </a:rPr>
              <a:t>NOAA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MS PGothic" pitchFamily="34" charset="-128"/>
            </a:endParaRPr>
          </a:p>
        </p:txBody>
      </p:sp>
      <p:sp>
        <p:nvSpPr>
          <p:cNvPr id="7" name="Left Arrow 6"/>
          <p:cNvSpPr/>
          <p:nvPr/>
        </p:nvSpPr>
        <p:spPr>
          <a:xfrm rot="12291737">
            <a:off x="1202707" y="2019441"/>
            <a:ext cx="1783893" cy="685306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Left Arrow 8"/>
          <p:cNvSpPr/>
          <p:nvPr/>
        </p:nvSpPr>
        <p:spPr>
          <a:xfrm rot="20045862">
            <a:off x="5696998" y="1963659"/>
            <a:ext cx="1821661" cy="685379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Left Arrow 10"/>
          <p:cNvSpPr/>
          <p:nvPr/>
        </p:nvSpPr>
        <p:spPr>
          <a:xfrm rot="9066587">
            <a:off x="1054503" y="4754336"/>
            <a:ext cx="1949383" cy="684769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Left Arrow 12"/>
          <p:cNvSpPr/>
          <p:nvPr/>
        </p:nvSpPr>
        <p:spPr>
          <a:xfrm rot="1756466">
            <a:off x="5681154" y="4773536"/>
            <a:ext cx="1957240" cy="684412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2246" name="Text Box 22"/>
          <p:cNvSpPr txBox="1">
            <a:spLocks noChangeArrowheads="1"/>
          </p:cNvSpPr>
          <p:nvPr/>
        </p:nvSpPr>
        <p:spPr bwMode="auto">
          <a:xfrm>
            <a:off x="163513" y="2928938"/>
            <a:ext cx="19589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404" tIns="95404" rIns="95404" bIns="95404" anchor="b"/>
          <a:lstStyle>
            <a:lvl1pPr defTabSz="11557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1557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1557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1557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1557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155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155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155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155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ct val="35000"/>
              </a:spcAft>
            </a:pPr>
            <a:r>
              <a:rPr lang="en-US" sz="2100" b="1" dirty="0" smtClean="0">
                <a:latin typeface="Calibri" pitchFamily="34" charset="0"/>
                <a:ea typeface="MS PGothic" pitchFamily="34" charset="-128"/>
              </a:rPr>
              <a:t>Observations</a:t>
            </a:r>
            <a:endParaRPr lang="en-US" sz="2100" b="1" dirty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2249" name="Text Box 25"/>
          <p:cNvSpPr txBox="1">
            <a:spLocks noChangeArrowheads="1"/>
          </p:cNvSpPr>
          <p:nvPr/>
        </p:nvSpPr>
        <p:spPr bwMode="auto">
          <a:xfrm>
            <a:off x="7010400" y="1862137"/>
            <a:ext cx="1957388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404" tIns="95404" rIns="95404" bIns="95404" anchor="b"/>
          <a:lstStyle>
            <a:lvl1pPr defTabSz="11557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1557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1557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1557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1557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155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155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155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155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ct val="35000"/>
              </a:spcAft>
            </a:pPr>
            <a:r>
              <a:rPr lang="en-US" sz="2100" b="1" dirty="0" smtClean="0">
                <a:latin typeface="Calibri" pitchFamily="34" charset="0"/>
                <a:ea typeface="MS PGothic" pitchFamily="34" charset="-128"/>
              </a:rPr>
              <a:t>People</a:t>
            </a:r>
            <a:endParaRPr lang="en-US" sz="2100" b="1" dirty="0"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52251" name="Freeform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4038600"/>
            <a:ext cx="2325687" cy="193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52" name="Text Box 28"/>
          <p:cNvSpPr txBox="1">
            <a:spLocks noChangeArrowheads="1"/>
          </p:cNvSpPr>
          <p:nvPr/>
        </p:nvSpPr>
        <p:spPr bwMode="auto">
          <a:xfrm>
            <a:off x="252412" y="4911725"/>
            <a:ext cx="1957388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404" tIns="95404" rIns="95404" bIns="95404" anchor="b"/>
          <a:lstStyle>
            <a:lvl1pPr defTabSz="11557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1557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1557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1557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1557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155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155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155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155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ct val="35000"/>
              </a:spcAft>
            </a:pPr>
            <a:r>
              <a:rPr lang="en-US" sz="2100" b="1" dirty="0" smtClean="0">
                <a:latin typeface="Calibri" pitchFamily="34" charset="0"/>
                <a:ea typeface="MS PGothic" pitchFamily="34" charset="-128"/>
              </a:rPr>
              <a:t>Computation </a:t>
            </a:r>
            <a:r>
              <a:rPr lang="en-US" sz="2100" b="1" dirty="0">
                <a:latin typeface="Calibri" pitchFamily="34" charset="0"/>
                <a:ea typeface="MS PGothic" pitchFamily="34" charset="-128"/>
              </a:rPr>
              <a:t>&amp; </a:t>
            </a:r>
            <a:r>
              <a:rPr lang="en-US" sz="2100" b="1" dirty="0" smtClean="0">
                <a:latin typeface="Calibri" pitchFamily="34" charset="0"/>
                <a:ea typeface="MS PGothic" pitchFamily="34" charset="-128"/>
              </a:rPr>
              <a:t>Modeling</a:t>
            </a:r>
            <a:endParaRPr lang="en-US" sz="2100" b="1" dirty="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2255" name="Text Box 31"/>
          <p:cNvSpPr txBox="1">
            <a:spLocks noChangeArrowheads="1"/>
          </p:cNvSpPr>
          <p:nvPr/>
        </p:nvSpPr>
        <p:spPr bwMode="auto">
          <a:xfrm>
            <a:off x="7067884" y="4825802"/>
            <a:ext cx="1957388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404" tIns="95404" rIns="95404" bIns="95404" anchor="b"/>
          <a:lstStyle>
            <a:lvl1pPr defTabSz="11557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1557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1557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1557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1557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155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155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155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1557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ct val="35000"/>
              </a:spcAft>
            </a:pPr>
            <a:r>
              <a:rPr lang="en-US" sz="2100" b="1" dirty="0" smtClean="0">
                <a:latin typeface="Calibri" pitchFamily="34" charset="0"/>
                <a:ea typeface="MS PGothic" pitchFamily="34" charset="-128"/>
              </a:rPr>
              <a:t>Research</a:t>
            </a:r>
            <a:endParaRPr lang="en-US" sz="2100" b="1" dirty="0"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794" y="1219200"/>
            <a:ext cx="2636006" cy="176612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547" y="3600450"/>
            <a:ext cx="1802653" cy="241935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7" name="TextBox 16"/>
          <p:cNvSpPr txBox="1"/>
          <p:nvPr/>
        </p:nvSpPr>
        <p:spPr>
          <a:xfrm>
            <a:off x="2706816" y="5943600"/>
            <a:ext cx="3236784" cy="369332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People are key for each pillar!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8" y="1066800"/>
            <a:ext cx="2255252" cy="18048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56288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04451" name="Content Placeholder 3"/>
          <p:cNvSpPr>
            <a:spLocks noGrp="1"/>
          </p:cNvSpPr>
          <p:nvPr>
            <p:ph idx="1"/>
          </p:nvPr>
        </p:nvSpPr>
        <p:spPr>
          <a:xfrm>
            <a:off x="381000" y="11890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Introduction / History</a:t>
            </a:r>
            <a:endParaRPr lang="en-US" dirty="0" smtClean="0">
              <a:solidFill>
                <a:schemeClr val="bg1"/>
              </a:solidFill>
            </a:endParaRP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The ‘graying’ of the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workforce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Options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Logistics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“Tips” and Links</a:t>
            </a:r>
          </a:p>
          <a:p>
            <a:pPr eaLnBrk="1" hangingPunct="1"/>
            <a:endParaRPr lang="en-US" sz="1000" dirty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1C94086-2D46-48AF-9825-8798BF6BE0DA}" type="slidenum">
              <a:rPr lang="en-US" smtClean="0">
                <a:solidFill>
                  <a:srgbClr val="000000"/>
                </a:solidFill>
              </a:rPr>
              <a:pPr eaLnBrk="1" hangingPunct="1"/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0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Options</a:t>
            </a:r>
          </a:p>
        </p:txBody>
      </p:sp>
      <p:sp>
        <p:nvSpPr>
          <p:cNvPr id="104451" name="Content Placeholder 3"/>
          <p:cNvSpPr>
            <a:spLocks noGrp="1"/>
          </p:cNvSpPr>
          <p:nvPr>
            <p:ph idx="1"/>
          </p:nvPr>
        </p:nvSpPr>
        <p:spPr>
          <a:xfrm>
            <a:off x="304800" y="1142999"/>
            <a:ext cx="85344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NOAA/NWS or NOAA/NESDIS</a:t>
            </a: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DOE or DOI or EPA or FAA or NASA</a:t>
            </a: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err="1" smtClean="0">
                <a:solidFill>
                  <a:schemeClr val="bg1"/>
                </a:solidFill>
              </a:rPr>
              <a:t>DoD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Airforce</a:t>
            </a:r>
            <a:r>
              <a:rPr lang="en-US" dirty="0" smtClean="0">
                <a:solidFill>
                  <a:schemeClr val="bg1"/>
                </a:solidFill>
              </a:rPr>
              <a:t>, Navy, etc.)</a:t>
            </a: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“Government-support”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NOAA Cooperative Institutes, etc.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Contractors</a:t>
            </a: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1C94086-2D46-48AF-9825-8798BF6BE0DA}" type="slidenum">
              <a:rPr lang="en-US" smtClean="0">
                <a:solidFill>
                  <a:srgbClr val="000000"/>
                </a:solidFill>
              </a:rPr>
              <a:pPr eaLnBrk="1" hangingPunct="1"/>
              <a:t>20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62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Details</a:t>
            </a:r>
          </a:p>
        </p:txBody>
      </p:sp>
      <p:sp>
        <p:nvSpPr>
          <p:cNvPr id="104451" name="Content Placeholder 3"/>
          <p:cNvSpPr>
            <a:spLocks noGrp="1"/>
          </p:cNvSpPr>
          <p:nvPr>
            <p:ph idx="1"/>
          </p:nvPr>
        </p:nvSpPr>
        <p:spPr>
          <a:xfrm>
            <a:off x="152400" y="1112837"/>
            <a:ext cx="87630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NOAA/NWS: operational forecasters, modelers (NCEP), hydrologist, NHC, HPC, OPC, AWC, SPC, etc.</a:t>
            </a: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NOAA/NESDIS: </a:t>
            </a:r>
            <a:r>
              <a:rPr lang="en-US" dirty="0">
                <a:solidFill>
                  <a:schemeClr val="bg1"/>
                </a:solidFill>
              </a:rPr>
              <a:t>Satellite algorithm/product development and research; satellite </a:t>
            </a:r>
            <a:r>
              <a:rPr lang="en-US" dirty="0" smtClean="0">
                <a:solidFill>
                  <a:schemeClr val="bg1"/>
                </a:solidFill>
              </a:rPr>
              <a:t>operator, volcanic ash advisory, synoptic analysis, etc.</a:t>
            </a: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NOAA/NESDIS/OAR: research, surface observing, etc.</a:t>
            </a: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1C94086-2D46-48AF-9825-8798BF6BE0DA}" type="slidenum">
              <a:rPr lang="en-US" smtClean="0">
                <a:solidFill>
                  <a:srgbClr val="000000"/>
                </a:solidFill>
              </a:rPr>
              <a:pPr eaLnBrk="1" hangingPunct="1"/>
              <a:t>21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2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Details</a:t>
            </a:r>
          </a:p>
        </p:txBody>
      </p:sp>
      <p:sp>
        <p:nvSpPr>
          <p:cNvPr id="104451" name="Content Placeholder 3"/>
          <p:cNvSpPr>
            <a:spLocks noGrp="1"/>
          </p:cNvSpPr>
          <p:nvPr>
            <p:ph idx="1"/>
          </p:nvPr>
        </p:nvSpPr>
        <p:spPr>
          <a:xfrm>
            <a:off x="304800" y="990599"/>
            <a:ext cx="85344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NASA: satellite products, research, etc.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DOE (Energy): solar, etc.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DOI (Interior): wildfires, etc. 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EPA: air quality, etc.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DOA (Agriculture): researcher, etc.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FAA: 4-d data cube, hazards to aviation </a:t>
            </a:r>
          </a:p>
          <a:p>
            <a:pPr eaLnBrk="1" hangingPunct="1"/>
            <a:r>
              <a:rPr lang="en-US" dirty="0" err="1" smtClean="0">
                <a:solidFill>
                  <a:schemeClr val="bg1"/>
                </a:solidFill>
              </a:rPr>
              <a:t>DoD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Airforce</a:t>
            </a:r>
            <a:r>
              <a:rPr lang="en-US" dirty="0" smtClean="0">
                <a:solidFill>
                  <a:schemeClr val="bg1"/>
                </a:solidFill>
              </a:rPr>
              <a:t>, Navy, etc.)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Operational forecasts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Modelers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Etc.</a:t>
            </a: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1C94086-2D46-48AF-9825-8798BF6BE0DA}" type="slidenum">
              <a:rPr lang="en-US" smtClean="0">
                <a:solidFill>
                  <a:srgbClr val="000000"/>
                </a:solidFill>
              </a:rPr>
              <a:pPr eaLnBrk="1" hangingPunct="1"/>
              <a:t>22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0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Details</a:t>
            </a:r>
          </a:p>
        </p:txBody>
      </p:sp>
      <p:sp>
        <p:nvSpPr>
          <p:cNvPr id="104451" name="Content Placeholder 3"/>
          <p:cNvSpPr>
            <a:spLocks noGrp="1"/>
          </p:cNvSpPr>
          <p:nvPr>
            <p:ph idx="1"/>
          </p:nvPr>
        </p:nvSpPr>
        <p:spPr>
          <a:xfrm>
            <a:off x="304800" y="1341437"/>
            <a:ext cx="85344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“Government-support”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NOAA Cooperative Institutes, UCAR, etc.</a:t>
            </a:r>
          </a:p>
          <a:p>
            <a:pPr lvl="1" eaLnBrk="1" hangingPunct="1"/>
            <a:r>
              <a:rPr lang="en-US" i="1" dirty="0" smtClean="0">
                <a:solidFill>
                  <a:schemeClr val="bg1"/>
                </a:solidFill>
              </a:rPr>
              <a:t>http://www.nrc.noaa.gov/ci/locations/index.html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Research on many topics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Contractors</a:t>
            </a:r>
          </a:p>
          <a:p>
            <a:pPr lvl="1" eaLnBrk="1" hangingPunct="1"/>
            <a:r>
              <a:rPr lang="en-US" i="1" dirty="0" smtClean="0">
                <a:solidFill>
                  <a:schemeClr val="bg1"/>
                </a:solidFill>
              </a:rPr>
              <a:t>http://www.corpblogspot.org/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Full range of support from operations to IT to research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http://www2.ucar.edu/opportunities</a:t>
            </a: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1C94086-2D46-48AF-9825-8798BF6BE0DA}" type="slidenum">
              <a:rPr lang="en-US" smtClean="0">
                <a:solidFill>
                  <a:srgbClr val="000000"/>
                </a:solidFill>
              </a:rPr>
              <a:pPr eaLnBrk="1" hangingPunct="1"/>
              <a:t>23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74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588" y="295275"/>
            <a:ext cx="7772400" cy="914400"/>
          </a:xfrm>
        </p:spPr>
        <p:txBody>
          <a:bodyPr/>
          <a:lstStyle/>
          <a:p>
            <a:pPr algn="r">
              <a:defRPr/>
            </a:pPr>
            <a:r>
              <a:rPr lang="en-US" dirty="0" smtClean="0">
                <a:solidFill>
                  <a:schemeClr val="accent2"/>
                </a:solidFill>
              </a:rPr>
              <a:t>CIMSS Personnel (now 136)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1277938"/>
            <a:ext cx="7618412" cy="469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7909089" y="2066925"/>
            <a:ext cx="3582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01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04451" name="Content Placeholder 3"/>
          <p:cNvSpPr>
            <a:spLocks noGrp="1"/>
          </p:cNvSpPr>
          <p:nvPr>
            <p:ph idx="1"/>
          </p:nvPr>
        </p:nvSpPr>
        <p:spPr>
          <a:xfrm>
            <a:off x="381000" y="11890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Introduction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The ‘graying’ of the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workforce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Options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Logistics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“Tips” and Links</a:t>
            </a:r>
          </a:p>
          <a:p>
            <a:pPr eaLnBrk="1" hangingPunct="1"/>
            <a:endParaRPr lang="en-US" sz="1000" dirty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1C94086-2D46-48AF-9825-8798BF6BE0DA}" type="slidenum">
              <a:rPr lang="en-US" smtClean="0">
                <a:solidFill>
                  <a:srgbClr val="000000"/>
                </a:solidFill>
              </a:rPr>
              <a:pPr eaLnBrk="1" hangingPunct="1"/>
              <a:t>25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10445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3962400"/>
            <a:ext cx="47625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152400"/>
            <a:ext cx="1704975" cy="2430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t="10197" r="8263" b="11780"/>
          <a:stretch>
            <a:fillRect/>
          </a:stretch>
        </p:blipFill>
        <p:spPr bwMode="auto">
          <a:xfrm>
            <a:off x="4495800" y="2006600"/>
            <a:ext cx="208756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00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usajobs_star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0"/>
            <a:ext cx="6761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76600" y="4648200"/>
            <a:ext cx="2723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https://www.usajobs.gov/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11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usajobs_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0"/>
            <a:ext cx="6761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810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usajobs_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0"/>
            <a:ext cx="6761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82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usajobs_DOC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0"/>
            <a:ext cx="6761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638800" y="4196490"/>
            <a:ext cx="21253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Watch close dates.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8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“Father of Weather Satellites”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49" y="3810000"/>
            <a:ext cx="2971800" cy="609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dirty="0" err="1" smtClean="0">
                <a:solidFill>
                  <a:schemeClr val="bg1"/>
                </a:solidFill>
              </a:rPr>
              <a:t>Verner</a:t>
            </a:r>
            <a:r>
              <a:rPr lang="en-US" sz="2400" dirty="0" smtClean="0">
                <a:solidFill>
                  <a:schemeClr val="bg1"/>
                </a:solidFill>
              </a:rPr>
              <a:t> E. Suomi</a:t>
            </a:r>
          </a:p>
        </p:txBody>
      </p:sp>
      <p:pic>
        <p:nvPicPr>
          <p:cNvPr id="111620" name="Picture 5" descr="first_ATS_0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54025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E87C6-9474-45FE-A658-FCC22618F65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400" y="1981200"/>
            <a:ext cx="4188600" cy="31414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200" y="3868950"/>
            <a:ext cx="4188600" cy="3141450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74624" y="5039519"/>
            <a:ext cx="4854575" cy="120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“The first to design technology that allowed satellites to take pictures of the earth from space…”</a:t>
            </a:r>
          </a:p>
        </p:txBody>
      </p:sp>
    </p:spTree>
    <p:extLst>
      <p:ext uri="{BB962C8B-B14F-4D97-AF65-F5344CB8AC3E}">
        <p14:creationId xmlns:p14="http://schemas.microsoft.com/office/powerpoint/2010/main" val="406997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nw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0"/>
            <a:ext cx="6761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519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usajobs_logo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0"/>
            <a:ext cx="6761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47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usajobs_pathway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0"/>
            <a:ext cx="6761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438400" y="4082534"/>
            <a:ext cx="45577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https://www.usajobs.gov/studentsandgrads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0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7620000" cy="601578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1E188-6829-4AEE-8C8B-E515C05D4BB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15669"/>
            <a:ext cx="8534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US Bureau of Labor Statistics: </a:t>
            </a:r>
            <a:r>
              <a:rPr lang="en-US" i="1" dirty="0" smtClean="0"/>
              <a:t>http://www.bls.gov/ooh/Life-Physical-and-Social-Science/Atmospheric-scientists-including-meteorologists.htm#tab-6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505200" y="6172200"/>
            <a:ext cx="53783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Atmospheric scientists…projected to grow by </a:t>
            </a:r>
            <a:r>
              <a:rPr lang="en-US" dirty="0"/>
              <a:t>9</a:t>
            </a:r>
            <a:r>
              <a:rPr lang="en-US" dirty="0" smtClean="0"/>
              <a:t>%...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33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4582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US Bureau of Labor Statistics: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4525963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Prospective atmospheric scientists should expect competition because the number of graduates from meteorology programs is expected to exceed the number of job openings. 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Workers with a graduate degree should enjoy better prospects than those whose highest level of education is a bachelor’s degree.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Competition may be strong for research positions at colleges and universities because of the limited number of positions available.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Few opportunities are expected in federal government because atmospheric scientists will be hired only to replace workers who retire or leave for other reasons. </a:t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The best job prospects for meteorologists will be in private industry.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8D614D-6C07-407A-89C8-4DF3EE5FF0A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40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04451" name="Content Placeholder 3"/>
          <p:cNvSpPr>
            <a:spLocks noGrp="1"/>
          </p:cNvSpPr>
          <p:nvPr>
            <p:ph idx="1"/>
          </p:nvPr>
        </p:nvSpPr>
        <p:spPr>
          <a:xfrm>
            <a:off x="381000" y="11890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Introduction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The ‘graying’ of the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workforce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Options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Logistics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“Tips” and Links</a:t>
            </a:r>
          </a:p>
          <a:p>
            <a:pPr eaLnBrk="1" hangingPunct="1"/>
            <a:endParaRPr lang="en-US" sz="1000" dirty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1C94086-2D46-48AF-9825-8798BF6BE0DA}" type="slidenum">
              <a:rPr lang="en-US" smtClean="0">
                <a:solidFill>
                  <a:srgbClr val="000000"/>
                </a:solidFill>
              </a:rPr>
              <a:pPr eaLnBrk="1" hangingPunct="1"/>
              <a:t>35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4453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10445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3962400"/>
            <a:ext cx="47625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152400"/>
            <a:ext cx="1704975" cy="2430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t="10197" r="8263" b="11780"/>
          <a:stretch>
            <a:fillRect/>
          </a:stretch>
        </p:blipFill>
        <p:spPr bwMode="auto">
          <a:xfrm>
            <a:off x="4495800" y="2006600"/>
            <a:ext cx="208756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00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“Tips”</a:t>
            </a:r>
          </a:p>
        </p:txBody>
      </p:sp>
      <p:sp>
        <p:nvSpPr>
          <p:cNvPr id="104451" name="Content Placeholder 3"/>
          <p:cNvSpPr>
            <a:spLocks noGrp="1"/>
          </p:cNvSpPr>
          <p:nvPr>
            <p:ph idx="1"/>
          </p:nvPr>
        </p:nvSpPr>
        <p:spPr>
          <a:xfrm>
            <a:off x="304800" y="1066799"/>
            <a:ext cx="86868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Gain experience to stand apart from others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Take more courses than required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Consider getting a minor 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Get a masters degree 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Computer skills (programming, web, etc.)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Consider for internships, coops, Student Career Experience Program (SCEP), etc.</a:t>
            </a:r>
          </a:p>
          <a:p>
            <a:pPr lvl="1" eaLnBrk="1" hangingPunct="1"/>
            <a:r>
              <a:rPr lang="en-US" dirty="0" smtClean="0">
                <a:solidFill>
                  <a:schemeClr val="bg1"/>
                </a:solidFill>
              </a:rPr>
              <a:t>Business / management courses  </a:t>
            </a: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1C94086-2D46-48AF-9825-8798BF6BE0DA}" type="slidenum">
              <a:rPr lang="en-US" smtClean="0">
                <a:solidFill>
                  <a:srgbClr val="000000"/>
                </a:solidFill>
              </a:rPr>
              <a:pPr eaLnBrk="1" hangingPunct="1"/>
              <a:t>36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86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“Tips”</a:t>
            </a:r>
          </a:p>
        </p:txBody>
      </p:sp>
      <p:sp>
        <p:nvSpPr>
          <p:cNvPr id="104451" name="Content Placeholder 3"/>
          <p:cNvSpPr>
            <a:spLocks noGrp="1"/>
          </p:cNvSpPr>
          <p:nvPr>
            <p:ph idx="1"/>
          </p:nvPr>
        </p:nvSpPr>
        <p:spPr>
          <a:xfrm>
            <a:off x="304800" y="1142999"/>
            <a:ext cx="85344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"You can't teach enthusiasm!“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Do your homework about the agency/group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Be flexible </a:t>
            </a:r>
            <a:r>
              <a:rPr lang="en-US" dirty="0" err="1" smtClean="0">
                <a:solidFill>
                  <a:schemeClr val="bg1"/>
                </a:solidFill>
              </a:rPr>
              <a:t>wrt</a:t>
            </a:r>
            <a:r>
              <a:rPr lang="en-US" dirty="0" smtClean="0">
                <a:solidFill>
                  <a:schemeClr val="bg1"/>
                </a:solidFill>
              </a:rPr>
              <a:t> location, other options await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Join profession groups (NWA, AMS, etc.)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“You only need one job”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Don’t be shy – advertise yourself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Get involved, network (+ social media)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Investigate ‘government-support’ positions, such as at NOAA Cooperative </a:t>
            </a:r>
            <a:r>
              <a:rPr lang="en-US" dirty="0" smtClean="0">
                <a:solidFill>
                  <a:schemeClr val="bg1"/>
                </a:solidFill>
              </a:rPr>
              <a:t>Institutes or contractors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1C94086-2D46-48AF-9825-8798BF6BE0DA}" type="slidenum">
              <a:rPr lang="en-US" smtClean="0">
                <a:solidFill>
                  <a:srgbClr val="000000"/>
                </a:solidFill>
              </a:rPr>
              <a:pPr eaLnBrk="1" hangingPunct="1"/>
              <a:t>37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3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Select Links</a:t>
            </a:r>
          </a:p>
        </p:txBody>
      </p:sp>
      <p:sp>
        <p:nvSpPr>
          <p:cNvPr id="104451" name="Content Placeholder 3"/>
          <p:cNvSpPr>
            <a:spLocks noGrp="1"/>
          </p:cNvSpPr>
          <p:nvPr>
            <p:ph idx="1"/>
          </p:nvPr>
        </p:nvSpPr>
        <p:spPr>
          <a:xfrm>
            <a:off x="304800" y="914400"/>
            <a:ext cx="8534400" cy="4525963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bg1"/>
                </a:solidFill>
              </a:rPr>
              <a:t>https://www.usajobs.gov/</a:t>
            </a:r>
          </a:p>
          <a:p>
            <a:pPr eaLnBrk="1" hangingPunct="1"/>
            <a:endParaRPr lang="en-US" sz="1000" dirty="0">
              <a:solidFill>
                <a:schemeClr val="bg1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chemeClr val="bg1"/>
                </a:solidFill>
              </a:rPr>
              <a:t>http://www.careers.noaa.gov/special_programs.html</a:t>
            </a:r>
          </a:p>
          <a:p>
            <a:pPr eaLnBrk="1" hangingPunct="1"/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chemeClr val="bg1"/>
                </a:solidFill>
              </a:rPr>
              <a:t>http://www.theweatherprediction.com/jobs/</a:t>
            </a:r>
          </a:p>
          <a:p>
            <a:pPr eaLnBrk="1" hangingPunct="1"/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chemeClr val="bg1"/>
                </a:solidFill>
              </a:rPr>
              <a:t>http://www.navy.com/careers.html</a:t>
            </a:r>
          </a:p>
          <a:p>
            <a:pPr eaLnBrk="1" hangingPunct="1"/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chemeClr val="bg1"/>
                </a:solidFill>
              </a:rPr>
              <a:t>http://www.airforce.com/careers/</a:t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chemeClr val="bg1"/>
                </a:solidFill>
              </a:rPr>
              <a:t>http://jobs.faa.gov/</a:t>
            </a:r>
          </a:p>
          <a:p>
            <a:pPr eaLnBrk="1" hangingPunct="1"/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chemeClr val="bg1"/>
                </a:solidFill>
              </a:rPr>
              <a:t>http://www.bls.gov/ooh/Life-Physical-and-Social-Science/Atmospheric-scientists-including-meteorologists.htm</a:t>
            </a:r>
          </a:p>
          <a:p>
            <a:pPr eaLnBrk="1" hangingPunct="1"/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chemeClr val="bg1"/>
                </a:solidFill>
              </a:rPr>
              <a:t>http://www.nwas.org/jobs.php (member portal)</a:t>
            </a: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1C94086-2D46-48AF-9825-8798BF6BE0DA}" type="slidenum">
              <a:rPr lang="en-US" smtClean="0">
                <a:solidFill>
                  <a:srgbClr val="000000"/>
                </a:solidFill>
              </a:rPr>
              <a:pPr eaLnBrk="1" hangingPunct="1"/>
              <a:t>38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04451" name="Content Placeholder 3"/>
          <p:cNvSpPr>
            <a:spLocks noGrp="1"/>
          </p:cNvSpPr>
          <p:nvPr>
            <p:ph idx="1"/>
          </p:nvPr>
        </p:nvSpPr>
        <p:spPr>
          <a:xfrm>
            <a:off x="381000" y="11890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Introduction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The ‘graying’ of the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workforce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Options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Logistics</a:t>
            </a:r>
          </a:p>
          <a:p>
            <a:pPr eaLnBrk="1" hangingPunct="1"/>
            <a:endParaRPr lang="en-US" sz="105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“Tips” and Links</a:t>
            </a:r>
          </a:p>
          <a:p>
            <a:pPr eaLnBrk="1" hangingPunct="1"/>
            <a:endParaRPr lang="en-US" sz="1000" dirty="0">
              <a:solidFill>
                <a:schemeClr val="bg1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Questions</a:t>
            </a: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1C94086-2D46-48AF-9825-8798BF6BE0DA}" type="slidenum">
              <a:rPr lang="en-US" smtClean="0">
                <a:solidFill>
                  <a:srgbClr val="000000"/>
                </a:solidFill>
              </a:rPr>
              <a:pPr eaLnBrk="1" hangingPunct="1"/>
              <a:t>39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6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0312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1966: ATS-1 launched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56673"/>
            <a:ext cx="8686800" cy="4525962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bg1"/>
                </a:solidFill>
              </a:rPr>
              <a:t>Applications Technology Satellite (ATS)-1 hosted the first geostationary imager, Spin-Scan Cloud Camera, launched 6 December  1966. </a:t>
            </a:r>
            <a:br>
              <a:rPr lang="en-US" sz="2400" dirty="0" smtClean="0">
                <a:solidFill>
                  <a:schemeClr val="bg1"/>
                </a:solidFill>
              </a:rPr>
            </a:br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400" dirty="0" smtClean="0">
                <a:solidFill>
                  <a:schemeClr val="bg1"/>
                </a:solidFill>
              </a:rPr>
              <a:t>Imaging instrument designer and SSEC co-founder, </a:t>
            </a:r>
            <a:r>
              <a:rPr lang="en-US" sz="2400" dirty="0" err="1" smtClean="0">
                <a:solidFill>
                  <a:schemeClr val="bg1"/>
                </a:solidFill>
              </a:rPr>
              <a:t>Verner</a:t>
            </a:r>
            <a:r>
              <a:rPr lang="en-US" sz="2400" dirty="0" smtClean="0">
                <a:solidFill>
                  <a:schemeClr val="bg1"/>
                </a:solidFill>
              </a:rPr>
              <a:t> E. Suomi, proclaimed, </a:t>
            </a:r>
            <a:r>
              <a:rPr lang="en-US" sz="2400" dirty="0">
                <a:solidFill>
                  <a:schemeClr val="bg1"/>
                </a:solidFill>
              </a:rPr>
              <a:t>“</a:t>
            </a:r>
            <a:r>
              <a:rPr lang="en-US" sz="2400" i="1" dirty="0" smtClean="0">
                <a:solidFill>
                  <a:schemeClr val="bg1"/>
                </a:solidFill>
              </a:rPr>
              <a:t>Now, the weather moves, </a:t>
            </a:r>
            <a:r>
              <a:rPr lang="en-US" sz="2400" i="1" dirty="0">
                <a:solidFill>
                  <a:schemeClr val="bg1"/>
                </a:solidFill>
              </a:rPr>
              <a:t>not the </a:t>
            </a:r>
            <a:r>
              <a:rPr lang="en-US" sz="2400" i="1" dirty="0" smtClean="0">
                <a:solidFill>
                  <a:schemeClr val="bg1"/>
                </a:solidFill>
              </a:rPr>
              <a:t>satellite</a:t>
            </a:r>
            <a:r>
              <a:rPr lang="en-US" sz="2400" dirty="0" smtClean="0">
                <a:solidFill>
                  <a:schemeClr val="bg1"/>
                </a:solidFill>
              </a:rPr>
              <a:t>.”</a:t>
            </a:r>
          </a:p>
        </p:txBody>
      </p:sp>
      <p:sp>
        <p:nvSpPr>
          <p:cNvPr id="11162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E87C6-9474-45FE-A658-FCC22618F65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1162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396" y="3099147"/>
            <a:ext cx="4876800" cy="378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3" name="TextBox 2"/>
          <p:cNvSpPr txBox="1">
            <a:spLocks noChangeArrowheads="1"/>
          </p:cNvSpPr>
          <p:nvPr/>
        </p:nvSpPr>
        <p:spPr bwMode="auto">
          <a:xfrm>
            <a:off x="2301875" y="3207544"/>
            <a:ext cx="2193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11 December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1966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57996" y="3937348"/>
            <a:ext cx="1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North America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>
          <a:xfrm flipH="1" flipV="1">
            <a:off x="5529196" y="3784948"/>
            <a:ext cx="1828800" cy="337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89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Questions?</a:t>
            </a:r>
          </a:p>
        </p:txBody>
      </p:sp>
      <p:sp>
        <p:nvSpPr>
          <p:cNvPr id="1044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1C94086-2D46-48AF-9825-8798BF6BE0DA}" type="slidenum">
              <a:rPr lang="en-US" smtClean="0">
                <a:solidFill>
                  <a:srgbClr val="000000"/>
                </a:solidFill>
              </a:rPr>
              <a:pPr eaLnBrk="1" hangingPunct="1"/>
              <a:t>40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572000"/>
            <a:ext cx="1524000" cy="22098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39" y="4495800"/>
            <a:ext cx="3115461" cy="228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7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CF93C5-8169-4E98-84B8-B5DDDAC30AA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400" eaLnBrk="1" hangingPunct="1"/>
            <a:r>
              <a:rPr lang="en-US" kern="0" dirty="0" smtClean="0">
                <a:solidFill>
                  <a:srgbClr val="FFFF00"/>
                </a:solidFill>
              </a:rPr>
              <a:t>ATS-1 Launched 1966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54477" y="6250488"/>
            <a:ext cx="5128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And it started in Wisconsin!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83" y="5614286"/>
            <a:ext cx="9054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UW Suomi’s Spin-Scan </a:t>
            </a:r>
            <a:r>
              <a:rPr lang="en-US" sz="2800" dirty="0">
                <a:solidFill>
                  <a:schemeClr val="bg1"/>
                </a:solidFill>
              </a:rPr>
              <a:t>Cloud </a:t>
            </a:r>
            <a:r>
              <a:rPr lang="en-US" sz="2800" dirty="0" smtClean="0">
                <a:solidFill>
                  <a:schemeClr val="bg1"/>
                </a:solidFill>
              </a:rPr>
              <a:t>Camera (visible imagery)</a:t>
            </a:r>
            <a:endParaRPr lang="en-US" sz="2800" dirty="0"/>
          </a:p>
        </p:txBody>
      </p:sp>
      <p:pic>
        <p:nvPicPr>
          <p:cNvPr id="3" name="ATS_I_43_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1430" y="1066800"/>
            <a:ext cx="5830170" cy="437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4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3" t="21875" r="28906" b="10417"/>
          <a:stretch>
            <a:fillRect/>
          </a:stretch>
        </p:blipFill>
        <p:spPr bwMode="auto">
          <a:xfrm>
            <a:off x="0" y="685800"/>
            <a:ext cx="46323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2207719" y="2362200"/>
            <a:ext cx="224253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Chicago Tribune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makes cautious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announcement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on 5 Dec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1966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of pending new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“weather eye” </a:t>
            </a: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-152400" y="-152400"/>
            <a:ext cx="94488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Suomi Introduced Time Continuous Imaging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11264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21875" r="27344" b="10266"/>
          <a:stretch/>
        </p:blipFill>
        <p:spPr bwMode="auto">
          <a:xfrm>
            <a:off x="4419600" y="685800"/>
            <a:ext cx="47625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6063506" y="3165475"/>
            <a:ext cx="323999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On 7 Dec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1966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Tribune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declares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“multipurpose moonlet”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successfully launched</a:t>
            </a:r>
          </a:p>
        </p:txBody>
      </p:sp>
    </p:spTree>
    <p:extLst>
      <p:ext uri="{BB962C8B-B14F-4D97-AF65-F5344CB8AC3E}">
        <p14:creationId xmlns:p14="http://schemas.microsoft.com/office/powerpoint/2010/main" val="20046397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ATS-3</a:t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685800"/>
            <a:ext cx="3810000" cy="3316941"/>
          </a:xfr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F93C5-8169-4E98-84B8-B5DDDAC30AA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4274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49069" y="4303455"/>
            <a:ext cx="4648200" cy="224676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Cover photograph: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Earth in full color as seen from 35,800 km altitude. This photograph was taken by the Multicolor Spin-Scan Cloud Camera Experiment aboard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NASA’s Applied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Technology Satellite (ATS-3) on 10 November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1967.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66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CF93C5-8169-4E98-84B8-B5DDDAC30AA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defTabSz="914400" eaLnBrk="1" hangingPunct="1"/>
            <a:r>
              <a:rPr lang="en-US" kern="0" dirty="0" smtClean="0">
                <a:solidFill>
                  <a:srgbClr val="FFFF00"/>
                </a:solidFill>
              </a:rPr>
              <a:t>ATS-3 Movie (1967)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54477" y="6250488"/>
            <a:ext cx="51283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And it started in Wisconsin!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5203" y="5608217"/>
            <a:ext cx="7973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UW Suomi’s </a:t>
            </a:r>
            <a:r>
              <a:rPr lang="en-US" sz="2800" u="sng" dirty="0" smtClean="0">
                <a:solidFill>
                  <a:schemeClr val="bg1"/>
                </a:solidFill>
              </a:rPr>
              <a:t>Multicolor</a:t>
            </a:r>
            <a:r>
              <a:rPr lang="en-US" sz="2800" dirty="0" smtClean="0">
                <a:solidFill>
                  <a:schemeClr val="bg1"/>
                </a:solidFill>
              </a:rPr>
              <a:t> Spin-Scan </a:t>
            </a:r>
            <a:r>
              <a:rPr lang="en-US" sz="2800" dirty="0">
                <a:solidFill>
                  <a:schemeClr val="bg1"/>
                </a:solidFill>
              </a:rPr>
              <a:t>Cloud </a:t>
            </a:r>
            <a:r>
              <a:rPr lang="en-US" sz="2800" dirty="0" smtClean="0">
                <a:solidFill>
                  <a:schemeClr val="bg1"/>
                </a:solidFill>
              </a:rPr>
              <a:t>Camera</a:t>
            </a:r>
            <a:endParaRPr lang="en-US" sz="2800" dirty="0"/>
          </a:p>
        </p:txBody>
      </p:sp>
      <p:pic>
        <p:nvPicPr>
          <p:cNvPr id="2" name="ATS_III_43_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7457" y="936998"/>
            <a:ext cx="5902543" cy="442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1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9571" name="Rectangle 3" descr="D_Goetze_09MAY1966_page_01"/>
          <p:cNvSpPr>
            <a:spLocks noGrp="1" noChangeAspect="1" noChangeArrowheads="1"/>
          </p:cNvSpPr>
          <p:nvPr isPhoto="1"/>
        </p:nvSpPr>
        <p:spPr bwMode="auto">
          <a:xfrm>
            <a:off x="1962150" y="0"/>
            <a:ext cx="52181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228600" y="6064250"/>
            <a:ext cx="8763000" cy="9159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Honeywell memo (May 6, 1966 meeting). Note the idea of “…extending the spectral capability of [the] Spin Scan Camera (to be flown on the ATS) from the visible into the IR region”.  </a:t>
            </a:r>
          </a:p>
        </p:txBody>
      </p:sp>
      <p:sp>
        <p:nvSpPr>
          <p:cNvPr id="10957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4AE791-AA7C-436B-967C-DF5AADF0B0DA}" type="slidenum">
              <a:rPr lang="en-US" smtClean="0"/>
              <a:pPr eaLnBrk="1" hangingPunct="1"/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8304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STAR External Review">
  <a:themeElements>
    <a:clrScheme name="STAR External Review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R External 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R External Revi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 External Revi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 External Revi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IMSSpresentatio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c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8_Default Design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00"/>
      </a:hlink>
      <a:folHlink>
        <a:srgbClr val="FFFFF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4596</TotalTime>
  <Words>1427</Words>
  <Application>Microsoft Office PowerPoint</Application>
  <PresentationFormat>On-screen Show (4:3)</PresentationFormat>
  <Paragraphs>376</Paragraphs>
  <Slides>40</Slides>
  <Notes>15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60" baseType="lpstr">
      <vt:lpstr>Arial Unicode MS</vt:lpstr>
      <vt:lpstr>MS PGothic</vt:lpstr>
      <vt:lpstr>MS PGothic</vt:lpstr>
      <vt:lpstr>Arial</vt:lpstr>
      <vt:lpstr>Arial Black</vt:lpstr>
      <vt:lpstr>Arial Narrow</vt:lpstr>
      <vt:lpstr>Calibri</vt:lpstr>
      <vt:lpstr>Corbel</vt:lpstr>
      <vt:lpstr>Times New Roman</vt:lpstr>
      <vt:lpstr>Wingdings</vt:lpstr>
      <vt:lpstr>Wingdings 2</vt:lpstr>
      <vt:lpstr>STAR External Review</vt:lpstr>
      <vt:lpstr>Default Design</vt:lpstr>
      <vt:lpstr>3_Default Design</vt:lpstr>
      <vt:lpstr>CIMSSpresentation</vt:lpstr>
      <vt:lpstr>Generic</vt:lpstr>
      <vt:lpstr>18_Default Design</vt:lpstr>
      <vt:lpstr>Chart</vt:lpstr>
      <vt:lpstr>Worksheet</vt:lpstr>
      <vt:lpstr>Drawplus Drawing</vt:lpstr>
      <vt:lpstr>PowerPoint Presentation</vt:lpstr>
      <vt:lpstr>Outline</vt:lpstr>
      <vt:lpstr>“Father of Weather Satellites”</vt:lpstr>
      <vt:lpstr>1966: ATS-1 launched</vt:lpstr>
      <vt:lpstr>PowerPoint Presentation</vt:lpstr>
      <vt:lpstr>PowerPoint Presentation</vt:lpstr>
      <vt:lpstr>ATS-3 </vt:lpstr>
      <vt:lpstr>PowerPoint Presentation</vt:lpstr>
      <vt:lpstr>PowerPoint Presentation</vt:lpstr>
      <vt:lpstr>PowerPoint Presentation</vt:lpstr>
      <vt:lpstr>Early introduction to the Infrared</vt:lpstr>
      <vt:lpstr>PowerPoint Presentation</vt:lpstr>
      <vt:lpstr>GOES History</vt:lpstr>
      <vt:lpstr>Outline</vt:lpstr>
      <vt:lpstr>PowerPoint Presentation</vt:lpstr>
      <vt:lpstr>NOAA NESDIS STAR FACTS Civil Servant Staffing</vt:lpstr>
      <vt:lpstr>PowerPoint Presentation</vt:lpstr>
      <vt:lpstr>Outline</vt:lpstr>
      <vt:lpstr>Four Pillars of NOAA</vt:lpstr>
      <vt:lpstr>Options</vt:lpstr>
      <vt:lpstr>Details</vt:lpstr>
      <vt:lpstr>Details</vt:lpstr>
      <vt:lpstr>Details</vt:lpstr>
      <vt:lpstr>CIMSS Personnel (now 136)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 Bureau of Labor Statistics:</vt:lpstr>
      <vt:lpstr>Outline</vt:lpstr>
      <vt:lpstr>“Tips”</vt:lpstr>
      <vt:lpstr>“Tips”</vt:lpstr>
      <vt:lpstr>Select Links</vt:lpstr>
      <vt:lpstr>Outline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32</cp:revision>
  <dcterms:created xsi:type="dcterms:W3CDTF">2012-09-17T17:44:00Z</dcterms:created>
  <dcterms:modified xsi:type="dcterms:W3CDTF">2017-07-12T21:34:42Z</dcterms:modified>
</cp:coreProperties>
</file>