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8">
          <p15:clr>
            <a:srgbClr val="A4A3A4"/>
          </p15:clr>
        </p15:guide>
        <p15:guide id="2" pos="288">
          <p15:clr>
            <a:srgbClr val="A4A3A4"/>
          </p15:clr>
        </p15:guide>
        <p15:guide id="3" pos="204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3FB5CD"/>
    <a:srgbClr val="EF1D3B"/>
    <a:srgbClr val="DB0F2C"/>
    <a:srgbClr val="F2445D"/>
    <a:srgbClr val="F67E8F"/>
    <a:srgbClr val="EE9684"/>
    <a:srgbClr val="62AA75"/>
    <a:srgbClr val="66FF6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65" d="100"/>
          <a:sy n="65" d="100"/>
        </p:scale>
        <p:origin x="-8780" y="-7080"/>
      </p:cViewPr>
      <p:guideLst>
        <p:guide orient="horz" pos="20448"/>
        <p:guide pos="288"/>
        <p:guide pos="204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76436-37DC-4F7E-8435-AA2F4882F26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98A10-BB7C-4F97-A02D-14D4B0C9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5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5"/>
            <a:ext cx="987552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5"/>
            <a:ext cx="2889504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5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5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6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9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9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0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53049-7DC9-47F2-B651-96D2C05FBD1A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F991-EA80-4DAC-9EA1-8F4A770E6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9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29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GIF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GIF"/><Relationship Id="rId22" Type="http://schemas.openxmlformats.org/officeDocument/2006/relationships/image" Target="../media/image21.GIF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57535" y="4473071"/>
            <a:ext cx="20803665" cy="189203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8"/>
          <a:stretch/>
        </p:blipFill>
        <p:spPr>
          <a:xfrm>
            <a:off x="17417029" y="7980974"/>
            <a:ext cx="15621000" cy="95334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670706" y="4267200"/>
            <a:ext cx="10591800" cy="28194000"/>
          </a:xfrm>
          <a:prstGeom prst="rect">
            <a:avLst/>
          </a:prstGeom>
          <a:solidFill>
            <a:srgbClr val="EF1D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8027" y="4433037"/>
            <a:ext cx="10617390" cy="28028163"/>
          </a:xfrm>
          <a:prstGeom prst="rect">
            <a:avLst/>
          </a:prstGeom>
          <a:solidFill>
            <a:srgbClr val="EF1D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6" descr="NOA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09" y="2088014"/>
            <a:ext cx="2227162" cy="211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-8467" y="83546"/>
            <a:ext cx="43891200" cy="2469551"/>
          </a:xfrm>
        </p:spPr>
        <p:txBody>
          <a:bodyPr anchor="t">
            <a:normAutofit fontScale="90000"/>
          </a:bodyPr>
          <a:lstStyle/>
          <a:p>
            <a:r>
              <a:rPr lang="en-US" sz="10700" b="1" cap="smal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AWG Imagery Team: GOES-16 ABI Post Launch Test</a:t>
            </a:r>
            <a:r>
              <a:rPr lang="en-US" sz="10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0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dirty="0">
                <a:latin typeface="Arial" pitchFamily="34" charset="0"/>
                <a:cs typeface="Arial" pitchFamily="34" charset="0"/>
              </a:rPr>
              <a:t> Timothy J.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Schmit</a:t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itchFamily="34" charset="0"/>
                <a:cs typeface="Arial" pitchFamily="34" charset="0"/>
              </a:rPr>
              <a:t>NOAA/NESDIS/STAR Advanced Satellite Products Branch (ASPB); Madison, WI USA</a:t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100" dirty="0" smtClean="0">
                <a:latin typeface="Arial" pitchFamily="34" charset="0"/>
                <a:cs typeface="Arial" pitchFamily="34" charset="0"/>
              </a:rPr>
            </a:b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Mathew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M. Gunshor,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Kaba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Bah,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Joleen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Feltz, James P. Nelson III, and Hong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b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Cooperative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Institute for Meteorological Satellite Studies (CIMSS); University of Wisconsin-Madison, Madison, WI </a:t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1100" dirty="0">
                <a:latin typeface="Arial" pitchFamily="34" charset="0"/>
                <a:cs typeface="Arial" pitchFamily="34" charset="0"/>
              </a:rPr>
              <a:t/>
            </a:r>
            <a:br>
              <a:rPr lang="en-US" sz="1100" dirty="0">
                <a:latin typeface="Arial" pitchFamily="34" charset="0"/>
                <a:cs typeface="Arial" pitchFamily="34" charset="0"/>
              </a:rPr>
            </a:br>
            <a:r>
              <a:rPr lang="en-US" sz="3200" dirty="0">
                <a:latin typeface="Arial" pitchFamily="34" charset="0"/>
                <a:cs typeface="Arial" pitchFamily="34" charset="0"/>
              </a:rPr>
              <a:t>With help from many, many others (Dan Lindsey, Steve Miller,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etc.)!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3200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16" y="2209800"/>
            <a:ext cx="28114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WideBannerLe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1" y="2778125"/>
            <a:ext cx="495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100" y="2106018"/>
            <a:ext cx="5562600" cy="189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675" y="2225948"/>
            <a:ext cx="2400300" cy="176593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227" y="2247903"/>
            <a:ext cx="2552381" cy="1790476"/>
          </a:xfrm>
          <a:prstGeom prst="rect">
            <a:avLst/>
          </a:prstGeom>
        </p:spPr>
      </p:pic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76200" y="5047625"/>
            <a:ext cx="8153400" cy="9492342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ASPB, with SSEC/CIMSS and others work together to prepare the nation for the Advanced Baseline Imager (ABI) on GOES-R</a:t>
            </a: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Spectral </a:t>
            </a: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band selection studies for ABI started in 1999, 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before the </a:t>
            </a: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GOES-R Program Office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.</a:t>
            </a:r>
            <a:endParaRPr lang="en-US" sz="1800" dirty="0">
              <a:solidFill>
                <a:prstClr val="white"/>
              </a:solidFill>
              <a:latin typeface="+mn-lt"/>
              <a:ea typeface="MS PGothic" pitchFamily="34" charset="-128"/>
            </a:endParaRP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By 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2004 </a:t>
            </a: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CIMSS had started generating proxy datasets for GOES-R scientists to use</a:t>
            </a: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First existing satellites (MODIS, AIRS, </a:t>
            </a:r>
            <a:r>
              <a:rPr lang="en-US" sz="1800" dirty="0" err="1">
                <a:solidFill>
                  <a:prstClr val="white"/>
                </a:solidFill>
                <a:ea typeface="MS PGothic" pitchFamily="34" charset="-128"/>
              </a:rPr>
              <a:t>Meteosat</a:t>
            </a: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, GOES) were </a:t>
            </a:r>
            <a:r>
              <a:rPr lang="en-US" sz="1800" dirty="0" smtClean="0">
                <a:solidFill>
                  <a:prstClr val="white"/>
                </a:solidFill>
                <a:ea typeface="MS PGothic" pitchFamily="34" charset="-128"/>
              </a:rPr>
              <a:t>used</a:t>
            </a:r>
            <a:endParaRPr lang="en-US" sz="1800" dirty="0">
              <a:solidFill>
                <a:prstClr val="white"/>
              </a:solidFill>
              <a:ea typeface="MS PGothic" pitchFamily="34" charset="-128"/>
            </a:endParaRP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Eventually high-resolution NWP model data were used to generate highly realistic simulated  ABI </a:t>
            </a:r>
            <a:r>
              <a:rPr lang="en-US" sz="1800" dirty="0" smtClean="0">
                <a:solidFill>
                  <a:prstClr val="white"/>
                </a:solidFill>
                <a:ea typeface="MS PGothic" pitchFamily="34" charset="-128"/>
              </a:rPr>
              <a:t>data</a:t>
            </a:r>
            <a:endParaRPr lang="en-US" sz="1800" dirty="0">
              <a:solidFill>
                <a:prstClr val="white"/>
              </a:solidFill>
              <a:ea typeface="MS PGothic" pitchFamily="34" charset="-128"/>
            </a:endParaRP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Proxy data from NWP used by ABI ground system vendor in their GRB simulator, which was shipped to many users</a:t>
            </a:r>
            <a:r>
              <a:rPr lang="en-US" sz="1800" dirty="0" smtClean="0">
                <a:solidFill>
                  <a:prstClr val="white"/>
                </a:solidFill>
                <a:ea typeface="MS PGothic" pitchFamily="34" charset="-128"/>
              </a:rPr>
              <a:t>.</a:t>
            </a:r>
            <a:endParaRPr lang="en-US" sz="1800" dirty="0">
              <a:solidFill>
                <a:prstClr val="white"/>
              </a:solidFill>
              <a:ea typeface="MS PGothic" pitchFamily="34" charset="-128"/>
            </a:endParaRP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Efforts to generate proxy data from NWP continued beyond the launch of GOES-R and proved to be crucial in preparing the government, academia, and industry for the eventual use of real ABI data</a:t>
            </a:r>
            <a:r>
              <a:rPr lang="en-US" sz="1800" dirty="0" smtClean="0">
                <a:solidFill>
                  <a:prstClr val="white"/>
                </a:solidFill>
                <a:ea typeface="MS PGothic" pitchFamily="34" charset="-128"/>
              </a:rPr>
              <a:t>.</a:t>
            </a:r>
            <a:endParaRPr lang="en-US" sz="1800" dirty="0">
              <a:solidFill>
                <a:prstClr val="white"/>
              </a:solidFill>
              <a:ea typeface="MS PGothic" pitchFamily="34" charset="-128"/>
            </a:endParaRP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2007 GOES-R Algorithm Working Group (AWG) formed; CIMSS, with NOAA's Advanced Satellite Products Branch (ASPB), became lead algorithm developers on 17 out of 24 ABI baseline (Level 2) products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.</a:t>
            </a:r>
            <a:endParaRPr lang="en-US" sz="1800" dirty="0">
              <a:solidFill>
                <a:prstClr val="white"/>
              </a:solidFill>
              <a:latin typeface="+mn-lt"/>
              <a:ea typeface="MS PGothic" pitchFamily="34" charset="-128"/>
            </a:endParaRP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CIMSS also contributes to the GOES-R Calibration Working Group (CWG) activities.</a:t>
            </a:r>
            <a:endParaRPr lang="en-US" sz="1600" dirty="0">
              <a:solidFill>
                <a:prstClr val="white"/>
              </a:solidFill>
              <a:ea typeface="MS PGothic" pitchFamily="34" charset="-128"/>
            </a:endParaRP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Visualization team preparing </a:t>
            </a:r>
            <a:r>
              <a:rPr lang="en-US" sz="1800" dirty="0" err="1">
                <a:solidFill>
                  <a:prstClr val="white"/>
                </a:solidFill>
                <a:latin typeface="+mn-lt"/>
                <a:ea typeface="MS PGothic" pitchFamily="34" charset="-128"/>
              </a:rPr>
              <a:t>McIDAS</a:t>
            </a: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 (-X and -V) for eventual ABI 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data</a:t>
            </a:r>
            <a:endParaRPr lang="en-US" sz="1800" dirty="0">
              <a:solidFill>
                <a:prstClr val="white"/>
              </a:solidFill>
              <a:latin typeface="+mn-lt"/>
              <a:ea typeface="MS PGothic" pitchFamily="34" charset="-128"/>
            </a:endParaRP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CIMSS helped assess L2 product impacts of over 13 instrument waivers for GOES-R through –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U</a:t>
            </a:r>
            <a:endParaRPr lang="en-US" sz="1800" dirty="0">
              <a:solidFill>
                <a:prstClr val="white"/>
              </a:solidFill>
              <a:latin typeface="+mn-lt"/>
              <a:ea typeface="MS PGothic" pitchFamily="34" charset="-128"/>
            </a:endParaRP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File comparison tool called Glance compares contents from 2 files, is still in use by GOES-R </a:t>
            </a:r>
            <a:r>
              <a:rPr lang="en-US" sz="1800" dirty="0" smtClean="0">
                <a:solidFill>
                  <a:prstClr val="white"/>
                </a:solidFill>
                <a:ea typeface="MS PGothic" pitchFamily="34" charset="-128"/>
              </a:rPr>
              <a:t>Program</a:t>
            </a:r>
            <a:endParaRPr lang="en-US" sz="1800" dirty="0">
              <a:solidFill>
                <a:prstClr val="white"/>
              </a:solidFill>
              <a:ea typeface="MS PGothic" pitchFamily="34" charset="-128"/>
            </a:endParaRP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Community Satellite Processing Package (CSPP) for GEOs, for direct-broadcast 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users and</a:t>
            </a:r>
            <a:r>
              <a:rPr lang="en-US" sz="1800" dirty="0" smtClean="0">
                <a:solidFill>
                  <a:prstClr val="white"/>
                </a:solidFill>
                <a:ea typeface="MS PGothic" pitchFamily="34" charset="-128"/>
              </a:rPr>
              <a:t> </a:t>
            </a:r>
            <a:r>
              <a:rPr lang="en-US" sz="1800" dirty="0">
                <a:solidFill>
                  <a:prstClr val="white"/>
                </a:solidFill>
                <a:ea typeface="MS PGothic" pitchFamily="34" charset="-128"/>
              </a:rPr>
              <a:t>provided to NWS </a:t>
            </a:r>
            <a:r>
              <a:rPr lang="en-US" sz="1800" dirty="0" smtClean="0">
                <a:solidFill>
                  <a:prstClr val="white"/>
                </a:solidFill>
                <a:ea typeface="MS PGothic" pitchFamily="34" charset="-128"/>
              </a:rPr>
              <a:t>Centers</a:t>
            </a:r>
            <a:endParaRPr lang="en-US" sz="1800" dirty="0">
              <a:solidFill>
                <a:prstClr val="white"/>
              </a:solidFill>
              <a:ea typeface="MS PGothic" pitchFamily="34" charset="-128"/>
            </a:endParaRP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1800" dirty="0">
                <a:solidFill>
                  <a:prstClr val="white"/>
                </a:solidFill>
                <a:latin typeface="+mn-lt"/>
                <a:ea typeface="MS PGothic" pitchFamily="34" charset="-128"/>
              </a:rPr>
              <a:t>User Preparation, Education, Training, Outreach, &amp; Satellite </a:t>
            </a:r>
            <a:r>
              <a:rPr lang="en-US" sz="1800" dirty="0" smtClean="0">
                <a:solidFill>
                  <a:prstClr val="white"/>
                </a:solidFill>
                <a:latin typeface="+mn-lt"/>
                <a:ea typeface="MS PGothic" pitchFamily="34" charset="-128"/>
              </a:rPr>
              <a:t>Liaisons</a:t>
            </a:r>
            <a:endParaRPr lang="en-US" sz="1800" dirty="0">
              <a:solidFill>
                <a:prstClr val="white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423227" y="29413200"/>
            <a:ext cx="91249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http</a:t>
            </a:r>
            <a:r>
              <a:rPr lang="en-US" sz="2800" dirty="0">
                <a:solidFill>
                  <a:schemeClr val="bg1"/>
                </a:solidFill>
              </a:rPr>
              <a:t>://cimss.ssec.wisc.edu/goes-r</a:t>
            </a:r>
            <a:r>
              <a:rPr lang="en-US" sz="2800" dirty="0" smtClean="0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http</a:t>
            </a:r>
            <a:r>
              <a:rPr lang="en-US" sz="2800" dirty="0">
                <a:solidFill>
                  <a:schemeClr val="bg1"/>
                </a:solidFill>
              </a:rPr>
              <a:t>://www.goes-r.gov</a:t>
            </a:r>
            <a:r>
              <a:rPr lang="en-US" sz="2800" dirty="0" smtClean="0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http://</a:t>
            </a:r>
            <a:r>
              <a:rPr lang="en-US" sz="2800" dirty="0" smtClean="0">
                <a:solidFill>
                  <a:schemeClr val="bg1"/>
                </a:solidFill>
              </a:rPr>
              <a:t>www.goes-r.gov/education/ABI-bands-quick-info.html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Schmit, T. </a:t>
            </a:r>
            <a:r>
              <a:rPr lang="en-US" sz="2400" dirty="0">
                <a:solidFill>
                  <a:schemeClr val="bg1"/>
                </a:solidFill>
              </a:rPr>
              <a:t>J., P. Griffith, M. M. Gunshor, J. M. Daniels, S. J. Goodman, and</a:t>
            </a:r>
          </a:p>
          <a:p>
            <a:r>
              <a:rPr lang="en-US" sz="2400" dirty="0">
                <a:solidFill>
                  <a:schemeClr val="bg1"/>
                </a:solidFill>
              </a:rPr>
              <a:t>W. J. </a:t>
            </a:r>
            <a:r>
              <a:rPr lang="en-US" sz="2400" dirty="0" err="1">
                <a:solidFill>
                  <a:schemeClr val="bg1"/>
                </a:solidFill>
              </a:rPr>
              <a:t>Lebair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2017: </a:t>
            </a:r>
            <a:r>
              <a:rPr lang="en-US" sz="2400" dirty="0">
                <a:solidFill>
                  <a:schemeClr val="bg1"/>
                </a:solidFill>
              </a:rPr>
              <a:t>A closer look at the ABI on the </a:t>
            </a:r>
            <a:r>
              <a:rPr lang="en-US" sz="2400" dirty="0" smtClean="0">
                <a:solidFill>
                  <a:schemeClr val="bg1"/>
                </a:solidFill>
              </a:rPr>
              <a:t>GOES-R series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smtClean="0">
                <a:solidFill>
                  <a:schemeClr val="bg1"/>
                </a:solidFill>
              </a:rPr>
              <a:t> Bull. Amer</a:t>
            </a:r>
            <a:r>
              <a:rPr lang="en-US" sz="2400" dirty="0">
                <a:solidFill>
                  <a:schemeClr val="bg1"/>
                </a:solidFill>
              </a:rPr>
              <a:t>. Meteor. Soc., </a:t>
            </a:r>
            <a:r>
              <a:rPr lang="en-US" sz="2400" b="1" dirty="0" smtClean="0">
                <a:solidFill>
                  <a:schemeClr val="bg1"/>
                </a:solidFill>
              </a:rPr>
              <a:t>98</a:t>
            </a:r>
            <a:r>
              <a:rPr lang="en-US" sz="2400" dirty="0" smtClean="0">
                <a:solidFill>
                  <a:schemeClr val="bg1"/>
                </a:solidFill>
              </a:rPr>
              <a:t>, 681-698, doi:10.1175/BAMS-D-15-00230.1.  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5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589796"/>
              </p:ext>
            </p:extLst>
          </p:nvPr>
        </p:nvGraphicFramePr>
        <p:xfrm>
          <a:off x="7848600" y="5523662"/>
          <a:ext cx="3593291" cy="597352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84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7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Advanced Baseline Imager (ABI</a:t>
                      </a:r>
                      <a:r>
                        <a:rPr lang="en-US" sz="1200" u="none" strike="noStrike" dirty="0" smtClean="0">
                          <a:effectLst/>
                        </a:rPr>
                        <a:t>) Baseline Products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Aerosol </a:t>
                      </a:r>
                      <a:r>
                        <a:rPr lang="en-US" sz="1200" u="none" strike="noStrike" dirty="0">
                          <a:effectLst/>
                        </a:rPr>
                        <a:t>Detection </a:t>
                      </a:r>
                      <a:r>
                        <a:rPr lang="en-US" sz="1200" u="none" strike="noStrike" dirty="0" smtClean="0">
                          <a:effectLst/>
                        </a:rPr>
                        <a:t>(Smoke </a:t>
                      </a:r>
                      <a:r>
                        <a:rPr lang="en-US" sz="1200" u="none" strike="noStrike" dirty="0">
                          <a:effectLst/>
                        </a:rPr>
                        <a:t>and Dust)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Aerosol </a:t>
                      </a:r>
                      <a:r>
                        <a:rPr lang="en-US" sz="1200" u="none" strike="noStrike" dirty="0">
                          <a:effectLst/>
                        </a:rPr>
                        <a:t>Optical Depth (AOD)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Clear </a:t>
                      </a:r>
                      <a:r>
                        <a:rPr lang="en-US" sz="1200" u="none" strike="noStrike" dirty="0">
                          <a:effectLst/>
                        </a:rPr>
                        <a:t>Sky Masks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Cloud </a:t>
                      </a:r>
                      <a:r>
                        <a:rPr lang="en-US" sz="1200" u="none" strike="noStrike" dirty="0">
                          <a:effectLst/>
                        </a:rPr>
                        <a:t>and Moisture Imagery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Cloud </a:t>
                      </a:r>
                      <a:r>
                        <a:rPr lang="en-US" sz="1200" u="none" strike="noStrike" dirty="0">
                          <a:effectLst/>
                        </a:rPr>
                        <a:t>Optical Depth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Cloud </a:t>
                      </a:r>
                      <a:r>
                        <a:rPr lang="en-US" sz="1200" u="none" strike="noStrike" dirty="0">
                          <a:effectLst/>
                        </a:rPr>
                        <a:t>Particle Size Distribution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Cloud </a:t>
                      </a:r>
                      <a:r>
                        <a:rPr lang="en-US" sz="1200" u="none" strike="noStrike" dirty="0">
                          <a:effectLst/>
                        </a:rPr>
                        <a:t>Top Height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Cloud </a:t>
                      </a:r>
                      <a:r>
                        <a:rPr lang="en-US" sz="1200" u="none" strike="noStrike" dirty="0">
                          <a:effectLst/>
                        </a:rPr>
                        <a:t>Top Phase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Cloud </a:t>
                      </a:r>
                      <a:r>
                        <a:rPr lang="en-US" sz="1200" u="none" strike="noStrike" dirty="0">
                          <a:effectLst/>
                        </a:rPr>
                        <a:t>Top Pressure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Cloud </a:t>
                      </a:r>
                      <a:r>
                        <a:rPr lang="en-US" sz="1200" u="none" strike="noStrike" dirty="0">
                          <a:effectLst/>
                        </a:rPr>
                        <a:t>Top Temperature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Derived </a:t>
                      </a:r>
                      <a:r>
                        <a:rPr lang="en-US" sz="1200" u="none" strike="noStrike" dirty="0">
                          <a:effectLst/>
                        </a:rPr>
                        <a:t>Motion Winds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@CIMSS/ASPB*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Derived </a:t>
                      </a:r>
                      <a:r>
                        <a:rPr lang="en-US" sz="1200" u="none" strike="noStrike" dirty="0">
                          <a:effectLst/>
                        </a:rPr>
                        <a:t>Stability Indices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Downward </a:t>
                      </a:r>
                      <a:r>
                        <a:rPr lang="en-US" sz="1200" u="none" strike="noStrike" dirty="0">
                          <a:effectLst/>
                        </a:rPr>
                        <a:t>Shortwave Radiation: Surface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Fire/Hot </a:t>
                      </a:r>
                      <a:r>
                        <a:rPr lang="en-US" sz="1200" u="none" strike="noStrike" dirty="0">
                          <a:effectLst/>
                        </a:rPr>
                        <a:t>Spot Characterization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@CIMSS/ASPB*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Hurricane </a:t>
                      </a:r>
                      <a:r>
                        <a:rPr lang="en-US" sz="1200" u="none" strike="noStrike" dirty="0">
                          <a:effectLst/>
                        </a:rPr>
                        <a:t>Intensity Estimation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Land </a:t>
                      </a:r>
                      <a:r>
                        <a:rPr lang="en-US" sz="1200" u="none" strike="noStrike" dirty="0">
                          <a:effectLst/>
                        </a:rPr>
                        <a:t>Surface Temperature (Skin)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Legacy </a:t>
                      </a:r>
                      <a:r>
                        <a:rPr lang="en-US" sz="1200" u="none" strike="noStrike" dirty="0">
                          <a:effectLst/>
                        </a:rPr>
                        <a:t>Vertical Moisture Profile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Legacy </a:t>
                      </a:r>
                      <a:r>
                        <a:rPr lang="en-US" sz="1200" u="none" strike="noStrike" dirty="0">
                          <a:effectLst/>
                        </a:rPr>
                        <a:t>Vertical Temperature Profile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Radiances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Rainfall </a:t>
                      </a:r>
                      <a:r>
                        <a:rPr lang="en-US" sz="1200" u="none" strike="noStrike" dirty="0">
                          <a:effectLst/>
                        </a:rPr>
                        <a:t>Rate / QPE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Reflected </a:t>
                      </a:r>
                      <a:r>
                        <a:rPr lang="en-US" sz="1200" u="none" strike="noStrike" dirty="0">
                          <a:effectLst/>
                        </a:rPr>
                        <a:t>Shortwave Radiation: TOA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Sea </a:t>
                      </a:r>
                      <a:r>
                        <a:rPr lang="en-US" sz="1200" u="none" strike="noStrike" dirty="0">
                          <a:effectLst/>
                        </a:rPr>
                        <a:t>Surface Temperature (Skin)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Snow </a:t>
                      </a:r>
                      <a:r>
                        <a:rPr lang="en-US" sz="1200" u="none" strike="noStrike" dirty="0">
                          <a:effectLst/>
                        </a:rPr>
                        <a:t>Cover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Total </a:t>
                      </a:r>
                      <a:r>
                        <a:rPr lang="en-US" sz="1200" u="none" strike="noStrike" dirty="0">
                          <a:effectLst/>
                        </a:rPr>
                        <a:t>Precipitable Water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9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 Volcanic </a:t>
                      </a:r>
                      <a:r>
                        <a:rPr lang="en-US" sz="1200" u="none" strike="noStrike" dirty="0">
                          <a:effectLst/>
                        </a:rPr>
                        <a:t>Ash: Detection and Height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@CIMSS/ASPB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pic>
        <p:nvPicPr>
          <p:cNvPr id="72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24231600"/>
            <a:ext cx="8153400" cy="8153400"/>
          </a:xfrm>
          <a:prstGeom prst="rect">
            <a:avLst/>
          </a:prstGeom>
        </p:spPr>
      </p:pic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17354797" y="23325249"/>
            <a:ext cx="9181605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ABI First Light Imagery From CIMSS</a:t>
            </a:r>
          </a:p>
        </p:txBody>
      </p:sp>
      <p:pic>
        <p:nvPicPr>
          <p:cNvPr id="75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148" y="24231600"/>
            <a:ext cx="12846052" cy="8147578"/>
          </a:xfrm>
          <a:prstGeom prst="rect">
            <a:avLst/>
          </a:prstGeom>
        </p:spPr>
      </p:pic>
      <p:pic>
        <p:nvPicPr>
          <p:cNvPr id="7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527" y="4579931"/>
            <a:ext cx="2989896" cy="168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80" y="24535305"/>
            <a:ext cx="7512215" cy="7512215"/>
          </a:xfrm>
          <a:prstGeom prst="rect">
            <a:avLst/>
          </a:prstGeom>
        </p:spPr>
      </p:pic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457966"/>
              </p:ext>
            </p:extLst>
          </p:nvPr>
        </p:nvGraphicFramePr>
        <p:xfrm>
          <a:off x="9037582" y="11948036"/>
          <a:ext cx="2590800" cy="5973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Wavelength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 #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Champion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Fred Mosher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Vern Suomi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Nagaraja Rao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Bo-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L. Stowe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 King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Vern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Suomi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Pierre Morel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W. L. Smith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Gary </a:t>
                      </a:r>
                      <a:r>
                        <a:rPr lang="en-US" sz="11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Ellrod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S. Ackerman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Neuendorffer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W. P.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Menzel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Vern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Suomi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Vern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Suomi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1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W. L. Smith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641" y="4707596"/>
            <a:ext cx="5074355" cy="326505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111" y="5181600"/>
            <a:ext cx="6645166" cy="4994194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39590587" y="6705628"/>
            <a:ext cx="1013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Volcano</a:t>
            </a:r>
            <a:endParaRPr lang="en-US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38314898" y="7728584"/>
            <a:ext cx="2207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Volcanic Ash Plume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8" name="Picture 107" descr="ABI_16panel_France_11Apr2004_newvis.png"/>
          <p:cNvPicPr>
            <a:picLocks noGrp="1" noChangeAspect="1"/>
          </p:cNvPicPr>
          <p:nvPr isPhoto="1"/>
        </p:nvPicPr>
        <p:blipFill>
          <a:blip r:embed="rId15">
            <a:lum/>
          </a:blip>
          <a:stretch>
            <a:fillRect/>
          </a:stretch>
        </p:blipFill>
        <p:spPr>
          <a:xfrm>
            <a:off x="609600" y="14080378"/>
            <a:ext cx="8094936" cy="488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Rectangle 2"/>
          <p:cNvSpPr txBox="1">
            <a:spLocks noChangeArrowheads="1"/>
          </p:cNvSpPr>
          <p:nvPr/>
        </p:nvSpPr>
        <p:spPr>
          <a:xfrm>
            <a:off x="609601" y="14097000"/>
            <a:ext cx="7433296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Proxy Data in </a:t>
            </a:r>
            <a:r>
              <a:rPr lang="en-US" sz="4000" b="1" dirty="0" smtClean="0">
                <a:solidFill>
                  <a:schemeClr val="bg1"/>
                </a:solidFill>
              </a:rPr>
              <a:t>2004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  <p:grpSp>
        <p:nvGrpSpPr>
          <p:cNvPr id="1024" name="Group 1023"/>
          <p:cNvGrpSpPr/>
          <p:nvPr/>
        </p:nvGrpSpPr>
        <p:grpSpPr>
          <a:xfrm>
            <a:off x="1447801" y="19425009"/>
            <a:ext cx="8094936" cy="4887881"/>
            <a:chOff x="609601" y="19425009"/>
            <a:chExt cx="8094936" cy="4887881"/>
          </a:xfrm>
        </p:grpSpPr>
        <p:pic>
          <p:nvPicPr>
            <p:cNvPr id="109" name="Picture 6" descr="ABI_16panel_toarads_abi_soi_remapped_2005_0604_2200_7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1" y="19425009"/>
              <a:ext cx="8094936" cy="4887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Rectangle 2"/>
            <p:cNvSpPr txBox="1">
              <a:spLocks noChangeArrowheads="1"/>
            </p:cNvSpPr>
            <p:nvPr/>
          </p:nvSpPr>
          <p:spPr>
            <a:xfrm>
              <a:off x="1066800" y="19425009"/>
              <a:ext cx="7501319" cy="1058751"/>
            </a:xfrm>
            <a:prstGeom prst="rect">
              <a:avLst/>
            </a:prstGeom>
          </p:spPr>
          <p:txBody>
            <a:bodyPr vert="horz" wrap="square" lIns="438912" tIns="219456" rIns="438912" bIns="219456" rtlCol="0" anchor="t" anchorCtr="0">
              <a:spAutoFit/>
            </a:bodyPr>
            <a:lstStyle>
              <a:lvl1pPr algn="ctr" defTabSz="4389120" rtl="0" eaLnBrk="1" latinLnBrk="0" hangingPunct="1">
                <a:spcBef>
                  <a:spcPct val="0"/>
                </a:spcBef>
                <a:buNone/>
                <a:defRPr sz="21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smtClean="0">
                  <a:solidFill>
                    <a:schemeClr val="bg1"/>
                  </a:solidFill>
                </a:rPr>
                <a:t>Proxy Data in 2009</a:t>
              </a:r>
            </a:p>
          </p:txBody>
        </p:sp>
      </p:grp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1905000" y="24788691"/>
            <a:ext cx="7099509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Proxy Data in 2015</a:t>
            </a:r>
          </a:p>
        </p:txBody>
      </p:sp>
      <p:sp>
        <p:nvSpPr>
          <p:cNvPr id="114" name="Rectangle 2"/>
          <p:cNvSpPr txBox="1">
            <a:spLocks noChangeArrowheads="1"/>
          </p:cNvSpPr>
          <p:nvPr/>
        </p:nvSpPr>
        <p:spPr>
          <a:xfrm>
            <a:off x="1753580" y="4267200"/>
            <a:ext cx="7771420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22391423" y="10728522"/>
            <a:ext cx="9029204" cy="5628207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The Launch</a:t>
            </a: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2400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GOES-R was launched from Cape Canaveral, FL on November 19, 2016 at 6:42pm EST (23:46 UTC).</a:t>
            </a: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2400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GOES-R reached geostationary orbit and was renamed GOES-16 on November 29, 2016.</a:t>
            </a: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2400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GOES-16 reached the check-out location of 89.5W on December 6, 2016.</a:t>
            </a: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2400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ABI “First Light” data, all 16 bands, were received on January 14, 2017 (via internet at CIMSS) and “First Light Images” were generated from January 15, 2017 data.</a:t>
            </a: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2400" dirty="0" smtClean="0">
                <a:solidFill>
                  <a:schemeClr val="bg1"/>
                </a:solidFill>
                <a:ea typeface="MS PGothic" pitchFamily="34" charset="-128"/>
              </a:rPr>
              <a:t>There </a:t>
            </a:r>
            <a:r>
              <a:rPr lang="en-US" sz="2400" dirty="0">
                <a:solidFill>
                  <a:schemeClr val="bg1"/>
                </a:solidFill>
                <a:ea typeface="MS PGothic" pitchFamily="34" charset="-128"/>
              </a:rPr>
              <a:t>were test visible data sent on January 7, 2017</a:t>
            </a:r>
          </a:p>
          <a:p>
            <a:pPr marL="739775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pitchFamily="2" charset="2"/>
              <a:buChar char=""/>
            </a:pPr>
            <a:r>
              <a:rPr lang="en-US" sz="2400" dirty="0">
                <a:solidFill>
                  <a:schemeClr val="bg1"/>
                </a:solidFill>
                <a:ea typeface="MS PGothic" pitchFamily="34" charset="-128"/>
              </a:rPr>
              <a:t>Official press release was Jan 23, 2017 (First day of AMS</a:t>
            </a:r>
            <a:r>
              <a:rPr lang="en-US" sz="2400" dirty="0" smtClean="0">
                <a:solidFill>
                  <a:schemeClr val="bg1"/>
                </a:solidFill>
                <a:ea typeface="MS PGothic" pitchFamily="34" charset="-128"/>
              </a:rPr>
              <a:t>)</a:t>
            </a:r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15" name="Rectangle 2"/>
          <p:cNvSpPr txBox="1">
            <a:spLocks noChangeArrowheads="1"/>
          </p:cNvSpPr>
          <p:nvPr/>
        </p:nvSpPr>
        <p:spPr>
          <a:xfrm>
            <a:off x="34213800" y="4267200"/>
            <a:ext cx="7771420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Post Launch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3060272" y="7886650"/>
            <a:ext cx="222368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prstClr val="black"/>
                </a:solidFill>
              </a:rPr>
              <a:t>Image Courtesy of </a:t>
            </a:r>
            <a:r>
              <a:rPr lang="en-US" sz="1100" dirty="0" smtClean="0">
                <a:solidFill>
                  <a:prstClr val="black"/>
                </a:solidFill>
              </a:rPr>
              <a:t>Lockheed Martin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22" name="Rectangle 2"/>
          <p:cNvSpPr txBox="1">
            <a:spLocks noChangeArrowheads="1"/>
          </p:cNvSpPr>
          <p:nvPr/>
        </p:nvSpPr>
        <p:spPr>
          <a:xfrm>
            <a:off x="33974581" y="27601236"/>
            <a:ext cx="7771420" cy="1674305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References  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&amp; Links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652" y="15364380"/>
            <a:ext cx="5172331" cy="2785101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377" y="7902899"/>
            <a:ext cx="4551122" cy="2450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319" y="26487967"/>
            <a:ext cx="2326321" cy="3077633"/>
          </a:xfrm>
          <a:prstGeom prst="rect">
            <a:avLst/>
          </a:prstGeom>
        </p:spPr>
      </p:pic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32807451" y="23916446"/>
            <a:ext cx="10474150" cy="2715615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Imagery Status</a:t>
            </a: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GOES-16 ABI Imagery has passed both it’s beta (March 2017) and provisional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(Summer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2017) stages.</a:t>
            </a:r>
          </a:p>
          <a:p>
            <a:pPr marL="411163" lvl="0" indent="-342900" algn="l" defTabSz="914400" fontAlgn="base">
              <a:spcBef>
                <a:spcPts val="700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pitchFamily="2" charset="2"/>
              <a:buChar char=""/>
            </a:pP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(Non-operational) ABI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Data is routinely flowing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to users via a number of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paths (GVAR, </a:t>
            </a:r>
            <a:r>
              <a:rPr lang="en-US" sz="2400" dirty="0" err="1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NOAAPort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, CLASS, etc.)</a:t>
            </a:r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746847"/>
              </p:ext>
            </p:extLst>
          </p:nvPr>
        </p:nvGraphicFramePr>
        <p:xfrm>
          <a:off x="12289566" y="5354865"/>
          <a:ext cx="6400800" cy="236327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0.47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0.45 - 0.49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“Blue”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0.64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0.60 - 0.68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“Red”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0.864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0.847 - 0.882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“Veggie”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1.373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1.366 - 1.380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“Cirrus”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1.61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1.59 - 1.63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“Snow/Ice”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2.24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2.22 -2.27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 Particle Size”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12803918" y="4572000"/>
            <a:ext cx="5903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1-6 (Visible /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NearIR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357380"/>
              </p:ext>
            </p:extLst>
          </p:nvPr>
        </p:nvGraphicFramePr>
        <p:xfrm>
          <a:off x="12192000" y="11430000"/>
          <a:ext cx="6400800" cy="372514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3.90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3.80 - 3.99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“Shortwave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6.19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5.79 - 6.59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“Upper-level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6.93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6.72 - 7.14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7.34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7.24 - 7.43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“Lower/Mid-level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8.44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8.23 - 8.66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“Cloud-top Phase”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9.61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9.42 - 9.80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“Ozone”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10.33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10.18 - 10.48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“Clean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11.21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10.82 - 11.60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12.29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11.83 - 12.75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“Dirty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13.28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12.99 - 13.56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“CO</a:t>
                      </a:r>
                      <a:r>
                        <a:rPr lang="en-US" sz="1100" kern="600" baseline="-25000" dirty="0">
                          <a:effectLst/>
                        </a:rPr>
                        <a:t>2</a:t>
                      </a:r>
                      <a:r>
                        <a:rPr lang="en-US" sz="1100" kern="600" dirty="0">
                          <a:effectLst/>
                        </a:rPr>
                        <a:t>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2954000" y="10744200"/>
            <a:ext cx="4778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7-16 (Infrared)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06" b="6132"/>
          <a:stretch/>
        </p:blipFill>
        <p:spPr>
          <a:xfrm>
            <a:off x="27854589" y="4449873"/>
            <a:ext cx="4596345" cy="5808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32942" y="26487966"/>
            <a:ext cx="2387630" cy="2981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345" y="17045402"/>
            <a:ext cx="8788956" cy="7033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>
          <a:xfrm>
            <a:off x="16215304" y="18777805"/>
            <a:ext cx="3771209" cy="3857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18929402"/>
            <a:ext cx="4178233" cy="37057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0" y="18704716"/>
            <a:ext cx="3892901" cy="3930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/>
          <a:stretch/>
        </p:blipFill>
        <p:spPr>
          <a:xfrm>
            <a:off x="24311972" y="17986944"/>
            <a:ext cx="3729628" cy="464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949" y="18078438"/>
            <a:ext cx="3982899" cy="4556706"/>
          </a:xfrm>
          <a:prstGeom prst="rect">
            <a:avLst/>
          </a:prstGeom>
        </p:spPr>
      </p:pic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11386367" y="22372554"/>
            <a:ext cx="4834319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NWS ORD (1999)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15773400" y="22402800"/>
            <a:ext cx="4834319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ABI TRD (1999)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19702081" y="22402800"/>
            <a:ext cx="4834319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ABI PORD (2004)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23740681" y="22402800"/>
            <a:ext cx="4834319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CMI ATBD (2010)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27965400" y="22402800"/>
            <a:ext cx="4834319" cy="1058751"/>
          </a:xfrm>
          <a:prstGeom prst="rect">
            <a:avLst/>
          </a:prstGeom>
        </p:spPr>
        <p:txBody>
          <a:bodyPr vert="horz" wrap="square" lIns="438912" tIns="219456" rIns="438912" bIns="219456" rtlCol="0" anchor="t" anchorCtr="0">
            <a:sp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CMI RIMP (2016)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581" y="8997615"/>
            <a:ext cx="7510361" cy="4521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246" y="12977187"/>
            <a:ext cx="6366019" cy="4244013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34894834" y="10268884"/>
            <a:ext cx="13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 </a:t>
            </a:r>
          </a:p>
          <a:p>
            <a:r>
              <a:rPr lang="en-US" sz="2000" dirty="0" smtClean="0"/>
              <a:t>Differences</a:t>
            </a:r>
            <a:endParaRPr lang="en-US" sz="2000" dirty="0"/>
          </a:p>
        </p:txBody>
      </p:sp>
      <p:sp>
        <p:nvSpPr>
          <p:cNvPr id="70" name="TextBox 69"/>
          <p:cNvSpPr txBox="1"/>
          <p:nvPr/>
        </p:nvSpPr>
        <p:spPr>
          <a:xfrm>
            <a:off x="38043577" y="15564014"/>
            <a:ext cx="114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River Fog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40790</TotalTime>
  <Words>840</Words>
  <Application>Microsoft Office PowerPoint</Application>
  <PresentationFormat>Custom</PresentationFormat>
  <Paragraphs>239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MS PGothic</vt:lpstr>
      <vt:lpstr>Arial</vt:lpstr>
      <vt:lpstr>Calibri</vt:lpstr>
      <vt:lpstr>Wingdings</vt:lpstr>
      <vt:lpstr>Office Theme</vt:lpstr>
      <vt:lpstr>AWG Imagery Team: GOES-16 ABI Post Launch Test  Timothy J. Schmit NOAA/NESDIS/STAR Advanced Satellite Products Branch (ASPB); Madison, WI USA   Mathew M. Gunshor, Kaba Bah, Joleen Feltz, James P. Nelson III, and Hong Zhang Cooperative Institute for Meteorological Satellite Studies (CIMSS); University of Wisconsin-Madison, Madison, WI   With help from many, many others (Dan Lindsey, Steve Miller, etc.)!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and Improved Imager on GOES-R</dc:title>
  <dc:creator>Mat Gunshor</dc:creator>
  <cp:lastModifiedBy>Tim Schmit</cp:lastModifiedBy>
  <cp:revision>224</cp:revision>
  <dcterms:created xsi:type="dcterms:W3CDTF">2012-11-27T16:52:50Z</dcterms:created>
  <dcterms:modified xsi:type="dcterms:W3CDTF">2017-07-10T14:54:54Z</dcterms:modified>
</cp:coreProperties>
</file>