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128" d="100"/>
          <a:sy n="128" d="100"/>
        </p:scale>
        <p:origin x="-7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EC521-737C-4B36-90FD-D9BE542A4B69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AC0EF-79AF-489A-944C-6732A04B7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5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dirty="0" smtClean="0"/>
              <a:t>Hello everyone! I’m Yasuhiko</a:t>
            </a:r>
            <a:r>
              <a:rPr lang="en-US" altLang="ja-JP" baseline="0" dirty="0" smtClean="0"/>
              <a:t> Sumida. I’m form Japan, Japan Meteorological Agency(JMA), Meteorological Satellite Center(MSC).</a:t>
            </a:r>
          </a:p>
          <a:p>
            <a:r>
              <a:rPr lang="en-US" altLang="ja-JP" baseline="0" dirty="0" smtClean="0"/>
              <a:t>I really appreciate opportunity to invite me and collaborate with CIMSS and SSEC members.</a:t>
            </a:r>
          </a:p>
          <a:p>
            <a:r>
              <a:rPr lang="en-US" altLang="ja-JP" baseline="0" dirty="0" smtClean="0"/>
              <a:t>I’m looking forward to my stay for one year.</a:t>
            </a:r>
          </a:p>
          <a:p>
            <a:r>
              <a:rPr lang="en-US" altLang="ja-JP" baseline="0" dirty="0" smtClean="0"/>
              <a:t>Today I’d like to introduce Himawari-8 JMA launched last year and my developing product, convective cloud area detection.</a:t>
            </a:r>
          </a:p>
          <a:p>
            <a:r>
              <a:rPr lang="en-US" altLang="ja-JP" baseline="0" dirty="0" smtClean="0"/>
              <a:t>My English presentation skill is not so good. If you don’t understand what I say, please ask me anytime. </a:t>
            </a:r>
          </a:p>
          <a:p>
            <a:r>
              <a:rPr lang="en-US" altLang="ja-JP" baseline="0" dirty="0" smtClean="0"/>
              <a:t>This improvement is one of the most important purpose in the US.</a:t>
            </a:r>
            <a:endParaRPr lang="ja-JP" altLang="en-US" dirty="0" smtClean="0"/>
          </a:p>
        </p:txBody>
      </p:sp>
      <p:sp>
        <p:nvSpPr>
          <p:cNvPr id="2765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6FCFF0-868E-40B3-B981-CC98CFD38F96}" type="slidenum">
              <a:rPr lang="ja-JP" altLang="en-US" smtClean="0">
                <a:solidFill>
                  <a:prstClr val="black"/>
                </a:solidFill>
              </a:rPr>
              <a:pPr/>
              <a:t>1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5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grpSp>
        <p:nvGrpSpPr>
          <p:cNvPr id="4" name="グループ化 8"/>
          <p:cNvGrpSpPr/>
          <p:nvPr userDrawn="1"/>
        </p:nvGrpSpPr>
        <p:grpSpPr>
          <a:xfrm>
            <a:off x="1368152" y="6462919"/>
            <a:ext cx="7775848" cy="389442"/>
            <a:chOff x="1043607" y="6496951"/>
            <a:chExt cx="7488832" cy="389442"/>
          </a:xfrm>
        </p:grpSpPr>
        <p:sp>
          <p:nvSpPr>
            <p:cNvPr id="7" name="正方形/長方形 6"/>
            <p:cNvSpPr/>
            <p:nvPr userDrawn="1"/>
          </p:nvSpPr>
          <p:spPr>
            <a:xfrm>
              <a:off x="1043607" y="6525344"/>
              <a:ext cx="748883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ja-JP" altLang="en-US" i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　　　</a:t>
              </a:r>
              <a:r>
                <a:rPr kumimoji="1" lang="en-US" altLang="ja-JP" sz="2400" i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2016</a:t>
              </a:r>
              <a:r>
                <a:rPr kumimoji="1" lang="ja-JP" altLang="en-US" sz="2400" i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　　　</a:t>
              </a:r>
              <a:r>
                <a:rPr kumimoji="1" lang="en-US" altLang="ja-JP" sz="2400" i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HIMAWARI-9</a:t>
              </a:r>
              <a:endParaRPr kumimoji="1" lang="ja-JP" altLang="en-US" sz="24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endParaRPr>
            </a:p>
          </p:txBody>
        </p:sp>
        <p:sp>
          <p:nvSpPr>
            <p:cNvPr id="8" name="二等辺三角形 7"/>
            <p:cNvSpPr/>
            <p:nvPr userDrawn="1"/>
          </p:nvSpPr>
          <p:spPr>
            <a:xfrm rot="5400000">
              <a:off x="1002658" y="6537901"/>
              <a:ext cx="389442" cy="307541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グループ化 9"/>
          <p:cNvGrpSpPr/>
          <p:nvPr userDrawn="1"/>
        </p:nvGrpSpPr>
        <p:grpSpPr>
          <a:xfrm>
            <a:off x="1036060" y="6112284"/>
            <a:ext cx="8107940" cy="360040"/>
            <a:chOff x="1042060" y="6511652"/>
            <a:chExt cx="8107940" cy="360040"/>
          </a:xfrm>
        </p:grpSpPr>
        <p:sp>
          <p:nvSpPr>
            <p:cNvPr id="11" name="正方形/長方形 10"/>
            <p:cNvSpPr/>
            <p:nvPr userDrawn="1"/>
          </p:nvSpPr>
          <p:spPr>
            <a:xfrm>
              <a:off x="1043608" y="6525344"/>
              <a:ext cx="8106392" cy="332656"/>
            </a:xfrm>
            <a:prstGeom prst="rect">
              <a:avLst/>
            </a:prstGeom>
            <a:gradFill flip="none" rotWithShape="1">
              <a:gsLst>
                <a:gs pos="20000">
                  <a:schemeClr val="tx1"/>
                </a:gs>
                <a:gs pos="86000">
                  <a:schemeClr val="accent1">
                    <a:tint val="44500"/>
                    <a:satMod val="160000"/>
                  </a:schemeClr>
                </a:gs>
                <a:gs pos="100000">
                  <a:srgbClr val="E1ECF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ja-JP" altLang="en-US" i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　　　　　　</a:t>
              </a:r>
              <a:r>
                <a:rPr kumimoji="1" lang="en-US" altLang="ja-JP" sz="2400" i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2014</a:t>
              </a:r>
              <a:r>
                <a:rPr kumimoji="1" lang="ja-JP" altLang="en-US" sz="2400" i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　　　</a:t>
              </a:r>
              <a:r>
                <a:rPr kumimoji="1" lang="en-US" altLang="ja-JP" sz="2400" i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" pitchFamily="18" charset="0"/>
                </a:rPr>
                <a:t>HIMAWARI-8</a:t>
              </a:r>
              <a:endParaRPr kumimoji="1" lang="ja-JP" altLang="en-US" sz="24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" pitchFamily="18" charset="0"/>
              </a:endParaRPr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1028368" y="6525344"/>
              <a:ext cx="360040" cy="332656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19" name="直線コネクタ 18"/>
          <p:cNvCxnSpPr/>
          <p:nvPr userDrawn="1"/>
        </p:nvCxnSpPr>
        <p:spPr>
          <a:xfrm>
            <a:off x="654072" y="3356992"/>
            <a:ext cx="7848872" cy="0"/>
          </a:xfrm>
          <a:prstGeom prst="line">
            <a:avLst/>
          </a:prstGeom>
          <a:ln w="34925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 userDrawn="1"/>
        </p:nvSpPr>
        <p:spPr>
          <a:xfrm>
            <a:off x="0" y="6093296"/>
            <a:ext cx="104360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>
              <a:solidFill>
                <a:prstClr val="white"/>
              </a:solidFill>
            </a:endParaRPr>
          </a:p>
        </p:txBody>
      </p:sp>
      <p:pic>
        <p:nvPicPr>
          <p:cNvPr id="32771" name="Picture 3" descr="C:\Documents and Settings\JMA32E5\デスクトップ\東北大出張\4_ひまわり高頻度観測について\次期ひまわり--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002060">
                <a:tint val="45000"/>
                <a:satMod val="400000"/>
              </a:srgbClr>
            </a:duotone>
            <a:lum bright="-20000"/>
          </a:blip>
          <a:srcRect/>
          <a:stretch>
            <a:fillRect/>
          </a:stretch>
        </p:blipFill>
        <p:spPr bwMode="auto">
          <a:xfrm rot="20576677">
            <a:off x="114869" y="5712475"/>
            <a:ext cx="964909" cy="1176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939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2015/04/10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SSEC/CIMSS Seminar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32C16-4AD2-4474-B9D1-8890D66EB41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5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2015/04/10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SSEC/CIMSS Seminar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B1238-89F2-4F29-BBDD-1F66D8CF994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0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9003"/>
            <a:ext cx="8229600" cy="706437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lvl="0"/>
            <a:endParaRPr lang="ja-JP" altLang="en-US" noProof="0" dirty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2015/04/10</a:t>
            </a: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SSEC/CIMSS Seminar</a:t>
            </a: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BEC08-452E-42F5-BED1-CBCA4F7326FF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37706696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2015/04/10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SSEC/CIMSS Seminar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51097-32C8-4C75-8994-ACA15410FFE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2015/04/10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SSEC/CIMSS Seminar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93A7D-0330-4C3A-83AE-4327738B20E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2015/04/10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SSEC/CIMSS Seminar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083AF-9EDA-4FBE-8D91-D3F373E728E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2015/04/10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SSEC/CIMSS Seminar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7ABD4-BC20-4D96-9C64-819983053EF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2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2015/04/10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SSEC/CIMSS Seminar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323FE-F4CD-4D1C-A5A7-662AD80E9BB8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1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2015/04/10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SSEC/CIMSS Seminar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BCC32-1A7C-4106-A592-C86E5025783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2015/04/10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SSEC/CIMSS Seminar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4077F-29F3-467F-8230-AF05E6A7D15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2015/04/10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SSEC/CIMSS Seminar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6F337-0788-46DB-9274-CEDC8AF15BF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svkeg2.naps.kishou.go.jp/webpon/imagedat.php?SENSOR=HRIT-2&amp;CHAN=-1&amp;FOLDER=/grpL/msc/webpon/SatData/HRIT-2/VIS&amp;DIFF=0&amp;SET=DETAIL&amp;FILENAME=HRIT_MTSAT2_20131025_0032_DK01VIS&amp;PROJ=NOPR&amp;FORM=PNG&amp;PRJCLON=&amp;PRJCLAT=&amp;PRJCLAT2=&amp;STDXPOS=0&amp;STDYPOS=0&amp;STDLON=&amp;STDLAT=&amp;STDXSIZ=10&amp;STDYSIZ=10&amp;STDXNUM=0&amp;STDYNUM=0&amp;MAPCOL=10&amp;LINCOL=12&amp;LINITV=-10&amp;LINWID=1&amp;STRCOL=6&amp;EQUCOL=17&amp;STRSIZ=8&amp;STRPOS=1&amp;TIMMOD=0&amp;BRIGHT=0&amp;CNTRST=0&amp;ELVBRT=0&amp;STR=1&amp;ELV=1&amp;ERR=0&amp;INTP=0"/>
          <p:cNvPicPr>
            <a:picLocks noChangeAspect="1" noChangeArrowheads="1"/>
          </p:cNvPicPr>
          <p:nvPr userDrawn="1"/>
        </p:nvPicPr>
        <p:blipFill>
          <a:blip r:embed="rId14" cstate="print"/>
          <a:srcRect r="25202" b="69529"/>
          <a:stretch>
            <a:fillRect/>
          </a:stretch>
        </p:blipFill>
        <p:spPr bwMode="auto">
          <a:xfrm>
            <a:off x="6804249" y="0"/>
            <a:ext cx="2350621" cy="957600"/>
          </a:xfrm>
          <a:prstGeom prst="rect">
            <a:avLst/>
          </a:prstGeom>
          <a:noFill/>
        </p:spPr>
      </p:pic>
      <p:sp>
        <p:nvSpPr>
          <p:cNvPr id="10" name="正方形/長方形 9"/>
          <p:cNvSpPr/>
          <p:nvPr userDrawn="1"/>
        </p:nvSpPr>
        <p:spPr>
          <a:xfrm>
            <a:off x="6804248" y="0"/>
            <a:ext cx="1008112" cy="116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-1"/>
            <a:ext cx="6805612" cy="954000"/>
          </a:xfrm>
          <a:prstGeom prst="rect">
            <a:avLst/>
          </a:prstGeom>
          <a:gradFill flip="none" rotWithShape="1">
            <a:gsLst>
              <a:gs pos="66000">
                <a:schemeClr val="tx1"/>
              </a:gs>
              <a:gs pos="95000">
                <a:srgbClr val="CCEC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307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14808" y="250816"/>
            <a:ext cx="8229600" cy="72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24744"/>
            <a:ext cx="8229600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>
                <a:solidFill>
                  <a:prstClr val="black">
                    <a:tint val="75000"/>
                  </a:prstClr>
                </a:solidFill>
              </a:rPr>
              <a:t>2015/04/10</a:t>
            </a:r>
            <a:endParaRPr kumimoji="1"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dirty="0" smtClean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>
                <a:solidFill>
                  <a:prstClr val="black">
                    <a:tint val="75000"/>
                  </a:prstClr>
                </a:solidFill>
              </a:rPr>
              <a:t>SSEC/CIMSS Seminar</a:t>
            </a:r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14042D-A478-451E-911C-7B008393EB7D}" type="slidenum">
              <a:rPr kumimoji="1" lang="ja-JP" alt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0" y="6360062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45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ea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テキスト ボックス 2"/>
          <p:cNvSpPr txBox="1">
            <a:spLocks noChangeArrowheads="1"/>
          </p:cNvSpPr>
          <p:nvPr/>
        </p:nvSpPr>
        <p:spPr bwMode="auto">
          <a:xfrm>
            <a:off x="-324544" y="3717032"/>
            <a:ext cx="9429651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Yasuhiko </a:t>
            </a:r>
            <a:r>
              <a:rPr kumimoji="1" lang="en-US" altLang="ja-JP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SUMIDA (ysumida@wisc.edu)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200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Meteorological </a:t>
            </a:r>
            <a:r>
              <a:rPr kumimoji="1" lang="en-US" altLang="ja-JP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Satellite </a:t>
            </a:r>
            <a:r>
              <a:rPr kumimoji="1" lang="en-US" altLang="ja-JP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Center(MSC) </a:t>
            </a:r>
            <a:r>
              <a:rPr kumimoji="1" lang="en-US" altLang="ja-JP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of </a:t>
            </a:r>
            <a:r>
              <a:rPr kumimoji="1" lang="en-US" altLang="ja-JP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Japan Meteorological Agency(JMA)</a:t>
            </a:r>
            <a:br>
              <a:rPr kumimoji="1" lang="en-US" altLang="ja-JP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</a:br>
            <a:r>
              <a:rPr kumimoji="1" lang="en-US" altLang="ja-JP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University of Wisconsin-Madison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Cooperative Institute for Meteorological Satellite Studies (CIMSS)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Visiting Scholar</a:t>
            </a:r>
            <a:endParaRPr kumimoji="1" lang="en-US" altLang="ja-JP" sz="2000" dirty="0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11" name="タイトル 10"/>
          <p:cNvSpPr>
            <a:spLocks noGrp="1"/>
          </p:cNvSpPr>
          <p:nvPr>
            <p:ph type="ctrTitle"/>
          </p:nvPr>
        </p:nvSpPr>
        <p:spPr>
          <a:xfrm>
            <a:off x="107504" y="1844825"/>
            <a:ext cx="8496944" cy="1664196"/>
          </a:xfrm>
        </p:spPr>
        <p:txBody>
          <a:bodyPr/>
          <a:lstStyle/>
          <a:p>
            <a:pPr algn="r"/>
            <a:r>
              <a:rPr kumimoji="1" lang="en-US" altLang="ja-JP" sz="3000" dirty="0" smtClean="0"/>
              <a:t>Introduction of JMA next generation Satellite “Himawari-8” and Convective Cloud Area Detection </a:t>
            </a:r>
            <a:endParaRPr kumimoji="1" lang="ja-JP" altLang="en-US" sz="30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31" y="-10987"/>
            <a:ext cx="1080000" cy="108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000" cy="1080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3750"/>
            <a:ext cx="13144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0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いろいろ\事例集\20150130_ひまわり8号_サンプル\20150301_沖縄の寒冷前線\バンド13画像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5994666" cy="45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Himawari-8 observation:</a:t>
            </a:r>
            <a:r>
              <a:rPr lang="ja-JP" altLang="en-US" dirty="0"/>
              <a:t> </a:t>
            </a:r>
            <a:r>
              <a:rPr lang="en-US" altLang="ja-JP" dirty="0" smtClean="0"/>
              <a:t>cold front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00192" y="1412776"/>
            <a:ext cx="27363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prstClr val="black"/>
                </a:solidFill>
                <a:latin typeface="Arial" charset="0"/>
              </a:rPr>
              <a:t>Japan area observation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dirty="0">
                <a:solidFill>
                  <a:prstClr val="black"/>
                </a:solidFill>
                <a:latin typeface="Arial" charset="0"/>
              </a:rPr>
              <a:t>（</a:t>
            </a:r>
            <a:r>
              <a:rPr kumimoji="1" lang="en-US" altLang="ja-JP" dirty="0">
                <a:solidFill>
                  <a:prstClr val="black"/>
                </a:solidFill>
                <a:latin typeface="Arial" charset="0"/>
              </a:rPr>
              <a:t>every 2.5 minutes</a:t>
            </a:r>
            <a:r>
              <a:rPr kumimoji="1" lang="ja-JP" altLang="en-US" dirty="0">
                <a:solidFill>
                  <a:prstClr val="black"/>
                </a:solidFill>
                <a:latin typeface="Arial" charset="0"/>
              </a:rPr>
              <a:t>）</a:t>
            </a:r>
            <a:endParaRPr kumimoji="1" lang="en-US" altLang="ja-JP" dirty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prstClr val="black"/>
                </a:solidFill>
                <a:latin typeface="Arial" charset="0"/>
              </a:rPr>
              <a:t>March 1, 2015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prstClr val="black"/>
                </a:solidFill>
                <a:latin typeface="Arial" charset="0"/>
              </a:rPr>
              <a:t>Band 13 (10.4μm)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>
                <a:solidFill>
                  <a:prstClr val="black"/>
                </a:solidFill>
                <a:latin typeface="Arial" charset="0"/>
              </a:rPr>
              <a:t>Cold front passing above Okinawa Islands, where many convective clouds developed.</a:t>
            </a:r>
            <a:endParaRPr kumimoji="1" lang="ja-JP" alt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2015/04/10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SSEC/CIMSS Seminar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51097-32C8-4C75-8994-ACA15410FFE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フレッシュ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</Words>
  <Application>Microsoft Office PowerPoint</Application>
  <PresentationFormat>On-screen Show (4:3)</PresentationFormat>
  <Paragraphs>23</Paragraphs>
  <Slides>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デザインの設定</vt:lpstr>
      <vt:lpstr>Introduction of JMA next generation Satellite “Himawari-8” and Convective Cloud Area Detection </vt:lpstr>
      <vt:lpstr>Himawari-8 observation: cold front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JMA next generation Satellite “Himawari-8” and Convective Cloud Area Detection </dc:title>
  <dc:creator>Tim Schmit</dc:creator>
  <cp:lastModifiedBy>Tim Schmit</cp:lastModifiedBy>
  <cp:revision>1</cp:revision>
  <dcterms:created xsi:type="dcterms:W3CDTF">2015-05-06T13:30:36Z</dcterms:created>
  <dcterms:modified xsi:type="dcterms:W3CDTF">2015-05-06T13:31:25Z</dcterms:modified>
</cp:coreProperties>
</file>