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6" r:id="rId2"/>
    <p:sldId id="260" r:id="rId3"/>
    <p:sldId id="262" r:id="rId4"/>
    <p:sldId id="271" r:id="rId5"/>
    <p:sldId id="300" r:id="rId6"/>
    <p:sldId id="281" r:id="rId7"/>
    <p:sldId id="301" r:id="rId8"/>
    <p:sldId id="269" r:id="rId9"/>
    <p:sldId id="280" r:id="rId10"/>
    <p:sldId id="275" r:id="rId11"/>
    <p:sldId id="302" r:id="rId12"/>
    <p:sldId id="274" r:id="rId13"/>
    <p:sldId id="287" r:id="rId14"/>
    <p:sldId id="257" r:id="rId15"/>
    <p:sldId id="291" r:id="rId16"/>
    <p:sldId id="297" r:id="rId17"/>
    <p:sldId id="299" r:id="rId18"/>
    <p:sldId id="298" r:id="rId19"/>
    <p:sldId id="282" r:id="rId20"/>
    <p:sldId id="285" r:id="rId21"/>
    <p:sldId id="295" r:id="rId22"/>
    <p:sldId id="296" r:id="rId23"/>
    <p:sldId id="290" r:id="rId24"/>
    <p:sldId id="286" r:id="rId25"/>
    <p:sldId id="303" r:id="rId26"/>
    <p:sldId id="289" r:id="rId27"/>
    <p:sldId id="276" r:id="rId28"/>
    <p:sldId id="273" r:id="rId29"/>
    <p:sldId id="272" r:id="rId30"/>
    <p:sldId id="288" r:id="rId31"/>
    <p:sldId id="283" r:id="rId32"/>
    <p:sldId id="259" r:id="rId33"/>
    <p:sldId id="292" r:id="rId34"/>
    <p:sldId id="294" r:id="rId35"/>
    <p:sldId id="277" r:id="rId36"/>
    <p:sldId id="270" r:id="rId37"/>
    <p:sldId id="304" r:id="rId38"/>
    <p:sldId id="305" r:id="rId39"/>
  </p:sldIdLst>
  <p:sldSz cx="9144000" cy="6858000" type="screen4x3"/>
  <p:notesSz cx="6858000" cy="9144000"/>
  <p:defaultTextStyle>
    <a:defPPr>
      <a:defRPr lang="en-US"/>
    </a:defPPr>
    <a:lvl1pPr marL="0" algn="l" defTabSz="914101" rtl="0" eaLnBrk="1" latinLnBrk="0" hangingPunct="1">
      <a:defRPr sz="1800" kern="1200">
        <a:solidFill>
          <a:schemeClr val="tx1"/>
        </a:solidFill>
        <a:latin typeface="+mn-lt"/>
        <a:ea typeface="+mn-ea"/>
        <a:cs typeface="+mn-cs"/>
      </a:defRPr>
    </a:lvl1pPr>
    <a:lvl2pPr marL="457050" algn="l" defTabSz="914101" rtl="0" eaLnBrk="1" latinLnBrk="0" hangingPunct="1">
      <a:defRPr sz="1800" kern="1200">
        <a:solidFill>
          <a:schemeClr val="tx1"/>
        </a:solidFill>
        <a:latin typeface="+mn-lt"/>
        <a:ea typeface="+mn-ea"/>
        <a:cs typeface="+mn-cs"/>
      </a:defRPr>
    </a:lvl2pPr>
    <a:lvl3pPr marL="914101" algn="l" defTabSz="914101" rtl="0" eaLnBrk="1" latinLnBrk="0" hangingPunct="1">
      <a:defRPr sz="1800" kern="1200">
        <a:solidFill>
          <a:schemeClr val="tx1"/>
        </a:solidFill>
        <a:latin typeface="+mn-lt"/>
        <a:ea typeface="+mn-ea"/>
        <a:cs typeface="+mn-cs"/>
      </a:defRPr>
    </a:lvl3pPr>
    <a:lvl4pPr marL="1371151" algn="l" defTabSz="914101" rtl="0" eaLnBrk="1" latinLnBrk="0" hangingPunct="1">
      <a:defRPr sz="1800" kern="1200">
        <a:solidFill>
          <a:schemeClr val="tx1"/>
        </a:solidFill>
        <a:latin typeface="+mn-lt"/>
        <a:ea typeface="+mn-ea"/>
        <a:cs typeface="+mn-cs"/>
      </a:defRPr>
    </a:lvl4pPr>
    <a:lvl5pPr marL="1828201" algn="l" defTabSz="914101" rtl="0" eaLnBrk="1" latinLnBrk="0" hangingPunct="1">
      <a:defRPr sz="1800" kern="1200">
        <a:solidFill>
          <a:schemeClr val="tx1"/>
        </a:solidFill>
        <a:latin typeface="+mn-lt"/>
        <a:ea typeface="+mn-ea"/>
        <a:cs typeface="+mn-cs"/>
      </a:defRPr>
    </a:lvl5pPr>
    <a:lvl6pPr marL="2285251" algn="l" defTabSz="914101" rtl="0" eaLnBrk="1" latinLnBrk="0" hangingPunct="1">
      <a:defRPr sz="1800" kern="1200">
        <a:solidFill>
          <a:schemeClr val="tx1"/>
        </a:solidFill>
        <a:latin typeface="+mn-lt"/>
        <a:ea typeface="+mn-ea"/>
        <a:cs typeface="+mn-cs"/>
      </a:defRPr>
    </a:lvl6pPr>
    <a:lvl7pPr marL="2742302" algn="l" defTabSz="914101" rtl="0" eaLnBrk="1" latinLnBrk="0" hangingPunct="1">
      <a:defRPr sz="1800" kern="1200">
        <a:solidFill>
          <a:schemeClr val="tx1"/>
        </a:solidFill>
        <a:latin typeface="+mn-lt"/>
        <a:ea typeface="+mn-ea"/>
        <a:cs typeface="+mn-cs"/>
      </a:defRPr>
    </a:lvl7pPr>
    <a:lvl8pPr marL="3199352" algn="l" defTabSz="914101" rtl="0" eaLnBrk="1" latinLnBrk="0" hangingPunct="1">
      <a:defRPr sz="1800" kern="1200">
        <a:solidFill>
          <a:schemeClr val="tx1"/>
        </a:solidFill>
        <a:latin typeface="+mn-lt"/>
        <a:ea typeface="+mn-ea"/>
        <a:cs typeface="+mn-cs"/>
      </a:defRPr>
    </a:lvl8pPr>
    <a:lvl9pPr marL="3656402" algn="l" defTabSz="914101"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2100" autoAdjust="0"/>
  </p:normalViewPr>
  <p:slideViewPr>
    <p:cSldViewPr>
      <p:cViewPr>
        <p:scale>
          <a:sx n="129" d="100"/>
          <a:sy n="129" d="100"/>
        </p:scale>
        <p:origin x="-96" y="-23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50E6A97-66E3-4CB0-A61D-34B5051AF787}" type="datetimeFigureOut">
              <a:rPr lang="en-US" smtClean="0"/>
              <a:t>4/24/2015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CBD5A91-F48D-4EB8-8EBE-4A198FBC99BC}" type="slidenum">
              <a:rPr lang="en-US" smtClean="0"/>
              <a:t>‹#›</a:t>
            </a:fld>
            <a:endParaRPr lang="en-US"/>
          </a:p>
        </p:txBody>
      </p:sp>
    </p:spTree>
    <p:extLst>
      <p:ext uri="{BB962C8B-B14F-4D97-AF65-F5344CB8AC3E}">
        <p14:creationId xmlns:p14="http://schemas.microsoft.com/office/powerpoint/2010/main" val="3881614792"/>
      </p:ext>
    </p:extLst>
  </p:cSld>
  <p:clrMap bg1="lt1" tx1="dk1" bg2="lt2" tx2="dk2" accent1="accent1" accent2="accent2" accent3="accent3" accent4="accent4" accent5="accent5" accent6="accent6" hlink="hlink" folHlink="folHlink"/>
  <p:notesStyle>
    <a:lvl1pPr marL="0" algn="l" defTabSz="914101" rtl="0" eaLnBrk="1" latinLnBrk="0" hangingPunct="1">
      <a:defRPr sz="1200" kern="1200">
        <a:solidFill>
          <a:schemeClr val="tx1"/>
        </a:solidFill>
        <a:latin typeface="+mn-lt"/>
        <a:ea typeface="+mn-ea"/>
        <a:cs typeface="+mn-cs"/>
      </a:defRPr>
    </a:lvl1pPr>
    <a:lvl2pPr marL="457050" algn="l" defTabSz="914101" rtl="0" eaLnBrk="1" latinLnBrk="0" hangingPunct="1">
      <a:defRPr sz="1200" kern="1200">
        <a:solidFill>
          <a:schemeClr val="tx1"/>
        </a:solidFill>
        <a:latin typeface="+mn-lt"/>
        <a:ea typeface="+mn-ea"/>
        <a:cs typeface="+mn-cs"/>
      </a:defRPr>
    </a:lvl2pPr>
    <a:lvl3pPr marL="914101" algn="l" defTabSz="914101" rtl="0" eaLnBrk="1" latinLnBrk="0" hangingPunct="1">
      <a:defRPr sz="1200" kern="1200">
        <a:solidFill>
          <a:schemeClr val="tx1"/>
        </a:solidFill>
        <a:latin typeface="+mn-lt"/>
        <a:ea typeface="+mn-ea"/>
        <a:cs typeface="+mn-cs"/>
      </a:defRPr>
    </a:lvl3pPr>
    <a:lvl4pPr marL="1371151" algn="l" defTabSz="914101" rtl="0" eaLnBrk="1" latinLnBrk="0" hangingPunct="1">
      <a:defRPr sz="1200" kern="1200">
        <a:solidFill>
          <a:schemeClr val="tx1"/>
        </a:solidFill>
        <a:latin typeface="+mn-lt"/>
        <a:ea typeface="+mn-ea"/>
        <a:cs typeface="+mn-cs"/>
      </a:defRPr>
    </a:lvl4pPr>
    <a:lvl5pPr marL="1828201" algn="l" defTabSz="914101" rtl="0" eaLnBrk="1" latinLnBrk="0" hangingPunct="1">
      <a:defRPr sz="1200" kern="1200">
        <a:solidFill>
          <a:schemeClr val="tx1"/>
        </a:solidFill>
        <a:latin typeface="+mn-lt"/>
        <a:ea typeface="+mn-ea"/>
        <a:cs typeface="+mn-cs"/>
      </a:defRPr>
    </a:lvl5pPr>
    <a:lvl6pPr marL="2285251" algn="l" defTabSz="914101" rtl="0" eaLnBrk="1" latinLnBrk="0" hangingPunct="1">
      <a:defRPr sz="1200" kern="1200">
        <a:solidFill>
          <a:schemeClr val="tx1"/>
        </a:solidFill>
        <a:latin typeface="+mn-lt"/>
        <a:ea typeface="+mn-ea"/>
        <a:cs typeface="+mn-cs"/>
      </a:defRPr>
    </a:lvl6pPr>
    <a:lvl7pPr marL="2742302" algn="l" defTabSz="914101" rtl="0" eaLnBrk="1" latinLnBrk="0" hangingPunct="1">
      <a:defRPr sz="1200" kern="1200">
        <a:solidFill>
          <a:schemeClr val="tx1"/>
        </a:solidFill>
        <a:latin typeface="+mn-lt"/>
        <a:ea typeface="+mn-ea"/>
        <a:cs typeface="+mn-cs"/>
      </a:defRPr>
    </a:lvl7pPr>
    <a:lvl8pPr marL="3199352" algn="l" defTabSz="914101" rtl="0" eaLnBrk="1" latinLnBrk="0" hangingPunct="1">
      <a:defRPr sz="1200" kern="1200">
        <a:solidFill>
          <a:schemeClr val="tx1"/>
        </a:solidFill>
        <a:latin typeface="+mn-lt"/>
        <a:ea typeface="+mn-ea"/>
        <a:cs typeface="+mn-cs"/>
      </a:defRPr>
    </a:lvl8pPr>
    <a:lvl9pPr marL="3656402" algn="l" defTabSz="91410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857250" lvl="1" indent="-457200">
              <a:buFont typeface="Courier New" panose="02070309020205020404" pitchFamily="49" charset="0"/>
              <a:buChar char="o"/>
              <a:defRPr/>
            </a:pPr>
            <a:endParaRPr lang="en-US" dirty="0"/>
          </a:p>
        </p:txBody>
      </p:sp>
      <p:sp>
        <p:nvSpPr>
          <p:cNvPr id="4" name="Slide Number Placeholder 3"/>
          <p:cNvSpPr>
            <a:spLocks noGrp="1"/>
          </p:cNvSpPr>
          <p:nvPr>
            <p:ph type="sldNum" sz="quarter" idx="10"/>
          </p:nvPr>
        </p:nvSpPr>
        <p:spPr/>
        <p:txBody>
          <a:bodyPr/>
          <a:lstStyle/>
          <a:p>
            <a:fld id="{EE5AFF8D-D8B8-42B7-BC0C-99B9FE31F113}" type="slidenum">
              <a:rPr lang="en-US" smtClean="0"/>
              <a:t>20</a:t>
            </a:fld>
            <a:endParaRPr lang="en-US"/>
          </a:p>
        </p:txBody>
      </p:sp>
    </p:spTree>
    <p:extLst>
      <p:ext uri="{BB962C8B-B14F-4D97-AF65-F5344CB8AC3E}">
        <p14:creationId xmlns:p14="http://schemas.microsoft.com/office/powerpoint/2010/main" val="10562189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050" indent="0" algn="ctr">
              <a:buNone/>
              <a:defRPr>
                <a:solidFill>
                  <a:schemeClr val="tx1">
                    <a:tint val="75000"/>
                  </a:schemeClr>
                </a:solidFill>
              </a:defRPr>
            </a:lvl2pPr>
            <a:lvl3pPr marL="914101" indent="0" algn="ctr">
              <a:buNone/>
              <a:defRPr>
                <a:solidFill>
                  <a:schemeClr val="tx1">
                    <a:tint val="75000"/>
                  </a:schemeClr>
                </a:solidFill>
              </a:defRPr>
            </a:lvl3pPr>
            <a:lvl4pPr marL="1371151" indent="0" algn="ctr">
              <a:buNone/>
              <a:defRPr>
                <a:solidFill>
                  <a:schemeClr val="tx1">
                    <a:tint val="75000"/>
                  </a:schemeClr>
                </a:solidFill>
              </a:defRPr>
            </a:lvl4pPr>
            <a:lvl5pPr marL="1828201" indent="0" algn="ctr">
              <a:buNone/>
              <a:defRPr>
                <a:solidFill>
                  <a:schemeClr val="tx1">
                    <a:tint val="75000"/>
                  </a:schemeClr>
                </a:solidFill>
              </a:defRPr>
            </a:lvl5pPr>
            <a:lvl6pPr marL="2285251" indent="0" algn="ctr">
              <a:buNone/>
              <a:defRPr>
                <a:solidFill>
                  <a:schemeClr val="tx1">
                    <a:tint val="75000"/>
                  </a:schemeClr>
                </a:solidFill>
              </a:defRPr>
            </a:lvl6pPr>
            <a:lvl7pPr marL="2742302" indent="0" algn="ctr">
              <a:buNone/>
              <a:defRPr>
                <a:solidFill>
                  <a:schemeClr val="tx1">
                    <a:tint val="75000"/>
                  </a:schemeClr>
                </a:solidFill>
              </a:defRPr>
            </a:lvl7pPr>
            <a:lvl8pPr marL="3199352" indent="0" algn="ctr">
              <a:buNone/>
              <a:defRPr>
                <a:solidFill>
                  <a:schemeClr val="tx1">
                    <a:tint val="75000"/>
                  </a:schemeClr>
                </a:solidFill>
              </a:defRPr>
            </a:lvl8pPr>
            <a:lvl9pPr marL="365640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4AA3B9C-F34D-4A08-AEA1-F0E3DB2EF660}" type="datetimeFigureOut">
              <a:rPr lang="en-US" smtClean="0"/>
              <a:t>4/24/2015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39E984-80F3-46A5-81A1-D177533B803F}" type="slidenum">
              <a:rPr lang="en-US" smtClean="0"/>
              <a:t>‹#›</a:t>
            </a:fld>
            <a:endParaRPr lang="en-US"/>
          </a:p>
        </p:txBody>
      </p:sp>
    </p:spTree>
    <p:extLst>
      <p:ext uri="{BB962C8B-B14F-4D97-AF65-F5344CB8AC3E}">
        <p14:creationId xmlns:p14="http://schemas.microsoft.com/office/powerpoint/2010/main" val="15999242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AA3B9C-F34D-4A08-AEA1-F0E3DB2EF660}" type="datetimeFigureOut">
              <a:rPr lang="en-US" smtClean="0"/>
              <a:t>4/24/2015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39E984-80F3-46A5-81A1-D177533B803F}" type="slidenum">
              <a:rPr lang="en-US" smtClean="0"/>
              <a:t>‹#›</a:t>
            </a:fld>
            <a:endParaRPr lang="en-US"/>
          </a:p>
        </p:txBody>
      </p:sp>
    </p:spTree>
    <p:extLst>
      <p:ext uri="{BB962C8B-B14F-4D97-AF65-F5344CB8AC3E}">
        <p14:creationId xmlns:p14="http://schemas.microsoft.com/office/powerpoint/2010/main" val="11038793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AA3B9C-F34D-4A08-AEA1-F0E3DB2EF660}" type="datetimeFigureOut">
              <a:rPr lang="en-US" smtClean="0"/>
              <a:t>4/24/2015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39E984-80F3-46A5-81A1-D177533B803F}" type="slidenum">
              <a:rPr lang="en-US" smtClean="0"/>
              <a:t>‹#›</a:t>
            </a:fld>
            <a:endParaRPr lang="en-US"/>
          </a:p>
        </p:txBody>
      </p:sp>
    </p:spTree>
    <p:extLst>
      <p:ext uri="{BB962C8B-B14F-4D97-AF65-F5344CB8AC3E}">
        <p14:creationId xmlns:p14="http://schemas.microsoft.com/office/powerpoint/2010/main" val="2426785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AA3B9C-F34D-4A08-AEA1-F0E3DB2EF660}" type="datetimeFigureOut">
              <a:rPr lang="en-US" smtClean="0"/>
              <a:t>4/24/2015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39E984-80F3-46A5-81A1-D177533B803F}" type="slidenum">
              <a:rPr lang="en-US" smtClean="0"/>
              <a:t>‹#›</a:t>
            </a:fld>
            <a:endParaRPr lang="en-US"/>
          </a:p>
        </p:txBody>
      </p:sp>
    </p:spTree>
    <p:extLst>
      <p:ext uri="{BB962C8B-B14F-4D97-AF65-F5344CB8AC3E}">
        <p14:creationId xmlns:p14="http://schemas.microsoft.com/office/powerpoint/2010/main" val="15968441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050" indent="0">
              <a:buNone/>
              <a:defRPr sz="1800">
                <a:solidFill>
                  <a:schemeClr val="tx1">
                    <a:tint val="75000"/>
                  </a:schemeClr>
                </a:solidFill>
              </a:defRPr>
            </a:lvl2pPr>
            <a:lvl3pPr marL="914101" indent="0">
              <a:buNone/>
              <a:defRPr sz="1600">
                <a:solidFill>
                  <a:schemeClr val="tx1">
                    <a:tint val="75000"/>
                  </a:schemeClr>
                </a:solidFill>
              </a:defRPr>
            </a:lvl3pPr>
            <a:lvl4pPr marL="1371151" indent="0">
              <a:buNone/>
              <a:defRPr sz="1400">
                <a:solidFill>
                  <a:schemeClr val="tx1">
                    <a:tint val="75000"/>
                  </a:schemeClr>
                </a:solidFill>
              </a:defRPr>
            </a:lvl4pPr>
            <a:lvl5pPr marL="1828201" indent="0">
              <a:buNone/>
              <a:defRPr sz="1400">
                <a:solidFill>
                  <a:schemeClr val="tx1">
                    <a:tint val="75000"/>
                  </a:schemeClr>
                </a:solidFill>
              </a:defRPr>
            </a:lvl5pPr>
            <a:lvl6pPr marL="2285251" indent="0">
              <a:buNone/>
              <a:defRPr sz="1400">
                <a:solidFill>
                  <a:schemeClr val="tx1">
                    <a:tint val="75000"/>
                  </a:schemeClr>
                </a:solidFill>
              </a:defRPr>
            </a:lvl6pPr>
            <a:lvl7pPr marL="2742302" indent="0">
              <a:buNone/>
              <a:defRPr sz="1400">
                <a:solidFill>
                  <a:schemeClr val="tx1">
                    <a:tint val="75000"/>
                  </a:schemeClr>
                </a:solidFill>
              </a:defRPr>
            </a:lvl7pPr>
            <a:lvl8pPr marL="3199352" indent="0">
              <a:buNone/>
              <a:defRPr sz="1400">
                <a:solidFill>
                  <a:schemeClr val="tx1">
                    <a:tint val="75000"/>
                  </a:schemeClr>
                </a:solidFill>
              </a:defRPr>
            </a:lvl8pPr>
            <a:lvl9pPr marL="3656402"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4AA3B9C-F34D-4A08-AEA1-F0E3DB2EF660}" type="datetimeFigureOut">
              <a:rPr lang="en-US" smtClean="0"/>
              <a:t>4/24/2015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39E984-80F3-46A5-81A1-D177533B803F}" type="slidenum">
              <a:rPr lang="en-US" smtClean="0"/>
              <a:t>‹#›</a:t>
            </a:fld>
            <a:endParaRPr lang="en-US"/>
          </a:p>
        </p:txBody>
      </p:sp>
    </p:spTree>
    <p:extLst>
      <p:ext uri="{BB962C8B-B14F-4D97-AF65-F5344CB8AC3E}">
        <p14:creationId xmlns:p14="http://schemas.microsoft.com/office/powerpoint/2010/main" val="625072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4AA3B9C-F34D-4A08-AEA1-F0E3DB2EF660}" type="datetimeFigureOut">
              <a:rPr lang="en-US" smtClean="0"/>
              <a:t>4/24/2015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39E984-80F3-46A5-81A1-D177533B803F}" type="slidenum">
              <a:rPr lang="en-US" smtClean="0"/>
              <a:t>‹#›</a:t>
            </a:fld>
            <a:endParaRPr lang="en-US"/>
          </a:p>
        </p:txBody>
      </p:sp>
    </p:spTree>
    <p:extLst>
      <p:ext uri="{BB962C8B-B14F-4D97-AF65-F5344CB8AC3E}">
        <p14:creationId xmlns:p14="http://schemas.microsoft.com/office/powerpoint/2010/main" val="6592308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50" indent="0">
              <a:buNone/>
              <a:defRPr sz="2000" b="1"/>
            </a:lvl2pPr>
            <a:lvl3pPr marL="914101" indent="0">
              <a:buNone/>
              <a:defRPr sz="1800" b="1"/>
            </a:lvl3pPr>
            <a:lvl4pPr marL="1371151" indent="0">
              <a:buNone/>
              <a:defRPr sz="1600" b="1"/>
            </a:lvl4pPr>
            <a:lvl5pPr marL="1828201" indent="0">
              <a:buNone/>
              <a:defRPr sz="1600" b="1"/>
            </a:lvl5pPr>
            <a:lvl6pPr marL="2285251" indent="0">
              <a:buNone/>
              <a:defRPr sz="1600" b="1"/>
            </a:lvl6pPr>
            <a:lvl7pPr marL="2742302" indent="0">
              <a:buNone/>
              <a:defRPr sz="1600" b="1"/>
            </a:lvl7pPr>
            <a:lvl8pPr marL="3199352" indent="0">
              <a:buNone/>
              <a:defRPr sz="1600" b="1"/>
            </a:lvl8pPr>
            <a:lvl9pPr marL="365640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050" indent="0">
              <a:buNone/>
              <a:defRPr sz="2000" b="1"/>
            </a:lvl2pPr>
            <a:lvl3pPr marL="914101" indent="0">
              <a:buNone/>
              <a:defRPr sz="1800" b="1"/>
            </a:lvl3pPr>
            <a:lvl4pPr marL="1371151" indent="0">
              <a:buNone/>
              <a:defRPr sz="1600" b="1"/>
            </a:lvl4pPr>
            <a:lvl5pPr marL="1828201" indent="0">
              <a:buNone/>
              <a:defRPr sz="1600" b="1"/>
            </a:lvl5pPr>
            <a:lvl6pPr marL="2285251" indent="0">
              <a:buNone/>
              <a:defRPr sz="1600" b="1"/>
            </a:lvl6pPr>
            <a:lvl7pPr marL="2742302" indent="0">
              <a:buNone/>
              <a:defRPr sz="1600" b="1"/>
            </a:lvl7pPr>
            <a:lvl8pPr marL="3199352" indent="0">
              <a:buNone/>
              <a:defRPr sz="1600" b="1"/>
            </a:lvl8pPr>
            <a:lvl9pPr marL="365640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4AA3B9C-F34D-4A08-AEA1-F0E3DB2EF660}" type="datetimeFigureOut">
              <a:rPr lang="en-US" smtClean="0"/>
              <a:t>4/24/2015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839E984-80F3-46A5-81A1-D177533B803F}" type="slidenum">
              <a:rPr lang="en-US" smtClean="0"/>
              <a:t>‹#›</a:t>
            </a:fld>
            <a:endParaRPr lang="en-US"/>
          </a:p>
        </p:txBody>
      </p:sp>
    </p:spTree>
    <p:extLst>
      <p:ext uri="{BB962C8B-B14F-4D97-AF65-F5344CB8AC3E}">
        <p14:creationId xmlns:p14="http://schemas.microsoft.com/office/powerpoint/2010/main" val="1630317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4AA3B9C-F34D-4A08-AEA1-F0E3DB2EF660}" type="datetimeFigureOut">
              <a:rPr lang="en-US" smtClean="0"/>
              <a:t>4/24/2015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39E984-80F3-46A5-81A1-D177533B803F}" type="slidenum">
              <a:rPr lang="en-US" smtClean="0"/>
              <a:t>‹#›</a:t>
            </a:fld>
            <a:endParaRPr lang="en-US"/>
          </a:p>
        </p:txBody>
      </p:sp>
    </p:spTree>
    <p:extLst>
      <p:ext uri="{BB962C8B-B14F-4D97-AF65-F5344CB8AC3E}">
        <p14:creationId xmlns:p14="http://schemas.microsoft.com/office/powerpoint/2010/main" val="1683841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AA3B9C-F34D-4A08-AEA1-F0E3DB2EF660}" type="datetimeFigureOut">
              <a:rPr lang="en-US" smtClean="0"/>
              <a:t>4/24/2015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839E984-80F3-46A5-81A1-D177533B803F}" type="slidenum">
              <a:rPr lang="en-US" smtClean="0"/>
              <a:t>‹#›</a:t>
            </a:fld>
            <a:endParaRPr lang="en-US"/>
          </a:p>
        </p:txBody>
      </p:sp>
    </p:spTree>
    <p:extLst>
      <p:ext uri="{BB962C8B-B14F-4D97-AF65-F5344CB8AC3E}">
        <p14:creationId xmlns:p14="http://schemas.microsoft.com/office/powerpoint/2010/main" val="3110729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050" indent="0">
              <a:buNone/>
              <a:defRPr sz="1200"/>
            </a:lvl2pPr>
            <a:lvl3pPr marL="914101" indent="0">
              <a:buNone/>
              <a:defRPr sz="1000"/>
            </a:lvl3pPr>
            <a:lvl4pPr marL="1371151" indent="0">
              <a:buNone/>
              <a:defRPr sz="900"/>
            </a:lvl4pPr>
            <a:lvl5pPr marL="1828201" indent="0">
              <a:buNone/>
              <a:defRPr sz="900"/>
            </a:lvl5pPr>
            <a:lvl6pPr marL="2285251" indent="0">
              <a:buNone/>
              <a:defRPr sz="900"/>
            </a:lvl6pPr>
            <a:lvl7pPr marL="2742302" indent="0">
              <a:buNone/>
              <a:defRPr sz="900"/>
            </a:lvl7pPr>
            <a:lvl8pPr marL="3199352" indent="0">
              <a:buNone/>
              <a:defRPr sz="900"/>
            </a:lvl8pPr>
            <a:lvl9pPr marL="365640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AA3B9C-F34D-4A08-AEA1-F0E3DB2EF660}" type="datetimeFigureOut">
              <a:rPr lang="en-US" smtClean="0"/>
              <a:t>4/24/2015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39E984-80F3-46A5-81A1-D177533B803F}" type="slidenum">
              <a:rPr lang="en-US" smtClean="0"/>
              <a:t>‹#›</a:t>
            </a:fld>
            <a:endParaRPr lang="en-US"/>
          </a:p>
        </p:txBody>
      </p:sp>
    </p:spTree>
    <p:extLst>
      <p:ext uri="{BB962C8B-B14F-4D97-AF65-F5344CB8AC3E}">
        <p14:creationId xmlns:p14="http://schemas.microsoft.com/office/powerpoint/2010/main" val="2212422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50" indent="0">
              <a:buNone/>
              <a:defRPr sz="2800"/>
            </a:lvl2pPr>
            <a:lvl3pPr marL="914101" indent="0">
              <a:buNone/>
              <a:defRPr sz="2400"/>
            </a:lvl3pPr>
            <a:lvl4pPr marL="1371151" indent="0">
              <a:buNone/>
              <a:defRPr sz="2000"/>
            </a:lvl4pPr>
            <a:lvl5pPr marL="1828201" indent="0">
              <a:buNone/>
              <a:defRPr sz="2000"/>
            </a:lvl5pPr>
            <a:lvl6pPr marL="2285251" indent="0">
              <a:buNone/>
              <a:defRPr sz="2000"/>
            </a:lvl6pPr>
            <a:lvl7pPr marL="2742302" indent="0">
              <a:buNone/>
              <a:defRPr sz="2000"/>
            </a:lvl7pPr>
            <a:lvl8pPr marL="3199352" indent="0">
              <a:buNone/>
              <a:defRPr sz="2000"/>
            </a:lvl8pPr>
            <a:lvl9pPr marL="3656402"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50" indent="0">
              <a:buNone/>
              <a:defRPr sz="1200"/>
            </a:lvl2pPr>
            <a:lvl3pPr marL="914101" indent="0">
              <a:buNone/>
              <a:defRPr sz="1000"/>
            </a:lvl3pPr>
            <a:lvl4pPr marL="1371151" indent="0">
              <a:buNone/>
              <a:defRPr sz="900"/>
            </a:lvl4pPr>
            <a:lvl5pPr marL="1828201" indent="0">
              <a:buNone/>
              <a:defRPr sz="900"/>
            </a:lvl5pPr>
            <a:lvl6pPr marL="2285251" indent="0">
              <a:buNone/>
              <a:defRPr sz="900"/>
            </a:lvl6pPr>
            <a:lvl7pPr marL="2742302" indent="0">
              <a:buNone/>
              <a:defRPr sz="900"/>
            </a:lvl7pPr>
            <a:lvl8pPr marL="3199352" indent="0">
              <a:buNone/>
              <a:defRPr sz="900"/>
            </a:lvl8pPr>
            <a:lvl9pPr marL="365640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AA3B9C-F34D-4A08-AEA1-F0E3DB2EF660}" type="datetimeFigureOut">
              <a:rPr lang="en-US" smtClean="0"/>
              <a:t>4/24/2015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39E984-80F3-46A5-81A1-D177533B803F}" type="slidenum">
              <a:rPr lang="en-US" smtClean="0"/>
              <a:t>‹#›</a:t>
            </a:fld>
            <a:endParaRPr lang="en-US"/>
          </a:p>
        </p:txBody>
      </p:sp>
    </p:spTree>
    <p:extLst>
      <p:ext uri="{BB962C8B-B14F-4D97-AF65-F5344CB8AC3E}">
        <p14:creationId xmlns:p14="http://schemas.microsoft.com/office/powerpoint/2010/main" val="2422568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10" tIns="45705" rIns="91410" bIns="4570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10" tIns="45705" rIns="91410" bIns="4570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10" tIns="45705" rIns="91410" bIns="45705" rtlCol="0" anchor="ctr"/>
          <a:lstStyle>
            <a:lvl1pPr algn="l">
              <a:defRPr sz="1200">
                <a:solidFill>
                  <a:schemeClr val="tx1">
                    <a:tint val="75000"/>
                  </a:schemeClr>
                </a:solidFill>
              </a:defRPr>
            </a:lvl1pPr>
          </a:lstStyle>
          <a:p>
            <a:fld id="{34AA3B9C-F34D-4A08-AEA1-F0E3DB2EF660}" type="datetimeFigureOut">
              <a:rPr lang="en-US" smtClean="0"/>
              <a:t>4/24/2015</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10" tIns="45705" rIns="91410" bIns="45705"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10" tIns="45705" rIns="91410" bIns="45705" rtlCol="0" anchor="ctr"/>
          <a:lstStyle>
            <a:lvl1pPr algn="r">
              <a:defRPr sz="1200">
                <a:solidFill>
                  <a:schemeClr val="tx1">
                    <a:tint val="75000"/>
                  </a:schemeClr>
                </a:solidFill>
              </a:defRPr>
            </a:lvl1pPr>
          </a:lstStyle>
          <a:p>
            <a:fld id="{F839E984-80F3-46A5-81A1-D177533B803F}" type="slidenum">
              <a:rPr lang="en-US" smtClean="0"/>
              <a:t>‹#›</a:t>
            </a:fld>
            <a:endParaRPr lang="en-US"/>
          </a:p>
        </p:txBody>
      </p:sp>
    </p:spTree>
    <p:extLst>
      <p:ext uri="{BB962C8B-B14F-4D97-AF65-F5344CB8AC3E}">
        <p14:creationId xmlns:p14="http://schemas.microsoft.com/office/powerpoint/2010/main" val="23944391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101" rtl="0" eaLnBrk="1" latinLnBrk="0" hangingPunct="1">
        <a:spcBef>
          <a:spcPct val="0"/>
        </a:spcBef>
        <a:buNone/>
        <a:defRPr sz="4400" kern="1200">
          <a:solidFill>
            <a:schemeClr val="tx1"/>
          </a:solidFill>
          <a:latin typeface="+mj-lt"/>
          <a:ea typeface="+mj-ea"/>
          <a:cs typeface="+mj-cs"/>
        </a:defRPr>
      </a:lvl1pPr>
    </p:titleStyle>
    <p:bodyStyle>
      <a:lvl1pPr marL="342788" indent="-342788" algn="l" defTabSz="914101"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707" indent="-285656" algn="l" defTabSz="914101"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626" indent="-228525" algn="l" defTabSz="914101"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676" indent="-228525" algn="l" defTabSz="91410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726" indent="-228525" algn="l" defTabSz="91410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776" indent="-228525" algn="l" defTabSz="91410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827" indent="-228525" algn="l" defTabSz="91410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877" indent="-228525" algn="l" defTabSz="91410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927" indent="-228525" algn="l" defTabSz="91410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101" rtl="0" eaLnBrk="1" latinLnBrk="0" hangingPunct="1">
        <a:defRPr sz="1800" kern="1200">
          <a:solidFill>
            <a:schemeClr val="tx1"/>
          </a:solidFill>
          <a:latin typeface="+mn-lt"/>
          <a:ea typeface="+mn-ea"/>
          <a:cs typeface="+mn-cs"/>
        </a:defRPr>
      </a:lvl1pPr>
      <a:lvl2pPr marL="457050" algn="l" defTabSz="914101" rtl="0" eaLnBrk="1" latinLnBrk="0" hangingPunct="1">
        <a:defRPr sz="1800" kern="1200">
          <a:solidFill>
            <a:schemeClr val="tx1"/>
          </a:solidFill>
          <a:latin typeface="+mn-lt"/>
          <a:ea typeface="+mn-ea"/>
          <a:cs typeface="+mn-cs"/>
        </a:defRPr>
      </a:lvl2pPr>
      <a:lvl3pPr marL="914101" algn="l" defTabSz="914101" rtl="0" eaLnBrk="1" latinLnBrk="0" hangingPunct="1">
        <a:defRPr sz="1800" kern="1200">
          <a:solidFill>
            <a:schemeClr val="tx1"/>
          </a:solidFill>
          <a:latin typeface="+mn-lt"/>
          <a:ea typeface="+mn-ea"/>
          <a:cs typeface="+mn-cs"/>
        </a:defRPr>
      </a:lvl3pPr>
      <a:lvl4pPr marL="1371151" algn="l" defTabSz="914101" rtl="0" eaLnBrk="1" latinLnBrk="0" hangingPunct="1">
        <a:defRPr sz="1800" kern="1200">
          <a:solidFill>
            <a:schemeClr val="tx1"/>
          </a:solidFill>
          <a:latin typeface="+mn-lt"/>
          <a:ea typeface="+mn-ea"/>
          <a:cs typeface="+mn-cs"/>
        </a:defRPr>
      </a:lvl4pPr>
      <a:lvl5pPr marL="1828201" algn="l" defTabSz="914101" rtl="0" eaLnBrk="1" latinLnBrk="0" hangingPunct="1">
        <a:defRPr sz="1800" kern="1200">
          <a:solidFill>
            <a:schemeClr val="tx1"/>
          </a:solidFill>
          <a:latin typeface="+mn-lt"/>
          <a:ea typeface="+mn-ea"/>
          <a:cs typeface="+mn-cs"/>
        </a:defRPr>
      </a:lvl5pPr>
      <a:lvl6pPr marL="2285251" algn="l" defTabSz="914101" rtl="0" eaLnBrk="1" latinLnBrk="0" hangingPunct="1">
        <a:defRPr sz="1800" kern="1200">
          <a:solidFill>
            <a:schemeClr val="tx1"/>
          </a:solidFill>
          <a:latin typeface="+mn-lt"/>
          <a:ea typeface="+mn-ea"/>
          <a:cs typeface="+mn-cs"/>
        </a:defRPr>
      </a:lvl6pPr>
      <a:lvl7pPr marL="2742302" algn="l" defTabSz="914101" rtl="0" eaLnBrk="1" latinLnBrk="0" hangingPunct="1">
        <a:defRPr sz="1800" kern="1200">
          <a:solidFill>
            <a:schemeClr val="tx1"/>
          </a:solidFill>
          <a:latin typeface="+mn-lt"/>
          <a:ea typeface="+mn-ea"/>
          <a:cs typeface="+mn-cs"/>
        </a:defRPr>
      </a:lvl7pPr>
      <a:lvl8pPr marL="3199352" algn="l" defTabSz="914101" rtl="0" eaLnBrk="1" latinLnBrk="0" hangingPunct="1">
        <a:defRPr sz="1800" kern="1200">
          <a:solidFill>
            <a:schemeClr val="tx1"/>
          </a:solidFill>
          <a:latin typeface="+mn-lt"/>
          <a:ea typeface="+mn-ea"/>
          <a:cs typeface="+mn-cs"/>
        </a:defRPr>
      </a:lvl8pPr>
      <a:lvl9pPr marL="3656402" algn="l" defTabSz="91410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image" Target="../media/image23.jpe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jpe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29.png"/><Relationship Id="rId4" Type="http://schemas.openxmlformats.org/officeDocument/2006/relationships/image" Target="../media/image28.jp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5.JPG"/><Relationship Id="rId1" Type="http://schemas.openxmlformats.org/officeDocument/2006/relationships/slideLayout" Target="../slideLayouts/slideLayout1.xml"/><Relationship Id="rId5" Type="http://schemas.openxmlformats.org/officeDocument/2006/relationships/image" Target="../media/image37.jpg"/><Relationship Id="rId4" Type="http://schemas.openxmlformats.org/officeDocument/2006/relationships/image" Target="../media/image36.jpg"/></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jpeg"/><Relationship Id="rId7" Type="http://schemas.openxmlformats.org/officeDocument/2006/relationships/image" Target="../media/image41.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0.jpeg"/><Relationship Id="rId5" Type="http://schemas.openxmlformats.org/officeDocument/2006/relationships/image" Target="../media/image39.png"/><Relationship Id="rId10" Type="http://schemas.openxmlformats.org/officeDocument/2006/relationships/image" Target="../media/image45.png"/><Relationship Id="rId4" Type="http://schemas.openxmlformats.org/officeDocument/2006/relationships/image" Target="../media/image38.gif"/><Relationship Id="rId9"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8" Type="http://schemas.openxmlformats.org/officeDocument/2006/relationships/image" Target="../media/image55.jpeg"/><Relationship Id="rId13" Type="http://schemas.openxmlformats.org/officeDocument/2006/relationships/image" Target="../media/image60.jpeg"/><Relationship Id="rId3" Type="http://schemas.openxmlformats.org/officeDocument/2006/relationships/image" Target="../media/image50.jpeg"/><Relationship Id="rId7" Type="http://schemas.openxmlformats.org/officeDocument/2006/relationships/image" Target="../media/image54.jpeg"/><Relationship Id="rId12" Type="http://schemas.openxmlformats.org/officeDocument/2006/relationships/image" Target="../media/image59.jpeg"/><Relationship Id="rId2" Type="http://schemas.openxmlformats.org/officeDocument/2006/relationships/image" Target="../media/image49.png"/><Relationship Id="rId16" Type="http://schemas.openxmlformats.org/officeDocument/2006/relationships/image" Target="../media/image63.jpeg"/><Relationship Id="rId1" Type="http://schemas.openxmlformats.org/officeDocument/2006/relationships/slideLayout" Target="../slideLayouts/slideLayout1.xml"/><Relationship Id="rId6" Type="http://schemas.openxmlformats.org/officeDocument/2006/relationships/image" Target="../media/image53.jpeg"/><Relationship Id="rId11" Type="http://schemas.openxmlformats.org/officeDocument/2006/relationships/image" Target="../media/image58.jpeg"/><Relationship Id="rId5" Type="http://schemas.openxmlformats.org/officeDocument/2006/relationships/image" Target="../media/image52.jpeg"/><Relationship Id="rId15" Type="http://schemas.openxmlformats.org/officeDocument/2006/relationships/image" Target="../media/image62.jpeg"/><Relationship Id="rId10" Type="http://schemas.openxmlformats.org/officeDocument/2006/relationships/image" Target="../media/image57.jpeg"/><Relationship Id="rId4" Type="http://schemas.openxmlformats.org/officeDocument/2006/relationships/image" Target="../media/image51.jpeg"/><Relationship Id="rId9" Type="http://schemas.openxmlformats.org/officeDocument/2006/relationships/image" Target="../media/image56.jpeg"/><Relationship Id="rId14" Type="http://schemas.openxmlformats.org/officeDocument/2006/relationships/image" Target="../media/image61.jpeg"/></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1.xml"/><Relationship Id="rId4" Type="http://schemas.openxmlformats.org/officeDocument/2006/relationships/image" Target="../media/image300.png"/></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5.jpeg"/><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ftp://ftp2.star.nesdis.noaa.gov/smcd/xxiong/" TargetMode="External"/><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76.jpeg"/><Relationship Id="rId5" Type="http://schemas.openxmlformats.org/officeDocument/2006/relationships/image" Target="../media/image75.png"/><Relationship Id="rId4" Type="http://schemas.openxmlformats.org/officeDocument/2006/relationships/image" Target="../media/image74.png"/></Relationships>
</file>

<file path=ppt/slides/_rels/slide29.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80.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79.jpeg"/><Relationship Id="rId5" Type="http://schemas.openxmlformats.org/officeDocument/2006/relationships/image" Target="../media/image76.jpeg"/><Relationship Id="rId4" Type="http://schemas.openxmlformats.org/officeDocument/2006/relationships/image" Target="../media/image75.png"/></Relationships>
</file>

<file path=ppt/slides/_rels/slide3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82.jpeg"/></Relationships>
</file>

<file path=ppt/slides/_rels/slide33.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2.jpeg"/><Relationship Id="rId2" Type="http://schemas.openxmlformats.org/officeDocument/2006/relationships/hyperlink" Target="http://cimss.ssec.wisc.edu/sdat/" TargetMode="External"/><Relationship Id="rId1" Type="http://schemas.openxmlformats.org/officeDocument/2006/relationships/slideLayout" Target="../slideLayouts/slideLayout1.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34.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 Id="rId9" Type="http://schemas.openxmlformats.org/officeDocument/2006/relationships/image" Target="../media/image93.png"/></Relationships>
</file>

<file path=ppt/slides/_rels/slide35.xml.rels><?xml version="1.0" encoding="UTF-8" standalone="yes"?>
<Relationships xmlns="http://schemas.openxmlformats.org/package/2006/relationships"><Relationship Id="rId3" Type="http://schemas.openxmlformats.org/officeDocument/2006/relationships/image" Target="../media/image94.gif"/><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ias.ac.in/jess/aug2013/947.pdf" TargetMode="External"/><Relationship Id="rId1" Type="http://schemas.openxmlformats.org/officeDocument/2006/relationships/slideLayout" Target="../slideLayouts/slideLayout1.xml"/><Relationship Id="rId4" Type="http://schemas.openxmlformats.org/officeDocument/2006/relationships/image" Target="../media/image5.tiff"/></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Poster Session I</a:t>
            </a:r>
            <a:endParaRPr lang="en-US" dirty="0"/>
          </a:p>
        </p:txBody>
      </p:sp>
      <p:sp>
        <p:nvSpPr>
          <p:cNvPr id="3" name="Subtitle 2"/>
          <p:cNvSpPr>
            <a:spLocks noGrp="1"/>
          </p:cNvSpPr>
          <p:nvPr>
            <p:ph type="subTitle" idx="1"/>
          </p:nvPr>
        </p:nvSpPr>
        <p:spPr/>
        <p:txBody>
          <a:bodyPr/>
          <a:lstStyle/>
          <a:p>
            <a:r>
              <a:rPr lang="en-US" dirty="0" smtClean="0"/>
              <a:t>Tuesday April 28, 2015</a:t>
            </a:r>
          </a:p>
          <a:p>
            <a:r>
              <a:rPr lang="en-US" dirty="0" smtClean="0"/>
              <a:t>10:30 AM &amp; 3:00 PM</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905000"/>
          </a:xfrm>
          <a:prstGeom prst="rect">
            <a:avLst/>
          </a:prstGeom>
        </p:spPr>
      </p:pic>
    </p:spTree>
    <p:extLst>
      <p:ext uri="{BB962C8B-B14F-4D97-AF65-F5344CB8AC3E}">
        <p14:creationId xmlns:p14="http://schemas.microsoft.com/office/powerpoint/2010/main" val="3427299675"/>
      </p:ext>
    </p:extLst>
  </p:cSld>
  <p:clrMapOvr>
    <a:masterClrMapping/>
  </p:clrMapOvr>
  <mc:AlternateContent xmlns:mc="http://schemas.openxmlformats.org/markup-compatibility/2006">
    <mc:Choice xmlns:p14="http://schemas.microsoft.com/office/powerpoint/2010/main" Requires="p14">
      <p:transition p14:dur="250" advTm="5000"/>
    </mc:Choice>
    <mc:Fallback>
      <p:transition advTm="5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0" y="0"/>
            <a:ext cx="9144000" cy="1905000"/>
          </a:xfrm>
          <a:prstGeom prst="rect">
            <a:avLst/>
          </a:prstGeom>
        </p:spPr>
        <p:txBody>
          <a:bodyPr vert="horz" lIns="91410" tIns="45705" rIns="91410" bIns="45705"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solidFill>
                  <a:srgbClr val="0000FF"/>
                </a:solidFill>
                <a:latin typeface="Arial" pitchFamily="34" charset="0"/>
                <a:cs typeface="Arial" pitchFamily="34" charset="0"/>
              </a:rPr>
              <a:t>JPSS-1 Science Data Product Verification and Validation: Pre-Launch to Post-Launch Plans </a:t>
            </a:r>
          </a:p>
          <a:p>
            <a:r>
              <a:rPr lang="en-US" sz="2000" i="1" dirty="0"/>
              <a:t>Murty G. Divakarla</a:t>
            </a:r>
            <a:r>
              <a:rPr lang="en-US" sz="2000" i="1" baseline="30000" dirty="0"/>
              <a:t>1</a:t>
            </a:r>
            <a:r>
              <a:rPr lang="en-US" sz="2000" i="1" dirty="0"/>
              <a:t>, Lihang Zhou</a:t>
            </a:r>
            <a:r>
              <a:rPr lang="en-US" sz="2000" i="1" baseline="30000" dirty="0"/>
              <a:t>2</a:t>
            </a:r>
            <a:r>
              <a:rPr lang="en-US" sz="2000" i="1" dirty="0"/>
              <a:t>, Xingpin Liu</a:t>
            </a:r>
            <a:r>
              <a:rPr lang="en-US" sz="2000" i="1" baseline="30000" dirty="0"/>
              <a:t>1</a:t>
            </a:r>
            <a:r>
              <a:rPr lang="en-US" sz="2000" i="1" dirty="0"/>
              <a:t>, Walter Wolf</a:t>
            </a:r>
            <a:r>
              <a:rPr lang="en-US" sz="2000" i="1" baseline="30000" dirty="0"/>
              <a:t>2</a:t>
            </a:r>
            <a:r>
              <a:rPr lang="en-US" sz="2000" i="1" dirty="0"/>
              <a:t>, </a:t>
            </a:r>
            <a:endParaRPr lang="en-US" sz="2000" dirty="0"/>
          </a:p>
          <a:p>
            <a:r>
              <a:rPr lang="en-US" sz="2000" i="1" dirty="0"/>
              <a:t>Eric Gottshall</a:t>
            </a:r>
            <a:r>
              <a:rPr lang="en-US" sz="2000" i="1" baseline="30000" dirty="0"/>
              <a:t>2</a:t>
            </a:r>
            <a:r>
              <a:rPr lang="en-US" sz="2000" i="1" dirty="0"/>
              <a:t>, Janna Feeley</a:t>
            </a:r>
            <a:r>
              <a:rPr lang="en-US" sz="2000" i="1" baseline="30000" dirty="0"/>
              <a:t>2</a:t>
            </a:r>
            <a:r>
              <a:rPr lang="en-US" sz="2000" i="1" dirty="0"/>
              <a:t>, Tom Atkins</a:t>
            </a:r>
            <a:r>
              <a:rPr lang="en-US" sz="2000" i="1" baseline="30000" dirty="0"/>
              <a:t>1</a:t>
            </a:r>
            <a:r>
              <a:rPr lang="en-US" sz="2000" i="1" dirty="0"/>
              <a:t>, Robert Steadley</a:t>
            </a:r>
            <a:r>
              <a:rPr lang="en-US" sz="2000" i="1" baseline="30000" dirty="0"/>
              <a:t>2</a:t>
            </a:r>
            <a:r>
              <a:rPr lang="en-US" sz="2000" i="1" dirty="0"/>
              <a:t>, and Ray Godin</a:t>
            </a:r>
            <a:r>
              <a:rPr lang="en-US" sz="2000" i="1" baseline="30000" dirty="0"/>
              <a:t>2 </a:t>
            </a:r>
            <a:endParaRPr lang="en-US" sz="2000" dirty="0"/>
          </a:p>
          <a:p>
            <a:r>
              <a:rPr lang="en-US" sz="1800" dirty="0">
                <a:solidFill>
                  <a:srgbClr val="0000FF"/>
                </a:solidFill>
                <a:latin typeface="Arial" pitchFamily="34" charset="0"/>
                <a:cs typeface="Arial" pitchFamily="34" charset="0"/>
              </a:rPr>
              <a:t>IM Systems Group@NOAA/STAR; </a:t>
            </a:r>
            <a:r>
              <a:rPr lang="en-US" sz="1800" baseline="30000" dirty="0">
                <a:solidFill>
                  <a:srgbClr val="0000FF"/>
                </a:solidFill>
                <a:latin typeface="Arial" pitchFamily="34" charset="0"/>
                <a:cs typeface="Arial" pitchFamily="34" charset="0"/>
              </a:rPr>
              <a:t>2</a:t>
            </a:r>
            <a:r>
              <a:rPr lang="en-US" sz="1800" dirty="0">
                <a:solidFill>
                  <a:srgbClr val="0000FF"/>
                </a:solidFill>
                <a:latin typeface="Arial" pitchFamily="34" charset="0"/>
                <a:cs typeface="Arial" pitchFamily="34" charset="0"/>
              </a:rPr>
              <a:t>NOAA/JPSS, College Park, MD 20740</a:t>
            </a:r>
          </a:p>
        </p:txBody>
      </p:sp>
      <p:sp>
        <p:nvSpPr>
          <p:cNvPr id="8" name="TextBox 7"/>
          <p:cNvSpPr txBox="1"/>
          <p:nvPr/>
        </p:nvSpPr>
        <p:spPr>
          <a:xfrm>
            <a:off x="5334000" y="5562600"/>
            <a:ext cx="3352800" cy="318615"/>
          </a:xfrm>
          <a:prstGeom prst="rect">
            <a:avLst/>
          </a:prstGeom>
          <a:noFill/>
        </p:spPr>
        <p:txBody>
          <a:bodyPr wrap="square" lIns="91410" tIns="45705" rIns="91410" bIns="45705" rtlCol="0">
            <a:spAutoFit/>
          </a:bodyPr>
          <a:lstStyle/>
          <a:p>
            <a:r>
              <a:rPr lang="en-US" sz="1400" b="1" dirty="0"/>
              <a:t>Pathway for the J1 xDR Product Realization</a:t>
            </a:r>
            <a:endParaRPr lang="en-US" sz="1400" b="1" i="1"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800" y="6019800"/>
            <a:ext cx="4724400" cy="838199"/>
          </a:xfrm>
          <a:prstGeom prst="rect">
            <a:avLst/>
          </a:prstGeom>
        </p:spPr>
      </p:pic>
      <p:sp>
        <p:nvSpPr>
          <p:cNvPr id="3" name="TextBox 2"/>
          <p:cNvSpPr txBox="1"/>
          <p:nvPr/>
        </p:nvSpPr>
        <p:spPr>
          <a:xfrm>
            <a:off x="7315200" y="5947820"/>
            <a:ext cx="1676400" cy="862416"/>
          </a:xfrm>
          <a:prstGeom prst="rect">
            <a:avLst/>
          </a:prstGeom>
          <a:noFill/>
        </p:spPr>
        <p:txBody>
          <a:bodyPr wrap="square" lIns="91410" tIns="45705" rIns="91410" bIns="45705" rtlCol="0">
            <a:spAutoFit/>
          </a:bodyPr>
          <a:lstStyle/>
          <a:p>
            <a:pPr algn="ctr"/>
            <a:r>
              <a:rPr lang="en-US" sz="2400" dirty="0"/>
              <a:t>Poster # 1.20</a:t>
            </a:r>
          </a:p>
        </p:txBody>
      </p:sp>
      <p:sp>
        <p:nvSpPr>
          <p:cNvPr id="10" name="Text Box 69"/>
          <p:cNvSpPr txBox="1">
            <a:spLocks noChangeArrowheads="1"/>
          </p:cNvSpPr>
          <p:nvPr/>
        </p:nvSpPr>
        <p:spPr bwMode="white">
          <a:xfrm>
            <a:off x="152400" y="1905001"/>
            <a:ext cx="4038600" cy="4323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0" tIns="45705" rIns="91410" bIns="45705">
            <a:spAutoFit/>
          </a:bodyPr>
          <a:lstStyle/>
          <a:p>
            <a:pPr indent="-457050">
              <a:spcBef>
                <a:spcPct val="0"/>
              </a:spcBef>
            </a:pPr>
            <a:r>
              <a:rPr lang="en-US" dirty="0" smtClean="0">
                <a:solidFill>
                  <a:srgbClr val="0000FF"/>
                </a:solidFill>
                <a:latin typeface="Arial" pitchFamily="34" charset="0"/>
                <a:ea typeface="+mj-ea"/>
                <a:cs typeface="Arial" pitchFamily="34" charset="0"/>
              </a:rPr>
              <a:t>The JPSS STAR (JSTAR) science teams in association with DPES and AMP assure an unmitigated success for JPSS-1 science data product verification and validation</a:t>
            </a:r>
            <a:endParaRPr lang="en-US" sz="1600" kern="0" dirty="0">
              <a:solidFill>
                <a:srgbClr val="000000"/>
              </a:solidFill>
            </a:endParaRPr>
          </a:p>
          <a:p>
            <a:pPr marL="457050" indent="-457050">
              <a:buFont typeface="Arial" pitchFamily="34" charset="0"/>
              <a:buChar char="•"/>
            </a:pPr>
            <a:r>
              <a:rPr lang="en-US" sz="1600" kern="0" dirty="0">
                <a:solidFill>
                  <a:srgbClr val="000000"/>
                </a:solidFill>
              </a:rPr>
              <a:t>The JSTAR science teams have the S-NPP experience and have all the expertise needed to develop, improve, and refine xDR science product algorithms to meet J1 science requirements.</a:t>
            </a:r>
          </a:p>
          <a:p>
            <a:pPr marL="457050" indent="-457050">
              <a:buFont typeface="Wingdings" pitchFamily="2" charset="2"/>
              <a:buChar char="ü"/>
            </a:pPr>
            <a:r>
              <a:rPr lang="en-US" sz="1600" kern="0" dirty="0">
                <a:solidFill>
                  <a:srgbClr val="000000"/>
                </a:solidFill>
              </a:rPr>
              <a:t>The JSTAR science teams and JPSS-AIT/DPES team have all the infrastructure in place for routing J1/Uppers xDR algorithm(s) in compliance with the  Algorithm Change Management Plan (ACMP).</a:t>
            </a:r>
          </a:p>
        </p:txBody>
      </p:sp>
      <p:pic>
        <p:nvPicPr>
          <p:cNvPr id="1028" name="Picture 4"/>
          <p:cNvPicPr>
            <a:picLocks noChangeAspect="1" noChangeArrowheads="1"/>
          </p:cNvPicPr>
          <p:nvPr/>
        </p:nvPicPr>
        <p:blipFill>
          <a:blip r:embed="rId3" cstate="print"/>
          <a:srcRect/>
          <a:stretch>
            <a:fillRect/>
          </a:stretch>
        </p:blipFill>
        <p:spPr bwMode="auto">
          <a:xfrm>
            <a:off x="4267200" y="1905000"/>
            <a:ext cx="4686300" cy="3619500"/>
          </a:xfrm>
          <a:prstGeom prst="rect">
            <a:avLst/>
          </a:prstGeom>
          <a:noFill/>
          <a:ln w="9525">
            <a:noFill/>
            <a:miter lim="800000"/>
            <a:headEnd/>
            <a:tailEnd/>
          </a:ln>
          <a:effectLst/>
        </p:spPr>
      </p:pic>
    </p:spTree>
    <p:extLst>
      <p:ext uri="{BB962C8B-B14F-4D97-AF65-F5344CB8AC3E}">
        <p14:creationId xmlns:p14="http://schemas.microsoft.com/office/powerpoint/2010/main" val="3617395139"/>
      </p:ext>
    </p:extLst>
  </p:cSld>
  <p:clrMapOvr>
    <a:masterClrMapping/>
  </p:clrMapOvr>
  <mc:AlternateContent xmlns:mc="http://schemas.openxmlformats.org/markup-compatibility/2006" xmlns:p14="http://schemas.microsoft.com/office/powerpoint/2010/main">
    <mc:Choice Requires="p14">
      <p:transition p14:dur="250" advTm="10000"/>
    </mc:Choice>
    <mc:Fallback xmlns="">
      <p:transition advTm="10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0" y="353850"/>
            <a:ext cx="9144000" cy="731838"/>
          </a:xfrm>
          <a:prstGeom prst="rect">
            <a:avLst/>
          </a:prstGeom>
        </p:spPr>
        <p:txBody>
          <a:bodyPr vert="horz" lIns="91410" tIns="45705" rIns="91410" bIns="45705"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50000"/>
              </a:lnSpc>
            </a:pPr>
            <a:r>
              <a:rPr lang="en-US" sz="2400" dirty="0">
                <a:solidFill>
                  <a:srgbClr val="0000FF"/>
                </a:solidFill>
                <a:latin typeface="Arial" pitchFamily="34" charset="0"/>
                <a:cs typeface="Arial" pitchFamily="34" charset="0"/>
              </a:rPr>
              <a:t>Subtropical and Tropical Frontal Passages: A Hawai`i Perspective</a:t>
            </a:r>
            <a:br>
              <a:rPr lang="en-US" sz="2400" dirty="0">
                <a:solidFill>
                  <a:srgbClr val="0000FF"/>
                </a:solidFill>
                <a:latin typeface="Arial" pitchFamily="34" charset="0"/>
                <a:cs typeface="Arial" pitchFamily="34" charset="0"/>
              </a:rPr>
            </a:br>
            <a:r>
              <a:rPr lang="en-US" sz="2000" dirty="0">
                <a:solidFill>
                  <a:srgbClr val="0000FF"/>
                </a:solidFill>
                <a:latin typeface="Arial" pitchFamily="34" charset="0"/>
                <a:cs typeface="Arial" pitchFamily="34" charset="0"/>
              </a:rPr>
              <a:t>Jordan J. </a:t>
            </a:r>
            <a:r>
              <a:rPr lang="en-US" sz="2000" dirty="0" err="1">
                <a:solidFill>
                  <a:srgbClr val="0000FF"/>
                </a:solidFill>
                <a:latin typeface="Arial" pitchFamily="34" charset="0"/>
                <a:cs typeface="Arial" pitchFamily="34" charset="0"/>
              </a:rPr>
              <a:t>Gerth</a:t>
            </a:r>
            <a:r>
              <a:rPr lang="en-US" sz="2000" dirty="0">
                <a:solidFill>
                  <a:srgbClr val="0000FF"/>
                </a:solidFill>
                <a:latin typeface="Arial" pitchFamily="34" charset="0"/>
                <a:cs typeface="Arial" pitchFamily="34" charset="0"/>
              </a:rPr>
              <a:t> and Eric K. Lau</a:t>
            </a:r>
            <a:endParaRPr lang="en-US" sz="2400" dirty="0">
              <a:solidFill>
                <a:srgbClr val="0000FF"/>
              </a:solidFill>
              <a:latin typeface="Arial" pitchFamily="34" charset="0"/>
              <a:cs typeface="Arial" pitchFamily="34" charset="0"/>
            </a:endParaRPr>
          </a:p>
          <a:p>
            <a:r>
              <a:rPr lang="en-US" sz="1800" dirty="0">
                <a:solidFill>
                  <a:srgbClr val="0000FF"/>
                </a:solidFill>
                <a:latin typeface="Arial" pitchFamily="34" charset="0"/>
                <a:cs typeface="Arial" pitchFamily="34" charset="0"/>
              </a:rPr>
              <a:t>University of Wisconsin SSEC and NOAA/NWS/Pacific Region</a:t>
            </a:r>
          </a:p>
        </p:txBody>
      </p:sp>
      <p:sp>
        <p:nvSpPr>
          <p:cNvPr id="5" name="Rectangle 5"/>
          <p:cNvSpPr txBox="1">
            <a:spLocks noChangeArrowheads="1"/>
          </p:cNvSpPr>
          <p:nvPr/>
        </p:nvSpPr>
        <p:spPr>
          <a:xfrm>
            <a:off x="304800" y="1805629"/>
            <a:ext cx="5296680" cy="4953000"/>
          </a:xfrm>
          <a:prstGeom prst="rect">
            <a:avLst/>
          </a:prstGeom>
        </p:spPr>
        <p:txBody>
          <a:bodyPr vert="horz" lIns="91410" tIns="45705" rIns="91410" bIns="45705"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788" indent="-342788" algn="l" fontAlgn="base">
              <a:lnSpc>
                <a:spcPct val="90000"/>
              </a:lnSpc>
              <a:spcAft>
                <a:spcPct val="0"/>
              </a:spcAft>
              <a:buFontTx/>
              <a:buChar char="•"/>
            </a:pPr>
            <a:r>
              <a:rPr lang="en-US" sz="2400" kern="0" dirty="0">
                <a:solidFill>
                  <a:srgbClr val="333399"/>
                </a:solidFill>
                <a:latin typeface="Arial"/>
              </a:rPr>
              <a:t>Polar orbiting satellite data provide added value when used in conjunction with geostationary satellite data.</a:t>
            </a:r>
          </a:p>
          <a:p>
            <a:pPr lvl="0" algn="l" fontAlgn="base">
              <a:lnSpc>
                <a:spcPct val="90000"/>
              </a:lnSpc>
              <a:spcAft>
                <a:spcPct val="0"/>
              </a:spcAft>
            </a:pPr>
            <a:r>
              <a:rPr lang="en-US" sz="300" kern="0" dirty="0">
                <a:solidFill>
                  <a:srgbClr val="333399"/>
                </a:solidFill>
                <a:latin typeface="Arial"/>
              </a:rPr>
              <a:t/>
            </a:r>
            <a:br>
              <a:rPr lang="en-US" sz="300" kern="0" dirty="0">
                <a:solidFill>
                  <a:srgbClr val="333399"/>
                </a:solidFill>
                <a:latin typeface="Arial"/>
              </a:rPr>
            </a:br>
            <a:r>
              <a:rPr lang="en-US" sz="300" kern="0" dirty="0">
                <a:solidFill>
                  <a:srgbClr val="333399"/>
                </a:solidFill>
                <a:latin typeface="Arial"/>
              </a:rPr>
              <a:t> </a:t>
            </a:r>
            <a:endParaRPr lang="en-US" sz="1200" kern="0" dirty="0">
              <a:solidFill>
                <a:srgbClr val="333399"/>
              </a:solidFill>
              <a:latin typeface="Arial"/>
            </a:endParaRPr>
          </a:p>
          <a:p>
            <a:pPr marL="742707" lvl="1" indent="-285656" algn="l" fontAlgn="base">
              <a:lnSpc>
                <a:spcPct val="90000"/>
              </a:lnSpc>
              <a:spcAft>
                <a:spcPct val="0"/>
              </a:spcAft>
              <a:buFontTx/>
              <a:buChar char="–"/>
            </a:pPr>
            <a:r>
              <a:rPr lang="en-US" sz="2000" kern="0" dirty="0">
                <a:solidFill>
                  <a:srgbClr val="009999"/>
                </a:solidFill>
                <a:latin typeface="Arial"/>
              </a:rPr>
              <a:t>Often times, frontal passages across Hawai`i are very weak, especially over the eastern portion of the Hawaiian Island Chain. </a:t>
            </a:r>
          </a:p>
          <a:p>
            <a:pPr marL="742707" lvl="1" indent="-285656" algn="l" fontAlgn="base">
              <a:lnSpc>
                <a:spcPct val="90000"/>
              </a:lnSpc>
              <a:spcAft>
                <a:spcPct val="0"/>
              </a:spcAft>
              <a:buFontTx/>
              <a:buChar char="–"/>
            </a:pPr>
            <a:r>
              <a:rPr lang="en-US" sz="2000" kern="0" dirty="0">
                <a:solidFill>
                  <a:srgbClr val="009999"/>
                </a:solidFill>
                <a:latin typeface="Arial"/>
              </a:rPr>
              <a:t>Suomi NPP VIIRS Day Night band provide “night time” visible imagery and fills the gap of GOES-15 at night. </a:t>
            </a:r>
          </a:p>
          <a:p>
            <a:pPr marL="742707" lvl="1" indent="-285656" algn="l" fontAlgn="base">
              <a:lnSpc>
                <a:spcPct val="90000"/>
              </a:lnSpc>
              <a:spcAft>
                <a:spcPct val="0"/>
              </a:spcAft>
              <a:buFontTx/>
              <a:buChar char="–"/>
            </a:pPr>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0103" y="5830185"/>
            <a:ext cx="4843795" cy="1009124"/>
          </a:xfrm>
          <a:prstGeom prst="rect">
            <a:avLst/>
          </a:prstGeom>
        </p:spPr>
      </p:pic>
      <p:sp>
        <p:nvSpPr>
          <p:cNvPr id="3" name="TextBox 2"/>
          <p:cNvSpPr txBox="1"/>
          <p:nvPr/>
        </p:nvSpPr>
        <p:spPr>
          <a:xfrm>
            <a:off x="7315200" y="5947820"/>
            <a:ext cx="1676400" cy="862416"/>
          </a:xfrm>
          <a:prstGeom prst="rect">
            <a:avLst/>
          </a:prstGeom>
          <a:noFill/>
        </p:spPr>
        <p:txBody>
          <a:bodyPr wrap="square" lIns="91410" tIns="45705" rIns="91410" bIns="45705" rtlCol="0">
            <a:spAutoFit/>
          </a:bodyPr>
          <a:lstStyle/>
          <a:p>
            <a:pPr algn="ctr"/>
            <a:r>
              <a:rPr lang="en-US" sz="2400" dirty="0"/>
              <a:t>Poster # </a:t>
            </a:r>
          </a:p>
          <a:p>
            <a:pPr algn="ctr"/>
            <a:r>
              <a:rPr lang="en-US" sz="2400" dirty="0"/>
              <a:t>1-21</a:t>
            </a:r>
          </a:p>
        </p:txBody>
      </p:sp>
      <p:pic>
        <p:nvPicPr>
          <p:cNvPr id="7" name="Picture 6"/>
          <p:cNvPicPr>
            <a:picLocks noChangeAspect="1"/>
          </p:cNvPicPr>
          <p:nvPr/>
        </p:nvPicPr>
        <p:blipFill>
          <a:blip r:embed="rId3"/>
          <a:stretch>
            <a:fillRect/>
          </a:stretch>
        </p:blipFill>
        <p:spPr>
          <a:xfrm>
            <a:off x="5791200" y="1350443"/>
            <a:ext cx="2910099" cy="1194348"/>
          </a:xfrm>
          <a:prstGeom prst="rect">
            <a:avLst/>
          </a:prstGeom>
        </p:spPr>
      </p:pic>
      <p:pic>
        <p:nvPicPr>
          <p:cNvPr id="9" name="Picture 8"/>
          <p:cNvPicPr>
            <a:picLocks noChangeAspect="1"/>
          </p:cNvPicPr>
          <p:nvPr/>
        </p:nvPicPr>
        <p:blipFill>
          <a:blip r:embed="rId4"/>
          <a:stretch>
            <a:fillRect/>
          </a:stretch>
        </p:blipFill>
        <p:spPr>
          <a:xfrm>
            <a:off x="5791200" y="3012318"/>
            <a:ext cx="2910099" cy="2375951"/>
          </a:xfrm>
          <a:prstGeom prst="rect">
            <a:avLst/>
          </a:prstGeom>
        </p:spPr>
      </p:pic>
      <mc:AlternateContent xmlns:mc="http://schemas.openxmlformats.org/markup-compatibility/2006" xmlns:a14="http://schemas.microsoft.com/office/drawing/2010/main">
        <mc:Choice Requires="a14">
          <p:sp>
            <p:nvSpPr>
              <p:cNvPr id="11" name="TextBox 10"/>
              <p:cNvSpPr txBox="1"/>
              <p:nvPr/>
            </p:nvSpPr>
            <p:spPr>
              <a:xfrm>
                <a:off x="5670430" y="2460921"/>
                <a:ext cx="3332672" cy="915097"/>
              </a:xfrm>
              <a:prstGeom prst="rect">
                <a:avLst/>
              </a:prstGeom>
              <a:noFill/>
            </p:spPr>
            <p:txBody>
              <a:bodyPr wrap="square" lIns="91410" tIns="45705" rIns="91410" bIns="45705" rtlCol="0">
                <a:spAutoFit/>
              </a:bodyPr>
              <a:lstStyle/>
              <a:p>
                <a:r>
                  <a:rPr lang="en-US" sz="1600" dirty="0"/>
                  <a:t>GOES-15 Imager 10.7 </a:t>
                </a:r>
                <a14:m>
                  <m:oMath xmlns:m="http://schemas.openxmlformats.org/officeDocument/2006/math">
                    <m:r>
                      <m:rPr>
                        <m:sty m:val="p"/>
                      </m:rPr>
                      <a:rPr lang="en-US">
                        <a:latin typeface="Cambria Math" panose="02040503050406030204" pitchFamily="18" charset="0"/>
                        <a:ea typeface="Cambria Math" panose="02040503050406030204" pitchFamily="18" charset="0"/>
                      </a:rPr>
                      <m:t>μ</m:t>
                    </m:r>
                  </m:oMath>
                </a14:m>
                <a:r>
                  <a:rPr lang="en-US" sz="1600" dirty="0"/>
                  <a:t>m IR window December 30, 2014 2:30 am HST</a:t>
                </a:r>
              </a:p>
              <a:p>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5670430" y="2460920"/>
                <a:ext cx="3332672" cy="886205"/>
              </a:xfrm>
              <a:prstGeom prst="rect">
                <a:avLst/>
              </a:prstGeom>
              <a:blipFill rotWithShape="0">
                <a:blip r:embed="rId5"/>
                <a:stretch>
                  <a:fillRect l="-914"/>
                </a:stretch>
              </a:blipFill>
            </p:spPr>
            <p:txBody>
              <a:bodyPr/>
              <a:lstStyle/>
              <a:p>
                <a:r>
                  <a:rPr lang="en-US">
                    <a:noFill/>
                  </a:rPr>
                  <a:t> </a:t>
                </a:r>
              </a:p>
            </p:txBody>
          </p:sp>
        </mc:Fallback>
      </mc:AlternateContent>
      <p:sp>
        <p:nvSpPr>
          <p:cNvPr id="12" name="TextBox 11"/>
          <p:cNvSpPr txBox="1"/>
          <p:nvPr/>
        </p:nvSpPr>
        <p:spPr>
          <a:xfrm>
            <a:off x="5722249" y="5334123"/>
            <a:ext cx="3048000" cy="604459"/>
          </a:xfrm>
          <a:prstGeom prst="rect">
            <a:avLst/>
          </a:prstGeom>
          <a:noFill/>
        </p:spPr>
        <p:txBody>
          <a:bodyPr wrap="square" lIns="91410" tIns="45705" rIns="91410" bIns="45705" rtlCol="0">
            <a:spAutoFit/>
          </a:bodyPr>
          <a:lstStyle/>
          <a:p>
            <a:r>
              <a:rPr lang="en-US" sz="1600" dirty="0"/>
              <a:t>Suomi NPP VIIRS Day Night Band</a:t>
            </a:r>
          </a:p>
          <a:p>
            <a:r>
              <a:rPr lang="en-US" sz="1600" dirty="0"/>
              <a:t>December 30, 2014 2:18 am HST</a:t>
            </a:r>
          </a:p>
        </p:txBody>
      </p:sp>
    </p:spTree>
    <p:extLst>
      <p:ext uri="{BB962C8B-B14F-4D97-AF65-F5344CB8AC3E}">
        <p14:creationId xmlns:p14="http://schemas.microsoft.com/office/powerpoint/2010/main" val="1922030077"/>
      </p:ext>
    </p:extLst>
  </p:cSld>
  <p:clrMapOvr>
    <a:masterClrMapping/>
  </p:clrMapOvr>
  <mc:AlternateContent xmlns:mc="http://schemas.openxmlformats.org/markup-compatibility/2006" xmlns:p14="http://schemas.microsoft.com/office/powerpoint/2010/main">
    <mc:Choice Requires="p14">
      <p:transition p14:dur="250" advTm="10000"/>
    </mc:Choice>
    <mc:Fallback xmlns="">
      <p:transition advTm="10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patty_the_sasquatch_by_rowdyrobert-d2yqftm.png"/>
          <p:cNvPicPr>
            <a:picLocks noChangeAspect="1"/>
          </p:cNvPicPr>
          <p:nvPr/>
        </p:nvPicPr>
        <p:blipFill>
          <a:blip r:embed="rId2" cstate="print"/>
          <a:stretch>
            <a:fillRect/>
          </a:stretch>
        </p:blipFill>
        <p:spPr>
          <a:xfrm flipH="1">
            <a:off x="6781800" y="3808138"/>
            <a:ext cx="2362200" cy="3049863"/>
          </a:xfrm>
          <a:prstGeom prst="rect">
            <a:avLst/>
          </a:prstGeom>
        </p:spPr>
      </p:pic>
      <p:sp>
        <p:nvSpPr>
          <p:cNvPr id="4" name="Rectangle 4"/>
          <p:cNvSpPr txBox="1">
            <a:spLocks noChangeArrowheads="1"/>
          </p:cNvSpPr>
          <p:nvPr/>
        </p:nvSpPr>
        <p:spPr>
          <a:xfrm>
            <a:off x="0" y="457200"/>
            <a:ext cx="9144000" cy="731838"/>
          </a:xfrm>
          <a:prstGeom prst="rect">
            <a:avLst/>
          </a:prstGeom>
        </p:spPr>
        <p:txBody>
          <a:bodyPr vert="horz" lIns="91410" tIns="45705" rIns="91410" bIns="45705"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solidFill>
                  <a:srgbClr val="0000FF"/>
                </a:solidFill>
                <a:latin typeface="Arial" pitchFamily="34" charset="0"/>
                <a:cs typeface="Arial" pitchFamily="34" charset="0"/>
              </a:rPr>
              <a:t>Facilitating JPSS-1 Algorithm Development </a:t>
            </a:r>
          </a:p>
          <a:p>
            <a:r>
              <a:rPr lang="en-US" sz="2800" dirty="0">
                <a:solidFill>
                  <a:srgbClr val="0000FF"/>
                </a:solidFill>
                <a:latin typeface="Arial" pitchFamily="34" charset="0"/>
                <a:cs typeface="Arial" pitchFamily="34" charset="0"/>
              </a:rPr>
              <a:t>using </a:t>
            </a:r>
            <a:r>
              <a:rPr lang="en-US" sz="2800" dirty="0" err="1">
                <a:solidFill>
                  <a:srgbClr val="0000FF"/>
                </a:solidFill>
                <a:latin typeface="Arial" pitchFamily="34" charset="0"/>
                <a:cs typeface="Arial" pitchFamily="34" charset="0"/>
              </a:rPr>
              <a:t>EPL</a:t>
            </a:r>
            <a:r>
              <a:rPr lang="en-US" sz="2800" dirty="0">
                <a:solidFill>
                  <a:srgbClr val="0000FF"/>
                </a:solidFill>
                <a:latin typeface="Arial" pitchFamily="34" charset="0"/>
                <a:cs typeface="Arial" pitchFamily="34" charset="0"/>
              </a:rPr>
              <a:t> Review Process</a:t>
            </a:r>
            <a:br>
              <a:rPr lang="en-US" sz="2800" dirty="0">
                <a:solidFill>
                  <a:srgbClr val="0000FF"/>
                </a:solidFill>
                <a:latin typeface="Arial" pitchFamily="34" charset="0"/>
                <a:cs typeface="Arial" pitchFamily="34" charset="0"/>
              </a:rPr>
            </a:br>
            <a:r>
              <a:rPr lang="en-US" sz="1800" dirty="0">
                <a:latin typeface="Arial" pitchFamily="34" charset="0"/>
                <a:cs typeface="Arial" pitchFamily="34" charset="0"/>
              </a:rPr>
              <a:t>V. J. Mikles</a:t>
            </a:r>
            <a:r>
              <a:rPr lang="en-US" sz="1800" baseline="30000" dirty="0">
                <a:latin typeface="Arial" pitchFamily="34" charset="0"/>
                <a:cs typeface="Arial" pitchFamily="34" charset="0"/>
              </a:rPr>
              <a:t>1</a:t>
            </a:r>
            <a:r>
              <a:rPr lang="en-US" sz="1800" dirty="0">
                <a:latin typeface="Arial" pitchFamily="34" charset="0"/>
                <a:cs typeface="Arial" pitchFamily="34" charset="0"/>
              </a:rPr>
              <a:t>, K. Sprietzer</a:t>
            </a:r>
            <a:r>
              <a:rPr lang="en-US" sz="1800" baseline="30000" dirty="0">
                <a:latin typeface="Arial" pitchFamily="34" charset="0"/>
                <a:cs typeface="Arial" pitchFamily="34" charset="0"/>
              </a:rPr>
              <a:t>1</a:t>
            </a:r>
            <a:r>
              <a:rPr lang="en-US" sz="1800" dirty="0">
                <a:latin typeface="Arial" pitchFamily="34" charset="0"/>
                <a:cs typeface="Arial" pitchFamily="34" charset="0"/>
              </a:rPr>
              <a:t>, B. Das</a:t>
            </a:r>
            <a:r>
              <a:rPr lang="en-US" sz="1800" baseline="30000" dirty="0">
                <a:latin typeface="Arial" pitchFamily="34" charset="0"/>
                <a:cs typeface="Arial" pitchFamily="34" charset="0"/>
              </a:rPr>
              <a:t>1</a:t>
            </a:r>
            <a:r>
              <a:rPr lang="en-US" sz="1800" dirty="0">
                <a:latin typeface="Arial" pitchFamily="34" charset="0"/>
                <a:cs typeface="Arial" pitchFamily="34" charset="0"/>
              </a:rPr>
              <a:t>, W. Wolf</a:t>
            </a:r>
            <a:r>
              <a:rPr lang="en-US" sz="1800" baseline="30000" dirty="0">
                <a:latin typeface="Arial" pitchFamily="34" charset="0"/>
                <a:cs typeface="Arial" pitchFamily="34" charset="0"/>
              </a:rPr>
              <a:t>2</a:t>
            </a:r>
            <a:r>
              <a:rPr lang="en-US" sz="1800" dirty="0">
                <a:latin typeface="Arial" pitchFamily="34" charset="0"/>
                <a:cs typeface="Arial" pitchFamily="34" charset="0"/>
              </a:rPr>
              <a:t>, and the STAR Algorithm Integration Team</a:t>
            </a:r>
            <a:endParaRPr lang="en-US" sz="2800" dirty="0">
              <a:solidFill>
                <a:srgbClr val="0000FF"/>
              </a:solidFill>
              <a:latin typeface="Arial" pitchFamily="34" charset="0"/>
              <a:cs typeface="Arial" pitchFamily="34" charset="0"/>
            </a:endParaRPr>
          </a:p>
          <a:p>
            <a:r>
              <a:rPr lang="en-US" sz="1800" baseline="30000" dirty="0">
                <a:latin typeface="Arial" pitchFamily="34" charset="0"/>
                <a:cs typeface="Arial" pitchFamily="34" charset="0"/>
              </a:rPr>
              <a:t>1</a:t>
            </a:r>
            <a:r>
              <a:rPr lang="en-US" sz="1800" dirty="0">
                <a:solidFill>
                  <a:srgbClr val="0000FF"/>
                </a:solidFill>
                <a:latin typeface="Arial" pitchFamily="34" charset="0"/>
                <a:cs typeface="Arial" pitchFamily="34" charset="0"/>
              </a:rPr>
              <a:t>IMSG, </a:t>
            </a:r>
            <a:r>
              <a:rPr lang="en-US" sz="1800" baseline="30000" dirty="0">
                <a:latin typeface="Arial" pitchFamily="34" charset="0"/>
                <a:cs typeface="Arial" pitchFamily="34" charset="0"/>
              </a:rPr>
              <a:t>2</a:t>
            </a:r>
            <a:r>
              <a:rPr lang="en-US" sz="1800" dirty="0">
                <a:solidFill>
                  <a:srgbClr val="0000FF"/>
                </a:solidFill>
                <a:latin typeface="Arial" pitchFamily="34" charset="0"/>
                <a:cs typeface="Arial" pitchFamily="34" charset="0"/>
              </a:rPr>
              <a:t>NOAA/</a:t>
            </a:r>
            <a:r>
              <a:rPr lang="en-US" sz="1800" dirty="0" err="1">
                <a:solidFill>
                  <a:srgbClr val="0000FF"/>
                </a:solidFill>
                <a:latin typeface="Arial" pitchFamily="34" charset="0"/>
                <a:cs typeface="Arial" pitchFamily="34" charset="0"/>
              </a:rPr>
              <a:t>NESDIS</a:t>
            </a:r>
            <a:r>
              <a:rPr lang="en-US" sz="1800" dirty="0">
                <a:solidFill>
                  <a:srgbClr val="0000FF"/>
                </a:solidFill>
                <a:latin typeface="Arial" pitchFamily="34" charset="0"/>
                <a:cs typeface="Arial" pitchFamily="34" charset="0"/>
              </a:rPr>
              <a:t>/STAR  </a:t>
            </a:r>
          </a:p>
        </p:txBody>
      </p:sp>
      <p:sp>
        <p:nvSpPr>
          <p:cNvPr id="5" name="Rectangle 5"/>
          <p:cNvSpPr txBox="1">
            <a:spLocks noChangeArrowheads="1"/>
          </p:cNvSpPr>
          <p:nvPr/>
        </p:nvSpPr>
        <p:spPr>
          <a:xfrm>
            <a:off x="76200" y="1752600"/>
            <a:ext cx="4419600" cy="2743200"/>
          </a:xfrm>
          <a:prstGeom prst="rect">
            <a:avLst/>
          </a:prstGeom>
        </p:spPr>
        <p:txBody>
          <a:bodyPr vert="horz" lIns="91410" tIns="45705" rIns="91410" bIns="45705"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788" indent="-342788" algn="l" fontAlgn="base">
              <a:lnSpc>
                <a:spcPct val="90000"/>
              </a:lnSpc>
              <a:spcAft>
                <a:spcPct val="0"/>
              </a:spcAft>
              <a:buFontTx/>
              <a:buChar char="•"/>
            </a:pPr>
            <a:r>
              <a:rPr lang="en-US" sz="2400" kern="0" dirty="0">
                <a:solidFill>
                  <a:srgbClr val="333399"/>
                </a:solidFill>
                <a:latin typeface="Arial"/>
              </a:rPr>
              <a:t>Enterprise Lifecycle Review Process</a:t>
            </a:r>
          </a:p>
          <a:p>
            <a:pPr marL="742707" lvl="1" indent="-285656" algn="l" fontAlgn="base">
              <a:lnSpc>
                <a:spcPct val="90000"/>
              </a:lnSpc>
              <a:spcAft>
                <a:spcPct val="0"/>
              </a:spcAft>
              <a:buFontTx/>
              <a:buChar char="–"/>
            </a:pPr>
            <a:r>
              <a:rPr lang="en-US" sz="1800" kern="0" dirty="0">
                <a:solidFill>
                  <a:srgbClr val="009999"/>
                </a:solidFill>
                <a:latin typeface="Arial"/>
              </a:rPr>
              <a:t>Follows </a:t>
            </a:r>
            <a:r>
              <a:rPr lang="en-US" sz="1800" kern="0" dirty="0" err="1">
                <a:solidFill>
                  <a:srgbClr val="009999"/>
                </a:solidFill>
                <a:latin typeface="Arial"/>
              </a:rPr>
              <a:t>JPSS</a:t>
            </a:r>
            <a:r>
              <a:rPr lang="en-US" sz="1800" kern="0" dirty="0">
                <a:solidFill>
                  <a:srgbClr val="009999"/>
                </a:solidFill>
                <a:latin typeface="Arial"/>
              </a:rPr>
              <a:t> and </a:t>
            </a:r>
            <a:r>
              <a:rPr lang="en-US" sz="1800" kern="0" dirty="0" err="1">
                <a:solidFill>
                  <a:srgbClr val="009999"/>
                </a:solidFill>
                <a:latin typeface="Arial"/>
              </a:rPr>
              <a:t>SPSRB</a:t>
            </a:r>
            <a:r>
              <a:rPr lang="en-US" sz="1800" kern="0" dirty="0">
                <a:solidFill>
                  <a:srgbClr val="009999"/>
                </a:solidFill>
                <a:latin typeface="Arial"/>
              </a:rPr>
              <a:t> standards</a:t>
            </a:r>
          </a:p>
          <a:p>
            <a:pPr marL="742707" lvl="1" indent="-285656" algn="l" fontAlgn="base">
              <a:lnSpc>
                <a:spcPct val="90000"/>
              </a:lnSpc>
              <a:spcAft>
                <a:spcPct val="0"/>
              </a:spcAft>
              <a:buFontTx/>
              <a:buChar char="–"/>
            </a:pPr>
            <a:r>
              <a:rPr lang="en-US" sz="1800" kern="0" dirty="0">
                <a:solidFill>
                  <a:srgbClr val="009999"/>
                </a:solidFill>
                <a:latin typeface="Arial"/>
              </a:rPr>
              <a:t>Ensures consistency in design, documentation, and delivery</a:t>
            </a:r>
          </a:p>
          <a:p>
            <a:pPr marL="742707" lvl="1" indent="-285656" algn="l" fontAlgn="base">
              <a:lnSpc>
                <a:spcPct val="90000"/>
              </a:lnSpc>
              <a:spcAft>
                <a:spcPct val="0"/>
              </a:spcAft>
              <a:buFontTx/>
              <a:buChar char="–"/>
            </a:pPr>
            <a:r>
              <a:rPr lang="en-US" sz="1800" kern="0" dirty="0">
                <a:solidFill>
                  <a:srgbClr val="009999"/>
                </a:solidFill>
                <a:latin typeface="Arial"/>
              </a:rPr>
              <a:t>Identifies and involves stakeholders at all stages</a:t>
            </a:r>
          </a:p>
          <a:p>
            <a:pPr marL="285656" indent="-285656" algn="l" fontAlgn="base">
              <a:lnSpc>
                <a:spcPct val="90000"/>
              </a:lnSpc>
              <a:spcAft>
                <a:spcPct val="0"/>
              </a:spcAft>
            </a:pPr>
            <a:endParaRPr lang="en-US" sz="2400" kern="0" dirty="0">
              <a:solidFill>
                <a:srgbClr val="009999"/>
              </a:solidFill>
              <a:latin typeface="Arial"/>
            </a:endParaRPr>
          </a:p>
          <a:p>
            <a:pPr>
              <a:lnSpc>
                <a:spcPct val="90000"/>
              </a:lnSpc>
            </a:pP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9800" y="5873749"/>
            <a:ext cx="4724400" cy="984250"/>
          </a:xfrm>
          <a:prstGeom prst="rect">
            <a:avLst/>
          </a:prstGeom>
        </p:spPr>
      </p:pic>
      <p:sp>
        <p:nvSpPr>
          <p:cNvPr id="7" name="Rectangle 5"/>
          <p:cNvSpPr txBox="1">
            <a:spLocks noChangeArrowheads="1"/>
          </p:cNvSpPr>
          <p:nvPr/>
        </p:nvSpPr>
        <p:spPr>
          <a:xfrm>
            <a:off x="304800" y="4267200"/>
            <a:ext cx="6781800" cy="1524000"/>
          </a:xfrm>
          <a:prstGeom prst="rect">
            <a:avLst/>
          </a:prstGeom>
        </p:spPr>
        <p:txBody>
          <a:bodyPr vert="horz" lIns="91410" tIns="45705" rIns="91410" bIns="45705"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788" indent="-342788" algn="l" fontAlgn="base">
              <a:lnSpc>
                <a:spcPct val="90000"/>
              </a:lnSpc>
              <a:spcAft>
                <a:spcPct val="0"/>
              </a:spcAft>
              <a:buFontTx/>
              <a:buChar char="•"/>
            </a:pPr>
            <a:r>
              <a:rPr lang="en-US" sz="2400" kern="0" dirty="0">
                <a:solidFill>
                  <a:srgbClr val="333399"/>
                </a:solidFill>
                <a:latin typeface="Arial"/>
              </a:rPr>
              <a:t>Algorithm Development</a:t>
            </a:r>
          </a:p>
          <a:p>
            <a:pPr marL="742707" lvl="1" indent="-285656" algn="l" fontAlgn="base">
              <a:lnSpc>
                <a:spcPct val="90000"/>
              </a:lnSpc>
              <a:spcAft>
                <a:spcPct val="0"/>
              </a:spcAft>
              <a:buFontTx/>
              <a:buChar char="–"/>
            </a:pPr>
            <a:r>
              <a:rPr lang="en-US" sz="1800" kern="0" dirty="0">
                <a:solidFill>
                  <a:srgbClr val="009999"/>
                </a:solidFill>
                <a:latin typeface="Arial"/>
              </a:rPr>
              <a:t>Configuration Management in </a:t>
            </a:r>
            <a:r>
              <a:rPr lang="en-US" sz="1800" kern="0" dirty="0" err="1">
                <a:solidFill>
                  <a:srgbClr val="009999"/>
                </a:solidFill>
                <a:latin typeface="Arial"/>
              </a:rPr>
              <a:t>Clearcase</a:t>
            </a:r>
            <a:r>
              <a:rPr lang="en-US" sz="1800" kern="0" dirty="0">
                <a:solidFill>
                  <a:srgbClr val="009999"/>
                </a:solidFill>
                <a:latin typeface="Arial"/>
              </a:rPr>
              <a:t> ensures common baseline for all developers</a:t>
            </a:r>
          </a:p>
          <a:p>
            <a:pPr marL="742707" lvl="1" indent="-285656" algn="l" fontAlgn="base">
              <a:lnSpc>
                <a:spcPct val="90000"/>
              </a:lnSpc>
              <a:spcAft>
                <a:spcPct val="0"/>
              </a:spcAft>
              <a:buFontTx/>
              <a:buChar char="–"/>
            </a:pPr>
            <a:r>
              <a:rPr lang="en-US" sz="1800" kern="0" dirty="0" err="1">
                <a:solidFill>
                  <a:srgbClr val="009999"/>
                </a:solidFill>
                <a:latin typeface="Arial"/>
              </a:rPr>
              <a:t>AIT</a:t>
            </a:r>
            <a:r>
              <a:rPr lang="en-US" sz="1800" kern="0" dirty="0">
                <a:solidFill>
                  <a:srgbClr val="009999"/>
                </a:solidFill>
                <a:latin typeface="Arial"/>
              </a:rPr>
              <a:t>-developed Chain Run tool facilitates efficient and consistent tests of interdependent algorithms</a:t>
            </a:r>
          </a:p>
          <a:p>
            <a:pPr>
              <a:lnSpc>
                <a:spcPct val="90000"/>
              </a:lnSpc>
            </a:pPr>
            <a:endParaRPr lang="en-US" dirty="0"/>
          </a:p>
        </p:txBody>
      </p:sp>
      <p:sp>
        <p:nvSpPr>
          <p:cNvPr id="9" name="Rectangle 8"/>
          <p:cNvSpPr/>
          <p:nvPr/>
        </p:nvSpPr>
        <p:spPr>
          <a:xfrm>
            <a:off x="4495800" y="1752600"/>
            <a:ext cx="4419600" cy="2498701"/>
          </a:xfrm>
          <a:prstGeom prst="rect">
            <a:avLst/>
          </a:prstGeom>
        </p:spPr>
        <p:txBody>
          <a:bodyPr wrap="square" lIns="91410" tIns="45705" rIns="91410" bIns="45705">
            <a:spAutoFit/>
          </a:bodyPr>
          <a:lstStyle/>
          <a:p>
            <a:pPr marL="342788" indent="-342788" fontAlgn="base">
              <a:lnSpc>
                <a:spcPct val="90000"/>
              </a:lnSpc>
              <a:spcAft>
                <a:spcPct val="0"/>
              </a:spcAft>
              <a:buFontTx/>
              <a:buChar char="•"/>
            </a:pPr>
            <a:r>
              <a:rPr lang="en-US" sz="2400" kern="0" dirty="0">
                <a:solidFill>
                  <a:srgbClr val="333399"/>
                </a:solidFill>
                <a:latin typeface="Arial"/>
              </a:rPr>
              <a:t>Quality Assurance</a:t>
            </a:r>
          </a:p>
          <a:p>
            <a:pPr marL="742707" lvl="1" indent="-285656" fontAlgn="base">
              <a:lnSpc>
                <a:spcPct val="90000"/>
              </a:lnSpc>
              <a:spcAft>
                <a:spcPct val="0"/>
              </a:spcAft>
              <a:buFontTx/>
              <a:buChar char="–"/>
            </a:pPr>
            <a:r>
              <a:rPr lang="en-US" kern="0" dirty="0" err="1" smtClean="0">
                <a:solidFill>
                  <a:srgbClr val="009999"/>
                </a:solidFill>
                <a:latin typeface="Arial"/>
              </a:rPr>
              <a:t>AIT</a:t>
            </a:r>
            <a:r>
              <a:rPr lang="en-US" kern="0" dirty="0" smtClean="0">
                <a:solidFill>
                  <a:srgbClr val="009999"/>
                </a:solidFill>
                <a:latin typeface="Arial"/>
              </a:rPr>
              <a:t> documentation is centrally located and managed</a:t>
            </a:r>
          </a:p>
          <a:p>
            <a:pPr marL="742707" lvl="1" indent="-285656" fontAlgn="base">
              <a:lnSpc>
                <a:spcPct val="90000"/>
              </a:lnSpc>
              <a:spcAft>
                <a:spcPct val="0"/>
              </a:spcAft>
              <a:buFontTx/>
              <a:buChar char="–"/>
            </a:pPr>
            <a:r>
              <a:rPr lang="en-US" kern="0" dirty="0" err="1" smtClean="0">
                <a:solidFill>
                  <a:srgbClr val="009999"/>
                </a:solidFill>
                <a:latin typeface="Arial"/>
              </a:rPr>
              <a:t>AIT</a:t>
            </a:r>
            <a:r>
              <a:rPr lang="en-US" kern="0" dirty="0" smtClean="0">
                <a:solidFill>
                  <a:srgbClr val="009999"/>
                </a:solidFill>
                <a:latin typeface="Arial"/>
              </a:rPr>
              <a:t> tracks and traces product requirements</a:t>
            </a:r>
          </a:p>
          <a:p>
            <a:pPr marL="742707" lvl="1" indent="-285656" fontAlgn="base">
              <a:lnSpc>
                <a:spcPct val="90000"/>
              </a:lnSpc>
              <a:spcAft>
                <a:spcPct val="0"/>
              </a:spcAft>
              <a:buFontTx/>
              <a:buChar char="–"/>
            </a:pPr>
            <a:r>
              <a:rPr lang="en-US" kern="0" dirty="0" smtClean="0">
                <a:solidFill>
                  <a:srgbClr val="009999"/>
                </a:solidFill>
                <a:latin typeface="Arial"/>
              </a:rPr>
              <a:t>SASQUATCH and </a:t>
            </a:r>
            <a:r>
              <a:rPr lang="en-US" kern="0" dirty="0" err="1" smtClean="0">
                <a:solidFill>
                  <a:srgbClr val="009999"/>
                </a:solidFill>
                <a:latin typeface="Arial"/>
              </a:rPr>
              <a:t>RiskQUATCH</a:t>
            </a:r>
            <a:r>
              <a:rPr lang="en-US" kern="0" dirty="0" smtClean="0">
                <a:solidFill>
                  <a:srgbClr val="009999"/>
                </a:solidFill>
                <a:latin typeface="Arial"/>
              </a:rPr>
              <a:t> tools allow us to communicate requirements and risks in a controlled fashion</a:t>
            </a:r>
          </a:p>
        </p:txBody>
      </p:sp>
      <p:sp>
        <p:nvSpPr>
          <p:cNvPr id="8" name="TextBox 7"/>
          <p:cNvSpPr txBox="1"/>
          <p:nvPr/>
        </p:nvSpPr>
        <p:spPr>
          <a:xfrm>
            <a:off x="103239" y="5873750"/>
            <a:ext cx="1676400" cy="862416"/>
          </a:xfrm>
          <a:prstGeom prst="rect">
            <a:avLst/>
          </a:prstGeom>
          <a:noFill/>
        </p:spPr>
        <p:txBody>
          <a:bodyPr wrap="square" lIns="91410" tIns="45705" rIns="91410" bIns="45705" rtlCol="0">
            <a:spAutoFit/>
          </a:bodyPr>
          <a:lstStyle/>
          <a:p>
            <a:pPr algn="ctr"/>
            <a:r>
              <a:rPr lang="en-US" sz="2400" dirty="0"/>
              <a:t>Poster # </a:t>
            </a:r>
          </a:p>
          <a:p>
            <a:pPr algn="ctr"/>
            <a:r>
              <a:rPr lang="en-US" sz="2400" dirty="0"/>
              <a:t>1-22</a:t>
            </a:r>
          </a:p>
        </p:txBody>
      </p:sp>
    </p:spTree>
    <p:extLst>
      <p:ext uri="{BB962C8B-B14F-4D97-AF65-F5344CB8AC3E}">
        <p14:creationId xmlns:p14="http://schemas.microsoft.com/office/powerpoint/2010/main" val="3505915253"/>
      </p:ext>
    </p:extLst>
  </p:cSld>
  <p:clrMapOvr>
    <a:masterClrMapping/>
  </p:clrMapOvr>
  <mc:AlternateContent xmlns:mc="http://schemas.openxmlformats.org/markup-compatibility/2006" xmlns:p14="http://schemas.microsoft.com/office/powerpoint/2010/main">
    <mc:Choice Requires="p14">
      <p:transition p14:dur="250" advTm="10000"/>
    </mc:Choice>
    <mc:Fallback xmlns="">
      <p:transition advTm="10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0" y="639762"/>
            <a:ext cx="9144000" cy="731838"/>
          </a:xfrm>
          <a:prstGeom prst="rect">
            <a:avLst/>
          </a:prstGeom>
        </p:spPr>
        <p:txBody>
          <a:bodyPr vert="horz" lIns="91410" tIns="45705" rIns="91410" bIns="45705"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a:solidFill>
                  <a:srgbClr val="0000FF"/>
                </a:solidFill>
                <a:latin typeface="Arial" pitchFamily="34" charset="0"/>
                <a:cs typeface="Arial" pitchFamily="34" charset="0"/>
              </a:rPr>
              <a:t>STAR Central Data Repository (SCDR): An Integrated and Effective Framework for Satellite Data Acquisition and Dissemination</a:t>
            </a:r>
            <a:r>
              <a:rPr lang="en-US" sz="1600" dirty="0">
                <a:solidFill>
                  <a:srgbClr val="0000FF"/>
                </a:solidFill>
                <a:latin typeface="Arial" pitchFamily="34" charset="0"/>
                <a:cs typeface="Arial" pitchFamily="34" charset="0"/>
              </a:rPr>
              <a:t/>
            </a:r>
            <a:br>
              <a:rPr lang="en-US" sz="1600" dirty="0">
                <a:solidFill>
                  <a:srgbClr val="0000FF"/>
                </a:solidFill>
                <a:latin typeface="Arial" pitchFamily="34" charset="0"/>
                <a:cs typeface="Arial" pitchFamily="34" charset="0"/>
              </a:rPr>
            </a:br>
            <a:r>
              <a:rPr lang="en-US" sz="1400" i="1" dirty="0" err="1">
                <a:solidFill>
                  <a:srgbClr val="0000FF"/>
                </a:solidFill>
                <a:latin typeface="Arial" pitchFamily="34" charset="0"/>
                <a:cs typeface="Arial" pitchFamily="34" charset="0"/>
              </a:rPr>
              <a:t>Weiguo</a:t>
            </a:r>
            <a:r>
              <a:rPr lang="en-US" sz="1400" i="1" dirty="0">
                <a:solidFill>
                  <a:srgbClr val="0000FF"/>
                </a:solidFill>
                <a:latin typeface="Arial" pitchFamily="34" charset="0"/>
                <a:cs typeface="Arial" pitchFamily="34" charset="0"/>
              </a:rPr>
              <a:t> Han</a:t>
            </a:r>
            <a:r>
              <a:rPr lang="en-US" sz="1400" i="1" baseline="30000" dirty="0">
                <a:solidFill>
                  <a:srgbClr val="0000FF"/>
                </a:solidFill>
                <a:latin typeface="Arial" pitchFamily="34" charset="0"/>
                <a:cs typeface="Arial" pitchFamily="34" charset="0"/>
              </a:rPr>
              <a:t>1</a:t>
            </a:r>
            <a:r>
              <a:rPr lang="en-US" sz="1600" dirty="0">
                <a:solidFill>
                  <a:srgbClr val="0000FF"/>
                </a:solidFill>
                <a:latin typeface="Arial" pitchFamily="34" charset="0"/>
                <a:cs typeface="Arial" pitchFamily="34" charset="0"/>
              </a:rPr>
              <a:t>, </a:t>
            </a:r>
            <a:r>
              <a:rPr lang="en-US" sz="1400" i="1" dirty="0">
                <a:solidFill>
                  <a:srgbClr val="0000FF"/>
                </a:solidFill>
                <a:latin typeface="Arial" pitchFamily="34" charset="0"/>
                <a:cs typeface="Arial" pitchFamily="34" charset="0"/>
              </a:rPr>
              <a:t>Joseph Brust</a:t>
            </a:r>
            <a:r>
              <a:rPr lang="en-US" sz="1400" baseline="30000" dirty="0">
                <a:solidFill>
                  <a:srgbClr val="0000FF"/>
                </a:solidFill>
                <a:latin typeface="Arial" pitchFamily="34" charset="0"/>
                <a:cs typeface="Arial" pitchFamily="34" charset="0"/>
              </a:rPr>
              <a:t>2</a:t>
            </a:r>
          </a:p>
          <a:p>
            <a:r>
              <a:rPr lang="en-US" sz="1400" baseline="30000" dirty="0">
                <a:solidFill>
                  <a:srgbClr val="0000FF"/>
                </a:solidFill>
                <a:latin typeface="Arial" pitchFamily="34" charset="0"/>
                <a:cs typeface="Arial" pitchFamily="34" charset="0"/>
              </a:rPr>
              <a:t>1</a:t>
            </a:r>
            <a:r>
              <a:rPr lang="en-US" sz="1400" dirty="0">
                <a:solidFill>
                  <a:srgbClr val="0000FF"/>
                </a:solidFill>
                <a:latin typeface="Arial" pitchFamily="34" charset="0"/>
                <a:cs typeface="Arial" pitchFamily="34" charset="0"/>
              </a:rPr>
              <a:t>UCAR VSP at NOAA/NESDIS/STAR, </a:t>
            </a:r>
            <a:r>
              <a:rPr lang="en-US" sz="1400" baseline="30000" dirty="0">
                <a:solidFill>
                  <a:srgbClr val="0000FF"/>
                </a:solidFill>
                <a:latin typeface="Arial" pitchFamily="34" charset="0"/>
                <a:cs typeface="Arial" pitchFamily="34" charset="0"/>
              </a:rPr>
              <a:t>2</a:t>
            </a:r>
            <a:r>
              <a:rPr lang="en-US" sz="1400" dirty="0">
                <a:solidFill>
                  <a:srgbClr val="0000FF"/>
                </a:solidFill>
                <a:latin typeface="Arial" pitchFamily="34" charset="0"/>
                <a:cs typeface="Arial" pitchFamily="34" charset="0"/>
              </a:rPr>
              <a:t>NOAA/NESDIS/STAR</a:t>
            </a:r>
          </a:p>
          <a:p>
            <a:r>
              <a:rPr lang="en-US" sz="1400" dirty="0">
                <a:solidFill>
                  <a:srgbClr val="0000FF"/>
                </a:solidFill>
                <a:latin typeface="Arial" pitchFamily="34" charset="0"/>
                <a:cs typeface="Arial" pitchFamily="34" charset="0"/>
              </a:rPr>
              <a:t>College Park, MD</a:t>
            </a:r>
          </a:p>
        </p:txBody>
      </p:sp>
      <p:sp>
        <p:nvSpPr>
          <p:cNvPr id="5" name="Rectangle 5"/>
          <p:cNvSpPr txBox="1">
            <a:spLocks noChangeArrowheads="1"/>
          </p:cNvSpPr>
          <p:nvPr/>
        </p:nvSpPr>
        <p:spPr>
          <a:xfrm>
            <a:off x="76200" y="1905000"/>
            <a:ext cx="4873752" cy="4953000"/>
          </a:xfrm>
          <a:prstGeom prst="rect">
            <a:avLst/>
          </a:prstGeom>
        </p:spPr>
        <p:txBody>
          <a:bodyPr vert="horz" lIns="91410" tIns="45705" rIns="91410" bIns="45705"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788" indent="-342788" algn="l" fontAlgn="base">
              <a:lnSpc>
                <a:spcPct val="90000"/>
              </a:lnSpc>
              <a:spcAft>
                <a:spcPct val="0"/>
              </a:spcAft>
              <a:buFontTx/>
              <a:buChar char="•"/>
            </a:pPr>
            <a:r>
              <a:rPr lang="en-US" sz="2000" kern="0" dirty="0">
                <a:solidFill>
                  <a:srgbClr val="333399"/>
                </a:solidFill>
                <a:latin typeface="Arial"/>
              </a:rPr>
              <a:t>SCDR provides a stable, reliable, and continually available near real-time satellite data source for calibration, validation, simulation, production, and monitoring activities</a:t>
            </a:r>
          </a:p>
          <a:p>
            <a:pPr marL="742707" lvl="1" indent="-285656" algn="l" fontAlgn="base">
              <a:lnSpc>
                <a:spcPct val="90000"/>
              </a:lnSpc>
              <a:spcAft>
                <a:spcPct val="0"/>
              </a:spcAft>
              <a:buFontTx/>
              <a:buChar char="–"/>
            </a:pPr>
            <a:r>
              <a:rPr lang="en-US" sz="1800" kern="0" dirty="0">
                <a:solidFill>
                  <a:srgbClr val="009999"/>
                </a:solidFill>
                <a:latin typeface="Arial"/>
              </a:rPr>
              <a:t>Retrieve and ingest large amount of near real-time satellite and ancillary data from various providers </a:t>
            </a:r>
          </a:p>
          <a:p>
            <a:pPr marL="742707" lvl="1" indent="-285656" algn="l" fontAlgn="base">
              <a:lnSpc>
                <a:spcPct val="90000"/>
              </a:lnSpc>
              <a:spcAft>
                <a:spcPct val="0"/>
              </a:spcAft>
              <a:buFontTx/>
              <a:buChar char="–"/>
            </a:pPr>
            <a:r>
              <a:rPr lang="en-US" sz="1800" kern="0" dirty="0">
                <a:solidFill>
                  <a:srgbClr val="009999"/>
                </a:solidFill>
                <a:latin typeface="Arial"/>
              </a:rPr>
              <a:t>Offer multiple easy and consistent interfaces to obtain satellite data of interest in a timely manner</a:t>
            </a:r>
          </a:p>
          <a:p>
            <a:pPr marL="742707" lvl="1" indent="-285656" algn="l" fontAlgn="base">
              <a:lnSpc>
                <a:spcPct val="90000"/>
              </a:lnSpc>
              <a:spcAft>
                <a:spcPct val="0"/>
              </a:spcAft>
              <a:buFontTx/>
              <a:buChar char="–"/>
            </a:pPr>
            <a:r>
              <a:rPr lang="en-US" sz="1800" kern="0" dirty="0">
                <a:solidFill>
                  <a:srgbClr val="009999"/>
                </a:solidFill>
                <a:latin typeface="Arial"/>
              </a:rPr>
              <a:t>Save time and cost on data collecting, storing, and searching, and reduce data latency and data duplication</a:t>
            </a:r>
          </a:p>
          <a:p>
            <a:pPr>
              <a:lnSpc>
                <a:spcPct val="90000"/>
              </a:lnSpc>
            </a:pPr>
            <a:endParaRPr lang="en-US" dirty="0"/>
          </a:p>
        </p:txBody>
      </p:sp>
      <p:sp>
        <p:nvSpPr>
          <p:cNvPr id="8" name="TextBox 7"/>
          <p:cNvSpPr txBox="1"/>
          <p:nvPr/>
        </p:nvSpPr>
        <p:spPr>
          <a:xfrm>
            <a:off x="5105400" y="4766939"/>
            <a:ext cx="3886200" cy="318615"/>
          </a:xfrm>
          <a:prstGeom prst="rect">
            <a:avLst/>
          </a:prstGeom>
          <a:noFill/>
        </p:spPr>
        <p:txBody>
          <a:bodyPr wrap="square" lIns="91410" tIns="45705" rIns="91410" bIns="45705" rtlCol="0">
            <a:spAutoFit/>
          </a:bodyPr>
          <a:lstStyle/>
          <a:p>
            <a:pPr algn="ctr"/>
            <a:r>
              <a:rPr lang="en-US" sz="1400" i="1" dirty="0"/>
              <a:t>System Architecture</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800" y="5873749"/>
            <a:ext cx="4724400" cy="984250"/>
          </a:xfrm>
          <a:prstGeom prst="rect">
            <a:avLst/>
          </a:prstGeom>
        </p:spPr>
      </p:pic>
      <p:pic>
        <p:nvPicPr>
          <p:cNvPr id="1026" name="Picture 2"/>
          <p:cNvPicPr>
            <a:picLocks noChangeAspect="1" noChangeArrowheads="1"/>
          </p:cNvPicPr>
          <p:nvPr/>
        </p:nvPicPr>
        <p:blipFill>
          <a:blip r:embed="rId3" cstate="print"/>
          <a:srcRect/>
          <a:stretch>
            <a:fillRect/>
          </a:stretch>
        </p:blipFill>
        <p:spPr bwMode="auto">
          <a:xfrm>
            <a:off x="4798950" y="2286001"/>
            <a:ext cx="4268850" cy="2560115"/>
          </a:xfrm>
          <a:prstGeom prst="rect">
            <a:avLst/>
          </a:prstGeom>
          <a:noFill/>
          <a:ln w="9525">
            <a:noFill/>
            <a:miter lim="800000"/>
            <a:headEnd/>
            <a:tailEnd/>
          </a:ln>
          <a:effectLst/>
        </p:spPr>
      </p:pic>
      <p:sp>
        <p:nvSpPr>
          <p:cNvPr id="7" name="TextBox 6"/>
          <p:cNvSpPr txBox="1"/>
          <p:nvPr/>
        </p:nvSpPr>
        <p:spPr>
          <a:xfrm>
            <a:off x="7271987" y="5867401"/>
            <a:ext cx="1676400" cy="862416"/>
          </a:xfrm>
          <a:prstGeom prst="rect">
            <a:avLst/>
          </a:prstGeom>
          <a:noFill/>
        </p:spPr>
        <p:txBody>
          <a:bodyPr wrap="square" lIns="91410" tIns="45705" rIns="91410" bIns="45705" rtlCol="0">
            <a:spAutoFit/>
          </a:bodyPr>
          <a:lstStyle/>
          <a:p>
            <a:pPr algn="ctr"/>
            <a:r>
              <a:rPr lang="en-US" sz="2400" dirty="0"/>
              <a:t>Poster # 1.23</a:t>
            </a:r>
          </a:p>
        </p:txBody>
      </p:sp>
    </p:spTree>
    <p:extLst>
      <p:ext uri="{BB962C8B-B14F-4D97-AF65-F5344CB8AC3E}">
        <p14:creationId xmlns:p14="http://schemas.microsoft.com/office/powerpoint/2010/main" val="679294280"/>
      </p:ext>
    </p:extLst>
  </p:cSld>
  <p:clrMapOvr>
    <a:masterClrMapping/>
  </p:clrMapOvr>
  <mc:AlternateContent xmlns:mc="http://schemas.openxmlformats.org/markup-compatibility/2006" xmlns:p14="http://schemas.microsoft.com/office/powerpoint/2010/main">
    <mc:Choice Requires="p14">
      <p:transition p14:dur="250" advTm="10000"/>
    </mc:Choice>
    <mc:Fallback xmlns="">
      <p:transition advTm="10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0" y="-84665"/>
            <a:ext cx="9144000" cy="1676400"/>
          </a:xfrm>
          <a:prstGeom prst="rect">
            <a:avLst/>
          </a:prstGeom>
        </p:spPr>
        <p:txBody>
          <a:bodyPr vert="horz" lIns="91410" tIns="45705" rIns="91410" bIns="45705"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i="1" dirty="0">
                <a:solidFill>
                  <a:srgbClr val="0000FF"/>
                </a:solidFill>
                <a:latin typeface="Arial" pitchFamily="34" charset="0"/>
                <a:cs typeface="Arial" pitchFamily="34" charset="0"/>
              </a:rPr>
              <a:t>Advancement of Satellite-Imager Based </a:t>
            </a:r>
          </a:p>
          <a:p>
            <a:r>
              <a:rPr lang="en-US" sz="2800" b="1" i="1" dirty="0">
                <a:solidFill>
                  <a:srgbClr val="0000FF"/>
                </a:solidFill>
                <a:latin typeface="Arial" pitchFamily="34" charset="0"/>
                <a:cs typeface="Arial" pitchFamily="34" charset="0"/>
              </a:rPr>
              <a:t>Overshooting Top Decision Support Products</a:t>
            </a:r>
            <a:r>
              <a:rPr lang="en-US" sz="2800" dirty="0">
                <a:solidFill>
                  <a:srgbClr val="0000FF"/>
                </a:solidFill>
                <a:latin typeface="Arial" pitchFamily="34" charset="0"/>
                <a:cs typeface="Arial" pitchFamily="34" charset="0"/>
              </a:rPr>
              <a:t/>
            </a:r>
            <a:br>
              <a:rPr lang="en-US" sz="2800" dirty="0">
                <a:solidFill>
                  <a:srgbClr val="0000FF"/>
                </a:solidFill>
                <a:latin typeface="Arial" pitchFamily="34" charset="0"/>
                <a:cs typeface="Arial" pitchFamily="34" charset="0"/>
              </a:rPr>
            </a:br>
            <a:r>
              <a:rPr lang="en-US" sz="2400" dirty="0">
                <a:latin typeface="Arial" pitchFamily="34" charset="0"/>
                <a:cs typeface="Arial" pitchFamily="34" charset="0"/>
              </a:rPr>
              <a:t>Kristopher Bedka</a:t>
            </a:r>
          </a:p>
          <a:p>
            <a:r>
              <a:rPr lang="en-US" sz="1800" dirty="0">
                <a:solidFill>
                  <a:srgbClr val="000000"/>
                </a:solidFill>
                <a:latin typeface="Arial" pitchFamily="34" charset="0"/>
                <a:cs typeface="Arial" pitchFamily="34" charset="0"/>
              </a:rPr>
              <a:t>NASA Langley Research Center</a:t>
            </a:r>
          </a:p>
        </p:txBody>
      </p:sp>
      <p:sp>
        <p:nvSpPr>
          <p:cNvPr id="5" name="Rectangle 5"/>
          <p:cNvSpPr txBox="1">
            <a:spLocks noChangeArrowheads="1"/>
          </p:cNvSpPr>
          <p:nvPr/>
        </p:nvSpPr>
        <p:spPr>
          <a:xfrm>
            <a:off x="-16933" y="1507070"/>
            <a:ext cx="5232400" cy="4953000"/>
          </a:xfrm>
          <a:prstGeom prst="rect">
            <a:avLst/>
          </a:prstGeom>
        </p:spPr>
        <p:txBody>
          <a:bodyPr vert="horz" lIns="91410" tIns="45705" rIns="91410" bIns="45705"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788" indent="-342788" algn="l" fontAlgn="base">
              <a:lnSpc>
                <a:spcPct val="90000"/>
              </a:lnSpc>
              <a:spcAft>
                <a:spcPct val="0"/>
              </a:spcAft>
              <a:buFontTx/>
              <a:buChar char="•"/>
            </a:pPr>
            <a:r>
              <a:rPr lang="en-US" sz="2000" b="1" kern="0" dirty="0">
                <a:solidFill>
                  <a:srgbClr val="333399"/>
                </a:solidFill>
                <a:latin typeface="Arial"/>
              </a:rPr>
              <a:t>A 2</a:t>
            </a:r>
            <a:r>
              <a:rPr lang="en-US" sz="2000" b="1" kern="0" baseline="30000" dirty="0">
                <a:solidFill>
                  <a:srgbClr val="333399"/>
                </a:solidFill>
                <a:latin typeface="Arial"/>
              </a:rPr>
              <a:t>nd</a:t>
            </a:r>
            <a:r>
              <a:rPr lang="en-US" sz="2000" b="1" kern="0" dirty="0">
                <a:solidFill>
                  <a:srgbClr val="333399"/>
                </a:solidFill>
                <a:latin typeface="Arial"/>
              </a:rPr>
              <a:t> generation probabilistic overshooting cloud top (OT) detection product has been developed, with improvements based on GOES-R Proving Ground feedback</a:t>
            </a:r>
          </a:p>
          <a:p>
            <a:pPr marL="506247" lvl="1" indent="-285656" algn="l" fontAlgn="base">
              <a:lnSpc>
                <a:spcPct val="90000"/>
              </a:lnSpc>
              <a:spcAft>
                <a:spcPct val="0"/>
              </a:spcAft>
              <a:buFontTx/>
              <a:buChar char="–"/>
            </a:pPr>
            <a:r>
              <a:rPr lang="en-US" sz="1600" kern="0" dirty="0">
                <a:solidFill>
                  <a:srgbClr val="009999"/>
                </a:solidFill>
                <a:latin typeface="Arial"/>
              </a:rPr>
              <a:t>Detection algorithm uses enhanced visible &amp; IR pattern recognition and additional NWP fields</a:t>
            </a:r>
          </a:p>
          <a:p>
            <a:pPr marL="506247" lvl="1" indent="-285656" algn="l" fontAlgn="base">
              <a:lnSpc>
                <a:spcPct val="90000"/>
              </a:lnSpc>
              <a:spcAft>
                <a:spcPct val="0"/>
              </a:spcAft>
              <a:buFontTx/>
              <a:buChar char="–"/>
            </a:pPr>
            <a:r>
              <a:rPr lang="en-US" sz="1600" kern="0" dirty="0">
                <a:solidFill>
                  <a:srgbClr val="009999"/>
                </a:solidFill>
                <a:latin typeface="Arial"/>
              </a:rPr>
              <a:t>Algorithm trained and validated using a database of 2000+ global MODIS OT events</a:t>
            </a:r>
          </a:p>
          <a:p>
            <a:pPr marL="506247" lvl="1" indent="-285656" algn="l" fontAlgn="base">
              <a:lnSpc>
                <a:spcPct val="90000"/>
              </a:lnSpc>
              <a:spcAft>
                <a:spcPct val="0"/>
              </a:spcAft>
              <a:buFontTx/>
              <a:buChar char="–"/>
            </a:pPr>
            <a:r>
              <a:rPr lang="en-US" sz="1600" kern="0" dirty="0">
                <a:solidFill>
                  <a:srgbClr val="009999"/>
                </a:solidFill>
                <a:latin typeface="Arial"/>
              </a:rPr>
              <a:t>Probabilistic framework eliminates fixed detection thresholds which improves detection capability</a:t>
            </a:r>
          </a:p>
          <a:p>
            <a:pPr marL="506247" lvl="1" indent="-285656" algn="l" fontAlgn="base">
              <a:lnSpc>
                <a:spcPct val="90000"/>
              </a:lnSpc>
              <a:spcAft>
                <a:spcPct val="0"/>
              </a:spcAft>
              <a:buFontTx/>
              <a:buChar char="–"/>
            </a:pPr>
            <a:r>
              <a:rPr lang="en-US" sz="1600" kern="0" dirty="0">
                <a:solidFill>
                  <a:srgbClr val="009999"/>
                </a:solidFill>
                <a:latin typeface="Arial"/>
              </a:rPr>
              <a:t>Can be applied to any satellite imager, enabling both weather and global climate applications</a:t>
            </a:r>
          </a:p>
          <a:p>
            <a:pPr marL="342788" indent="-342788" algn="l" fontAlgn="base">
              <a:lnSpc>
                <a:spcPct val="90000"/>
              </a:lnSpc>
              <a:spcAft>
                <a:spcPct val="0"/>
              </a:spcAft>
              <a:buFont typeface="Arial"/>
              <a:buChar char="•"/>
            </a:pPr>
            <a:r>
              <a:rPr lang="en-US" sz="2000" b="1" kern="0" dirty="0">
                <a:solidFill>
                  <a:srgbClr val="333399"/>
                </a:solidFill>
                <a:latin typeface="Arial"/>
              </a:rPr>
              <a:t>An improved method for OT height assignment has also been developed using CloudSat, MODIS, and GEO imager observations</a:t>
            </a:r>
          </a:p>
          <a:p>
            <a:pPr marL="742707" lvl="1" indent="-285656" algn="l" fontAlgn="base">
              <a:lnSpc>
                <a:spcPct val="90000"/>
              </a:lnSpc>
              <a:spcAft>
                <a:spcPct val="0"/>
              </a:spcAft>
              <a:buFontTx/>
              <a:buChar char="–"/>
            </a:pPr>
            <a:endParaRPr lang="en-US" sz="2000" kern="0" dirty="0">
              <a:solidFill>
                <a:srgbClr val="009999"/>
              </a:solidFill>
              <a:latin typeface="Arial"/>
            </a:endParaRPr>
          </a:p>
          <a:p>
            <a:pPr>
              <a:lnSpc>
                <a:spcPct val="90000"/>
              </a:lnSpc>
            </a:pPr>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8600" y="6048376"/>
            <a:ext cx="3886200" cy="809625"/>
          </a:xfrm>
          <a:prstGeom prst="rect">
            <a:avLst/>
          </a:prstGeom>
        </p:spPr>
      </p:pic>
      <p:sp>
        <p:nvSpPr>
          <p:cNvPr id="3" name="TextBox 2"/>
          <p:cNvSpPr txBox="1"/>
          <p:nvPr/>
        </p:nvSpPr>
        <p:spPr>
          <a:xfrm>
            <a:off x="7315200" y="5947820"/>
            <a:ext cx="1676400" cy="862416"/>
          </a:xfrm>
          <a:prstGeom prst="rect">
            <a:avLst/>
          </a:prstGeom>
          <a:noFill/>
        </p:spPr>
        <p:txBody>
          <a:bodyPr wrap="square" lIns="91410" tIns="45705" rIns="91410" bIns="45705" rtlCol="0">
            <a:spAutoFit/>
          </a:bodyPr>
          <a:lstStyle/>
          <a:p>
            <a:pPr algn="ctr"/>
            <a:r>
              <a:rPr lang="en-US" sz="2400" dirty="0"/>
              <a:t>Poster # 1-26</a:t>
            </a:r>
          </a:p>
        </p:txBody>
      </p:sp>
      <p:pic>
        <p:nvPicPr>
          <p:cNvPr id="10" name="Picture 9" descr="Macintosh HD:Users:kbedka:Downloads:OT:SRSO_anim_2014131:2014131_SRSO_anim_visrating_zoom_2014_05_11_22_01_00Z.jpg"/>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15000"/>
                    </a14:imgEffect>
                    <a14:imgEffect>
                      <a14:brightnessContrast bright="22000"/>
                    </a14:imgEffect>
                  </a14:imgLayer>
                </a14:imgProps>
              </a:ext>
              <a:ext uri="{28A0092B-C50C-407E-A947-70E740481C1C}">
                <a14:useLocalDpi xmlns:a14="http://schemas.microsoft.com/office/drawing/2010/main" val="0"/>
              </a:ext>
            </a:extLst>
          </a:blip>
          <a:srcRect l="33200" t="20371" r="33400" b="3704"/>
          <a:stretch/>
        </p:blipFill>
        <p:spPr bwMode="auto">
          <a:xfrm>
            <a:off x="7239000" y="1777998"/>
            <a:ext cx="1942790" cy="2133600"/>
          </a:xfrm>
          <a:prstGeom prst="rect">
            <a:avLst/>
          </a:prstGeom>
          <a:noFill/>
          <a:ln>
            <a:noFill/>
          </a:ln>
          <a:extLst>
            <a:ext uri="{53640926-AAD7-44D8-BBD7-CCE9431645EC}">
              <a14:shadowObscured xmlns:a14="http://schemas.microsoft.com/office/drawing/2010/main"/>
            </a:ext>
          </a:extLst>
        </p:spPr>
      </p:pic>
      <p:pic>
        <p:nvPicPr>
          <p:cNvPr id="11" name="Picture 10" descr="Macintosh HD:Users:kbedka:Downloads:OT:SRSO_anim_2014131:2014131_SRSO_anim_visrating_zoom_2014_05_11_22_01_00Z.jpg"/>
          <p:cNvPicPr>
            <a:picLocks noChangeAspect="1"/>
          </p:cNvPicPr>
          <p:nvPr/>
        </p:nvPicPr>
        <p:blipFill rotWithShape="1">
          <a:blip r:embed="rId5" cstate="print">
            <a:extLst>
              <a:ext uri="{28A0092B-C50C-407E-A947-70E740481C1C}">
                <a14:useLocalDpi xmlns:a14="http://schemas.microsoft.com/office/drawing/2010/main" val="0"/>
              </a:ext>
            </a:extLst>
          </a:blip>
          <a:srcRect l="1790" t="20371" r="66534" b="3704"/>
          <a:stretch/>
        </p:blipFill>
        <p:spPr bwMode="auto">
          <a:xfrm>
            <a:off x="5393267" y="1794931"/>
            <a:ext cx="1828799" cy="2117658"/>
          </a:xfrm>
          <a:prstGeom prst="rect">
            <a:avLst/>
          </a:prstGeom>
          <a:noFill/>
          <a:ln>
            <a:noFill/>
          </a:ln>
          <a:extLst>
            <a:ext uri="{53640926-AAD7-44D8-BBD7-CCE9431645EC}">
              <a14:shadowObscured xmlns:a14="http://schemas.microsoft.com/office/drawing/2010/main"/>
            </a:ext>
          </a:extLst>
        </p:spPr>
      </p:pic>
      <p:sp>
        <p:nvSpPr>
          <p:cNvPr id="7" name="TextBox 6"/>
          <p:cNvSpPr txBox="1"/>
          <p:nvPr/>
        </p:nvSpPr>
        <p:spPr>
          <a:xfrm>
            <a:off x="5384801" y="1490136"/>
            <a:ext cx="1794933" cy="381361"/>
          </a:xfrm>
          <a:prstGeom prst="rect">
            <a:avLst/>
          </a:prstGeom>
          <a:noFill/>
        </p:spPr>
        <p:txBody>
          <a:bodyPr wrap="square" lIns="91410" tIns="45705" rIns="91410" bIns="45705" rtlCol="0">
            <a:spAutoFit/>
          </a:bodyPr>
          <a:lstStyle/>
          <a:p>
            <a:pPr algn="ctr"/>
            <a:r>
              <a:rPr lang="en-US" b="1"/>
              <a:t>GOES-14 IR</a:t>
            </a:r>
          </a:p>
        </p:txBody>
      </p:sp>
      <p:sp>
        <p:nvSpPr>
          <p:cNvPr id="12" name="TextBox 11"/>
          <p:cNvSpPr txBox="1"/>
          <p:nvPr/>
        </p:nvSpPr>
        <p:spPr>
          <a:xfrm>
            <a:off x="7027335" y="1100666"/>
            <a:ext cx="2269066" cy="764811"/>
          </a:xfrm>
          <a:prstGeom prst="rect">
            <a:avLst/>
          </a:prstGeom>
          <a:noFill/>
        </p:spPr>
        <p:txBody>
          <a:bodyPr wrap="square" lIns="91410" tIns="45705" rIns="91410" bIns="45705" rtlCol="0">
            <a:spAutoFit/>
          </a:bodyPr>
          <a:lstStyle/>
          <a:p>
            <a:pPr algn="ctr"/>
            <a:r>
              <a:rPr lang="en-US" sz="1400" b="1"/>
              <a:t>GOES-14 Visible</a:t>
            </a:r>
          </a:p>
          <a:p>
            <a:pPr algn="ctr"/>
            <a:r>
              <a:rPr lang="en-US" sz="1400" b="1"/>
              <a:t>With OT Texture Detection and Severe Wx Reports</a:t>
            </a:r>
          </a:p>
        </p:txBody>
      </p:sp>
      <p:pic>
        <p:nvPicPr>
          <p:cNvPr id="13" name="Picture 12" descr="Macintosh HD:Users:kbedka:Downloads:OT:rad.tif.tiff"/>
          <p:cNvPicPr>
            <a:picLocks noChangeAspect="1"/>
          </p:cNvPicPr>
          <p:nvPr/>
        </p:nvPicPr>
        <p:blipFill rotWithShape="1">
          <a:blip r:embed="rId6" cstate="print">
            <a:extLst>
              <a:ext uri="{28A0092B-C50C-407E-A947-70E740481C1C}">
                <a14:useLocalDpi xmlns:a14="http://schemas.microsoft.com/office/drawing/2010/main" val="0"/>
              </a:ext>
            </a:extLst>
          </a:blip>
          <a:srcRect l="6032" t="5080" r="3174" b="6032"/>
          <a:stretch/>
        </p:blipFill>
        <p:spPr bwMode="auto">
          <a:xfrm>
            <a:off x="5218858" y="4377267"/>
            <a:ext cx="2057400" cy="1510678"/>
          </a:xfrm>
          <a:prstGeom prst="rect">
            <a:avLst/>
          </a:prstGeom>
          <a:noFill/>
          <a:ln>
            <a:noFill/>
          </a:ln>
          <a:extLst>
            <a:ext uri="{53640926-AAD7-44D8-BBD7-CCE9431645EC}">
              <a14:shadowObscured xmlns:a14="http://schemas.microsoft.com/office/drawing/2010/main"/>
            </a:ext>
          </a:extLst>
        </p:spPr>
      </p:pic>
      <p:sp>
        <p:nvSpPr>
          <p:cNvPr id="14" name="TextBox 13"/>
          <p:cNvSpPr txBox="1"/>
          <p:nvPr/>
        </p:nvSpPr>
        <p:spPr>
          <a:xfrm>
            <a:off x="4978405" y="3911600"/>
            <a:ext cx="2523066" cy="541713"/>
          </a:xfrm>
          <a:prstGeom prst="rect">
            <a:avLst/>
          </a:prstGeom>
          <a:noFill/>
        </p:spPr>
        <p:txBody>
          <a:bodyPr wrap="square" lIns="91410" tIns="45705" rIns="91410" bIns="45705" rtlCol="0">
            <a:spAutoFit/>
          </a:bodyPr>
          <a:lstStyle/>
          <a:p>
            <a:pPr algn="ctr"/>
            <a:r>
              <a:rPr lang="en-US" sz="1400" b="1"/>
              <a:t>Reflectivity at 4 km &gt; 30 dBZ 2000-2259 UTC</a:t>
            </a:r>
          </a:p>
        </p:txBody>
      </p:sp>
      <p:pic>
        <p:nvPicPr>
          <p:cNvPr id="15" name="Picture 14" descr="Macintosh HD:Users:kbedka:Downloads:OT:OT_mask_visir.tif.tiff"/>
          <p:cNvPicPr>
            <a:picLocks noChangeAspect="1"/>
          </p:cNvPicPr>
          <p:nvPr/>
        </p:nvPicPr>
        <p:blipFill rotWithShape="1">
          <a:blip r:embed="rId7" cstate="print">
            <a:extLst>
              <a:ext uri="{28A0092B-C50C-407E-A947-70E740481C1C}">
                <a14:useLocalDpi xmlns:a14="http://schemas.microsoft.com/office/drawing/2010/main" val="0"/>
              </a:ext>
            </a:extLst>
          </a:blip>
          <a:srcRect l="4128" t="7195" r="15519" b="7303"/>
          <a:stretch/>
        </p:blipFill>
        <p:spPr bwMode="auto">
          <a:xfrm>
            <a:off x="7333720" y="4399068"/>
            <a:ext cx="1827213" cy="1457986"/>
          </a:xfrm>
          <a:prstGeom prst="rect">
            <a:avLst/>
          </a:prstGeom>
          <a:noFill/>
          <a:ln>
            <a:noFill/>
          </a:ln>
          <a:extLst>
            <a:ext uri="{53640926-AAD7-44D8-BBD7-CCE9431645EC}">
              <a14:shadowObscured xmlns:a14="http://schemas.microsoft.com/office/drawing/2010/main"/>
            </a:ext>
          </a:extLst>
        </p:spPr>
      </p:pic>
      <p:sp>
        <p:nvSpPr>
          <p:cNvPr id="16" name="TextBox 15"/>
          <p:cNvSpPr txBox="1"/>
          <p:nvPr/>
        </p:nvSpPr>
        <p:spPr>
          <a:xfrm>
            <a:off x="6993471" y="3911600"/>
            <a:ext cx="2523066" cy="541713"/>
          </a:xfrm>
          <a:prstGeom prst="rect">
            <a:avLst/>
          </a:prstGeom>
          <a:noFill/>
        </p:spPr>
        <p:txBody>
          <a:bodyPr wrap="square" lIns="91410" tIns="45705" rIns="91410" bIns="45705" rtlCol="0">
            <a:spAutoFit/>
          </a:bodyPr>
          <a:lstStyle/>
          <a:p>
            <a:pPr algn="ctr"/>
            <a:r>
              <a:rPr lang="en-US" sz="1400" b="1"/>
              <a:t>GOES-14 OT Detection</a:t>
            </a:r>
          </a:p>
          <a:p>
            <a:pPr algn="ctr"/>
            <a:r>
              <a:rPr lang="en-US" sz="1400" b="1"/>
              <a:t>2000-2259 UTC</a:t>
            </a:r>
          </a:p>
        </p:txBody>
      </p:sp>
    </p:spTree>
    <p:extLst>
      <p:ext uri="{BB962C8B-B14F-4D97-AF65-F5344CB8AC3E}">
        <p14:creationId xmlns:p14="http://schemas.microsoft.com/office/powerpoint/2010/main" val="1036711305"/>
      </p:ext>
    </p:extLst>
  </p:cSld>
  <p:clrMapOvr>
    <a:masterClrMapping/>
  </p:clrMapOvr>
  <mc:AlternateContent xmlns:mc="http://schemas.openxmlformats.org/markup-compatibility/2006" xmlns:p14="http://schemas.microsoft.com/office/powerpoint/2010/main">
    <mc:Choice Requires="p14">
      <p:transition p14:dur="250" advTm="10000"/>
    </mc:Choice>
    <mc:Fallback xmlns="">
      <p:transition advTm="10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0" y="304800"/>
            <a:ext cx="9144000" cy="731838"/>
          </a:xfrm>
          <a:prstGeom prst="rect">
            <a:avLst/>
          </a:prstGeom>
        </p:spPr>
        <p:txBody>
          <a:bodyPr vert="horz" lIns="91410" tIns="45705" rIns="91410" bIns="45705"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solidFill>
                  <a:srgbClr val="0000FF"/>
                </a:solidFill>
                <a:latin typeface="Arial" pitchFamily="34" charset="0"/>
                <a:cs typeface="Arial" pitchFamily="34" charset="0"/>
              </a:rPr>
              <a:t>Adaptive Trending and Limit Monitoring Algorithm</a:t>
            </a:r>
            <a:br>
              <a:rPr lang="en-US" sz="2800" dirty="0">
                <a:solidFill>
                  <a:srgbClr val="0000FF"/>
                </a:solidFill>
                <a:latin typeface="Arial" pitchFamily="34" charset="0"/>
                <a:cs typeface="Arial" pitchFamily="34" charset="0"/>
              </a:rPr>
            </a:br>
            <a:r>
              <a:rPr lang="en-US" sz="2000" dirty="0">
                <a:solidFill>
                  <a:srgbClr val="0000FF"/>
                </a:solidFill>
                <a:latin typeface="Arial" pitchFamily="34" charset="0"/>
                <a:cs typeface="Arial" pitchFamily="34" charset="0"/>
              </a:rPr>
              <a:t>Zhenping Li</a:t>
            </a:r>
            <a:r>
              <a:rPr lang="en-US" sz="2000" baseline="30000" dirty="0">
                <a:solidFill>
                  <a:srgbClr val="0000FF"/>
                </a:solidFill>
                <a:latin typeface="Arial" pitchFamily="34" charset="0"/>
                <a:cs typeface="Arial" pitchFamily="34" charset="0"/>
              </a:rPr>
              <a:t>1</a:t>
            </a:r>
            <a:r>
              <a:rPr lang="en-US" sz="2000" dirty="0">
                <a:solidFill>
                  <a:srgbClr val="0000FF"/>
                </a:solidFill>
                <a:latin typeface="Arial" pitchFamily="34" charset="0"/>
                <a:cs typeface="Arial" pitchFamily="34" charset="0"/>
              </a:rPr>
              <a:t>, Dave Pogorzala</a:t>
            </a:r>
            <a:r>
              <a:rPr lang="en-US" sz="2000" baseline="30000" dirty="0">
                <a:solidFill>
                  <a:srgbClr val="0000FF"/>
                </a:solidFill>
                <a:latin typeface="Arial" pitchFamily="34" charset="0"/>
                <a:cs typeface="Arial" pitchFamily="34" charset="0"/>
              </a:rPr>
              <a:t>2</a:t>
            </a:r>
            <a:r>
              <a:rPr lang="en-US" sz="2000" dirty="0">
                <a:solidFill>
                  <a:srgbClr val="0000FF"/>
                </a:solidFill>
                <a:latin typeface="Arial" pitchFamily="34" charset="0"/>
                <a:cs typeface="Arial" pitchFamily="34" charset="0"/>
              </a:rPr>
              <a:t>, Ken Mitchell</a:t>
            </a:r>
            <a:r>
              <a:rPr lang="en-US" sz="2000" baseline="30000" dirty="0">
                <a:solidFill>
                  <a:srgbClr val="0000FF"/>
                </a:solidFill>
                <a:latin typeface="Arial" pitchFamily="34" charset="0"/>
                <a:cs typeface="Arial" pitchFamily="34" charset="0"/>
              </a:rPr>
              <a:t>1</a:t>
            </a:r>
            <a:r>
              <a:rPr lang="en-US" sz="2000" dirty="0">
                <a:solidFill>
                  <a:srgbClr val="0000FF"/>
                </a:solidFill>
                <a:latin typeface="Arial" pitchFamily="34" charset="0"/>
                <a:cs typeface="Arial" pitchFamily="34" charset="0"/>
              </a:rPr>
              <a:t>, J. Paul Douglas</a:t>
            </a:r>
            <a:r>
              <a:rPr lang="en-US" sz="2000" baseline="30000" dirty="0">
                <a:solidFill>
                  <a:srgbClr val="0000FF"/>
                </a:solidFill>
                <a:latin typeface="Arial" pitchFamily="34" charset="0"/>
                <a:cs typeface="Arial" pitchFamily="34" charset="0"/>
              </a:rPr>
              <a:t>1</a:t>
            </a:r>
            <a:r>
              <a:rPr lang="en-US" sz="2000" dirty="0">
                <a:solidFill>
                  <a:srgbClr val="0000FF"/>
                </a:solidFill>
                <a:latin typeface="Arial" pitchFamily="34" charset="0"/>
                <a:cs typeface="Arial" pitchFamily="34" charset="0"/>
              </a:rPr>
              <a:t>, </a:t>
            </a:r>
            <a:endParaRPr lang="en-US" sz="2800" dirty="0">
              <a:solidFill>
                <a:srgbClr val="0000FF"/>
              </a:solidFill>
              <a:latin typeface="Arial" pitchFamily="34" charset="0"/>
              <a:cs typeface="Arial" pitchFamily="34" charset="0"/>
            </a:endParaRPr>
          </a:p>
          <a:p>
            <a:r>
              <a:rPr lang="en-US" sz="1800" dirty="0">
                <a:solidFill>
                  <a:srgbClr val="0000FF"/>
                </a:solidFill>
                <a:latin typeface="Arial" pitchFamily="34" charset="0"/>
                <a:cs typeface="Arial" pitchFamily="34" charset="0"/>
              </a:rPr>
              <a:t>1.  ASRC Technical Services, Lanham, MD. </a:t>
            </a:r>
          </a:p>
          <a:p>
            <a:r>
              <a:rPr lang="en-US" sz="1800" dirty="0">
                <a:solidFill>
                  <a:srgbClr val="0000FF"/>
                </a:solidFill>
                <a:latin typeface="Arial" pitchFamily="34" charset="0"/>
                <a:cs typeface="Arial" pitchFamily="34" charset="0"/>
              </a:rPr>
              <a:t>2. Integrity Applications Incorporated, Chantilly, VA</a:t>
            </a:r>
          </a:p>
        </p:txBody>
      </p:sp>
      <mc:AlternateContent xmlns:mc="http://schemas.openxmlformats.org/markup-compatibility/2006" xmlns:a14="http://schemas.microsoft.com/office/drawing/2010/main">
        <mc:Choice Requires="a14">
          <p:sp>
            <p:nvSpPr>
              <p:cNvPr id="5" name="Rectangle 5"/>
              <p:cNvSpPr txBox="1">
                <a:spLocks noChangeArrowheads="1"/>
              </p:cNvSpPr>
              <p:nvPr/>
            </p:nvSpPr>
            <p:spPr>
              <a:xfrm>
                <a:off x="114300" y="1410318"/>
                <a:ext cx="4457700" cy="4457083"/>
              </a:xfrm>
              <a:prstGeom prst="rect">
                <a:avLst/>
              </a:prstGeom>
            </p:spPr>
            <p:txBody>
              <a:bodyPr vert="horz" lIns="91410" tIns="45705" rIns="91410" bIns="45705" rtlCol="0">
                <a:normAutofit fontScale="925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285656" indent="-285656" algn="l">
                  <a:buFont typeface="Arial" panose="020B0604020202020204" pitchFamily="34" charset="0"/>
                  <a:buChar char="•"/>
                </a:pPr>
                <a:r>
                  <a:rPr lang="en-US" sz="1600" dirty="0">
                    <a:solidFill>
                      <a:srgbClr val="0000FF"/>
                    </a:solidFill>
                  </a:rPr>
                  <a:t>The radiometric calibration data </a:t>
                </a:r>
                <a14:m>
                  <m:oMath xmlns:m="http://schemas.openxmlformats.org/officeDocument/2006/math">
                    <m:r>
                      <a:rPr lang="en-US" sz="1600" i="1">
                        <a:solidFill>
                          <a:srgbClr val="0000FF"/>
                        </a:solidFill>
                        <a:latin typeface="Cambria Math" panose="02040503050406030204" pitchFamily="18" charset="0"/>
                      </a:rPr>
                      <m:t>𝑑</m:t>
                    </m:r>
                    <m:d>
                      <m:dPr>
                        <m:ctrlPr>
                          <a:rPr lang="en-US" sz="1600" i="1">
                            <a:solidFill>
                              <a:srgbClr val="0000FF"/>
                            </a:solidFill>
                            <a:latin typeface="Cambria Math"/>
                          </a:rPr>
                        </m:ctrlPr>
                      </m:dPr>
                      <m:e>
                        <m:sSub>
                          <m:sSubPr>
                            <m:ctrlPr>
                              <a:rPr lang="en-US" sz="1600" i="1">
                                <a:solidFill>
                                  <a:srgbClr val="0000FF"/>
                                </a:solidFill>
                                <a:latin typeface="Cambria Math"/>
                              </a:rPr>
                            </m:ctrlPr>
                          </m:sSubPr>
                          <m:e>
                            <m:r>
                              <a:rPr lang="en-US" sz="1600" i="1">
                                <a:solidFill>
                                  <a:srgbClr val="0000FF"/>
                                </a:solidFill>
                                <a:latin typeface="Cambria Math" panose="02040503050406030204" pitchFamily="18" charset="0"/>
                              </a:rPr>
                              <m:t>𝑡</m:t>
                            </m:r>
                          </m:e>
                          <m:sub>
                            <m:r>
                              <a:rPr lang="en-US" sz="1600" i="1">
                                <a:solidFill>
                                  <a:srgbClr val="0000FF"/>
                                </a:solidFill>
                                <a:latin typeface="Cambria Math" panose="02040503050406030204" pitchFamily="18" charset="0"/>
                              </a:rPr>
                              <m:t>𝑖</m:t>
                            </m:r>
                          </m:sub>
                        </m:sSub>
                      </m:e>
                    </m:d>
                  </m:oMath>
                </a14:m>
                <a:r>
                  <a:rPr lang="en-US" sz="1600" dirty="0">
                    <a:solidFill>
                      <a:srgbClr val="0000FF"/>
                    </a:solidFill>
                  </a:rPr>
                  <a:t> with a diurnal behavior can be expressed as a Fourier expansion function:</a:t>
                </a:r>
                <a:endParaRPr lang="en-US" sz="1600" i="1" dirty="0">
                  <a:solidFill>
                    <a:srgbClr val="0000FF"/>
                  </a:solidFill>
                  <a:latin typeface="Cambria Math" panose="02040503050406030204" pitchFamily="18" charset="0"/>
                </a:endParaRPr>
              </a:p>
              <a:p>
                <a:pPr marL="50783"/>
                <a14:m>
                  <m:oMathPara xmlns:m="http://schemas.openxmlformats.org/officeDocument/2006/math">
                    <m:oMathParaPr>
                      <m:jc m:val="centerGroup"/>
                    </m:oMathParaPr>
                    <m:oMath xmlns:m="http://schemas.openxmlformats.org/officeDocument/2006/math">
                      <m:r>
                        <a:rPr lang="pt-BR" sz="1600" i="1">
                          <a:solidFill>
                            <a:srgbClr val="0000FF"/>
                          </a:solidFill>
                          <a:latin typeface="Cambria Math" panose="02040503050406030204" pitchFamily="18" charset="0"/>
                        </a:rPr>
                        <m:t>𝑓</m:t>
                      </m:r>
                      <m:d>
                        <m:dPr>
                          <m:ctrlPr>
                            <a:rPr lang="pt-BR" sz="1600" i="1">
                              <a:solidFill>
                                <a:srgbClr val="0000FF"/>
                              </a:solidFill>
                              <a:latin typeface="Cambria Math"/>
                            </a:rPr>
                          </m:ctrlPr>
                        </m:dPr>
                        <m:e>
                          <m:r>
                            <a:rPr lang="en-US" sz="1600" i="1">
                              <a:solidFill>
                                <a:srgbClr val="0000FF"/>
                              </a:solidFill>
                              <a:latin typeface="Cambria Math" panose="02040503050406030204" pitchFamily="18" charset="0"/>
                            </a:rPr>
                            <m:t>𝑡</m:t>
                          </m:r>
                        </m:e>
                      </m:d>
                      <m:r>
                        <a:rPr lang="pt-BR" sz="1600" i="1">
                          <a:solidFill>
                            <a:srgbClr val="0000FF"/>
                          </a:solidFill>
                          <a:latin typeface="Cambria Math" panose="02040503050406030204" pitchFamily="18" charset="0"/>
                        </a:rPr>
                        <m:t>=</m:t>
                      </m:r>
                      <m:sSub>
                        <m:sSubPr>
                          <m:ctrlPr>
                            <a:rPr lang="pt-BR" sz="1600" i="1">
                              <a:solidFill>
                                <a:srgbClr val="0000FF"/>
                              </a:solidFill>
                              <a:latin typeface="Cambria Math"/>
                            </a:rPr>
                          </m:ctrlPr>
                        </m:sSubPr>
                        <m:e>
                          <m:r>
                            <a:rPr lang="pt-BR" sz="1600" i="1">
                              <a:solidFill>
                                <a:srgbClr val="0000FF"/>
                              </a:solidFill>
                              <a:latin typeface="Cambria Math" panose="02040503050406030204" pitchFamily="18" charset="0"/>
                            </a:rPr>
                            <m:t>𝑎</m:t>
                          </m:r>
                        </m:e>
                        <m:sub>
                          <m:r>
                            <a:rPr lang="pt-BR" sz="1600" i="1">
                              <a:solidFill>
                                <a:srgbClr val="0000FF"/>
                              </a:solidFill>
                              <a:latin typeface="Cambria Math" panose="02040503050406030204" pitchFamily="18" charset="0"/>
                            </a:rPr>
                            <m:t>0</m:t>
                          </m:r>
                        </m:sub>
                      </m:sSub>
                      <m:r>
                        <a:rPr lang="pt-BR" sz="1600" i="1">
                          <a:solidFill>
                            <a:srgbClr val="0000FF"/>
                          </a:solidFill>
                          <a:latin typeface="Cambria Math" panose="02040503050406030204" pitchFamily="18" charset="0"/>
                        </a:rPr>
                        <m:t>+</m:t>
                      </m:r>
                      <m:nary>
                        <m:naryPr>
                          <m:chr m:val="∑"/>
                          <m:ctrlPr>
                            <a:rPr lang="pt-BR" sz="1600" i="1">
                              <a:solidFill>
                                <a:srgbClr val="0000FF"/>
                              </a:solidFill>
                              <a:latin typeface="Cambria Math"/>
                            </a:rPr>
                          </m:ctrlPr>
                        </m:naryPr>
                        <m:sub>
                          <m:r>
                            <a:rPr lang="pt-BR" sz="1600" i="1">
                              <a:solidFill>
                                <a:srgbClr val="0000FF"/>
                              </a:solidFill>
                              <a:latin typeface="Cambria Math" panose="02040503050406030204" pitchFamily="18" charset="0"/>
                            </a:rPr>
                            <m:t>𝑛</m:t>
                          </m:r>
                          <m:r>
                            <a:rPr lang="pt-BR" sz="1600" i="1">
                              <a:solidFill>
                                <a:srgbClr val="0000FF"/>
                              </a:solidFill>
                              <a:latin typeface="Cambria Math" panose="02040503050406030204" pitchFamily="18" charset="0"/>
                            </a:rPr>
                            <m:t>=1</m:t>
                          </m:r>
                        </m:sub>
                        <m:sup>
                          <m:r>
                            <a:rPr lang="en-US" sz="1600" i="1">
                              <a:solidFill>
                                <a:srgbClr val="0000FF"/>
                              </a:solidFill>
                              <a:latin typeface="Cambria Math" panose="02040503050406030204" pitchFamily="18" charset="0"/>
                            </a:rPr>
                            <m:t>𝑚</m:t>
                          </m:r>
                        </m:sup>
                        <m:e>
                          <m:d>
                            <m:dPr>
                              <m:ctrlPr>
                                <a:rPr lang="pt-BR" sz="1600" i="1">
                                  <a:solidFill>
                                    <a:srgbClr val="0000FF"/>
                                  </a:solidFill>
                                  <a:latin typeface="Cambria Math"/>
                                </a:rPr>
                              </m:ctrlPr>
                            </m:dPr>
                            <m:e>
                              <m:sSub>
                                <m:sSubPr>
                                  <m:ctrlPr>
                                    <a:rPr lang="pt-BR" sz="1600" i="1">
                                      <a:solidFill>
                                        <a:srgbClr val="0000FF"/>
                                      </a:solidFill>
                                      <a:latin typeface="Cambria Math"/>
                                    </a:rPr>
                                  </m:ctrlPr>
                                </m:sSubPr>
                                <m:e>
                                  <m:r>
                                    <a:rPr lang="pt-BR" sz="1600" i="1">
                                      <a:solidFill>
                                        <a:srgbClr val="0000FF"/>
                                      </a:solidFill>
                                      <a:latin typeface="Cambria Math" panose="02040503050406030204" pitchFamily="18" charset="0"/>
                                    </a:rPr>
                                    <m:t>𝑎</m:t>
                                  </m:r>
                                </m:e>
                                <m:sub>
                                  <m:r>
                                    <a:rPr lang="pt-BR" sz="1600" i="1">
                                      <a:solidFill>
                                        <a:srgbClr val="0000FF"/>
                                      </a:solidFill>
                                      <a:latin typeface="Cambria Math" panose="02040503050406030204" pitchFamily="18" charset="0"/>
                                    </a:rPr>
                                    <m:t>𝑛</m:t>
                                  </m:r>
                                </m:sub>
                              </m:sSub>
                              <m:func>
                                <m:funcPr>
                                  <m:ctrlPr>
                                    <a:rPr lang="pt-BR" sz="1600" i="1">
                                      <a:solidFill>
                                        <a:srgbClr val="0000FF"/>
                                      </a:solidFill>
                                      <a:latin typeface="Cambria Math"/>
                                    </a:rPr>
                                  </m:ctrlPr>
                                </m:funcPr>
                                <m:fName>
                                  <m:r>
                                    <m:rPr>
                                      <m:sty m:val="p"/>
                                    </m:rPr>
                                    <a:rPr lang="pt-BR" sz="1600">
                                      <a:solidFill>
                                        <a:srgbClr val="0000FF"/>
                                      </a:solidFill>
                                      <a:latin typeface="Cambria Math" panose="02040503050406030204" pitchFamily="18" charset="0"/>
                                    </a:rPr>
                                    <m:t>cos</m:t>
                                  </m:r>
                                </m:fName>
                                <m:e>
                                  <m:f>
                                    <m:fPr>
                                      <m:ctrlPr>
                                        <a:rPr lang="pt-BR" sz="1600" i="1">
                                          <a:solidFill>
                                            <a:srgbClr val="0000FF"/>
                                          </a:solidFill>
                                          <a:latin typeface="Cambria Math"/>
                                        </a:rPr>
                                      </m:ctrlPr>
                                    </m:fPr>
                                    <m:num>
                                      <m:r>
                                        <a:rPr lang="en-US" sz="1600" i="1">
                                          <a:solidFill>
                                            <a:srgbClr val="0000FF"/>
                                          </a:solidFill>
                                          <a:latin typeface="Cambria Math" panose="02040503050406030204" pitchFamily="18" charset="0"/>
                                        </a:rPr>
                                        <m:t>2</m:t>
                                      </m:r>
                                      <m:r>
                                        <a:rPr lang="pt-BR" sz="1600" i="1">
                                          <a:solidFill>
                                            <a:srgbClr val="0000FF"/>
                                          </a:solidFill>
                                          <a:latin typeface="Cambria Math" panose="02040503050406030204" pitchFamily="18" charset="0"/>
                                        </a:rPr>
                                        <m:t>𝑛</m:t>
                                      </m:r>
                                      <m:r>
                                        <a:rPr lang="pt-BR" sz="1600" i="1">
                                          <a:solidFill>
                                            <a:srgbClr val="0000FF"/>
                                          </a:solidFill>
                                          <a:latin typeface="Cambria Math" panose="02040503050406030204" pitchFamily="18" charset="0"/>
                                        </a:rPr>
                                        <m:t>𝜋</m:t>
                                      </m:r>
                                      <m:r>
                                        <a:rPr lang="en-US" sz="1600" i="1">
                                          <a:solidFill>
                                            <a:srgbClr val="0000FF"/>
                                          </a:solidFill>
                                          <a:latin typeface="Cambria Math" panose="02040503050406030204" pitchFamily="18" charset="0"/>
                                        </a:rPr>
                                        <m:t>𝑡</m:t>
                                      </m:r>
                                    </m:num>
                                    <m:den>
                                      <m:r>
                                        <a:rPr lang="en-US" sz="1600" i="1">
                                          <a:solidFill>
                                            <a:srgbClr val="0000FF"/>
                                          </a:solidFill>
                                          <a:latin typeface="Cambria Math" panose="02040503050406030204" pitchFamily="18" charset="0"/>
                                        </a:rPr>
                                        <m:t>24</m:t>
                                      </m:r>
                                    </m:den>
                                  </m:f>
                                </m:e>
                              </m:func>
                              <m:r>
                                <a:rPr lang="pt-BR" sz="1600" i="1">
                                  <a:solidFill>
                                    <a:srgbClr val="0000FF"/>
                                  </a:solidFill>
                                  <a:latin typeface="Cambria Math" panose="02040503050406030204" pitchFamily="18" charset="0"/>
                                </a:rPr>
                                <m:t>+</m:t>
                              </m:r>
                              <m:sSub>
                                <m:sSubPr>
                                  <m:ctrlPr>
                                    <a:rPr lang="pt-BR" sz="1600" i="1">
                                      <a:solidFill>
                                        <a:srgbClr val="0000FF"/>
                                      </a:solidFill>
                                      <a:latin typeface="Cambria Math"/>
                                    </a:rPr>
                                  </m:ctrlPr>
                                </m:sSubPr>
                                <m:e>
                                  <m:r>
                                    <a:rPr lang="pt-BR" sz="1600" i="1">
                                      <a:solidFill>
                                        <a:srgbClr val="0000FF"/>
                                      </a:solidFill>
                                      <a:latin typeface="Cambria Math" panose="02040503050406030204" pitchFamily="18" charset="0"/>
                                    </a:rPr>
                                    <m:t>𝑏</m:t>
                                  </m:r>
                                </m:e>
                                <m:sub>
                                  <m:r>
                                    <a:rPr lang="pt-BR" sz="1600" i="1">
                                      <a:solidFill>
                                        <a:srgbClr val="0000FF"/>
                                      </a:solidFill>
                                      <a:latin typeface="Cambria Math" panose="02040503050406030204" pitchFamily="18" charset="0"/>
                                    </a:rPr>
                                    <m:t>𝑛</m:t>
                                  </m:r>
                                </m:sub>
                              </m:sSub>
                              <m:func>
                                <m:funcPr>
                                  <m:ctrlPr>
                                    <a:rPr lang="pt-BR" sz="1600" i="1">
                                      <a:solidFill>
                                        <a:srgbClr val="0000FF"/>
                                      </a:solidFill>
                                      <a:latin typeface="Cambria Math"/>
                                    </a:rPr>
                                  </m:ctrlPr>
                                </m:funcPr>
                                <m:fName>
                                  <m:r>
                                    <m:rPr>
                                      <m:sty m:val="p"/>
                                    </m:rPr>
                                    <a:rPr lang="pt-BR" sz="1600">
                                      <a:solidFill>
                                        <a:srgbClr val="0000FF"/>
                                      </a:solidFill>
                                      <a:latin typeface="Cambria Math" panose="02040503050406030204" pitchFamily="18" charset="0"/>
                                    </a:rPr>
                                    <m:t>sin</m:t>
                                  </m:r>
                                </m:fName>
                                <m:e>
                                  <m:f>
                                    <m:fPr>
                                      <m:ctrlPr>
                                        <a:rPr lang="pt-BR" sz="1600" i="1">
                                          <a:solidFill>
                                            <a:srgbClr val="0000FF"/>
                                          </a:solidFill>
                                          <a:latin typeface="Cambria Math"/>
                                        </a:rPr>
                                      </m:ctrlPr>
                                    </m:fPr>
                                    <m:num>
                                      <m:r>
                                        <a:rPr lang="en-US" sz="1600" i="1">
                                          <a:solidFill>
                                            <a:srgbClr val="0000FF"/>
                                          </a:solidFill>
                                          <a:latin typeface="Cambria Math" panose="02040503050406030204" pitchFamily="18" charset="0"/>
                                        </a:rPr>
                                        <m:t>2</m:t>
                                      </m:r>
                                      <m:r>
                                        <a:rPr lang="pt-BR" sz="1600" i="1">
                                          <a:solidFill>
                                            <a:srgbClr val="0000FF"/>
                                          </a:solidFill>
                                          <a:latin typeface="Cambria Math" panose="02040503050406030204" pitchFamily="18" charset="0"/>
                                        </a:rPr>
                                        <m:t>𝑛</m:t>
                                      </m:r>
                                      <m:r>
                                        <a:rPr lang="pt-BR" sz="1600" i="1">
                                          <a:solidFill>
                                            <a:srgbClr val="0000FF"/>
                                          </a:solidFill>
                                          <a:latin typeface="Cambria Math" panose="02040503050406030204" pitchFamily="18" charset="0"/>
                                        </a:rPr>
                                        <m:t>𝜋</m:t>
                                      </m:r>
                                      <m:r>
                                        <a:rPr lang="en-US" sz="1600" i="1">
                                          <a:solidFill>
                                            <a:srgbClr val="0000FF"/>
                                          </a:solidFill>
                                          <a:latin typeface="Cambria Math" panose="02040503050406030204" pitchFamily="18" charset="0"/>
                                        </a:rPr>
                                        <m:t>𝑡</m:t>
                                      </m:r>
                                    </m:num>
                                    <m:den>
                                      <m:r>
                                        <a:rPr lang="en-US" sz="1600" i="1">
                                          <a:solidFill>
                                            <a:srgbClr val="0000FF"/>
                                          </a:solidFill>
                                          <a:latin typeface="Cambria Math" panose="02040503050406030204" pitchFamily="18" charset="0"/>
                                        </a:rPr>
                                        <m:t>24</m:t>
                                      </m:r>
                                    </m:den>
                                  </m:f>
                                </m:e>
                              </m:func>
                            </m:e>
                          </m:d>
                        </m:e>
                      </m:nary>
                    </m:oMath>
                  </m:oMathPara>
                </a14:m>
                <a:endParaRPr lang="en-US" sz="1600" dirty="0">
                  <a:solidFill>
                    <a:srgbClr val="0000FF"/>
                  </a:solidFill>
                </a:endParaRPr>
              </a:p>
              <a:p>
                <a:pPr marL="336440" indent="-285656" algn="l">
                  <a:buFont typeface="Arial" panose="020B0604020202020204" pitchFamily="34" charset="0"/>
                  <a:buChar char="•"/>
                </a:pPr>
                <a:r>
                  <a:rPr lang="en-US" sz="1600" dirty="0">
                    <a:solidFill>
                      <a:srgbClr val="0000FF"/>
                    </a:solidFill>
                  </a:rPr>
                  <a:t>The coefficients </a:t>
                </a:r>
                <a14:m>
                  <m:oMath xmlns:m="http://schemas.openxmlformats.org/officeDocument/2006/math">
                    <m:d>
                      <m:dPr>
                        <m:ctrlPr>
                          <a:rPr lang="en-US" sz="1600" i="1">
                            <a:solidFill>
                              <a:srgbClr val="0000FF"/>
                            </a:solidFill>
                            <a:latin typeface="Cambria Math"/>
                          </a:rPr>
                        </m:ctrlPr>
                      </m:dPr>
                      <m:e>
                        <m:sSub>
                          <m:sSubPr>
                            <m:ctrlPr>
                              <a:rPr lang="en-US" sz="1600" i="1">
                                <a:solidFill>
                                  <a:srgbClr val="0000FF"/>
                                </a:solidFill>
                                <a:latin typeface="Cambria Math"/>
                              </a:rPr>
                            </m:ctrlPr>
                          </m:sSubPr>
                          <m:e>
                            <m:r>
                              <a:rPr lang="en-US" sz="1600" i="1">
                                <a:solidFill>
                                  <a:srgbClr val="0000FF"/>
                                </a:solidFill>
                                <a:latin typeface="Cambria Math" panose="02040503050406030204" pitchFamily="18" charset="0"/>
                              </a:rPr>
                              <m:t>𝑎</m:t>
                            </m:r>
                          </m:e>
                          <m:sub>
                            <m:r>
                              <a:rPr lang="en-US" sz="1600" i="1">
                                <a:solidFill>
                                  <a:srgbClr val="0000FF"/>
                                </a:solidFill>
                                <a:latin typeface="Cambria Math" panose="02040503050406030204" pitchFamily="18" charset="0"/>
                              </a:rPr>
                              <m:t>𝑛</m:t>
                            </m:r>
                          </m:sub>
                        </m:sSub>
                        <m:r>
                          <a:rPr lang="en-US" sz="1600" i="1">
                            <a:solidFill>
                              <a:srgbClr val="0000FF"/>
                            </a:solidFill>
                            <a:latin typeface="Cambria Math" panose="02040503050406030204" pitchFamily="18" charset="0"/>
                          </a:rPr>
                          <m:t>, </m:t>
                        </m:r>
                        <m:sSub>
                          <m:sSubPr>
                            <m:ctrlPr>
                              <a:rPr lang="en-US" sz="1600" i="1">
                                <a:solidFill>
                                  <a:srgbClr val="0000FF"/>
                                </a:solidFill>
                                <a:latin typeface="Cambria Math"/>
                              </a:rPr>
                            </m:ctrlPr>
                          </m:sSubPr>
                          <m:e>
                            <m:r>
                              <a:rPr lang="en-US" sz="1600" i="1">
                                <a:solidFill>
                                  <a:srgbClr val="0000FF"/>
                                </a:solidFill>
                                <a:latin typeface="Cambria Math" panose="02040503050406030204" pitchFamily="18" charset="0"/>
                              </a:rPr>
                              <m:t>𝑏</m:t>
                            </m:r>
                          </m:e>
                          <m:sub>
                            <m:r>
                              <a:rPr lang="en-US" sz="1600" i="1">
                                <a:solidFill>
                                  <a:srgbClr val="0000FF"/>
                                </a:solidFill>
                                <a:latin typeface="Cambria Math" panose="02040503050406030204" pitchFamily="18" charset="0"/>
                              </a:rPr>
                              <m:t>𝑛</m:t>
                            </m:r>
                          </m:sub>
                        </m:sSub>
                      </m:e>
                    </m:d>
                  </m:oMath>
                </a14:m>
                <a:r>
                  <a:rPr lang="en-US" sz="1600" dirty="0">
                    <a:solidFill>
                      <a:srgbClr val="0000FF"/>
                    </a:solidFill>
                  </a:rPr>
                  <a:t> can be obtained through an iterative weighted least square fit to minimize:</a:t>
                </a:r>
              </a:p>
              <a:p>
                <a:pPr marL="50783" algn="l"/>
                <a14:m>
                  <m:oMathPara xmlns:m="http://schemas.openxmlformats.org/officeDocument/2006/math">
                    <m:oMathParaPr>
                      <m:jc m:val="centerGroup"/>
                    </m:oMathParaPr>
                    <m:oMath xmlns:m="http://schemas.openxmlformats.org/officeDocument/2006/math">
                      <m:sSup>
                        <m:sSupPr>
                          <m:ctrlPr>
                            <a:rPr lang="en-US" sz="1600" i="1">
                              <a:solidFill>
                                <a:srgbClr val="0000FF"/>
                              </a:solidFill>
                              <a:latin typeface="Cambria Math"/>
                            </a:rPr>
                          </m:ctrlPr>
                        </m:sSupPr>
                        <m:e>
                          <m:r>
                            <a:rPr lang="en-US" sz="1600" i="1">
                              <a:solidFill>
                                <a:srgbClr val="0000FF"/>
                              </a:solidFill>
                              <a:latin typeface="Cambria Math" panose="02040503050406030204" pitchFamily="18" charset="0"/>
                              <a:ea typeface="Cambria Math" panose="02040503050406030204" pitchFamily="18" charset="0"/>
                            </a:rPr>
                            <m:t>𝜒</m:t>
                          </m:r>
                        </m:e>
                        <m:sup>
                          <m:r>
                            <a:rPr lang="en-US" sz="1600" i="1">
                              <a:solidFill>
                                <a:srgbClr val="0000FF"/>
                              </a:solidFill>
                              <a:latin typeface="Cambria Math" panose="02040503050406030204" pitchFamily="18" charset="0"/>
                            </a:rPr>
                            <m:t>2</m:t>
                          </m:r>
                        </m:sup>
                      </m:sSup>
                      <m:r>
                        <a:rPr lang="en-US" sz="1600" i="1">
                          <a:solidFill>
                            <a:srgbClr val="0000FF"/>
                          </a:solidFill>
                          <a:latin typeface="Cambria Math" panose="02040503050406030204" pitchFamily="18" charset="0"/>
                        </a:rPr>
                        <m:t>=</m:t>
                      </m:r>
                      <m:nary>
                        <m:naryPr>
                          <m:chr m:val="∑"/>
                          <m:ctrlPr>
                            <a:rPr lang="en-US" sz="1600" i="1">
                              <a:solidFill>
                                <a:srgbClr val="0000FF"/>
                              </a:solidFill>
                              <a:latin typeface="Cambria Math"/>
                            </a:rPr>
                          </m:ctrlPr>
                        </m:naryPr>
                        <m:sub>
                          <m:r>
                            <m:rPr>
                              <m:brk m:alnAt="23"/>
                            </m:rPr>
                            <a:rPr lang="en-US" sz="1600" i="1">
                              <a:solidFill>
                                <a:srgbClr val="0000FF"/>
                              </a:solidFill>
                              <a:latin typeface="Cambria Math" panose="02040503050406030204" pitchFamily="18" charset="0"/>
                            </a:rPr>
                            <m:t>𝑖</m:t>
                          </m:r>
                          <m:r>
                            <a:rPr lang="en-US" sz="1600" i="1">
                              <a:solidFill>
                                <a:srgbClr val="0000FF"/>
                              </a:solidFill>
                              <a:latin typeface="Cambria Math" panose="02040503050406030204" pitchFamily="18" charset="0"/>
                            </a:rPr>
                            <m:t>=1</m:t>
                          </m:r>
                        </m:sub>
                        <m:sup>
                          <m:r>
                            <a:rPr lang="en-US" sz="1600" i="1">
                              <a:solidFill>
                                <a:srgbClr val="0000FF"/>
                              </a:solidFill>
                              <a:latin typeface="Cambria Math" panose="02040503050406030204" pitchFamily="18" charset="0"/>
                            </a:rPr>
                            <m:t>𝑁</m:t>
                          </m:r>
                        </m:sup>
                        <m:e>
                          <m:sSup>
                            <m:sSupPr>
                              <m:ctrlPr>
                                <a:rPr lang="en-US" sz="1600" i="1">
                                  <a:solidFill>
                                    <a:srgbClr val="0000FF"/>
                                  </a:solidFill>
                                  <a:latin typeface="Cambria Math"/>
                                </a:rPr>
                              </m:ctrlPr>
                            </m:sSupPr>
                            <m:e>
                              <m:d>
                                <m:dPr>
                                  <m:ctrlPr>
                                    <a:rPr lang="en-US" sz="1600" i="1">
                                      <a:solidFill>
                                        <a:srgbClr val="0000FF"/>
                                      </a:solidFill>
                                      <a:latin typeface="Cambria Math"/>
                                    </a:rPr>
                                  </m:ctrlPr>
                                </m:dPr>
                                <m:e>
                                  <m:r>
                                    <a:rPr lang="en-US" sz="1600" i="1">
                                      <a:solidFill>
                                        <a:srgbClr val="0000FF"/>
                                      </a:solidFill>
                                      <a:latin typeface="Cambria Math" panose="02040503050406030204" pitchFamily="18" charset="0"/>
                                    </a:rPr>
                                    <m:t>𝑓</m:t>
                                  </m:r>
                                  <m:d>
                                    <m:dPr>
                                      <m:ctrlPr>
                                        <a:rPr lang="en-US" sz="1600" i="1">
                                          <a:solidFill>
                                            <a:srgbClr val="0000FF"/>
                                          </a:solidFill>
                                          <a:latin typeface="Cambria Math"/>
                                        </a:rPr>
                                      </m:ctrlPr>
                                    </m:dPr>
                                    <m:e>
                                      <m:sSub>
                                        <m:sSubPr>
                                          <m:ctrlPr>
                                            <a:rPr lang="en-US" sz="1600" i="1">
                                              <a:solidFill>
                                                <a:srgbClr val="0000FF"/>
                                              </a:solidFill>
                                              <a:latin typeface="Cambria Math"/>
                                            </a:rPr>
                                          </m:ctrlPr>
                                        </m:sSubPr>
                                        <m:e>
                                          <m:r>
                                            <a:rPr lang="en-US" sz="1600" i="1">
                                              <a:solidFill>
                                                <a:srgbClr val="0000FF"/>
                                              </a:solidFill>
                                              <a:latin typeface="Cambria Math" panose="02040503050406030204" pitchFamily="18" charset="0"/>
                                            </a:rPr>
                                            <m:t>𝑡</m:t>
                                          </m:r>
                                        </m:e>
                                        <m:sub>
                                          <m:r>
                                            <a:rPr lang="en-US" sz="1600" i="1">
                                              <a:solidFill>
                                                <a:srgbClr val="0000FF"/>
                                              </a:solidFill>
                                              <a:latin typeface="Cambria Math" panose="02040503050406030204" pitchFamily="18" charset="0"/>
                                            </a:rPr>
                                            <m:t>𝑖</m:t>
                                          </m:r>
                                        </m:sub>
                                      </m:sSub>
                                    </m:e>
                                  </m:d>
                                  <m:r>
                                    <a:rPr lang="en-US" sz="1600" i="1">
                                      <a:solidFill>
                                        <a:srgbClr val="0000FF"/>
                                      </a:solidFill>
                                      <a:latin typeface="Cambria Math" panose="02040503050406030204" pitchFamily="18" charset="0"/>
                                    </a:rPr>
                                    <m:t>−</m:t>
                                  </m:r>
                                  <m:sSub>
                                    <m:sSubPr>
                                      <m:ctrlPr>
                                        <a:rPr lang="en-US" sz="1600" i="1">
                                          <a:solidFill>
                                            <a:srgbClr val="0000FF"/>
                                          </a:solidFill>
                                          <a:latin typeface="Cambria Math"/>
                                        </a:rPr>
                                      </m:ctrlPr>
                                    </m:sSubPr>
                                    <m:e>
                                      <m:r>
                                        <a:rPr lang="en-US" sz="1600" i="1">
                                          <a:solidFill>
                                            <a:srgbClr val="0000FF"/>
                                          </a:solidFill>
                                          <a:latin typeface="Cambria Math" panose="02040503050406030204" pitchFamily="18" charset="0"/>
                                        </a:rPr>
                                        <m:t>𝑤</m:t>
                                      </m:r>
                                    </m:e>
                                    <m:sub>
                                      <m:r>
                                        <a:rPr lang="en-US" sz="1600" i="1">
                                          <a:solidFill>
                                            <a:srgbClr val="0000FF"/>
                                          </a:solidFill>
                                          <a:latin typeface="Cambria Math" panose="02040503050406030204" pitchFamily="18" charset="0"/>
                                        </a:rPr>
                                        <m:t>𝑖</m:t>
                                      </m:r>
                                    </m:sub>
                                  </m:sSub>
                                  <m:r>
                                    <a:rPr lang="en-US" sz="1600" i="1">
                                      <a:solidFill>
                                        <a:srgbClr val="0000FF"/>
                                      </a:solidFill>
                                      <a:latin typeface="Cambria Math" panose="02040503050406030204" pitchFamily="18" charset="0"/>
                                    </a:rPr>
                                    <m:t>𝑑</m:t>
                                  </m:r>
                                  <m:d>
                                    <m:dPr>
                                      <m:ctrlPr>
                                        <a:rPr lang="en-US" sz="1600" i="1">
                                          <a:solidFill>
                                            <a:srgbClr val="0000FF"/>
                                          </a:solidFill>
                                          <a:latin typeface="Cambria Math"/>
                                        </a:rPr>
                                      </m:ctrlPr>
                                    </m:dPr>
                                    <m:e>
                                      <m:sSub>
                                        <m:sSubPr>
                                          <m:ctrlPr>
                                            <a:rPr lang="en-US" sz="1600" i="1">
                                              <a:solidFill>
                                                <a:srgbClr val="0000FF"/>
                                              </a:solidFill>
                                              <a:latin typeface="Cambria Math"/>
                                            </a:rPr>
                                          </m:ctrlPr>
                                        </m:sSubPr>
                                        <m:e>
                                          <m:r>
                                            <a:rPr lang="en-US" sz="1600" i="1">
                                              <a:solidFill>
                                                <a:srgbClr val="0000FF"/>
                                              </a:solidFill>
                                              <a:latin typeface="Cambria Math" panose="02040503050406030204" pitchFamily="18" charset="0"/>
                                            </a:rPr>
                                            <m:t>𝑡</m:t>
                                          </m:r>
                                        </m:e>
                                        <m:sub>
                                          <m:r>
                                            <a:rPr lang="en-US" sz="1600" i="1">
                                              <a:solidFill>
                                                <a:srgbClr val="0000FF"/>
                                              </a:solidFill>
                                              <a:latin typeface="Cambria Math" panose="02040503050406030204" pitchFamily="18" charset="0"/>
                                            </a:rPr>
                                            <m:t>𝑖</m:t>
                                          </m:r>
                                        </m:sub>
                                      </m:sSub>
                                    </m:e>
                                  </m:d>
                                </m:e>
                              </m:d>
                            </m:e>
                            <m:sup>
                              <m:r>
                                <a:rPr lang="en-US" sz="1600" i="1">
                                  <a:solidFill>
                                    <a:srgbClr val="0000FF"/>
                                  </a:solidFill>
                                  <a:latin typeface="Cambria Math" panose="02040503050406030204" pitchFamily="18" charset="0"/>
                                </a:rPr>
                                <m:t>2</m:t>
                              </m:r>
                            </m:sup>
                          </m:sSup>
                        </m:e>
                      </m:nary>
                    </m:oMath>
                  </m:oMathPara>
                </a14:m>
                <a:endParaRPr lang="en-US" sz="1600" dirty="0">
                  <a:solidFill>
                    <a:srgbClr val="0000FF"/>
                  </a:solidFill>
                </a:endParaRPr>
              </a:p>
              <a:p>
                <a:pPr marL="336440" indent="-285656" algn="l">
                  <a:buFont typeface="Arial" panose="020B0604020202020204" pitchFamily="34" charset="0"/>
                  <a:buChar char="•"/>
                </a:pPr>
                <a:r>
                  <a:rPr lang="en-US" sz="1600" dirty="0">
                    <a:solidFill>
                      <a:srgbClr val="0000FF"/>
                    </a:solidFill>
                  </a:rPr>
                  <a:t>The function </a:t>
                </a:r>
                <a14:m>
                  <m:oMath xmlns:m="http://schemas.openxmlformats.org/officeDocument/2006/math">
                    <m:r>
                      <a:rPr lang="en-US" sz="1600" i="1">
                        <a:solidFill>
                          <a:srgbClr val="0000FF"/>
                        </a:solidFill>
                        <a:latin typeface="Cambria Math" panose="02040503050406030204" pitchFamily="18" charset="0"/>
                      </a:rPr>
                      <m:t>𝑓</m:t>
                    </m:r>
                    <m:r>
                      <a:rPr lang="en-US" sz="1600" i="1">
                        <a:solidFill>
                          <a:srgbClr val="0000FF"/>
                        </a:solidFill>
                        <a:latin typeface="Cambria Math" panose="02040503050406030204" pitchFamily="18" charset="0"/>
                      </a:rPr>
                      <m:t>(</m:t>
                    </m:r>
                    <m:r>
                      <a:rPr lang="en-US" sz="1600" i="1">
                        <a:solidFill>
                          <a:srgbClr val="0000FF"/>
                        </a:solidFill>
                        <a:latin typeface="Cambria Math" panose="02040503050406030204" pitchFamily="18" charset="0"/>
                      </a:rPr>
                      <m:t>𝑡</m:t>
                    </m:r>
                    <m:r>
                      <a:rPr lang="en-US" sz="1600" i="1">
                        <a:solidFill>
                          <a:srgbClr val="0000FF"/>
                        </a:solidFill>
                        <a:latin typeface="Cambria Math" panose="02040503050406030204" pitchFamily="18" charset="0"/>
                      </a:rPr>
                      <m:t>)</m:t>
                    </m:r>
                  </m:oMath>
                </a14:m>
                <a:r>
                  <a:rPr lang="en-US" sz="1600" dirty="0">
                    <a:solidFill>
                      <a:srgbClr val="0000FF"/>
                    </a:solidFill>
                  </a:rPr>
                  <a:t> provides the trending of the radiometric calibration parameters.</a:t>
                </a:r>
              </a:p>
              <a:p>
                <a:pPr marL="336440" indent="-285656" algn="l">
                  <a:buFont typeface="Arial" panose="020B0604020202020204" pitchFamily="34" charset="0"/>
                  <a:buChar char="•"/>
                </a:pPr>
                <a:r>
                  <a:rPr lang="en-US" sz="1600" dirty="0">
                    <a:solidFill>
                      <a:srgbClr val="0000FF"/>
                    </a:solidFill>
                  </a:rPr>
                  <a:t>The outliers can be easily identified that would otherwise remain unidentified by a simple mean and standard deviation-based trending approach.</a:t>
                </a:r>
              </a:p>
              <a:p>
                <a:pPr marL="336440" indent="-285656" algn="l">
                  <a:buFont typeface="Arial" panose="020B0604020202020204" pitchFamily="34" charset="0"/>
                  <a:buChar char="•"/>
                </a:pPr>
                <a:r>
                  <a:rPr lang="en-US" sz="1600" dirty="0">
                    <a:solidFill>
                      <a:srgbClr val="0000FF"/>
                    </a:solidFill>
                  </a:rPr>
                  <a:t>Implemented for trending the GOES-R ABI radiometric parameters </a:t>
                </a:r>
              </a:p>
              <a:p>
                <a:pPr marL="336440" indent="-285656" algn="l">
                  <a:buFont typeface="Arial" panose="020B0604020202020204" pitchFamily="34" charset="0"/>
                  <a:buChar char="•"/>
                </a:pPr>
                <a:endParaRPr lang="en-US" sz="1600" dirty="0">
                  <a:solidFill>
                    <a:srgbClr val="0070C0"/>
                  </a:solidFill>
                </a:endParaRPr>
              </a:p>
            </p:txBody>
          </p:sp>
        </mc:Choice>
        <mc:Fallback xmlns="">
          <p:sp>
            <p:nvSpPr>
              <p:cNvPr id="5" name="Rectangle 5"/>
              <p:cNvSpPr txBox="1">
                <a:spLocks noRot="1" noChangeAspect="1" noMove="1" noResize="1" noEditPoints="1" noAdjustHandles="1" noChangeArrowheads="1" noChangeShapeType="1" noTextEdit="1"/>
              </p:cNvSpPr>
              <p:nvPr/>
            </p:nvSpPr>
            <p:spPr>
              <a:xfrm>
                <a:off x="114300" y="1410317"/>
                <a:ext cx="4457700" cy="4457083"/>
              </a:xfrm>
              <a:prstGeom prst="rect">
                <a:avLst/>
              </a:prstGeom>
              <a:blipFill rotWithShape="0">
                <a:blip r:embed="rId2"/>
                <a:stretch>
                  <a:fillRect l="-410" t="-273"/>
                </a:stretch>
              </a:blipFill>
            </p:spPr>
            <p:txBody>
              <a:bodyPr/>
              <a:lstStyle/>
              <a:p>
                <a:r>
                  <a:rPr lang="en-US">
                    <a:noFill/>
                  </a:rPr>
                  <a:t> </a:t>
                </a:r>
              </a:p>
            </p:txBody>
          </p:sp>
        </mc:Fallback>
      </mc:AlternateContent>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9800" y="5873749"/>
            <a:ext cx="4724400" cy="984250"/>
          </a:xfrm>
          <a:prstGeom prst="rect">
            <a:avLst/>
          </a:prstGeom>
        </p:spPr>
      </p:pic>
      <p:sp>
        <p:nvSpPr>
          <p:cNvPr id="3" name="TextBox 2"/>
          <p:cNvSpPr txBox="1"/>
          <p:nvPr/>
        </p:nvSpPr>
        <p:spPr>
          <a:xfrm>
            <a:off x="7271987" y="5867401"/>
            <a:ext cx="1676400" cy="862416"/>
          </a:xfrm>
          <a:prstGeom prst="rect">
            <a:avLst/>
          </a:prstGeom>
          <a:noFill/>
        </p:spPr>
        <p:txBody>
          <a:bodyPr wrap="square" lIns="91410" tIns="45705" rIns="91410" bIns="45705" rtlCol="0">
            <a:spAutoFit/>
          </a:bodyPr>
          <a:lstStyle/>
          <a:p>
            <a:pPr algn="ctr"/>
            <a:r>
              <a:rPr lang="en-US" sz="2400" dirty="0"/>
              <a:t>Poster # 1.27</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4400" y="1524000"/>
            <a:ext cx="4216054" cy="1637683"/>
          </a:xfrm>
          <a:prstGeom prst="rect">
            <a:avLst/>
          </a:prstGeom>
        </p:spPr>
      </p:pic>
      <p:pic>
        <p:nvPicPr>
          <p:cNvPr id="10" name="Picture 9"/>
          <p:cNvPicPr>
            <a:picLocks noChangeAspect="1"/>
          </p:cNvPicPr>
          <p:nvPr/>
        </p:nvPicPr>
        <p:blipFill>
          <a:blip r:embed="rId5"/>
          <a:stretch>
            <a:fillRect/>
          </a:stretch>
        </p:blipFill>
        <p:spPr>
          <a:xfrm>
            <a:off x="4732333" y="3583282"/>
            <a:ext cx="4216054" cy="1464925"/>
          </a:xfrm>
          <a:prstGeom prst="rect">
            <a:avLst/>
          </a:prstGeom>
        </p:spPr>
      </p:pic>
      <p:sp>
        <p:nvSpPr>
          <p:cNvPr id="11" name="TextBox 10"/>
          <p:cNvSpPr txBox="1"/>
          <p:nvPr/>
        </p:nvSpPr>
        <p:spPr>
          <a:xfrm>
            <a:off x="4732334" y="3161684"/>
            <a:ext cx="4261042" cy="307746"/>
          </a:xfrm>
          <a:prstGeom prst="rect">
            <a:avLst/>
          </a:prstGeom>
          <a:noFill/>
        </p:spPr>
        <p:txBody>
          <a:bodyPr wrap="none" lIns="91410" tIns="45705" rIns="91410" bIns="45705" rtlCol="0">
            <a:spAutoFit/>
          </a:bodyPr>
          <a:lstStyle/>
          <a:p>
            <a:r>
              <a:rPr lang="en-US" sz="1400" dirty="0">
                <a:solidFill>
                  <a:srgbClr val="0000FF"/>
                </a:solidFill>
              </a:rPr>
              <a:t>The trending for GOES13 channel 4 detector 1 bias term</a:t>
            </a:r>
          </a:p>
        </p:txBody>
      </p:sp>
      <mc:AlternateContent xmlns:mc="http://schemas.openxmlformats.org/markup-compatibility/2006" xmlns:a14="http://schemas.microsoft.com/office/drawing/2010/main">
        <mc:Choice Requires="a14">
          <p:sp>
            <p:nvSpPr>
              <p:cNvPr id="12" name="TextBox 11"/>
              <p:cNvSpPr txBox="1"/>
              <p:nvPr/>
            </p:nvSpPr>
            <p:spPr>
              <a:xfrm>
                <a:off x="4732364" y="5043323"/>
                <a:ext cx="4282202" cy="615523"/>
              </a:xfrm>
              <a:prstGeom prst="rect">
                <a:avLst/>
              </a:prstGeom>
              <a:noFill/>
            </p:spPr>
            <p:txBody>
              <a:bodyPr wrap="none" lIns="91410" tIns="45705" rIns="91410" bIns="45705" rtlCol="0">
                <a:spAutoFit/>
              </a:bodyPr>
              <a:lstStyle/>
              <a:p>
                <a:pPr algn="ctr"/>
                <a:r>
                  <a:rPr lang="en-US" sz="1400" dirty="0">
                    <a:solidFill>
                      <a:srgbClr val="0000FF"/>
                    </a:solidFill>
                  </a:rPr>
                  <a:t>The difference </a:t>
                </a:r>
                <a14:m>
                  <m:oMath xmlns:m="http://schemas.openxmlformats.org/officeDocument/2006/math">
                    <m:r>
                      <a:rPr lang="en-US" sz="1400" i="1">
                        <a:solidFill>
                          <a:srgbClr val="0000FF"/>
                        </a:solidFill>
                        <a:latin typeface="Cambria Math" panose="02040503050406030204" pitchFamily="18" charset="0"/>
                      </a:rPr>
                      <m:t>𝑓</m:t>
                    </m:r>
                    <m:d>
                      <m:dPr>
                        <m:ctrlPr>
                          <a:rPr lang="en-US" sz="1400" i="1">
                            <a:solidFill>
                              <a:srgbClr val="0000FF"/>
                            </a:solidFill>
                            <a:latin typeface="Cambria Math"/>
                          </a:rPr>
                        </m:ctrlPr>
                      </m:dPr>
                      <m:e>
                        <m:sSub>
                          <m:sSubPr>
                            <m:ctrlPr>
                              <a:rPr lang="en-US" sz="1400" i="1">
                                <a:solidFill>
                                  <a:srgbClr val="0000FF"/>
                                </a:solidFill>
                                <a:latin typeface="Cambria Math"/>
                              </a:rPr>
                            </m:ctrlPr>
                          </m:sSubPr>
                          <m:e>
                            <m:r>
                              <a:rPr lang="en-US" sz="1400" i="1">
                                <a:solidFill>
                                  <a:srgbClr val="0000FF"/>
                                </a:solidFill>
                                <a:latin typeface="Cambria Math" panose="02040503050406030204" pitchFamily="18" charset="0"/>
                              </a:rPr>
                              <m:t>𝑡</m:t>
                            </m:r>
                          </m:e>
                          <m:sub>
                            <m:r>
                              <a:rPr lang="en-US" sz="1400" i="1">
                                <a:solidFill>
                                  <a:srgbClr val="0000FF"/>
                                </a:solidFill>
                                <a:latin typeface="Cambria Math" panose="02040503050406030204" pitchFamily="18" charset="0"/>
                              </a:rPr>
                              <m:t>𝑖</m:t>
                            </m:r>
                          </m:sub>
                        </m:sSub>
                      </m:e>
                    </m:d>
                    <m:r>
                      <a:rPr lang="en-US" sz="1400" i="1">
                        <a:solidFill>
                          <a:srgbClr val="0000FF"/>
                        </a:solidFill>
                        <a:latin typeface="Cambria Math" panose="02040503050406030204" pitchFamily="18" charset="0"/>
                      </a:rPr>
                      <m:t>−</m:t>
                    </m:r>
                    <m:r>
                      <a:rPr lang="en-US" sz="1400" i="1">
                        <a:solidFill>
                          <a:srgbClr val="0000FF"/>
                        </a:solidFill>
                        <a:latin typeface="Cambria Math" panose="02040503050406030204" pitchFamily="18" charset="0"/>
                      </a:rPr>
                      <m:t>𝑑</m:t>
                    </m:r>
                    <m:d>
                      <m:dPr>
                        <m:ctrlPr>
                          <a:rPr lang="en-US" sz="1400" i="1">
                            <a:solidFill>
                              <a:srgbClr val="0000FF"/>
                            </a:solidFill>
                            <a:latin typeface="Cambria Math"/>
                          </a:rPr>
                        </m:ctrlPr>
                      </m:dPr>
                      <m:e>
                        <m:sSub>
                          <m:sSubPr>
                            <m:ctrlPr>
                              <a:rPr lang="en-US" sz="1400" i="1">
                                <a:solidFill>
                                  <a:srgbClr val="0000FF"/>
                                </a:solidFill>
                                <a:latin typeface="Cambria Math"/>
                              </a:rPr>
                            </m:ctrlPr>
                          </m:sSubPr>
                          <m:e>
                            <m:r>
                              <a:rPr lang="en-US" sz="1400" i="1">
                                <a:solidFill>
                                  <a:srgbClr val="0000FF"/>
                                </a:solidFill>
                                <a:latin typeface="Cambria Math" panose="02040503050406030204" pitchFamily="18" charset="0"/>
                              </a:rPr>
                              <m:t>𝑡</m:t>
                            </m:r>
                          </m:e>
                          <m:sub>
                            <m:r>
                              <a:rPr lang="en-US" sz="1400" i="1">
                                <a:solidFill>
                                  <a:srgbClr val="0000FF"/>
                                </a:solidFill>
                                <a:latin typeface="Cambria Math" panose="02040503050406030204" pitchFamily="18" charset="0"/>
                              </a:rPr>
                              <m:t>𝑖</m:t>
                            </m:r>
                          </m:sub>
                        </m:sSub>
                      </m:e>
                    </m:d>
                  </m:oMath>
                </a14:m>
                <a:r>
                  <a:rPr lang="en-US" dirty="0" smtClean="0">
                    <a:solidFill>
                      <a:srgbClr val="0000FF"/>
                    </a:solidFill>
                  </a:rPr>
                  <a:t> </a:t>
                </a:r>
                <a:r>
                  <a:rPr lang="en-US" sz="1600" dirty="0">
                    <a:solidFill>
                      <a:srgbClr val="0000FF"/>
                    </a:solidFill>
                  </a:rPr>
                  <a:t>the blue line represents</a:t>
                </a:r>
              </a:p>
              <a:p>
                <a:pPr algn="ctr"/>
                <a:r>
                  <a:rPr lang="en-US" sz="1600" dirty="0">
                    <a:solidFill>
                      <a:srgbClr val="0000FF"/>
                    </a:solidFill>
                  </a:rPr>
                  <a:t>2</a:t>
                </a:r>
                <a:r>
                  <a:rPr lang="el-GR" sz="1600" dirty="0">
                    <a:solidFill>
                      <a:srgbClr val="0000FF"/>
                    </a:solidFill>
                  </a:rPr>
                  <a:t>σ</a:t>
                </a:r>
                <a:r>
                  <a:rPr lang="en-US" sz="1600" dirty="0">
                    <a:solidFill>
                      <a:srgbClr val="0000FF"/>
                    </a:solidFill>
                  </a:rPr>
                  <a:t> deviation </a:t>
                </a:r>
              </a:p>
            </p:txBody>
          </p:sp>
        </mc:Choice>
        <mc:Fallback xmlns="">
          <p:sp>
            <p:nvSpPr>
              <p:cNvPr id="12" name="TextBox 11"/>
              <p:cNvSpPr txBox="1">
                <a:spLocks noRot="1" noChangeAspect="1" noMove="1" noResize="1" noEditPoints="1" noAdjustHandles="1" noChangeArrowheads="1" noChangeShapeType="1" noTextEdit="1"/>
              </p:cNvSpPr>
              <p:nvPr/>
            </p:nvSpPr>
            <p:spPr>
              <a:xfrm>
                <a:off x="4732333" y="5043322"/>
                <a:ext cx="4282263" cy="615553"/>
              </a:xfrm>
              <a:prstGeom prst="rect">
                <a:avLst/>
              </a:prstGeom>
              <a:blipFill rotWithShape="0">
                <a:blip r:embed="rId6"/>
                <a:stretch>
                  <a:fillRect r="-142" b="-11881"/>
                </a:stretch>
              </a:blipFill>
            </p:spPr>
            <p:txBody>
              <a:bodyPr/>
              <a:lstStyle/>
              <a:p>
                <a:r>
                  <a:rPr lang="en-US">
                    <a:noFill/>
                  </a:rPr>
                  <a:t> </a:t>
                </a:r>
              </a:p>
            </p:txBody>
          </p:sp>
        </mc:Fallback>
      </mc:AlternateContent>
    </p:spTree>
    <p:extLst>
      <p:ext uri="{BB962C8B-B14F-4D97-AF65-F5344CB8AC3E}">
        <p14:creationId xmlns:p14="http://schemas.microsoft.com/office/powerpoint/2010/main" val="2345585158"/>
      </p:ext>
    </p:extLst>
  </p:cSld>
  <p:clrMapOvr>
    <a:masterClrMapping/>
  </p:clrMapOvr>
  <mc:AlternateContent xmlns:mc="http://schemas.openxmlformats.org/markup-compatibility/2006" xmlns:p14="http://schemas.microsoft.com/office/powerpoint/2010/main">
    <mc:Choice Requires="p14">
      <p:transition p14:dur="250" advTm="10000"/>
    </mc:Choice>
    <mc:Fallback xmlns="">
      <p:transition advTm="10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0" y="639762"/>
            <a:ext cx="9144000" cy="731838"/>
          </a:xfrm>
          <a:prstGeom prst="rect">
            <a:avLst/>
          </a:prstGeom>
        </p:spPr>
        <p:txBody>
          <a:bodyPr vert="horz" lIns="91410" tIns="45705" rIns="91410" bIns="45705"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solidFill>
                  <a:srgbClr val="0000FF"/>
                </a:solidFill>
                <a:latin typeface="Arial" pitchFamily="34" charset="0"/>
                <a:cs typeface="Arial" pitchFamily="34" charset="0"/>
              </a:rPr>
              <a:t>Assured Weather Satellite Information Delivery</a:t>
            </a:r>
          </a:p>
          <a:p>
            <a:r>
              <a:rPr lang="en-US" sz="2800" dirty="0">
                <a:solidFill>
                  <a:srgbClr val="0000FF"/>
                </a:solidFill>
                <a:latin typeface="Arial" pitchFamily="34" charset="0"/>
                <a:cs typeface="Arial" pitchFamily="34" charset="0"/>
              </a:rPr>
              <a:t>Kerry Grant, Shawn Miller, Shawn Cochran</a:t>
            </a:r>
          </a:p>
          <a:p>
            <a:r>
              <a:rPr lang="en-US" sz="1800" dirty="0">
                <a:solidFill>
                  <a:srgbClr val="0000FF"/>
                </a:solidFill>
                <a:latin typeface="Arial" pitchFamily="34" charset="0"/>
                <a:cs typeface="Arial" pitchFamily="34" charset="0"/>
              </a:rPr>
              <a:t>Raytheon Intelligence, Information  and Services</a:t>
            </a:r>
          </a:p>
          <a:p>
            <a:r>
              <a:rPr lang="en-US" sz="1800" dirty="0">
                <a:solidFill>
                  <a:srgbClr val="0000FF"/>
                </a:solidFill>
                <a:latin typeface="Arial" pitchFamily="34" charset="0"/>
                <a:cs typeface="Arial" pitchFamily="34" charset="0"/>
              </a:rPr>
              <a:t>Aurora, Colorado</a:t>
            </a:r>
          </a:p>
        </p:txBody>
      </p:sp>
      <p:sp>
        <p:nvSpPr>
          <p:cNvPr id="5" name="Rectangle 5"/>
          <p:cNvSpPr txBox="1">
            <a:spLocks noChangeArrowheads="1"/>
          </p:cNvSpPr>
          <p:nvPr/>
        </p:nvSpPr>
        <p:spPr>
          <a:xfrm>
            <a:off x="76200" y="1905000"/>
            <a:ext cx="5105400" cy="4953000"/>
          </a:xfrm>
          <a:prstGeom prst="rect">
            <a:avLst/>
          </a:prstGeom>
        </p:spPr>
        <p:txBody>
          <a:bodyPr vert="horz" lIns="91410" tIns="45705" rIns="91410" bIns="45705"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788" indent="-342788" algn="l" fontAlgn="base">
              <a:lnSpc>
                <a:spcPct val="90000"/>
              </a:lnSpc>
              <a:spcAft>
                <a:spcPct val="0"/>
              </a:spcAft>
              <a:buFontTx/>
              <a:buChar char="•"/>
            </a:pPr>
            <a:r>
              <a:rPr lang="en-US" sz="2400" kern="0" dirty="0">
                <a:solidFill>
                  <a:srgbClr val="333399"/>
                </a:solidFill>
                <a:latin typeface="Arial"/>
              </a:rPr>
              <a:t>The CGS plays a key role in facilitating the movement and value-added enhancement of data from satellite-based sensor data to delivery to the consumers</a:t>
            </a:r>
          </a:p>
          <a:p>
            <a:pPr marL="799838" lvl="1" indent="-342788" algn="l" fontAlgn="base">
              <a:lnSpc>
                <a:spcPct val="90000"/>
              </a:lnSpc>
              <a:spcAft>
                <a:spcPct val="0"/>
              </a:spcAft>
              <a:buFont typeface="Arial" pitchFamily="34" charset="0"/>
              <a:buChar char="−"/>
            </a:pPr>
            <a:r>
              <a:rPr lang="en-US" sz="1600" kern="0" dirty="0">
                <a:solidFill>
                  <a:srgbClr val="333399"/>
                </a:solidFill>
                <a:latin typeface="Arial"/>
              </a:rPr>
              <a:t>Architecture advances implemented for JPSS-1 increase data availability and reduce latency for end user</a:t>
            </a:r>
          </a:p>
          <a:p>
            <a:pPr marL="799838" lvl="1" indent="-342788" algn="l" fontAlgn="base">
              <a:lnSpc>
                <a:spcPct val="90000"/>
              </a:lnSpc>
              <a:spcAft>
                <a:spcPct val="0"/>
              </a:spcAft>
              <a:buFont typeface="Arial" pitchFamily="34" charset="0"/>
              <a:buChar char="−"/>
            </a:pPr>
            <a:r>
              <a:rPr lang="en-US" sz="1600" kern="0" dirty="0">
                <a:solidFill>
                  <a:srgbClr val="333399"/>
                </a:solidFill>
                <a:latin typeface="Arial"/>
              </a:rPr>
              <a:t>Improvements directly benefit user applications, such as the Global Forecast Models, Cloud Cover Analysis, and various unique missions, such as Forest Fire management and Post-Event Power Outage Assessments</a:t>
            </a:r>
          </a:p>
          <a:p>
            <a:pPr>
              <a:lnSpc>
                <a:spcPct val="90000"/>
              </a:lnSpc>
            </a:pPr>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800" y="5867400"/>
            <a:ext cx="4724400" cy="990600"/>
          </a:xfrm>
          <a:prstGeom prst="rect">
            <a:avLst/>
          </a:prstGeom>
        </p:spPr>
      </p:pic>
      <p:pic>
        <p:nvPicPr>
          <p:cNvPr id="9" name="Picture 2"/>
          <p:cNvPicPr>
            <a:picLocks noChangeAspect="1" noChangeArrowheads="1"/>
          </p:cNvPicPr>
          <p:nvPr/>
        </p:nvPicPr>
        <p:blipFill>
          <a:blip r:embed="rId3" cstate="print"/>
          <a:srcRect l="50332" t="1553" r="9335" b="2265"/>
          <a:stretch>
            <a:fillRect/>
          </a:stretch>
        </p:blipFill>
        <p:spPr bwMode="auto">
          <a:xfrm>
            <a:off x="5562600" y="1699298"/>
            <a:ext cx="3124200" cy="2034503"/>
          </a:xfrm>
          <a:prstGeom prst="rect">
            <a:avLst/>
          </a:prstGeom>
          <a:noFill/>
          <a:ln w="9525">
            <a:noFill/>
            <a:miter lim="800000"/>
            <a:headEnd/>
            <a:tailEnd/>
          </a:ln>
        </p:spPr>
      </p:pic>
      <p:grpSp>
        <p:nvGrpSpPr>
          <p:cNvPr id="11" name="Group 10"/>
          <p:cNvGrpSpPr/>
          <p:nvPr/>
        </p:nvGrpSpPr>
        <p:grpSpPr>
          <a:xfrm>
            <a:off x="5562600" y="3810000"/>
            <a:ext cx="3124200" cy="1868424"/>
            <a:chOff x="5549550" y="2368296"/>
            <a:chExt cx="3475578" cy="2020824"/>
          </a:xfrm>
        </p:grpSpPr>
        <p:pic>
          <p:nvPicPr>
            <p:cNvPr id="12" name="Picture 3"/>
            <p:cNvPicPr>
              <a:picLocks noChangeAspect="1" noChangeArrowheads="1"/>
            </p:cNvPicPr>
            <p:nvPr/>
          </p:nvPicPr>
          <p:blipFill>
            <a:blip r:embed="rId4" cstate="print"/>
            <a:srcRect/>
            <a:stretch>
              <a:fillRect/>
            </a:stretch>
          </p:blipFill>
          <p:spPr bwMode="auto">
            <a:xfrm>
              <a:off x="5549550" y="2368296"/>
              <a:ext cx="3346989" cy="2020824"/>
            </a:xfrm>
            <a:prstGeom prst="rect">
              <a:avLst/>
            </a:prstGeom>
            <a:noFill/>
            <a:ln w="9525">
              <a:noFill/>
              <a:miter lim="800000"/>
              <a:headEnd/>
              <a:tailEnd/>
            </a:ln>
          </p:spPr>
        </p:pic>
        <p:sp>
          <p:nvSpPr>
            <p:cNvPr id="14" name="Rectangle 13"/>
            <p:cNvSpPr/>
            <p:nvPr/>
          </p:nvSpPr>
          <p:spPr bwMode="auto">
            <a:xfrm>
              <a:off x="8787384" y="2889504"/>
              <a:ext cx="237744" cy="640080"/>
            </a:xfrm>
            <a:prstGeom prst="rect">
              <a:avLst/>
            </a:prstGeom>
            <a:solidFill>
              <a:schemeClr val="bg1"/>
            </a:solidFill>
            <a:ln w="12700" algn="ctr">
              <a:solidFill>
                <a:schemeClr val="bg1"/>
              </a:solidFill>
              <a:miter lim="800000"/>
              <a:headEnd/>
              <a:tailEnd/>
            </a:ln>
          </p:spPr>
          <p:txBody>
            <a:bodyPr wrap="none" rtlCol="0" anchor="ctr"/>
            <a:lstStyle/>
            <a:p>
              <a:pPr algn="ctr"/>
              <a:endParaRPr lang="en-US" dirty="0" err="1" smtClean="0"/>
            </a:p>
          </p:txBody>
        </p:sp>
      </p:grpSp>
      <p:sp>
        <p:nvSpPr>
          <p:cNvPr id="10" name="TextBox 9"/>
          <p:cNvSpPr txBox="1"/>
          <p:nvPr/>
        </p:nvSpPr>
        <p:spPr>
          <a:xfrm>
            <a:off x="7391400" y="5947820"/>
            <a:ext cx="1295400" cy="862416"/>
          </a:xfrm>
          <a:prstGeom prst="rect">
            <a:avLst/>
          </a:prstGeom>
          <a:noFill/>
        </p:spPr>
        <p:txBody>
          <a:bodyPr wrap="square" lIns="91410" tIns="45705" rIns="91410" bIns="45705" rtlCol="0">
            <a:spAutoFit/>
          </a:bodyPr>
          <a:lstStyle/>
          <a:p>
            <a:pPr algn="ctr"/>
            <a:r>
              <a:rPr lang="en-US" sz="2400" dirty="0"/>
              <a:t>Poster # </a:t>
            </a:r>
          </a:p>
          <a:p>
            <a:pPr algn="ctr"/>
            <a:r>
              <a:rPr lang="en-US" sz="2400" dirty="0"/>
              <a:t>1-29</a:t>
            </a:r>
          </a:p>
        </p:txBody>
      </p:sp>
    </p:spTree>
    <p:extLst>
      <p:ext uri="{BB962C8B-B14F-4D97-AF65-F5344CB8AC3E}">
        <p14:creationId xmlns:p14="http://schemas.microsoft.com/office/powerpoint/2010/main" val="1985492156"/>
      </p:ext>
    </p:extLst>
  </p:cSld>
  <p:clrMapOvr>
    <a:masterClrMapping/>
  </p:clrMapOvr>
  <mc:AlternateContent xmlns:mc="http://schemas.openxmlformats.org/markup-compatibility/2006" xmlns:p14="http://schemas.microsoft.com/office/powerpoint/2010/main">
    <mc:Choice Requires="p14">
      <p:transition p14:dur="250" advTm="10000"/>
    </mc:Choice>
    <mc:Fallback xmlns="">
      <p:transition advTm="10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0" y="639762"/>
            <a:ext cx="9144000" cy="731838"/>
          </a:xfrm>
          <a:prstGeom prst="rect">
            <a:avLst/>
          </a:prstGeom>
        </p:spPr>
        <p:txBody>
          <a:bodyPr vert="horz" lIns="91410" tIns="45705" rIns="91410" bIns="45705"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solidFill>
                  <a:srgbClr val="0000FF"/>
                </a:solidFill>
                <a:latin typeface="Arial" pitchFamily="34" charset="0"/>
                <a:cs typeface="Arial" pitchFamily="34" charset="0"/>
              </a:rPr>
              <a:t>Maintaining JPSS Product Quality</a:t>
            </a:r>
          </a:p>
          <a:p>
            <a:r>
              <a:rPr lang="en-US" sz="2800" dirty="0">
                <a:solidFill>
                  <a:srgbClr val="0000FF"/>
                </a:solidFill>
                <a:latin typeface="Arial" pitchFamily="34" charset="0"/>
                <a:cs typeface="Arial" pitchFamily="34" charset="0"/>
              </a:rPr>
              <a:t>Kerry Grant, </a:t>
            </a:r>
            <a:r>
              <a:rPr lang="en-US" sz="2800" dirty="0" err="1">
                <a:solidFill>
                  <a:srgbClr val="0000FF"/>
                </a:solidFill>
                <a:latin typeface="Arial" pitchFamily="34" charset="0"/>
                <a:cs typeface="Arial" pitchFamily="34" charset="0"/>
              </a:rPr>
              <a:t>Wael</a:t>
            </a:r>
            <a:r>
              <a:rPr lang="en-US" sz="2800" dirty="0">
                <a:solidFill>
                  <a:srgbClr val="0000FF"/>
                </a:solidFill>
                <a:latin typeface="Arial" pitchFamily="34" charset="0"/>
                <a:cs typeface="Arial" pitchFamily="34" charset="0"/>
              </a:rPr>
              <a:t> Ibrahim, Paula </a:t>
            </a:r>
            <a:r>
              <a:rPr lang="en-US" sz="2800" dirty="0" err="1">
                <a:solidFill>
                  <a:srgbClr val="0000FF"/>
                </a:solidFill>
                <a:latin typeface="Arial" pitchFamily="34" charset="0"/>
                <a:cs typeface="Arial" pitchFamily="34" charset="0"/>
              </a:rPr>
              <a:t>Smit</a:t>
            </a:r>
            <a:r>
              <a:rPr lang="en-US" sz="2800" dirty="0">
                <a:solidFill>
                  <a:srgbClr val="0000FF"/>
                </a:solidFill>
                <a:latin typeface="Arial" pitchFamily="34" charset="0"/>
                <a:cs typeface="Arial" pitchFamily="34" charset="0"/>
              </a:rPr>
              <a:t>, Kurt </a:t>
            </a:r>
            <a:r>
              <a:rPr lang="en-US" sz="2800" dirty="0" err="1">
                <a:solidFill>
                  <a:srgbClr val="0000FF"/>
                </a:solidFill>
                <a:latin typeface="Arial" pitchFamily="34" charset="0"/>
                <a:cs typeface="Arial" pitchFamily="34" charset="0"/>
              </a:rPr>
              <a:t>Brueske</a:t>
            </a:r>
            <a:endParaRPr lang="en-US" sz="2800" dirty="0">
              <a:solidFill>
                <a:srgbClr val="0000FF"/>
              </a:solidFill>
              <a:latin typeface="Arial" pitchFamily="34" charset="0"/>
              <a:cs typeface="Arial" pitchFamily="34" charset="0"/>
            </a:endParaRPr>
          </a:p>
          <a:p>
            <a:r>
              <a:rPr lang="en-US" sz="1800" dirty="0">
                <a:solidFill>
                  <a:srgbClr val="0000FF"/>
                </a:solidFill>
                <a:latin typeface="Arial" pitchFamily="34" charset="0"/>
                <a:cs typeface="Arial" pitchFamily="34" charset="0"/>
              </a:rPr>
              <a:t>Raytheon Intelligence, Information  and Services</a:t>
            </a:r>
          </a:p>
          <a:p>
            <a:r>
              <a:rPr lang="en-US" sz="1800" dirty="0">
                <a:solidFill>
                  <a:srgbClr val="0000FF"/>
                </a:solidFill>
                <a:latin typeface="Arial" pitchFamily="34" charset="0"/>
                <a:cs typeface="Arial" pitchFamily="34" charset="0"/>
              </a:rPr>
              <a:t>Aurora, Colorado and Omaha, Nebraska</a:t>
            </a:r>
          </a:p>
        </p:txBody>
      </p:sp>
      <p:sp>
        <p:nvSpPr>
          <p:cNvPr id="5" name="Rectangle 5"/>
          <p:cNvSpPr txBox="1">
            <a:spLocks noChangeArrowheads="1"/>
          </p:cNvSpPr>
          <p:nvPr/>
        </p:nvSpPr>
        <p:spPr>
          <a:xfrm>
            <a:off x="76200" y="1905000"/>
            <a:ext cx="2971800" cy="4953000"/>
          </a:xfrm>
          <a:prstGeom prst="rect">
            <a:avLst/>
          </a:prstGeom>
        </p:spPr>
        <p:txBody>
          <a:bodyPr vert="horz" lIns="91410" tIns="45705" rIns="91410" bIns="45705" rtlCol="0">
            <a:normAutofit fontScale="925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788" indent="-342788" algn="l" fontAlgn="base">
              <a:lnSpc>
                <a:spcPct val="90000"/>
              </a:lnSpc>
              <a:spcAft>
                <a:spcPct val="0"/>
              </a:spcAft>
              <a:buFontTx/>
              <a:buChar char="•"/>
            </a:pPr>
            <a:r>
              <a:rPr lang="en-US" sz="2400" kern="0" dirty="0">
                <a:solidFill>
                  <a:srgbClr val="333399"/>
                </a:solidFill>
                <a:latin typeface="Arial"/>
              </a:rPr>
              <a:t>Detecting, identifying, and resolving quality issues in a timely fashion is essential for operational systems</a:t>
            </a:r>
          </a:p>
          <a:p>
            <a:pPr marL="799838" lvl="1" indent="-342788" algn="l" fontAlgn="base">
              <a:lnSpc>
                <a:spcPct val="90000"/>
              </a:lnSpc>
              <a:spcAft>
                <a:spcPct val="0"/>
              </a:spcAft>
              <a:buFont typeface="Arial" pitchFamily="34" charset="0"/>
              <a:buChar char="−"/>
            </a:pPr>
            <a:r>
              <a:rPr lang="en-US" sz="2000" kern="0" dirty="0">
                <a:solidFill>
                  <a:srgbClr val="333399"/>
                </a:solidFill>
                <a:latin typeface="Arial"/>
              </a:rPr>
              <a:t>Tools, techniques, and processes are in place to detect changes in product quality, identify root causes, and rapidly implement changes to the operational system to bring suspect products back into specification</a:t>
            </a:r>
          </a:p>
          <a:p>
            <a:pPr>
              <a:lnSpc>
                <a:spcPct val="90000"/>
              </a:lnSpc>
            </a:pPr>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0" y="5756275"/>
            <a:ext cx="4724400" cy="984250"/>
          </a:xfrm>
          <a:prstGeom prst="rect">
            <a:avLst/>
          </a:prstGeom>
        </p:spPr>
      </p:pic>
      <p:pic>
        <p:nvPicPr>
          <p:cNvPr id="1026" name="Picture 2"/>
          <p:cNvPicPr>
            <a:picLocks noChangeAspect="1" noChangeArrowheads="1"/>
          </p:cNvPicPr>
          <p:nvPr/>
        </p:nvPicPr>
        <p:blipFill>
          <a:blip r:embed="rId3" cstate="print"/>
          <a:srcRect/>
          <a:stretch>
            <a:fillRect/>
          </a:stretch>
        </p:blipFill>
        <p:spPr bwMode="auto">
          <a:xfrm>
            <a:off x="3124200" y="2286000"/>
            <a:ext cx="5932496" cy="2895600"/>
          </a:xfrm>
          <a:prstGeom prst="rect">
            <a:avLst/>
          </a:prstGeom>
          <a:noFill/>
          <a:ln w="9525">
            <a:noFill/>
            <a:miter lim="800000"/>
            <a:headEnd/>
            <a:tailEnd/>
          </a:ln>
        </p:spPr>
      </p:pic>
      <p:sp>
        <p:nvSpPr>
          <p:cNvPr id="9" name="TextBox 8"/>
          <p:cNvSpPr txBox="1"/>
          <p:nvPr/>
        </p:nvSpPr>
        <p:spPr>
          <a:xfrm>
            <a:off x="3333892" y="5334000"/>
            <a:ext cx="5513052" cy="338524"/>
          </a:xfrm>
          <a:prstGeom prst="rect">
            <a:avLst/>
          </a:prstGeom>
          <a:noFill/>
        </p:spPr>
        <p:txBody>
          <a:bodyPr wrap="none" lIns="91410" tIns="45705" rIns="91410" bIns="45705" rtlCol="0">
            <a:spAutoFit/>
          </a:bodyPr>
          <a:lstStyle/>
          <a:p>
            <a:r>
              <a:rPr lang="en-US" sz="1600" dirty="0"/>
              <a:t>Process to detect and analyze quality issues and initiate changes</a:t>
            </a:r>
          </a:p>
        </p:txBody>
      </p:sp>
      <p:sp>
        <p:nvSpPr>
          <p:cNvPr id="7" name="TextBox 6"/>
          <p:cNvSpPr txBox="1"/>
          <p:nvPr/>
        </p:nvSpPr>
        <p:spPr>
          <a:xfrm>
            <a:off x="7848600" y="5832902"/>
            <a:ext cx="1295400" cy="862416"/>
          </a:xfrm>
          <a:prstGeom prst="rect">
            <a:avLst/>
          </a:prstGeom>
          <a:noFill/>
        </p:spPr>
        <p:txBody>
          <a:bodyPr wrap="square" lIns="91410" tIns="45705" rIns="91410" bIns="45705" rtlCol="0">
            <a:spAutoFit/>
          </a:bodyPr>
          <a:lstStyle/>
          <a:p>
            <a:pPr algn="ctr"/>
            <a:r>
              <a:rPr lang="en-US" sz="2400" dirty="0"/>
              <a:t>Poster # </a:t>
            </a:r>
          </a:p>
          <a:p>
            <a:pPr algn="ctr"/>
            <a:r>
              <a:rPr lang="en-US" sz="2400" dirty="0"/>
              <a:t>1-30</a:t>
            </a:r>
          </a:p>
        </p:txBody>
      </p:sp>
    </p:spTree>
    <p:extLst>
      <p:ext uri="{BB962C8B-B14F-4D97-AF65-F5344CB8AC3E}">
        <p14:creationId xmlns:p14="http://schemas.microsoft.com/office/powerpoint/2010/main" val="1007476088"/>
      </p:ext>
    </p:extLst>
  </p:cSld>
  <p:clrMapOvr>
    <a:masterClrMapping/>
  </p:clrMapOvr>
  <mc:AlternateContent xmlns:mc="http://schemas.openxmlformats.org/markup-compatibility/2006" xmlns:p14="http://schemas.microsoft.com/office/powerpoint/2010/main">
    <mc:Choice Requires="p14">
      <p:transition p14:dur="250" advTm="10000"/>
    </mc:Choice>
    <mc:Fallback xmlns="">
      <p:transition advTm="10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0" y="639762"/>
            <a:ext cx="9144000" cy="731838"/>
          </a:xfrm>
          <a:prstGeom prst="rect">
            <a:avLst/>
          </a:prstGeom>
        </p:spPr>
        <p:txBody>
          <a:bodyPr vert="horz" lIns="91410" tIns="45705" rIns="91410" bIns="45705"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solidFill>
                  <a:srgbClr val="0000FF"/>
                </a:solidFill>
                <a:latin typeface="Arial" pitchFamily="34" charset="0"/>
                <a:cs typeface="Arial" pitchFamily="34" charset="0"/>
              </a:rPr>
              <a:t>Rapid Algorithm Integration in JPSS CGS</a:t>
            </a:r>
          </a:p>
          <a:p>
            <a:r>
              <a:rPr lang="en-US" sz="2800" dirty="0">
                <a:solidFill>
                  <a:srgbClr val="0000FF"/>
                </a:solidFill>
                <a:latin typeface="Arial" pitchFamily="34" charset="0"/>
                <a:cs typeface="Arial" pitchFamily="34" charset="0"/>
              </a:rPr>
              <a:t>Kerry Grant, Shawn Miller, Michael </a:t>
            </a:r>
            <a:r>
              <a:rPr lang="en-US" sz="2800" dirty="0" err="1">
                <a:solidFill>
                  <a:srgbClr val="0000FF"/>
                </a:solidFill>
                <a:latin typeface="Arial" pitchFamily="34" charset="0"/>
                <a:cs typeface="Arial" pitchFamily="34" charset="0"/>
              </a:rPr>
              <a:t>Jamilkowski</a:t>
            </a:r>
            <a:endParaRPr lang="en-US" sz="2800" dirty="0">
              <a:solidFill>
                <a:srgbClr val="0000FF"/>
              </a:solidFill>
              <a:latin typeface="Arial" pitchFamily="34" charset="0"/>
              <a:cs typeface="Arial" pitchFamily="34" charset="0"/>
            </a:endParaRPr>
          </a:p>
          <a:p>
            <a:r>
              <a:rPr lang="en-US" sz="1800" dirty="0">
                <a:solidFill>
                  <a:srgbClr val="0000FF"/>
                </a:solidFill>
                <a:latin typeface="Arial" pitchFamily="34" charset="0"/>
                <a:cs typeface="Arial" pitchFamily="34" charset="0"/>
              </a:rPr>
              <a:t>Raytheon Intelligence, Information  and Services</a:t>
            </a:r>
          </a:p>
          <a:p>
            <a:r>
              <a:rPr lang="en-US" sz="1800" dirty="0">
                <a:solidFill>
                  <a:srgbClr val="0000FF"/>
                </a:solidFill>
                <a:latin typeface="Arial" pitchFamily="34" charset="0"/>
                <a:cs typeface="Arial" pitchFamily="34" charset="0"/>
              </a:rPr>
              <a:t>Aurora, Colorado and Greenbelt, Maryland</a:t>
            </a:r>
          </a:p>
        </p:txBody>
      </p:sp>
      <p:sp>
        <p:nvSpPr>
          <p:cNvPr id="5" name="Rectangle 5"/>
          <p:cNvSpPr txBox="1">
            <a:spLocks noChangeArrowheads="1"/>
          </p:cNvSpPr>
          <p:nvPr/>
        </p:nvSpPr>
        <p:spPr>
          <a:xfrm>
            <a:off x="76200" y="1905000"/>
            <a:ext cx="5105400" cy="4953000"/>
          </a:xfrm>
          <a:prstGeom prst="rect">
            <a:avLst/>
          </a:prstGeom>
        </p:spPr>
        <p:txBody>
          <a:bodyPr vert="horz" lIns="91410" tIns="45705" rIns="91410" bIns="45705"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788" indent="-342788" algn="l" fontAlgn="base">
              <a:lnSpc>
                <a:spcPct val="90000"/>
              </a:lnSpc>
              <a:spcAft>
                <a:spcPct val="0"/>
              </a:spcAft>
              <a:buFontTx/>
              <a:buChar char="•"/>
            </a:pPr>
            <a:r>
              <a:rPr lang="en-US" sz="2400" kern="0" dirty="0">
                <a:solidFill>
                  <a:srgbClr val="333399"/>
                </a:solidFill>
                <a:latin typeface="Arial"/>
              </a:rPr>
              <a:t>Raytheon has developed tools, processes, and techniques to significantly shorten the time and effort required to implement algorithm changes into operations </a:t>
            </a:r>
          </a:p>
          <a:p>
            <a:pPr marL="799838" lvl="1" indent="-342788" algn="l" fontAlgn="base">
              <a:lnSpc>
                <a:spcPct val="90000"/>
              </a:lnSpc>
              <a:spcAft>
                <a:spcPct val="0"/>
              </a:spcAft>
              <a:buFont typeface="Arial" pitchFamily="34" charset="0"/>
              <a:buChar char="−"/>
            </a:pPr>
            <a:r>
              <a:rPr lang="en-US" sz="1600" kern="0" dirty="0">
                <a:solidFill>
                  <a:srgbClr val="333399"/>
                </a:solidFill>
                <a:latin typeface="Arial"/>
              </a:rPr>
              <a:t>The Algorithm Development Library allows scientists to easily work in their home environments then drop production code directly into IDPS</a:t>
            </a:r>
          </a:p>
          <a:p>
            <a:pPr marL="799838" lvl="1" indent="-342788" algn="l" fontAlgn="base">
              <a:lnSpc>
                <a:spcPct val="90000"/>
              </a:lnSpc>
              <a:spcAft>
                <a:spcPct val="0"/>
              </a:spcAft>
              <a:buFont typeface="Arial" pitchFamily="34" charset="0"/>
              <a:buChar char="−"/>
            </a:pPr>
            <a:r>
              <a:rPr lang="en-US" sz="1600" kern="0" dirty="0">
                <a:solidFill>
                  <a:srgbClr val="333399"/>
                </a:solidFill>
                <a:latin typeface="Arial"/>
              </a:rPr>
              <a:t>The Algorithm Integration Framework facilitates integration of binary or non-ADL source directly into IDPS</a:t>
            </a:r>
          </a:p>
          <a:p>
            <a:pPr>
              <a:lnSpc>
                <a:spcPct val="90000"/>
              </a:lnSpc>
            </a:pPr>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800" y="5867400"/>
            <a:ext cx="4724400" cy="990600"/>
          </a:xfrm>
          <a:prstGeom prst="rect">
            <a:avLst/>
          </a:prstGeom>
        </p:spPr>
      </p:pic>
      <p:pic>
        <p:nvPicPr>
          <p:cNvPr id="3" name="Picture 2"/>
          <p:cNvPicPr>
            <a:picLocks noChangeAspect="1" noChangeArrowheads="1"/>
          </p:cNvPicPr>
          <p:nvPr/>
        </p:nvPicPr>
        <p:blipFill>
          <a:blip r:embed="rId3" cstate="print"/>
          <a:srcRect/>
          <a:stretch>
            <a:fillRect/>
          </a:stretch>
        </p:blipFill>
        <p:spPr bwMode="auto">
          <a:xfrm>
            <a:off x="5410200" y="1828800"/>
            <a:ext cx="3315348" cy="1938338"/>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5334001" y="4114800"/>
            <a:ext cx="3433763" cy="1333500"/>
          </a:xfrm>
          <a:prstGeom prst="rect">
            <a:avLst/>
          </a:prstGeom>
          <a:noFill/>
          <a:ln w="9525">
            <a:noFill/>
            <a:miter lim="800000"/>
            <a:headEnd/>
            <a:tailEnd/>
          </a:ln>
        </p:spPr>
      </p:pic>
      <p:sp>
        <p:nvSpPr>
          <p:cNvPr id="13" name="Rectangle 12"/>
          <p:cNvSpPr/>
          <p:nvPr/>
        </p:nvSpPr>
        <p:spPr>
          <a:xfrm>
            <a:off x="7467600" y="4191000"/>
            <a:ext cx="7620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10" tIns="45705" rIns="91410" bIns="45705" rtlCol="0" anchor="ctr"/>
          <a:lstStyle/>
          <a:p>
            <a:pPr algn="ctr"/>
            <a:endParaRPr lang="en-US"/>
          </a:p>
        </p:txBody>
      </p:sp>
      <p:sp>
        <p:nvSpPr>
          <p:cNvPr id="10" name="TextBox 9"/>
          <p:cNvSpPr txBox="1"/>
          <p:nvPr/>
        </p:nvSpPr>
        <p:spPr>
          <a:xfrm>
            <a:off x="7423493" y="4191000"/>
            <a:ext cx="894736" cy="276969"/>
          </a:xfrm>
          <a:prstGeom prst="rect">
            <a:avLst/>
          </a:prstGeom>
          <a:noFill/>
        </p:spPr>
        <p:txBody>
          <a:bodyPr wrap="none" lIns="91410" tIns="45705" rIns="91410" bIns="45705" rtlCol="0">
            <a:spAutoFit/>
          </a:bodyPr>
          <a:lstStyle/>
          <a:p>
            <a:pPr algn="ctr"/>
            <a:r>
              <a:rPr lang="en-US" sz="600" b="1" dirty="0">
                <a:solidFill>
                  <a:srgbClr val="2C8458"/>
                </a:solidFill>
              </a:rPr>
              <a:t>Algorithm </a:t>
            </a:r>
            <a:r>
              <a:rPr lang="en-US" sz="600" b="1" dirty="0" err="1">
                <a:solidFill>
                  <a:srgbClr val="2C8458"/>
                </a:solidFill>
              </a:rPr>
              <a:t>Ingegration</a:t>
            </a:r>
            <a:endParaRPr lang="en-US" sz="600" b="1" dirty="0">
              <a:solidFill>
                <a:srgbClr val="2C8458"/>
              </a:solidFill>
            </a:endParaRPr>
          </a:p>
          <a:p>
            <a:pPr algn="ctr"/>
            <a:r>
              <a:rPr lang="en-US" sz="600" b="1" dirty="0">
                <a:solidFill>
                  <a:srgbClr val="2C8458"/>
                </a:solidFill>
              </a:rPr>
              <a:t>Framework</a:t>
            </a:r>
          </a:p>
        </p:txBody>
      </p:sp>
      <p:sp>
        <p:nvSpPr>
          <p:cNvPr id="9" name="TextBox 8"/>
          <p:cNvSpPr txBox="1"/>
          <p:nvPr/>
        </p:nvSpPr>
        <p:spPr>
          <a:xfrm>
            <a:off x="7391400" y="5947820"/>
            <a:ext cx="1295400" cy="862416"/>
          </a:xfrm>
          <a:prstGeom prst="rect">
            <a:avLst/>
          </a:prstGeom>
          <a:noFill/>
        </p:spPr>
        <p:txBody>
          <a:bodyPr wrap="square" lIns="91410" tIns="45705" rIns="91410" bIns="45705" rtlCol="0">
            <a:spAutoFit/>
          </a:bodyPr>
          <a:lstStyle/>
          <a:p>
            <a:pPr algn="ctr"/>
            <a:r>
              <a:rPr lang="en-US" sz="2400" dirty="0"/>
              <a:t>Poster # </a:t>
            </a:r>
          </a:p>
          <a:p>
            <a:pPr algn="ctr"/>
            <a:r>
              <a:rPr lang="en-US" sz="2400" dirty="0"/>
              <a:t>1-31</a:t>
            </a:r>
          </a:p>
        </p:txBody>
      </p:sp>
    </p:spTree>
    <p:extLst>
      <p:ext uri="{BB962C8B-B14F-4D97-AF65-F5344CB8AC3E}">
        <p14:creationId xmlns:p14="http://schemas.microsoft.com/office/powerpoint/2010/main" val="1683914545"/>
      </p:ext>
    </p:extLst>
  </p:cSld>
  <p:clrMapOvr>
    <a:masterClrMapping/>
  </p:clrMapOvr>
  <mc:AlternateContent xmlns:mc="http://schemas.openxmlformats.org/markup-compatibility/2006" xmlns:p14="http://schemas.microsoft.com/office/powerpoint/2010/main">
    <mc:Choice Requires="p14">
      <p:transition p14:dur="250" advTm="10000"/>
    </mc:Choice>
    <mc:Fallback xmlns="">
      <p:transition advTm="10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0" y="639762"/>
            <a:ext cx="9144000" cy="731838"/>
          </a:xfrm>
          <a:prstGeom prst="rect">
            <a:avLst/>
          </a:prstGeom>
        </p:spPr>
        <p:txBody>
          <a:bodyPr vert="horz" lIns="91410" tIns="45705" rIns="91410" bIns="45705"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solidFill>
                  <a:srgbClr val="0000FF"/>
                </a:solidFill>
                <a:latin typeface="Arial" pitchFamily="34" charset="0"/>
                <a:cs typeface="Arial" pitchFamily="34" charset="0"/>
              </a:rPr>
              <a:t>Validation of JPSS S-NPP VIIRS Surface Type EDR</a:t>
            </a:r>
            <a:br>
              <a:rPr lang="en-US" sz="2800" dirty="0">
                <a:solidFill>
                  <a:srgbClr val="0000FF"/>
                </a:solidFill>
                <a:latin typeface="Arial" pitchFamily="34" charset="0"/>
                <a:cs typeface="Arial" pitchFamily="34" charset="0"/>
              </a:rPr>
            </a:br>
            <a:r>
              <a:rPr lang="en-US" sz="1800" dirty="0">
                <a:solidFill>
                  <a:srgbClr val="0000FF"/>
                </a:solidFill>
                <a:latin typeface="Arial" pitchFamily="34" charset="0"/>
                <a:cs typeface="Arial" pitchFamily="34" charset="0"/>
              </a:rPr>
              <a:t>Rui Zhang</a:t>
            </a:r>
            <a:r>
              <a:rPr lang="en-US" sz="1800" baseline="30000" dirty="0">
                <a:solidFill>
                  <a:srgbClr val="0000FF"/>
                </a:solidFill>
                <a:latin typeface="Arial" pitchFamily="34" charset="0"/>
                <a:cs typeface="Arial" pitchFamily="34" charset="0"/>
              </a:rPr>
              <a:t>1</a:t>
            </a:r>
            <a:r>
              <a:rPr lang="en-US" sz="1800" dirty="0">
                <a:solidFill>
                  <a:srgbClr val="0000FF"/>
                </a:solidFill>
                <a:latin typeface="Arial" pitchFamily="34" charset="0"/>
                <a:cs typeface="Arial" pitchFamily="34" charset="0"/>
              </a:rPr>
              <a:t>, </a:t>
            </a:r>
            <a:r>
              <a:rPr lang="en-US" sz="1800" dirty="0" err="1">
                <a:solidFill>
                  <a:srgbClr val="0000FF"/>
                </a:solidFill>
                <a:latin typeface="Arial" pitchFamily="34" charset="0"/>
                <a:cs typeface="Arial" pitchFamily="34" charset="0"/>
              </a:rPr>
              <a:t>Chengquan</a:t>
            </a:r>
            <a:r>
              <a:rPr lang="en-US" sz="1800" dirty="0">
                <a:solidFill>
                  <a:srgbClr val="0000FF"/>
                </a:solidFill>
                <a:latin typeface="Arial" pitchFamily="34" charset="0"/>
                <a:cs typeface="Arial" pitchFamily="34" charset="0"/>
              </a:rPr>
              <a:t> Huang</a:t>
            </a:r>
            <a:r>
              <a:rPr lang="en-US" sz="1800" baseline="30000" dirty="0">
                <a:solidFill>
                  <a:srgbClr val="0000FF"/>
                </a:solidFill>
                <a:latin typeface="Arial" pitchFamily="34" charset="0"/>
                <a:cs typeface="Arial" pitchFamily="34" charset="0"/>
              </a:rPr>
              <a:t>1</a:t>
            </a:r>
            <a:r>
              <a:rPr lang="en-US" sz="1800" dirty="0">
                <a:solidFill>
                  <a:srgbClr val="0000FF"/>
                </a:solidFill>
                <a:latin typeface="Arial" pitchFamily="34" charset="0"/>
                <a:cs typeface="Arial" pitchFamily="34" charset="0"/>
              </a:rPr>
              <a:t>, </a:t>
            </a:r>
            <a:r>
              <a:rPr lang="en-US" sz="1800" dirty="0" err="1">
                <a:solidFill>
                  <a:srgbClr val="0000FF"/>
                </a:solidFill>
                <a:latin typeface="Arial" pitchFamily="34" charset="0"/>
                <a:cs typeface="Arial" pitchFamily="34" charset="0"/>
              </a:rPr>
              <a:t>Xiwu</a:t>
            </a:r>
            <a:r>
              <a:rPr lang="en-US" sz="1800" dirty="0">
                <a:solidFill>
                  <a:srgbClr val="0000FF"/>
                </a:solidFill>
                <a:latin typeface="Arial" pitchFamily="34" charset="0"/>
                <a:cs typeface="Arial" pitchFamily="34" charset="0"/>
              </a:rPr>
              <a:t> Zhan</a:t>
            </a:r>
            <a:r>
              <a:rPr lang="en-US" sz="1800" baseline="30000" dirty="0">
                <a:solidFill>
                  <a:srgbClr val="0000FF"/>
                </a:solidFill>
                <a:latin typeface="Arial" pitchFamily="34" charset="0"/>
                <a:cs typeface="Arial" pitchFamily="34" charset="0"/>
              </a:rPr>
              <a:t>2</a:t>
            </a:r>
            <a:endParaRPr lang="en-US" sz="2800" baseline="30000" dirty="0">
              <a:solidFill>
                <a:srgbClr val="0000FF"/>
              </a:solidFill>
              <a:latin typeface="Arial" pitchFamily="34" charset="0"/>
              <a:cs typeface="Arial" pitchFamily="34" charset="0"/>
            </a:endParaRPr>
          </a:p>
          <a:p>
            <a:r>
              <a:rPr lang="en-US" sz="1400" dirty="0">
                <a:solidFill>
                  <a:srgbClr val="0000FF"/>
                </a:solidFill>
                <a:latin typeface="Arial" pitchFamily="34" charset="0"/>
                <a:cs typeface="Arial" pitchFamily="34" charset="0"/>
              </a:rPr>
              <a:t>1. Department of Geographical Sciences, University of Maryland, College Park, MD 20742</a:t>
            </a:r>
          </a:p>
          <a:p>
            <a:r>
              <a:rPr lang="en-US" sz="1400" dirty="0">
                <a:solidFill>
                  <a:srgbClr val="0000FF"/>
                </a:solidFill>
                <a:latin typeface="Arial" pitchFamily="34" charset="0"/>
                <a:cs typeface="Arial" pitchFamily="34" charset="0"/>
              </a:rPr>
              <a:t>2. NOAA/NESDIS Center for Satellite Applications and Research (</a:t>
            </a:r>
            <a:r>
              <a:rPr lang="en-US" sz="1400">
                <a:solidFill>
                  <a:srgbClr val="0000FF"/>
                </a:solidFill>
                <a:latin typeface="Arial" pitchFamily="34" charset="0"/>
                <a:cs typeface="Arial" pitchFamily="34" charset="0"/>
              </a:rPr>
              <a:t>STAR), </a:t>
            </a:r>
            <a:r>
              <a:rPr lang="en-US" sz="1400" dirty="0">
                <a:solidFill>
                  <a:srgbClr val="0000FF"/>
                </a:solidFill>
                <a:latin typeface="Arial" pitchFamily="34" charset="0"/>
                <a:cs typeface="Arial" pitchFamily="34" charset="0"/>
              </a:rPr>
              <a:t>College Park, MD 20740</a:t>
            </a:r>
          </a:p>
        </p:txBody>
      </p:sp>
      <p:sp>
        <p:nvSpPr>
          <p:cNvPr id="5" name="Rectangle 5"/>
          <p:cNvSpPr txBox="1">
            <a:spLocks noChangeArrowheads="1"/>
          </p:cNvSpPr>
          <p:nvPr/>
        </p:nvSpPr>
        <p:spPr>
          <a:xfrm>
            <a:off x="76200" y="1905000"/>
            <a:ext cx="4876800" cy="4953000"/>
          </a:xfrm>
          <a:prstGeom prst="rect">
            <a:avLst/>
          </a:prstGeom>
        </p:spPr>
        <p:txBody>
          <a:bodyPr vert="horz" lIns="91410" tIns="45705" rIns="91410" bIns="45705"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788" indent="-342788" algn="l" fontAlgn="base">
              <a:lnSpc>
                <a:spcPct val="90000"/>
              </a:lnSpc>
              <a:spcAft>
                <a:spcPct val="0"/>
              </a:spcAft>
              <a:buFontTx/>
              <a:buChar char="•"/>
            </a:pPr>
            <a:r>
              <a:rPr lang="en-US" sz="2800" kern="0" dirty="0">
                <a:solidFill>
                  <a:srgbClr val="333399"/>
                </a:solidFill>
                <a:latin typeface="Arial"/>
              </a:rPr>
              <a:t>A new validation has been conducted on JPSS S-NPP Surface type EDR</a:t>
            </a:r>
          </a:p>
          <a:p>
            <a:pPr marL="742707" lvl="1" indent="-285656" algn="l" fontAlgn="base">
              <a:lnSpc>
                <a:spcPct val="90000"/>
              </a:lnSpc>
              <a:spcAft>
                <a:spcPct val="0"/>
              </a:spcAft>
              <a:buFontTx/>
              <a:buChar char="–"/>
            </a:pPr>
            <a:r>
              <a:rPr lang="en-US" sz="2000" kern="0" dirty="0">
                <a:solidFill>
                  <a:srgbClr val="009999"/>
                </a:solidFill>
                <a:latin typeface="Arial"/>
              </a:rPr>
              <a:t>An integrated validation interactive tool has been developed for the validation.</a:t>
            </a:r>
          </a:p>
          <a:p>
            <a:pPr marL="742707" lvl="1" indent="-285656" algn="l" fontAlgn="base">
              <a:lnSpc>
                <a:spcPct val="90000"/>
              </a:lnSpc>
              <a:spcAft>
                <a:spcPct val="0"/>
              </a:spcAft>
              <a:buFontTx/>
              <a:buChar char="–"/>
            </a:pPr>
            <a:r>
              <a:rPr lang="en-US" sz="2000" kern="0" dirty="0">
                <a:solidFill>
                  <a:srgbClr val="009999"/>
                </a:solidFill>
                <a:latin typeface="Arial"/>
              </a:rPr>
              <a:t>Approximate 5000 pixels were validated based on stratified random sampling.</a:t>
            </a:r>
          </a:p>
          <a:p>
            <a:pPr marL="742707" lvl="1" indent="-285656" algn="l" fontAlgn="base">
              <a:lnSpc>
                <a:spcPct val="90000"/>
              </a:lnSpc>
              <a:spcAft>
                <a:spcPct val="0"/>
              </a:spcAft>
              <a:buFontTx/>
              <a:buChar char="–"/>
            </a:pPr>
            <a:r>
              <a:rPr lang="en-US" sz="2000" kern="0" dirty="0">
                <a:solidFill>
                  <a:srgbClr val="009999"/>
                </a:solidFill>
                <a:latin typeface="Arial"/>
              </a:rPr>
              <a:t>73.92% of overall classification accuracy has been obtained, which exceeds 70% requirement.</a:t>
            </a:r>
          </a:p>
          <a:p>
            <a:pPr>
              <a:lnSpc>
                <a:spcPct val="90000"/>
              </a:lnSpc>
            </a:pPr>
            <a:endParaRPr lang="en-US" dirty="0"/>
          </a:p>
        </p:txBody>
      </p:sp>
      <p:pic>
        <p:nvPicPr>
          <p:cNvPr id="6"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4876800" y="2057400"/>
            <a:ext cx="4114800" cy="1990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5484222" y="6477000"/>
            <a:ext cx="3664132" cy="318615"/>
          </a:xfrm>
          <a:prstGeom prst="rect">
            <a:avLst/>
          </a:prstGeom>
          <a:noFill/>
        </p:spPr>
        <p:txBody>
          <a:bodyPr wrap="square" lIns="91410" tIns="45705" rIns="91410" bIns="45705" rtlCol="0">
            <a:spAutoFit/>
          </a:bodyPr>
          <a:lstStyle/>
          <a:p>
            <a:r>
              <a:rPr lang="en-US" sz="1400" i="1" dirty="0"/>
              <a:t>Validation tool, user’s and producer’s accuracy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8011" y="5867400"/>
            <a:ext cx="4724400" cy="98425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1378" y="4047925"/>
            <a:ext cx="2286000" cy="1373501"/>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5600" y="5179219"/>
            <a:ext cx="2286000" cy="1376362"/>
          </a:xfrm>
          <a:prstGeom prst="rect">
            <a:avLst/>
          </a:prstGeom>
        </p:spPr>
      </p:pic>
      <p:sp>
        <p:nvSpPr>
          <p:cNvPr id="10" name="TextBox 9"/>
          <p:cNvSpPr txBox="1"/>
          <p:nvPr/>
        </p:nvSpPr>
        <p:spPr>
          <a:xfrm>
            <a:off x="7322294" y="4191001"/>
            <a:ext cx="1676400" cy="862416"/>
          </a:xfrm>
          <a:prstGeom prst="rect">
            <a:avLst/>
          </a:prstGeom>
          <a:noFill/>
        </p:spPr>
        <p:txBody>
          <a:bodyPr wrap="square" lIns="91410" tIns="45705" rIns="91410" bIns="45705" rtlCol="0">
            <a:spAutoFit/>
          </a:bodyPr>
          <a:lstStyle/>
          <a:p>
            <a:pPr algn="ctr"/>
            <a:r>
              <a:rPr lang="en-US" sz="2400" dirty="0"/>
              <a:t>Poster # </a:t>
            </a:r>
          </a:p>
          <a:p>
            <a:pPr algn="ctr"/>
            <a:r>
              <a:rPr lang="en-US" sz="2400" dirty="0"/>
              <a:t>1-32</a:t>
            </a:r>
          </a:p>
        </p:txBody>
      </p:sp>
    </p:spTree>
    <p:extLst>
      <p:ext uri="{BB962C8B-B14F-4D97-AF65-F5344CB8AC3E}">
        <p14:creationId xmlns:p14="http://schemas.microsoft.com/office/powerpoint/2010/main" val="662146813"/>
      </p:ext>
    </p:extLst>
  </p:cSld>
  <p:clrMapOvr>
    <a:masterClrMapping/>
  </p:clrMapOvr>
  <mc:AlternateContent xmlns:mc="http://schemas.openxmlformats.org/markup-compatibility/2006" xmlns:p14="http://schemas.microsoft.com/office/powerpoint/2010/main">
    <mc:Choice Requires="p14">
      <p:transition p14:dur="250" advTm="10000"/>
    </mc:Choice>
    <mc:Fallback xmlns="">
      <p:transition advTm="1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0" y="639762"/>
            <a:ext cx="9144000" cy="731838"/>
          </a:xfrm>
          <a:prstGeom prst="rect">
            <a:avLst/>
          </a:prstGeom>
        </p:spPr>
        <p:txBody>
          <a:bodyPr vert="horz" lIns="91410" tIns="45705" rIns="91410" bIns="45705"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solidFill>
                  <a:srgbClr val="0000FF"/>
                </a:solidFill>
                <a:latin typeface="Arial" pitchFamily="34" charset="0"/>
                <a:cs typeface="Arial" pitchFamily="34" charset="0"/>
              </a:rPr>
              <a:t>NOAA Operational Oceanic Heat Content Product Suite</a:t>
            </a:r>
            <a:br>
              <a:rPr lang="en-US" sz="2800" dirty="0">
                <a:solidFill>
                  <a:srgbClr val="0000FF"/>
                </a:solidFill>
                <a:latin typeface="Arial" pitchFamily="34" charset="0"/>
                <a:cs typeface="Arial" pitchFamily="34" charset="0"/>
              </a:rPr>
            </a:br>
            <a:r>
              <a:rPr lang="en-US" sz="2800" dirty="0">
                <a:solidFill>
                  <a:srgbClr val="0000FF"/>
                </a:solidFill>
                <a:latin typeface="Arial" pitchFamily="34" charset="0"/>
                <a:cs typeface="Arial" pitchFamily="34" charset="0"/>
              </a:rPr>
              <a:t>David R. Donahue</a:t>
            </a:r>
          </a:p>
          <a:p>
            <a:r>
              <a:rPr lang="en-US" sz="1800" dirty="0">
                <a:solidFill>
                  <a:srgbClr val="0000FF"/>
                </a:solidFill>
                <a:latin typeface="Arial" pitchFamily="34" charset="0"/>
                <a:cs typeface="Arial" pitchFamily="34" charset="0"/>
              </a:rPr>
              <a:t>NOAA/NESDIS/OSPO/SPSD Satellite Products Branch (SPB)</a:t>
            </a:r>
          </a:p>
          <a:p>
            <a:r>
              <a:rPr lang="en-US" sz="1800" dirty="0">
                <a:solidFill>
                  <a:srgbClr val="0000FF"/>
                </a:solidFill>
                <a:latin typeface="Arial" pitchFamily="34" charset="0"/>
                <a:cs typeface="Arial" pitchFamily="34" charset="0"/>
              </a:rPr>
              <a:t>College Park, MD</a:t>
            </a:r>
          </a:p>
        </p:txBody>
      </p:sp>
      <p:sp>
        <p:nvSpPr>
          <p:cNvPr id="5" name="Rectangle 5"/>
          <p:cNvSpPr txBox="1">
            <a:spLocks noChangeArrowheads="1"/>
          </p:cNvSpPr>
          <p:nvPr/>
        </p:nvSpPr>
        <p:spPr>
          <a:xfrm>
            <a:off x="76200" y="1905000"/>
            <a:ext cx="4876800" cy="4953000"/>
          </a:xfrm>
          <a:prstGeom prst="rect">
            <a:avLst/>
          </a:prstGeom>
        </p:spPr>
        <p:txBody>
          <a:bodyPr vert="horz" lIns="91410" tIns="45705" rIns="91410" bIns="45705"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788" indent="-342788" algn="l" fontAlgn="base">
              <a:lnSpc>
                <a:spcPct val="90000"/>
              </a:lnSpc>
              <a:spcBef>
                <a:spcPts val="1200"/>
              </a:spcBef>
              <a:spcAft>
                <a:spcPct val="0"/>
              </a:spcAft>
              <a:buFontTx/>
              <a:buChar char="•"/>
            </a:pPr>
            <a:r>
              <a:rPr lang="en-US" sz="2000" kern="0" dirty="0">
                <a:solidFill>
                  <a:srgbClr val="333399"/>
                </a:solidFill>
                <a:latin typeface="Arial"/>
              </a:rPr>
              <a:t>Satellite derived Ocean Heat Content is a measure of integrated vertical temperature from the sea surface to the depth of the 26°C isotherm.</a:t>
            </a:r>
          </a:p>
          <a:p>
            <a:pPr marL="342788" indent="-342788" algn="l" fontAlgn="base">
              <a:lnSpc>
                <a:spcPct val="90000"/>
              </a:lnSpc>
              <a:spcBef>
                <a:spcPts val="1200"/>
              </a:spcBef>
              <a:spcAft>
                <a:spcPct val="0"/>
              </a:spcAft>
              <a:buFontTx/>
              <a:buChar char="•"/>
            </a:pPr>
            <a:r>
              <a:rPr lang="en-US" sz="2000" kern="0" dirty="0">
                <a:solidFill>
                  <a:srgbClr val="333399"/>
                </a:solidFill>
                <a:latin typeface="Arial"/>
              </a:rPr>
              <a:t>OHC is an important input to hurricane/typhoon forecast models.</a:t>
            </a:r>
          </a:p>
          <a:p>
            <a:pPr marL="342788" indent="-342788" algn="l" fontAlgn="base">
              <a:lnSpc>
                <a:spcPct val="90000"/>
              </a:lnSpc>
              <a:spcBef>
                <a:spcPts val="1200"/>
              </a:spcBef>
              <a:spcAft>
                <a:spcPct val="0"/>
              </a:spcAft>
              <a:buFontTx/>
              <a:buChar char="•"/>
            </a:pPr>
            <a:r>
              <a:rPr lang="en-US" sz="2000" kern="0" dirty="0">
                <a:solidFill>
                  <a:srgbClr val="333399"/>
                </a:solidFill>
                <a:latin typeface="Arial"/>
              </a:rPr>
              <a:t>Uses GOES-POES blended SSTs and altimeter derived Sea Surface Height Anomalies.</a:t>
            </a:r>
          </a:p>
          <a:p>
            <a:pPr marL="342788" indent="-342788" algn="l" fontAlgn="base">
              <a:lnSpc>
                <a:spcPct val="90000"/>
              </a:lnSpc>
              <a:spcBef>
                <a:spcPts val="1200"/>
              </a:spcBef>
              <a:spcAft>
                <a:spcPct val="0"/>
              </a:spcAft>
              <a:buFontTx/>
              <a:buChar char="•"/>
            </a:pPr>
            <a:r>
              <a:rPr lang="en-US" sz="2000" kern="0" dirty="0">
                <a:solidFill>
                  <a:srgbClr val="333399"/>
                </a:solidFill>
                <a:latin typeface="Arial"/>
              </a:rPr>
              <a:t>Currently operational over the North Atlantic and Pacific. Soon to be operational over the South Pacific.  </a:t>
            </a:r>
          </a:p>
          <a:p>
            <a:pPr>
              <a:lnSpc>
                <a:spcPct val="90000"/>
              </a:lnSpc>
            </a:pPr>
            <a:endParaRPr lang="en-US" dirty="0"/>
          </a:p>
        </p:txBody>
      </p:sp>
      <p:sp>
        <p:nvSpPr>
          <p:cNvPr id="8" name="TextBox 7"/>
          <p:cNvSpPr txBox="1"/>
          <p:nvPr/>
        </p:nvSpPr>
        <p:spPr>
          <a:xfrm>
            <a:off x="4702792" y="5232071"/>
            <a:ext cx="4343400" cy="318615"/>
          </a:xfrm>
          <a:prstGeom prst="rect">
            <a:avLst/>
          </a:prstGeom>
          <a:noFill/>
        </p:spPr>
        <p:txBody>
          <a:bodyPr wrap="square" lIns="91410" tIns="45705" rIns="91410" bIns="45705" rtlCol="0">
            <a:spAutoFit/>
          </a:bodyPr>
          <a:lstStyle/>
          <a:p>
            <a:r>
              <a:rPr lang="en-US" sz="1400" i="1" dirty="0"/>
              <a:t>Satellite derived Ocean Heat Content in the North Atlantic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800" y="5873749"/>
            <a:ext cx="4724400" cy="984250"/>
          </a:xfrm>
          <a:prstGeom prst="rect">
            <a:avLst/>
          </a:prstGeom>
        </p:spPr>
      </p:pic>
      <p:sp>
        <p:nvSpPr>
          <p:cNvPr id="3" name="TextBox 2"/>
          <p:cNvSpPr txBox="1"/>
          <p:nvPr/>
        </p:nvSpPr>
        <p:spPr>
          <a:xfrm>
            <a:off x="7190121" y="6135042"/>
            <a:ext cx="1676400" cy="478966"/>
          </a:xfrm>
          <a:prstGeom prst="rect">
            <a:avLst/>
          </a:prstGeom>
          <a:noFill/>
        </p:spPr>
        <p:txBody>
          <a:bodyPr wrap="square" lIns="91410" tIns="45705" rIns="91410" bIns="45705" rtlCol="0">
            <a:spAutoFit/>
          </a:bodyPr>
          <a:lstStyle/>
          <a:p>
            <a:pPr algn="ctr"/>
            <a:r>
              <a:rPr lang="en-US" sz="2400" dirty="0"/>
              <a:t>Poster # 1-2</a:t>
            </a:r>
          </a:p>
        </p:txBody>
      </p:sp>
      <p:pic>
        <p:nvPicPr>
          <p:cNvPr id="10"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1499" y="2110849"/>
            <a:ext cx="4025022" cy="3013881"/>
          </a:xfrm>
          <a:prstGeom prst="rect">
            <a:avLst/>
          </a:prstGeom>
        </p:spPr>
      </p:pic>
    </p:spTree>
    <p:extLst>
      <p:ext uri="{BB962C8B-B14F-4D97-AF65-F5344CB8AC3E}">
        <p14:creationId xmlns:p14="http://schemas.microsoft.com/office/powerpoint/2010/main" val="1922558598"/>
      </p:ext>
    </p:extLst>
  </p:cSld>
  <p:clrMapOvr>
    <a:masterClrMapping/>
  </p:clrMapOvr>
  <mc:AlternateContent xmlns:mc="http://schemas.openxmlformats.org/markup-compatibility/2006" xmlns:p14="http://schemas.microsoft.com/office/powerpoint/2010/main">
    <mc:Choice Requires="p14">
      <p:transition p14:dur="250" advTm="10000"/>
    </mc:Choice>
    <mc:Fallback xmlns="">
      <p:transition advTm="10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6640" y="419045"/>
            <a:ext cx="9144000" cy="731838"/>
          </a:xfrm>
          <a:prstGeom prst="rect">
            <a:avLst/>
          </a:prstGeom>
        </p:spPr>
        <p:txBody>
          <a:bodyPr vert="horz" lIns="91410" tIns="45705" rIns="91410" bIns="45705"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a:solidFill>
                  <a:srgbClr val="003399"/>
                </a:solidFill>
                <a:latin typeface="Arial" pitchFamily="34" charset="0"/>
                <a:cs typeface="Arial" pitchFamily="34" charset="0"/>
              </a:rPr>
              <a:t>Research to Operations of New and Enhanced NESDIS Satellite Products</a:t>
            </a:r>
            <a:br>
              <a:rPr lang="en-US" sz="2000" b="1" dirty="0">
                <a:solidFill>
                  <a:srgbClr val="003399"/>
                </a:solidFill>
                <a:latin typeface="Arial" pitchFamily="34" charset="0"/>
                <a:cs typeface="Arial" pitchFamily="34" charset="0"/>
              </a:rPr>
            </a:br>
            <a:endParaRPr lang="en-US" sz="2000" b="1" dirty="0">
              <a:solidFill>
                <a:srgbClr val="003399"/>
              </a:solidFill>
              <a:latin typeface="Arial" pitchFamily="34" charset="0"/>
              <a:cs typeface="Arial" pitchFamily="34" charset="0"/>
            </a:endParaRPr>
          </a:p>
          <a:p>
            <a:r>
              <a:rPr lang="en-US" sz="1600" dirty="0">
                <a:solidFill>
                  <a:srgbClr val="003399"/>
                </a:solidFill>
                <a:latin typeface="Arial" pitchFamily="34" charset="0"/>
                <a:cs typeface="Arial" pitchFamily="34" charset="0"/>
              </a:rPr>
              <a:t>Stacy Bunin</a:t>
            </a:r>
            <a:r>
              <a:rPr lang="en-US" sz="1600" baseline="30000" dirty="0">
                <a:solidFill>
                  <a:srgbClr val="003399"/>
                </a:solidFill>
                <a:latin typeface="Arial" pitchFamily="34" charset="0"/>
                <a:cs typeface="Arial" pitchFamily="34" charset="0"/>
              </a:rPr>
              <a:t>1</a:t>
            </a:r>
            <a:r>
              <a:rPr lang="en-US" sz="1600" dirty="0">
                <a:solidFill>
                  <a:srgbClr val="003399"/>
                </a:solidFill>
                <a:latin typeface="Arial" pitchFamily="34" charset="0"/>
                <a:cs typeface="Arial" pitchFamily="34" charset="0"/>
              </a:rPr>
              <a:t>, Tom Schott</a:t>
            </a:r>
            <a:r>
              <a:rPr lang="en-US" sz="1600" baseline="30000" dirty="0">
                <a:solidFill>
                  <a:srgbClr val="003399"/>
                </a:solidFill>
                <a:latin typeface="Arial" pitchFamily="34" charset="0"/>
                <a:cs typeface="Arial" pitchFamily="34" charset="0"/>
              </a:rPr>
              <a:t>2</a:t>
            </a:r>
            <a:r>
              <a:rPr lang="en-US" sz="1600" dirty="0">
                <a:solidFill>
                  <a:srgbClr val="003399"/>
                </a:solidFill>
                <a:latin typeface="Arial" pitchFamily="34" charset="0"/>
                <a:cs typeface="Arial" pitchFamily="34" charset="0"/>
              </a:rPr>
              <a:t>, Bonnie Reed</a:t>
            </a:r>
            <a:r>
              <a:rPr lang="en-US" sz="1600" baseline="30000" dirty="0">
                <a:solidFill>
                  <a:srgbClr val="003399"/>
                </a:solidFill>
                <a:latin typeface="Arial" pitchFamily="34" charset="0"/>
                <a:cs typeface="Arial" pitchFamily="34" charset="0"/>
              </a:rPr>
              <a:t>3</a:t>
            </a:r>
          </a:p>
          <a:p>
            <a:r>
              <a:rPr lang="en-US" sz="1200" baseline="30000" dirty="0">
                <a:solidFill>
                  <a:srgbClr val="003399"/>
                </a:solidFill>
                <a:latin typeface="Arial" pitchFamily="34" charset="0"/>
                <a:cs typeface="Arial" pitchFamily="34" charset="0"/>
              </a:rPr>
              <a:t>1</a:t>
            </a:r>
            <a:r>
              <a:rPr lang="en-US" sz="1200" dirty="0">
                <a:solidFill>
                  <a:srgbClr val="003399"/>
                </a:solidFill>
                <a:latin typeface="Arial" pitchFamily="34" charset="0"/>
                <a:cs typeface="Arial" pitchFamily="34" charset="0"/>
              </a:rPr>
              <a:t> Noblis, Falls Church, VA</a:t>
            </a:r>
          </a:p>
          <a:p>
            <a:r>
              <a:rPr lang="en-US" sz="1200" baseline="30000" dirty="0">
                <a:solidFill>
                  <a:srgbClr val="003399"/>
                </a:solidFill>
                <a:latin typeface="Arial" pitchFamily="34" charset="0"/>
                <a:cs typeface="Arial" pitchFamily="34" charset="0"/>
              </a:rPr>
              <a:t>2</a:t>
            </a:r>
            <a:r>
              <a:rPr lang="en-US" sz="1200" dirty="0">
                <a:solidFill>
                  <a:srgbClr val="003399"/>
                </a:solidFill>
                <a:latin typeface="Arial" pitchFamily="34" charset="0"/>
                <a:cs typeface="Arial" pitchFamily="34" charset="0"/>
              </a:rPr>
              <a:t> NOAA/NESDIS/OSGS, Suitland, MD</a:t>
            </a:r>
          </a:p>
          <a:p>
            <a:r>
              <a:rPr lang="en-US" sz="1200" baseline="30000" dirty="0">
                <a:solidFill>
                  <a:srgbClr val="003399"/>
                </a:solidFill>
                <a:latin typeface="Arial" pitchFamily="34" charset="0"/>
                <a:cs typeface="Arial" pitchFamily="34" charset="0"/>
              </a:rPr>
              <a:t>3</a:t>
            </a:r>
            <a:r>
              <a:rPr lang="en-US" sz="1200" dirty="0">
                <a:solidFill>
                  <a:srgbClr val="003399"/>
                </a:solidFill>
                <a:latin typeface="Arial" pitchFamily="34" charset="0"/>
                <a:cs typeface="Arial" pitchFamily="34" charset="0"/>
              </a:rPr>
              <a:t> Science and Technology Corporation, Columbia, MD</a:t>
            </a:r>
          </a:p>
        </p:txBody>
      </p:sp>
      <p:sp>
        <p:nvSpPr>
          <p:cNvPr id="5" name="Rectangle 5"/>
          <p:cNvSpPr txBox="1">
            <a:spLocks noChangeArrowheads="1"/>
          </p:cNvSpPr>
          <p:nvPr/>
        </p:nvSpPr>
        <p:spPr>
          <a:xfrm>
            <a:off x="76200" y="1676400"/>
            <a:ext cx="4876800" cy="5181600"/>
          </a:xfrm>
          <a:prstGeom prst="rect">
            <a:avLst/>
          </a:prstGeom>
        </p:spPr>
        <p:txBody>
          <a:bodyPr vert="horz" lIns="91410" tIns="45705" rIns="91410" bIns="45705"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788" indent="-342788" algn="l" fontAlgn="base">
              <a:lnSpc>
                <a:spcPct val="90000"/>
              </a:lnSpc>
              <a:spcAft>
                <a:spcPct val="0"/>
              </a:spcAft>
              <a:buFontTx/>
              <a:buChar char="•"/>
            </a:pPr>
            <a:r>
              <a:rPr lang="en-US" sz="2800" kern="0" dirty="0">
                <a:solidFill>
                  <a:srgbClr val="333399"/>
                </a:solidFill>
                <a:latin typeface="Arial"/>
              </a:rPr>
              <a:t>Atmospheric, oceanic, and land surface </a:t>
            </a:r>
            <a:r>
              <a:rPr lang="en-US" sz="2800" kern="0" dirty="0">
                <a:solidFill>
                  <a:srgbClr val="003399"/>
                </a:solidFill>
                <a:latin typeface="Arial"/>
              </a:rPr>
              <a:t>satellite</a:t>
            </a:r>
            <a:r>
              <a:rPr lang="en-US" sz="2800" kern="0" dirty="0">
                <a:solidFill>
                  <a:srgbClr val="FF0000"/>
                </a:solidFill>
                <a:latin typeface="Arial"/>
              </a:rPr>
              <a:t> </a:t>
            </a:r>
            <a:r>
              <a:rPr lang="en-US" sz="2800" kern="0" dirty="0">
                <a:solidFill>
                  <a:srgbClr val="333399"/>
                </a:solidFill>
                <a:latin typeface="Arial"/>
              </a:rPr>
              <a:t>product development efforts transitioning to operations include</a:t>
            </a:r>
          </a:p>
          <a:p>
            <a:pPr marL="742707" lvl="1" indent="-285656" algn="l" fontAlgn="base">
              <a:lnSpc>
                <a:spcPct val="90000"/>
              </a:lnSpc>
              <a:spcAft>
                <a:spcPct val="0"/>
              </a:spcAft>
              <a:buFontTx/>
              <a:buChar char="–"/>
            </a:pPr>
            <a:r>
              <a:rPr lang="en-US" sz="2000" kern="0" dirty="0">
                <a:solidFill>
                  <a:srgbClr val="003399"/>
                </a:solidFill>
                <a:latin typeface="Arial"/>
              </a:rPr>
              <a:t>Continuity products for replacement satellites</a:t>
            </a:r>
          </a:p>
          <a:p>
            <a:pPr marL="742707" lvl="1" indent="-285656" algn="l" fontAlgn="base">
              <a:lnSpc>
                <a:spcPct val="90000"/>
              </a:lnSpc>
              <a:spcAft>
                <a:spcPct val="0"/>
              </a:spcAft>
              <a:buFontTx/>
              <a:buChar char="–"/>
            </a:pPr>
            <a:r>
              <a:rPr lang="en-US" sz="2000" kern="0" dirty="0">
                <a:solidFill>
                  <a:srgbClr val="003399"/>
                </a:solidFill>
                <a:latin typeface="Arial"/>
              </a:rPr>
              <a:t>New and enhanced capabilities from existing satellite systems</a:t>
            </a:r>
          </a:p>
          <a:p>
            <a:pPr marL="742707" lvl="1" indent="-285656" algn="l" fontAlgn="base">
              <a:lnSpc>
                <a:spcPct val="90000"/>
              </a:lnSpc>
              <a:spcAft>
                <a:spcPct val="0"/>
              </a:spcAft>
              <a:buFontTx/>
              <a:buChar char="–"/>
            </a:pPr>
            <a:r>
              <a:rPr lang="en-US" sz="2000" kern="0" dirty="0">
                <a:solidFill>
                  <a:srgbClr val="003399"/>
                </a:solidFill>
                <a:latin typeface="Arial"/>
              </a:rPr>
              <a:t>New products from new satellite systems</a:t>
            </a:r>
          </a:p>
          <a:p>
            <a:pPr>
              <a:lnSpc>
                <a:spcPct val="90000"/>
              </a:lnSpc>
            </a:pP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9800" y="5873749"/>
            <a:ext cx="4724400" cy="984250"/>
          </a:xfrm>
          <a:prstGeom prst="rect">
            <a:avLst/>
          </a:prstGeom>
        </p:spPr>
      </p:pic>
      <p:pic>
        <p:nvPicPr>
          <p:cNvPr id="7" name="Picture 4" descr="http://stratus.ssec.wisc.edu/products/db/fairbanks/winds/NPP_10.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96200" y="2211640"/>
            <a:ext cx="1404374" cy="140437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11" name="Picture 2" descr="Blended TP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03377" y="4003864"/>
            <a:ext cx="1958288" cy="1101537"/>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13" name="Picture 2" descr="SMOPS Exampl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48400" y="1600200"/>
            <a:ext cx="1676400" cy="129540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12" name="Picture 8" descr="http://www.ssd.noaa.gov/PS/TROP/DATA/ETRAP/2015/SWPacific/NATHAN/2015NATHAN.pmqpf.03221800.24.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53000" y="2286000"/>
            <a:ext cx="1592752" cy="1132347"/>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14" name="Picture 2" descr="http://www.ospo.noaa.gov/data/land/gsip/v3/v2_LG/DAGLOB_PAR_cur_LG3.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9246" r="7505" b="5178"/>
          <a:stretch/>
        </p:blipFill>
        <p:spPr bwMode="auto">
          <a:xfrm>
            <a:off x="7086601" y="4977992"/>
            <a:ext cx="1908353" cy="1086822"/>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9" name="Picture 2" descr="C:\Users\justin.deal\Desktop\blended_presentation\sst_geo-polar-blended_5km_2014188.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71147" y="3162851"/>
            <a:ext cx="2057400" cy="841012"/>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10" name="Picture 4" descr="http://www.ospo.noaa.gov/data/atmosphere/ozone/etoast/images/etoast_nh.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3901" b="8051"/>
          <a:stretch/>
        </p:blipFill>
        <p:spPr bwMode="auto">
          <a:xfrm>
            <a:off x="7361666" y="3855590"/>
            <a:ext cx="1474611" cy="118110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28600" y="5867399"/>
            <a:ext cx="1676400" cy="862416"/>
          </a:xfrm>
          <a:prstGeom prst="rect">
            <a:avLst/>
          </a:prstGeom>
          <a:noFill/>
        </p:spPr>
        <p:txBody>
          <a:bodyPr wrap="square" lIns="91410" tIns="45705" rIns="91410" bIns="45705" rtlCol="0">
            <a:spAutoFit/>
          </a:bodyPr>
          <a:lstStyle/>
          <a:p>
            <a:pPr algn="ctr"/>
            <a:r>
              <a:rPr lang="en-US" sz="2400" dirty="0"/>
              <a:t>Poster </a:t>
            </a:r>
            <a:r>
              <a:rPr lang="en-US" sz="2400"/>
              <a:t># 1.36</a:t>
            </a:r>
            <a:endParaRPr lang="en-US" sz="2400" dirty="0"/>
          </a:p>
        </p:txBody>
      </p:sp>
    </p:spTree>
    <p:extLst>
      <p:ext uri="{BB962C8B-B14F-4D97-AF65-F5344CB8AC3E}">
        <p14:creationId xmlns:p14="http://schemas.microsoft.com/office/powerpoint/2010/main" val="2322906440"/>
      </p:ext>
    </p:extLst>
  </p:cSld>
  <p:clrMapOvr>
    <a:masterClrMapping/>
  </p:clrMapOvr>
  <mc:AlternateContent xmlns:mc="http://schemas.openxmlformats.org/markup-compatibility/2006" xmlns:p14="http://schemas.microsoft.com/office/powerpoint/2010/main">
    <mc:Choice Requires="p14">
      <p:transition p14:dur="250" advTm="10000"/>
    </mc:Choice>
    <mc:Fallback xmlns="">
      <p:transition advTm="10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0" y="0"/>
            <a:ext cx="9144000" cy="1371600"/>
          </a:xfrm>
          <a:prstGeom prst="rect">
            <a:avLst/>
          </a:prstGeom>
        </p:spPr>
        <p:txBody>
          <a:bodyPr vert="horz" lIns="91410" tIns="45705" rIns="91410" bIns="45705"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a:solidFill>
                  <a:srgbClr val="0000FF"/>
                </a:solidFill>
              </a:rPr>
              <a:t>NOAA's Operational Sea Surface Temperature Products and Applications</a:t>
            </a:r>
          </a:p>
          <a:p>
            <a:r>
              <a:rPr lang="en-US" sz="1800" dirty="0">
                <a:solidFill>
                  <a:srgbClr val="0000FF"/>
                </a:solidFill>
                <a:latin typeface="Arial" pitchFamily="34" charset="0"/>
                <a:cs typeface="Arial" pitchFamily="34" charset="0"/>
              </a:rPr>
              <a:t>Eileen Maturi-NOAA/NESDIS/STAR/SOCD-College Park, Maryland</a:t>
            </a:r>
          </a:p>
        </p:txBody>
      </p:sp>
      <p:sp>
        <p:nvSpPr>
          <p:cNvPr id="5" name="Rectangle 5"/>
          <p:cNvSpPr txBox="1">
            <a:spLocks noChangeArrowheads="1"/>
          </p:cNvSpPr>
          <p:nvPr/>
        </p:nvSpPr>
        <p:spPr>
          <a:xfrm>
            <a:off x="76200" y="1905000"/>
            <a:ext cx="4876800" cy="4953000"/>
          </a:xfrm>
          <a:prstGeom prst="rect">
            <a:avLst/>
          </a:prstGeom>
        </p:spPr>
        <p:txBody>
          <a:bodyPr vert="horz" lIns="91410" tIns="45705" rIns="91410" bIns="45705"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nSpc>
                <a:spcPct val="90000"/>
              </a:lnSpc>
            </a:pPr>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800" y="5873749"/>
            <a:ext cx="4724400" cy="984250"/>
          </a:xfrm>
          <a:prstGeom prst="rect">
            <a:avLst/>
          </a:prstGeom>
        </p:spPr>
      </p:pic>
      <p:sp>
        <p:nvSpPr>
          <p:cNvPr id="3" name="TextBox 2"/>
          <p:cNvSpPr txBox="1"/>
          <p:nvPr/>
        </p:nvSpPr>
        <p:spPr>
          <a:xfrm>
            <a:off x="7315200" y="5947820"/>
            <a:ext cx="1676400" cy="862416"/>
          </a:xfrm>
          <a:prstGeom prst="rect">
            <a:avLst/>
          </a:prstGeom>
          <a:noFill/>
        </p:spPr>
        <p:txBody>
          <a:bodyPr wrap="square" lIns="91410" tIns="45705" rIns="91410" bIns="45705" rtlCol="0">
            <a:spAutoFit/>
          </a:bodyPr>
          <a:lstStyle/>
          <a:p>
            <a:pPr algn="ctr"/>
            <a:r>
              <a:rPr lang="en-US" sz="2400" dirty="0"/>
              <a:t>Poster # </a:t>
            </a:r>
          </a:p>
          <a:p>
            <a:pPr algn="ctr"/>
            <a:r>
              <a:rPr lang="en-US" sz="2400" dirty="0"/>
              <a:t> 1-37</a:t>
            </a:r>
          </a:p>
        </p:txBody>
      </p:sp>
      <p:pic>
        <p:nvPicPr>
          <p:cNvPr id="9" name="Picture 115" descr="GOES+MSG+MTSAT_composite_hi-res"/>
          <p:cNvPicPr>
            <a:picLocks noChangeAspect="1" noChangeArrowheads="1"/>
          </p:cNvPicPr>
          <p:nvPr/>
        </p:nvPicPr>
        <p:blipFill>
          <a:blip r:embed="rId3" cstate="print"/>
          <a:srcRect/>
          <a:stretch>
            <a:fillRect/>
          </a:stretch>
        </p:blipFill>
        <p:spPr bwMode="auto">
          <a:xfrm>
            <a:off x="76728" y="1740933"/>
            <a:ext cx="3961872" cy="2377123"/>
          </a:xfrm>
          <a:prstGeom prst="rect">
            <a:avLst/>
          </a:prstGeom>
          <a:noFill/>
          <a:ln w="9525">
            <a:noFill/>
            <a:miter lim="800000"/>
            <a:headEnd/>
            <a:tailEnd/>
          </a:ln>
        </p:spPr>
      </p:pic>
      <p:sp>
        <p:nvSpPr>
          <p:cNvPr id="10" name="Rectangle 9"/>
          <p:cNvSpPr/>
          <p:nvPr/>
        </p:nvSpPr>
        <p:spPr>
          <a:xfrm>
            <a:off x="0" y="1767523"/>
            <a:ext cx="4038600" cy="215413"/>
          </a:xfrm>
          <a:prstGeom prst="rect">
            <a:avLst/>
          </a:prstGeom>
        </p:spPr>
        <p:txBody>
          <a:bodyPr wrap="square" lIns="91410" tIns="45705" rIns="91410" bIns="45705">
            <a:spAutoFit/>
          </a:bodyPr>
          <a:lstStyle/>
          <a:p>
            <a:r>
              <a:rPr lang="en-US" sz="800" dirty="0">
                <a:latin typeface="Arial" pitchFamily="34" charset="0"/>
                <a:cs typeface="Arial" pitchFamily="34" charset="0"/>
              </a:rPr>
              <a:t>GOES-W                   GOES-E                Meteosat-10       {gap}                 MTSAT-2</a:t>
            </a:r>
          </a:p>
        </p:txBody>
      </p:sp>
      <p:sp>
        <p:nvSpPr>
          <p:cNvPr id="11" name="Rectangle 10"/>
          <p:cNvSpPr/>
          <p:nvPr/>
        </p:nvSpPr>
        <p:spPr>
          <a:xfrm>
            <a:off x="76230" y="1219200"/>
            <a:ext cx="3654594" cy="369302"/>
          </a:xfrm>
          <a:prstGeom prst="rect">
            <a:avLst/>
          </a:prstGeom>
        </p:spPr>
        <p:txBody>
          <a:bodyPr wrap="none" lIns="91410" tIns="45705" rIns="91410" bIns="45705">
            <a:spAutoFit/>
          </a:bodyPr>
          <a:lstStyle/>
          <a:p>
            <a:pPr algn="ctr"/>
            <a:r>
              <a:rPr lang="en-US" b="1" dirty="0" smtClean="0">
                <a:solidFill>
                  <a:srgbClr val="FF0000"/>
                </a:solidFill>
              </a:rPr>
              <a:t>Geostationary SST Product Coverage</a:t>
            </a:r>
            <a:endParaRPr lang="en-US" b="1" dirty="0">
              <a:solidFill>
                <a:srgbClr val="FF0000"/>
              </a:solidFill>
            </a:endParaRPr>
          </a:p>
        </p:txBody>
      </p:sp>
      <p:pic>
        <p:nvPicPr>
          <p:cNvPr id="1026" name="Picture 2"/>
          <p:cNvPicPr>
            <a:picLocks noChangeAspect="1" noChangeArrowheads="1"/>
          </p:cNvPicPr>
          <p:nvPr/>
        </p:nvPicPr>
        <p:blipFill>
          <a:blip r:embed="rId4" cstate="print"/>
          <a:srcRect/>
          <a:stretch>
            <a:fillRect/>
          </a:stretch>
        </p:blipFill>
        <p:spPr bwMode="auto">
          <a:xfrm>
            <a:off x="4327820" y="1524001"/>
            <a:ext cx="4358981" cy="2177813"/>
          </a:xfrm>
          <a:prstGeom prst="rect">
            <a:avLst/>
          </a:prstGeom>
          <a:noFill/>
          <a:ln w="9525">
            <a:noFill/>
            <a:miter lim="800000"/>
            <a:headEnd/>
            <a:tailEnd/>
          </a:ln>
        </p:spPr>
      </p:pic>
      <p:sp>
        <p:nvSpPr>
          <p:cNvPr id="12" name="Rectangle 11"/>
          <p:cNvSpPr/>
          <p:nvPr/>
        </p:nvSpPr>
        <p:spPr>
          <a:xfrm>
            <a:off x="5300766" y="1143000"/>
            <a:ext cx="2654320" cy="369302"/>
          </a:xfrm>
          <a:prstGeom prst="rect">
            <a:avLst/>
          </a:prstGeom>
        </p:spPr>
        <p:txBody>
          <a:bodyPr wrap="none" lIns="91410" tIns="45705" rIns="91410" bIns="45705">
            <a:spAutoFit/>
          </a:bodyPr>
          <a:lstStyle/>
          <a:p>
            <a:pPr algn="ctr"/>
            <a:r>
              <a:rPr lang="en-US" b="1" dirty="0" smtClean="0">
                <a:solidFill>
                  <a:srgbClr val="FF0000"/>
                </a:solidFill>
              </a:rPr>
              <a:t>5km Blended SST Analysis</a:t>
            </a:r>
            <a:endParaRPr lang="en-US" b="1" dirty="0">
              <a:solidFill>
                <a:srgbClr val="FF0000"/>
              </a:solidFill>
            </a:endParaRPr>
          </a:p>
        </p:txBody>
      </p:sp>
      <p:pic>
        <p:nvPicPr>
          <p:cNvPr id="1027" name="Picture 3"/>
          <p:cNvPicPr>
            <a:picLocks noChangeAspect="1" noChangeArrowheads="1"/>
          </p:cNvPicPr>
          <p:nvPr/>
        </p:nvPicPr>
        <p:blipFill>
          <a:blip r:embed="rId5" cstate="print"/>
          <a:srcRect/>
          <a:stretch>
            <a:fillRect/>
          </a:stretch>
        </p:blipFill>
        <p:spPr bwMode="auto">
          <a:xfrm>
            <a:off x="4419600" y="3781425"/>
            <a:ext cx="4286250" cy="714375"/>
          </a:xfrm>
          <a:prstGeom prst="rect">
            <a:avLst/>
          </a:prstGeom>
          <a:noFill/>
          <a:ln w="9525">
            <a:noFill/>
            <a:miter lim="800000"/>
            <a:headEnd/>
            <a:tailEnd/>
          </a:ln>
        </p:spPr>
      </p:pic>
      <p:sp>
        <p:nvSpPr>
          <p:cNvPr id="14" name="Rectangle 13"/>
          <p:cNvSpPr/>
          <p:nvPr/>
        </p:nvSpPr>
        <p:spPr>
          <a:xfrm>
            <a:off x="381000" y="4556272"/>
            <a:ext cx="7848600" cy="1353580"/>
          </a:xfrm>
          <a:prstGeom prst="rect">
            <a:avLst/>
          </a:prstGeom>
        </p:spPr>
        <p:txBody>
          <a:bodyPr wrap="square" lIns="91410" tIns="45705" rIns="91410" bIns="45705">
            <a:spAutoFit/>
          </a:bodyPr>
          <a:lstStyle/>
          <a:p>
            <a:pPr marL="342788" indent="-342788" algn="ctr" fontAlgn="base">
              <a:lnSpc>
                <a:spcPct val="90000"/>
              </a:lnSpc>
              <a:spcAft>
                <a:spcPct val="0"/>
              </a:spcAft>
            </a:pPr>
            <a:r>
              <a:rPr lang="en-US" sz="2800" kern="0" dirty="0">
                <a:solidFill>
                  <a:srgbClr val="333399"/>
                </a:solidFill>
                <a:latin typeface="Arial"/>
              </a:rPr>
              <a:t>APPLICATIONS</a:t>
            </a:r>
            <a:endParaRPr lang="en-US" sz="2000" kern="0" dirty="0">
              <a:solidFill>
                <a:srgbClr val="009999"/>
              </a:solidFill>
              <a:latin typeface="Arial"/>
            </a:endParaRPr>
          </a:p>
          <a:p>
            <a:pPr marL="742707" lvl="1" indent="-285656" fontAlgn="base">
              <a:lnSpc>
                <a:spcPct val="90000"/>
              </a:lnSpc>
              <a:spcAft>
                <a:spcPct val="0"/>
              </a:spcAft>
            </a:pPr>
            <a:r>
              <a:rPr lang="en-US" sz="2000" kern="0" dirty="0">
                <a:solidFill>
                  <a:srgbClr val="009999"/>
                </a:solidFill>
                <a:latin typeface="Arial"/>
              </a:rPr>
              <a:t>Oceanic Heat Content Products        Ocean Forecast Products</a:t>
            </a:r>
          </a:p>
          <a:p>
            <a:pPr marL="742707" lvl="1" indent="-285656" fontAlgn="base">
              <a:lnSpc>
                <a:spcPct val="90000"/>
              </a:lnSpc>
              <a:spcAft>
                <a:spcPct val="0"/>
              </a:spcAft>
            </a:pPr>
            <a:r>
              <a:rPr lang="en-US" sz="2000" kern="0" dirty="0">
                <a:solidFill>
                  <a:srgbClr val="009999"/>
                </a:solidFill>
                <a:latin typeface="Arial"/>
              </a:rPr>
              <a:t> Coral Reef Watch Products               CoastWatch Products</a:t>
            </a:r>
          </a:p>
          <a:p>
            <a:pPr marL="742707" lvl="1" indent="-285656" fontAlgn="base">
              <a:lnSpc>
                <a:spcPct val="90000"/>
              </a:lnSpc>
              <a:spcAft>
                <a:spcPct val="0"/>
              </a:spcAft>
            </a:pPr>
            <a:r>
              <a:rPr lang="en-US" sz="2000" kern="0" dirty="0">
                <a:solidFill>
                  <a:srgbClr val="009999"/>
                </a:solidFill>
                <a:latin typeface="Arial"/>
              </a:rPr>
              <a:t>                                Marine Fisheries Products</a:t>
            </a:r>
          </a:p>
        </p:txBody>
      </p:sp>
      <p:sp>
        <p:nvSpPr>
          <p:cNvPr id="15" name="Rectangle 14"/>
          <p:cNvSpPr/>
          <p:nvPr/>
        </p:nvSpPr>
        <p:spPr>
          <a:xfrm>
            <a:off x="76200" y="1447800"/>
            <a:ext cx="4038600" cy="381361"/>
          </a:xfrm>
          <a:prstGeom prst="rect">
            <a:avLst/>
          </a:prstGeom>
        </p:spPr>
        <p:txBody>
          <a:bodyPr wrap="square" lIns="91410" tIns="45705" rIns="91410" bIns="45705">
            <a:spAutoFit/>
          </a:bodyPr>
          <a:lstStyle/>
          <a:p>
            <a:r>
              <a:rPr lang="en-US" sz="1000" dirty="0">
                <a:latin typeface="+mj-lt"/>
                <a:cs typeface="Arial" pitchFamily="34" charset="0"/>
              </a:rPr>
              <a:t>GOES-W          GOES-E       Meteosat-10 </a:t>
            </a:r>
            <a:r>
              <a:rPr lang="en-US" dirty="0" smtClean="0">
                <a:latin typeface="+mj-lt"/>
                <a:cs typeface="Arial" pitchFamily="34" charset="0"/>
              </a:rPr>
              <a:t>          </a:t>
            </a:r>
            <a:r>
              <a:rPr lang="en-US" sz="1000" dirty="0">
                <a:latin typeface="+mj-lt"/>
                <a:cs typeface="Arial" pitchFamily="34" charset="0"/>
              </a:rPr>
              <a:t>{gap}                MTSAT-2</a:t>
            </a:r>
          </a:p>
        </p:txBody>
      </p:sp>
    </p:spTree>
    <p:extLst>
      <p:ext uri="{BB962C8B-B14F-4D97-AF65-F5344CB8AC3E}">
        <p14:creationId xmlns:p14="http://schemas.microsoft.com/office/powerpoint/2010/main" val="2797786682"/>
      </p:ext>
    </p:extLst>
  </p:cSld>
  <p:clrMapOvr>
    <a:masterClrMapping/>
  </p:clrMapOvr>
  <mc:AlternateContent xmlns:mc="http://schemas.openxmlformats.org/markup-compatibility/2006" xmlns:p14="http://schemas.microsoft.com/office/powerpoint/2010/main">
    <mc:Choice Requires="p14">
      <p:transition p14:dur="250" advTm="10000"/>
    </mc:Choice>
    <mc:Fallback xmlns="">
      <p:transition advTm="1000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2" y="0"/>
            <a:ext cx="3809999" cy="381000"/>
          </a:xfrm>
          <a:prstGeom prst="rect">
            <a:avLst/>
          </a:prstGeom>
          <a:noFill/>
          <a:ln w="9525">
            <a:noFill/>
            <a:miter lim="800000"/>
            <a:headEnd/>
            <a:tailEnd/>
          </a:ln>
        </p:spPr>
      </p:pic>
      <p:pic>
        <p:nvPicPr>
          <p:cNvPr id="1028" name="Picture 4" descr="2015 Satellite Conference"/>
          <p:cNvPicPr>
            <a:picLocks noChangeAspect="1" noChangeArrowheads="1"/>
          </p:cNvPicPr>
          <p:nvPr/>
        </p:nvPicPr>
        <p:blipFill>
          <a:blip r:embed="rId3" cstate="print"/>
          <a:srcRect/>
          <a:stretch>
            <a:fillRect/>
          </a:stretch>
        </p:blipFill>
        <p:spPr bwMode="auto">
          <a:xfrm>
            <a:off x="7239000" y="0"/>
            <a:ext cx="1905000" cy="381000"/>
          </a:xfrm>
          <a:prstGeom prst="rect">
            <a:avLst/>
          </a:prstGeom>
          <a:noFill/>
        </p:spPr>
      </p:pic>
      <p:sp>
        <p:nvSpPr>
          <p:cNvPr id="7" name="TextBox 6"/>
          <p:cNvSpPr txBox="1"/>
          <p:nvPr/>
        </p:nvSpPr>
        <p:spPr>
          <a:xfrm>
            <a:off x="3810000" y="0"/>
            <a:ext cx="3429000" cy="349988"/>
          </a:xfrm>
          <a:prstGeom prst="rect">
            <a:avLst/>
          </a:prstGeom>
          <a:noFill/>
        </p:spPr>
        <p:txBody>
          <a:bodyPr wrap="square" lIns="91410" tIns="45705" rIns="91410" bIns="45705" rtlCol="0">
            <a:spAutoFit/>
          </a:bodyPr>
          <a:lstStyle/>
          <a:p>
            <a:r>
              <a:rPr lang="en-US" sz="1600" b="1" i="1" dirty="0">
                <a:solidFill>
                  <a:srgbClr val="FF0000"/>
                </a:solidFill>
                <a:latin typeface="Times New Roman" pitchFamily="18" charset="0"/>
                <a:cs typeface="Times New Roman" pitchFamily="18" charset="0"/>
              </a:rPr>
              <a:t>Greenbelt, MD, April 27 - May 1, 2015</a:t>
            </a:r>
          </a:p>
        </p:txBody>
      </p:sp>
      <p:sp>
        <p:nvSpPr>
          <p:cNvPr id="8" name="TextBox 7"/>
          <p:cNvSpPr txBox="1"/>
          <p:nvPr/>
        </p:nvSpPr>
        <p:spPr>
          <a:xfrm>
            <a:off x="0" y="381001"/>
            <a:ext cx="9144000" cy="2429331"/>
          </a:xfrm>
          <a:prstGeom prst="rect">
            <a:avLst/>
          </a:prstGeom>
          <a:noFill/>
        </p:spPr>
        <p:txBody>
          <a:bodyPr wrap="square" lIns="91410" tIns="45705" rIns="91410" bIns="45705" rtlCol="0">
            <a:spAutoFit/>
          </a:bodyPr>
          <a:lstStyle/>
          <a:p>
            <a:r>
              <a:rPr lang="en-US" sz="2000" b="1" dirty="0">
                <a:solidFill>
                  <a:srgbClr val="0000FF"/>
                </a:solidFill>
              </a:rPr>
              <a:t>Improving Noah LSM Performance using Near Real Time Surface </a:t>
            </a:r>
            <a:r>
              <a:rPr lang="en-US" sz="2000" b="1" dirty="0" err="1">
                <a:solidFill>
                  <a:srgbClr val="0000FF"/>
                </a:solidFill>
              </a:rPr>
              <a:t>Albedo</a:t>
            </a:r>
            <a:r>
              <a:rPr lang="en-US" sz="2000" b="1" dirty="0">
                <a:solidFill>
                  <a:srgbClr val="0000FF"/>
                </a:solidFill>
              </a:rPr>
              <a:t> and GVF</a:t>
            </a:r>
          </a:p>
          <a:p>
            <a:r>
              <a:rPr lang="en-US" sz="1400" dirty="0" err="1">
                <a:latin typeface="Times New Roman" pitchFamily="18" charset="0"/>
                <a:cs typeface="Times New Roman" pitchFamily="18" charset="0"/>
              </a:rPr>
              <a:t>Jifu</a:t>
            </a:r>
            <a:r>
              <a:rPr lang="en-US" sz="1400" dirty="0">
                <a:latin typeface="Times New Roman" pitchFamily="18" charset="0"/>
                <a:cs typeface="Times New Roman" pitchFamily="18" charset="0"/>
              </a:rPr>
              <a:t> Yin, </a:t>
            </a:r>
            <a:r>
              <a:rPr lang="en-US" sz="1400" dirty="0" err="1">
                <a:latin typeface="Times New Roman" pitchFamily="18" charset="0"/>
                <a:cs typeface="Times New Roman" pitchFamily="18" charset="0"/>
              </a:rPr>
              <a:t>Xiwu</a:t>
            </a:r>
            <a:r>
              <a:rPr lang="en-US" sz="1400" dirty="0">
                <a:latin typeface="Times New Roman" pitchFamily="18" charset="0"/>
                <a:cs typeface="Times New Roman" pitchFamily="18" charset="0"/>
              </a:rPr>
              <a:t> Zhan, </a:t>
            </a:r>
            <a:r>
              <a:rPr lang="de-DE" sz="1400" dirty="0">
                <a:latin typeface="Times New Roman" pitchFamily="18" charset="0"/>
                <a:cs typeface="Times New Roman" pitchFamily="18" charset="0"/>
              </a:rPr>
              <a:t>Christopher R. Hain, Li Fang, Jicheng Liu (</a:t>
            </a:r>
            <a:r>
              <a:rPr lang="en-US" sz="1400" dirty="0">
                <a:latin typeface="Times New Roman" pitchFamily="18" charset="0"/>
                <a:cs typeface="Times New Roman" pitchFamily="18" charset="0"/>
              </a:rPr>
              <a:t>NOAA/NESDIS/STAR, College Park, 20740 MD USA</a:t>
            </a:r>
            <a:r>
              <a:rPr lang="de-DE" sz="1400" dirty="0">
                <a:latin typeface="Times New Roman" pitchFamily="18" charset="0"/>
                <a:cs typeface="Times New Roman" pitchFamily="18" charset="0"/>
              </a:rPr>
              <a:t>)</a:t>
            </a:r>
          </a:p>
          <a:p>
            <a:pPr>
              <a:spcBef>
                <a:spcPts val="600"/>
              </a:spcBef>
            </a:pPr>
            <a:r>
              <a:rPr lang="en-US" sz="1600" b="1" dirty="0">
                <a:solidFill>
                  <a:srgbClr val="FF0000"/>
                </a:solidFill>
              </a:rPr>
              <a:t>Experiment Details:</a:t>
            </a:r>
          </a:p>
          <a:p>
            <a:pPr>
              <a:spcAft>
                <a:spcPts val="600"/>
              </a:spcAft>
              <a:buFont typeface="Arial" pitchFamily="34" charset="0"/>
              <a:buChar char="•"/>
            </a:pPr>
            <a:r>
              <a:rPr lang="en-US" sz="1400" i="1" dirty="0">
                <a:solidFill>
                  <a:srgbClr val="0000FF"/>
                </a:solidFill>
                <a:latin typeface="Times New Roman" pitchFamily="18" charset="0"/>
                <a:cs typeface="Times New Roman" pitchFamily="18" charset="0"/>
              </a:rPr>
              <a:t>OLP—static GVF and Al;</a:t>
            </a:r>
          </a:p>
          <a:p>
            <a:pPr>
              <a:spcAft>
                <a:spcPts val="600"/>
              </a:spcAft>
              <a:buFont typeface="Arial" pitchFamily="34" charset="0"/>
              <a:buChar char="•"/>
            </a:pPr>
            <a:r>
              <a:rPr lang="en-US" sz="1400" i="1" dirty="0">
                <a:solidFill>
                  <a:srgbClr val="0000FF"/>
                </a:solidFill>
                <a:latin typeface="Times New Roman" pitchFamily="18" charset="0"/>
                <a:cs typeface="Times New Roman" pitchFamily="18" charset="0"/>
              </a:rPr>
              <a:t>DA01—weekly GVF and static Al</a:t>
            </a:r>
          </a:p>
          <a:p>
            <a:pPr>
              <a:spcAft>
                <a:spcPts val="600"/>
              </a:spcAft>
              <a:buFont typeface="Arial" pitchFamily="34" charset="0"/>
              <a:buChar char="•"/>
            </a:pPr>
            <a:r>
              <a:rPr lang="en-US" sz="1400" i="1" dirty="0">
                <a:solidFill>
                  <a:srgbClr val="0000FF"/>
                </a:solidFill>
                <a:latin typeface="Times New Roman" pitchFamily="18" charset="0"/>
                <a:cs typeface="Times New Roman" pitchFamily="18" charset="0"/>
              </a:rPr>
              <a:t>DA02—static GVF and monthly Al</a:t>
            </a:r>
          </a:p>
          <a:p>
            <a:pPr>
              <a:spcAft>
                <a:spcPts val="600"/>
              </a:spcAft>
              <a:buFont typeface="Arial" pitchFamily="34" charset="0"/>
              <a:buChar char="•"/>
            </a:pPr>
            <a:r>
              <a:rPr lang="en-US" sz="1400" i="1" dirty="0">
                <a:solidFill>
                  <a:srgbClr val="0000FF"/>
                </a:solidFill>
                <a:latin typeface="Times New Roman" pitchFamily="18" charset="0"/>
                <a:cs typeface="Times New Roman" pitchFamily="18" charset="0"/>
              </a:rPr>
              <a:t>DA03—weekly GVF and monthly Al</a:t>
            </a:r>
          </a:p>
          <a:p>
            <a:pPr>
              <a:spcAft>
                <a:spcPts val="600"/>
              </a:spcAft>
            </a:pPr>
            <a:r>
              <a:rPr lang="en-US" sz="1600" b="1" dirty="0">
                <a:solidFill>
                  <a:srgbClr val="FF0000"/>
                </a:solidFill>
              </a:rPr>
              <a:t>Major Results:</a:t>
            </a:r>
            <a:endParaRPr lang="en-US" dirty="0">
              <a:solidFill>
                <a:srgbClr val="FF0000"/>
              </a:solidFill>
            </a:endParaRPr>
          </a:p>
        </p:txBody>
      </p:sp>
      <p:sp>
        <p:nvSpPr>
          <p:cNvPr id="10" name="TextBox 9"/>
          <p:cNvSpPr txBox="1"/>
          <p:nvPr/>
        </p:nvSpPr>
        <p:spPr>
          <a:xfrm>
            <a:off x="0" y="2667001"/>
            <a:ext cx="2819400" cy="4115229"/>
          </a:xfrm>
          <a:prstGeom prst="rect">
            <a:avLst/>
          </a:prstGeom>
          <a:noFill/>
        </p:spPr>
        <p:txBody>
          <a:bodyPr wrap="square" lIns="91410" tIns="45705" rIns="91410" bIns="45705" rtlCol="0">
            <a:spAutoFit/>
          </a:bodyPr>
          <a:lstStyle/>
          <a:p>
            <a:pPr algn="just">
              <a:lnSpc>
                <a:spcPct val="114000"/>
              </a:lnSpc>
              <a:spcBef>
                <a:spcPts val="600"/>
              </a:spcBef>
            </a:pPr>
            <a:r>
              <a:rPr lang="en-US" sz="1400" dirty="0">
                <a:latin typeface="Times New Roman" pitchFamily="18" charset="0"/>
                <a:cs typeface="Times New Roman" pitchFamily="18" charset="0"/>
              </a:rPr>
              <a:t>With respect to </a:t>
            </a:r>
            <a:r>
              <a:rPr lang="en-US" sz="1400" i="1" dirty="0">
                <a:latin typeface="Times New Roman" pitchFamily="18" charset="0"/>
                <a:cs typeface="Times New Roman" pitchFamily="18" charset="0"/>
              </a:rPr>
              <a:t>in-situ </a:t>
            </a:r>
            <a:r>
              <a:rPr lang="en-US" sz="1400" dirty="0">
                <a:latin typeface="Times New Roman" pitchFamily="18" charset="0"/>
                <a:cs typeface="Times New Roman" pitchFamily="18" charset="0"/>
              </a:rPr>
              <a:t>(179 SCAN sites and 7 SURFRAD sites) measurements, the improvements of assimilating the near real time (NRT) GVF and Al data  on Noah LSM performance could be up to:</a:t>
            </a:r>
          </a:p>
          <a:p>
            <a:pPr algn="just">
              <a:lnSpc>
                <a:spcPct val="114000"/>
              </a:lnSpc>
              <a:spcBef>
                <a:spcPts val="600"/>
              </a:spcBef>
              <a:buClr>
                <a:srgbClr val="0000FF"/>
              </a:buClr>
              <a:buFont typeface="Wingdings" pitchFamily="2" charset="2"/>
              <a:buChar char="v"/>
            </a:pPr>
            <a:r>
              <a:rPr lang="en-US" sz="1400" dirty="0">
                <a:solidFill>
                  <a:srgbClr val="0000FF"/>
                </a:solidFill>
                <a:latin typeface="Times New Roman" pitchFamily="18" charset="0"/>
                <a:cs typeface="Times New Roman" pitchFamily="18" charset="0"/>
              </a:rPr>
              <a:t>11.04% for root-zone SM</a:t>
            </a:r>
          </a:p>
          <a:p>
            <a:pPr algn="just">
              <a:lnSpc>
                <a:spcPct val="114000"/>
              </a:lnSpc>
              <a:spcBef>
                <a:spcPts val="600"/>
              </a:spcBef>
              <a:buClr>
                <a:srgbClr val="0000FF"/>
              </a:buClr>
              <a:buFont typeface="Wingdings" pitchFamily="2" charset="2"/>
              <a:buChar char="v"/>
            </a:pPr>
            <a:r>
              <a:rPr lang="en-US" sz="1400" dirty="0">
                <a:solidFill>
                  <a:srgbClr val="0000FF"/>
                </a:solidFill>
                <a:latin typeface="Times New Roman" pitchFamily="18" charset="0"/>
                <a:cs typeface="Times New Roman" pitchFamily="18" charset="0"/>
              </a:rPr>
              <a:t>3.2% for root-zone ST</a:t>
            </a:r>
          </a:p>
          <a:p>
            <a:pPr algn="just">
              <a:lnSpc>
                <a:spcPct val="114000"/>
              </a:lnSpc>
              <a:spcBef>
                <a:spcPts val="600"/>
              </a:spcBef>
              <a:buClr>
                <a:srgbClr val="0000FF"/>
              </a:buClr>
              <a:buFont typeface="Wingdings" pitchFamily="2" charset="2"/>
              <a:buChar char="v"/>
            </a:pPr>
            <a:r>
              <a:rPr lang="en-US" sz="1400" dirty="0">
                <a:solidFill>
                  <a:srgbClr val="0000FF"/>
                </a:solidFill>
                <a:latin typeface="Times New Roman" pitchFamily="18" charset="0"/>
                <a:cs typeface="Times New Roman" pitchFamily="18" charset="0"/>
              </a:rPr>
              <a:t>9% for net radiations</a:t>
            </a:r>
          </a:p>
          <a:p>
            <a:pPr algn="just">
              <a:lnSpc>
                <a:spcPct val="114000"/>
              </a:lnSpc>
              <a:spcBef>
                <a:spcPts val="600"/>
              </a:spcBef>
            </a:pPr>
            <a:r>
              <a:rPr lang="en-US" sz="1400" dirty="0">
                <a:latin typeface="Times New Roman"/>
                <a:ea typeface="Calibri"/>
              </a:rPr>
              <a:t>for time period longer than one week</a:t>
            </a:r>
            <a:r>
              <a:rPr lang="en-US" sz="1400" dirty="0">
                <a:latin typeface="Times New Roman" pitchFamily="18" charset="0"/>
                <a:cs typeface="Times New Roman" pitchFamily="18" charset="0"/>
              </a:rPr>
              <a:t>. And the drought monitoring capacity of the Noah LSM is significantly enhanced using NRT GVF and Al. </a:t>
            </a:r>
          </a:p>
          <a:p>
            <a:endParaRPr lang="en-US" dirty="0"/>
          </a:p>
        </p:txBody>
      </p:sp>
      <p:grpSp>
        <p:nvGrpSpPr>
          <p:cNvPr id="15" name="Group 14"/>
          <p:cNvGrpSpPr/>
          <p:nvPr/>
        </p:nvGrpSpPr>
        <p:grpSpPr>
          <a:xfrm>
            <a:off x="2895600" y="993648"/>
            <a:ext cx="3200400" cy="3044952"/>
            <a:chOff x="3048000" y="1143000"/>
            <a:chExt cx="3200400" cy="3044952"/>
          </a:xfrm>
        </p:grpSpPr>
        <p:pic>
          <p:nvPicPr>
            <p:cNvPr id="11" name="图片 3" descr="D:\NOAA\paper03\NEWER\ROOT_SM_2001~2003.jpg"/>
            <p:cNvPicPr/>
            <p:nvPr/>
          </p:nvPicPr>
          <p:blipFill>
            <a:blip r:embed="rId4" cstate="print"/>
            <a:srcRect l="11993" t="6632" r="12522" b="9805"/>
            <a:stretch>
              <a:fillRect/>
            </a:stretch>
          </p:blipFill>
          <p:spPr bwMode="auto">
            <a:xfrm>
              <a:off x="3048000" y="1143000"/>
              <a:ext cx="3200400" cy="762000"/>
            </a:xfrm>
            <a:prstGeom prst="rect">
              <a:avLst/>
            </a:prstGeom>
            <a:noFill/>
            <a:ln w="9525">
              <a:noFill/>
              <a:miter lim="800000"/>
              <a:headEnd/>
              <a:tailEnd/>
            </a:ln>
          </p:spPr>
        </p:pic>
        <p:pic>
          <p:nvPicPr>
            <p:cNvPr id="12" name="图片 5" descr="D:\NOAA\paper03\NEWER\ROOT_SM_2004~2006.jpg"/>
            <p:cNvPicPr/>
            <p:nvPr/>
          </p:nvPicPr>
          <p:blipFill>
            <a:blip r:embed="rId5" cstate="print"/>
            <a:srcRect l="12292" t="7143" r="12933" b="8571"/>
            <a:stretch>
              <a:fillRect/>
            </a:stretch>
          </p:blipFill>
          <p:spPr bwMode="auto">
            <a:xfrm>
              <a:off x="3048000" y="1905000"/>
              <a:ext cx="3200400" cy="758952"/>
            </a:xfrm>
            <a:prstGeom prst="rect">
              <a:avLst/>
            </a:prstGeom>
            <a:noFill/>
            <a:ln w="9525">
              <a:noFill/>
              <a:miter lim="800000"/>
              <a:headEnd/>
              <a:tailEnd/>
            </a:ln>
          </p:spPr>
        </p:pic>
        <p:pic>
          <p:nvPicPr>
            <p:cNvPr id="13" name="图片 6" descr="D:\NOAA\paper03\NEWER\ROOT_SM_2007~2009.jpg"/>
            <p:cNvPicPr/>
            <p:nvPr/>
          </p:nvPicPr>
          <p:blipFill>
            <a:blip r:embed="rId6" cstate="print"/>
            <a:srcRect l="12418" t="8571" r="12932" b="8571"/>
            <a:stretch>
              <a:fillRect/>
            </a:stretch>
          </p:blipFill>
          <p:spPr bwMode="auto">
            <a:xfrm>
              <a:off x="3048000" y="2667000"/>
              <a:ext cx="3200400" cy="758952"/>
            </a:xfrm>
            <a:prstGeom prst="rect">
              <a:avLst/>
            </a:prstGeom>
            <a:noFill/>
            <a:ln w="9525">
              <a:noFill/>
              <a:miter lim="800000"/>
              <a:headEnd/>
              <a:tailEnd/>
            </a:ln>
          </p:spPr>
        </p:pic>
        <p:pic>
          <p:nvPicPr>
            <p:cNvPr id="14" name="图片 7" descr="D:\NOAA\paper03\NEWER\ROOT_SM_2009~2011.jpg"/>
            <p:cNvPicPr/>
            <p:nvPr/>
          </p:nvPicPr>
          <p:blipFill>
            <a:blip r:embed="rId7" cstate="print"/>
            <a:srcRect l="12783" t="7143" r="13312" b="4762"/>
            <a:stretch>
              <a:fillRect/>
            </a:stretch>
          </p:blipFill>
          <p:spPr bwMode="auto">
            <a:xfrm>
              <a:off x="3048000" y="3429000"/>
              <a:ext cx="3200400" cy="758952"/>
            </a:xfrm>
            <a:prstGeom prst="rect">
              <a:avLst/>
            </a:prstGeom>
            <a:noFill/>
            <a:ln w="9525">
              <a:noFill/>
              <a:miter lim="800000"/>
              <a:headEnd/>
              <a:tailEnd/>
            </a:ln>
          </p:spPr>
        </p:pic>
      </p:grpSp>
      <p:sp>
        <p:nvSpPr>
          <p:cNvPr id="16" name="TextBox 15"/>
          <p:cNvSpPr txBox="1"/>
          <p:nvPr/>
        </p:nvSpPr>
        <p:spPr>
          <a:xfrm>
            <a:off x="2819400" y="4114801"/>
            <a:ext cx="3429000" cy="1054141"/>
          </a:xfrm>
          <a:prstGeom prst="rect">
            <a:avLst/>
          </a:prstGeom>
          <a:noFill/>
        </p:spPr>
        <p:txBody>
          <a:bodyPr wrap="square" lIns="91410" tIns="45705" rIns="91410" bIns="45705" rtlCol="0">
            <a:spAutoFit/>
          </a:bodyPr>
          <a:lstStyle/>
          <a:p>
            <a:pPr>
              <a:spcBef>
                <a:spcPts val="600"/>
              </a:spcBef>
            </a:pPr>
            <a:r>
              <a:rPr lang="en-US" sz="1200" i="1" dirty="0">
                <a:latin typeface="Times New Roman" pitchFamily="18" charset="0"/>
                <a:cs typeface="Times New Roman" pitchFamily="18" charset="0"/>
              </a:rPr>
              <a:t>Figure 1. Time series of daily differences in 60-100 cm  soil moisture (SM) RMSE between OLP case and each of three DA cases. The positive (negative) values indicate DA cases increase (decrease) RMSE in comparison with OLP case.</a:t>
            </a:r>
          </a:p>
        </p:txBody>
      </p:sp>
      <p:sp>
        <p:nvSpPr>
          <p:cNvPr id="18" name="TextBox 17"/>
          <p:cNvSpPr txBox="1"/>
          <p:nvPr/>
        </p:nvSpPr>
        <p:spPr>
          <a:xfrm>
            <a:off x="2895600" y="6172201"/>
            <a:ext cx="3200400" cy="478966"/>
          </a:xfrm>
          <a:prstGeom prst="rect">
            <a:avLst/>
          </a:prstGeom>
          <a:noFill/>
        </p:spPr>
        <p:txBody>
          <a:bodyPr wrap="square" lIns="91410" tIns="45705" rIns="91410" bIns="45705" rtlCol="0">
            <a:spAutoFit/>
          </a:bodyPr>
          <a:lstStyle/>
          <a:p>
            <a:r>
              <a:rPr lang="en-US" sz="1200" i="1" dirty="0">
                <a:latin typeface="Times New Roman" pitchFamily="18" charset="0"/>
                <a:cs typeface="Times New Roman" pitchFamily="18" charset="0"/>
              </a:rPr>
              <a:t>Figure 2. As Figure 1, but for 60-100 cm  soil temperature (ST) .</a:t>
            </a:r>
          </a:p>
        </p:txBody>
      </p:sp>
      <p:pic>
        <p:nvPicPr>
          <p:cNvPr id="1030" name="Picture 6" descr="F:\ROOT_DIFF_LST.jpg"/>
          <p:cNvPicPr>
            <a:picLocks noChangeAspect="1" noChangeArrowheads="1"/>
          </p:cNvPicPr>
          <p:nvPr/>
        </p:nvPicPr>
        <p:blipFill>
          <a:blip r:embed="rId8" cstate="print"/>
          <a:srcRect/>
          <a:stretch>
            <a:fillRect/>
          </a:stretch>
        </p:blipFill>
        <p:spPr bwMode="auto">
          <a:xfrm>
            <a:off x="-9144000" y="-1819275"/>
            <a:ext cx="1911776" cy="731520"/>
          </a:xfrm>
          <a:prstGeom prst="rect">
            <a:avLst/>
          </a:prstGeom>
          <a:noFill/>
        </p:spPr>
      </p:pic>
      <p:pic>
        <p:nvPicPr>
          <p:cNvPr id="1031" name="Picture 7" descr="F:\ROOT_DIFF_LST.jpg"/>
          <p:cNvPicPr>
            <a:picLocks noChangeAspect="1" noChangeArrowheads="1"/>
          </p:cNvPicPr>
          <p:nvPr/>
        </p:nvPicPr>
        <p:blipFill>
          <a:blip r:embed="rId9" cstate="print"/>
          <a:srcRect l="5556" t="14519" r="5556" b="12886"/>
          <a:stretch>
            <a:fillRect/>
          </a:stretch>
        </p:blipFill>
        <p:spPr bwMode="auto">
          <a:xfrm>
            <a:off x="2819400" y="5176837"/>
            <a:ext cx="3429000" cy="1071563"/>
          </a:xfrm>
          <a:prstGeom prst="rect">
            <a:avLst/>
          </a:prstGeom>
          <a:noFill/>
        </p:spPr>
      </p:pic>
      <p:grpSp>
        <p:nvGrpSpPr>
          <p:cNvPr id="23" name="Group 22"/>
          <p:cNvGrpSpPr/>
          <p:nvPr/>
        </p:nvGrpSpPr>
        <p:grpSpPr>
          <a:xfrm>
            <a:off x="6166800" y="990600"/>
            <a:ext cx="2901000" cy="2127504"/>
            <a:chOff x="6243000" y="990600"/>
            <a:chExt cx="2901000" cy="2127504"/>
          </a:xfrm>
        </p:grpSpPr>
        <p:pic>
          <p:nvPicPr>
            <p:cNvPr id="21" name="图片 2" descr="D:\NOAA\paper03\NEWER\LW.jpg"/>
            <p:cNvPicPr/>
            <p:nvPr/>
          </p:nvPicPr>
          <p:blipFill>
            <a:blip r:embed="rId10" cstate="print"/>
            <a:srcRect l="13059" t="10280" r="13048" b="6894"/>
            <a:stretch>
              <a:fillRect/>
            </a:stretch>
          </p:blipFill>
          <p:spPr bwMode="auto">
            <a:xfrm>
              <a:off x="6245352" y="990600"/>
              <a:ext cx="2898648" cy="1057574"/>
            </a:xfrm>
            <a:prstGeom prst="rect">
              <a:avLst/>
            </a:prstGeom>
            <a:noFill/>
            <a:ln w="9525">
              <a:noFill/>
              <a:miter lim="800000"/>
              <a:headEnd/>
              <a:tailEnd/>
            </a:ln>
          </p:spPr>
        </p:pic>
        <p:pic>
          <p:nvPicPr>
            <p:cNvPr id="22" name="图片 3" descr="D:\NOAA\paper03\NEWER\SW.jpg"/>
            <p:cNvPicPr/>
            <p:nvPr/>
          </p:nvPicPr>
          <p:blipFill>
            <a:blip r:embed="rId11" cstate="print"/>
            <a:srcRect l="13046" t="10127" r="13131" b="5696"/>
            <a:stretch>
              <a:fillRect/>
            </a:stretch>
          </p:blipFill>
          <p:spPr bwMode="auto">
            <a:xfrm>
              <a:off x="6243000" y="2057400"/>
              <a:ext cx="2901000" cy="1060704"/>
            </a:xfrm>
            <a:prstGeom prst="rect">
              <a:avLst/>
            </a:prstGeom>
            <a:noFill/>
            <a:ln w="9525">
              <a:noFill/>
              <a:miter lim="800000"/>
              <a:headEnd/>
              <a:tailEnd/>
            </a:ln>
          </p:spPr>
        </p:pic>
      </p:grpSp>
      <p:sp>
        <p:nvSpPr>
          <p:cNvPr id="24" name="TextBox 23"/>
          <p:cNvSpPr txBox="1"/>
          <p:nvPr/>
        </p:nvSpPr>
        <p:spPr>
          <a:xfrm>
            <a:off x="6400800" y="3124201"/>
            <a:ext cx="2895600" cy="478966"/>
          </a:xfrm>
          <a:prstGeom prst="rect">
            <a:avLst/>
          </a:prstGeom>
          <a:noFill/>
        </p:spPr>
        <p:txBody>
          <a:bodyPr wrap="square" lIns="91410" tIns="45705" rIns="91410" bIns="45705" rtlCol="0">
            <a:spAutoFit/>
          </a:bodyPr>
          <a:lstStyle/>
          <a:p>
            <a:r>
              <a:rPr lang="en-US" sz="1200" i="1" dirty="0">
                <a:latin typeface="Times New Roman" pitchFamily="18" charset="0"/>
                <a:cs typeface="Times New Roman" pitchFamily="18" charset="0"/>
              </a:rPr>
              <a:t>Figure 3. As Figure 1, but for </a:t>
            </a:r>
            <a:r>
              <a:rPr lang="en-US" sz="1200" i="1" dirty="0" err="1">
                <a:latin typeface="Times New Roman" pitchFamily="18" charset="0"/>
                <a:cs typeface="Times New Roman" pitchFamily="18" charset="0"/>
              </a:rPr>
              <a:t>LWnet</a:t>
            </a:r>
            <a:r>
              <a:rPr lang="en-US" sz="1200" i="1" dirty="0">
                <a:latin typeface="Times New Roman" pitchFamily="18" charset="0"/>
                <a:cs typeface="Times New Roman" pitchFamily="18" charset="0"/>
              </a:rPr>
              <a:t> (top) and </a:t>
            </a:r>
            <a:r>
              <a:rPr lang="en-US" sz="1200" i="1" dirty="0" err="1">
                <a:latin typeface="Times New Roman" pitchFamily="18" charset="0"/>
                <a:cs typeface="Times New Roman" pitchFamily="18" charset="0"/>
              </a:rPr>
              <a:t>SWnet</a:t>
            </a:r>
            <a:r>
              <a:rPr lang="en-US" sz="1200" i="1" dirty="0">
                <a:latin typeface="Times New Roman" pitchFamily="18" charset="0"/>
                <a:cs typeface="Times New Roman" pitchFamily="18" charset="0"/>
              </a:rPr>
              <a:t> (bottom).</a:t>
            </a:r>
          </a:p>
        </p:txBody>
      </p:sp>
      <p:grpSp>
        <p:nvGrpSpPr>
          <p:cNvPr id="28" name="Group 27"/>
          <p:cNvGrpSpPr/>
          <p:nvPr/>
        </p:nvGrpSpPr>
        <p:grpSpPr>
          <a:xfrm>
            <a:off x="6248400" y="3733800"/>
            <a:ext cx="2895600" cy="838200"/>
            <a:chOff x="838200" y="1905000"/>
            <a:chExt cx="8622792" cy="2930051"/>
          </a:xfrm>
        </p:grpSpPr>
        <p:pic>
          <p:nvPicPr>
            <p:cNvPr id="1032" name="Picture 8" descr="C:\Users\jyin\Mnuscript\NRT\USDM_2002_Case1.jpg"/>
            <p:cNvPicPr>
              <a:picLocks noChangeAspect="1" noChangeArrowheads="1"/>
            </p:cNvPicPr>
            <p:nvPr/>
          </p:nvPicPr>
          <p:blipFill>
            <a:blip r:embed="rId12" cstate="print"/>
            <a:srcRect l="14000" t="3398" r="9000" b="4692"/>
            <a:stretch>
              <a:fillRect/>
            </a:stretch>
          </p:blipFill>
          <p:spPr bwMode="auto">
            <a:xfrm>
              <a:off x="838200" y="1905000"/>
              <a:ext cx="3140299" cy="2895600"/>
            </a:xfrm>
            <a:prstGeom prst="rect">
              <a:avLst/>
            </a:prstGeom>
            <a:noFill/>
          </p:spPr>
        </p:pic>
        <p:pic>
          <p:nvPicPr>
            <p:cNvPr id="1033" name="Picture 9" descr="C:\Users\jyin\Mnuscript\NRT\USDM_2003_Case1.jpg"/>
            <p:cNvPicPr>
              <a:picLocks noChangeAspect="1" noChangeArrowheads="1"/>
            </p:cNvPicPr>
            <p:nvPr/>
          </p:nvPicPr>
          <p:blipFill>
            <a:blip r:embed="rId13" cstate="print"/>
            <a:srcRect l="14000" t="3398" r="10000" b="4693"/>
            <a:stretch>
              <a:fillRect/>
            </a:stretch>
          </p:blipFill>
          <p:spPr bwMode="auto">
            <a:xfrm>
              <a:off x="3581400" y="1905000"/>
              <a:ext cx="3136392" cy="2930051"/>
            </a:xfrm>
            <a:prstGeom prst="rect">
              <a:avLst/>
            </a:prstGeom>
            <a:noFill/>
          </p:spPr>
        </p:pic>
        <p:pic>
          <p:nvPicPr>
            <p:cNvPr id="1034" name="Picture 10" descr="C:\Users\jyin\Mnuscript\NRT\USDM_2004_Case1.jpg"/>
            <p:cNvPicPr>
              <a:picLocks noChangeAspect="1" noChangeArrowheads="1"/>
            </p:cNvPicPr>
            <p:nvPr/>
          </p:nvPicPr>
          <p:blipFill>
            <a:blip r:embed="rId14" cstate="print"/>
            <a:srcRect l="13000" t="3398" r="9000" b="4693"/>
            <a:stretch>
              <a:fillRect/>
            </a:stretch>
          </p:blipFill>
          <p:spPr bwMode="auto">
            <a:xfrm>
              <a:off x="6324599" y="1905000"/>
              <a:ext cx="3136393" cy="2854922"/>
            </a:xfrm>
            <a:prstGeom prst="rect">
              <a:avLst/>
            </a:prstGeom>
            <a:noFill/>
          </p:spPr>
        </p:pic>
      </p:grpSp>
      <p:sp>
        <p:nvSpPr>
          <p:cNvPr id="29" name="TextBox 28"/>
          <p:cNvSpPr txBox="1"/>
          <p:nvPr/>
        </p:nvSpPr>
        <p:spPr>
          <a:xfrm>
            <a:off x="6248400" y="4572000"/>
            <a:ext cx="2971800" cy="287242"/>
          </a:xfrm>
          <a:prstGeom prst="rect">
            <a:avLst/>
          </a:prstGeom>
          <a:noFill/>
        </p:spPr>
        <p:txBody>
          <a:bodyPr wrap="square" lIns="91410" tIns="45705" rIns="91410" bIns="45705" rtlCol="0">
            <a:spAutoFit/>
          </a:bodyPr>
          <a:lstStyle/>
          <a:p>
            <a:r>
              <a:rPr lang="en-US" sz="1200" i="1" dirty="0">
                <a:latin typeface="Times New Roman" pitchFamily="18" charset="0"/>
                <a:cs typeface="Times New Roman" pitchFamily="18" charset="0"/>
              </a:rPr>
              <a:t>Figure 4. USDM patterns during 2002-2004.</a:t>
            </a:r>
          </a:p>
        </p:txBody>
      </p:sp>
      <p:sp>
        <p:nvSpPr>
          <p:cNvPr id="36" name="TextBox 35"/>
          <p:cNvSpPr txBox="1"/>
          <p:nvPr/>
        </p:nvSpPr>
        <p:spPr>
          <a:xfrm>
            <a:off x="6248400" y="6027003"/>
            <a:ext cx="2971800" cy="862416"/>
          </a:xfrm>
          <a:prstGeom prst="rect">
            <a:avLst/>
          </a:prstGeom>
          <a:noFill/>
        </p:spPr>
        <p:txBody>
          <a:bodyPr wrap="square" lIns="91410" tIns="45705" rIns="91410" bIns="45705" rtlCol="0">
            <a:spAutoFit/>
          </a:bodyPr>
          <a:lstStyle/>
          <a:p>
            <a:r>
              <a:rPr lang="en-US" sz="1200" i="1" dirty="0">
                <a:latin typeface="Times New Roman" pitchFamily="18" charset="0"/>
                <a:cs typeface="Times New Roman" pitchFamily="18" charset="0"/>
              </a:rPr>
              <a:t>Figure 5. Domain (in Figure 4) averaged OLP/DA03 cases model 0-10 cm (left) and </a:t>
            </a:r>
          </a:p>
          <a:p>
            <a:r>
              <a:rPr lang="en-US" sz="1200" i="1" dirty="0">
                <a:latin typeface="Times New Roman" pitchFamily="18" charset="0"/>
                <a:cs typeface="Times New Roman" pitchFamily="18" charset="0"/>
              </a:rPr>
              <a:t>60-100 cm (right)  SM  compared with in-situ Observations during 2002-2004 periods. </a:t>
            </a:r>
          </a:p>
        </p:txBody>
      </p:sp>
      <p:grpSp>
        <p:nvGrpSpPr>
          <p:cNvPr id="41" name="Group 40"/>
          <p:cNvGrpSpPr/>
          <p:nvPr/>
        </p:nvGrpSpPr>
        <p:grpSpPr>
          <a:xfrm>
            <a:off x="6400800" y="5029200"/>
            <a:ext cx="2522032" cy="975694"/>
            <a:chOff x="3962400" y="3886200"/>
            <a:chExt cx="4960432" cy="2118694"/>
          </a:xfrm>
        </p:grpSpPr>
        <p:grpSp>
          <p:nvGrpSpPr>
            <p:cNvPr id="35" name="Group 34"/>
            <p:cNvGrpSpPr/>
            <p:nvPr/>
          </p:nvGrpSpPr>
          <p:grpSpPr>
            <a:xfrm>
              <a:off x="3962400" y="3886200"/>
              <a:ext cx="4960432" cy="2118694"/>
              <a:chOff x="4488878" y="2971800"/>
              <a:chExt cx="5655466" cy="2178923"/>
            </a:xfrm>
          </p:grpSpPr>
          <p:grpSp>
            <p:nvGrpSpPr>
              <p:cNvPr id="32" name="Group 31"/>
              <p:cNvGrpSpPr/>
              <p:nvPr/>
            </p:nvGrpSpPr>
            <p:grpSpPr>
              <a:xfrm>
                <a:off x="4488878" y="2971800"/>
                <a:ext cx="5655466" cy="2178923"/>
                <a:chOff x="6851076" y="4800601"/>
                <a:chExt cx="3133434" cy="1107289"/>
              </a:xfrm>
            </p:grpSpPr>
            <p:pic>
              <p:nvPicPr>
                <p:cNvPr id="1035" name="Picture 11" descr="C:\Users\jyin\Mnuscript\NRT\0-10cm Case1.jpg"/>
                <p:cNvPicPr>
                  <a:picLocks noChangeAspect="1" noChangeArrowheads="1"/>
                </p:cNvPicPr>
                <p:nvPr/>
              </p:nvPicPr>
              <p:blipFill>
                <a:blip r:embed="rId15" cstate="print"/>
                <a:srcRect t="545"/>
                <a:stretch>
                  <a:fillRect/>
                </a:stretch>
              </p:blipFill>
              <p:spPr bwMode="auto">
                <a:xfrm>
                  <a:off x="6851076" y="4800601"/>
                  <a:ext cx="1513482" cy="1106937"/>
                </a:xfrm>
                <a:prstGeom prst="rect">
                  <a:avLst/>
                </a:prstGeom>
                <a:noFill/>
              </p:spPr>
            </p:pic>
            <p:pic>
              <p:nvPicPr>
                <p:cNvPr id="1036" name="Picture 12" descr="C:\Users\jyin\Mnuscript\NRT\60-100cm Case1.jpg"/>
                <p:cNvPicPr>
                  <a:picLocks noChangeAspect="1" noChangeArrowheads="1"/>
                </p:cNvPicPr>
                <p:nvPr/>
              </p:nvPicPr>
              <p:blipFill>
                <a:blip r:embed="rId16" cstate="print"/>
                <a:srcRect/>
                <a:stretch>
                  <a:fillRect/>
                </a:stretch>
              </p:blipFill>
              <p:spPr bwMode="auto">
                <a:xfrm>
                  <a:off x="8460510" y="4800601"/>
                  <a:ext cx="1524000" cy="1107289"/>
                </a:xfrm>
                <a:prstGeom prst="rect">
                  <a:avLst/>
                </a:prstGeom>
                <a:noFill/>
              </p:spPr>
            </p:pic>
          </p:grpSp>
          <p:sp>
            <p:nvSpPr>
              <p:cNvPr id="33" name="Rectangle 32"/>
              <p:cNvSpPr/>
              <p:nvPr/>
            </p:nvSpPr>
            <p:spPr>
              <a:xfrm>
                <a:off x="5791200" y="3048000"/>
                <a:ext cx="6096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4495800" y="4648200"/>
                <a:ext cx="6096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Rectangle 38"/>
            <p:cNvSpPr/>
            <p:nvPr/>
          </p:nvSpPr>
          <p:spPr>
            <a:xfrm>
              <a:off x="6934200" y="3962400"/>
              <a:ext cx="3810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5867400" y="5486400"/>
              <a:ext cx="3810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Rectangle 36"/>
          <p:cNvSpPr/>
          <p:nvPr/>
        </p:nvSpPr>
        <p:spPr>
          <a:xfrm>
            <a:off x="0" y="6457890"/>
            <a:ext cx="1600200" cy="412734"/>
          </a:xfrm>
          <a:prstGeom prst="rect">
            <a:avLst/>
          </a:prstGeom>
        </p:spPr>
        <p:txBody>
          <a:bodyPr wrap="square" lIns="91410" tIns="45705" rIns="91410" bIns="45705">
            <a:spAutoFit/>
          </a:bodyPr>
          <a:lstStyle/>
          <a:p>
            <a:pPr algn="ctr"/>
            <a:r>
              <a:rPr lang="en-US" sz="2000" b="1" dirty="0"/>
              <a:t>Poster # 1-38</a:t>
            </a:r>
          </a:p>
        </p:txBody>
      </p:sp>
    </p:spTree>
    <p:extLst>
      <p:ext uri="{BB962C8B-B14F-4D97-AF65-F5344CB8AC3E}">
        <p14:creationId xmlns:p14="http://schemas.microsoft.com/office/powerpoint/2010/main" val="2399230164"/>
      </p:ext>
    </p:extLst>
  </p:cSld>
  <p:clrMapOvr>
    <a:masterClrMapping/>
  </p:clrMapOvr>
  <mc:AlternateContent xmlns:mc="http://schemas.openxmlformats.org/markup-compatibility/2006" xmlns:p14="http://schemas.microsoft.com/office/powerpoint/2010/main">
    <mc:Choice Requires="p14">
      <p:transition p14:dur="250" advTm="10000"/>
    </mc:Choice>
    <mc:Fallback xmlns="">
      <p:transition advTm="1000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0" y="639762"/>
            <a:ext cx="9144000" cy="731838"/>
          </a:xfrm>
          <a:prstGeom prst="rect">
            <a:avLst/>
          </a:prstGeom>
        </p:spPr>
        <p:txBody>
          <a:bodyPr vert="horz" lIns="91410" tIns="45705" rIns="91410" bIns="45705"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solidFill>
                  <a:srgbClr val="0000FF"/>
                </a:solidFill>
                <a:latin typeface="Arial" pitchFamily="34" charset="0"/>
                <a:cs typeface="Arial" pitchFamily="34" charset="0"/>
              </a:rPr>
              <a:t>Evaluating the inter-FOV radiance difference of S-NPP </a:t>
            </a:r>
            <a:r>
              <a:rPr lang="en-US" sz="2800" dirty="0" err="1">
                <a:solidFill>
                  <a:srgbClr val="0000FF"/>
                </a:solidFill>
                <a:latin typeface="Arial" pitchFamily="34" charset="0"/>
                <a:cs typeface="Arial" pitchFamily="34" charset="0"/>
              </a:rPr>
              <a:t>CrIS</a:t>
            </a:r>
            <a:r>
              <a:rPr lang="en-US" sz="2800" dirty="0">
                <a:solidFill>
                  <a:srgbClr val="0000FF"/>
                </a:solidFill>
                <a:latin typeface="Arial" pitchFamily="34" charset="0"/>
                <a:cs typeface="Arial" pitchFamily="34" charset="0"/>
              </a:rPr>
              <a:t> Full Spectral Resolution (FSR) Data Product</a:t>
            </a:r>
            <a:br>
              <a:rPr lang="en-US" sz="2800" dirty="0">
                <a:solidFill>
                  <a:srgbClr val="0000FF"/>
                </a:solidFill>
                <a:latin typeface="Arial" pitchFamily="34" charset="0"/>
                <a:cs typeface="Arial" pitchFamily="34" charset="0"/>
              </a:rPr>
            </a:br>
            <a:r>
              <a:rPr lang="en-US" sz="1400" dirty="0" err="1">
                <a:solidFill>
                  <a:srgbClr val="0000FF"/>
                </a:solidFill>
                <a:latin typeface="Arial" pitchFamily="34" charset="0"/>
                <a:cs typeface="Arial" pitchFamily="34" charset="0"/>
              </a:rPr>
              <a:t>Xin</a:t>
            </a:r>
            <a:r>
              <a:rPr lang="en-US" sz="1400" dirty="0">
                <a:solidFill>
                  <a:srgbClr val="0000FF"/>
                </a:solidFill>
                <a:latin typeface="Arial" pitchFamily="34" charset="0"/>
                <a:cs typeface="Arial" pitchFamily="34" charset="0"/>
              </a:rPr>
              <a:t> Jin et al.</a:t>
            </a:r>
          </a:p>
          <a:p>
            <a:r>
              <a:rPr lang="en-US" sz="1400" dirty="0">
                <a:solidFill>
                  <a:srgbClr val="0000FF"/>
                </a:solidFill>
                <a:latin typeface="Arial" pitchFamily="34" charset="0"/>
                <a:cs typeface="Arial" pitchFamily="34" charset="0"/>
              </a:rPr>
              <a:t>NOAA/NESDIS/STAR and ERT, Inc., College Park, MD</a:t>
            </a:r>
          </a:p>
        </p:txBody>
      </p:sp>
      <p:sp>
        <p:nvSpPr>
          <p:cNvPr id="5" name="Rectangle 5"/>
          <p:cNvSpPr txBox="1">
            <a:spLocks noChangeArrowheads="1"/>
          </p:cNvSpPr>
          <p:nvPr/>
        </p:nvSpPr>
        <p:spPr>
          <a:xfrm>
            <a:off x="76200" y="1905000"/>
            <a:ext cx="4876800" cy="4953000"/>
          </a:xfrm>
          <a:prstGeom prst="rect">
            <a:avLst/>
          </a:prstGeom>
        </p:spPr>
        <p:txBody>
          <a:bodyPr vert="horz" lIns="91410" tIns="45705" rIns="91410" bIns="45705"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788" indent="-342788" algn="l" fontAlgn="base">
              <a:lnSpc>
                <a:spcPct val="90000"/>
              </a:lnSpc>
              <a:spcAft>
                <a:spcPct val="0"/>
              </a:spcAft>
              <a:buFontTx/>
              <a:buChar char="•"/>
            </a:pPr>
            <a:r>
              <a:rPr lang="en-US" sz="2000" kern="0" dirty="0">
                <a:solidFill>
                  <a:srgbClr val="333399"/>
                </a:solidFill>
                <a:latin typeface="Arial"/>
              </a:rPr>
              <a:t>NOAA/STAR provides the </a:t>
            </a:r>
            <a:r>
              <a:rPr lang="en-US" sz="2000" kern="0" dirty="0" err="1">
                <a:solidFill>
                  <a:srgbClr val="333399"/>
                </a:solidFill>
                <a:latin typeface="Arial"/>
              </a:rPr>
              <a:t>CrIS</a:t>
            </a:r>
            <a:r>
              <a:rPr lang="en-US" sz="2000" kern="0" dirty="0">
                <a:solidFill>
                  <a:srgbClr val="333399"/>
                </a:solidFill>
                <a:latin typeface="Arial"/>
              </a:rPr>
              <a:t> FSR SDR since last Dec 4. One critical issue is to evaluate the inter-Field-Of-View radiance difference</a:t>
            </a:r>
          </a:p>
          <a:p>
            <a:pPr marL="742707" lvl="1" indent="-285656" algn="l" fontAlgn="base">
              <a:lnSpc>
                <a:spcPct val="90000"/>
              </a:lnSpc>
              <a:spcAft>
                <a:spcPct val="0"/>
              </a:spcAft>
              <a:buFontTx/>
              <a:buChar char="–"/>
            </a:pPr>
            <a:r>
              <a:rPr lang="en-US" sz="1600" kern="0" dirty="0">
                <a:solidFill>
                  <a:srgbClr val="009999"/>
                </a:solidFill>
                <a:latin typeface="Arial"/>
              </a:rPr>
              <a:t>Nadir-view clear sky pixels over tropical oceans are selected for evaluation</a:t>
            </a:r>
          </a:p>
          <a:p>
            <a:pPr marL="742707" lvl="1" indent="-285656" algn="l" fontAlgn="base">
              <a:lnSpc>
                <a:spcPct val="90000"/>
              </a:lnSpc>
              <a:spcAft>
                <a:spcPct val="0"/>
              </a:spcAft>
              <a:buFontTx/>
              <a:buChar char="–"/>
            </a:pPr>
            <a:r>
              <a:rPr lang="en-US" sz="1600" kern="0" dirty="0">
                <a:solidFill>
                  <a:srgbClr val="009999"/>
                </a:solidFill>
                <a:latin typeface="Arial"/>
              </a:rPr>
              <a:t>Comparing to normal-resolution SDR products, the FSR SDR inevitably has higher noise. But improved calibration algorithm reduces at least part of the increased uncertainty.</a:t>
            </a:r>
          </a:p>
          <a:p>
            <a:pPr marL="742707" lvl="1" indent="-285656" algn="l" fontAlgn="base">
              <a:lnSpc>
                <a:spcPct val="90000"/>
              </a:lnSpc>
              <a:spcAft>
                <a:spcPct val="0"/>
              </a:spcAft>
              <a:buFontTx/>
              <a:buChar char="–"/>
            </a:pPr>
            <a:r>
              <a:rPr lang="en-US" sz="1600" kern="0" dirty="0">
                <a:solidFill>
                  <a:srgbClr val="009999"/>
                </a:solidFill>
                <a:latin typeface="Arial"/>
              </a:rPr>
              <a:t>This study will help to establish a hyper-spectral radiance dataset with climate-level quality</a:t>
            </a:r>
          </a:p>
          <a:p>
            <a:pPr>
              <a:lnSpc>
                <a:spcPct val="90000"/>
              </a:lnSpc>
            </a:pPr>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800" y="5873749"/>
            <a:ext cx="4724400" cy="984250"/>
          </a:xfrm>
          <a:prstGeom prst="rect">
            <a:avLst/>
          </a:prstGeom>
        </p:spPr>
      </p:pic>
      <p:pic>
        <p:nvPicPr>
          <p:cNvPr id="1026" name="Picture 2" descr="npp_cris_SDR_spec_eq  2015-03-03"/>
          <p:cNvPicPr>
            <a:picLocks noChangeAspect="1" noChangeArrowheads="1"/>
          </p:cNvPicPr>
          <p:nvPr/>
        </p:nvPicPr>
        <p:blipFill>
          <a:blip r:embed="rId3" cstate="print"/>
          <a:srcRect l="1533" r="8046" b="1724"/>
          <a:stretch>
            <a:fillRect/>
          </a:stretch>
        </p:blipFill>
        <p:spPr bwMode="auto">
          <a:xfrm>
            <a:off x="4876800" y="1671234"/>
            <a:ext cx="4267200" cy="4122549"/>
          </a:xfrm>
          <a:prstGeom prst="rect">
            <a:avLst/>
          </a:prstGeom>
          <a:noFill/>
        </p:spPr>
      </p:pic>
      <p:sp>
        <p:nvSpPr>
          <p:cNvPr id="6" name="TextBox 5"/>
          <p:cNvSpPr txBox="1"/>
          <p:nvPr/>
        </p:nvSpPr>
        <p:spPr>
          <a:xfrm>
            <a:off x="7271987" y="5867401"/>
            <a:ext cx="1676400" cy="862416"/>
          </a:xfrm>
          <a:prstGeom prst="rect">
            <a:avLst/>
          </a:prstGeom>
          <a:noFill/>
        </p:spPr>
        <p:txBody>
          <a:bodyPr wrap="square" lIns="91410" tIns="45705" rIns="91410" bIns="45705" rtlCol="0">
            <a:spAutoFit/>
          </a:bodyPr>
          <a:lstStyle/>
          <a:p>
            <a:pPr algn="ctr"/>
            <a:r>
              <a:rPr lang="en-US" sz="2400" dirty="0"/>
              <a:t>Poster # 1.39</a:t>
            </a:r>
          </a:p>
        </p:txBody>
      </p:sp>
    </p:spTree>
    <p:extLst>
      <p:ext uri="{BB962C8B-B14F-4D97-AF65-F5344CB8AC3E}">
        <p14:creationId xmlns:p14="http://schemas.microsoft.com/office/powerpoint/2010/main" val="1689926965"/>
      </p:ext>
    </p:extLst>
  </p:cSld>
  <p:clrMapOvr>
    <a:masterClrMapping/>
  </p:clrMapOvr>
  <mc:AlternateContent xmlns:mc="http://schemas.openxmlformats.org/markup-compatibility/2006" xmlns:p14="http://schemas.microsoft.com/office/powerpoint/2010/main">
    <mc:Choice Requires="p14">
      <p:transition p14:dur="250" advTm="10000"/>
    </mc:Choice>
    <mc:Fallback xmlns="">
      <p:transition advTm="1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0" y="0"/>
            <a:ext cx="9144000" cy="1371600"/>
          </a:xfrm>
          <a:prstGeom prst="rect">
            <a:avLst/>
          </a:prstGeom>
        </p:spPr>
        <p:txBody>
          <a:bodyPr vert="horz" lIns="91410" tIns="45705" rIns="91410" bIns="45705"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0000"/>
              </a:lnSpc>
            </a:pPr>
            <a:r>
              <a:rPr lang="en-US" altLang="ko-KR" sz="2000" b="1" dirty="0">
                <a:latin typeface="Arial" pitchFamily="34" charset="0"/>
                <a:cs typeface="Arial" pitchFamily="34" charset="0"/>
              </a:rPr>
              <a:t>Physical retrieval of ocean surface wind speed and its application to Typhoon analysis using microwave satellite remote sensing </a:t>
            </a:r>
            <a:endParaRPr lang="ko-KR" altLang="ko-KR" sz="2000" dirty="0">
              <a:latin typeface="Arial" pitchFamily="34" charset="0"/>
              <a:cs typeface="Arial" pitchFamily="34" charset="0"/>
            </a:endParaRPr>
          </a:p>
          <a:p>
            <a:pPr>
              <a:lnSpc>
                <a:spcPct val="120000"/>
              </a:lnSpc>
            </a:pPr>
            <a:r>
              <a:rPr lang="en-US" altLang="ko-KR" sz="1600" b="1" dirty="0" err="1">
                <a:latin typeface="Arial" pitchFamily="34" charset="0"/>
                <a:cs typeface="Arial" pitchFamily="34" charset="0"/>
              </a:rPr>
              <a:t>Sungwook</a:t>
            </a:r>
            <a:r>
              <a:rPr lang="en-US" altLang="ko-KR" sz="1600" b="1" dirty="0">
                <a:latin typeface="Arial" pitchFamily="34" charset="0"/>
                <a:cs typeface="Arial" pitchFamily="34" charset="0"/>
              </a:rPr>
              <a:t> Hong</a:t>
            </a:r>
            <a:r>
              <a:rPr lang="en-US" altLang="ko-KR" sz="1600" b="1" baseline="30000" dirty="0">
                <a:latin typeface="Arial" pitchFamily="34" charset="0"/>
                <a:cs typeface="Arial" pitchFamily="34" charset="0"/>
              </a:rPr>
              <a:t>1 </a:t>
            </a:r>
            <a:r>
              <a:rPr lang="en-US" altLang="ko-KR" sz="1600" b="1" dirty="0">
                <a:latin typeface="Arial" pitchFamily="34" charset="0"/>
                <a:cs typeface="Arial" pitchFamily="34" charset="0"/>
              </a:rPr>
              <a:t>,</a:t>
            </a:r>
            <a:r>
              <a:rPr lang="en-US" altLang="ko-KR" sz="1600" b="1" dirty="0" err="1">
                <a:latin typeface="Arial" pitchFamily="34" charset="0"/>
                <a:cs typeface="Arial" pitchFamily="34" charset="0"/>
              </a:rPr>
              <a:t>Hwa-Jeong</a:t>
            </a:r>
            <a:r>
              <a:rPr lang="en-US" altLang="ko-KR" sz="1600" b="1" dirty="0">
                <a:latin typeface="Arial" pitchFamily="34" charset="0"/>
                <a:cs typeface="Arial" pitchFamily="34" charset="0"/>
              </a:rPr>
              <a:t> Seo</a:t>
            </a:r>
            <a:r>
              <a:rPr lang="en-US" altLang="ko-KR" sz="1600" b="1" baseline="30000" dirty="0">
                <a:latin typeface="Arial" pitchFamily="34" charset="0"/>
                <a:cs typeface="Arial" pitchFamily="34" charset="0"/>
              </a:rPr>
              <a:t>2 </a:t>
            </a:r>
            <a:r>
              <a:rPr lang="en-US" altLang="ko-KR" sz="1600" b="1" dirty="0">
                <a:latin typeface="Arial" pitchFamily="34" charset="0"/>
                <a:cs typeface="Arial" pitchFamily="34" charset="0"/>
              </a:rPr>
              <a:t>,</a:t>
            </a:r>
            <a:r>
              <a:rPr lang="en-US" altLang="ko-KR" sz="1600" b="1" dirty="0" err="1">
                <a:latin typeface="Arial" pitchFamily="34" charset="0"/>
                <a:cs typeface="Arial" pitchFamily="34" charset="0"/>
              </a:rPr>
              <a:t>Inchul</a:t>
            </a:r>
            <a:r>
              <a:rPr lang="en-US" altLang="ko-KR" sz="1600" b="1" dirty="0">
                <a:latin typeface="Arial" pitchFamily="34" charset="0"/>
                <a:cs typeface="Arial" pitchFamily="34" charset="0"/>
              </a:rPr>
              <a:t> Shin</a:t>
            </a:r>
            <a:r>
              <a:rPr lang="en-US" altLang="ko-KR" sz="1600" b="1" baseline="30000" dirty="0">
                <a:latin typeface="Arial" pitchFamily="34" charset="0"/>
                <a:cs typeface="Arial" pitchFamily="34" charset="0"/>
              </a:rPr>
              <a:t>2</a:t>
            </a:r>
            <a:r>
              <a:rPr lang="en-US" altLang="ko-KR" sz="1600" b="1" dirty="0">
                <a:latin typeface="Arial" pitchFamily="34" charset="0"/>
                <a:cs typeface="Arial" pitchFamily="34" charset="0"/>
              </a:rPr>
              <a:t> and Sang-Jin Lyu</a:t>
            </a:r>
            <a:r>
              <a:rPr lang="en-US" altLang="ko-KR" sz="1600" b="1" baseline="30000" dirty="0">
                <a:latin typeface="Arial" pitchFamily="34" charset="0"/>
                <a:cs typeface="Arial" pitchFamily="34" charset="0"/>
              </a:rPr>
              <a:t>2</a:t>
            </a:r>
            <a:r>
              <a:rPr lang="en-US" altLang="ko-KR" sz="1600" b="1" dirty="0">
                <a:latin typeface="Arial" pitchFamily="34" charset="0"/>
                <a:cs typeface="Arial" pitchFamily="34" charset="0"/>
              </a:rPr>
              <a:t> </a:t>
            </a:r>
          </a:p>
          <a:p>
            <a:pPr>
              <a:lnSpc>
                <a:spcPct val="120000"/>
              </a:lnSpc>
            </a:pPr>
            <a:r>
              <a:rPr lang="en-US" altLang="ko-KR" sz="1400" dirty="0">
                <a:latin typeface="Arial" pitchFamily="34" charset="0"/>
                <a:cs typeface="Arial" pitchFamily="34" charset="0"/>
              </a:rPr>
              <a:t>1. </a:t>
            </a:r>
            <a:r>
              <a:rPr lang="en-US" altLang="ko-KR" sz="1400" dirty="0" err="1">
                <a:latin typeface="Arial" pitchFamily="34" charset="0"/>
                <a:cs typeface="Arial" pitchFamily="34" charset="0"/>
              </a:rPr>
              <a:t>Sejong</a:t>
            </a:r>
            <a:r>
              <a:rPr lang="en-US" altLang="ko-KR" sz="1400" dirty="0">
                <a:latin typeface="Arial" pitchFamily="34" charset="0"/>
                <a:cs typeface="Arial" pitchFamily="34" charset="0"/>
              </a:rPr>
              <a:t> University, Korea, 2. National Meteorological Satellite Center, Korea Meteorological Administration</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6800" y="6194039"/>
            <a:ext cx="2723965" cy="508000"/>
          </a:xfrm>
          <a:prstGeom prst="rect">
            <a:avLst/>
          </a:prstGeom>
        </p:spPr>
      </p:pic>
      <p:sp>
        <p:nvSpPr>
          <p:cNvPr id="3" name="TextBox 2"/>
          <p:cNvSpPr txBox="1"/>
          <p:nvPr/>
        </p:nvSpPr>
        <p:spPr>
          <a:xfrm>
            <a:off x="7543800" y="5963008"/>
            <a:ext cx="1676400" cy="862416"/>
          </a:xfrm>
          <a:prstGeom prst="rect">
            <a:avLst/>
          </a:prstGeom>
          <a:noFill/>
        </p:spPr>
        <p:txBody>
          <a:bodyPr wrap="square" lIns="91410" tIns="45705" rIns="91410" bIns="45705" rtlCol="0">
            <a:spAutoFit/>
          </a:bodyPr>
          <a:lstStyle/>
          <a:p>
            <a:pPr algn="ctr"/>
            <a:r>
              <a:rPr lang="en-US" sz="2400" dirty="0"/>
              <a:t>Poster  </a:t>
            </a:r>
          </a:p>
          <a:p>
            <a:pPr algn="ctr"/>
            <a:r>
              <a:rPr lang="en-US" sz="2400" dirty="0"/>
              <a:t># 1-40</a:t>
            </a:r>
          </a:p>
        </p:txBody>
      </p:sp>
      <p:sp>
        <p:nvSpPr>
          <p:cNvPr id="5" name="직사각형 4"/>
          <p:cNvSpPr/>
          <p:nvPr/>
        </p:nvSpPr>
        <p:spPr>
          <a:xfrm>
            <a:off x="152400" y="1479610"/>
            <a:ext cx="8458200" cy="953050"/>
          </a:xfrm>
          <a:prstGeom prst="rect">
            <a:avLst/>
          </a:prstGeom>
        </p:spPr>
        <p:txBody>
          <a:bodyPr wrap="square" lIns="91410" tIns="45705" rIns="91410" bIns="45705">
            <a:spAutoFit/>
          </a:bodyPr>
          <a:lstStyle/>
          <a:p>
            <a:pPr marL="285656" indent="-285656" algn="just">
              <a:buFont typeface="Wingdings" pitchFamily="2" charset="2"/>
              <a:buChar char="§"/>
            </a:pPr>
            <a:r>
              <a:rPr lang="en-US" altLang="ko-KR" dirty="0">
                <a:latin typeface="Times New Roman" pitchFamily="18" charset="0"/>
                <a:cs typeface="Times New Roman" pitchFamily="18" charset="0"/>
              </a:rPr>
              <a:t>A unique sea surface wind speed retrieval method (Hong and </a:t>
            </a:r>
            <a:r>
              <a:rPr lang="en-US" altLang="ko-KR" dirty="0" err="1">
                <a:latin typeface="Times New Roman" pitchFamily="18" charset="0"/>
                <a:cs typeface="Times New Roman" pitchFamily="18" charset="0"/>
              </a:rPr>
              <a:t>Seo</a:t>
            </a:r>
            <a:r>
              <a:rPr lang="en-US" altLang="ko-KR" dirty="0">
                <a:latin typeface="Times New Roman" pitchFamily="18" charset="0"/>
                <a:cs typeface="Times New Roman" pitchFamily="18" charset="0"/>
              </a:rPr>
              <a:t> algorithm) from passive microwave satellite observations </a:t>
            </a:r>
            <a:r>
              <a:rPr lang="en-US" altLang="ko-KR" dirty="0" smtClean="0">
                <a:latin typeface="Times New Roman" pitchFamily="18" charset="0"/>
                <a:cs typeface="Times New Roman" pitchFamily="18" charset="0"/>
              </a:rPr>
              <a:t>is developed for use in both rainy and rain-free conditions.  </a:t>
            </a:r>
            <a:endParaRPr lang="ko-KR" altLang="en-US" dirty="0"/>
          </a:p>
        </p:txBody>
      </p:sp>
      <p:grpSp>
        <p:nvGrpSpPr>
          <p:cNvPr id="7" name="그룹 6"/>
          <p:cNvGrpSpPr/>
          <p:nvPr/>
        </p:nvGrpSpPr>
        <p:grpSpPr>
          <a:xfrm>
            <a:off x="542649" y="2447330"/>
            <a:ext cx="4032310" cy="3572470"/>
            <a:chOff x="542649" y="2447330"/>
            <a:chExt cx="4032310" cy="3572470"/>
          </a:xfrm>
        </p:grpSpPr>
        <p:pic>
          <p:nvPicPr>
            <p:cNvPr id="11" name="Picture 2" descr="C:\Users\기상청\Desktop\2014년 센터 업무\해상풍\2012-13년도 태풍 분석\out_ecmwf_20131007_18.png"/>
            <p:cNvPicPr>
              <a:picLocks noChangeAspect="1" noChangeArrowheads="1"/>
            </p:cNvPicPr>
            <p:nvPr/>
          </p:nvPicPr>
          <p:blipFill rotWithShape="1">
            <a:blip r:embed="rId3">
              <a:extLst>
                <a:ext uri="{28A0092B-C50C-407E-A947-70E740481C1C}">
                  <a14:useLocalDpi xmlns:a14="http://schemas.microsoft.com/office/drawing/2010/main" val="0"/>
                </a:ext>
              </a:extLst>
            </a:blip>
            <a:srcRect l="7289" t="4124" r="5253" b="2215"/>
            <a:stretch/>
          </p:blipFill>
          <p:spPr bwMode="auto">
            <a:xfrm>
              <a:off x="542649" y="2447330"/>
              <a:ext cx="4032310" cy="3572470"/>
            </a:xfrm>
            <a:prstGeom prst="rect">
              <a:avLst/>
            </a:prstGeom>
            <a:noFill/>
            <a:extLst>
              <a:ext uri="{909E8E84-426E-40DD-AFC4-6F175D3DCCD1}">
                <a14:hiddenFill xmlns:a14="http://schemas.microsoft.com/office/drawing/2010/main">
                  <a:solidFill>
                    <a:srgbClr val="FFFFFF"/>
                  </a:solidFill>
                </a14:hiddenFill>
              </a:ext>
            </a:extLst>
          </p:spPr>
        </p:pic>
        <p:sp>
          <p:nvSpPr>
            <p:cNvPr id="12" name="타원 11"/>
            <p:cNvSpPr/>
            <p:nvPr/>
          </p:nvSpPr>
          <p:spPr>
            <a:xfrm>
              <a:off x="2382959" y="4047478"/>
              <a:ext cx="333934" cy="281100"/>
            </a:xfrm>
            <a:prstGeom prst="ellipse">
              <a:avLst/>
            </a:prstGeom>
            <a:no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6" name="직사각형 5"/>
          <p:cNvSpPr/>
          <p:nvPr/>
        </p:nvSpPr>
        <p:spPr>
          <a:xfrm>
            <a:off x="205992" y="6101792"/>
            <a:ext cx="4572000" cy="712522"/>
          </a:xfrm>
          <a:prstGeom prst="rect">
            <a:avLst/>
          </a:prstGeom>
        </p:spPr>
        <p:txBody>
          <a:bodyPr lIns="91410" tIns="45705" rIns="91410" bIns="45705">
            <a:spAutoFit/>
          </a:bodyPr>
          <a:lstStyle/>
          <a:p>
            <a:pPr algn="just"/>
            <a:r>
              <a:rPr lang="en-US" altLang="ko-KR" sz="1300" dirty="0"/>
              <a:t>Fig.1 Sizes (radius of 15 m/s wind speed) of Typhoon DANAS using GCOM-W1/AMSR-2 6.9GHz(Hong &amp; </a:t>
            </a:r>
            <a:r>
              <a:rPr lang="en-US" altLang="ko-KR" sz="1300" dirty="0" err="1"/>
              <a:t>Seo</a:t>
            </a:r>
            <a:r>
              <a:rPr lang="en-US" altLang="ko-KR" sz="1300" dirty="0"/>
              <a:t> algorithm) on 17:10 UTC Oct. 7, 2013 .</a:t>
            </a:r>
            <a:endParaRPr lang="ko-KR" altLang="ko-KR" sz="1300" dirty="0"/>
          </a:p>
        </p:txBody>
      </p:sp>
      <mc:AlternateContent xmlns:mc="http://schemas.openxmlformats.org/markup-compatibility/2006" xmlns:a14="http://schemas.microsoft.com/office/drawing/2010/main">
        <mc:Choice Requires="a14">
          <p:sp>
            <p:nvSpPr>
              <p:cNvPr id="9" name="Rectangle 5"/>
              <p:cNvSpPr txBox="1">
                <a:spLocks noChangeArrowheads="1"/>
              </p:cNvSpPr>
              <p:nvPr/>
            </p:nvSpPr>
            <p:spPr>
              <a:xfrm>
                <a:off x="4527612" y="2667000"/>
                <a:ext cx="4572000" cy="2971800"/>
              </a:xfrm>
              <a:prstGeom prst="rect">
                <a:avLst/>
              </a:prstGeom>
            </p:spPr>
            <p:txBody>
              <a:bodyPr vert="horz" lIns="91410" tIns="45705" rIns="91410" bIns="45705" rtlCol="0" anchor="ctr">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177742" indent="-177742" algn="l" fontAlgn="base">
                  <a:spcAft>
                    <a:spcPct val="0"/>
                  </a:spcAft>
                  <a:buFontTx/>
                  <a:buChar char="•"/>
                </a:pPr>
                <a:r>
                  <a:rPr lang="en-US" altLang="ko-KR" sz="1600" dirty="0">
                    <a:solidFill>
                      <a:schemeClr val="tx1"/>
                    </a:solidFill>
                    <a:latin typeface="Times New Roman" pitchFamily="18" charset="0"/>
                    <a:cs typeface="Times New Roman" pitchFamily="18" charset="0"/>
                  </a:rPr>
                  <a:t>This algorithm is based on a combination of satellite-observed microwave brightness temperatures, sea surface temperatures, and horizontally-polarized surface </a:t>
                </a:r>
                <a:r>
                  <a:rPr lang="en-US" altLang="ko-KR" sz="1600" dirty="0" err="1">
                    <a:solidFill>
                      <a:schemeClr val="tx1"/>
                    </a:solidFill>
                    <a:latin typeface="Times New Roman" pitchFamily="18" charset="0"/>
                    <a:cs typeface="Times New Roman" pitchFamily="18" charset="0"/>
                  </a:rPr>
                  <a:t>reflectivities</a:t>
                </a:r>
                <a:r>
                  <a:rPr lang="en-US" altLang="ko-KR" sz="1600" dirty="0">
                    <a:solidFill>
                      <a:schemeClr val="tx1"/>
                    </a:solidFill>
                    <a:latin typeface="Times New Roman" pitchFamily="18" charset="0"/>
                    <a:cs typeface="Times New Roman" pitchFamily="18" charset="0"/>
                  </a:rPr>
                  <a:t> from RTTOV model, and surface and atmospheric profiles from ECMWF. </a:t>
                </a:r>
              </a:p>
              <a:p>
                <a:pPr marL="177742" indent="-177742" algn="l" latinLnBrk="1">
                  <a:buFont typeface="Arial" pitchFamily="34" charset="0"/>
                  <a:buChar char="•"/>
                </a:pPr>
                <a:r>
                  <a:rPr lang="en-US" altLang="ko-KR" sz="1600" dirty="0">
                    <a:solidFill>
                      <a:schemeClr val="tx1"/>
                    </a:solidFill>
                    <a:latin typeface="Times New Roman" pitchFamily="18" charset="0"/>
                    <a:cs typeface="Times New Roman" pitchFamily="18" charset="0"/>
                  </a:rPr>
                  <a:t>The retrieved wind speed(</a:t>
                </a:r>
                <a14:m>
                  <m:oMath xmlns:m="http://schemas.openxmlformats.org/officeDocument/2006/math">
                    <m:sSub>
                      <m:sSubPr>
                        <m:ctrlPr>
                          <a:rPr lang="en-US" altLang="ko-KR" sz="1600" i="1">
                            <a:solidFill>
                              <a:schemeClr val="tx1"/>
                            </a:solidFill>
                            <a:latin typeface="Cambria Math"/>
                            <a:cs typeface="Times New Roman" pitchFamily="18" charset="0"/>
                          </a:rPr>
                        </m:ctrlPr>
                      </m:sSubPr>
                      <m:e>
                        <m:r>
                          <a:rPr lang="en-US" altLang="ko-KR" sz="1600" i="1">
                            <a:solidFill>
                              <a:schemeClr val="tx1"/>
                            </a:solidFill>
                            <a:latin typeface="Cambria Math"/>
                            <a:cs typeface="Times New Roman" pitchFamily="18" charset="0"/>
                          </a:rPr>
                          <m:t>𝑊</m:t>
                        </m:r>
                      </m:e>
                      <m:sub>
                        <m:r>
                          <a:rPr lang="en-US" altLang="ko-KR" sz="1600" i="1">
                            <a:solidFill>
                              <a:schemeClr val="tx1"/>
                            </a:solidFill>
                            <a:latin typeface="Cambria Math"/>
                            <a:cs typeface="Times New Roman" pitchFamily="18" charset="0"/>
                          </a:rPr>
                          <m:t>𝑆</m:t>
                        </m:r>
                      </m:sub>
                    </m:sSub>
                    <m:r>
                      <a:rPr lang="en-US" altLang="ko-KR" sz="1600" i="1">
                        <a:solidFill>
                          <a:schemeClr val="tx1"/>
                        </a:solidFill>
                        <a:latin typeface="Cambria Math"/>
                        <a:cs typeface="Times New Roman" pitchFamily="18" charset="0"/>
                      </a:rPr>
                      <m:t>)</m:t>
                    </m:r>
                  </m:oMath>
                </a14:m>
                <a:r>
                  <a:rPr lang="en-US" altLang="ko-KR" sz="1600" dirty="0">
                    <a:solidFill>
                      <a:schemeClr val="tx1"/>
                    </a:solidFill>
                    <a:latin typeface="Times New Roman" pitchFamily="18" charset="0"/>
                    <a:cs typeface="Times New Roman" pitchFamily="18" charset="0"/>
                  </a:rPr>
                  <a:t> shows the improved results (low bias and RMSE) </a:t>
                </a:r>
              </a:p>
              <a:p>
                <a:pPr marL="374527" lvl="1" indent="-285656" algn="l" latinLnBrk="1">
                  <a:buFontTx/>
                  <a:buChar char="-"/>
                </a:pPr>
                <a14:m>
                  <m:oMath xmlns:m="http://schemas.openxmlformats.org/officeDocument/2006/math">
                    <m:sSub>
                      <m:sSubPr>
                        <m:ctrlPr>
                          <a:rPr lang="en-US" altLang="ko-KR" sz="1600" i="1">
                            <a:solidFill>
                              <a:schemeClr val="tx1"/>
                            </a:solidFill>
                            <a:latin typeface="Cambria Math"/>
                            <a:cs typeface="Times New Roman" pitchFamily="18" charset="0"/>
                          </a:rPr>
                        </m:ctrlPr>
                      </m:sSubPr>
                      <m:e>
                        <m:r>
                          <a:rPr lang="en-US" altLang="ko-KR" sz="1600" i="1">
                            <a:solidFill>
                              <a:schemeClr val="tx1"/>
                            </a:solidFill>
                            <a:latin typeface="Cambria Math"/>
                            <a:cs typeface="Times New Roman" pitchFamily="18" charset="0"/>
                          </a:rPr>
                          <m:t>𝑊</m:t>
                        </m:r>
                      </m:e>
                      <m:sub>
                        <m:r>
                          <a:rPr lang="en-US" altLang="ko-KR" sz="1600" i="1">
                            <a:solidFill>
                              <a:schemeClr val="tx1"/>
                            </a:solidFill>
                            <a:latin typeface="Cambria Math"/>
                            <a:cs typeface="Times New Roman" pitchFamily="18" charset="0"/>
                          </a:rPr>
                          <m:t>𝑆</m:t>
                        </m:r>
                      </m:sub>
                    </m:sSub>
                  </m:oMath>
                </a14:m>
                <a:r>
                  <a:rPr lang="en-US" altLang="ko-KR" sz="1600" dirty="0">
                    <a:solidFill>
                      <a:schemeClr val="tx1"/>
                    </a:solidFill>
                    <a:latin typeface="Times New Roman" pitchFamily="18" charset="0"/>
                    <a:cs typeface="Times New Roman" pitchFamily="18" charset="0"/>
                  </a:rPr>
                  <a:t> was directly validated with the TAO buoy data and indirectly validated with the TCs intensity. </a:t>
                </a:r>
                <a:endParaRPr lang="en-US" sz="1600" kern="0" dirty="0">
                  <a:solidFill>
                    <a:schemeClr val="tx1"/>
                  </a:solidFill>
                  <a:latin typeface="Arial" pitchFamily="34" charset="0"/>
                  <a:cs typeface="Arial" pitchFamily="34" charset="0"/>
                </a:endParaRPr>
              </a:p>
            </p:txBody>
          </p:sp>
        </mc:Choice>
        <mc:Fallback xmlns="">
          <p:sp>
            <p:nvSpPr>
              <p:cNvPr id="9" name="Rectangle 5"/>
              <p:cNvSpPr txBox="1">
                <a:spLocks noRot="1" noChangeAspect="1" noMove="1" noResize="1" noEditPoints="1" noAdjustHandles="1" noChangeArrowheads="1" noChangeShapeType="1" noTextEdit="1"/>
              </p:cNvSpPr>
              <p:nvPr/>
            </p:nvSpPr>
            <p:spPr>
              <a:xfrm>
                <a:off x="4527612" y="2667000"/>
                <a:ext cx="4572000" cy="2971800"/>
              </a:xfrm>
              <a:prstGeom prst="rect">
                <a:avLst/>
              </a:prstGeom>
              <a:blipFill rotWithShape="1">
                <a:blip r:embed="rId4"/>
                <a:stretch>
                  <a:fillRect l="-533" r="-667" b="-1027"/>
                </a:stretch>
              </a:blipFill>
            </p:spPr>
            <p:txBody>
              <a:bodyPr/>
              <a:lstStyle/>
              <a:p>
                <a:r>
                  <a:rPr lang="ko-KR" altLang="en-US">
                    <a:noFill/>
                  </a:rPr>
                  <a:t> </a:t>
                </a:r>
              </a:p>
            </p:txBody>
          </p:sp>
        </mc:Fallback>
      </mc:AlternateContent>
    </p:spTree>
    <p:extLst>
      <p:ext uri="{BB962C8B-B14F-4D97-AF65-F5344CB8AC3E}">
        <p14:creationId xmlns:p14="http://schemas.microsoft.com/office/powerpoint/2010/main" val="2910847760"/>
      </p:ext>
    </p:extLst>
  </p:cSld>
  <p:clrMapOvr>
    <a:masterClrMapping/>
  </p:clrMapOvr>
  <mc:AlternateContent xmlns:mc="http://schemas.openxmlformats.org/markup-compatibility/2006" xmlns:p14="http://schemas.microsoft.com/office/powerpoint/2010/main">
    <mc:Choice Requires="p14">
      <p:transition p14:dur="250" advTm="10000"/>
    </mc:Choice>
    <mc:Fallback xmlns="">
      <p:transition advTm="1000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0" y="0"/>
            <a:ext cx="9144000" cy="1371600"/>
          </a:xfrm>
          <a:prstGeom prst="rect">
            <a:avLst/>
          </a:prstGeom>
        </p:spPr>
        <p:txBody>
          <a:bodyPr vert="horz" lIns="91410" tIns="45705" rIns="91410" bIns="45705"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0000"/>
              </a:lnSpc>
            </a:pPr>
            <a:r>
              <a:rPr lang="en-US" altLang="ko-KR" sz="2600" b="1" dirty="0">
                <a:latin typeface="Arial" pitchFamily="34" charset="0"/>
                <a:cs typeface="Arial" pitchFamily="34" charset="0"/>
              </a:rPr>
              <a:t>RGB product for convective clouds using COMS</a:t>
            </a:r>
            <a:endParaRPr lang="ko-KR" altLang="ko-KR" sz="2600" dirty="0">
              <a:latin typeface="Arial" pitchFamily="34" charset="0"/>
              <a:cs typeface="Arial" pitchFamily="34" charset="0"/>
            </a:endParaRPr>
          </a:p>
          <a:p>
            <a:pPr>
              <a:lnSpc>
                <a:spcPct val="120000"/>
              </a:lnSpc>
            </a:pPr>
            <a:r>
              <a:rPr lang="en-US" altLang="ko-KR" sz="1600" b="1" dirty="0" err="1">
                <a:latin typeface="Arial" pitchFamily="34" charset="0"/>
                <a:cs typeface="Arial" pitchFamily="34" charset="0"/>
              </a:rPr>
              <a:t>Sungwook</a:t>
            </a:r>
            <a:r>
              <a:rPr lang="en-US" altLang="ko-KR" sz="1600" b="1" dirty="0">
                <a:latin typeface="Arial" pitchFamily="34" charset="0"/>
                <a:cs typeface="Arial" pitchFamily="34" charset="0"/>
              </a:rPr>
              <a:t> Hong</a:t>
            </a:r>
            <a:r>
              <a:rPr lang="en-US" altLang="ko-KR" sz="1600" b="1" baseline="30000" dirty="0">
                <a:latin typeface="Arial" pitchFamily="34" charset="0"/>
                <a:cs typeface="Arial" pitchFamily="34" charset="0"/>
              </a:rPr>
              <a:t>1 </a:t>
            </a:r>
            <a:r>
              <a:rPr lang="en-US" altLang="ko-KR" sz="1600" b="1" dirty="0">
                <a:latin typeface="Arial" pitchFamily="34" charset="0"/>
                <a:cs typeface="Arial" pitchFamily="34" charset="0"/>
              </a:rPr>
              <a:t>,</a:t>
            </a:r>
            <a:r>
              <a:rPr lang="en-US" altLang="ko-KR" sz="1600" b="1" dirty="0" err="1">
                <a:latin typeface="Arial" pitchFamily="34" charset="0"/>
                <a:cs typeface="Arial" pitchFamily="34" charset="0"/>
              </a:rPr>
              <a:t>Yuha</a:t>
            </a:r>
            <a:r>
              <a:rPr lang="en-US" altLang="ko-KR" sz="1600" b="1" dirty="0">
                <a:latin typeface="Arial" pitchFamily="34" charset="0"/>
                <a:cs typeface="Arial" pitchFamily="34" charset="0"/>
              </a:rPr>
              <a:t> Kim</a:t>
            </a:r>
            <a:r>
              <a:rPr lang="en-US" altLang="ko-KR" sz="1600" b="1" baseline="30000" dirty="0">
                <a:latin typeface="Arial" pitchFamily="34" charset="0"/>
                <a:cs typeface="Arial" pitchFamily="34" charset="0"/>
              </a:rPr>
              <a:t>2 </a:t>
            </a:r>
            <a:r>
              <a:rPr lang="en-US" altLang="ko-KR" sz="1600" b="1" dirty="0">
                <a:latin typeface="Arial" pitchFamily="34" charset="0"/>
                <a:cs typeface="Arial" pitchFamily="34" charset="0"/>
              </a:rPr>
              <a:t>and Sang-Jin Lyu</a:t>
            </a:r>
            <a:r>
              <a:rPr lang="en-US" altLang="ko-KR" sz="1600" b="1" baseline="30000" dirty="0">
                <a:latin typeface="Arial" pitchFamily="34" charset="0"/>
                <a:cs typeface="Arial" pitchFamily="34" charset="0"/>
              </a:rPr>
              <a:t>2</a:t>
            </a:r>
            <a:r>
              <a:rPr lang="en-US" altLang="ko-KR" sz="1600" b="1" dirty="0">
                <a:latin typeface="Arial" pitchFamily="34" charset="0"/>
                <a:cs typeface="Arial" pitchFamily="34" charset="0"/>
              </a:rPr>
              <a:t> </a:t>
            </a:r>
          </a:p>
          <a:p>
            <a:pPr>
              <a:lnSpc>
                <a:spcPct val="120000"/>
              </a:lnSpc>
            </a:pPr>
            <a:r>
              <a:rPr lang="en-US" altLang="ko-KR" sz="1400" dirty="0">
                <a:latin typeface="Arial" pitchFamily="34" charset="0"/>
                <a:cs typeface="Arial" pitchFamily="34" charset="0"/>
              </a:rPr>
              <a:t>1. </a:t>
            </a:r>
            <a:r>
              <a:rPr lang="en-US" altLang="ko-KR" sz="1400" dirty="0" err="1">
                <a:latin typeface="Arial" pitchFamily="34" charset="0"/>
                <a:cs typeface="Arial" pitchFamily="34" charset="0"/>
              </a:rPr>
              <a:t>Sejong</a:t>
            </a:r>
            <a:r>
              <a:rPr lang="en-US" altLang="ko-KR" sz="1400" dirty="0">
                <a:latin typeface="Arial" pitchFamily="34" charset="0"/>
                <a:cs typeface="Arial" pitchFamily="34" charset="0"/>
              </a:rPr>
              <a:t> University, Korea, 2. National Meteorological Satellite Center, Korea Meteorological Administration</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9200" y="6309456"/>
            <a:ext cx="2438400" cy="508000"/>
          </a:xfrm>
          <a:prstGeom prst="rect">
            <a:avLst/>
          </a:prstGeom>
        </p:spPr>
      </p:pic>
      <p:sp>
        <p:nvSpPr>
          <p:cNvPr id="3" name="TextBox 2"/>
          <p:cNvSpPr txBox="1"/>
          <p:nvPr/>
        </p:nvSpPr>
        <p:spPr>
          <a:xfrm>
            <a:off x="7467600" y="6332624"/>
            <a:ext cx="1676400" cy="478966"/>
          </a:xfrm>
          <a:prstGeom prst="rect">
            <a:avLst/>
          </a:prstGeom>
          <a:noFill/>
        </p:spPr>
        <p:txBody>
          <a:bodyPr wrap="square" lIns="91410" tIns="45705" rIns="91410" bIns="45705" rtlCol="0">
            <a:spAutoFit/>
          </a:bodyPr>
          <a:lstStyle/>
          <a:p>
            <a:pPr algn="ctr"/>
            <a:r>
              <a:rPr lang="en-US" sz="2400" dirty="0"/>
              <a:t>Poster 1-41</a:t>
            </a: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17" y="2179240"/>
            <a:ext cx="4904034" cy="21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6" y="1143000"/>
            <a:ext cx="4896000" cy="1028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5"/>
          <p:cNvSpPr txBox="1">
            <a:spLocks noChangeArrowheads="1"/>
          </p:cNvSpPr>
          <p:nvPr/>
        </p:nvSpPr>
        <p:spPr>
          <a:xfrm>
            <a:off x="19200" y="4419600"/>
            <a:ext cx="4876800" cy="2397856"/>
          </a:xfrm>
          <a:prstGeom prst="rect">
            <a:avLst/>
          </a:prstGeom>
        </p:spPr>
        <p:txBody>
          <a:bodyPr vert="horz" lIns="91410" tIns="45705" rIns="91410" bIns="45705" rtlCol="0" anchor="ctr">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788" indent="-342788" algn="l" fontAlgn="base">
              <a:lnSpc>
                <a:spcPct val="114000"/>
              </a:lnSpc>
              <a:spcAft>
                <a:spcPct val="0"/>
              </a:spcAft>
              <a:buFontTx/>
              <a:buChar char="•"/>
            </a:pPr>
            <a:r>
              <a:rPr lang="en-US" sz="1300" kern="0" dirty="0">
                <a:solidFill>
                  <a:srgbClr val="333399"/>
                </a:solidFill>
                <a:latin typeface="Arial" pitchFamily="34" charset="0"/>
                <a:cs typeface="Arial" pitchFamily="34" charset="0"/>
              </a:rPr>
              <a:t>The convective cloud RGB is composed from a combination of 12.0-10.8</a:t>
            </a:r>
            <a:r>
              <a:rPr lang="ko-KR" altLang="en-US" sz="1300" kern="0" dirty="0">
                <a:solidFill>
                  <a:srgbClr val="333399"/>
                </a:solidFill>
                <a:latin typeface="Arial" pitchFamily="34" charset="0"/>
                <a:cs typeface="Arial" pitchFamily="34" charset="0"/>
              </a:rPr>
              <a:t>㎛</a:t>
            </a:r>
            <a:r>
              <a:rPr lang="en-US" altLang="ko-KR" sz="1300" kern="0" dirty="0">
                <a:solidFill>
                  <a:srgbClr val="333399"/>
                </a:solidFill>
                <a:latin typeface="Arial" pitchFamily="34" charset="0"/>
                <a:cs typeface="Arial" pitchFamily="34" charset="0"/>
              </a:rPr>
              <a:t>, 6.75-10.8</a:t>
            </a:r>
            <a:r>
              <a:rPr lang="ko-KR" altLang="en-US" sz="1300" kern="0" dirty="0">
                <a:solidFill>
                  <a:srgbClr val="333399"/>
                </a:solidFill>
                <a:latin typeface="Arial" pitchFamily="34" charset="0"/>
                <a:cs typeface="Arial" pitchFamily="34" charset="0"/>
              </a:rPr>
              <a:t>㎛</a:t>
            </a:r>
            <a:r>
              <a:rPr lang="en-US" altLang="ko-KR" sz="1300" kern="0" dirty="0">
                <a:solidFill>
                  <a:srgbClr val="333399"/>
                </a:solidFill>
                <a:latin typeface="Arial" pitchFamily="34" charset="0"/>
                <a:cs typeface="Arial" pitchFamily="34" charset="0"/>
              </a:rPr>
              <a:t>,10.8</a:t>
            </a:r>
            <a:r>
              <a:rPr lang="ko-KR" altLang="en-US" sz="1300" kern="0" dirty="0">
                <a:solidFill>
                  <a:srgbClr val="333399"/>
                </a:solidFill>
                <a:latin typeface="Arial" pitchFamily="34" charset="0"/>
                <a:cs typeface="Arial" pitchFamily="34" charset="0"/>
              </a:rPr>
              <a:t>㎛ </a:t>
            </a:r>
            <a:r>
              <a:rPr lang="en-US" altLang="ko-KR" sz="1300" kern="0" dirty="0">
                <a:solidFill>
                  <a:srgbClr val="333399"/>
                </a:solidFill>
                <a:latin typeface="Arial" pitchFamily="34" charset="0"/>
                <a:cs typeface="Arial" pitchFamily="34" charset="0"/>
              </a:rPr>
              <a:t>(Fig 1).</a:t>
            </a:r>
          </a:p>
          <a:p>
            <a:pPr marL="342788" indent="-342788" algn="l" fontAlgn="base">
              <a:lnSpc>
                <a:spcPct val="114000"/>
              </a:lnSpc>
              <a:spcAft>
                <a:spcPct val="0"/>
              </a:spcAft>
              <a:buFontTx/>
              <a:buChar char="•"/>
            </a:pPr>
            <a:r>
              <a:rPr lang="en-US" sz="1300" kern="0" dirty="0">
                <a:solidFill>
                  <a:srgbClr val="333399"/>
                </a:solidFill>
                <a:latin typeface="Arial" pitchFamily="34" charset="0"/>
                <a:cs typeface="Arial" pitchFamily="34" charset="0"/>
              </a:rPr>
              <a:t>The threshold values of the RGB product for detection of convective clouds are taken from LUT of Convective Rainfall Rate(CRR) (Fig 1-e).</a:t>
            </a:r>
          </a:p>
          <a:p>
            <a:pPr marL="342788" indent="-342788" algn="l" fontAlgn="base">
              <a:lnSpc>
                <a:spcPct val="114000"/>
              </a:lnSpc>
              <a:spcAft>
                <a:spcPct val="0"/>
              </a:spcAft>
              <a:buFontTx/>
              <a:buChar char="•"/>
            </a:pPr>
            <a:r>
              <a:rPr lang="en-US" altLang="ko-KR" sz="1300" kern="0" dirty="0">
                <a:solidFill>
                  <a:srgbClr val="333399"/>
                </a:solidFill>
                <a:latin typeface="Arial" pitchFamily="34" charset="0"/>
                <a:cs typeface="Arial" pitchFamily="34" charset="0"/>
              </a:rPr>
              <a:t>Typhoon center positions from the RGB convective cloud product shows comparable or even better result relative to the best track data (Fig 3~4) implying that the RGB convective cloud product can be used to improve the accuracy of typhoon center position analysis.</a:t>
            </a:r>
            <a:endParaRPr lang="en-US" sz="1300" kern="0" dirty="0">
              <a:solidFill>
                <a:srgbClr val="009999"/>
              </a:solidFill>
              <a:latin typeface="Arial" pitchFamily="34" charset="0"/>
              <a:cs typeface="Arial" pitchFamily="34" charset="0"/>
            </a:endParaRPr>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97836" y="1143000"/>
            <a:ext cx="4248000" cy="2276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97836" y="3515164"/>
            <a:ext cx="4248000" cy="2352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0755451"/>
      </p:ext>
    </p:extLst>
  </p:cSld>
  <p:clrMapOvr>
    <a:masterClrMapping/>
  </p:clrMapOvr>
  <mc:AlternateContent xmlns:mc="http://schemas.openxmlformats.org/markup-compatibility/2006" xmlns:p14="http://schemas.microsoft.com/office/powerpoint/2010/main">
    <mc:Choice Requires="p14">
      <p:transition p14:dur="250" advTm="10000"/>
    </mc:Choice>
    <mc:Fallback xmlns="">
      <p:transition advTm="1000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0" y="639762"/>
            <a:ext cx="9144000" cy="731838"/>
          </a:xfrm>
          <a:prstGeom prst="rect">
            <a:avLst/>
          </a:prstGeom>
        </p:spPr>
        <p:txBody>
          <a:bodyPr vert="horz" lIns="91410" tIns="45705" rIns="91410" bIns="45705"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rgbClr val="FF0000"/>
                </a:solidFill>
              </a:rPr>
              <a:t>NOAA/STAR S-NPP </a:t>
            </a:r>
            <a:r>
              <a:rPr lang="en-US" sz="2400" b="1" dirty="0" err="1">
                <a:solidFill>
                  <a:srgbClr val="FF0000"/>
                </a:solidFill>
              </a:rPr>
              <a:t>CrIS</a:t>
            </a:r>
            <a:r>
              <a:rPr lang="en-US" sz="2400" b="1" dirty="0">
                <a:solidFill>
                  <a:srgbClr val="FF0000"/>
                </a:solidFill>
              </a:rPr>
              <a:t> Full Spectral Resolution SDR Processing</a:t>
            </a:r>
          </a:p>
          <a:p>
            <a:endParaRPr lang="en-US" sz="2400" b="1" dirty="0">
              <a:solidFill>
                <a:srgbClr val="0070C0"/>
              </a:solidFill>
            </a:endParaRPr>
          </a:p>
          <a:p>
            <a:r>
              <a:rPr lang="en-US" sz="2000" dirty="0" err="1">
                <a:solidFill>
                  <a:srgbClr val="00B0F0"/>
                </a:solidFill>
              </a:rPr>
              <a:t>Xiaozhen</a:t>
            </a:r>
            <a:r>
              <a:rPr lang="en-US" sz="2000" dirty="0">
                <a:solidFill>
                  <a:srgbClr val="00B0F0"/>
                </a:solidFill>
              </a:rPr>
              <a:t> (Shawn)  Xiong</a:t>
            </a:r>
            <a:r>
              <a:rPr lang="en-US" sz="2000" baseline="30000" dirty="0">
                <a:solidFill>
                  <a:srgbClr val="00B0F0"/>
                </a:solidFill>
              </a:rPr>
              <a:t>1,2</a:t>
            </a:r>
            <a:r>
              <a:rPr lang="en-US" sz="2000" dirty="0">
                <a:solidFill>
                  <a:srgbClr val="00B0F0"/>
                </a:solidFill>
              </a:rPr>
              <a:t>, Yong Han</a:t>
            </a:r>
            <a:r>
              <a:rPr lang="en-US" sz="2000" baseline="30000" dirty="0">
                <a:solidFill>
                  <a:srgbClr val="00B0F0"/>
                </a:solidFill>
              </a:rPr>
              <a:t>2</a:t>
            </a:r>
            <a:r>
              <a:rPr lang="en-US" sz="2000" dirty="0">
                <a:solidFill>
                  <a:srgbClr val="00B0F0"/>
                </a:solidFill>
              </a:rPr>
              <a:t>, Yong Chen</a:t>
            </a:r>
            <a:r>
              <a:rPr lang="en-US" sz="2000" baseline="30000" dirty="0">
                <a:solidFill>
                  <a:srgbClr val="00B0F0"/>
                </a:solidFill>
              </a:rPr>
              <a:t>2,3</a:t>
            </a:r>
            <a:r>
              <a:rPr lang="en-US" sz="2000" dirty="0">
                <a:solidFill>
                  <a:srgbClr val="00B0F0"/>
                </a:solidFill>
              </a:rPr>
              <a:t>, </a:t>
            </a:r>
          </a:p>
          <a:p>
            <a:r>
              <a:rPr lang="en-US" sz="2000" dirty="0">
                <a:solidFill>
                  <a:srgbClr val="00B0F0"/>
                </a:solidFill>
              </a:rPr>
              <a:t> </a:t>
            </a:r>
            <a:r>
              <a:rPr lang="en-US" sz="2000" dirty="0" err="1">
                <a:solidFill>
                  <a:srgbClr val="00B0F0"/>
                </a:solidFill>
              </a:rPr>
              <a:t>Likun</a:t>
            </a:r>
            <a:r>
              <a:rPr lang="en-US" sz="2000" dirty="0">
                <a:solidFill>
                  <a:srgbClr val="00B0F0"/>
                </a:solidFill>
              </a:rPr>
              <a:t> Wang</a:t>
            </a:r>
            <a:r>
              <a:rPr lang="en-US" sz="2000" baseline="30000" dirty="0">
                <a:solidFill>
                  <a:srgbClr val="00B0F0"/>
                </a:solidFill>
              </a:rPr>
              <a:t>2,3 </a:t>
            </a:r>
            <a:r>
              <a:rPr lang="en-US" sz="2000" dirty="0">
                <a:solidFill>
                  <a:srgbClr val="00B0F0"/>
                </a:solidFill>
              </a:rPr>
              <a:t>, Denis Tremblay</a:t>
            </a:r>
            <a:r>
              <a:rPr lang="en-US" sz="2000" baseline="30000" dirty="0">
                <a:solidFill>
                  <a:srgbClr val="00B0F0"/>
                </a:solidFill>
              </a:rPr>
              <a:t>2,4</a:t>
            </a:r>
            <a:r>
              <a:rPr lang="en-US" sz="2000" dirty="0">
                <a:solidFill>
                  <a:srgbClr val="00B0F0"/>
                </a:solidFill>
              </a:rPr>
              <a:t>, </a:t>
            </a:r>
            <a:r>
              <a:rPr lang="en-US" sz="2000" dirty="0" err="1">
                <a:solidFill>
                  <a:srgbClr val="00B0F0"/>
                </a:solidFill>
              </a:rPr>
              <a:t>Xin</a:t>
            </a:r>
            <a:r>
              <a:rPr lang="en-US" sz="2000" dirty="0">
                <a:solidFill>
                  <a:srgbClr val="00B0F0"/>
                </a:solidFill>
              </a:rPr>
              <a:t> Jin</a:t>
            </a:r>
            <a:r>
              <a:rPr lang="en-US" sz="2000" baseline="30000" dirty="0">
                <a:solidFill>
                  <a:srgbClr val="00B0F0"/>
                </a:solidFill>
              </a:rPr>
              <a:t>1,2</a:t>
            </a:r>
            <a:r>
              <a:rPr lang="en-US" sz="2000" dirty="0">
                <a:solidFill>
                  <a:srgbClr val="00B0F0"/>
                </a:solidFill>
              </a:rPr>
              <a:t>, </a:t>
            </a:r>
            <a:r>
              <a:rPr lang="en-US" sz="2000" dirty="0" err="1">
                <a:solidFill>
                  <a:srgbClr val="00B0F0"/>
                </a:solidFill>
              </a:rPr>
              <a:t>Lihang</a:t>
            </a:r>
            <a:r>
              <a:rPr lang="en-US" sz="2000" dirty="0">
                <a:solidFill>
                  <a:srgbClr val="00B0F0"/>
                </a:solidFill>
              </a:rPr>
              <a:t> Zhou</a:t>
            </a:r>
            <a:r>
              <a:rPr lang="en-US" sz="2000" baseline="30000" dirty="0">
                <a:solidFill>
                  <a:srgbClr val="00B0F0"/>
                </a:solidFill>
              </a:rPr>
              <a:t>2</a:t>
            </a:r>
          </a:p>
          <a:p>
            <a:pPr algn="l"/>
            <a:r>
              <a:rPr lang="en-US" sz="1800" baseline="30000" dirty="0">
                <a:solidFill>
                  <a:srgbClr val="00B0F0"/>
                </a:solidFill>
              </a:rPr>
              <a:t>1</a:t>
            </a:r>
            <a:r>
              <a:rPr lang="en-US" sz="1800" dirty="0">
                <a:solidFill>
                  <a:srgbClr val="00B0F0"/>
                </a:solidFill>
              </a:rPr>
              <a:t>Earth Resources Technology, Inc, MD; </a:t>
            </a:r>
            <a:r>
              <a:rPr lang="en-US" sz="1800" baseline="30000" dirty="0">
                <a:solidFill>
                  <a:srgbClr val="00B0F0"/>
                </a:solidFill>
              </a:rPr>
              <a:t>2</a:t>
            </a:r>
            <a:r>
              <a:rPr lang="en-US" sz="1800" dirty="0">
                <a:solidFill>
                  <a:srgbClr val="00B0F0"/>
                </a:solidFill>
              </a:rPr>
              <a:t>NOAA Center for Satellite Applications and Research, College Park, MD; </a:t>
            </a:r>
            <a:r>
              <a:rPr lang="en-US" sz="1800" baseline="30000" dirty="0">
                <a:solidFill>
                  <a:srgbClr val="00B0F0"/>
                </a:solidFill>
              </a:rPr>
              <a:t>3</a:t>
            </a:r>
            <a:r>
              <a:rPr lang="en-US" sz="1800" dirty="0">
                <a:solidFill>
                  <a:srgbClr val="00B0F0"/>
                </a:solidFill>
              </a:rPr>
              <a:t>University of Maryland, MD; </a:t>
            </a:r>
            <a:r>
              <a:rPr lang="en-US" sz="1800" baseline="30000" dirty="0">
                <a:solidFill>
                  <a:srgbClr val="00B0F0"/>
                </a:solidFill>
              </a:rPr>
              <a:t>4</a:t>
            </a:r>
            <a:r>
              <a:rPr lang="en-US" sz="1800" dirty="0">
                <a:solidFill>
                  <a:srgbClr val="00B0F0"/>
                </a:solidFill>
              </a:rPr>
              <a:t>Science Data Processing Inc.</a:t>
            </a:r>
          </a:p>
        </p:txBody>
      </p:sp>
      <p:sp>
        <p:nvSpPr>
          <p:cNvPr id="5" name="Rectangle 5"/>
          <p:cNvSpPr txBox="1">
            <a:spLocks noChangeArrowheads="1"/>
          </p:cNvSpPr>
          <p:nvPr/>
        </p:nvSpPr>
        <p:spPr>
          <a:xfrm>
            <a:off x="0" y="2133600"/>
            <a:ext cx="4876800" cy="4953000"/>
          </a:xfrm>
          <a:prstGeom prst="rect">
            <a:avLst/>
          </a:prstGeom>
        </p:spPr>
        <p:txBody>
          <a:bodyPr vert="horz" lIns="91410" tIns="45705" rIns="91410" bIns="45705"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788" indent="-342788" algn="l" fontAlgn="base">
              <a:lnSpc>
                <a:spcPct val="90000"/>
              </a:lnSpc>
              <a:spcAft>
                <a:spcPct val="0"/>
              </a:spcAft>
            </a:pPr>
            <a:r>
              <a:rPr lang="en-US" sz="2400" b="1" kern="0" dirty="0">
                <a:solidFill>
                  <a:srgbClr val="333399"/>
                </a:solidFill>
                <a:latin typeface="Times New Roman" pitchFamily="18" charset="0"/>
                <a:cs typeface="Times New Roman" pitchFamily="18" charset="0"/>
              </a:rPr>
              <a:t>The </a:t>
            </a:r>
            <a:r>
              <a:rPr lang="en-US" sz="2400" b="1" kern="0" dirty="0" err="1">
                <a:solidFill>
                  <a:srgbClr val="333399"/>
                </a:solidFill>
                <a:latin typeface="Times New Roman" pitchFamily="18" charset="0"/>
                <a:cs typeface="Times New Roman" pitchFamily="18" charset="0"/>
              </a:rPr>
              <a:t>CrIS</a:t>
            </a:r>
            <a:r>
              <a:rPr lang="en-US" sz="2400" b="1" kern="0" dirty="0">
                <a:solidFill>
                  <a:srgbClr val="333399"/>
                </a:solidFill>
                <a:latin typeface="Times New Roman" pitchFamily="18" charset="0"/>
                <a:cs typeface="Times New Roman" pitchFamily="18" charset="0"/>
              </a:rPr>
              <a:t> full spectral (FRS) data on S-NPP and J-1 will  greatly improve trace gases observation over normal resolution</a:t>
            </a:r>
          </a:p>
          <a:p>
            <a:pPr algn="l">
              <a:buFont typeface="Wingdings" pitchFamily="2" charset="2"/>
              <a:buChar char="ü"/>
              <a:defRPr/>
            </a:pPr>
            <a:r>
              <a:rPr lang="en-US" sz="1800" dirty="0">
                <a:solidFill>
                  <a:schemeClr val="accent5">
                    <a:lumMod val="75000"/>
                  </a:schemeClr>
                </a:solidFill>
                <a:latin typeface="Times New Roman" pitchFamily="18" charset="0"/>
                <a:cs typeface="Times New Roman" pitchFamily="18" charset="0"/>
              </a:rPr>
              <a:t>Data is available since Dec.4, 2014;</a:t>
            </a:r>
          </a:p>
          <a:p>
            <a:pPr algn="l">
              <a:buFont typeface="Wingdings" pitchFamily="2" charset="2"/>
              <a:buChar char="ü"/>
              <a:defRPr/>
            </a:pPr>
            <a:r>
              <a:rPr lang="en-US" sz="1800" dirty="0">
                <a:solidFill>
                  <a:schemeClr val="accent5">
                    <a:lumMod val="75000"/>
                  </a:schemeClr>
                </a:solidFill>
                <a:latin typeface="Times New Roman" pitchFamily="18" charset="0"/>
                <a:cs typeface="Times New Roman" pitchFamily="18" charset="0"/>
              </a:rPr>
              <a:t>A modified ADL code made by STAR SDR group is used to generate the data with a  latency within 12 hours;</a:t>
            </a:r>
          </a:p>
          <a:p>
            <a:pPr algn="l">
              <a:buFont typeface="Wingdings" pitchFamily="2" charset="2"/>
              <a:buChar char="ü"/>
              <a:defRPr/>
            </a:pPr>
            <a:r>
              <a:rPr lang="en-US" sz="1800" dirty="0">
                <a:solidFill>
                  <a:schemeClr val="accent5">
                    <a:lumMod val="75000"/>
                  </a:schemeClr>
                </a:solidFill>
                <a:latin typeface="Times New Roman" pitchFamily="18" charset="0"/>
                <a:cs typeface="Times New Roman" pitchFamily="18" charset="0"/>
              </a:rPr>
              <a:t>Data is delivered on STAR FTP site  (</a:t>
            </a:r>
            <a:r>
              <a:rPr lang="en-US" sz="1800" dirty="0">
                <a:solidFill>
                  <a:schemeClr val="accent5">
                    <a:lumMod val="75000"/>
                  </a:schemeClr>
                </a:solidFill>
                <a:latin typeface="Times New Roman" pitchFamily="18" charset="0"/>
                <a:cs typeface="Times New Roman" pitchFamily="18" charset="0"/>
                <a:hlinkClick r:id="rId2"/>
              </a:rPr>
              <a:t>ftp://ftp2.star.nesdis.noaa.gov/smcd/xxiong/</a:t>
            </a:r>
            <a:r>
              <a:rPr lang="en-US" sz="1800" dirty="0">
                <a:solidFill>
                  <a:schemeClr val="accent5">
                    <a:lumMod val="75000"/>
                  </a:schemeClr>
                </a:solidFill>
                <a:latin typeface="Times New Roman" pitchFamily="18" charset="0"/>
                <a:cs typeface="Times New Roman" pitchFamily="18" charset="0"/>
              </a:rPr>
              <a:t>) and  GRAVITE (https://gravite.jpss.noaa.gov/).</a:t>
            </a:r>
          </a:p>
          <a:p>
            <a:pPr>
              <a:lnSpc>
                <a:spcPct val="90000"/>
              </a:lnSpc>
            </a:pP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9800" y="5873749"/>
            <a:ext cx="4724400" cy="984250"/>
          </a:xfrm>
          <a:prstGeom prst="rect">
            <a:avLst/>
          </a:prstGeom>
        </p:spPr>
      </p:pic>
      <p:sp>
        <p:nvSpPr>
          <p:cNvPr id="3" name="TextBox 2"/>
          <p:cNvSpPr txBox="1"/>
          <p:nvPr/>
        </p:nvSpPr>
        <p:spPr>
          <a:xfrm>
            <a:off x="7315200" y="5947820"/>
            <a:ext cx="1676400" cy="862416"/>
          </a:xfrm>
          <a:prstGeom prst="rect">
            <a:avLst/>
          </a:prstGeom>
          <a:noFill/>
        </p:spPr>
        <p:txBody>
          <a:bodyPr wrap="square" lIns="91410" tIns="45705" rIns="91410" bIns="45705" rtlCol="0">
            <a:spAutoFit/>
          </a:bodyPr>
          <a:lstStyle/>
          <a:p>
            <a:pPr algn="ctr"/>
            <a:r>
              <a:rPr lang="en-US" sz="2400" dirty="0"/>
              <a:t>Poster # </a:t>
            </a:r>
          </a:p>
          <a:p>
            <a:pPr algn="ctr"/>
            <a:r>
              <a:rPr lang="en-US" sz="2400" dirty="0"/>
              <a:t>1-43</a:t>
            </a:r>
          </a:p>
        </p:txBody>
      </p:sp>
      <p:grpSp>
        <p:nvGrpSpPr>
          <p:cNvPr id="9" name="Group 8"/>
          <p:cNvGrpSpPr>
            <a:grpSpLocks noChangeAspect="1"/>
          </p:cNvGrpSpPr>
          <p:nvPr/>
        </p:nvGrpSpPr>
        <p:grpSpPr bwMode="auto">
          <a:xfrm>
            <a:off x="4972050" y="2514600"/>
            <a:ext cx="4326557" cy="2209800"/>
            <a:chOff x="685800" y="896789"/>
            <a:chExt cx="8193195" cy="2962656"/>
          </a:xfrm>
        </p:grpSpPr>
        <p:pic>
          <p:nvPicPr>
            <p:cNvPr id="10" name="Picture 9" descr="CrIS_high_low_BT_final.tif"/>
            <p:cNvPicPr>
              <a:picLocks noChangeAspect="1"/>
            </p:cNvPicPr>
            <p:nvPr/>
          </p:nvPicPr>
          <p:blipFill>
            <a:blip r:embed="rId4" cstate="print"/>
            <a:srcRect/>
            <a:stretch>
              <a:fillRect/>
            </a:stretch>
          </p:blipFill>
          <p:spPr bwMode="auto">
            <a:xfrm>
              <a:off x="685800" y="896789"/>
              <a:ext cx="7900416" cy="2962656"/>
            </a:xfrm>
            <a:prstGeom prst="rect">
              <a:avLst/>
            </a:prstGeom>
            <a:noFill/>
            <a:ln w="9525">
              <a:noFill/>
              <a:miter lim="800000"/>
              <a:headEnd/>
              <a:tailEnd/>
            </a:ln>
          </p:spPr>
        </p:pic>
        <p:cxnSp>
          <p:nvCxnSpPr>
            <p:cNvPr id="11" name="Straight Arrow Connector 10"/>
            <p:cNvCxnSpPr/>
            <p:nvPr/>
          </p:nvCxnSpPr>
          <p:spPr>
            <a:xfrm flipH="1">
              <a:off x="3589834" y="1220297"/>
              <a:ext cx="231480" cy="14047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7056036" y="1118137"/>
              <a:ext cx="228475" cy="2277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a:spLocks noChangeArrowheads="1"/>
            </p:cNvSpPr>
            <p:nvPr/>
          </p:nvSpPr>
          <p:spPr bwMode="auto">
            <a:xfrm>
              <a:off x="3749927" y="1058059"/>
              <a:ext cx="1005393" cy="495160"/>
            </a:xfrm>
            <a:prstGeom prst="rect">
              <a:avLst/>
            </a:prstGeom>
            <a:noFill/>
            <a:ln w="9525">
              <a:noFill/>
              <a:miter lim="800000"/>
              <a:headEnd/>
              <a:tailEnd/>
            </a:ln>
          </p:spPr>
          <p:txBody>
            <a:bodyPr wrap="none">
              <a:spAutoFit/>
            </a:bodyPr>
            <a:lstStyle/>
            <a:p>
              <a:r>
                <a:rPr lang="en-US"/>
                <a:t>CH</a:t>
              </a:r>
              <a:r>
                <a:rPr lang="en-US" baseline="-25000"/>
                <a:t>4</a:t>
              </a:r>
            </a:p>
          </p:txBody>
        </p:sp>
        <p:sp>
          <p:nvSpPr>
            <p:cNvPr id="14" name="TextBox 13"/>
            <p:cNvSpPr txBox="1">
              <a:spLocks noChangeArrowheads="1"/>
            </p:cNvSpPr>
            <p:nvPr/>
          </p:nvSpPr>
          <p:spPr bwMode="auto">
            <a:xfrm>
              <a:off x="7217229" y="956588"/>
              <a:ext cx="867941" cy="495160"/>
            </a:xfrm>
            <a:prstGeom prst="rect">
              <a:avLst/>
            </a:prstGeom>
            <a:noFill/>
            <a:ln w="9525">
              <a:noFill/>
              <a:miter lim="800000"/>
              <a:headEnd/>
              <a:tailEnd/>
            </a:ln>
          </p:spPr>
          <p:txBody>
            <a:bodyPr wrap="none">
              <a:spAutoFit/>
            </a:bodyPr>
            <a:lstStyle/>
            <a:p>
              <a:r>
                <a:rPr lang="en-US"/>
                <a:t>CO</a:t>
              </a:r>
              <a:endParaRPr lang="en-US" baseline="-25000"/>
            </a:p>
          </p:txBody>
        </p:sp>
        <p:sp>
          <p:nvSpPr>
            <p:cNvPr id="15" name="TextBox 14"/>
            <p:cNvSpPr txBox="1">
              <a:spLocks noChangeArrowheads="1"/>
            </p:cNvSpPr>
            <p:nvPr/>
          </p:nvSpPr>
          <p:spPr bwMode="auto">
            <a:xfrm>
              <a:off x="7862310" y="1440397"/>
              <a:ext cx="1016685" cy="495160"/>
            </a:xfrm>
            <a:prstGeom prst="rect">
              <a:avLst/>
            </a:prstGeom>
            <a:noFill/>
            <a:ln w="9525">
              <a:noFill/>
              <a:miter lim="800000"/>
              <a:headEnd/>
              <a:tailEnd/>
            </a:ln>
          </p:spPr>
          <p:txBody>
            <a:bodyPr wrap="none">
              <a:spAutoFit/>
            </a:bodyPr>
            <a:lstStyle/>
            <a:p>
              <a:r>
                <a:rPr lang="en-US"/>
                <a:t>CO</a:t>
              </a:r>
              <a:r>
                <a:rPr lang="en-US" baseline="-25000"/>
                <a:t>2</a:t>
              </a:r>
            </a:p>
          </p:txBody>
        </p:sp>
        <p:cxnSp>
          <p:nvCxnSpPr>
            <p:cNvPr id="16" name="Straight Arrow Connector 15"/>
            <p:cNvCxnSpPr/>
            <p:nvPr/>
          </p:nvCxnSpPr>
          <p:spPr>
            <a:xfrm flipH="1">
              <a:off x="7702380" y="1682149"/>
              <a:ext cx="228475" cy="2277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17" name="Rectangle 16"/>
          <p:cNvSpPr/>
          <p:nvPr/>
        </p:nvSpPr>
        <p:spPr>
          <a:xfrm>
            <a:off x="4800600" y="4876800"/>
            <a:ext cx="4343400" cy="953050"/>
          </a:xfrm>
          <a:prstGeom prst="rect">
            <a:avLst/>
          </a:prstGeom>
        </p:spPr>
        <p:txBody>
          <a:bodyPr wrap="square" lIns="91410" tIns="45705" rIns="91410" bIns="45705">
            <a:spAutoFit/>
          </a:bodyPr>
          <a:lstStyle/>
          <a:p>
            <a:pPr defTabSz="868079"/>
            <a:r>
              <a:rPr lang="en-US" dirty="0" err="1" smtClean="0"/>
              <a:t>CrIS</a:t>
            </a:r>
            <a:r>
              <a:rPr lang="en-US" dirty="0" smtClean="0"/>
              <a:t> full spectrum with 2223 channels (non </a:t>
            </a:r>
            <a:r>
              <a:rPr lang="en-US" dirty="0" err="1" smtClean="0"/>
              <a:t>apodized</a:t>
            </a:r>
            <a:r>
              <a:rPr lang="en-US" dirty="0" smtClean="0"/>
              <a:t>, red) </a:t>
            </a:r>
            <a:r>
              <a:rPr lang="en-US" dirty="0" err="1" smtClean="0"/>
              <a:t>vs</a:t>
            </a:r>
            <a:r>
              <a:rPr lang="en-US" dirty="0" smtClean="0"/>
              <a:t> current </a:t>
            </a:r>
            <a:r>
              <a:rPr lang="en-US" smtClean="0"/>
              <a:t>normal resolution mode </a:t>
            </a:r>
            <a:r>
              <a:rPr lang="en-US" dirty="0" smtClean="0"/>
              <a:t>with 1317 channels(black). </a:t>
            </a:r>
            <a:endParaRPr lang="en-US" dirty="0"/>
          </a:p>
        </p:txBody>
      </p:sp>
    </p:spTree>
    <p:extLst>
      <p:ext uri="{BB962C8B-B14F-4D97-AF65-F5344CB8AC3E}">
        <p14:creationId xmlns:p14="http://schemas.microsoft.com/office/powerpoint/2010/main" val="4240072619"/>
      </p:ext>
    </p:extLst>
  </p:cSld>
  <p:clrMapOvr>
    <a:masterClrMapping/>
  </p:clrMapOvr>
  <mc:AlternateContent xmlns:mc="http://schemas.openxmlformats.org/markup-compatibility/2006" xmlns:p14="http://schemas.microsoft.com/office/powerpoint/2010/main">
    <mc:Choice Requires="p14">
      <p:transition p14:dur="250" advTm="10000"/>
    </mc:Choice>
    <mc:Fallback xmlns="">
      <p:transition advTm="1000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0" y="639762"/>
            <a:ext cx="9144000" cy="731838"/>
          </a:xfrm>
          <a:prstGeom prst="rect">
            <a:avLst/>
          </a:prstGeom>
        </p:spPr>
        <p:txBody>
          <a:bodyPr vert="horz" lIns="91410" tIns="45705" rIns="91410" bIns="45705"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solidFill>
                  <a:srgbClr val="0000FF"/>
                </a:solidFill>
                <a:latin typeface="Arial" pitchFamily="34" charset="0"/>
                <a:cs typeface="Arial" pitchFamily="34" charset="0"/>
              </a:rPr>
              <a:t>Applications of GOES data in Brazil</a:t>
            </a:r>
            <a:br>
              <a:rPr lang="en-US" sz="2800" dirty="0">
                <a:solidFill>
                  <a:srgbClr val="0000FF"/>
                </a:solidFill>
                <a:latin typeface="Arial" pitchFamily="34" charset="0"/>
                <a:cs typeface="Arial" pitchFamily="34" charset="0"/>
              </a:rPr>
            </a:br>
            <a:r>
              <a:rPr lang="en-US" sz="2800" dirty="0">
                <a:solidFill>
                  <a:srgbClr val="0000FF"/>
                </a:solidFill>
                <a:latin typeface="Arial" pitchFamily="34" charset="0"/>
                <a:cs typeface="Arial" pitchFamily="34" charset="0"/>
              </a:rPr>
              <a:t>Nelson J. Ferreira</a:t>
            </a:r>
          </a:p>
          <a:p>
            <a:r>
              <a:rPr lang="en-US" sz="1800" dirty="0">
                <a:solidFill>
                  <a:srgbClr val="0000FF"/>
                </a:solidFill>
                <a:latin typeface="Arial" pitchFamily="34" charset="0"/>
                <a:cs typeface="Arial" pitchFamily="34" charset="0"/>
              </a:rPr>
              <a:t>DSA/CPTEC Brazilian Institute for Space Research – INPE</a:t>
            </a:r>
          </a:p>
          <a:p>
            <a:r>
              <a:rPr lang="en-US" sz="1800" dirty="0" err="1">
                <a:solidFill>
                  <a:srgbClr val="0000FF"/>
                </a:solidFill>
                <a:latin typeface="Arial" pitchFamily="34" charset="0"/>
                <a:cs typeface="Arial" pitchFamily="34" charset="0"/>
              </a:rPr>
              <a:t>Cachoeira</a:t>
            </a:r>
            <a:r>
              <a:rPr lang="en-US" sz="1800" dirty="0">
                <a:solidFill>
                  <a:srgbClr val="0000FF"/>
                </a:solidFill>
                <a:latin typeface="Arial" pitchFamily="34" charset="0"/>
                <a:cs typeface="Arial" pitchFamily="34" charset="0"/>
              </a:rPr>
              <a:t> </a:t>
            </a:r>
            <a:r>
              <a:rPr lang="en-US" sz="1800" dirty="0" err="1">
                <a:solidFill>
                  <a:srgbClr val="0000FF"/>
                </a:solidFill>
                <a:latin typeface="Arial" pitchFamily="34" charset="0"/>
                <a:cs typeface="Arial" pitchFamily="34" charset="0"/>
              </a:rPr>
              <a:t>Paulista</a:t>
            </a:r>
            <a:r>
              <a:rPr lang="en-US" sz="1800" dirty="0">
                <a:solidFill>
                  <a:srgbClr val="0000FF"/>
                </a:solidFill>
                <a:latin typeface="Arial" pitchFamily="34" charset="0"/>
                <a:cs typeface="Arial" pitchFamily="34" charset="0"/>
              </a:rPr>
              <a:t>, SP, Brazil </a:t>
            </a:r>
          </a:p>
        </p:txBody>
      </p:sp>
      <p:sp>
        <p:nvSpPr>
          <p:cNvPr id="5" name="Rectangle 5"/>
          <p:cNvSpPr txBox="1">
            <a:spLocks noChangeArrowheads="1"/>
          </p:cNvSpPr>
          <p:nvPr/>
        </p:nvSpPr>
        <p:spPr>
          <a:xfrm>
            <a:off x="76200" y="1905000"/>
            <a:ext cx="4876800" cy="4953000"/>
          </a:xfrm>
          <a:prstGeom prst="rect">
            <a:avLst/>
          </a:prstGeom>
        </p:spPr>
        <p:txBody>
          <a:bodyPr vert="horz" lIns="91410" tIns="45705" rIns="91410" bIns="45705"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just"/>
            <a:r>
              <a:rPr lang="en-US" sz="2000" b="1" dirty="0">
                <a:solidFill>
                  <a:schemeClr val="tx1"/>
                </a:solidFill>
              </a:rPr>
              <a:t>GOES-13 has been successfully used in Brazil providing imagery data every 30 minutes in routine mode and every 3 hours in RSO mode. This reception routine enabled to improve weather forecasts, disaster management, drought, fires warnings and to monitor extreme weather events. Also training material on the use of GOES over South America was designed to increase the forecasters’ skill in incorporating satellite data in the short-range forecast, and warning decision makers processes. </a:t>
            </a:r>
            <a:endParaRPr lang="pt-BR" sz="2000" b="1" dirty="0">
              <a:solidFill>
                <a:schemeClr val="tx1"/>
              </a:solidFill>
            </a:endParaRPr>
          </a:p>
          <a:p>
            <a:pPr algn="just">
              <a:lnSpc>
                <a:spcPct val="90000"/>
              </a:lnSpc>
            </a:pPr>
            <a:endParaRPr lang="en-US" sz="2000" dirty="0"/>
          </a:p>
        </p:txBody>
      </p:sp>
      <p:sp>
        <p:nvSpPr>
          <p:cNvPr id="8" name="TextBox 7"/>
          <p:cNvSpPr txBox="1"/>
          <p:nvPr/>
        </p:nvSpPr>
        <p:spPr>
          <a:xfrm>
            <a:off x="5257800" y="5196570"/>
            <a:ext cx="3886200" cy="318615"/>
          </a:xfrm>
          <a:prstGeom prst="rect">
            <a:avLst/>
          </a:prstGeom>
          <a:noFill/>
        </p:spPr>
        <p:txBody>
          <a:bodyPr wrap="square" lIns="91410" tIns="45705" rIns="91410" bIns="45705" rtlCol="0">
            <a:spAutoFit/>
          </a:bodyPr>
          <a:lstStyle/>
          <a:p>
            <a:r>
              <a:rPr lang="en-US" sz="1400" i="1" dirty="0"/>
              <a:t>GOES Products available at CPTEC/INPE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800" y="5873749"/>
            <a:ext cx="4724400" cy="984250"/>
          </a:xfrm>
          <a:prstGeom prst="rect">
            <a:avLst/>
          </a:prstGeom>
        </p:spPr>
      </p:pic>
      <p:sp>
        <p:nvSpPr>
          <p:cNvPr id="3" name="TextBox 2"/>
          <p:cNvSpPr txBox="1"/>
          <p:nvPr/>
        </p:nvSpPr>
        <p:spPr>
          <a:xfrm>
            <a:off x="7034081" y="5961564"/>
            <a:ext cx="1943100" cy="478966"/>
          </a:xfrm>
          <a:prstGeom prst="rect">
            <a:avLst/>
          </a:prstGeom>
          <a:noFill/>
        </p:spPr>
        <p:txBody>
          <a:bodyPr wrap="square" lIns="91410" tIns="45705" rIns="91410" bIns="45705" rtlCol="0">
            <a:spAutoFit/>
          </a:bodyPr>
          <a:lstStyle/>
          <a:p>
            <a:pPr algn="ctr"/>
            <a:r>
              <a:rPr lang="en-US" sz="2400" dirty="0"/>
              <a:t>Poster # 1-44</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528" t="31726" r="44323" b="13262"/>
          <a:stretch/>
        </p:blipFill>
        <p:spPr bwMode="auto">
          <a:xfrm>
            <a:off x="5002306" y="2514600"/>
            <a:ext cx="3946300" cy="2646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3670631"/>
      </p:ext>
    </p:extLst>
  </p:cSld>
  <p:clrMapOvr>
    <a:masterClrMapping/>
  </p:clrMapOvr>
  <mc:AlternateContent xmlns:mc="http://schemas.openxmlformats.org/markup-compatibility/2006" xmlns:p14="http://schemas.microsoft.com/office/powerpoint/2010/main">
    <mc:Choice Requires="p14">
      <p:transition p14:dur="250" advTm="10000"/>
    </mc:Choice>
    <mc:Fallback xmlns="">
      <p:transition advTm="1000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193431" y="639762"/>
            <a:ext cx="9144000" cy="731838"/>
          </a:xfrm>
          <a:prstGeom prst="rect">
            <a:avLst/>
          </a:prstGeom>
        </p:spPr>
        <p:txBody>
          <a:bodyPr vert="horz" lIns="91410" tIns="45705" rIns="91410" bIns="45705"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a:t>Joint Polar Satellite System (JPSS) Common Ground</a:t>
            </a:r>
            <a:endParaRPr lang="en-US" sz="2700" dirty="0"/>
          </a:p>
          <a:p>
            <a:r>
              <a:rPr lang="en-US" sz="2700" b="1" dirty="0"/>
              <a:t>System (CGS) Multimission Support #1-45</a:t>
            </a:r>
            <a:endParaRPr lang="en-US" sz="2700" dirty="0"/>
          </a:p>
          <a:p>
            <a:r>
              <a:rPr lang="en-US" sz="1800" b="1" dirty="0">
                <a:solidFill>
                  <a:srgbClr val="0000FF"/>
                </a:solidFill>
                <a:latin typeface="Arial" pitchFamily="34" charset="0"/>
                <a:cs typeface="Arial" pitchFamily="34" charset="0"/>
              </a:rPr>
              <a:t>Mike Jamilkowski, Shawn Miller and Kerry Grant</a:t>
            </a:r>
          </a:p>
          <a:p>
            <a:r>
              <a:rPr lang="en-US" sz="1600" dirty="0">
                <a:solidFill>
                  <a:srgbClr val="0000FF"/>
                </a:solidFill>
                <a:latin typeface="Arial" pitchFamily="34" charset="0"/>
                <a:cs typeface="Arial" pitchFamily="34" charset="0"/>
              </a:rPr>
              <a:t>Raytheon Intelligence, Information and Services</a:t>
            </a:r>
          </a:p>
          <a:p>
            <a:r>
              <a:rPr lang="en-US" sz="1600" dirty="0">
                <a:solidFill>
                  <a:srgbClr val="0000FF"/>
                </a:solidFill>
                <a:latin typeface="Arial" pitchFamily="34" charset="0"/>
                <a:cs typeface="Arial" pitchFamily="34" charset="0"/>
              </a:rPr>
              <a:t>Greenbelt MD &amp; Aurora CO</a:t>
            </a:r>
          </a:p>
        </p:txBody>
      </p:sp>
      <p:sp>
        <p:nvSpPr>
          <p:cNvPr id="5" name="Rectangle 5"/>
          <p:cNvSpPr txBox="1">
            <a:spLocks noChangeArrowheads="1"/>
          </p:cNvSpPr>
          <p:nvPr/>
        </p:nvSpPr>
        <p:spPr>
          <a:xfrm>
            <a:off x="76200" y="1905000"/>
            <a:ext cx="5562600" cy="4953000"/>
          </a:xfrm>
          <a:prstGeom prst="rect">
            <a:avLst/>
          </a:prstGeom>
        </p:spPr>
        <p:txBody>
          <a:bodyPr vert="horz" lIns="91410" tIns="45705" rIns="91410" bIns="45705"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788" indent="-342788" algn="l" fontAlgn="base">
              <a:lnSpc>
                <a:spcPct val="90000"/>
              </a:lnSpc>
              <a:spcAft>
                <a:spcPct val="0"/>
              </a:spcAft>
              <a:buFontTx/>
              <a:buChar char="•"/>
            </a:pPr>
            <a:r>
              <a:rPr lang="en-US" sz="2000" kern="0" dirty="0">
                <a:solidFill>
                  <a:srgbClr val="0000FF"/>
                </a:solidFill>
                <a:latin typeface="Arial"/>
              </a:rPr>
              <a:t>CGS design tenants emphasize ability to incorporate multiple missions</a:t>
            </a:r>
          </a:p>
          <a:p>
            <a:pPr lvl="1" algn="l" fontAlgn="base">
              <a:lnSpc>
                <a:spcPct val="90000"/>
              </a:lnSpc>
              <a:spcAft>
                <a:spcPct val="0"/>
              </a:spcAft>
            </a:pPr>
            <a:r>
              <a:rPr lang="en-US" sz="1800" kern="0" dirty="0">
                <a:solidFill>
                  <a:srgbClr val="0000FF"/>
                </a:solidFill>
                <a:latin typeface="Arial"/>
              </a:rPr>
              <a:t>– </a:t>
            </a:r>
            <a:r>
              <a:rPr lang="en-US" sz="1600" kern="0" dirty="0">
                <a:solidFill>
                  <a:srgbClr val="0000FF"/>
                </a:solidFill>
                <a:latin typeface="Arial"/>
              </a:rPr>
              <a:t>Modular functionality</a:t>
            </a:r>
          </a:p>
          <a:p>
            <a:pPr lvl="1" algn="l" fontAlgn="base">
              <a:lnSpc>
                <a:spcPct val="90000"/>
              </a:lnSpc>
              <a:spcAft>
                <a:spcPct val="0"/>
              </a:spcAft>
            </a:pPr>
            <a:r>
              <a:rPr lang="en-US" sz="1600" kern="0" dirty="0">
                <a:solidFill>
                  <a:srgbClr val="0000FF"/>
                </a:solidFill>
                <a:latin typeface="Arial"/>
              </a:rPr>
              <a:t>– Flexible interfaces</a:t>
            </a:r>
          </a:p>
          <a:p>
            <a:pPr lvl="1" algn="l" fontAlgn="base">
              <a:lnSpc>
                <a:spcPct val="90000"/>
              </a:lnSpc>
              <a:spcAft>
                <a:spcPct val="0"/>
              </a:spcAft>
            </a:pPr>
            <a:r>
              <a:rPr lang="en-US" sz="1600" kern="0" dirty="0">
                <a:solidFill>
                  <a:srgbClr val="0000FF"/>
                </a:solidFill>
                <a:latin typeface="Arial"/>
              </a:rPr>
              <a:t>– Improved information integration across missions</a:t>
            </a:r>
          </a:p>
          <a:p>
            <a:pPr lvl="1" algn="l" fontAlgn="base">
              <a:lnSpc>
                <a:spcPct val="90000"/>
              </a:lnSpc>
              <a:spcAft>
                <a:spcPct val="0"/>
              </a:spcAft>
            </a:pPr>
            <a:r>
              <a:rPr lang="en-US" sz="1600" kern="0" dirty="0">
                <a:solidFill>
                  <a:srgbClr val="0000FF"/>
                </a:solidFill>
                <a:latin typeface="Arial"/>
              </a:rPr>
              <a:t>– Generalized capabilities rather than point solutions</a:t>
            </a:r>
          </a:p>
          <a:p>
            <a:pPr marL="342788" indent="-342788" algn="l" fontAlgn="base">
              <a:lnSpc>
                <a:spcPct val="90000"/>
              </a:lnSpc>
              <a:spcAft>
                <a:spcPct val="0"/>
              </a:spcAft>
              <a:buFont typeface="Arial" panose="020B0604020202020204" pitchFamily="34" charset="0"/>
              <a:buChar char="•"/>
            </a:pPr>
            <a:r>
              <a:rPr lang="en-US" sz="2000" kern="0" dirty="0">
                <a:solidFill>
                  <a:srgbClr val="0000FF"/>
                </a:solidFill>
                <a:latin typeface="Arial"/>
              </a:rPr>
              <a:t>Support for new missions can be tailored to specific needs</a:t>
            </a:r>
          </a:p>
          <a:p>
            <a:pPr lvl="1" algn="l" fontAlgn="base">
              <a:lnSpc>
                <a:spcPct val="90000"/>
              </a:lnSpc>
              <a:spcAft>
                <a:spcPct val="0"/>
              </a:spcAft>
            </a:pPr>
            <a:r>
              <a:rPr lang="en-US" sz="1800" kern="0" dirty="0">
                <a:solidFill>
                  <a:srgbClr val="0000FF"/>
                </a:solidFill>
                <a:latin typeface="Arial"/>
              </a:rPr>
              <a:t>– Data acquisition and routing</a:t>
            </a:r>
          </a:p>
          <a:p>
            <a:pPr lvl="1" algn="l" fontAlgn="base">
              <a:lnSpc>
                <a:spcPct val="90000"/>
              </a:lnSpc>
              <a:spcAft>
                <a:spcPct val="0"/>
              </a:spcAft>
            </a:pPr>
            <a:r>
              <a:rPr lang="en-US" sz="1800" kern="0" dirty="0">
                <a:solidFill>
                  <a:srgbClr val="0000FF"/>
                </a:solidFill>
                <a:latin typeface="Arial"/>
              </a:rPr>
              <a:t>– Command and control</a:t>
            </a:r>
          </a:p>
          <a:p>
            <a:pPr lvl="1" algn="l" fontAlgn="base">
              <a:lnSpc>
                <a:spcPct val="90000"/>
              </a:lnSpc>
              <a:spcAft>
                <a:spcPct val="0"/>
              </a:spcAft>
            </a:pPr>
            <a:r>
              <a:rPr lang="en-US" sz="1800" kern="0" dirty="0">
                <a:solidFill>
                  <a:srgbClr val="0000FF"/>
                </a:solidFill>
                <a:latin typeface="Arial"/>
              </a:rPr>
              <a:t>– Data processing and delivery</a:t>
            </a:r>
          </a:p>
          <a:p>
            <a:pPr marL="342788" indent="-342788" algn="l" fontAlgn="base">
              <a:lnSpc>
                <a:spcPct val="90000"/>
              </a:lnSpc>
              <a:spcAft>
                <a:spcPct val="0"/>
              </a:spcAft>
              <a:buFontTx/>
              <a:buChar char="•"/>
            </a:pPr>
            <a:r>
              <a:rPr lang="en-US" sz="1900" kern="0" dirty="0">
                <a:solidFill>
                  <a:srgbClr val="0000FF"/>
                </a:solidFill>
                <a:latin typeface="Arial"/>
              </a:rPr>
              <a:t>Block 3.0 will provide opportunity to align the CGS with the NOAA Enterprise Ground vision</a:t>
            </a:r>
            <a:endParaRPr lang="en-US" sz="1900" dirty="0">
              <a:solidFill>
                <a:srgbClr val="0000FF"/>
              </a:solidFill>
            </a:endParaRPr>
          </a:p>
        </p:txBody>
      </p:sp>
      <p:sp>
        <p:nvSpPr>
          <p:cNvPr id="8" name="TextBox 7"/>
          <p:cNvSpPr txBox="1"/>
          <p:nvPr/>
        </p:nvSpPr>
        <p:spPr>
          <a:xfrm>
            <a:off x="5770562" y="6334780"/>
            <a:ext cx="3124200" cy="541713"/>
          </a:xfrm>
          <a:prstGeom prst="rect">
            <a:avLst/>
          </a:prstGeom>
          <a:noFill/>
        </p:spPr>
        <p:txBody>
          <a:bodyPr wrap="square" lIns="91410" tIns="45705" rIns="91410" bIns="45705" rtlCol="0">
            <a:spAutoFit/>
          </a:bodyPr>
          <a:lstStyle/>
          <a:p>
            <a:pPr algn="ctr"/>
            <a:r>
              <a:rPr lang="en-US" sz="1400" i="1" dirty="0"/>
              <a:t>CGS Block 2.0: Operational, Multi-Mission Enterprise Ground</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5708457"/>
            <a:ext cx="5105400" cy="1063625"/>
          </a:xfrm>
          <a:prstGeom prst="rect">
            <a:avLst/>
          </a:prstGeom>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0433" y="627575"/>
            <a:ext cx="1681168" cy="1051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21326" y="1861552"/>
            <a:ext cx="3622675" cy="4513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588" y="596492"/>
            <a:ext cx="927733" cy="1041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RTN_RGB_RED"/>
          <p:cNvPicPr>
            <a:picLocks noChangeAspect="1" noChangeArrowheads="1"/>
          </p:cNvPicPr>
          <p:nvPr/>
        </p:nvPicPr>
        <p:blipFill>
          <a:blip r:embed="rId6" cstate="print"/>
          <a:srcRect/>
          <a:stretch>
            <a:fillRect/>
          </a:stretch>
        </p:blipFill>
        <p:spPr bwMode="auto">
          <a:xfrm>
            <a:off x="368172" y="1677319"/>
            <a:ext cx="1198562" cy="252152"/>
          </a:xfrm>
          <a:prstGeom prst="rect">
            <a:avLst/>
          </a:prstGeom>
          <a:noFill/>
          <a:ln w="9525">
            <a:noFill/>
            <a:miter lim="800000"/>
            <a:headEnd/>
            <a:tailEnd/>
          </a:ln>
        </p:spPr>
      </p:pic>
    </p:spTree>
    <p:extLst>
      <p:ext uri="{BB962C8B-B14F-4D97-AF65-F5344CB8AC3E}">
        <p14:creationId xmlns:p14="http://schemas.microsoft.com/office/powerpoint/2010/main" val="2443706880"/>
      </p:ext>
    </p:extLst>
  </p:cSld>
  <p:clrMapOvr>
    <a:masterClrMapping/>
  </p:clrMapOvr>
  <mc:AlternateContent xmlns:mc="http://schemas.openxmlformats.org/markup-compatibility/2006" xmlns:p14="http://schemas.microsoft.com/office/powerpoint/2010/main">
    <mc:Choice Requires="p14">
      <p:transition p14:dur="250" advTm="10000"/>
    </mc:Choice>
    <mc:Fallback xmlns="">
      <p:transition advTm="1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457200" y="639762"/>
            <a:ext cx="8229600" cy="731838"/>
          </a:xfrm>
          <a:prstGeom prst="rect">
            <a:avLst/>
          </a:prstGeom>
        </p:spPr>
        <p:txBody>
          <a:bodyPr vert="horz" lIns="91410" tIns="45705" rIns="91410" bIns="45705"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solidFill>
                  <a:srgbClr val="0000FF"/>
                </a:solidFill>
                <a:latin typeface="Arial" pitchFamily="34" charset="0"/>
                <a:cs typeface="Arial" pitchFamily="34" charset="0"/>
              </a:rPr>
              <a:t>Improvements to Ensemble Tropical Rainfall Potential (</a:t>
            </a:r>
            <a:r>
              <a:rPr lang="en-US" sz="2800" b="1" dirty="0" err="1">
                <a:solidFill>
                  <a:srgbClr val="0000FF"/>
                </a:solidFill>
                <a:latin typeface="Arial" pitchFamily="34" charset="0"/>
                <a:cs typeface="Arial" pitchFamily="34" charset="0"/>
              </a:rPr>
              <a:t>eTRaP</a:t>
            </a:r>
            <a:r>
              <a:rPr lang="en-US" sz="2800" b="1" dirty="0">
                <a:solidFill>
                  <a:srgbClr val="0000FF"/>
                </a:solidFill>
                <a:latin typeface="Arial" pitchFamily="34" charset="0"/>
                <a:cs typeface="Arial" pitchFamily="34" charset="0"/>
              </a:rPr>
              <a:t>)</a:t>
            </a:r>
          </a:p>
          <a:p>
            <a:r>
              <a:rPr lang="en-US" sz="1600" dirty="0">
                <a:solidFill>
                  <a:srgbClr val="0000FF"/>
                </a:solidFill>
                <a:latin typeface="Arial" pitchFamily="34" charset="0"/>
                <a:cs typeface="Arial" pitchFamily="34" charset="0"/>
              </a:rPr>
              <a:t>The </a:t>
            </a:r>
            <a:r>
              <a:rPr lang="en-US" sz="1600" dirty="0" err="1">
                <a:solidFill>
                  <a:srgbClr val="0000FF"/>
                </a:solidFill>
                <a:latin typeface="Arial" pitchFamily="34" charset="0"/>
                <a:cs typeface="Arial" pitchFamily="34" charset="0"/>
              </a:rPr>
              <a:t>eTRaP</a:t>
            </a:r>
            <a:r>
              <a:rPr lang="en-US" sz="1600" dirty="0">
                <a:solidFill>
                  <a:srgbClr val="0000FF"/>
                </a:solidFill>
                <a:latin typeface="Arial" pitchFamily="34" charset="0"/>
                <a:cs typeface="Arial" pitchFamily="34" charset="0"/>
              </a:rPr>
              <a:t> team: Robert J. Kuligowski, Stan Kidder, </a:t>
            </a:r>
            <a:r>
              <a:rPr lang="en-US" sz="1600" dirty="0" err="1">
                <a:solidFill>
                  <a:srgbClr val="0000FF"/>
                </a:solidFill>
                <a:latin typeface="Arial" pitchFamily="34" charset="0"/>
                <a:cs typeface="Arial" pitchFamily="34" charset="0"/>
              </a:rPr>
              <a:t>Liqun</a:t>
            </a:r>
            <a:r>
              <a:rPr lang="en-US" sz="1600" dirty="0">
                <a:solidFill>
                  <a:srgbClr val="0000FF"/>
                </a:solidFill>
                <a:latin typeface="Arial" pitchFamily="34" charset="0"/>
                <a:cs typeface="Arial" pitchFamily="34" charset="0"/>
              </a:rPr>
              <a:t> Ma, Robert </a:t>
            </a:r>
            <a:r>
              <a:rPr lang="en-US" sz="1600" dirty="0" err="1">
                <a:solidFill>
                  <a:srgbClr val="0000FF"/>
                </a:solidFill>
                <a:latin typeface="Arial" pitchFamily="34" charset="0"/>
                <a:cs typeface="Arial" pitchFamily="34" charset="0"/>
              </a:rPr>
              <a:t>Glassberg</a:t>
            </a:r>
            <a:r>
              <a:rPr lang="en-US" sz="1600" dirty="0">
                <a:solidFill>
                  <a:srgbClr val="0000FF"/>
                </a:solidFill>
                <a:latin typeface="Arial" pitchFamily="34" charset="0"/>
                <a:cs typeface="Arial" pitchFamily="34" charset="0"/>
              </a:rPr>
              <a:t>, Clay Davenport, Rachel </a:t>
            </a:r>
            <a:r>
              <a:rPr lang="en-US" sz="1600" dirty="0" err="1">
                <a:solidFill>
                  <a:srgbClr val="0000FF"/>
                </a:solidFill>
                <a:latin typeface="Arial" pitchFamily="34" charset="0"/>
                <a:cs typeface="Arial" pitchFamily="34" charset="0"/>
              </a:rPr>
              <a:t>Hatteberg</a:t>
            </a:r>
            <a:r>
              <a:rPr lang="en-US" sz="1600" dirty="0">
                <a:solidFill>
                  <a:srgbClr val="0000FF"/>
                </a:solidFill>
                <a:latin typeface="Arial" pitchFamily="34" charset="0"/>
                <a:cs typeface="Arial" pitchFamily="34" charset="0"/>
              </a:rPr>
              <a:t>, Mike Turk, Sheldon </a:t>
            </a:r>
            <a:r>
              <a:rPr lang="en-US" sz="1600" dirty="0" err="1">
                <a:solidFill>
                  <a:srgbClr val="0000FF"/>
                </a:solidFill>
                <a:latin typeface="Arial" pitchFamily="34" charset="0"/>
                <a:cs typeface="Arial" pitchFamily="34" charset="0"/>
              </a:rPr>
              <a:t>Kusselson</a:t>
            </a:r>
            <a:r>
              <a:rPr lang="en-US" sz="1600" dirty="0">
                <a:solidFill>
                  <a:srgbClr val="0000FF"/>
                </a:solidFill>
                <a:latin typeface="Arial" pitchFamily="34" charset="0"/>
                <a:cs typeface="Arial" pitchFamily="34" charset="0"/>
              </a:rPr>
              <a:t>, and Beth Ebert</a:t>
            </a:r>
          </a:p>
        </p:txBody>
      </p:sp>
      <p:sp>
        <p:nvSpPr>
          <p:cNvPr id="5" name="Rectangle 5"/>
          <p:cNvSpPr txBox="1">
            <a:spLocks noChangeArrowheads="1"/>
          </p:cNvSpPr>
          <p:nvPr/>
        </p:nvSpPr>
        <p:spPr>
          <a:xfrm>
            <a:off x="0" y="1828800"/>
            <a:ext cx="5181600" cy="3886200"/>
          </a:xfrm>
          <a:prstGeom prst="rect">
            <a:avLst/>
          </a:prstGeom>
        </p:spPr>
        <p:txBody>
          <a:bodyPr vert="horz" lIns="91410" tIns="45705" rIns="91410" bIns="45705"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788" indent="-342788" algn="l" fontAlgn="base">
              <a:lnSpc>
                <a:spcPct val="90000"/>
              </a:lnSpc>
              <a:spcAft>
                <a:spcPct val="0"/>
              </a:spcAft>
              <a:buFontTx/>
              <a:buChar char="•"/>
            </a:pPr>
            <a:r>
              <a:rPr lang="en-US" sz="2000" kern="0" dirty="0">
                <a:solidFill>
                  <a:srgbClr val="333399"/>
                </a:solidFill>
                <a:latin typeface="Arial"/>
              </a:rPr>
              <a:t>An operational forecast of rainfall from tropical cyclones:</a:t>
            </a:r>
          </a:p>
          <a:p>
            <a:pPr marL="742707" lvl="1" indent="-285656" algn="l" fontAlgn="base">
              <a:lnSpc>
                <a:spcPct val="90000"/>
              </a:lnSpc>
              <a:spcAft>
                <a:spcPct val="0"/>
              </a:spcAft>
              <a:buFontTx/>
              <a:buChar char="–"/>
            </a:pPr>
            <a:r>
              <a:rPr lang="en-US" sz="1800" kern="0" dirty="0">
                <a:solidFill>
                  <a:srgbClr val="009999"/>
                </a:solidFill>
                <a:latin typeface="Arial"/>
              </a:rPr>
              <a:t>Based on extrapolating satellite-retrieved rainfall along the predicted storm track</a:t>
            </a:r>
          </a:p>
          <a:p>
            <a:pPr marL="742707" lvl="1" indent="-285656" algn="l" fontAlgn="base">
              <a:lnSpc>
                <a:spcPct val="90000"/>
              </a:lnSpc>
              <a:spcAft>
                <a:spcPct val="0"/>
              </a:spcAft>
              <a:buFontTx/>
              <a:buChar char="–"/>
            </a:pPr>
            <a:r>
              <a:rPr lang="en-US" sz="1800" kern="0" dirty="0">
                <a:solidFill>
                  <a:srgbClr val="009999"/>
                </a:solidFill>
                <a:latin typeface="Arial"/>
              </a:rPr>
              <a:t>Uses an ensemble of rainfall retrievals and forecast tracks</a:t>
            </a:r>
          </a:p>
          <a:p>
            <a:pPr marL="742707" lvl="1" indent="-285656" algn="l" fontAlgn="base">
              <a:lnSpc>
                <a:spcPct val="90000"/>
              </a:lnSpc>
              <a:spcAft>
                <a:spcPct val="0"/>
              </a:spcAft>
              <a:buFontTx/>
              <a:buChar char="–"/>
            </a:pPr>
            <a:r>
              <a:rPr lang="en-US" sz="1800" kern="0" dirty="0">
                <a:solidFill>
                  <a:srgbClr val="009999"/>
                </a:solidFill>
                <a:latin typeface="Arial"/>
              </a:rPr>
              <a:t>A</a:t>
            </a:r>
            <a:r>
              <a:rPr lang="en-US" sz="1800" kern="0" dirty="0" err="1">
                <a:solidFill>
                  <a:srgbClr val="009999"/>
                </a:solidFill>
                <a:latin typeface="Arial"/>
              </a:rPr>
              <a:t>ccumulations</a:t>
            </a:r>
            <a:r>
              <a:rPr lang="en-US" sz="1800" kern="0" dirty="0">
                <a:solidFill>
                  <a:srgbClr val="009999"/>
                </a:solidFill>
                <a:latin typeface="Arial"/>
              </a:rPr>
              <a:t> and </a:t>
            </a:r>
            <a:r>
              <a:rPr lang="en-US" sz="1800" kern="0" dirty="0" err="1">
                <a:solidFill>
                  <a:srgbClr val="009999"/>
                </a:solidFill>
                <a:latin typeface="Arial"/>
              </a:rPr>
              <a:t>exceedance</a:t>
            </a:r>
            <a:r>
              <a:rPr lang="en-US" sz="1800" kern="0" dirty="0">
                <a:solidFill>
                  <a:srgbClr val="009999"/>
                </a:solidFill>
                <a:latin typeface="Arial"/>
              </a:rPr>
              <a:t> probabilities in 6-h segments out to 24 h</a:t>
            </a:r>
          </a:p>
          <a:p>
            <a:pPr marL="742707" lvl="1" indent="-285656" algn="l" fontAlgn="base">
              <a:lnSpc>
                <a:spcPct val="90000"/>
              </a:lnSpc>
              <a:spcAft>
                <a:spcPct val="0"/>
              </a:spcAft>
              <a:buFontTx/>
              <a:buChar char="–"/>
            </a:pPr>
            <a:r>
              <a:rPr lang="en-US" sz="1800" kern="0" dirty="0">
                <a:solidFill>
                  <a:srgbClr val="009999"/>
                </a:solidFill>
                <a:latin typeface="Arial"/>
              </a:rPr>
              <a:t>Used by forecasters worldwide</a:t>
            </a:r>
          </a:p>
          <a:p>
            <a:pPr marL="285656" indent="-285656" algn="l" fontAlgn="base">
              <a:lnSpc>
                <a:spcPct val="90000"/>
              </a:lnSpc>
              <a:spcAft>
                <a:spcPct val="0"/>
              </a:spcAft>
              <a:buFont typeface="Arial" pitchFamily="34" charset="0"/>
              <a:buChar char="•"/>
            </a:pPr>
            <a:r>
              <a:rPr lang="en-US" sz="2000" kern="0" dirty="0">
                <a:solidFill>
                  <a:srgbClr val="002060"/>
                </a:solidFill>
                <a:latin typeface="Arial"/>
              </a:rPr>
              <a:t>Recent and ongoing improvements:</a:t>
            </a:r>
          </a:p>
          <a:p>
            <a:pPr marL="742707" lvl="1" indent="-285656" algn="l" fontAlgn="base">
              <a:lnSpc>
                <a:spcPct val="90000"/>
              </a:lnSpc>
              <a:spcAft>
                <a:spcPct val="0"/>
              </a:spcAft>
              <a:buFontTx/>
              <a:buChar char="–"/>
            </a:pPr>
            <a:r>
              <a:rPr lang="en-US" sz="1800" kern="0" dirty="0">
                <a:solidFill>
                  <a:srgbClr val="009999"/>
                </a:solidFill>
                <a:latin typeface="Arial"/>
              </a:rPr>
              <a:t>Removed biases in probabilities</a:t>
            </a:r>
          </a:p>
          <a:p>
            <a:pPr marL="742707" lvl="1" indent="-285656" algn="l" fontAlgn="base">
              <a:lnSpc>
                <a:spcPct val="90000"/>
              </a:lnSpc>
              <a:spcAft>
                <a:spcPct val="0"/>
              </a:spcAft>
              <a:buFontTx/>
              <a:buChar char="–"/>
            </a:pPr>
            <a:r>
              <a:rPr lang="en-US" sz="1800" kern="0" dirty="0">
                <a:solidFill>
                  <a:srgbClr val="009999"/>
                </a:solidFill>
                <a:latin typeface="Arial"/>
              </a:rPr>
              <a:t>Additional ensemble members to improve forecast quality and reliability</a:t>
            </a:r>
          </a:p>
          <a:p>
            <a:pPr>
              <a:lnSpc>
                <a:spcPct val="90000"/>
              </a:lnSpc>
            </a:pPr>
            <a:endParaRPr lang="en-US" sz="2800" dirty="0"/>
          </a:p>
        </p:txBody>
      </p:sp>
      <p:sp>
        <p:nvSpPr>
          <p:cNvPr id="8" name="TextBox 7"/>
          <p:cNvSpPr txBox="1"/>
          <p:nvPr/>
        </p:nvSpPr>
        <p:spPr>
          <a:xfrm>
            <a:off x="5029200" y="5105400"/>
            <a:ext cx="4114800" cy="318615"/>
          </a:xfrm>
          <a:prstGeom prst="rect">
            <a:avLst/>
          </a:prstGeom>
          <a:noFill/>
        </p:spPr>
        <p:txBody>
          <a:bodyPr wrap="square" lIns="91410" tIns="45705" rIns="91410" bIns="45705" rtlCol="0">
            <a:spAutoFit/>
          </a:bodyPr>
          <a:lstStyle/>
          <a:p>
            <a:pPr algn="ctr"/>
            <a:r>
              <a:rPr lang="en-US" sz="1400" i="1" dirty="0" err="1"/>
              <a:t>eTRaP</a:t>
            </a:r>
            <a:r>
              <a:rPr lang="en-US" sz="1400" i="1" dirty="0"/>
              <a:t> for Cyclone Pam at 0000 UTC 13 March 2015</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800" y="5873749"/>
            <a:ext cx="4724400" cy="984250"/>
          </a:xfrm>
          <a:prstGeom prst="rect">
            <a:avLst/>
          </a:prstGeom>
        </p:spPr>
      </p:pic>
      <p:sp>
        <p:nvSpPr>
          <p:cNvPr id="3" name="TextBox 2"/>
          <p:cNvSpPr txBox="1"/>
          <p:nvPr/>
        </p:nvSpPr>
        <p:spPr>
          <a:xfrm>
            <a:off x="7162800" y="5947820"/>
            <a:ext cx="1828800" cy="478966"/>
          </a:xfrm>
          <a:prstGeom prst="rect">
            <a:avLst/>
          </a:prstGeom>
          <a:noFill/>
        </p:spPr>
        <p:txBody>
          <a:bodyPr wrap="square" lIns="91410" tIns="45705" rIns="91410" bIns="45705" rtlCol="0">
            <a:spAutoFit/>
          </a:bodyPr>
          <a:lstStyle/>
          <a:p>
            <a:pPr algn="ctr"/>
            <a:r>
              <a:rPr lang="en-US" sz="2400" dirty="0"/>
              <a:t>Poster # 1-46</a:t>
            </a:r>
          </a:p>
        </p:txBody>
      </p:sp>
      <p:pic>
        <p:nvPicPr>
          <p:cNvPr id="1028" name="Picture 4" descr="http://www.ssd.noaa.gov/PS/TROP/DATA/ETRAP/2015/SEPacific/PAM/2015PAM.pmqpf.03130000.24.GIF"/>
          <p:cNvPicPr>
            <a:picLocks noChangeAspect="1" noChangeArrowheads="1"/>
          </p:cNvPicPr>
          <p:nvPr/>
        </p:nvPicPr>
        <p:blipFill>
          <a:blip r:embed="rId3" cstate="print"/>
          <a:srcRect/>
          <a:stretch>
            <a:fillRect/>
          </a:stretch>
        </p:blipFill>
        <p:spPr bwMode="auto">
          <a:xfrm>
            <a:off x="5029200" y="2057401"/>
            <a:ext cx="4114800" cy="2925367"/>
          </a:xfrm>
          <a:prstGeom prst="rect">
            <a:avLst/>
          </a:prstGeom>
          <a:noFill/>
        </p:spPr>
      </p:pic>
    </p:spTree>
    <p:extLst>
      <p:ext uri="{BB962C8B-B14F-4D97-AF65-F5344CB8AC3E}">
        <p14:creationId xmlns:p14="http://schemas.microsoft.com/office/powerpoint/2010/main" val="1126121539"/>
      </p:ext>
    </p:extLst>
  </p:cSld>
  <p:clrMapOvr>
    <a:masterClrMapping/>
  </p:clrMapOvr>
  <mc:AlternateContent xmlns:mc="http://schemas.openxmlformats.org/markup-compatibility/2006" xmlns:p14="http://schemas.microsoft.com/office/powerpoint/2010/main">
    <mc:Choice Requires="p14">
      <p:transition p14:dur="250" advTm="10000"/>
    </mc:Choice>
    <mc:Fallback xmlns="">
      <p:transition advTm="1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0" y="762000"/>
            <a:ext cx="9144000" cy="731838"/>
          </a:xfrm>
          <a:prstGeom prst="rect">
            <a:avLst/>
          </a:prstGeom>
        </p:spPr>
        <p:txBody>
          <a:bodyPr vert="horz" lIns="91410" tIns="45705" rIns="91410" bIns="45705"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solidFill>
                  <a:srgbClr val="0000FF"/>
                </a:solidFill>
                <a:latin typeface="Arial" pitchFamily="34" charset="0"/>
                <a:cs typeface="Arial" pitchFamily="34" charset="0"/>
              </a:rPr>
              <a:t>Total Operational Weather Readiness – Satellites (TOWR-S) Project</a:t>
            </a:r>
            <a:br>
              <a:rPr lang="en-US" sz="2800" dirty="0">
                <a:solidFill>
                  <a:srgbClr val="0000FF"/>
                </a:solidFill>
                <a:latin typeface="Arial" pitchFamily="34" charset="0"/>
                <a:cs typeface="Arial" pitchFamily="34" charset="0"/>
              </a:rPr>
            </a:br>
            <a:r>
              <a:rPr lang="en-US" sz="2800" dirty="0">
                <a:solidFill>
                  <a:srgbClr val="0000FF"/>
                </a:solidFill>
                <a:latin typeface="Arial" pitchFamily="34" charset="0"/>
                <a:cs typeface="Arial" pitchFamily="34" charset="0"/>
              </a:rPr>
              <a:t>Eric M. Guillot, Michael W. Johnson, Joseph K. </a:t>
            </a:r>
            <a:r>
              <a:rPr lang="en-US" sz="2800" dirty="0" err="1">
                <a:solidFill>
                  <a:srgbClr val="0000FF"/>
                </a:solidFill>
                <a:latin typeface="Arial" pitchFamily="34" charset="0"/>
                <a:cs typeface="Arial" pitchFamily="34" charset="0"/>
              </a:rPr>
              <a:t>Zajic</a:t>
            </a:r>
            <a:r>
              <a:rPr lang="en-US" sz="2800" dirty="0">
                <a:solidFill>
                  <a:srgbClr val="0000FF"/>
                </a:solidFill>
                <a:latin typeface="Arial" pitchFamily="34" charset="0"/>
                <a:cs typeface="Arial" pitchFamily="34" charset="0"/>
              </a:rPr>
              <a:t>, R. Bradley Pierce, and Brian S. </a:t>
            </a:r>
            <a:r>
              <a:rPr lang="en-US" sz="2800" dirty="0" err="1">
                <a:solidFill>
                  <a:srgbClr val="0000FF"/>
                </a:solidFill>
                <a:latin typeface="Arial" pitchFamily="34" charset="0"/>
                <a:cs typeface="Arial" pitchFamily="34" charset="0"/>
              </a:rPr>
              <a:t>Gockel</a:t>
            </a:r>
            <a:endParaRPr lang="en-US" sz="2800" dirty="0">
              <a:solidFill>
                <a:srgbClr val="0000FF"/>
              </a:solidFill>
              <a:latin typeface="Arial" pitchFamily="34" charset="0"/>
              <a:cs typeface="Arial" pitchFamily="34" charset="0"/>
            </a:endParaRPr>
          </a:p>
          <a:p>
            <a:r>
              <a:rPr lang="en-US" sz="1800" dirty="0">
                <a:solidFill>
                  <a:schemeClr val="accent4">
                    <a:lumMod val="75000"/>
                  </a:schemeClr>
                </a:solidFill>
                <a:latin typeface="Arial" pitchFamily="34" charset="0"/>
                <a:cs typeface="Arial" pitchFamily="34" charset="0"/>
              </a:rPr>
              <a:t>NWS Office of Observations/Integrity Applications Incorporated/NESDIS STAR</a:t>
            </a:r>
          </a:p>
        </p:txBody>
      </p:sp>
      <p:sp>
        <p:nvSpPr>
          <p:cNvPr id="5" name="Rectangle 5"/>
          <p:cNvSpPr txBox="1">
            <a:spLocks noChangeArrowheads="1"/>
          </p:cNvSpPr>
          <p:nvPr/>
        </p:nvSpPr>
        <p:spPr>
          <a:xfrm>
            <a:off x="-111262" y="2181225"/>
            <a:ext cx="4876800" cy="4953000"/>
          </a:xfrm>
          <a:prstGeom prst="rect">
            <a:avLst/>
          </a:prstGeom>
        </p:spPr>
        <p:txBody>
          <a:bodyPr vert="horz" lIns="91410" tIns="45705" rIns="91410" bIns="45705"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788" indent="-342788" algn="l" fontAlgn="base">
              <a:lnSpc>
                <a:spcPct val="90000"/>
              </a:lnSpc>
              <a:spcAft>
                <a:spcPct val="0"/>
              </a:spcAft>
              <a:buFontTx/>
              <a:buChar char="•"/>
            </a:pPr>
            <a:r>
              <a:rPr lang="en-US" sz="2400" kern="0" dirty="0">
                <a:solidFill>
                  <a:srgbClr val="333399"/>
                </a:solidFill>
                <a:latin typeface="Arial"/>
              </a:rPr>
              <a:t>TOWR-S is the NWS’ User Readiness project for GOES-R and JPSS</a:t>
            </a:r>
          </a:p>
          <a:p>
            <a:pPr marL="742707" lvl="1" indent="-285656" algn="l" fontAlgn="base">
              <a:lnSpc>
                <a:spcPct val="90000"/>
              </a:lnSpc>
              <a:spcAft>
                <a:spcPct val="0"/>
              </a:spcAft>
              <a:buFontTx/>
              <a:buChar char="–"/>
            </a:pPr>
            <a:r>
              <a:rPr lang="en-US" sz="2000" kern="0" dirty="0">
                <a:solidFill>
                  <a:srgbClr val="009999"/>
                </a:solidFill>
                <a:latin typeface="Arial"/>
              </a:rPr>
              <a:t>Focus on AWIPS-II development</a:t>
            </a:r>
          </a:p>
          <a:p>
            <a:pPr marL="742707" lvl="1" indent="-285656" algn="l" fontAlgn="base">
              <a:lnSpc>
                <a:spcPct val="90000"/>
              </a:lnSpc>
              <a:spcAft>
                <a:spcPct val="0"/>
              </a:spcAft>
              <a:buFontTx/>
              <a:buChar char="–"/>
            </a:pPr>
            <a:r>
              <a:rPr lang="en-US" sz="2000" kern="0" dirty="0">
                <a:solidFill>
                  <a:srgbClr val="009999"/>
                </a:solidFill>
                <a:latin typeface="Arial"/>
              </a:rPr>
              <a:t>Approach begins with forecaster and works backward to the satellite</a:t>
            </a:r>
          </a:p>
          <a:p>
            <a:pPr marL="742707" lvl="1" indent="-285656" algn="l" fontAlgn="base">
              <a:lnSpc>
                <a:spcPct val="90000"/>
              </a:lnSpc>
              <a:spcAft>
                <a:spcPct val="0"/>
              </a:spcAft>
              <a:buFontTx/>
              <a:buChar char="–"/>
            </a:pPr>
            <a:r>
              <a:rPr lang="en-US" sz="2000" kern="0" dirty="0">
                <a:solidFill>
                  <a:srgbClr val="009999"/>
                </a:solidFill>
                <a:latin typeface="Arial"/>
              </a:rPr>
              <a:t>Use cases from NWS directives</a:t>
            </a:r>
          </a:p>
          <a:p>
            <a:pPr marL="742707" lvl="1" indent="-285656" algn="l" fontAlgn="base">
              <a:lnSpc>
                <a:spcPct val="90000"/>
              </a:lnSpc>
              <a:spcAft>
                <a:spcPct val="0"/>
              </a:spcAft>
              <a:buFontTx/>
              <a:buChar char="–"/>
            </a:pPr>
            <a:r>
              <a:rPr lang="en-US" sz="2000" kern="0" dirty="0">
                <a:solidFill>
                  <a:srgbClr val="009999"/>
                </a:solidFill>
                <a:latin typeface="Arial"/>
              </a:rPr>
              <a:t>Developed and </a:t>
            </a:r>
            <a:r>
              <a:rPr lang="en-US" sz="2000" kern="0">
                <a:solidFill>
                  <a:srgbClr val="009999"/>
                </a:solidFill>
                <a:latin typeface="Arial"/>
              </a:rPr>
              <a:t>tested representative AWIPS-II procedures </a:t>
            </a:r>
            <a:r>
              <a:rPr lang="en-US" sz="2000" kern="0" dirty="0">
                <a:solidFill>
                  <a:srgbClr val="009999"/>
                </a:solidFill>
                <a:latin typeface="Arial"/>
              </a:rPr>
              <a:t>using simulated GOES-R data</a:t>
            </a:r>
          </a:p>
          <a:p>
            <a:pPr marL="742707" lvl="1" indent="-285656" algn="l" fontAlgn="base">
              <a:lnSpc>
                <a:spcPct val="90000"/>
              </a:lnSpc>
              <a:spcAft>
                <a:spcPct val="0"/>
              </a:spcAft>
              <a:buFontTx/>
              <a:buChar char="–"/>
            </a:pPr>
            <a:endParaRPr lang="en-US" sz="2000" kern="0" dirty="0">
              <a:solidFill>
                <a:srgbClr val="009999"/>
              </a:solidFill>
              <a:latin typeface="Aria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800" y="5873749"/>
            <a:ext cx="4724400" cy="984250"/>
          </a:xfrm>
          <a:prstGeom prst="rect">
            <a:avLst/>
          </a:prstGeom>
        </p:spPr>
      </p:pic>
      <p:sp>
        <p:nvSpPr>
          <p:cNvPr id="3" name="TextBox 2"/>
          <p:cNvSpPr txBox="1"/>
          <p:nvPr/>
        </p:nvSpPr>
        <p:spPr>
          <a:xfrm>
            <a:off x="7315200" y="6135042"/>
            <a:ext cx="1676400" cy="478966"/>
          </a:xfrm>
          <a:prstGeom prst="rect">
            <a:avLst/>
          </a:prstGeom>
          <a:noFill/>
        </p:spPr>
        <p:txBody>
          <a:bodyPr wrap="square" lIns="91410" tIns="45705" rIns="91410" bIns="45705" rtlCol="0">
            <a:spAutoFit/>
          </a:bodyPr>
          <a:lstStyle/>
          <a:p>
            <a:pPr algn="ctr"/>
            <a:r>
              <a:rPr lang="en-US" sz="2400" dirty="0"/>
              <a:t>Poster # 1-5</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36963" y="2209801"/>
            <a:ext cx="4273687" cy="3419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5791200" y="5611821"/>
            <a:ext cx="3352800" cy="541713"/>
          </a:xfrm>
          <a:prstGeom prst="rect">
            <a:avLst/>
          </a:prstGeom>
          <a:noFill/>
        </p:spPr>
        <p:txBody>
          <a:bodyPr wrap="square" lIns="91410" tIns="45705" rIns="91410" bIns="45705" rtlCol="0">
            <a:spAutoFit/>
          </a:bodyPr>
          <a:lstStyle/>
          <a:p>
            <a:r>
              <a:rPr lang="en-US" sz="1400" dirty="0"/>
              <a:t>AWIPS-II CAVE displaying simulated GOES-R 	       imagery in real-time	</a:t>
            </a:r>
          </a:p>
        </p:txBody>
      </p:sp>
    </p:spTree>
    <p:extLst>
      <p:ext uri="{BB962C8B-B14F-4D97-AF65-F5344CB8AC3E}">
        <p14:creationId xmlns:p14="http://schemas.microsoft.com/office/powerpoint/2010/main" val="2091631463"/>
      </p:ext>
    </p:extLst>
  </p:cSld>
  <p:clrMapOvr>
    <a:masterClrMapping/>
  </p:clrMapOvr>
  <mc:AlternateContent xmlns:mc="http://schemas.openxmlformats.org/markup-compatibility/2006" xmlns:p14="http://schemas.microsoft.com/office/powerpoint/2010/main">
    <mc:Choice Requires="p14">
      <p:transition p14:dur="250" advTm="10000"/>
    </mc:Choice>
    <mc:Fallback xmlns="">
      <p:transition advTm="1000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0" y="411162"/>
            <a:ext cx="9144000" cy="731838"/>
          </a:xfrm>
          <a:prstGeom prst="rect">
            <a:avLst/>
          </a:prstGeom>
        </p:spPr>
        <p:txBody>
          <a:bodyPr vert="horz" lIns="91410" tIns="45705" rIns="91410" bIns="45705"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a:solidFill>
                  <a:srgbClr val="0000FF"/>
                </a:solidFill>
                <a:latin typeface="Arial" pitchFamily="34" charset="0"/>
                <a:cs typeface="Arial" pitchFamily="34" charset="0"/>
              </a:rPr>
              <a:t>A Systematic Approach to Building and Maintaining </a:t>
            </a:r>
          </a:p>
          <a:p>
            <a:r>
              <a:rPr lang="en-US" sz="2400" dirty="0">
                <a:solidFill>
                  <a:srgbClr val="0000FF"/>
                </a:solidFill>
                <a:latin typeface="Arial" pitchFamily="34" charset="0"/>
                <a:cs typeface="Arial" pitchFamily="34" charset="0"/>
              </a:rPr>
              <a:t>NOAA’s Climate Data Records (CDRs)</a:t>
            </a:r>
          </a:p>
          <a:p>
            <a:r>
              <a:rPr lang="en-US" sz="400" dirty="0">
                <a:solidFill>
                  <a:srgbClr val="0000FF"/>
                </a:solidFill>
                <a:latin typeface="Arial" pitchFamily="34" charset="0"/>
                <a:cs typeface="Arial" pitchFamily="34" charset="0"/>
              </a:rPr>
              <a:t> </a:t>
            </a:r>
            <a:r>
              <a:rPr lang="en-US" sz="2000" dirty="0">
                <a:solidFill>
                  <a:srgbClr val="0000FF"/>
                </a:solidFill>
                <a:latin typeface="Arial" pitchFamily="34" charset="0"/>
                <a:cs typeface="Arial" pitchFamily="34" charset="0"/>
              </a:rPr>
              <a:t/>
            </a:r>
            <a:br>
              <a:rPr lang="en-US" sz="2000" dirty="0">
                <a:solidFill>
                  <a:srgbClr val="0000FF"/>
                </a:solidFill>
                <a:latin typeface="Arial" pitchFamily="34" charset="0"/>
                <a:cs typeface="Arial" pitchFamily="34" charset="0"/>
              </a:rPr>
            </a:br>
            <a:r>
              <a:rPr lang="en-US" sz="1800" dirty="0">
                <a:solidFill>
                  <a:srgbClr val="0000FF"/>
                </a:solidFill>
                <a:latin typeface="Arial" pitchFamily="34" charset="0"/>
                <a:cs typeface="Arial" pitchFamily="34" charset="0"/>
              </a:rPr>
              <a:t>Daniel Wunder   	</a:t>
            </a:r>
          </a:p>
          <a:p>
            <a:r>
              <a:rPr lang="en-US" sz="1600" dirty="0">
                <a:solidFill>
                  <a:srgbClr val="0000FF"/>
                </a:solidFill>
                <a:latin typeface="Arial" pitchFamily="34" charset="0"/>
                <a:cs typeface="Arial" pitchFamily="34" charset="0"/>
              </a:rPr>
              <a:t>NOAA/NCEI  Asheville, NC</a:t>
            </a:r>
            <a:r>
              <a:rPr lang="en-US" sz="1800" dirty="0">
                <a:solidFill>
                  <a:srgbClr val="0000FF"/>
                </a:solidFill>
                <a:latin typeface="Arial" pitchFamily="34" charset="0"/>
                <a:cs typeface="Arial" pitchFamily="34" charset="0"/>
              </a:rPr>
              <a:t>	</a:t>
            </a:r>
          </a:p>
        </p:txBody>
      </p:sp>
      <p:sp>
        <p:nvSpPr>
          <p:cNvPr id="5" name="Rectangle 5"/>
          <p:cNvSpPr txBox="1">
            <a:spLocks noChangeArrowheads="1"/>
          </p:cNvSpPr>
          <p:nvPr/>
        </p:nvSpPr>
        <p:spPr>
          <a:xfrm>
            <a:off x="76200" y="1600200"/>
            <a:ext cx="5852282" cy="4953000"/>
          </a:xfrm>
          <a:prstGeom prst="rect">
            <a:avLst/>
          </a:prstGeom>
        </p:spPr>
        <p:txBody>
          <a:bodyPr vert="horz" lIns="91410" tIns="45705" rIns="91410" bIns="45705"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788" indent="-342788" algn="l" fontAlgn="base">
              <a:lnSpc>
                <a:spcPct val="90000"/>
              </a:lnSpc>
              <a:spcAft>
                <a:spcPct val="0"/>
              </a:spcAft>
              <a:buFontTx/>
              <a:buChar char="•"/>
            </a:pPr>
            <a:r>
              <a:rPr lang="en-US" sz="2000" kern="0" dirty="0">
                <a:solidFill>
                  <a:srgbClr val="333399"/>
                </a:solidFill>
                <a:latin typeface="Arial"/>
              </a:rPr>
              <a:t>NOAA’s CDR Program office has transitioned 28 satellite CDRs to initial operational capability (IOC)</a:t>
            </a:r>
          </a:p>
          <a:p>
            <a:pPr marL="742707" lvl="1" indent="-285656" algn="l" fontAlgn="base">
              <a:lnSpc>
                <a:spcPct val="90000"/>
              </a:lnSpc>
              <a:spcAft>
                <a:spcPct val="0"/>
              </a:spcAft>
              <a:buFontTx/>
              <a:buChar char="–"/>
            </a:pPr>
            <a:r>
              <a:rPr lang="en-US" sz="1800" kern="0" dirty="0">
                <a:solidFill>
                  <a:srgbClr val="009999"/>
                </a:solidFill>
                <a:latin typeface="Arial"/>
              </a:rPr>
              <a:t>Research to Operations (R2O) is a six phase process which culminates with an Operational Readiness Review (ORR). </a:t>
            </a:r>
          </a:p>
          <a:p>
            <a:pPr marL="742707" lvl="1" indent="-285656" algn="l" fontAlgn="base">
              <a:lnSpc>
                <a:spcPct val="90000"/>
              </a:lnSpc>
              <a:spcAft>
                <a:spcPct val="0"/>
              </a:spcAft>
              <a:buFontTx/>
              <a:buChar char="–"/>
            </a:pPr>
            <a:r>
              <a:rPr lang="en-US" sz="1800" kern="0" dirty="0">
                <a:solidFill>
                  <a:srgbClr val="009999"/>
                </a:solidFill>
                <a:latin typeface="Arial"/>
              </a:rPr>
              <a:t>The source code, documentation and data are available to the public, ensuring a transparent and scientifically defensible CDR.</a:t>
            </a:r>
          </a:p>
          <a:p>
            <a:pPr marL="742707" lvl="1" indent="-285656" algn="l" fontAlgn="base">
              <a:lnSpc>
                <a:spcPct val="90000"/>
              </a:lnSpc>
              <a:spcAft>
                <a:spcPct val="0"/>
              </a:spcAft>
              <a:buFontTx/>
              <a:buChar char="–"/>
            </a:pPr>
            <a:r>
              <a:rPr lang="en-US" sz="1800" kern="0" dirty="0">
                <a:solidFill>
                  <a:srgbClr val="009999"/>
                </a:solidFill>
                <a:latin typeface="Arial"/>
              </a:rPr>
              <a:t>A follow on commitment to sustained Operations and Maintenance (O&amp;M) provides routine product generation extending the record.</a:t>
            </a:r>
          </a:p>
          <a:p>
            <a:pPr marL="742707" lvl="1" indent="-285656" algn="l" fontAlgn="base">
              <a:lnSpc>
                <a:spcPct val="90000"/>
              </a:lnSpc>
              <a:spcAft>
                <a:spcPct val="0"/>
              </a:spcAft>
              <a:buFontTx/>
              <a:buChar char="–"/>
            </a:pPr>
            <a:r>
              <a:rPr lang="en-US" sz="1800" kern="0" dirty="0">
                <a:solidFill>
                  <a:srgbClr val="009999"/>
                </a:solidFill>
                <a:latin typeface="Arial"/>
              </a:rPr>
              <a:t>Specific applications are developed to help end users and decision makers better understand the CDR data and potential applications.</a:t>
            </a:r>
          </a:p>
          <a:p>
            <a:pPr>
              <a:lnSpc>
                <a:spcPct val="90000"/>
              </a:lnSpc>
            </a:pPr>
            <a:endParaRPr lang="en-US" dirty="0"/>
          </a:p>
        </p:txBody>
      </p:sp>
      <p:sp>
        <p:nvSpPr>
          <p:cNvPr id="8" name="TextBox 7"/>
          <p:cNvSpPr txBox="1"/>
          <p:nvPr/>
        </p:nvSpPr>
        <p:spPr>
          <a:xfrm>
            <a:off x="6553200" y="6474024"/>
            <a:ext cx="2163669" cy="318615"/>
          </a:xfrm>
          <a:prstGeom prst="rect">
            <a:avLst/>
          </a:prstGeom>
          <a:noFill/>
        </p:spPr>
        <p:txBody>
          <a:bodyPr wrap="square" lIns="91410" tIns="45705" rIns="91410" bIns="45705" rtlCol="0">
            <a:spAutoFit/>
          </a:bodyPr>
          <a:lstStyle/>
          <a:p>
            <a:r>
              <a:rPr lang="en-US" sz="1400" i="1" dirty="0"/>
              <a:t>Sample CDR Products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1600" y="5966872"/>
            <a:ext cx="4419600" cy="891129"/>
          </a:xfrm>
          <a:prstGeom prst="rect">
            <a:avLst/>
          </a:prstGeom>
        </p:spPr>
      </p:pic>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6486" t="40409" r="1229" b="2378"/>
          <a:stretch/>
        </p:blipFill>
        <p:spPr bwMode="auto">
          <a:xfrm>
            <a:off x="5928482" y="1115796"/>
            <a:ext cx="3063118" cy="53492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66675" y="6064389"/>
            <a:ext cx="1295400" cy="729952"/>
          </a:xfrm>
          <a:prstGeom prst="rect">
            <a:avLst/>
          </a:prstGeom>
          <a:noFill/>
        </p:spPr>
        <p:txBody>
          <a:bodyPr wrap="square" lIns="91410" tIns="45705" rIns="91410" bIns="45705" rtlCol="0">
            <a:spAutoFit/>
          </a:bodyPr>
          <a:lstStyle/>
          <a:p>
            <a:pPr algn="ctr"/>
            <a:r>
              <a:rPr lang="en-US" sz="2000" dirty="0"/>
              <a:t>Poster # 1.49</a:t>
            </a:r>
          </a:p>
        </p:txBody>
      </p:sp>
    </p:spTree>
    <p:extLst>
      <p:ext uri="{BB962C8B-B14F-4D97-AF65-F5344CB8AC3E}">
        <p14:creationId xmlns:p14="http://schemas.microsoft.com/office/powerpoint/2010/main" val="2571612149"/>
      </p:ext>
    </p:extLst>
  </p:cSld>
  <p:clrMapOvr>
    <a:masterClrMapping/>
  </p:clrMapOvr>
  <mc:AlternateContent xmlns:mc="http://schemas.openxmlformats.org/markup-compatibility/2006" xmlns:p14="http://schemas.microsoft.com/office/powerpoint/2010/main">
    <mc:Choice Requires="p14">
      <p:transition p14:dur="250" advTm="10000"/>
    </mc:Choice>
    <mc:Fallback xmlns="">
      <p:transition advTm="1000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0" y="639762"/>
            <a:ext cx="9144000" cy="731838"/>
          </a:xfrm>
          <a:prstGeom prst="rect">
            <a:avLst/>
          </a:prstGeom>
        </p:spPr>
        <p:txBody>
          <a:bodyPr vert="horz" lIns="91410" tIns="45705" rIns="91410" bIns="45705"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t>Adding a Mission to the Joint Polar Satellite System (JPSS) Common Ground System (CGS) #1-50</a:t>
            </a:r>
          </a:p>
          <a:p>
            <a:r>
              <a:rPr lang="en-US" sz="1800" b="1" dirty="0">
                <a:solidFill>
                  <a:srgbClr val="0000FF"/>
                </a:solidFill>
                <a:latin typeface="Arial" pitchFamily="34" charset="0"/>
                <a:cs typeface="Arial" pitchFamily="34" charset="0"/>
              </a:rPr>
              <a:t>Shawn Miller, Kerry Grant and Mike Jamilkowski</a:t>
            </a:r>
          </a:p>
          <a:p>
            <a:r>
              <a:rPr lang="en-US" sz="1600" dirty="0">
                <a:solidFill>
                  <a:srgbClr val="0000FF"/>
                </a:solidFill>
                <a:latin typeface="Arial" pitchFamily="34" charset="0"/>
                <a:cs typeface="Arial" pitchFamily="34" charset="0"/>
              </a:rPr>
              <a:t>Raytheon Intelligence, Information and Services</a:t>
            </a:r>
          </a:p>
          <a:p>
            <a:r>
              <a:rPr lang="en-US" sz="1600" dirty="0">
                <a:solidFill>
                  <a:srgbClr val="0000FF"/>
                </a:solidFill>
                <a:latin typeface="Arial" pitchFamily="34" charset="0"/>
                <a:cs typeface="Arial" pitchFamily="34" charset="0"/>
              </a:rPr>
              <a:t>Aurora CO &amp; Greenbelt MD</a:t>
            </a:r>
          </a:p>
        </p:txBody>
      </p:sp>
      <p:sp>
        <p:nvSpPr>
          <p:cNvPr id="8" name="TextBox 7"/>
          <p:cNvSpPr txBox="1"/>
          <p:nvPr/>
        </p:nvSpPr>
        <p:spPr>
          <a:xfrm>
            <a:off x="5370499" y="4149377"/>
            <a:ext cx="3635518" cy="438298"/>
          </a:xfrm>
          <a:prstGeom prst="rect">
            <a:avLst/>
          </a:prstGeom>
          <a:noFill/>
        </p:spPr>
        <p:txBody>
          <a:bodyPr wrap="square" lIns="91410" tIns="45705" rIns="91410" bIns="45705" rtlCol="0">
            <a:spAutoFit/>
          </a:bodyPr>
          <a:lstStyle/>
          <a:p>
            <a:pPr algn="ctr">
              <a:lnSpc>
                <a:spcPts val="1300"/>
              </a:lnSpc>
            </a:pPr>
            <a:r>
              <a:rPr lang="en-US" sz="1300" i="1" dirty="0">
                <a:latin typeface="Arial Narrow" panose="020B0606020202030204" pitchFamily="34" charset="0"/>
              </a:rPr>
              <a:t>High-level architecture of the CGS as it applies to the three categories of services</a:t>
            </a:r>
            <a:r>
              <a:rPr lang="en-US" sz="1300" i="1" dirty="0"/>
              <a:t>.</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1" y="5787831"/>
            <a:ext cx="4724400" cy="984250"/>
          </a:xfrm>
          <a:prstGeom prst="rect">
            <a:avLst/>
          </a:prstGeom>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0433" y="627575"/>
            <a:ext cx="1681168" cy="1051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588" y="596492"/>
            <a:ext cx="927733" cy="1041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descr="RTN_RGB_RED"/>
          <p:cNvPicPr>
            <a:picLocks noChangeAspect="1" noChangeArrowheads="1"/>
          </p:cNvPicPr>
          <p:nvPr/>
        </p:nvPicPr>
        <p:blipFill>
          <a:blip r:embed="rId5" cstate="print"/>
          <a:srcRect/>
          <a:stretch>
            <a:fillRect/>
          </a:stretch>
        </p:blipFill>
        <p:spPr bwMode="auto">
          <a:xfrm>
            <a:off x="368172" y="1677319"/>
            <a:ext cx="1198562" cy="252152"/>
          </a:xfrm>
          <a:prstGeom prst="rect">
            <a:avLst/>
          </a:prstGeom>
          <a:noFill/>
          <a:ln w="9525">
            <a:noFill/>
            <a:miter lim="800000"/>
            <a:headEnd/>
            <a:tailEnd/>
          </a:ln>
        </p:spPr>
      </p:pic>
      <p:pic>
        <p:nvPicPr>
          <p:cNvPr id="6"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34000" y="1905001"/>
            <a:ext cx="3637258"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52401" y="1962876"/>
            <a:ext cx="5105400" cy="4021810"/>
          </a:xfrm>
          <a:prstGeom prst="rect">
            <a:avLst/>
          </a:prstGeom>
          <a:noFill/>
        </p:spPr>
        <p:txBody>
          <a:bodyPr wrap="square" lIns="91410" tIns="45705" rIns="91410" bIns="45705" rtlCol="0">
            <a:spAutoFit/>
          </a:bodyPr>
          <a:lstStyle/>
          <a:p>
            <a:pPr marL="231699" indent="-231699" algn="just">
              <a:spcBef>
                <a:spcPts val="300"/>
              </a:spcBef>
              <a:spcAft>
                <a:spcPts val="300"/>
              </a:spcAft>
              <a:buFont typeface="Arial" panose="020B0604020202020204" pitchFamily="34" charset="0"/>
              <a:buChar char="•"/>
            </a:pPr>
            <a:r>
              <a:rPr lang="en-US" sz="1600" dirty="0">
                <a:solidFill>
                  <a:srgbClr val="0000FF"/>
                </a:solidFill>
                <a:latin typeface="Arial" panose="020B0604020202020204" pitchFamily="34" charset="0"/>
                <a:cs typeface="Arial" panose="020B0604020202020204" pitchFamily="34" charset="0"/>
              </a:rPr>
              <a:t>CGS Provides three different categories of services: </a:t>
            </a:r>
          </a:p>
          <a:p>
            <a:pPr marL="463398" lvl="1" indent="-231699" algn="just">
              <a:spcBef>
                <a:spcPts val="300"/>
              </a:spcBef>
              <a:spcAft>
                <a:spcPts val="300"/>
              </a:spcAft>
              <a:buFont typeface="Courier New" panose="02070309020205020404" pitchFamily="49" charset="0"/>
              <a:buChar char="o"/>
            </a:pPr>
            <a:r>
              <a:rPr lang="en-US" sz="1400" b="1" dirty="0">
                <a:solidFill>
                  <a:srgbClr val="0000FF"/>
                </a:solidFill>
                <a:latin typeface="Arial" panose="020B0604020202020204" pitchFamily="34" charset="0"/>
                <a:cs typeface="Arial" panose="020B0604020202020204" pitchFamily="34" charset="0"/>
              </a:rPr>
              <a:t>Managed Mission Services</a:t>
            </a:r>
            <a:r>
              <a:rPr lang="en-US" sz="1400" dirty="0">
                <a:solidFill>
                  <a:srgbClr val="0000FF"/>
                </a:solidFill>
                <a:latin typeface="Arial" panose="020B0604020202020204" pitchFamily="34" charset="0"/>
                <a:cs typeface="Arial" panose="020B0604020202020204" pitchFamily="34" charset="0"/>
              </a:rPr>
              <a:t>: CGS flies the satellite, manages mission resources, acquires and/or routes the raw data, and generates and distributes data products.</a:t>
            </a:r>
          </a:p>
          <a:p>
            <a:pPr marL="463398" lvl="1" indent="-231699" algn="just">
              <a:spcBef>
                <a:spcPts val="300"/>
              </a:spcBef>
              <a:spcAft>
                <a:spcPts val="300"/>
              </a:spcAft>
              <a:buFont typeface="Courier New" panose="02070309020205020404" pitchFamily="49" charset="0"/>
              <a:buChar char="o"/>
            </a:pPr>
            <a:r>
              <a:rPr lang="en-US" sz="1400" b="1" dirty="0">
                <a:solidFill>
                  <a:srgbClr val="0000FF"/>
                </a:solidFill>
                <a:latin typeface="Arial" panose="020B0604020202020204" pitchFamily="34" charset="0"/>
                <a:cs typeface="Arial" panose="020B0604020202020204" pitchFamily="34" charset="0"/>
              </a:rPr>
              <a:t>Data Processing Mission Services</a:t>
            </a:r>
            <a:r>
              <a:rPr lang="en-US" sz="1400" dirty="0">
                <a:solidFill>
                  <a:srgbClr val="0000FF"/>
                </a:solidFill>
                <a:latin typeface="Arial" panose="020B0604020202020204" pitchFamily="34" charset="0"/>
                <a:cs typeface="Arial" panose="020B0604020202020204" pitchFamily="34" charset="0"/>
              </a:rPr>
              <a:t>: CGS acquires and/or routes the raw data, generates and distributes data products.</a:t>
            </a:r>
          </a:p>
          <a:p>
            <a:pPr marL="463398" lvl="1" indent="-231699" algn="just">
              <a:spcBef>
                <a:spcPts val="300"/>
              </a:spcBef>
              <a:spcAft>
                <a:spcPts val="300"/>
              </a:spcAft>
              <a:buFont typeface="Courier New" panose="02070309020205020404" pitchFamily="49" charset="0"/>
              <a:buChar char="o"/>
            </a:pPr>
            <a:r>
              <a:rPr lang="en-US" sz="1400" b="1" dirty="0">
                <a:solidFill>
                  <a:srgbClr val="0000FF"/>
                </a:solidFill>
                <a:latin typeface="Arial" panose="020B0604020202020204" pitchFamily="34" charset="0"/>
                <a:cs typeface="Arial" panose="020B0604020202020204" pitchFamily="34" charset="0"/>
              </a:rPr>
              <a:t>Data Acquisition and Routing Mission Services</a:t>
            </a:r>
            <a:r>
              <a:rPr lang="en-US" sz="1400" dirty="0">
                <a:solidFill>
                  <a:srgbClr val="0000FF"/>
                </a:solidFill>
                <a:latin typeface="Arial" panose="020B0604020202020204" pitchFamily="34" charset="0"/>
                <a:cs typeface="Arial" panose="020B0604020202020204" pitchFamily="34" charset="0"/>
              </a:rPr>
              <a:t>: CGS acquires and/or routes the raw data.</a:t>
            </a:r>
          </a:p>
          <a:p>
            <a:pPr marL="285656" indent="-285656" algn="just">
              <a:spcBef>
                <a:spcPts val="300"/>
              </a:spcBef>
              <a:spcAft>
                <a:spcPts val="300"/>
              </a:spcAft>
              <a:buFont typeface="Arial" panose="020B0604020202020204" pitchFamily="34" charset="0"/>
              <a:buChar char="•"/>
            </a:pPr>
            <a:r>
              <a:rPr lang="en-US" sz="1400" b="1" dirty="0">
                <a:solidFill>
                  <a:srgbClr val="0000FF"/>
                </a:solidFill>
                <a:latin typeface="Arial" panose="020B0604020202020204" pitchFamily="34" charset="0"/>
                <a:cs typeface="Arial" panose="020B0604020202020204" pitchFamily="34" charset="0"/>
              </a:rPr>
              <a:t>Scalability</a:t>
            </a:r>
            <a:r>
              <a:rPr lang="en-US" sz="1400" dirty="0">
                <a:solidFill>
                  <a:srgbClr val="0000FF"/>
                </a:solidFill>
                <a:latin typeface="Arial" panose="020B0604020202020204" pitchFamily="34" charset="0"/>
                <a:cs typeface="Arial" panose="020B0604020202020204" pitchFamily="34" charset="0"/>
              </a:rPr>
              <a:t> is a key tenet of the CGS. The CGS architecture, mapped to the Joint Architecture Reference Model (JARM) and locations of CGS extension points for scalability, enables the addition of new missions to the CGS, and essentially serves as a “checklist” per each new mission, which has been demonstrated in expanded CGS multi-mission support to date.</a:t>
            </a:r>
          </a:p>
        </p:txBody>
      </p:sp>
      <p:pic>
        <p:nvPicPr>
          <p:cNvPr id="5"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34000" y="4495800"/>
            <a:ext cx="3672017"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5902705" y="6626423"/>
            <a:ext cx="2363535" cy="292357"/>
          </a:xfrm>
          <a:prstGeom prst="rect">
            <a:avLst/>
          </a:prstGeom>
          <a:noFill/>
        </p:spPr>
        <p:txBody>
          <a:bodyPr wrap="none" lIns="91410" tIns="45705" rIns="91410" bIns="45705" rtlCol="0">
            <a:spAutoFit/>
          </a:bodyPr>
          <a:lstStyle/>
          <a:p>
            <a:r>
              <a:rPr lang="en-US" sz="1300" i="1" dirty="0">
                <a:latin typeface="Arial Narrow" panose="020B0606020202030204" pitchFamily="34" charset="0"/>
              </a:rPr>
              <a:t>CGS Architectural Extension Points </a:t>
            </a:r>
          </a:p>
        </p:txBody>
      </p:sp>
    </p:spTree>
    <p:extLst>
      <p:ext uri="{BB962C8B-B14F-4D97-AF65-F5344CB8AC3E}">
        <p14:creationId xmlns:p14="http://schemas.microsoft.com/office/powerpoint/2010/main" val="674042173"/>
      </p:ext>
    </p:extLst>
  </p:cSld>
  <p:clrMapOvr>
    <a:masterClrMapping/>
  </p:clrMapOvr>
  <mc:AlternateContent xmlns:mc="http://schemas.openxmlformats.org/markup-compatibility/2006" xmlns:p14="http://schemas.microsoft.com/office/powerpoint/2010/main">
    <mc:Choice Requires="p14">
      <p:transition p14:dur="250" advTm="10000"/>
    </mc:Choice>
    <mc:Fallback xmlns="">
      <p:transition advTm="1000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0" y="228600"/>
            <a:ext cx="8915400" cy="1676400"/>
          </a:xfrm>
          <a:prstGeom prst="rect">
            <a:avLst/>
          </a:prstGeom>
        </p:spPr>
        <p:txBody>
          <a:bodyPr vert="horz" lIns="91410" tIns="45705" rIns="91410" bIns="45705"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rgbClr val="0000FF"/>
                </a:solidFill>
                <a:latin typeface="Arial" pitchFamily="34" charset="0"/>
                <a:cs typeface="Arial" pitchFamily="34" charset="0"/>
              </a:rPr>
              <a:t>Characteristics of detected salt storms by AVHRR sensor on NOAA satellites from 2006 to 2014 in Argentina</a:t>
            </a:r>
            <a:r>
              <a:rPr lang="en-US" sz="2800" b="1" dirty="0">
                <a:solidFill>
                  <a:srgbClr val="0000FF"/>
                </a:solidFill>
                <a:latin typeface="Arial" pitchFamily="34" charset="0"/>
                <a:cs typeface="Arial" pitchFamily="34" charset="0"/>
              </a:rPr>
              <a:t/>
            </a:r>
            <a:br>
              <a:rPr lang="en-US" sz="2800" b="1" dirty="0">
                <a:solidFill>
                  <a:srgbClr val="0000FF"/>
                </a:solidFill>
                <a:latin typeface="Arial" pitchFamily="34" charset="0"/>
                <a:cs typeface="Arial" pitchFamily="34" charset="0"/>
              </a:rPr>
            </a:br>
            <a:r>
              <a:rPr lang="en-US" sz="2200" b="1" dirty="0">
                <a:solidFill>
                  <a:srgbClr val="0000FF"/>
                </a:solidFill>
                <a:latin typeface="Arial" pitchFamily="34" charset="0"/>
                <a:cs typeface="Arial" pitchFamily="34" charset="0"/>
              </a:rPr>
              <a:t>Diana Rodríguez</a:t>
            </a:r>
          </a:p>
          <a:p>
            <a:r>
              <a:rPr lang="en-US" sz="1800" b="1" dirty="0">
                <a:solidFill>
                  <a:srgbClr val="0000FF"/>
                </a:solidFill>
                <a:latin typeface="Arial" pitchFamily="34" charset="0"/>
                <a:cs typeface="Arial" pitchFamily="34" charset="0"/>
              </a:rPr>
              <a:t>National Weather Service</a:t>
            </a:r>
          </a:p>
          <a:p>
            <a:r>
              <a:rPr lang="en-US" sz="1800" b="1" dirty="0">
                <a:solidFill>
                  <a:srgbClr val="0000FF"/>
                </a:solidFill>
                <a:latin typeface="Arial" pitchFamily="34" charset="0"/>
                <a:cs typeface="Arial" pitchFamily="34" charset="0"/>
              </a:rPr>
              <a:t>Buenos Aires, Argentina</a:t>
            </a:r>
          </a:p>
        </p:txBody>
      </p:sp>
      <p:sp>
        <p:nvSpPr>
          <p:cNvPr id="5" name="Rectangle 5"/>
          <p:cNvSpPr txBox="1">
            <a:spLocks noChangeArrowheads="1"/>
          </p:cNvSpPr>
          <p:nvPr/>
        </p:nvSpPr>
        <p:spPr>
          <a:xfrm>
            <a:off x="76200" y="1905000"/>
            <a:ext cx="6477000" cy="4953000"/>
          </a:xfrm>
          <a:prstGeom prst="rect">
            <a:avLst/>
          </a:prstGeom>
        </p:spPr>
        <p:txBody>
          <a:bodyPr vert="horz" lIns="91410" tIns="45705" rIns="91410" bIns="45705"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788" indent="-342788" algn="just" fontAlgn="base">
              <a:lnSpc>
                <a:spcPct val="90000"/>
              </a:lnSpc>
              <a:spcAft>
                <a:spcPct val="0"/>
              </a:spcAft>
              <a:buFontTx/>
              <a:buChar char="•"/>
            </a:pPr>
            <a:r>
              <a:rPr lang="en-US" sz="1800" kern="0" dirty="0">
                <a:solidFill>
                  <a:srgbClr val="0066CC"/>
                </a:solidFill>
                <a:latin typeface="Arial"/>
              </a:rPr>
              <a:t>The occurrence of salt storms near the Mar Chiquita Lake (Argentina) from 2006 to 2014 is documented using satellite images captured by sensor AVHRR on NOAA 17, 18 and 19 satellites</a:t>
            </a:r>
            <a:r>
              <a:rPr lang="en-US" sz="2000" kern="0" dirty="0">
                <a:solidFill>
                  <a:srgbClr val="0066CC"/>
                </a:solidFill>
                <a:latin typeface="Arial"/>
              </a:rPr>
              <a:t>.</a:t>
            </a:r>
          </a:p>
          <a:p>
            <a:pPr marL="742707" lvl="1" indent="-285656" algn="l" fontAlgn="base">
              <a:lnSpc>
                <a:spcPct val="90000"/>
              </a:lnSpc>
              <a:spcAft>
                <a:spcPct val="0"/>
              </a:spcAft>
              <a:buFontTx/>
              <a:buChar char="–"/>
            </a:pPr>
            <a:r>
              <a:rPr lang="en-US" sz="1600" kern="0" dirty="0">
                <a:solidFill>
                  <a:srgbClr val="009999"/>
                </a:solidFill>
                <a:latin typeface="Arial"/>
              </a:rPr>
              <a:t>The  images reveal that these storms have occurred with varying degrees of development, from a weak plume to a thick cloud of great extent.</a:t>
            </a:r>
          </a:p>
          <a:p>
            <a:pPr marL="742707" lvl="1" indent="-285656" algn="l" fontAlgn="base">
              <a:lnSpc>
                <a:spcPct val="90000"/>
              </a:lnSpc>
              <a:spcAft>
                <a:spcPct val="0"/>
              </a:spcAft>
              <a:buFontTx/>
              <a:buChar char="–"/>
            </a:pPr>
            <a:r>
              <a:rPr lang="en-US" sz="1600" kern="0" dirty="0">
                <a:solidFill>
                  <a:srgbClr val="009999"/>
                </a:solidFill>
                <a:latin typeface="Arial"/>
              </a:rPr>
              <a:t>These forms of expression are linked to hydrological and meteorological factors.</a:t>
            </a:r>
          </a:p>
          <a:p>
            <a:pPr marL="742707" lvl="1" indent="-285656" algn="l" fontAlgn="base">
              <a:lnSpc>
                <a:spcPct val="90000"/>
              </a:lnSpc>
              <a:spcAft>
                <a:spcPct val="0"/>
              </a:spcAft>
              <a:buFontTx/>
              <a:buChar char="–"/>
            </a:pPr>
            <a:r>
              <a:rPr lang="en-US" sz="1600" kern="0" dirty="0">
                <a:solidFill>
                  <a:srgbClr val="009999"/>
                </a:solidFill>
                <a:latin typeface="Arial"/>
              </a:rPr>
              <a:t>The number of storms varies throughout the year and from one year to another.</a:t>
            </a:r>
          </a:p>
          <a:p>
            <a:pPr marL="742707" lvl="1" indent="-285656" algn="l" fontAlgn="base">
              <a:lnSpc>
                <a:spcPct val="90000"/>
              </a:lnSpc>
              <a:spcAft>
                <a:spcPct val="0"/>
              </a:spcAft>
              <a:buFontTx/>
              <a:buChar char="–"/>
            </a:pPr>
            <a:r>
              <a:rPr lang="en-US" sz="1600" kern="0" dirty="0">
                <a:solidFill>
                  <a:srgbClr val="009999"/>
                </a:solidFill>
                <a:latin typeface="Arial"/>
              </a:rPr>
              <a:t>Most storms recorded occurred during the winter months, with winds almost exclusively south or north, but more with northerly winds </a:t>
            </a:r>
          </a:p>
          <a:p>
            <a:pPr marL="742707" lvl="1" indent="-285656" algn="l" fontAlgn="base">
              <a:lnSpc>
                <a:spcPct val="90000"/>
              </a:lnSpc>
              <a:spcAft>
                <a:spcPct val="0"/>
              </a:spcAft>
              <a:buFontTx/>
              <a:buChar char="–"/>
            </a:pPr>
            <a:r>
              <a:rPr lang="en-US" sz="1600" kern="0" dirty="0">
                <a:solidFill>
                  <a:srgbClr val="009999"/>
                </a:solidFill>
                <a:latin typeface="Arial"/>
              </a:rPr>
              <a:t>The observed 11μm minus 12μm brightness temperature difference (BTD) is always negative for these clouds.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800" y="5873749"/>
            <a:ext cx="4724400" cy="984250"/>
          </a:xfrm>
          <a:prstGeom prst="rect">
            <a:avLst/>
          </a:prstGeom>
        </p:spPr>
      </p:pic>
      <p:pic>
        <p:nvPicPr>
          <p:cNvPr id="8" name="7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58104" y="3886200"/>
            <a:ext cx="1560850" cy="1770839"/>
          </a:xfrm>
          <a:prstGeom prst="rect">
            <a:avLst/>
          </a:prstGeom>
        </p:spPr>
      </p:pic>
      <p:pic>
        <p:nvPicPr>
          <p:cNvPr id="9" name="8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25447" y="1981200"/>
            <a:ext cx="1544774" cy="1752600"/>
          </a:xfrm>
          <a:prstGeom prst="rect">
            <a:avLst/>
          </a:prstGeom>
        </p:spPr>
      </p:pic>
      <p:sp>
        <p:nvSpPr>
          <p:cNvPr id="7" name="TextBox 6"/>
          <p:cNvSpPr txBox="1"/>
          <p:nvPr/>
        </p:nvSpPr>
        <p:spPr>
          <a:xfrm>
            <a:off x="7391400" y="5947820"/>
            <a:ext cx="1295400" cy="862416"/>
          </a:xfrm>
          <a:prstGeom prst="rect">
            <a:avLst/>
          </a:prstGeom>
          <a:noFill/>
        </p:spPr>
        <p:txBody>
          <a:bodyPr wrap="square" lIns="91410" tIns="45705" rIns="91410" bIns="45705" rtlCol="0">
            <a:spAutoFit/>
          </a:bodyPr>
          <a:lstStyle/>
          <a:p>
            <a:pPr algn="ctr"/>
            <a:r>
              <a:rPr lang="en-US" sz="2400" dirty="0"/>
              <a:t>Poster # </a:t>
            </a:r>
          </a:p>
          <a:p>
            <a:pPr algn="ctr"/>
            <a:r>
              <a:rPr lang="en-US" sz="2400" dirty="0"/>
              <a:t>1-53</a:t>
            </a:r>
          </a:p>
        </p:txBody>
      </p:sp>
    </p:spTree>
    <p:extLst>
      <p:ext uri="{BB962C8B-B14F-4D97-AF65-F5344CB8AC3E}">
        <p14:creationId xmlns:p14="http://schemas.microsoft.com/office/powerpoint/2010/main" val="1281522285"/>
      </p:ext>
    </p:extLst>
  </p:cSld>
  <p:clrMapOvr>
    <a:masterClrMapping/>
  </p:clrMapOvr>
  <mc:AlternateContent xmlns:mc="http://schemas.openxmlformats.org/markup-compatibility/2006" xmlns:p14="http://schemas.microsoft.com/office/powerpoint/2010/main">
    <mc:Choice Requires="p14">
      <p:transition p14:dur="250" advTm="10000"/>
    </mc:Choice>
    <mc:Fallback xmlns="">
      <p:transition advTm="1000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13" y="76200"/>
            <a:ext cx="9144000" cy="862416"/>
          </a:xfrm>
          <a:prstGeom prst="rect">
            <a:avLst/>
          </a:prstGeom>
          <a:noFill/>
        </p:spPr>
        <p:txBody>
          <a:bodyPr wrap="square" lIns="91410" tIns="45705" rIns="91410" bIns="45705" rtlCol="0">
            <a:spAutoFit/>
          </a:bodyPr>
          <a:lstStyle/>
          <a:p>
            <a:pPr algn="ctr"/>
            <a:r>
              <a:rPr lang="en-US" sz="2400" b="1" dirty="0">
                <a:solidFill>
                  <a:srgbClr val="FF0000"/>
                </a:solidFill>
              </a:rPr>
              <a:t>The impact of the high temporal resolution GOES/GOES-R moisture information on severe weather systems in regional NWP model</a:t>
            </a:r>
            <a:endParaRPr lang="en-US" sz="2400" b="1" dirty="0"/>
          </a:p>
        </p:txBody>
      </p:sp>
      <p:sp>
        <p:nvSpPr>
          <p:cNvPr id="3" name="TextBox 2"/>
          <p:cNvSpPr txBox="1"/>
          <p:nvPr/>
        </p:nvSpPr>
        <p:spPr>
          <a:xfrm>
            <a:off x="84039" y="1276530"/>
            <a:ext cx="8145561" cy="667205"/>
          </a:xfrm>
          <a:prstGeom prst="rect">
            <a:avLst/>
          </a:prstGeom>
          <a:noFill/>
        </p:spPr>
        <p:txBody>
          <a:bodyPr wrap="square" lIns="91410" tIns="45705" rIns="91410" bIns="45705" rtlCol="0">
            <a:spAutoFit/>
          </a:bodyPr>
          <a:lstStyle/>
          <a:p>
            <a:r>
              <a:rPr lang="en-US" sz="2000" b="1" dirty="0">
                <a:solidFill>
                  <a:srgbClr val="0000FF"/>
                </a:solidFill>
              </a:rPr>
              <a:t>SDAT</a:t>
            </a:r>
            <a:r>
              <a:rPr lang="en-US" sz="2000" dirty="0">
                <a:solidFill>
                  <a:srgbClr val="0070C0"/>
                </a:solidFill>
              </a:rPr>
              <a:t> </a:t>
            </a:r>
            <a:r>
              <a:rPr lang="en-US" sz="2000" dirty="0"/>
              <a:t>– Satellite Data Assimilation for Tropical storm </a:t>
            </a:r>
            <a:r>
              <a:rPr lang="en-US" sz="1600" dirty="0"/>
              <a:t>(CIMSS/SSEC/UW-Madison)  </a:t>
            </a:r>
            <a:r>
              <a:rPr lang="en-US" sz="1600" dirty="0">
                <a:hlinkClick r:id="rId2"/>
              </a:rPr>
              <a:t>http://cimss.ssec.wisc.edu/sdat/</a:t>
            </a:r>
            <a:endParaRPr lang="en-US" sz="1600" dirty="0"/>
          </a:p>
        </p:txBody>
      </p:sp>
      <p:sp>
        <p:nvSpPr>
          <p:cNvPr id="49" name="TextBox 48"/>
          <p:cNvSpPr txBox="1"/>
          <p:nvPr/>
        </p:nvSpPr>
        <p:spPr>
          <a:xfrm>
            <a:off x="180822" y="1922860"/>
            <a:ext cx="4557645" cy="541713"/>
          </a:xfrm>
          <a:prstGeom prst="rect">
            <a:avLst/>
          </a:prstGeom>
          <a:noFill/>
          <a:ln>
            <a:solidFill>
              <a:srgbClr val="4F81BD"/>
            </a:solidFill>
          </a:ln>
          <a:effectLst/>
        </p:spPr>
        <p:txBody>
          <a:bodyPr wrap="square" lIns="91410" tIns="45705" rIns="91410" bIns="45705" rtlCol="0">
            <a:spAutoFit/>
          </a:bodyPr>
          <a:lstStyle/>
          <a:p>
            <a:r>
              <a:rPr lang="en-US" sz="1400" dirty="0">
                <a:solidFill>
                  <a:srgbClr val="FF0000"/>
                </a:solidFill>
                <a:latin typeface="Arial" pitchFamily="34" charset="0"/>
                <a:cs typeface="Arial" pitchFamily="34" charset="0"/>
              </a:rPr>
              <a:t>WRF</a:t>
            </a:r>
            <a:r>
              <a:rPr lang="en-US" altLang="zh-CN" sz="1400" dirty="0">
                <a:solidFill>
                  <a:srgbClr val="FF0000"/>
                </a:solidFill>
                <a:latin typeface="Arial" pitchFamily="34" charset="0"/>
                <a:cs typeface="Arial" pitchFamily="34" charset="0"/>
              </a:rPr>
              <a:t>-ARW</a:t>
            </a:r>
            <a:r>
              <a:rPr lang="zh-CN" altLang="en-US" sz="1400" dirty="0">
                <a:solidFill>
                  <a:srgbClr val="FF0000"/>
                </a:solidFill>
                <a:latin typeface="Arial" pitchFamily="34" charset="0"/>
                <a:cs typeface="Arial" pitchFamily="34" charset="0"/>
              </a:rPr>
              <a:t> </a:t>
            </a:r>
            <a:r>
              <a:rPr lang="en-US" altLang="zh-CN" sz="1400" dirty="0">
                <a:latin typeface="Arial" pitchFamily="34" charset="0"/>
                <a:cs typeface="Arial" pitchFamily="34" charset="0"/>
              </a:rPr>
              <a:t>v3.6.1:</a:t>
            </a:r>
            <a:r>
              <a:rPr lang="zh-CN" altLang="en-US" sz="1400" dirty="0">
                <a:latin typeface="Arial" pitchFamily="34" charset="0"/>
                <a:cs typeface="Arial" pitchFamily="34" charset="0"/>
              </a:rPr>
              <a:t> </a:t>
            </a:r>
            <a:r>
              <a:rPr lang="en-US" altLang="zh-CN" sz="1400" dirty="0">
                <a:latin typeface="Arial" pitchFamily="34" charset="0"/>
                <a:cs typeface="Arial" pitchFamily="34" charset="0"/>
              </a:rPr>
              <a:t>4</a:t>
            </a:r>
            <a:r>
              <a:rPr lang="zh-CN" altLang="en-US" sz="1400" dirty="0">
                <a:latin typeface="Arial" pitchFamily="34" charset="0"/>
                <a:cs typeface="Arial" pitchFamily="34" charset="0"/>
              </a:rPr>
              <a:t> </a:t>
            </a:r>
            <a:r>
              <a:rPr lang="en-US" altLang="zh-CN" sz="1400" dirty="0">
                <a:latin typeface="Arial" pitchFamily="34" charset="0"/>
                <a:cs typeface="Arial" pitchFamily="34" charset="0"/>
              </a:rPr>
              <a:t>km</a:t>
            </a:r>
            <a:r>
              <a:rPr lang="zh-CN" altLang="en-US" sz="1400" dirty="0">
                <a:latin typeface="Arial" pitchFamily="34" charset="0"/>
                <a:cs typeface="Arial" pitchFamily="34" charset="0"/>
              </a:rPr>
              <a:t> </a:t>
            </a:r>
            <a:r>
              <a:rPr lang="en-US" altLang="zh-CN" sz="1400" dirty="0">
                <a:latin typeface="Arial" pitchFamily="34" charset="0"/>
                <a:cs typeface="Arial" pitchFamily="34" charset="0"/>
              </a:rPr>
              <a:t>horizontal</a:t>
            </a:r>
            <a:r>
              <a:rPr lang="zh-CN" altLang="en-US" sz="1400" dirty="0">
                <a:latin typeface="Arial" pitchFamily="34" charset="0"/>
                <a:cs typeface="Arial" pitchFamily="34" charset="0"/>
              </a:rPr>
              <a:t> </a:t>
            </a:r>
            <a:r>
              <a:rPr lang="en-US" altLang="zh-CN" sz="1400" dirty="0">
                <a:latin typeface="Arial" pitchFamily="34" charset="0"/>
                <a:cs typeface="Arial" pitchFamily="34" charset="0"/>
              </a:rPr>
              <a:t>resolution</a:t>
            </a:r>
            <a:r>
              <a:rPr lang="zh-CN" altLang="en-US" sz="1400" dirty="0">
                <a:latin typeface="Arial" pitchFamily="34" charset="0"/>
                <a:cs typeface="Arial" pitchFamily="34" charset="0"/>
              </a:rPr>
              <a:t> </a:t>
            </a:r>
            <a:r>
              <a:rPr lang="en-US" altLang="zh-CN" sz="1400" dirty="0">
                <a:latin typeface="Arial" pitchFamily="34" charset="0"/>
                <a:cs typeface="Arial" pitchFamily="34" charset="0"/>
              </a:rPr>
              <a:t>(400</a:t>
            </a:r>
            <a:r>
              <a:rPr lang="zh-CN" altLang="en-US" sz="1400" dirty="0">
                <a:latin typeface="Arial" pitchFamily="34" charset="0"/>
                <a:cs typeface="Arial" pitchFamily="34" charset="0"/>
              </a:rPr>
              <a:t>*</a:t>
            </a:r>
            <a:r>
              <a:rPr lang="en-US" altLang="zh-CN" sz="1400" dirty="0">
                <a:latin typeface="Arial" pitchFamily="34" charset="0"/>
                <a:cs typeface="Arial" pitchFamily="34" charset="0"/>
              </a:rPr>
              <a:t>280)</a:t>
            </a:r>
            <a:r>
              <a:rPr lang="zh-CN" altLang="en-US" sz="1400" dirty="0">
                <a:latin typeface="Arial" pitchFamily="34" charset="0"/>
                <a:cs typeface="Arial" pitchFamily="34" charset="0"/>
              </a:rPr>
              <a:t> </a:t>
            </a:r>
            <a:r>
              <a:rPr lang="en-US" altLang="zh-CN" sz="1400" dirty="0">
                <a:latin typeface="Arial" pitchFamily="34" charset="0"/>
                <a:cs typeface="Arial" pitchFamily="34" charset="0"/>
              </a:rPr>
              <a:t>, 52 vertical layers from surface to 10 </a:t>
            </a:r>
            <a:r>
              <a:rPr lang="en-US" altLang="zh-CN" sz="1400" dirty="0" err="1">
                <a:latin typeface="Arial" pitchFamily="34" charset="0"/>
                <a:cs typeface="Arial" pitchFamily="34" charset="0"/>
              </a:rPr>
              <a:t>hPa</a:t>
            </a:r>
            <a:endParaRPr lang="en-US" altLang="zh-CN" sz="1400" dirty="0">
              <a:latin typeface="Arial" pitchFamily="34" charset="0"/>
              <a:cs typeface="Arial" pitchFamily="34" charset="0"/>
            </a:endParaRPr>
          </a:p>
        </p:txBody>
      </p:sp>
      <p:sp>
        <p:nvSpPr>
          <p:cNvPr id="51" name="TextBox 50"/>
          <p:cNvSpPr txBox="1"/>
          <p:nvPr/>
        </p:nvSpPr>
        <p:spPr>
          <a:xfrm>
            <a:off x="175719" y="2434946"/>
            <a:ext cx="4557644" cy="1657203"/>
          </a:xfrm>
          <a:prstGeom prst="rect">
            <a:avLst/>
          </a:prstGeom>
          <a:noFill/>
          <a:ln>
            <a:solidFill>
              <a:srgbClr val="4F81BD"/>
            </a:solidFill>
          </a:ln>
          <a:effectLst/>
        </p:spPr>
        <p:txBody>
          <a:bodyPr wrap="square" lIns="91410" tIns="45705" rIns="91410" bIns="45705" rtlCol="0">
            <a:spAutoFit/>
          </a:bodyPr>
          <a:lstStyle/>
          <a:p>
            <a:r>
              <a:rPr lang="en-US" sz="1400" dirty="0">
                <a:solidFill>
                  <a:srgbClr val="FF0000"/>
                </a:solidFill>
                <a:latin typeface="Arial" pitchFamily="34" charset="0"/>
                <a:cs typeface="Arial" pitchFamily="34" charset="0"/>
              </a:rPr>
              <a:t>GSI</a:t>
            </a:r>
            <a:r>
              <a:rPr lang="zh-CN" altLang="en-US" sz="1400" dirty="0">
                <a:latin typeface="Arial" pitchFamily="34" charset="0"/>
                <a:cs typeface="Arial" pitchFamily="34" charset="0"/>
              </a:rPr>
              <a:t> </a:t>
            </a:r>
            <a:r>
              <a:rPr lang="en-US" altLang="zh-CN" sz="1400" dirty="0">
                <a:latin typeface="Arial" pitchFamily="34" charset="0"/>
                <a:cs typeface="Arial" pitchFamily="34" charset="0"/>
              </a:rPr>
              <a:t>v3.1</a:t>
            </a:r>
            <a:r>
              <a:rPr lang="zh-CN" altLang="en-US" sz="1400" dirty="0">
                <a:latin typeface="Arial" pitchFamily="34" charset="0"/>
                <a:cs typeface="Arial" pitchFamily="34" charset="0"/>
              </a:rPr>
              <a:t>: </a:t>
            </a:r>
            <a:r>
              <a:rPr lang="en-US" altLang="zh-CN" sz="1400" dirty="0">
                <a:latin typeface="Arial" pitchFamily="34" charset="0"/>
                <a:cs typeface="Arial" pitchFamily="34" charset="0"/>
              </a:rPr>
              <a:t>3-Dvar</a:t>
            </a:r>
            <a:r>
              <a:rPr lang="zh-CN" altLang="en-US" sz="1400" dirty="0">
                <a:latin typeface="Arial" pitchFamily="34" charset="0"/>
                <a:cs typeface="Arial" pitchFamily="34" charset="0"/>
              </a:rPr>
              <a:t> </a:t>
            </a:r>
            <a:r>
              <a:rPr lang="en-US" altLang="zh-CN" sz="1400" dirty="0">
                <a:latin typeface="Arial" pitchFamily="34" charset="0"/>
                <a:cs typeface="Arial" pitchFamily="34" charset="0"/>
              </a:rPr>
              <a:t>Data</a:t>
            </a:r>
            <a:r>
              <a:rPr lang="zh-CN" altLang="en-US" sz="1400" dirty="0">
                <a:latin typeface="Arial" pitchFamily="34" charset="0"/>
                <a:cs typeface="Arial" pitchFamily="34" charset="0"/>
              </a:rPr>
              <a:t> </a:t>
            </a:r>
            <a:r>
              <a:rPr lang="en-US" altLang="zh-CN" sz="1400" dirty="0">
                <a:latin typeface="Arial" pitchFamily="34" charset="0"/>
                <a:cs typeface="Arial" pitchFamily="34" charset="0"/>
              </a:rPr>
              <a:t>Assimilation</a:t>
            </a:r>
            <a:r>
              <a:rPr lang="zh-CN" altLang="en-US" sz="1400" dirty="0">
                <a:latin typeface="Arial" pitchFamily="34" charset="0"/>
                <a:cs typeface="Arial" pitchFamily="34" charset="0"/>
              </a:rPr>
              <a:t> </a:t>
            </a:r>
            <a:r>
              <a:rPr lang="en-US" altLang="zh-CN" sz="1400" dirty="0">
                <a:latin typeface="Arial" pitchFamily="34" charset="0"/>
                <a:cs typeface="Arial" pitchFamily="34" charset="0"/>
              </a:rPr>
              <a:t>Method</a:t>
            </a:r>
          </a:p>
          <a:p>
            <a:pPr marL="285656" indent="-285656">
              <a:buFont typeface="Arial" panose="020B0604020202020204" pitchFamily="34" charset="0"/>
              <a:buChar char="•"/>
            </a:pPr>
            <a:r>
              <a:rPr lang="en-US" altLang="zh-CN" sz="1400" dirty="0">
                <a:latin typeface="Arial" pitchFamily="34" charset="0"/>
                <a:cs typeface="Arial" pitchFamily="34" charset="0"/>
              </a:rPr>
              <a:t>NAM background error covariance matrix</a:t>
            </a:r>
          </a:p>
          <a:p>
            <a:pPr marL="285656" indent="-285656">
              <a:buFont typeface="Arial" panose="020B0604020202020204" pitchFamily="34" charset="0"/>
              <a:buChar char="•"/>
            </a:pPr>
            <a:r>
              <a:rPr lang="en-US" altLang="zh-CN" sz="1400" dirty="0">
                <a:latin typeface="Arial" pitchFamily="34" charset="0"/>
                <a:cs typeface="Arial" pitchFamily="34" charset="0"/>
              </a:rPr>
              <a:t>Cycled bias correction</a:t>
            </a:r>
          </a:p>
          <a:p>
            <a:pPr marL="285656" indent="-285656">
              <a:buFont typeface="Arial" panose="020B0604020202020204" pitchFamily="34" charset="0"/>
              <a:buChar char="•"/>
            </a:pPr>
            <a:r>
              <a:rPr lang="en-US" altLang="zh-CN" sz="1400" dirty="0">
                <a:latin typeface="Arial" pitchFamily="34" charset="0"/>
                <a:cs typeface="Arial" pitchFamily="34" charset="0"/>
              </a:rPr>
              <a:t>Conventional Data – from GTS</a:t>
            </a:r>
          </a:p>
          <a:p>
            <a:pPr marL="285656" indent="-285656">
              <a:buFont typeface="Arial" panose="020B0604020202020204" pitchFamily="34" charset="0"/>
              <a:buChar char="•"/>
            </a:pPr>
            <a:r>
              <a:rPr lang="en-US" altLang="zh-CN" sz="1400" dirty="0">
                <a:latin typeface="Arial" pitchFamily="34" charset="0"/>
                <a:cs typeface="Arial" pitchFamily="34" charset="0"/>
              </a:rPr>
              <a:t>Satellite radiances: AMSU-A from AQUA, </a:t>
            </a:r>
            <a:r>
              <a:rPr lang="en-US" altLang="zh-CN" sz="1400" dirty="0" err="1">
                <a:latin typeface="Arial" pitchFamily="34" charset="0"/>
                <a:cs typeface="Arial" pitchFamily="34" charset="0"/>
              </a:rPr>
              <a:t>Metop</a:t>
            </a:r>
            <a:r>
              <a:rPr lang="en-US" altLang="zh-CN" sz="1400" dirty="0">
                <a:latin typeface="Arial" pitchFamily="34" charset="0"/>
                <a:cs typeface="Arial" pitchFamily="34" charset="0"/>
              </a:rPr>
              <a:t>-A, NOAA-15 and NOAA-18</a:t>
            </a:r>
          </a:p>
          <a:p>
            <a:pPr marL="285656" indent="-285656">
              <a:buFont typeface="Arial" panose="020B0604020202020204" pitchFamily="34" charset="0"/>
              <a:buChar char="•"/>
            </a:pPr>
            <a:r>
              <a:rPr lang="en-US" altLang="zh-CN" sz="1400" dirty="0">
                <a:latin typeface="Arial" pitchFamily="34" charset="0"/>
                <a:cs typeface="Arial" pitchFamily="34" charset="0"/>
              </a:rPr>
              <a:t>LPW: Layer </a:t>
            </a:r>
            <a:r>
              <a:rPr lang="en-US" altLang="zh-CN" sz="1400" dirty="0" err="1">
                <a:latin typeface="Arial" pitchFamily="34" charset="0"/>
                <a:cs typeface="Arial" pitchFamily="34" charset="0"/>
              </a:rPr>
              <a:t>Precipitable</a:t>
            </a:r>
            <a:r>
              <a:rPr lang="en-US" altLang="zh-CN" sz="1400" dirty="0">
                <a:latin typeface="Arial" pitchFamily="34" charset="0"/>
                <a:cs typeface="Arial" pitchFamily="34" charset="0"/>
              </a:rPr>
              <a:t> Water (three layers)</a:t>
            </a:r>
          </a:p>
        </p:txBody>
      </p:sp>
      <p:sp>
        <p:nvSpPr>
          <p:cNvPr id="52" name="TextBox 51"/>
          <p:cNvSpPr txBox="1"/>
          <p:nvPr/>
        </p:nvSpPr>
        <p:spPr>
          <a:xfrm>
            <a:off x="160113" y="4066174"/>
            <a:ext cx="4573251" cy="987909"/>
          </a:xfrm>
          <a:prstGeom prst="rect">
            <a:avLst/>
          </a:prstGeom>
          <a:noFill/>
          <a:ln>
            <a:solidFill>
              <a:srgbClr val="4F81BD"/>
            </a:solidFill>
          </a:ln>
          <a:effectLst/>
        </p:spPr>
        <p:txBody>
          <a:bodyPr wrap="square" lIns="91410" tIns="45705" rIns="91410" bIns="45705" rtlCol="0">
            <a:spAutoFit/>
          </a:bodyPr>
          <a:lstStyle/>
          <a:p>
            <a:r>
              <a:rPr lang="en-US" sz="1400" dirty="0">
                <a:solidFill>
                  <a:srgbClr val="FF0000"/>
                </a:solidFill>
                <a:latin typeface="Arial" pitchFamily="34" charset="0"/>
                <a:cs typeface="Arial" pitchFamily="34" charset="0"/>
              </a:rPr>
              <a:t>2012 June Derecho </a:t>
            </a:r>
          </a:p>
          <a:p>
            <a:pPr marL="285656" indent="-285656">
              <a:buFont typeface="Arial" panose="020B0604020202020204" pitchFamily="34" charset="0"/>
              <a:buChar char="•"/>
            </a:pPr>
            <a:r>
              <a:rPr lang="en-US" altLang="zh-CN" sz="1400" dirty="0">
                <a:latin typeface="Arial" pitchFamily="34" charset="0"/>
                <a:cs typeface="Arial" pitchFamily="34" charset="0"/>
              </a:rPr>
              <a:t>Jun 29 12z to Jun 30 12z, 2012</a:t>
            </a:r>
          </a:p>
          <a:p>
            <a:pPr marL="285656" indent="-285656">
              <a:buFont typeface="Arial" panose="020B0604020202020204" pitchFamily="34" charset="0"/>
              <a:buChar char="•"/>
            </a:pPr>
            <a:r>
              <a:rPr lang="en-US" altLang="zh-CN" sz="1400" dirty="0">
                <a:latin typeface="Arial" pitchFamily="34" charset="0"/>
                <a:cs typeface="Arial" pitchFamily="34" charset="0"/>
              </a:rPr>
              <a:t>Impact from different background fields </a:t>
            </a:r>
          </a:p>
          <a:p>
            <a:pPr marL="285656" indent="-285656">
              <a:buFont typeface="Arial" panose="020B0604020202020204" pitchFamily="34" charset="0"/>
              <a:buChar char="•"/>
            </a:pPr>
            <a:r>
              <a:rPr lang="en-US" altLang="zh-CN" sz="1400" dirty="0">
                <a:latin typeface="Arial" pitchFamily="34" charset="0"/>
                <a:cs typeface="Arial" pitchFamily="34" charset="0"/>
              </a:rPr>
              <a:t>Total three layers PW; separate layer PW</a:t>
            </a:r>
          </a:p>
        </p:txBody>
      </p:sp>
      <p:sp>
        <p:nvSpPr>
          <p:cNvPr id="7" name="Rectangle 6"/>
          <p:cNvSpPr/>
          <p:nvPr/>
        </p:nvSpPr>
        <p:spPr>
          <a:xfrm>
            <a:off x="-76200" y="907197"/>
            <a:ext cx="9372600" cy="381361"/>
          </a:xfrm>
          <a:prstGeom prst="rect">
            <a:avLst/>
          </a:prstGeom>
        </p:spPr>
        <p:txBody>
          <a:bodyPr wrap="square" lIns="91410" tIns="45705" rIns="91410" bIns="45705">
            <a:spAutoFit/>
          </a:bodyPr>
          <a:lstStyle/>
          <a:p>
            <a:r>
              <a:rPr lang="en-US" dirty="0"/>
              <a:t>Pei </a:t>
            </a:r>
            <a:r>
              <a:rPr lang="en-US" dirty="0" smtClean="0"/>
              <a:t>Wang, </a:t>
            </a:r>
            <a:r>
              <a:rPr lang="en-US" dirty="0"/>
              <a:t>Jun </a:t>
            </a:r>
            <a:r>
              <a:rPr lang="en-US" dirty="0" smtClean="0"/>
              <a:t>Li, </a:t>
            </a:r>
            <a:r>
              <a:rPr lang="en-US" dirty="0"/>
              <a:t>Yong-</a:t>
            </a:r>
            <a:r>
              <a:rPr lang="en-US" dirty="0" err="1"/>
              <a:t>Keun</a:t>
            </a:r>
            <a:r>
              <a:rPr lang="en-US" dirty="0"/>
              <a:t> </a:t>
            </a:r>
            <a:r>
              <a:rPr lang="en-US" dirty="0" smtClean="0"/>
              <a:t>Lee, </a:t>
            </a:r>
            <a:r>
              <a:rPr lang="en-US" dirty="0" err="1"/>
              <a:t>Zhenglong</a:t>
            </a:r>
            <a:r>
              <a:rPr lang="en-US" dirty="0"/>
              <a:t> </a:t>
            </a:r>
            <a:r>
              <a:rPr lang="en-US" dirty="0" smtClean="0"/>
              <a:t>Li, </a:t>
            </a:r>
            <a:r>
              <a:rPr lang="en-US" dirty="0" err="1"/>
              <a:t>Jinlong</a:t>
            </a:r>
            <a:r>
              <a:rPr lang="en-US" dirty="0"/>
              <a:t> </a:t>
            </a:r>
            <a:r>
              <a:rPr lang="en-US" dirty="0" smtClean="0"/>
              <a:t>Li, </a:t>
            </a:r>
            <a:r>
              <a:rPr lang="en-US" dirty="0" err="1"/>
              <a:t>Zhiquan</a:t>
            </a:r>
            <a:r>
              <a:rPr lang="en-US" dirty="0"/>
              <a:t> </a:t>
            </a:r>
            <a:r>
              <a:rPr lang="en-US" dirty="0" smtClean="0"/>
              <a:t>Liu, </a:t>
            </a:r>
            <a:r>
              <a:rPr lang="en-US" dirty="0"/>
              <a:t>Tim </a:t>
            </a:r>
            <a:r>
              <a:rPr lang="en-US" dirty="0" err="1" smtClean="0"/>
              <a:t>Schmit</a:t>
            </a:r>
            <a:r>
              <a:rPr lang="en-US" dirty="0" smtClean="0"/>
              <a:t>, </a:t>
            </a:r>
            <a:r>
              <a:rPr lang="en-US" dirty="0"/>
              <a:t>Steve </a:t>
            </a:r>
            <a:r>
              <a:rPr lang="en-US" dirty="0" smtClean="0"/>
              <a:t>Ackerman</a:t>
            </a:r>
            <a:endParaRPr lang="en-US" dirty="0"/>
          </a:p>
        </p:txBody>
      </p:sp>
      <p:sp>
        <p:nvSpPr>
          <p:cNvPr id="34" name="TextBox 33"/>
          <p:cNvSpPr txBox="1"/>
          <p:nvPr/>
        </p:nvSpPr>
        <p:spPr>
          <a:xfrm>
            <a:off x="160112" y="5024799"/>
            <a:ext cx="4573251" cy="987909"/>
          </a:xfrm>
          <a:prstGeom prst="rect">
            <a:avLst/>
          </a:prstGeom>
          <a:noFill/>
          <a:ln>
            <a:solidFill>
              <a:srgbClr val="4F81BD"/>
            </a:solidFill>
          </a:ln>
          <a:effectLst/>
        </p:spPr>
        <p:txBody>
          <a:bodyPr wrap="square" lIns="91410" tIns="45705" rIns="91410" bIns="45705" rtlCol="0">
            <a:spAutoFit/>
          </a:bodyPr>
          <a:lstStyle/>
          <a:p>
            <a:r>
              <a:rPr lang="en-US" altLang="zh-CN" sz="1400" dirty="0">
                <a:solidFill>
                  <a:srgbClr val="FF0000"/>
                </a:solidFill>
                <a:latin typeface="Arial" pitchFamily="34" charset="0"/>
                <a:cs typeface="Arial" pitchFamily="34" charset="0"/>
              </a:rPr>
              <a:t>Background sensitivity  </a:t>
            </a:r>
            <a:endParaRPr lang="en-US" altLang="zh-CN" sz="1400" dirty="0">
              <a:latin typeface="Arial" pitchFamily="34" charset="0"/>
              <a:cs typeface="Arial" pitchFamily="34" charset="0"/>
            </a:endParaRPr>
          </a:p>
          <a:p>
            <a:pPr marL="285656" indent="-285656">
              <a:buFont typeface="Arial" panose="020B0604020202020204" pitchFamily="34" charset="0"/>
              <a:buChar char="•"/>
            </a:pPr>
            <a:r>
              <a:rPr lang="en-US" altLang="zh-CN" sz="1400" dirty="0">
                <a:latin typeface="Arial" pitchFamily="34" charset="0"/>
                <a:cs typeface="Arial" pitchFamily="34" charset="0"/>
              </a:rPr>
              <a:t>NCEP FNL: 1-degree, 26 vertical levels</a:t>
            </a:r>
          </a:p>
          <a:p>
            <a:pPr marL="285656" indent="-285656">
              <a:buFont typeface="Arial" panose="020B0604020202020204" pitchFamily="34" charset="0"/>
              <a:buChar char="•"/>
            </a:pPr>
            <a:r>
              <a:rPr lang="en-US" altLang="zh-CN" sz="1400" dirty="0">
                <a:latin typeface="Arial" pitchFamily="34" charset="0"/>
                <a:cs typeface="Arial" pitchFamily="34" charset="0"/>
              </a:rPr>
              <a:t>ECMWF ERA-Interim: 0.7-degree, 37 vertical levels</a:t>
            </a:r>
          </a:p>
          <a:p>
            <a:pPr marL="285656" indent="-285656">
              <a:buFont typeface="Arial" panose="020B0604020202020204" pitchFamily="34" charset="0"/>
              <a:buChar char="•"/>
            </a:pPr>
            <a:r>
              <a:rPr lang="en-US" altLang="zh-CN" sz="1400" dirty="0">
                <a:latin typeface="Arial" pitchFamily="34" charset="0"/>
                <a:cs typeface="Arial" pitchFamily="34" charset="0"/>
              </a:rPr>
              <a:t>ECMWF Operational: 0.14-degree, 25 vertical levels</a:t>
            </a:r>
          </a:p>
        </p:txBody>
      </p:sp>
      <p:grpSp>
        <p:nvGrpSpPr>
          <p:cNvPr id="14" name="Group 13"/>
          <p:cNvGrpSpPr/>
          <p:nvPr/>
        </p:nvGrpSpPr>
        <p:grpSpPr>
          <a:xfrm>
            <a:off x="4772808" y="1599695"/>
            <a:ext cx="3053388" cy="5288011"/>
            <a:chOff x="4847324" y="1569989"/>
            <a:chExt cx="2822661" cy="5288011"/>
          </a:xfrm>
        </p:grpSpPr>
        <p:grpSp>
          <p:nvGrpSpPr>
            <p:cNvPr id="10" name="Group 9"/>
            <p:cNvGrpSpPr/>
            <p:nvPr/>
          </p:nvGrpSpPr>
          <p:grpSpPr>
            <a:xfrm>
              <a:off x="4850585" y="1569989"/>
              <a:ext cx="2767288" cy="1360666"/>
              <a:chOff x="6324600" y="1243248"/>
              <a:chExt cx="2767288" cy="1360666"/>
            </a:xfrm>
          </p:grpSpPr>
          <p:pic>
            <p:nvPicPr>
              <p:cNvPr id="35" name="Picture 2" descr="C:\PW-Study\CONUS\2012\obs_plot\stage4_24h_2012063012_small.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78" t="35829" r="13934" b="34383"/>
              <a:stretch/>
            </p:blipFill>
            <p:spPr bwMode="auto">
              <a:xfrm>
                <a:off x="6324600" y="1243248"/>
                <a:ext cx="2767288" cy="136066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565974" y="2165892"/>
                <a:ext cx="495300" cy="276999"/>
              </a:xfrm>
              <a:prstGeom prst="rect">
                <a:avLst/>
              </a:prstGeom>
              <a:solidFill>
                <a:srgbClr val="FFFF00"/>
              </a:solidFill>
              <a:ln>
                <a:solidFill>
                  <a:schemeClr val="tx1"/>
                </a:solidFill>
              </a:ln>
            </p:spPr>
            <p:txBody>
              <a:bodyPr wrap="square" rtlCol="0">
                <a:spAutoFit/>
              </a:bodyPr>
              <a:lstStyle/>
              <a:p>
                <a:r>
                  <a:rPr lang="en-US" sz="1200" dirty="0"/>
                  <a:t>OBS</a:t>
                </a:r>
              </a:p>
            </p:txBody>
          </p:sp>
        </p:grpSp>
        <p:grpSp>
          <p:nvGrpSpPr>
            <p:cNvPr id="11" name="Group 10"/>
            <p:cNvGrpSpPr/>
            <p:nvPr/>
          </p:nvGrpSpPr>
          <p:grpSpPr>
            <a:xfrm>
              <a:off x="4861668" y="2820764"/>
              <a:ext cx="2782203" cy="1352052"/>
              <a:chOff x="6342060" y="2513720"/>
              <a:chExt cx="2782203" cy="1352052"/>
            </a:xfrm>
          </p:grpSpPr>
          <p:pic>
            <p:nvPicPr>
              <p:cNvPr id="36" name="Picture 4" descr="C:\PW-Study\CONUS\2012\test_tpw\ECMWF_FNL_ERA\ctrl_FNL\wrfout_d01_2012-06-30_12_00_00_Precip_tpw_24hr.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07" t="29581" r="8335" b="26994"/>
              <a:stretch/>
            </p:blipFill>
            <p:spPr bwMode="auto">
              <a:xfrm>
                <a:off x="6342060" y="2513720"/>
                <a:ext cx="2782203" cy="1352052"/>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p:cNvSpPr txBox="1"/>
              <p:nvPr/>
            </p:nvSpPr>
            <p:spPr>
              <a:xfrm>
                <a:off x="6553200" y="3505200"/>
                <a:ext cx="495300" cy="276999"/>
              </a:xfrm>
              <a:prstGeom prst="rect">
                <a:avLst/>
              </a:prstGeom>
              <a:solidFill>
                <a:srgbClr val="FFFF00"/>
              </a:solidFill>
              <a:ln>
                <a:solidFill>
                  <a:schemeClr val="tx1"/>
                </a:solidFill>
              </a:ln>
            </p:spPr>
            <p:txBody>
              <a:bodyPr wrap="square" rtlCol="0">
                <a:spAutoFit/>
              </a:bodyPr>
              <a:lstStyle/>
              <a:p>
                <a:r>
                  <a:rPr lang="en-US" sz="1200" dirty="0"/>
                  <a:t>FNL</a:t>
                </a:r>
              </a:p>
            </p:txBody>
          </p:sp>
        </p:grpSp>
        <p:grpSp>
          <p:nvGrpSpPr>
            <p:cNvPr id="12" name="Group 11"/>
            <p:cNvGrpSpPr/>
            <p:nvPr/>
          </p:nvGrpSpPr>
          <p:grpSpPr>
            <a:xfrm>
              <a:off x="4847324" y="4125098"/>
              <a:ext cx="2809788" cy="1289125"/>
              <a:chOff x="6334212" y="4016655"/>
              <a:chExt cx="2809788" cy="1289125"/>
            </a:xfrm>
          </p:grpSpPr>
          <p:pic>
            <p:nvPicPr>
              <p:cNvPr id="37" name="Picture 5" descr="C:\PW-Study\CONUS\2012\test_tpw\ECMWF_FNL_ERA\ctrl_ERA\wrfout_d01_2012-06-30_12_00_00_Precip_tpw_24hr.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95" t="29889" r="8715" b="26340"/>
              <a:stretch/>
            </p:blipFill>
            <p:spPr bwMode="auto">
              <a:xfrm>
                <a:off x="6334212" y="4016655"/>
                <a:ext cx="2809788" cy="1289125"/>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6565975" y="4876800"/>
                <a:ext cx="495300" cy="276999"/>
              </a:xfrm>
              <a:prstGeom prst="rect">
                <a:avLst/>
              </a:prstGeom>
              <a:solidFill>
                <a:srgbClr val="FFFF00"/>
              </a:solidFill>
              <a:ln>
                <a:solidFill>
                  <a:schemeClr val="tx1"/>
                </a:solidFill>
              </a:ln>
            </p:spPr>
            <p:txBody>
              <a:bodyPr wrap="square" rtlCol="0">
                <a:spAutoFit/>
              </a:bodyPr>
              <a:lstStyle/>
              <a:p>
                <a:r>
                  <a:rPr lang="en-US" sz="1200" dirty="0"/>
                  <a:t>ERA</a:t>
                </a:r>
              </a:p>
            </p:txBody>
          </p:sp>
        </p:grpSp>
        <p:grpSp>
          <p:nvGrpSpPr>
            <p:cNvPr id="13" name="Group 12"/>
            <p:cNvGrpSpPr/>
            <p:nvPr/>
          </p:nvGrpSpPr>
          <p:grpSpPr>
            <a:xfrm>
              <a:off x="4850585" y="5317434"/>
              <a:ext cx="2819400" cy="1540566"/>
              <a:chOff x="6324600" y="5317434"/>
              <a:chExt cx="2819400" cy="1540566"/>
            </a:xfrm>
          </p:grpSpPr>
          <p:pic>
            <p:nvPicPr>
              <p:cNvPr id="38" name="Picture 3" descr="C:\PW-Study\CONUS\2012\test_tpw\ECMWF_FNL_ERA\ctrl_ECMWF\wrfout_d01_2012-06-30_12_00_00_Precip_tpw_24hr.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317" t="30130" r="9029" b="19530"/>
              <a:stretch/>
            </p:blipFill>
            <p:spPr bwMode="auto">
              <a:xfrm>
                <a:off x="6324600" y="5317434"/>
                <a:ext cx="2819400" cy="1540566"/>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p:cNvSpPr txBox="1"/>
              <p:nvPr/>
            </p:nvSpPr>
            <p:spPr>
              <a:xfrm>
                <a:off x="6565974" y="6216993"/>
                <a:ext cx="673025" cy="276999"/>
              </a:xfrm>
              <a:prstGeom prst="rect">
                <a:avLst/>
              </a:prstGeom>
              <a:solidFill>
                <a:srgbClr val="FFFF00"/>
              </a:solidFill>
              <a:ln>
                <a:solidFill>
                  <a:schemeClr val="tx1"/>
                </a:solidFill>
              </a:ln>
            </p:spPr>
            <p:txBody>
              <a:bodyPr wrap="square" rtlCol="0">
                <a:spAutoFit/>
              </a:bodyPr>
              <a:lstStyle/>
              <a:p>
                <a:r>
                  <a:rPr lang="en-US" sz="1200" dirty="0"/>
                  <a:t>ECMWF</a:t>
                </a:r>
              </a:p>
            </p:txBody>
          </p:sp>
        </p:grpSp>
      </p:grpSp>
      <p:sp>
        <p:nvSpPr>
          <p:cNvPr id="9" name="TextBox 8"/>
          <p:cNvSpPr txBox="1"/>
          <p:nvPr/>
        </p:nvSpPr>
        <p:spPr>
          <a:xfrm>
            <a:off x="7696201" y="2446081"/>
            <a:ext cx="1678527" cy="3027164"/>
          </a:xfrm>
          <a:prstGeom prst="rect">
            <a:avLst/>
          </a:prstGeom>
          <a:noFill/>
        </p:spPr>
        <p:txBody>
          <a:bodyPr wrap="square" lIns="91410" tIns="45705" rIns="91410" bIns="45705" rtlCol="0">
            <a:spAutoFit/>
          </a:bodyPr>
          <a:lstStyle/>
          <a:p>
            <a:r>
              <a:rPr lang="en-US" sz="1400" b="1" dirty="0"/>
              <a:t>24-hour accumulated precipitation with different background fields.</a:t>
            </a:r>
          </a:p>
          <a:p>
            <a:endParaRPr lang="en-US" sz="1400" b="1" dirty="0"/>
          </a:p>
          <a:p>
            <a:r>
              <a:rPr lang="en-US" sz="1400" b="1" dirty="0"/>
              <a:t>High resolution helps get better precipitation forecasts</a:t>
            </a:r>
          </a:p>
          <a:p>
            <a:endParaRPr lang="en-US" sz="1400" b="1" dirty="0"/>
          </a:p>
          <a:p>
            <a:r>
              <a:rPr lang="en-US" sz="1400" b="1" dirty="0"/>
              <a:t>Details in </a:t>
            </a:r>
          </a:p>
          <a:p>
            <a:r>
              <a:rPr lang="en-US" sz="1600" b="1" dirty="0">
                <a:solidFill>
                  <a:srgbClr val="FF0000"/>
                </a:solidFill>
              </a:rPr>
              <a:t>Poster # 1-55 </a:t>
            </a:r>
          </a:p>
        </p:txBody>
      </p:sp>
      <p:pic>
        <p:nvPicPr>
          <p:cNvPr id="54" name="Picture 5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5539" y="5994684"/>
            <a:ext cx="4600145" cy="898355"/>
          </a:xfrm>
          <a:prstGeom prst="rect">
            <a:avLst/>
          </a:prstGeom>
        </p:spPr>
      </p:pic>
    </p:spTree>
    <p:extLst>
      <p:ext uri="{BB962C8B-B14F-4D97-AF65-F5344CB8AC3E}">
        <p14:creationId xmlns:p14="http://schemas.microsoft.com/office/powerpoint/2010/main" val="2702415136"/>
      </p:ext>
    </p:extLst>
  </p:cSld>
  <p:clrMapOvr>
    <a:masterClrMapping/>
  </p:clrMapOvr>
  <mc:AlternateContent xmlns:mc="http://schemas.openxmlformats.org/markup-compatibility/2006" xmlns:p14="http://schemas.microsoft.com/office/powerpoint/2010/main">
    <mc:Choice Requires="p14">
      <p:transition p14:dur="250" advTm="10000"/>
    </mc:Choice>
    <mc:Fallback xmlns="">
      <p:transition advTm="1000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76200" y="152400"/>
            <a:ext cx="8839200" cy="1447800"/>
          </a:xfrm>
          <a:prstGeom prst="rect">
            <a:avLst/>
          </a:prstGeom>
        </p:spPr>
        <p:txBody>
          <a:bodyPr vert="horz" lIns="91410" tIns="45705" rIns="91410" bIns="45705"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701632"/>
            <a:r>
              <a:rPr lang="en-US" sz="2000" b="1" dirty="0"/>
              <a:t>NOAA/NESDIS SOUNDING DATA PRODUCTS FROM THE NEXT GENERATION OF SATELLITES</a:t>
            </a:r>
          </a:p>
          <a:p>
            <a:pPr defTabSz="701632"/>
            <a:r>
              <a:rPr lang="en-US" sz="1800" b="1" dirty="0">
                <a:latin typeface="Arial Rounded MT Bold" pitchFamily="34" charset="0"/>
              </a:rPr>
              <a:t>A.K. Sharma</a:t>
            </a:r>
            <a:r>
              <a:rPr lang="en-US" sz="1800" b="1" dirty="0">
                <a:latin typeface="Berlin Sans FB Demi" pitchFamily="34" charset="0"/>
              </a:rPr>
              <a:t> </a:t>
            </a:r>
          </a:p>
          <a:p>
            <a:pPr defTabSz="701632"/>
            <a:r>
              <a:rPr lang="en-US" sz="1800" b="1" dirty="0">
                <a:latin typeface="Berlin Sans FB Demi" pitchFamily="34" charset="0"/>
              </a:rPr>
              <a:t>NOAA/NESDIS Office of Satellite and Product Operations (OSPO) </a:t>
            </a:r>
            <a:r>
              <a:rPr lang="en-US" sz="1800" b="1" dirty="0">
                <a:solidFill>
                  <a:srgbClr val="00B0F0"/>
                </a:solidFill>
                <a:latin typeface="Berlin Sans FB Demi" pitchFamily="34" charset="0"/>
                <a:cs typeface="Times New Roman" pitchFamily="18" charset="0"/>
              </a:rPr>
              <a:t>http://www.ospo.noaa.gov/Products/atmosphere/soundings/index.html</a:t>
            </a:r>
          </a:p>
          <a:p>
            <a:endParaRPr lang="en-US" sz="1800" dirty="0">
              <a:solidFill>
                <a:srgbClr val="0000FF"/>
              </a:solidFill>
              <a:latin typeface="Arial" pitchFamily="34" charset="0"/>
              <a:cs typeface="Arial" pitchFamily="34" charset="0"/>
            </a:endParaRPr>
          </a:p>
        </p:txBody>
      </p:sp>
      <p:sp>
        <p:nvSpPr>
          <p:cNvPr id="5" name="Rectangle 5"/>
          <p:cNvSpPr txBox="1">
            <a:spLocks noChangeArrowheads="1"/>
          </p:cNvSpPr>
          <p:nvPr/>
        </p:nvSpPr>
        <p:spPr>
          <a:xfrm>
            <a:off x="76200" y="1524000"/>
            <a:ext cx="4724400" cy="4267200"/>
          </a:xfrm>
          <a:prstGeom prst="rect">
            <a:avLst/>
          </a:prstGeom>
        </p:spPr>
        <p:txBody>
          <a:bodyPr vert="horz" lIns="91410" tIns="45705" rIns="91410" bIns="45705" rtlCol="0">
            <a:normAutofit fontScale="475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3800" dirty="0"/>
              <a:t>This poster presentation will include several of the tools developed and deployed for the sounding products monitoring and data quality assurance which lead to improve the maintenance and sustainment of the Environmental Satellites Processing Center (ESPC) processing systems. The presentation will include the discussion on the ESPC system architecture involving sounding data processing and distribution for </a:t>
            </a:r>
            <a:r>
              <a:rPr lang="en-US" sz="3800" dirty="0" err="1"/>
              <a:t>CrIS</a:t>
            </a:r>
            <a:r>
              <a:rPr lang="en-US" sz="3800" dirty="0"/>
              <a:t>, IASI, and GOES sounding products. Discussion will also include the improvements made for data quality measurements, granule processing and distribution, and user timeliness requirements envisioned from the next generation of JPSS and GOES-R satellites. There have been significant changes in the operational system due to system upgrades, algorithm updates, and value added data products and services.  </a:t>
            </a:r>
          </a:p>
          <a:p>
            <a:pPr>
              <a:lnSpc>
                <a:spcPct val="90000"/>
              </a:lnSpc>
            </a:pPr>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8015" y="5791200"/>
            <a:ext cx="4724400" cy="984250"/>
          </a:xfrm>
          <a:prstGeom prst="rect">
            <a:avLst/>
          </a:prstGeom>
        </p:spPr>
      </p:pic>
      <p:sp>
        <p:nvSpPr>
          <p:cNvPr id="3" name="TextBox 2"/>
          <p:cNvSpPr txBox="1"/>
          <p:nvPr/>
        </p:nvSpPr>
        <p:spPr>
          <a:xfrm>
            <a:off x="7860200" y="6031223"/>
            <a:ext cx="1219200" cy="862416"/>
          </a:xfrm>
          <a:prstGeom prst="rect">
            <a:avLst/>
          </a:prstGeom>
          <a:noFill/>
        </p:spPr>
        <p:txBody>
          <a:bodyPr wrap="square" lIns="91410" tIns="45705" rIns="91410" bIns="45705" rtlCol="0">
            <a:spAutoFit/>
          </a:bodyPr>
          <a:lstStyle/>
          <a:p>
            <a:pPr algn="ctr"/>
            <a:r>
              <a:rPr lang="en-US" sz="2400" dirty="0"/>
              <a:t>Poster # 1-56</a:t>
            </a:r>
          </a:p>
        </p:txBody>
      </p:sp>
      <p:sp>
        <p:nvSpPr>
          <p:cNvPr id="9" name="TextBox 8"/>
          <p:cNvSpPr txBox="1"/>
          <p:nvPr/>
        </p:nvSpPr>
        <p:spPr>
          <a:xfrm>
            <a:off x="5113333" y="5033258"/>
            <a:ext cx="660400" cy="1798031"/>
          </a:xfrm>
          <a:prstGeom prst="rect">
            <a:avLst/>
          </a:prstGeom>
          <a:noFill/>
        </p:spPr>
        <p:txBody>
          <a:bodyPr wrap="square" lIns="79399" tIns="39699" rIns="79399" bIns="39699" rtlCol="0">
            <a:spAutoFit/>
          </a:bodyPr>
          <a:lstStyle/>
          <a:p>
            <a:r>
              <a:rPr lang="en-US" b="1" dirty="0" smtClean="0"/>
              <a:t>N</a:t>
            </a:r>
          </a:p>
          <a:p>
            <a:r>
              <a:rPr lang="en-US" b="1" dirty="0" smtClean="0"/>
              <a:t>U</a:t>
            </a:r>
          </a:p>
          <a:p>
            <a:r>
              <a:rPr lang="en-US" b="1" dirty="0" smtClean="0"/>
              <a:t>C</a:t>
            </a:r>
          </a:p>
          <a:p>
            <a:r>
              <a:rPr lang="en-US" b="1" dirty="0" smtClean="0"/>
              <a:t>A</a:t>
            </a:r>
          </a:p>
          <a:p>
            <a:r>
              <a:rPr lang="en-US" b="1" dirty="0" smtClean="0"/>
              <a:t>P</a:t>
            </a:r>
          </a:p>
          <a:p>
            <a:r>
              <a:rPr lang="en-US" b="1" dirty="0"/>
              <a:t>S</a:t>
            </a:r>
          </a:p>
        </p:txBody>
      </p:sp>
      <p:pic>
        <p:nvPicPr>
          <p:cNvPr id="1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5668523" y="5120745"/>
            <a:ext cx="914088" cy="1567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8886" y="5033257"/>
            <a:ext cx="969714" cy="1649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2415" y="3276600"/>
            <a:ext cx="1616985" cy="1709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29128" y="3353595"/>
            <a:ext cx="1638945" cy="1632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0600" y="1568670"/>
            <a:ext cx="1969038"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56696" y="5327825"/>
            <a:ext cx="1050670" cy="527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05600" y="2209801"/>
            <a:ext cx="2286000" cy="974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0806173"/>
      </p:ext>
    </p:extLst>
  </p:cSld>
  <p:clrMapOvr>
    <a:masterClrMapping/>
  </p:clrMapOvr>
  <mc:AlternateContent xmlns:mc="http://schemas.openxmlformats.org/markup-compatibility/2006" xmlns:p14="http://schemas.microsoft.com/office/powerpoint/2010/main">
    <mc:Choice Requires="p14">
      <p:transition p14:dur="250" advTm="10000"/>
    </mc:Choice>
    <mc:Fallback xmlns="">
      <p:transition advTm="10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0" y="0"/>
            <a:ext cx="9144000" cy="1828800"/>
          </a:xfrm>
          <a:prstGeom prst="rect">
            <a:avLst/>
          </a:prstGeom>
        </p:spPr>
        <p:txBody>
          <a:bodyPr vert="horz" lIns="91410" tIns="45705" rIns="91410" bIns="45705"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solidFill>
                  <a:srgbClr val="0000FF"/>
                </a:solidFill>
                <a:latin typeface="Arial"/>
                <a:cs typeface="Arial"/>
              </a:rPr>
              <a:t>Using hyper-spectral sounding products to improve short-range forecasts in the Alaska Region </a:t>
            </a:r>
            <a:r>
              <a:rPr lang="en-US" sz="2800" dirty="0"/>
              <a:t>	</a:t>
            </a:r>
          </a:p>
          <a:p>
            <a:r>
              <a:rPr lang="en-US" sz="1800" dirty="0">
                <a:solidFill>
                  <a:srgbClr val="0000FF"/>
                </a:solidFill>
                <a:latin typeface="Arial"/>
                <a:cs typeface="Arial"/>
              </a:rPr>
              <a:t>Ralph A. Petersen</a:t>
            </a:r>
            <a:r>
              <a:rPr lang="en-US" sz="1800" baseline="30000" dirty="0">
                <a:solidFill>
                  <a:srgbClr val="0000FF"/>
                </a:solidFill>
                <a:latin typeface="Arial"/>
                <a:cs typeface="Arial"/>
              </a:rPr>
              <a:t>1</a:t>
            </a:r>
            <a:r>
              <a:rPr lang="en-US" sz="1800" dirty="0">
                <a:solidFill>
                  <a:srgbClr val="0000FF"/>
                </a:solidFill>
                <a:latin typeface="Arial"/>
                <a:cs typeface="Arial"/>
              </a:rPr>
              <a:t>, Lee Cronce</a:t>
            </a:r>
            <a:r>
              <a:rPr lang="en-US" sz="1800" baseline="30000" dirty="0">
                <a:solidFill>
                  <a:srgbClr val="0000FF"/>
                </a:solidFill>
                <a:latin typeface="Arial"/>
                <a:cs typeface="Arial"/>
              </a:rPr>
              <a:t>1</a:t>
            </a:r>
            <a:r>
              <a:rPr lang="en-US" sz="1800" dirty="0">
                <a:solidFill>
                  <a:srgbClr val="0000FF"/>
                </a:solidFill>
                <a:latin typeface="Arial"/>
                <a:cs typeface="Arial"/>
              </a:rPr>
              <a:t>, William Line</a:t>
            </a:r>
            <a:r>
              <a:rPr lang="en-US" sz="1800" baseline="30000" dirty="0">
                <a:solidFill>
                  <a:srgbClr val="0000FF"/>
                </a:solidFill>
                <a:latin typeface="Arial"/>
                <a:cs typeface="Arial"/>
              </a:rPr>
              <a:t>2</a:t>
            </a:r>
            <a:r>
              <a:rPr lang="en-US" sz="1800" dirty="0">
                <a:solidFill>
                  <a:srgbClr val="0000FF"/>
                </a:solidFill>
                <a:latin typeface="Arial"/>
                <a:cs typeface="Arial"/>
              </a:rPr>
              <a:t>, Robert Aune</a:t>
            </a:r>
            <a:r>
              <a:rPr lang="en-US" sz="1800" baseline="30000" dirty="0">
                <a:solidFill>
                  <a:srgbClr val="0000FF"/>
                </a:solidFill>
                <a:latin typeface="Arial"/>
                <a:cs typeface="Arial"/>
              </a:rPr>
              <a:t>3</a:t>
            </a:r>
            <a:r>
              <a:rPr lang="en-US" sz="1800" dirty="0">
                <a:solidFill>
                  <a:srgbClr val="0000FF"/>
                </a:solidFill>
                <a:latin typeface="Arial"/>
                <a:cs typeface="Arial"/>
              </a:rPr>
              <a:t>,</a:t>
            </a:r>
            <a:r>
              <a:rPr lang="en-AU" sz="1800" dirty="0">
                <a:solidFill>
                  <a:srgbClr val="0000FF"/>
                </a:solidFill>
                <a:latin typeface="Arial"/>
                <a:cs typeface="Arial"/>
              </a:rPr>
              <a:t> Carven Scott</a:t>
            </a:r>
            <a:r>
              <a:rPr lang="en-US" sz="1800" baseline="30000" dirty="0">
                <a:solidFill>
                  <a:srgbClr val="0000FF"/>
                </a:solidFill>
                <a:latin typeface="Arial"/>
                <a:cs typeface="Arial"/>
              </a:rPr>
              <a:t>4</a:t>
            </a:r>
            <a:r>
              <a:rPr lang="en-US" sz="1800" dirty="0">
                <a:solidFill>
                  <a:srgbClr val="0000FF"/>
                </a:solidFill>
                <a:latin typeface="Arial"/>
                <a:cs typeface="Arial"/>
              </a:rPr>
              <a:t> </a:t>
            </a:r>
          </a:p>
          <a:p>
            <a:pPr>
              <a:lnSpc>
                <a:spcPct val="90000"/>
              </a:lnSpc>
            </a:pPr>
            <a:r>
              <a:rPr lang="en-US" sz="1300" baseline="30000" dirty="0">
                <a:solidFill>
                  <a:srgbClr val="0000FF"/>
                </a:solidFill>
                <a:latin typeface="Arial" pitchFamily="34" charset="0"/>
                <a:cs typeface="Arial" pitchFamily="34" charset="0"/>
              </a:rPr>
              <a:t>1</a:t>
            </a:r>
            <a:r>
              <a:rPr lang="en-US" sz="1300" dirty="0">
                <a:solidFill>
                  <a:srgbClr val="0000FF"/>
                </a:solidFill>
                <a:latin typeface="Arial" pitchFamily="34" charset="0"/>
                <a:cs typeface="Arial" pitchFamily="34" charset="0"/>
              </a:rPr>
              <a:t>CIMSS, University of Wisconsin-Madison, Madison, WI</a:t>
            </a:r>
          </a:p>
          <a:p>
            <a:pPr>
              <a:lnSpc>
                <a:spcPct val="90000"/>
              </a:lnSpc>
            </a:pPr>
            <a:r>
              <a:rPr lang="en-US" sz="1300" baseline="30000" dirty="0">
                <a:solidFill>
                  <a:srgbClr val="0000FF"/>
                </a:solidFill>
                <a:latin typeface="Arial" pitchFamily="34" charset="0"/>
                <a:cs typeface="Arial" pitchFamily="34" charset="0"/>
              </a:rPr>
              <a:t>2</a:t>
            </a:r>
            <a:r>
              <a:rPr lang="en-US" sz="1300" dirty="0">
                <a:solidFill>
                  <a:srgbClr val="0000FF"/>
                </a:solidFill>
                <a:latin typeface="Arial" pitchFamily="34" charset="0"/>
                <a:cs typeface="Arial" pitchFamily="34" charset="0"/>
              </a:rPr>
              <a:t>CIMMS, University of Oklahoma (and SPC), Norman, OK</a:t>
            </a:r>
            <a:endParaRPr lang="en-US" sz="1300" baseline="30000" dirty="0">
              <a:solidFill>
                <a:srgbClr val="0000FF"/>
              </a:solidFill>
              <a:latin typeface="Arial" pitchFamily="34" charset="0"/>
              <a:cs typeface="Arial" pitchFamily="34" charset="0"/>
            </a:endParaRPr>
          </a:p>
          <a:p>
            <a:pPr>
              <a:lnSpc>
                <a:spcPct val="90000"/>
              </a:lnSpc>
            </a:pPr>
            <a:r>
              <a:rPr lang="en-US" sz="1300" baseline="30000" dirty="0">
                <a:solidFill>
                  <a:srgbClr val="0000FF"/>
                </a:solidFill>
                <a:latin typeface="Arial" pitchFamily="34" charset="0"/>
                <a:cs typeface="Arial" pitchFamily="34" charset="0"/>
              </a:rPr>
              <a:t>3</a:t>
            </a:r>
            <a:r>
              <a:rPr lang="en-US" sz="1300" dirty="0">
                <a:solidFill>
                  <a:srgbClr val="0000FF"/>
                </a:solidFill>
                <a:latin typeface="Arial" pitchFamily="34" charset="0"/>
                <a:cs typeface="Arial" pitchFamily="34" charset="0"/>
              </a:rPr>
              <a:t>NOAA/NESDIS Advanced Satellite Products Branch (ASPB), Madison, WI</a:t>
            </a:r>
          </a:p>
          <a:p>
            <a:pPr>
              <a:lnSpc>
                <a:spcPct val="90000"/>
              </a:lnSpc>
            </a:pPr>
            <a:r>
              <a:rPr lang="en-US" sz="1300" baseline="30000" dirty="0">
                <a:solidFill>
                  <a:srgbClr val="0000FF"/>
                </a:solidFill>
                <a:latin typeface="Arial" pitchFamily="34" charset="0"/>
                <a:cs typeface="Arial" pitchFamily="34" charset="0"/>
              </a:rPr>
              <a:t>4</a:t>
            </a:r>
            <a:r>
              <a:rPr lang="en-US" sz="1300" dirty="0">
                <a:solidFill>
                  <a:srgbClr val="0000FF"/>
                </a:solidFill>
                <a:latin typeface="Arial" pitchFamily="34" charset="0"/>
                <a:cs typeface="Arial" pitchFamily="34" charset="0"/>
              </a:rPr>
              <a:t>NWS, Alaska Region, Anchorage, AK</a:t>
            </a:r>
            <a:endParaRPr lang="en-US" sz="1300" baseline="30000" dirty="0">
              <a:solidFill>
                <a:srgbClr val="0000FF"/>
              </a:solidFill>
              <a:latin typeface="Arial" pitchFamily="34" charset="0"/>
              <a:cs typeface="Arial" pitchFamily="34" charset="0"/>
            </a:endParaRPr>
          </a:p>
        </p:txBody>
      </p:sp>
      <p:sp>
        <p:nvSpPr>
          <p:cNvPr id="5" name="Rectangle 5"/>
          <p:cNvSpPr txBox="1">
            <a:spLocks noChangeArrowheads="1"/>
          </p:cNvSpPr>
          <p:nvPr/>
        </p:nvSpPr>
        <p:spPr>
          <a:xfrm>
            <a:off x="0" y="1828800"/>
            <a:ext cx="5257800" cy="4953000"/>
          </a:xfrm>
          <a:prstGeom prst="rect">
            <a:avLst/>
          </a:prstGeom>
        </p:spPr>
        <p:txBody>
          <a:bodyPr vert="horz" lIns="91410" tIns="45705" rIns="91410" bIns="45705"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788" indent="-342788" algn="l" fontAlgn="base">
              <a:lnSpc>
                <a:spcPct val="90000"/>
              </a:lnSpc>
              <a:spcAft>
                <a:spcPct val="0"/>
              </a:spcAft>
              <a:buFontTx/>
              <a:buChar char="•"/>
            </a:pPr>
            <a:r>
              <a:rPr lang="en-US" sz="2600" kern="0" dirty="0">
                <a:solidFill>
                  <a:schemeClr val="accent4">
                    <a:lumMod val="50000"/>
                  </a:schemeClr>
                </a:solidFill>
                <a:latin typeface="Arial"/>
              </a:rPr>
              <a:t>Improving Alaska Region Forecasts by Adding Predictive Component to JPSS Soundings</a:t>
            </a:r>
          </a:p>
          <a:p>
            <a:pPr marL="799838" lvl="1" indent="-342788" algn="l" fontAlgn="base">
              <a:lnSpc>
                <a:spcPct val="90000"/>
              </a:lnSpc>
              <a:spcAft>
                <a:spcPct val="0"/>
              </a:spcAft>
              <a:buFontTx/>
              <a:buChar char="•"/>
            </a:pPr>
            <a:r>
              <a:rPr lang="en-US" sz="2200" dirty="0">
                <a:solidFill>
                  <a:schemeClr val="accent5">
                    <a:lumMod val="50000"/>
                  </a:schemeClr>
                </a:solidFill>
              </a:rPr>
              <a:t>Assess accuracy of JPSS moisture retrievals over high latitude land through compares with GPS Total Precipitable Water (TPW) observations</a:t>
            </a:r>
          </a:p>
          <a:p>
            <a:pPr marL="799838" lvl="1" indent="-342788" algn="l" fontAlgn="base">
              <a:lnSpc>
                <a:spcPct val="90000"/>
              </a:lnSpc>
              <a:spcAft>
                <a:spcPct val="0"/>
              </a:spcAft>
              <a:buFont typeface="Arial"/>
              <a:buChar char="•"/>
            </a:pPr>
            <a:r>
              <a:rPr lang="en-US" sz="2200" dirty="0">
                <a:solidFill>
                  <a:schemeClr val="accent5">
                    <a:lumMod val="50000"/>
                  </a:schemeClr>
                </a:solidFill>
              </a:rPr>
              <a:t>Provide forecasters tools to identify, track and anticipate extreme horizontal and vertical variations in the atmosphere (especially moisture fields).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800" y="5873749"/>
            <a:ext cx="4724400" cy="984250"/>
          </a:xfrm>
          <a:prstGeom prst="rect">
            <a:avLst/>
          </a:prstGeom>
        </p:spPr>
      </p:pic>
      <p:sp>
        <p:nvSpPr>
          <p:cNvPr id="3" name="TextBox 2"/>
          <p:cNvSpPr txBox="1"/>
          <p:nvPr/>
        </p:nvSpPr>
        <p:spPr>
          <a:xfrm>
            <a:off x="7315200" y="5947820"/>
            <a:ext cx="1676400" cy="862416"/>
          </a:xfrm>
          <a:prstGeom prst="rect">
            <a:avLst/>
          </a:prstGeom>
          <a:noFill/>
        </p:spPr>
        <p:txBody>
          <a:bodyPr wrap="square" lIns="91410" tIns="45705" rIns="91410" bIns="45705" rtlCol="0">
            <a:spAutoFit/>
          </a:bodyPr>
          <a:lstStyle/>
          <a:p>
            <a:pPr algn="ctr"/>
            <a:r>
              <a:rPr lang="en-US" sz="2400" dirty="0"/>
              <a:t>Poster # 1-59</a:t>
            </a:r>
          </a:p>
        </p:txBody>
      </p:sp>
      <p:pic>
        <p:nvPicPr>
          <p:cNvPr id="9" name="Picture 8"/>
          <p:cNvPicPr/>
          <p:nvPr/>
        </p:nvPicPr>
        <p:blipFill>
          <a:blip r:embed="rId3" cstate="print">
            <a:extLst>
              <a:ext uri="{28A0092B-C50C-407E-A947-70E740481C1C}">
                <a14:useLocalDpi xmlns:a14="http://schemas.microsoft.com/office/drawing/2010/main" val="0"/>
              </a:ext>
            </a:extLst>
          </a:blip>
          <a:stretch>
            <a:fillRect/>
          </a:stretch>
        </p:blipFill>
        <p:spPr>
          <a:xfrm>
            <a:off x="5181600" y="2209800"/>
            <a:ext cx="3881120" cy="2895600"/>
          </a:xfrm>
          <a:prstGeom prst="rect">
            <a:avLst/>
          </a:prstGeom>
          <a:ln>
            <a:solidFill>
              <a:schemeClr val="tx1"/>
            </a:solidFill>
          </a:ln>
        </p:spPr>
      </p:pic>
      <p:sp>
        <p:nvSpPr>
          <p:cNvPr id="7" name="TextBox 6"/>
          <p:cNvSpPr txBox="1"/>
          <p:nvPr/>
        </p:nvSpPr>
        <p:spPr>
          <a:xfrm>
            <a:off x="5257800" y="5105400"/>
            <a:ext cx="3733800" cy="541713"/>
          </a:xfrm>
          <a:prstGeom prst="rect">
            <a:avLst/>
          </a:prstGeom>
          <a:noFill/>
        </p:spPr>
        <p:txBody>
          <a:bodyPr wrap="square" lIns="91410" tIns="45705" rIns="91410" bIns="45705" rtlCol="0">
            <a:spAutoFit/>
          </a:bodyPr>
          <a:lstStyle/>
          <a:p>
            <a:pPr algn="ctr"/>
            <a:r>
              <a:rPr lang="en-US" sz="1400" dirty="0">
                <a:solidFill>
                  <a:schemeClr val="tx1">
                    <a:lumMod val="50000"/>
                    <a:lumOff val="50000"/>
                  </a:schemeClr>
                </a:solidFill>
                <a:latin typeface="Arial"/>
                <a:cs typeface="Arial"/>
              </a:rPr>
              <a:t>Comparison of NearCasts using CIMSS, NESDIS and EUMETSAT Retrievals</a:t>
            </a:r>
          </a:p>
        </p:txBody>
      </p:sp>
    </p:spTree>
    <p:extLst>
      <p:ext uri="{BB962C8B-B14F-4D97-AF65-F5344CB8AC3E}">
        <p14:creationId xmlns:p14="http://schemas.microsoft.com/office/powerpoint/2010/main" val="4204763086"/>
      </p:ext>
    </p:extLst>
  </p:cSld>
  <p:clrMapOvr>
    <a:masterClrMapping/>
  </p:clrMapOvr>
  <mc:AlternateContent xmlns:mc="http://schemas.openxmlformats.org/markup-compatibility/2006" xmlns:p14="http://schemas.microsoft.com/office/powerpoint/2010/main">
    <mc:Choice Requires="p14">
      <p:transition p14:dur="250" advTm="10000"/>
    </mc:Choice>
    <mc:Fallback xmlns="">
      <p:transition advTm="1000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0" y="639762"/>
            <a:ext cx="9144000" cy="731838"/>
          </a:xfrm>
          <a:prstGeom prst="rect">
            <a:avLst/>
          </a:prstGeom>
        </p:spPr>
        <p:txBody>
          <a:bodyPr vert="horz" lIns="91410" tIns="45705" rIns="91410" bIns="45705"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a:solidFill>
                  <a:srgbClr val="0000FF"/>
                </a:solidFill>
                <a:latin typeface="Arial" pitchFamily="34" charset="0"/>
                <a:cs typeface="Arial" pitchFamily="34" charset="0"/>
              </a:rPr>
              <a:t>Infrared and Microwave Data Addition Observing System Experiment Impacts Using the NCEP Global Forecast System</a:t>
            </a:r>
            <a:r>
              <a:rPr lang="en-US" sz="2800" dirty="0">
                <a:solidFill>
                  <a:srgbClr val="0000FF"/>
                </a:solidFill>
                <a:latin typeface="Arial" pitchFamily="34" charset="0"/>
                <a:cs typeface="Arial" pitchFamily="34" charset="0"/>
              </a:rPr>
              <a:t/>
            </a:r>
            <a:br>
              <a:rPr lang="en-US" sz="2800" dirty="0">
                <a:solidFill>
                  <a:srgbClr val="0000FF"/>
                </a:solidFill>
                <a:latin typeface="Arial" pitchFamily="34" charset="0"/>
                <a:cs typeface="Arial" pitchFamily="34" charset="0"/>
              </a:rPr>
            </a:br>
            <a:r>
              <a:rPr lang="en-US" sz="2000" dirty="0">
                <a:solidFill>
                  <a:srgbClr val="0000FF"/>
                </a:solidFill>
                <a:latin typeface="Arial" pitchFamily="34" charset="0"/>
                <a:cs typeface="Arial" pitchFamily="34" charset="0"/>
              </a:rPr>
              <a:t>James Jung</a:t>
            </a:r>
            <a:r>
              <a:rPr lang="en-US" sz="2000" baseline="30000" dirty="0">
                <a:solidFill>
                  <a:srgbClr val="0000FF"/>
                </a:solidFill>
                <a:latin typeface="Arial" pitchFamily="34" charset="0"/>
                <a:cs typeface="Arial" pitchFamily="34" charset="0"/>
              </a:rPr>
              <a:t>1</a:t>
            </a:r>
            <a:r>
              <a:rPr lang="en-US" sz="2000" dirty="0">
                <a:solidFill>
                  <a:srgbClr val="0000FF"/>
                </a:solidFill>
                <a:latin typeface="Arial" pitchFamily="34" charset="0"/>
                <a:cs typeface="Arial" pitchFamily="34" charset="0"/>
              </a:rPr>
              <a:t> and Mitch Goldberg</a:t>
            </a:r>
            <a:r>
              <a:rPr lang="en-US" sz="2000" baseline="30000" dirty="0">
                <a:solidFill>
                  <a:srgbClr val="0000FF"/>
                </a:solidFill>
                <a:latin typeface="Arial" pitchFamily="34" charset="0"/>
                <a:cs typeface="Arial" pitchFamily="34" charset="0"/>
              </a:rPr>
              <a:t>2</a:t>
            </a:r>
          </a:p>
          <a:p>
            <a:r>
              <a:rPr lang="en-US" sz="1800" baseline="30000" dirty="0">
                <a:solidFill>
                  <a:srgbClr val="0000FF"/>
                </a:solidFill>
                <a:latin typeface="Arial" pitchFamily="34" charset="0"/>
                <a:cs typeface="Arial" pitchFamily="34" charset="0"/>
              </a:rPr>
              <a:t>1</a:t>
            </a:r>
            <a:r>
              <a:rPr lang="en-US" sz="1800" dirty="0">
                <a:solidFill>
                  <a:srgbClr val="0000FF"/>
                </a:solidFill>
                <a:latin typeface="Arial" pitchFamily="34" charset="0"/>
                <a:cs typeface="Arial" pitchFamily="34" charset="0"/>
              </a:rPr>
              <a:t>CIMSS/UW, Madison WI</a:t>
            </a:r>
          </a:p>
          <a:p>
            <a:r>
              <a:rPr lang="en-US" sz="1800" baseline="30000" dirty="0">
                <a:solidFill>
                  <a:srgbClr val="0000FF"/>
                </a:solidFill>
                <a:latin typeface="Arial" pitchFamily="34" charset="0"/>
                <a:cs typeface="Arial" pitchFamily="34" charset="0"/>
              </a:rPr>
              <a:t>2</a:t>
            </a:r>
            <a:r>
              <a:rPr lang="en-US" sz="1800" dirty="0">
                <a:solidFill>
                  <a:srgbClr val="0000FF"/>
                </a:solidFill>
                <a:latin typeface="Arial" pitchFamily="34" charset="0"/>
                <a:cs typeface="Arial" pitchFamily="34" charset="0"/>
              </a:rPr>
              <a:t>NOAA/NESDIS/JPSS, Greenbelt MD</a:t>
            </a:r>
          </a:p>
        </p:txBody>
      </p:sp>
      <p:sp>
        <p:nvSpPr>
          <p:cNvPr id="5" name="Rectangle 5"/>
          <p:cNvSpPr txBox="1">
            <a:spLocks noChangeArrowheads="1"/>
          </p:cNvSpPr>
          <p:nvPr/>
        </p:nvSpPr>
        <p:spPr>
          <a:xfrm>
            <a:off x="76200" y="1905000"/>
            <a:ext cx="4876800" cy="4953000"/>
          </a:xfrm>
          <a:prstGeom prst="rect">
            <a:avLst/>
          </a:prstGeom>
        </p:spPr>
        <p:txBody>
          <a:bodyPr vert="horz" lIns="91410" tIns="45705" rIns="91410" bIns="45705"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788" indent="-342788" algn="l" fontAlgn="base">
              <a:lnSpc>
                <a:spcPct val="90000"/>
              </a:lnSpc>
              <a:spcAft>
                <a:spcPct val="0"/>
              </a:spcAft>
              <a:buFont typeface="Arial" pitchFamily="34" charset="0"/>
              <a:buChar char="•"/>
            </a:pPr>
            <a:r>
              <a:rPr lang="en-US" sz="2000" kern="0" dirty="0">
                <a:solidFill>
                  <a:srgbClr val="333399"/>
                </a:solidFill>
                <a:latin typeface="Arial"/>
              </a:rPr>
              <a:t>Specific sensors (AIRS,IASI, </a:t>
            </a:r>
            <a:r>
              <a:rPr lang="en-US" sz="2000" kern="0" dirty="0" err="1">
                <a:solidFill>
                  <a:srgbClr val="333399"/>
                </a:solidFill>
                <a:latin typeface="Arial"/>
              </a:rPr>
              <a:t>CrIS</a:t>
            </a:r>
            <a:r>
              <a:rPr lang="en-US" sz="2000" kern="0" dirty="0">
                <a:solidFill>
                  <a:srgbClr val="333399"/>
                </a:solidFill>
                <a:latin typeface="Arial"/>
              </a:rPr>
              <a:t>, ATMS, AMSU, SSMIS) were added to a baseline of observations</a:t>
            </a:r>
          </a:p>
          <a:p>
            <a:pPr marL="742707" lvl="1" indent="-285656" algn="l" fontAlgn="base">
              <a:lnSpc>
                <a:spcPct val="90000"/>
              </a:lnSpc>
              <a:spcAft>
                <a:spcPct val="0"/>
              </a:spcAft>
              <a:buFontTx/>
              <a:buChar char="–"/>
            </a:pPr>
            <a:r>
              <a:rPr lang="en-US" sz="2000" kern="0" dirty="0">
                <a:solidFill>
                  <a:srgbClr val="009999"/>
                </a:solidFill>
                <a:latin typeface="Arial"/>
              </a:rPr>
              <a:t>Infrared and Microwave sensors have relatively similar impacts        (AIRS = AMSU).</a:t>
            </a:r>
          </a:p>
          <a:p>
            <a:pPr marL="742707" lvl="1" indent="-285656" algn="l" fontAlgn="base">
              <a:lnSpc>
                <a:spcPct val="90000"/>
              </a:lnSpc>
              <a:spcAft>
                <a:spcPct val="0"/>
              </a:spcAft>
              <a:buFontTx/>
              <a:buChar char="–"/>
            </a:pPr>
            <a:r>
              <a:rPr lang="en-US" sz="2000" kern="0" dirty="0">
                <a:solidFill>
                  <a:srgbClr val="009999"/>
                </a:solidFill>
                <a:latin typeface="Arial"/>
              </a:rPr>
              <a:t>Microwave sensors ATMS and AMSU show similar and mostly equivalent improvements.</a:t>
            </a:r>
          </a:p>
          <a:p>
            <a:pPr marL="742707" lvl="1" indent="-285656" algn="l" fontAlgn="base">
              <a:lnSpc>
                <a:spcPct val="90000"/>
              </a:lnSpc>
              <a:spcAft>
                <a:spcPct val="0"/>
              </a:spcAft>
              <a:buFontTx/>
              <a:buChar char="–"/>
            </a:pPr>
            <a:r>
              <a:rPr lang="en-US" sz="2000" kern="0" dirty="0">
                <a:solidFill>
                  <a:srgbClr val="009999"/>
                </a:solidFill>
                <a:latin typeface="Arial"/>
              </a:rPr>
              <a:t>IASI shows more overall improvements  than the other infrared sensors.</a:t>
            </a:r>
          </a:p>
          <a:p>
            <a:pPr>
              <a:lnSpc>
                <a:spcPct val="90000"/>
              </a:lnSpc>
            </a:pPr>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800" y="5873749"/>
            <a:ext cx="4724400" cy="984250"/>
          </a:xfrm>
          <a:prstGeom prst="rect">
            <a:avLst/>
          </a:prstGeom>
        </p:spPr>
      </p:pic>
      <p:sp>
        <p:nvSpPr>
          <p:cNvPr id="3" name="TextBox 2"/>
          <p:cNvSpPr txBox="1"/>
          <p:nvPr/>
        </p:nvSpPr>
        <p:spPr>
          <a:xfrm>
            <a:off x="7391400" y="5947820"/>
            <a:ext cx="1295400" cy="862416"/>
          </a:xfrm>
          <a:prstGeom prst="rect">
            <a:avLst/>
          </a:prstGeom>
          <a:noFill/>
        </p:spPr>
        <p:txBody>
          <a:bodyPr wrap="square" lIns="91410" tIns="45705" rIns="91410" bIns="45705" rtlCol="0">
            <a:spAutoFit/>
          </a:bodyPr>
          <a:lstStyle/>
          <a:p>
            <a:pPr algn="ctr"/>
            <a:r>
              <a:rPr lang="en-US" sz="2400" dirty="0"/>
              <a:t>Poster # </a:t>
            </a:r>
          </a:p>
          <a:p>
            <a:pPr algn="ctr"/>
            <a:r>
              <a:rPr lang="en-US" sz="2400" dirty="0"/>
              <a:t>1-60</a:t>
            </a:r>
          </a:p>
        </p:txBody>
      </p:sp>
      <p:pic>
        <p:nvPicPr>
          <p:cNvPr id="14" name="Picture 13" descr="ac_score_all.png"/>
          <p:cNvPicPr>
            <a:picLocks noChangeAspect="1"/>
          </p:cNvPicPr>
          <p:nvPr/>
        </p:nvPicPr>
        <p:blipFill>
          <a:blip r:embed="rId3" cstate="print"/>
          <a:stretch>
            <a:fillRect/>
          </a:stretch>
        </p:blipFill>
        <p:spPr>
          <a:xfrm>
            <a:off x="4937761" y="1920240"/>
            <a:ext cx="3840915" cy="3931920"/>
          </a:xfrm>
          <a:prstGeom prst="rect">
            <a:avLst/>
          </a:prstGeom>
        </p:spPr>
      </p:pic>
    </p:spTree>
    <p:extLst>
      <p:ext uri="{BB962C8B-B14F-4D97-AF65-F5344CB8AC3E}">
        <p14:creationId xmlns:p14="http://schemas.microsoft.com/office/powerpoint/2010/main" val="4029522315"/>
      </p:ext>
    </p:extLst>
  </p:cSld>
  <p:clrMapOvr>
    <a:masterClrMapping/>
  </p:clrMapOvr>
  <mc:AlternateContent xmlns:mc="http://schemas.openxmlformats.org/markup-compatibility/2006" xmlns:p14="http://schemas.microsoft.com/office/powerpoint/2010/main">
    <mc:Choice Requires="p14">
      <p:transition p14:dur="250" advTm="10000"/>
    </mc:Choice>
    <mc:Fallback xmlns="">
      <p:transition advTm="1000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9094" y="-74973"/>
            <a:ext cx="9070694" cy="7009173"/>
          </a:xfrm>
        </p:spPr>
      </p:pic>
    </p:spTree>
    <p:extLst>
      <p:ext uri="{BB962C8B-B14F-4D97-AF65-F5344CB8AC3E}">
        <p14:creationId xmlns:p14="http://schemas.microsoft.com/office/powerpoint/2010/main" val="2288240417"/>
      </p:ext>
    </p:ext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406775"/>
            <a:ext cx="7772400" cy="1470025"/>
          </a:xfrm>
        </p:spPr>
        <p:txBody>
          <a:bodyPr/>
          <a:lstStyle/>
          <a:p>
            <a:r>
              <a:rPr lang="en-US" dirty="0" smtClean="0"/>
              <a:t>Thank you to all poster presenters!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905000"/>
          </a:xfrm>
          <a:prstGeom prst="rect">
            <a:avLst/>
          </a:prstGeom>
        </p:spPr>
      </p:pic>
    </p:spTree>
    <p:extLst>
      <p:ext uri="{BB962C8B-B14F-4D97-AF65-F5344CB8AC3E}">
        <p14:creationId xmlns:p14="http://schemas.microsoft.com/office/powerpoint/2010/main" val="4294495733"/>
      </p:ext>
    </p:extLst>
  </p:cSld>
  <p:clrMapOvr>
    <a:masterClrMapping/>
  </p:clrMapOvr>
  <mc:AlternateContent xmlns:mc="http://schemas.openxmlformats.org/markup-compatibility/2006">
    <mc:Choice xmlns:p14="http://schemas.microsoft.com/office/powerpoint/2010/main" Requires="p14">
      <p:transition p14:dur="250" advTm="5000"/>
    </mc:Choice>
    <mc:Fallback>
      <p:transition advTm="5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304800"/>
            <a:ext cx="9144000" cy="6477000"/>
            <a:chOff x="0" y="304800"/>
            <a:chExt cx="9144000" cy="6477000"/>
          </a:xfrm>
        </p:grpSpPr>
        <p:sp>
          <p:nvSpPr>
            <p:cNvPr id="4" name="Rectangle 4"/>
            <p:cNvSpPr txBox="1">
              <a:spLocks noChangeArrowheads="1"/>
            </p:cNvSpPr>
            <p:nvPr/>
          </p:nvSpPr>
          <p:spPr>
            <a:xfrm>
              <a:off x="0" y="304800"/>
              <a:ext cx="9144000" cy="1447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a:solidFill>
                    <a:srgbClr val="3333FF"/>
                  </a:solidFill>
                  <a:latin typeface="Times New Roman" pitchFamily="18" charset="0"/>
                  <a:cs typeface="Times New Roman" pitchFamily="18" charset="0"/>
                </a:rPr>
                <a:t>Comparison of CloudSat and TRMM Reflectivities</a:t>
              </a:r>
              <a:r>
                <a:rPr lang="en-US" sz="800" b="1" dirty="0">
                  <a:solidFill>
                    <a:srgbClr val="0000FF"/>
                  </a:solidFill>
                  <a:latin typeface="Times New Roman" pitchFamily="18" charset="0"/>
                  <a:cs typeface="Times New Roman" pitchFamily="18" charset="0"/>
                </a:rPr>
                <a:t/>
              </a:r>
              <a:br>
                <a:rPr lang="en-US" sz="800" b="1" dirty="0">
                  <a:solidFill>
                    <a:srgbClr val="0000FF"/>
                  </a:solidFill>
                  <a:latin typeface="Times New Roman" pitchFamily="18" charset="0"/>
                  <a:cs typeface="Times New Roman" pitchFamily="18" charset="0"/>
                </a:rPr>
              </a:br>
              <a:endParaRPr lang="en-US" sz="800" b="1" dirty="0">
                <a:solidFill>
                  <a:srgbClr val="0000FF"/>
                </a:solidFill>
                <a:latin typeface="Times New Roman" pitchFamily="18" charset="0"/>
                <a:cs typeface="Times New Roman" pitchFamily="18" charset="0"/>
              </a:endParaRPr>
            </a:p>
            <a:p>
              <a:r>
                <a:rPr lang="en-US" sz="2400" b="1" dirty="0">
                  <a:solidFill>
                    <a:schemeClr val="tx2">
                      <a:lumMod val="75000"/>
                    </a:schemeClr>
                  </a:solidFill>
                  <a:latin typeface="Times New Roman" pitchFamily="18" charset="0"/>
                  <a:cs typeface="Times New Roman" pitchFamily="18" charset="0"/>
                </a:rPr>
                <a:t>Authors: Kapil Dev Sindhu and G.S. Bhat</a:t>
              </a:r>
            </a:p>
            <a:p>
              <a:r>
                <a:rPr lang="en-US" sz="1600" i="1" dirty="0">
                  <a:solidFill>
                    <a:schemeClr val="tx2">
                      <a:lumMod val="75000"/>
                    </a:schemeClr>
                  </a:solidFill>
                  <a:latin typeface="Times New Roman" pitchFamily="18" charset="0"/>
                  <a:cs typeface="Times New Roman" pitchFamily="18" charset="0"/>
                </a:rPr>
                <a:t>(Email id: kapil@caos.iisc.ernet.in)</a:t>
              </a:r>
            </a:p>
            <a:p>
              <a:endParaRPr lang="en-US" sz="800" dirty="0">
                <a:solidFill>
                  <a:srgbClr val="FF0000"/>
                </a:solidFill>
                <a:latin typeface="Times New Roman" pitchFamily="18" charset="0"/>
                <a:cs typeface="Times New Roman" pitchFamily="18" charset="0"/>
              </a:endParaRPr>
            </a:p>
            <a:p>
              <a:r>
                <a:rPr lang="en-US" sz="1800" dirty="0">
                  <a:latin typeface="Times New Roman" pitchFamily="18" charset="0"/>
                  <a:cs typeface="Times New Roman" pitchFamily="18" charset="0"/>
                </a:rPr>
                <a:t>Centre for Atmospheric and Oceanic Sciences, Indian Institute of Science, Bangalore</a:t>
              </a:r>
            </a:p>
            <a:p>
              <a:r>
                <a:rPr lang="en-US" sz="1800" dirty="0">
                  <a:latin typeface="Times New Roman" pitchFamily="18" charset="0"/>
                  <a:cs typeface="Times New Roman" pitchFamily="18" charset="0"/>
                </a:rPr>
                <a:t>Bengaluru-560012, INDIA</a:t>
              </a:r>
            </a:p>
          </p:txBody>
        </p:sp>
        <p:sp>
          <p:nvSpPr>
            <p:cNvPr id="5" name="Rectangle 5"/>
            <p:cNvSpPr txBox="1">
              <a:spLocks noChangeArrowheads="1"/>
            </p:cNvSpPr>
            <p:nvPr/>
          </p:nvSpPr>
          <p:spPr>
            <a:xfrm>
              <a:off x="0" y="2057400"/>
              <a:ext cx="5257800" cy="3200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788" indent="-342788" algn="l" fontAlgn="base">
                <a:lnSpc>
                  <a:spcPct val="90000"/>
                </a:lnSpc>
                <a:spcAft>
                  <a:spcPct val="0"/>
                </a:spcAft>
                <a:buFontTx/>
                <a:buChar char="•"/>
              </a:pPr>
              <a:r>
                <a:rPr lang="en-US" sz="1800" dirty="0">
                  <a:solidFill>
                    <a:schemeClr val="tx1"/>
                  </a:solidFill>
                  <a:latin typeface="Times New Roman" pitchFamily="18" charset="0"/>
                  <a:cs typeface="Times New Roman" pitchFamily="18" charset="0"/>
                </a:rPr>
                <a:t>CloudSat-CPR (cloud profiling radar)  and TRMM-PR (precipitation radar) are space-borne radars which measure cloud’s characteristics. </a:t>
              </a:r>
            </a:p>
            <a:p>
              <a:pPr marL="342788" indent="-342788" algn="l" fontAlgn="base">
                <a:lnSpc>
                  <a:spcPct val="90000"/>
                </a:lnSpc>
                <a:spcAft>
                  <a:spcPct val="0"/>
                </a:spcAft>
                <a:buFontTx/>
                <a:buChar char="•"/>
              </a:pPr>
              <a:r>
                <a:rPr lang="en-US" sz="1800" dirty="0">
                  <a:solidFill>
                    <a:schemeClr val="tx1"/>
                  </a:solidFill>
                  <a:latin typeface="Times New Roman" pitchFamily="18" charset="0"/>
                  <a:cs typeface="Times New Roman" pitchFamily="18" charset="0"/>
                </a:rPr>
                <a:t>The convective clouds’ towers are well captured by TRMM-PR while CloudSat-CPR can capture the spatial extent well while in convective region, the CPR signals get attenuated. </a:t>
              </a:r>
            </a:p>
            <a:p>
              <a:pPr marL="342788" indent="-342788" algn="l" fontAlgn="base">
                <a:lnSpc>
                  <a:spcPct val="90000"/>
                </a:lnSpc>
                <a:spcAft>
                  <a:spcPct val="0"/>
                </a:spcAft>
                <a:buFontTx/>
                <a:buChar char="•"/>
              </a:pPr>
              <a:r>
                <a:rPr lang="en-US" sz="1800" dirty="0">
                  <a:solidFill>
                    <a:schemeClr val="tx1"/>
                  </a:solidFill>
                  <a:latin typeface="Times New Roman" pitchFamily="18" charset="0"/>
                  <a:cs typeface="Times New Roman" pitchFamily="18" charset="0"/>
                </a:rPr>
                <a:t>Although their technical specifications shows overlap with in range 17-40 dBZ while it is not a case. Both radars’ reflectivities show a little overlap (~ 2-5 dBZ).</a:t>
              </a:r>
            </a:p>
            <a:p>
              <a:pPr marL="342788" indent="-342788" algn="l" fontAlgn="base">
                <a:lnSpc>
                  <a:spcPct val="90000"/>
                </a:lnSpc>
                <a:spcAft>
                  <a:spcPct val="0"/>
                </a:spcAft>
                <a:buFontTx/>
                <a:buChar char="•"/>
              </a:pPr>
              <a:endParaRPr lang="en-US" sz="800" dirty="0">
                <a:solidFill>
                  <a:schemeClr val="tx1"/>
                </a:solidFill>
                <a:latin typeface="Times New Roman" pitchFamily="18" charset="0"/>
                <a:cs typeface="Times New Roman" pitchFamily="18" charset="0"/>
              </a:endParaRPr>
            </a:p>
            <a:p>
              <a:pPr marL="342788" indent="-342788" algn="l" fontAlgn="base">
                <a:lnSpc>
                  <a:spcPct val="90000"/>
                </a:lnSpc>
                <a:spcAft>
                  <a:spcPct val="0"/>
                </a:spcAft>
              </a:pPr>
              <a:r>
                <a:rPr lang="en-US" sz="1800" dirty="0">
                  <a:solidFill>
                    <a:srgbClr val="FF0000"/>
                  </a:solidFill>
                  <a:latin typeface="Times New Roman" pitchFamily="18" charset="0"/>
                  <a:cs typeface="Times New Roman" pitchFamily="18" charset="0"/>
                </a:rPr>
                <a:t>Full published article is accessible here:</a:t>
              </a:r>
            </a:p>
            <a:p>
              <a:pPr marL="342788" indent="-342788" algn="l" fontAlgn="base">
                <a:lnSpc>
                  <a:spcPct val="90000"/>
                </a:lnSpc>
                <a:spcAft>
                  <a:spcPct val="0"/>
                </a:spcAft>
              </a:pPr>
              <a:r>
                <a:rPr lang="en-US" sz="1800" dirty="0"/>
                <a:t> (</a:t>
              </a:r>
              <a:r>
                <a:rPr lang="en-US" sz="1800" dirty="0">
                  <a:hlinkClick r:id="rId2"/>
                </a:rPr>
                <a:t>www.ias.ac.in/jess/aug2013/947.pdf</a:t>
              </a:r>
              <a:r>
                <a:rPr lang="en-US" sz="1800" dirty="0"/>
                <a:t>)</a:t>
              </a:r>
              <a:endParaRPr lang="en-US" sz="1800" dirty="0">
                <a:latin typeface="Times New Roman" pitchFamily="18" charset="0"/>
                <a:cs typeface="Times New Roman" pitchFamily="18" charset="0"/>
              </a:endParaRPr>
            </a:p>
          </p:txBody>
        </p:sp>
        <p:sp>
          <p:nvSpPr>
            <p:cNvPr id="8" name="TextBox 7"/>
            <p:cNvSpPr txBox="1"/>
            <p:nvPr/>
          </p:nvSpPr>
          <p:spPr>
            <a:xfrm>
              <a:off x="5257800" y="5253335"/>
              <a:ext cx="3733800" cy="461665"/>
            </a:xfrm>
            <a:prstGeom prst="rect">
              <a:avLst/>
            </a:prstGeom>
            <a:noFill/>
            <a:ln>
              <a:solidFill>
                <a:schemeClr val="tx2">
                  <a:lumMod val="75000"/>
                </a:schemeClr>
              </a:solidFill>
            </a:ln>
          </p:spPr>
          <p:txBody>
            <a:bodyPr wrap="square" rtlCol="0">
              <a:spAutoFit/>
            </a:bodyPr>
            <a:lstStyle/>
            <a:p>
              <a:pPr algn="ctr" fontAlgn="base">
                <a:spcBef>
                  <a:spcPct val="0"/>
                </a:spcBef>
                <a:spcAft>
                  <a:spcPct val="0"/>
                </a:spcAft>
                <a:tabLst>
                  <a:tab pos="3570705" algn="l"/>
                </a:tabLst>
              </a:pPr>
              <a:r>
                <a:rPr lang="en-US" sz="1200" dirty="0">
                  <a:latin typeface="Times New Roman" pitchFamily="18" charset="0"/>
                  <a:ea typeface="Microsoft JhengHei" pitchFamily="34" charset="-120"/>
                  <a:cs typeface="Times New Roman" pitchFamily="18" charset="0"/>
                </a:rPr>
                <a:t>Contoured Frequency by Altitude Diagrams (CFADs) of CloudSat-CPR and TRMM-PR reflectivities</a:t>
              </a:r>
              <a:endParaRPr lang="en-US" sz="1200" dirty="0">
                <a:latin typeface="Times New Roman" pitchFamily="18" charset="0"/>
                <a:cs typeface="Times New Roman"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9800" y="5797550"/>
              <a:ext cx="4724400" cy="984250"/>
            </a:xfrm>
            <a:prstGeom prst="rect">
              <a:avLst/>
            </a:prstGeom>
          </p:spPr>
        </p:pic>
        <p:sp>
          <p:nvSpPr>
            <p:cNvPr id="3" name="TextBox 2"/>
            <p:cNvSpPr txBox="1"/>
            <p:nvPr/>
          </p:nvSpPr>
          <p:spPr>
            <a:xfrm>
              <a:off x="6934200" y="6019800"/>
              <a:ext cx="2133600" cy="461665"/>
            </a:xfrm>
            <a:prstGeom prst="rect">
              <a:avLst/>
            </a:prstGeom>
            <a:noFill/>
          </p:spPr>
          <p:txBody>
            <a:bodyPr wrap="square" rtlCol="0">
              <a:spAutoFit/>
            </a:bodyPr>
            <a:lstStyle/>
            <a:p>
              <a:pPr algn="ctr"/>
              <a:r>
                <a:rPr lang="en-US" sz="2400" b="1" dirty="0">
                  <a:latin typeface="Times New Roman" pitchFamily="18" charset="0"/>
                  <a:cs typeface="Times New Roman" pitchFamily="18" charset="0"/>
                </a:rPr>
                <a:t>Poster # 1-7</a:t>
              </a:r>
            </a:p>
          </p:txBody>
        </p:sp>
        <p:pic>
          <p:nvPicPr>
            <p:cNvPr id="9" name="Picture 5" descr="K:\Grand_backup\BKUPspl5\JESS_KDS\JESS_Final_2012\JESS_revised_1\Figure_4.tif"/>
            <p:cNvPicPr>
              <a:picLocks noChangeAspect="1" noChangeArrowheads="1"/>
            </p:cNvPicPr>
            <p:nvPr/>
          </p:nvPicPr>
          <p:blipFill>
            <a:blip r:embed="rId4" cstate="print"/>
            <a:srcRect/>
            <a:stretch>
              <a:fillRect/>
            </a:stretch>
          </p:blipFill>
          <p:spPr bwMode="auto">
            <a:xfrm>
              <a:off x="5257800" y="1997297"/>
              <a:ext cx="3749040" cy="3184303"/>
            </a:xfrm>
            <a:prstGeom prst="rect">
              <a:avLst/>
            </a:prstGeom>
            <a:noFill/>
          </p:spPr>
        </p:pic>
      </p:grpSp>
    </p:spTree>
    <p:extLst>
      <p:ext uri="{BB962C8B-B14F-4D97-AF65-F5344CB8AC3E}">
        <p14:creationId xmlns:p14="http://schemas.microsoft.com/office/powerpoint/2010/main" val="3808970482"/>
      </p:ext>
    </p:extLst>
  </p:cSld>
  <p:clrMapOvr>
    <a:masterClrMapping/>
  </p:clrMapOvr>
  <mc:AlternateContent xmlns:mc="http://schemas.openxmlformats.org/markup-compatibility/2006" xmlns:p14="http://schemas.microsoft.com/office/powerpoint/2010/main">
    <mc:Choice Requires="p14">
      <p:transition p14:dur="250" advTm="10000"/>
    </mc:Choice>
    <mc:Fallback xmlns="">
      <p:transition advTm="10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0" y="639762"/>
            <a:ext cx="9144000" cy="731838"/>
          </a:xfrm>
          <a:prstGeom prst="rect">
            <a:avLst/>
          </a:prstGeom>
        </p:spPr>
        <p:txBody>
          <a:bodyPr vert="horz" lIns="91410" tIns="45705" rIns="91410" bIns="45705"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0000FF"/>
                </a:solidFill>
                <a:latin typeface="Arial" panose="020B0604020202020204" pitchFamily="34" charset="0"/>
                <a:cs typeface="Arial" panose="020B0604020202020204" pitchFamily="34" charset="0"/>
              </a:rPr>
              <a:t>R2-Whoa</a:t>
            </a:r>
            <a:r>
              <a:rPr lang="en-US" sz="2400" b="1" dirty="0">
                <a:solidFill>
                  <a:srgbClr val="0000FF"/>
                </a:solidFill>
                <a:latin typeface="Arial" panose="020B0604020202020204" pitchFamily="34" charset="0"/>
                <a:cs typeface="Arial" panose="020B0604020202020204" pitchFamily="34" charset="0"/>
              </a:rPr>
              <a:t/>
            </a:r>
            <a:br>
              <a:rPr lang="en-US" sz="2400" b="1" dirty="0">
                <a:solidFill>
                  <a:srgbClr val="0000FF"/>
                </a:solidFill>
                <a:latin typeface="Arial" panose="020B0604020202020204" pitchFamily="34" charset="0"/>
                <a:cs typeface="Arial" panose="020B0604020202020204" pitchFamily="34" charset="0"/>
              </a:rPr>
            </a:br>
            <a:r>
              <a:rPr lang="en-US" sz="2400" b="1" dirty="0">
                <a:solidFill>
                  <a:srgbClr val="0000FF"/>
                </a:solidFill>
                <a:latin typeface="Arial" panose="020B0604020202020204" pitchFamily="34" charset="0"/>
                <a:cs typeface="Arial" panose="020B0604020202020204" pitchFamily="34" charset="0"/>
              </a:rPr>
              <a:t>Challenges and solutions for executing best practices</a:t>
            </a:r>
            <a:br>
              <a:rPr lang="en-US" sz="2400" b="1" dirty="0">
                <a:solidFill>
                  <a:srgbClr val="0000FF"/>
                </a:solidFill>
                <a:latin typeface="Arial" panose="020B0604020202020204" pitchFamily="34" charset="0"/>
                <a:cs typeface="Arial" panose="020B0604020202020204" pitchFamily="34" charset="0"/>
              </a:rPr>
            </a:br>
            <a:r>
              <a:rPr lang="en-US" sz="2400" b="1" dirty="0">
                <a:solidFill>
                  <a:srgbClr val="0000FF"/>
                </a:solidFill>
                <a:latin typeface="Arial" panose="020B0604020202020204" pitchFamily="34" charset="0"/>
                <a:cs typeface="Arial" panose="020B0604020202020204" pitchFamily="34" charset="0"/>
              </a:rPr>
              <a:t>in transferring NOAA's research to NWS operations</a:t>
            </a:r>
            <a:r>
              <a:rPr lang="en-US" sz="2800" b="1" dirty="0">
                <a:solidFill>
                  <a:srgbClr val="0000FF"/>
                </a:solidFill>
                <a:latin typeface="Arial" panose="020B0604020202020204" pitchFamily="34" charset="0"/>
                <a:cs typeface="Arial" panose="020B0604020202020204" pitchFamily="34" charset="0"/>
              </a:rPr>
              <a:t/>
            </a:r>
            <a:br>
              <a:rPr lang="en-US" sz="2800" b="1" dirty="0">
                <a:solidFill>
                  <a:srgbClr val="0000FF"/>
                </a:solidFill>
                <a:latin typeface="Arial" panose="020B0604020202020204" pitchFamily="34" charset="0"/>
                <a:cs typeface="Arial" panose="020B0604020202020204" pitchFamily="34" charset="0"/>
              </a:rPr>
            </a:br>
            <a:r>
              <a:rPr lang="en-US" sz="1800" b="1" dirty="0">
                <a:solidFill>
                  <a:srgbClr val="0000FF"/>
                </a:solidFill>
                <a:latin typeface="Arial" panose="020B0604020202020204" pitchFamily="34" charset="0"/>
                <a:cs typeface="Arial" panose="020B0604020202020204" pitchFamily="34" charset="0"/>
              </a:rPr>
              <a:t>Jordan J. </a:t>
            </a:r>
            <a:r>
              <a:rPr lang="en-US" sz="1800" b="1" dirty="0" err="1">
                <a:solidFill>
                  <a:srgbClr val="0000FF"/>
                </a:solidFill>
                <a:latin typeface="Arial" panose="020B0604020202020204" pitchFamily="34" charset="0"/>
                <a:cs typeface="Arial" panose="020B0604020202020204" pitchFamily="34" charset="0"/>
              </a:rPr>
              <a:t>Gerth</a:t>
            </a:r>
            <a:endParaRPr lang="en-US" sz="1800" dirty="0">
              <a:solidFill>
                <a:srgbClr val="0000FF"/>
              </a:solidFill>
              <a:latin typeface="Arial" panose="020B0604020202020204" pitchFamily="34" charset="0"/>
              <a:cs typeface="Arial" panose="020B0604020202020204" pitchFamily="34" charset="0"/>
            </a:endParaRPr>
          </a:p>
          <a:p>
            <a:r>
              <a:rPr lang="en-US" sz="1800" dirty="0">
                <a:solidFill>
                  <a:srgbClr val="0000FF"/>
                </a:solidFill>
                <a:latin typeface="Arial" panose="020B0604020202020204" pitchFamily="34" charset="0"/>
                <a:cs typeface="Arial" panose="020B0604020202020204" pitchFamily="34" charset="0"/>
              </a:rPr>
              <a:t>CIMSS/Univ. of Wisconsin, Madison, WI</a:t>
            </a:r>
            <a:endParaRPr lang="en-US" sz="1400" dirty="0">
              <a:solidFill>
                <a:srgbClr val="0000FF"/>
              </a:solidFill>
              <a:latin typeface="Arial" pitchFamily="34" charset="0"/>
              <a:cs typeface="Arial" pitchFamily="34" charset="0"/>
            </a:endParaRPr>
          </a:p>
        </p:txBody>
      </p:sp>
      <p:sp>
        <p:nvSpPr>
          <p:cNvPr id="5" name="Rectangle 5"/>
          <p:cNvSpPr txBox="1">
            <a:spLocks noChangeArrowheads="1"/>
          </p:cNvSpPr>
          <p:nvPr/>
        </p:nvSpPr>
        <p:spPr>
          <a:xfrm>
            <a:off x="0" y="2057400"/>
            <a:ext cx="4572000" cy="4800600"/>
          </a:xfrm>
          <a:prstGeom prst="rect">
            <a:avLst/>
          </a:prstGeom>
        </p:spPr>
        <p:txBody>
          <a:bodyPr vert="horz" lIns="91410" tIns="45705" rIns="91410" bIns="45705"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57050" indent="-457050" algn="l">
              <a:buFont typeface="Arial" panose="020B0604020202020204" pitchFamily="34" charset="0"/>
              <a:buChar char="•"/>
            </a:pPr>
            <a:r>
              <a:rPr lang="en-US" sz="2000" dirty="0">
                <a:solidFill>
                  <a:schemeClr val="tx2"/>
                </a:solidFill>
                <a:latin typeface="Arial" panose="020B0604020202020204" pitchFamily="34" charset="0"/>
                <a:cs typeface="Arial" panose="020B0604020202020204" pitchFamily="34" charset="0"/>
              </a:rPr>
              <a:t>Operational user requirements now guide many satellite science activities under established and formalized proving grounds, but are they achieving the desired result?</a:t>
            </a:r>
          </a:p>
          <a:p>
            <a:pPr marL="457050" indent="-457050" algn="l">
              <a:buFont typeface="Arial" panose="020B0604020202020204" pitchFamily="34" charset="0"/>
              <a:buChar char="•"/>
            </a:pPr>
            <a:endParaRPr lang="en-US" sz="2000" dirty="0">
              <a:solidFill>
                <a:schemeClr val="tx2"/>
              </a:solidFill>
              <a:latin typeface="Arial" panose="020B0604020202020204" pitchFamily="34" charset="0"/>
              <a:cs typeface="Arial" panose="020B0604020202020204" pitchFamily="34" charset="0"/>
            </a:endParaRPr>
          </a:p>
          <a:p>
            <a:pPr marL="457050" indent="-457050" algn="l">
              <a:buFont typeface="Arial" panose="020B0604020202020204" pitchFamily="34" charset="0"/>
              <a:buChar char="•"/>
            </a:pPr>
            <a:r>
              <a:rPr lang="en-US" sz="2000" dirty="0">
                <a:solidFill>
                  <a:srgbClr val="009999"/>
                </a:solidFill>
                <a:latin typeface="Arial" panose="020B0604020202020204" pitchFamily="34" charset="0"/>
                <a:cs typeface="Arial" panose="020B0604020202020204" pitchFamily="34" charset="0"/>
              </a:rPr>
              <a:t>Topics include:</a:t>
            </a:r>
          </a:p>
          <a:p>
            <a:pPr marL="914101" lvl="1" indent="-457050" algn="l">
              <a:buFont typeface="Arial" panose="020B0604020202020204" pitchFamily="34" charset="0"/>
              <a:buChar char="•"/>
            </a:pPr>
            <a:r>
              <a:rPr lang="en-US" sz="1800" dirty="0">
                <a:solidFill>
                  <a:srgbClr val="009999"/>
                </a:solidFill>
                <a:latin typeface="Arial" panose="020B0604020202020204" pitchFamily="34" charset="0"/>
                <a:cs typeface="Arial" panose="020B0604020202020204" pitchFamily="34" charset="0"/>
              </a:rPr>
              <a:t>Oversight and Strategic Direction</a:t>
            </a:r>
          </a:p>
          <a:p>
            <a:pPr marL="914101" lvl="1" indent="-457050" algn="l">
              <a:buFont typeface="Arial" panose="020B0604020202020204" pitchFamily="34" charset="0"/>
              <a:buChar char="•"/>
            </a:pPr>
            <a:r>
              <a:rPr lang="en-US" sz="1800" dirty="0">
                <a:solidFill>
                  <a:srgbClr val="009999"/>
                </a:solidFill>
                <a:latin typeface="Arial" panose="020B0604020202020204" pitchFamily="34" charset="0"/>
                <a:cs typeface="Arial" panose="020B0604020202020204" pitchFamily="34" charset="0"/>
              </a:rPr>
              <a:t>Operational Demonstrations</a:t>
            </a:r>
          </a:p>
          <a:p>
            <a:pPr marL="914101" lvl="1" indent="-457050" algn="l">
              <a:buFont typeface="Arial" panose="020B0604020202020204" pitchFamily="34" charset="0"/>
              <a:buChar char="•"/>
            </a:pPr>
            <a:r>
              <a:rPr lang="en-US" sz="1800" dirty="0">
                <a:solidFill>
                  <a:srgbClr val="009999"/>
                </a:solidFill>
                <a:latin typeface="Arial" panose="020B0604020202020204" pitchFamily="34" charset="0"/>
                <a:cs typeface="Arial" panose="020B0604020202020204" pitchFamily="34" charset="0"/>
              </a:rPr>
              <a:t>Research Proposals</a:t>
            </a:r>
          </a:p>
        </p:txBody>
      </p:sp>
      <p:sp>
        <p:nvSpPr>
          <p:cNvPr id="8" name="TextBox 7"/>
          <p:cNvSpPr txBox="1"/>
          <p:nvPr/>
        </p:nvSpPr>
        <p:spPr>
          <a:xfrm>
            <a:off x="4572000" y="5450383"/>
            <a:ext cx="4343400" cy="444107"/>
          </a:xfrm>
          <a:prstGeom prst="rect">
            <a:avLst/>
          </a:prstGeom>
          <a:noFill/>
        </p:spPr>
        <p:txBody>
          <a:bodyPr wrap="square" lIns="91410" tIns="45705" rIns="91410" bIns="45705" rtlCol="0">
            <a:spAutoFit/>
          </a:bodyPr>
          <a:lstStyle/>
          <a:p>
            <a:r>
              <a:rPr lang="en-US" sz="1100" i="1" dirty="0">
                <a:latin typeface="Arial" panose="020B0604020202020204" pitchFamily="34" charset="0"/>
                <a:cs typeface="Arial" panose="020B0604020202020204" pitchFamily="34" charset="0"/>
              </a:rPr>
              <a:t>A meteorologist at the Honolulu forecast office uses VIIRS imagery while preparing an aviation forecast</a:t>
            </a:r>
            <a:endParaRPr lang="en-US" sz="1200" i="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800" y="5873749"/>
            <a:ext cx="4724400" cy="984250"/>
          </a:xfrm>
          <a:prstGeom prst="rect">
            <a:avLst/>
          </a:prstGeom>
        </p:spPr>
      </p:pic>
      <p:sp>
        <p:nvSpPr>
          <p:cNvPr id="3" name="TextBox 2"/>
          <p:cNvSpPr txBox="1"/>
          <p:nvPr/>
        </p:nvSpPr>
        <p:spPr>
          <a:xfrm>
            <a:off x="6934200" y="6457890"/>
            <a:ext cx="1981200" cy="412734"/>
          </a:xfrm>
          <a:prstGeom prst="rect">
            <a:avLst/>
          </a:prstGeom>
          <a:noFill/>
        </p:spPr>
        <p:txBody>
          <a:bodyPr wrap="square" lIns="91410" tIns="45705" rIns="91410" bIns="45705" rtlCol="0">
            <a:spAutoFit/>
          </a:bodyPr>
          <a:lstStyle/>
          <a:p>
            <a:pPr algn="r"/>
            <a:r>
              <a:rPr lang="en-US" sz="2000" dirty="0">
                <a:latin typeface="Arial" panose="020B0604020202020204" pitchFamily="34" charset="0"/>
                <a:cs typeface="Arial" panose="020B0604020202020204" pitchFamily="34" charset="0"/>
              </a:rPr>
              <a:t>Poster 1-8</a:t>
            </a:r>
          </a:p>
        </p:txBody>
      </p:sp>
      <p:pic>
        <p:nvPicPr>
          <p:cNvPr id="9" name="Picture 2" descr="Displaying 20141211_13101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057401"/>
            <a:ext cx="4343400" cy="32584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8672050"/>
      </p:ext>
    </p:extLst>
  </p:cSld>
  <p:clrMapOvr>
    <a:masterClrMapping/>
  </p:clrMapOvr>
  <mc:AlternateContent xmlns:mc="http://schemas.openxmlformats.org/markup-compatibility/2006" xmlns:p14="http://schemas.microsoft.com/office/powerpoint/2010/main">
    <mc:Choice Requires="p14">
      <p:transition p14:dur="250" advTm="10000"/>
    </mc:Choice>
    <mc:Fallback xmlns="">
      <p:transition advTm="10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0" y="639762"/>
            <a:ext cx="9144000" cy="731838"/>
          </a:xfrm>
          <a:prstGeom prst="rect">
            <a:avLst/>
          </a:prstGeom>
        </p:spPr>
        <p:txBody>
          <a:bodyPr vert="horz" lIns="91410" tIns="45705" rIns="91410" bIns="45705"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solidFill>
                  <a:srgbClr val="0000FF"/>
                </a:solidFill>
                <a:latin typeface="Arial" pitchFamily="34" charset="0"/>
                <a:cs typeface="Arial" pitchFamily="34" charset="0"/>
              </a:rPr>
              <a:t>Display and Access Ideas for Future Earth Satellite Imagery</a:t>
            </a:r>
            <a:r>
              <a:rPr lang="en-US" sz="2800" dirty="0">
                <a:solidFill>
                  <a:srgbClr val="0000FF"/>
                </a:solidFill>
                <a:latin typeface="Arial" pitchFamily="34" charset="0"/>
                <a:cs typeface="Arial" pitchFamily="34" charset="0"/>
              </a:rPr>
              <a:t/>
            </a:r>
            <a:br>
              <a:rPr lang="en-US" sz="2800" dirty="0">
                <a:solidFill>
                  <a:srgbClr val="0000FF"/>
                </a:solidFill>
                <a:latin typeface="Arial" pitchFamily="34" charset="0"/>
                <a:cs typeface="Arial" pitchFamily="34" charset="0"/>
              </a:rPr>
            </a:br>
            <a:r>
              <a:rPr lang="en-US" sz="1800" dirty="0">
                <a:solidFill>
                  <a:srgbClr val="0000FF"/>
                </a:solidFill>
                <a:latin typeface="Arial" pitchFamily="34" charset="0"/>
                <a:cs typeface="Arial" pitchFamily="34" charset="0"/>
              </a:rPr>
              <a:t>Robert Gillespie, Bill Bergen, Sterling Weems, Stacey Williamson</a:t>
            </a:r>
            <a:endParaRPr lang="en-US" sz="1800" baseline="30000" dirty="0">
              <a:solidFill>
                <a:srgbClr val="0000FF"/>
              </a:solidFill>
              <a:latin typeface="Arial" pitchFamily="34" charset="0"/>
              <a:cs typeface="Arial" pitchFamily="34" charset="0"/>
            </a:endParaRPr>
          </a:p>
          <a:p>
            <a:r>
              <a:rPr lang="en-US" sz="1400" dirty="0">
                <a:solidFill>
                  <a:srgbClr val="0000FF"/>
                </a:solidFill>
                <a:latin typeface="Arial" pitchFamily="34" charset="0"/>
                <a:cs typeface="Arial" pitchFamily="34" charset="0"/>
              </a:rPr>
              <a:t> Carr Astronautics, Greenbelt, MD</a:t>
            </a:r>
          </a:p>
          <a:p>
            <a:endParaRPr lang="en-US" sz="1400" dirty="0">
              <a:solidFill>
                <a:srgbClr val="0000FF"/>
              </a:solidFill>
              <a:latin typeface="Arial" pitchFamily="34" charset="0"/>
              <a:cs typeface="Arial" pitchFamily="34" charset="0"/>
            </a:endParaRPr>
          </a:p>
        </p:txBody>
      </p:sp>
      <p:sp>
        <p:nvSpPr>
          <p:cNvPr id="5" name="Rectangle 5"/>
          <p:cNvSpPr txBox="1">
            <a:spLocks noChangeArrowheads="1"/>
          </p:cNvSpPr>
          <p:nvPr/>
        </p:nvSpPr>
        <p:spPr>
          <a:xfrm>
            <a:off x="152400" y="2212879"/>
            <a:ext cx="3378643" cy="32735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10" tIns="45705" rIns="91410" bIns="45705" rtlCol="0">
            <a:normAutofit fontScale="475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fontAlgn="base">
              <a:lnSpc>
                <a:spcPct val="120000"/>
              </a:lnSpc>
              <a:spcBef>
                <a:spcPts val="0"/>
              </a:spcBef>
              <a:spcAft>
                <a:spcPct val="0"/>
              </a:spcAft>
            </a:pPr>
            <a:r>
              <a:rPr lang="en-US" sz="2200" kern="0" dirty="0">
                <a:solidFill>
                  <a:schemeClr val="bg1"/>
                </a:solidFill>
                <a:latin typeface="Arial"/>
              </a:rPr>
              <a:t>The goal of this project is to present more accessible Satellite Imagery to decision-makers and the general public, funded under NOAA SBIR contract WC-133R-14-CN-0077. </a:t>
            </a:r>
          </a:p>
          <a:p>
            <a:pPr marL="285656" indent="-285656" algn="l" fontAlgn="base">
              <a:lnSpc>
                <a:spcPct val="120000"/>
              </a:lnSpc>
              <a:spcBef>
                <a:spcPts val="0"/>
              </a:spcBef>
              <a:spcAft>
                <a:spcPct val="0"/>
              </a:spcAft>
              <a:buFont typeface="Arial" pitchFamily="34" charset="0"/>
              <a:buChar char="•"/>
            </a:pPr>
            <a:r>
              <a:rPr lang="en-US" sz="2200" kern="0" dirty="0">
                <a:solidFill>
                  <a:schemeClr val="bg1"/>
                </a:solidFill>
                <a:latin typeface="Arial"/>
              </a:rPr>
              <a:t>The Earth Observer product is a general Earth Image viewing system with powerful localization and visual analytic tools</a:t>
            </a:r>
          </a:p>
          <a:p>
            <a:pPr marL="285656" indent="-285656" algn="l" fontAlgn="base">
              <a:lnSpc>
                <a:spcPct val="120000"/>
              </a:lnSpc>
              <a:spcBef>
                <a:spcPts val="0"/>
              </a:spcBef>
              <a:spcAft>
                <a:spcPct val="0"/>
              </a:spcAft>
              <a:buFont typeface="Arial" pitchFamily="34" charset="0"/>
              <a:buChar char="•"/>
            </a:pPr>
            <a:r>
              <a:rPr lang="en-US" sz="2200" kern="0" dirty="0">
                <a:solidFill>
                  <a:schemeClr val="bg1"/>
                </a:solidFill>
                <a:latin typeface="Arial"/>
              </a:rPr>
              <a:t>Provides near real-time display of Imagery and related data</a:t>
            </a:r>
          </a:p>
          <a:p>
            <a:pPr marL="285656" indent="-285656" algn="l" fontAlgn="base">
              <a:lnSpc>
                <a:spcPct val="120000"/>
              </a:lnSpc>
              <a:spcBef>
                <a:spcPts val="0"/>
              </a:spcBef>
              <a:spcAft>
                <a:spcPct val="0"/>
              </a:spcAft>
              <a:buFont typeface="Arial" pitchFamily="34" charset="0"/>
              <a:buChar char="•"/>
            </a:pPr>
            <a:r>
              <a:rPr lang="en-US" sz="2200" kern="0" dirty="0">
                <a:solidFill>
                  <a:schemeClr val="bg1"/>
                </a:solidFill>
                <a:latin typeface="Arial"/>
              </a:rPr>
              <a:t>Can be customized for Earth Imaging use, including National Weather Service Satellite Imagery</a:t>
            </a:r>
          </a:p>
          <a:p>
            <a:pPr marL="285656" indent="-285656" algn="l" fontAlgn="base">
              <a:lnSpc>
                <a:spcPct val="120000"/>
              </a:lnSpc>
              <a:spcBef>
                <a:spcPts val="0"/>
              </a:spcBef>
              <a:spcAft>
                <a:spcPct val="0"/>
              </a:spcAft>
              <a:buFont typeface="Arial" pitchFamily="34" charset="0"/>
              <a:buChar char="•"/>
            </a:pPr>
            <a:r>
              <a:rPr lang="en-US" sz="2200" kern="0" dirty="0">
                <a:solidFill>
                  <a:schemeClr val="bg1"/>
                </a:solidFill>
                <a:latin typeface="Arial"/>
              </a:rPr>
              <a:t>Scalable information display system</a:t>
            </a:r>
          </a:p>
          <a:p>
            <a:pPr marL="285656" indent="-285656" algn="l" fontAlgn="base">
              <a:lnSpc>
                <a:spcPct val="120000"/>
              </a:lnSpc>
              <a:spcBef>
                <a:spcPts val="0"/>
              </a:spcBef>
              <a:spcAft>
                <a:spcPct val="0"/>
              </a:spcAft>
              <a:buFont typeface="Arial" pitchFamily="34" charset="0"/>
              <a:buChar char="•"/>
            </a:pPr>
            <a:r>
              <a:rPr lang="en-US" sz="2200" kern="0" dirty="0">
                <a:solidFill>
                  <a:schemeClr val="bg1"/>
                </a:solidFill>
                <a:latin typeface="Arial"/>
              </a:rPr>
              <a:t>Integrates with map or globe display</a:t>
            </a:r>
          </a:p>
          <a:p>
            <a:pPr marL="285656" indent="-285656" algn="l" fontAlgn="base">
              <a:lnSpc>
                <a:spcPct val="120000"/>
              </a:lnSpc>
              <a:spcBef>
                <a:spcPts val="0"/>
              </a:spcBef>
              <a:spcAft>
                <a:spcPct val="0"/>
              </a:spcAft>
              <a:buFont typeface="Arial" pitchFamily="34" charset="0"/>
              <a:buChar char="•"/>
            </a:pPr>
            <a:r>
              <a:rPr lang="en-US" sz="2200" kern="0" dirty="0">
                <a:solidFill>
                  <a:schemeClr val="bg1"/>
                </a:solidFill>
                <a:latin typeface="Arial"/>
              </a:rPr>
              <a:t>Automatically ingests imagery and other Earth data</a:t>
            </a:r>
          </a:p>
          <a:p>
            <a:pPr marL="285656" indent="-285656" algn="l" fontAlgn="base">
              <a:lnSpc>
                <a:spcPct val="120000"/>
              </a:lnSpc>
              <a:spcBef>
                <a:spcPts val="0"/>
              </a:spcBef>
              <a:spcAft>
                <a:spcPct val="0"/>
              </a:spcAft>
              <a:buFont typeface="Arial" pitchFamily="34" charset="0"/>
              <a:buChar char="•"/>
            </a:pPr>
            <a:r>
              <a:rPr lang="en-US" sz="2200" kern="0" dirty="0">
                <a:solidFill>
                  <a:schemeClr val="bg1"/>
                </a:solidFill>
                <a:latin typeface="Arial"/>
              </a:rPr>
              <a:t>Intuitive, easy to use interface</a:t>
            </a:r>
          </a:p>
          <a:p>
            <a:pPr marL="285656" indent="-285656" algn="l" fontAlgn="base">
              <a:lnSpc>
                <a:spcPct val="120000"/>
              </a:lnSpc>
              <a:spcBef>
                <a:spcPts val="0"/>
              </a:spcBef>
              <a:spcAft>
                <a:spcPct val="0"/>
              </a:spcAft>
              <a:buFont typeface="Arial" pitchFamily="34" charset="0"/>
              <a:buChar char="•"/>
            </a:pPr>
            <a:r>
              <a:rPr lang="en-US" sz="2200" kern="0" dirty="0">
                <a:solidFill>
                  <a:schemeClr val="bg1"/>
                </a:solidFill>
                <a:latin typeface="Arial"/>
              </a:rPr>
              <a:t>Powerful localization and visual analytic tools</a:t>
            </a:r>
          </a:p>
          <a:p>
            <a:pPr marL="285656" indent="-285656" algn="l" fontAlgn="base">
              <a:lnSpc>
                <a:spcPct val="120000"/>
              </a:lnSpc>
              <a:spcBef>
                <a:spcPts val="0"/>
              </a:spcBef>
              <a:spcAft>
                <a:spcPct val="0"/>
              </a:spcAft>
              <a:buFont typeface="Arial" pitchFamily="34" charset="0"/>
              <a:buChar char="•"/>
            </a:pPr>
            <a:r>
              <a:rPr lang="en-US" sz="2200" kern="0" dirty="0">
                <a:solidFill>
                  <a:schemeClr val="bg1"/>
                </a:solidFill>
                <a:latin typeface="Arial"/>
              </a:rPr>
              <a:t>Platform agnostic – will run on any client/server</a:t>
            </a:r>
          </a:p>
          <a:p>
            <a:pPr marL="285656" indent="-285656" algn="l" fontAlgn="base">
              <a:lnSpc>
                <a:spcPct val="120000"/>
              </a:lnSpc>
              <a:spcBef>
                <a:spcPts val="0"/>
              </a:spcBef>
              <a:spcAft>
                <a:spcPct val="0"/>
              </a:spcAft>
              <a:buFont typeface="Arial" pitchFamily="34" charset="0"/>
              <a:buChar char="•"/>
            </a:pPr>
            <a:r>
              <a:rPr lang="en-US" sz="2200" kern="0" dirty="0">
                <a:solidFill>
                  <a:schemeClr val="bg1"/>
                </a:solidFill>
                <a:latin typeface="Arial"/>
              </a:rPr>
              <a:t>Supports GIS capabilities/functionalities</a:t>
            </a:r>
          </a:p>
          <a:p>
            <a:pPr marL="285656" indent="-285656" algn="l" fontAlgn="base">
              <a:lnSpc>
                <a:spcPct val="90000"/>
              </a:lnSpc>
              <a:spcAft>
                <a:spcPct val="0"/>
              </a:spcAft>
              <a:buFont typeface="Arial" pitchFamily="34" charset="0"/>
              <a:buChar char="•"/>
            </a:pPr>
            <a:endParaRPr lang="en-US" sz="1600" kern="0" dirty="0">
              <a:solidFill>
                <a:srgbClr val="009999"/>
              </a:solidFill>
              <a:latin typeface="Arial"/>
            </a:endParaRPr>
          </a:p>
          <a:p>
            <a:pPr>
              <a:lnSpc>
                <a:spcPct val="90000"/>
              </a:lnSpc>
            </a:pPr>
            <a:endParaRPr lang="en-US" sz="24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2408" y="5862816"/>
            <a:ext cx="4724400" cy="984250"/>
          </a:xfrm>
          <a:prstGeom prst="rect">
            <a:avLst/>
          </a:prstGeom>
        </p:spPr>
      </p:pic>
      <p:sp>
        <p:nvSpPr>
          <p:cNvPr id="3" name="TextBox 2"/>
          <p:cNvSpPr txBox="1"/>
          <p:nvPr/>
        </p:nvSpPr>
        <p:spPr>
          <a:xfrm>
            <a:off x="7315200" y="5947820"/>
            <a:ext cx="1676400" cy="862416"/>
          </a:xfrm>
          <a:prstGeom prst="rect">
            <a:avLst/>
          </a:prstGeom>
          <a:noFill/>
        </p:spPr>
        <p:txBody>
          <a:bodyPr wrap="square" lIns="91410" tIns="45705" rIns="91410" bIns="45705" rtlCol="0">
            <a:spAutoFit/>
          </a:bodyPr>
          <a:lstStyle/>
          <a:p>
            <a:pPr algn="ctr"/>
            <a:r>
              <a:rPr lang="en-US" sz="2400" dirty="0"/>
              <a:t>Poster </a:t>
            </a:r>
            <a:br>
              <a:rPr lang="en-US" sz="2400" dirty="0"/>
            </a:br>
            <a:r>
              <a:rPr lang="en-US" sz="2400" dirty="0"/>
              <a:t>#1-12</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5852" y="5947819"/>
            <a:ext cx="1260038" cy="77956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66762" y="2362201"/>
            <a:ext cx="2277038" cy="409113"/>
          </a:xfrm>
          <a:prstGeom prst="rect">
            <a:avLst/>
          </a:prstGeom>
        </p:spPr>
      </p:pic>
      <p:pic>
        <p:nvPicPr>
          <p:cNvPr id="31" name="Picture 30"/>
          <p:cNvPicPr/>
          <p:nvPr/>
        </p:nvPicPr>
        <p:blipFill>
          <a:blip r:embed="rId5" cstate="print"/>
          <a:stretch>
            <a:fillRect/>
          </a:stretch>
        </p:blipFill>
        <p:spPr>
          <a:xfrm>
            <a:off x="3683443" y="2847514"/>
            <a:ext cx="2641157" cy="2181687"/>
          </a:xfrm>
          <a:prstGeom prst="rect">
            <a:avLst/>
          </a:prstGeom>
          <a:ln>
            <a:solidFill>
              <a:schemeClr val="tx1"/>
            </a:solidFill>
          </a:ln>
        </p:spPr>
      </p:pic>
      <p:pic>
        <p:nvPicPr>
          <p:cNvPr id="33" name="Picture 32"/>
          <p:cNvPicPr/>
          <p:nvPr/>
        </p:nvPicPr>
        <p:blipFill>
          <a:blip r:embed="rId6" cstate="print"/>
          <a:stretch>
            <a:fillRect/>
          </a:stretch>
        </p:blipFill>
        <p:spPr>
          <a:xfrm>
            <a:off x="6477000" y="2847514"/>
            <a:ext cx="2514600" cy="2181687"/>
          </a:xfrm>
          <a:prstGeom prst="rect">
            <a:avLst/>
          </a:prstGeom>
          <a:ln>
            <a:solidFill>
              <a:schemeClr val="tx1"/>
            </a:solidFill>
          </a:ln>
        </p:spPr>
      </p:pic>
    </p:spTree>
    <p:extLst>
      <p:ext uri="{BB962C8B-B14F-4D97-AF65-F5344CB8AC3E}">
        <p14:creationId xmlns:p14="http://schemas.microsoft.com/office/powerpoint/2010/main" val="937407080"/>
      </p:ext>
    </p:extLst>
  </p:cSld>
  <p:clrMapOvr>
    <a:masterClrMapping/>
  </p:clrMapOvr>
  <mc:AlternateContent xmlns:mc="http://schemas.openxmlformats.org/markup-compatibility/2006" xmlns:p14="http://schemas.microsoft.com/office/powerpoint/2010/main">
    <mc:Choice Requires="p14">
      <p:transition p14:dur="250" advTm="10000"/>
    </mc:Choice>
    <mc:Fallback xmlns="">
      <p:transition advTm="10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0" y="639762"/>
            <a:ext cx="9144000" cy="731838"/>
          </a:xfrm>
          <a:prstGeom prst="rect">
            <a:avLst/>
          </a:prstGeom>
        </p:spPr>
        <p:txBody>
          <a:bodyPr vert="horz" lIns="91410" tIns="45705" rIns="91410" bIns="45705"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solidFill>
                  <a:srgbClr val="1C1CFE"/>
                </a:solidFill>
              </a:rPr>
              <a:t>Assessment of GOES-R Product Potential Benefits using the NOAA Observing System Integrated Analysis II (NOSIA-II)</a:t>
            </a:r>
            <a:r>
              <a:rPr lang="en-US" sz="2800" dirty="0">
                <a:solidFill>
                  <a:srgbClr val="1C1CFE"/>
                </a:solidFill>
                <a:latin typeface="Arial" pitchFamily="34" charset="0"/>
                <a:cs typeface="Arial" pitchFamily="34" charset="0"/>
              </a:rPr>
              <a:t/>
            </a:r>
            <a:br>
              <a:rPr lang="en-US" sz="2800" dirty="0">
                <a:solidFill>
                  <a:srgbClr val="1C1CFE"/>
                </a:solidFill>
                <a:latin typeface="Arial" pitchFamily="34" charset="0"/>
                <a:cs typeface="Arial" pitchFamily="34" charset="0"/>
              </a:rPr>
            </a:br>
            <a:r>
              <a:rPr lang="en-US" sz="2800" dirty="0">
                <a:solidFill>
                  <a:srgbClr val="1C1CFE"/>
                </a:solidFill>
              </a:rPr>
              <a:t>Louis Cantrell, David Helms, Robert Reining, and Aaron Pratt</a:t>
            </a:r>
            <a:endParaRPr lang="en-US" sz="2800" dirty="0">
              <a:solidFill>
                <a:srgbClr val="1C1CFE"/>
              </a:solidFill>
              <a:latin typeface="Arial" pitchFamily="34" charset="0"/>
              <a:cs typeface="Arial" pitchFamily="34" charset="0"/>
            </a:endParaRPr>
          </a:p>
          <a:p>
            <a:r>
              <a:rPr lang="en-US" sz="1800" dirty="0">
                <a:solidFill>
                  <a:srgbClr val="0000FF"/>
                </a:solidFill>
                <a:latin typeface="Arial" pitchFamily="34" charset="0"/>
                <a:cs typeface="Arial" pitchFamily="34" charset="0"/>
              </a:rPr>
              <a:t>NOAA/NESDIS Technology, Planning and Integration for Observation pr</a:t>
            </a:r>
            <a:r>
              <a:rPr lang="en-US" sz="1800" dirty="0">
                <a:solidFill>
                  <a:srgbClr val="1C1CFE"/>
                </a:solidFill>
                <a:latin typeface="Arial" pitchFamily="34" charset="0"/>
                <a:cs typeface="Arial" pitchFamily="34" charset="0"/>
              </a:rPr>
              <a:t>og</a:t>
            </a:r>
            <a:r>
              <a:rPr lang="en-US" sz="1800" dirty="0">
                <a:solidFill>
                  <a:srgbClr val="0000FF"/>
                </a:solidFill>
                <a:latin typeface="Arial" pitchFamily="34" charset="0"/>
                <a:cs typeface="Arial" pitchFamily="34" charset="0"/>
              </a:rPr>
              <a:t>ram (TPIO)</a:t>
            </a:r>
          </a:p>
        </p:txBody>
      </p:sp>
      <p:sp>
        <p:nvSpPr>
          <p:cNvPr id="5" name="Rectangle 5"/>
          <p:cNvSpPr txBox="1">
            <a:spLocks noChangeArrowheads="1"/>
          </p:cNvSpPr>
          <p:nvPr/>
        </p:nvSpPr>
        <p:spPr>
          <a:xfrm>
            <a:off x="76200" y="1905000"/>
            <a:ext cx="4577688" cy="4953000"/>
          </a:xfrm>
          <a:prstGeom prst="rect">
            <a:avLst/>
          </a:prstGeom>
        </p:spPr>
        <p:txBody>
          <a:bodyPr vert="horz" lIns="91410" tIns="45705" rIns="91410" bIns="45705"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788" indent="-342788" algn="l" fontAlgn="base">
              <a:lnSpc>
                <a:spcPct val="90000"/>
              </a:lnSpc>
              <a:spcAft>
                <a:spcPct val="0"/>
              </a:spcAft>
              <a:buFontTx/>
              <a:buChar char="•"/>
            </a:pPr>
            <a:r>
              <a:rPr lang="en-US" sz="2400" kern="0" dirty="0">
                <a:solidFill>
                  <a:srgbClr val="333399"/>
                </a:solidFill>
                <a:latin typeface="Arial"/>
              </a:rPr>
              <a:t>NOSIA-II Value Tree can translate incremental improvements in data sources for NOAA's key products and services into measurable benefits to each of NOAA’s Mission Service Areas</a:t>
            </a:r>
          </a:p>
          <a:p>
            <a:pPr marL="342788" indent="-342788" algn="l" fontAlgn="base">
              <a:lnSpc>
                <a:spcPct val="90000"/>
              </a:lnSpc>
              <a:spcAft>
                <a:spcPct val="0"/>
              </a:spcAft>
              <a:buFontTx/>
              <a:buChar char="•"/>
            </a:pPr>
            <a:r>
              <a:rPr lang="en-US" sz="2400" kern="0" dirty="0">
                <a:solidFill>
                  <a:srgbClr val="333399"/>
                </a:solidFill>
                <a:latin typeface="Arial"/>
              </a:rPr>
              <a:t>TPIO and GOES-R program offices working to measure improvements enabled by  GOES-R</a:t>
            </a:r>
            <a:endParaRPr lang="en-US" sz="2400" dirty="0"/>
          </a:p>
        </p:txBody>
      </p:sp>
      <p:sp>
        <p:nvSpPr>
          <p:cNvPr id="8" name="TextBox 7"/>
          <p:cNvSpPr txBox="1"/>
          <p:nvPr/>
        </p:nvSpPr>
        <p:spPr>
          <a:xfrm>
            <a:off x="6400800" y="5479203"/>
            <a:ext cx="1600200" cy="318615"/>
          </a:xfrm>
          <a:prstGeom prst="rect">
            <a:avLst/>
          </a:prstGeom>
          <a:noFill/>
        </p:spPr>
        <p:txBody>
          <a:bodyPr wrap="square" lIns="91410" tIns="45705" rIns="91410" bIns="45705" rtlCol="0">
            <a:spAutoFit/>
          </a:bodyPr>
          <a:lstStyle/>
          <a:p>
            <a:r>
              <a:rPr lang="en-US" sz="1400" i="1" dirty="0"/>
              <a:t>NOSIA-II Value Tree</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800" y="5873749"/>
            <a:ext cx="4724400" cy="984250"/>
          </a:xfrm>
          <a:prstGeom prst="rect">
            <a:avLst/>
          </a:prstGeom>
        </p:spPr>
      </p:pic>
      <p:sp>
        <p:nvSpPr>
          <p:cNvPr id="3" name="TextBox 2"/>
          <p:cNvSpPr txBox="1"/>
          <p:nvPr/>
        </p:nvSpPr>
        <p:spPr>
          <a:xfrm>
            <a:off x="7315200" y="5947820"/>
            <a:ext cx="1676400" cy="862416"/>
          </a:xfrm>
          <a:prstGeom prst="rect">
            <a:avLst/>
          </a:prstGeom>
          <a:noFill/>
        </p:spPr>
        <p:txBody>
          <a:bodyPr wrap="square" lIns="91410" tIns="45705" rIns="91410" bIns="45705" rtlCol="0">
            <a:spAutoFit/>
          </a:bodyPr>
          <a:lstStyle/>
          <a:p>
            <a:pPr algn="ctr"/>
            <a:r>
              <a:rPr lang="en-US" sz="2400" dirty="0"/>
              <a:t>Poster # 1.14</a:t>
            </a:r>
          </a:p>
        </p:txBody>
      </p:sp>
      <p:pic>
        <p:nvPicPr>
          <p:cNvPr id="7" name="Picture 6"/>
          <p:cNvPicPr>
            <a:picLocks noChangeAspect="1"/>
          </p:cNvPicPr>
          <p:nvPr/>
        </p:nvPicPr>
        <p:blipFill>
          <a:blip r:embed="rId3"/>
          <a:stretch>
            <a:fillRect/>
          </a:stretch>
        </p:blipFill>
        <p:spPr>
          <a:xfrm>
            <a:off x="4653889" y="1867413"/>
            <a:ext cx="4332025" cy="3611791"/>
          </a:xfrm>
          <a:prstGeom prst="rect">
            <a:avLst/>
          </a:prstGeom>
        </p:spPr>
      </p:pic>
    </p:spTree>
    <p:extLst>
      <p:ext uri="{BB962C8B-B14F-4D97-AF65-F5344CB8AC3E}">
        <p14:creationId xmlns:p14="http://schemas.microsoft.com/office/powerpoint/2010/main" val="4293657707"/>
      </p:ext>
    </p:extLst>
  </p:cSld>
  <p:clrMapOvr>
    <a:masterClrMapping/>
  </p:clrMapOvr>
  <mc:AlternateContent xmlns:mc="http://schemas.openxmlformats.org/markup-compatibility/2006" xmlns:p14="http://schemas.microsoft.com/office/powerpoint/2010/main">
    <mc:Choice Requires="p14">
      <p:transition p14:dur="250" advTm="10000"/>
    </mc:Choice>
    <mc:Fallback xmlns="">
      <p:transition advTm="10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0" y="0"/>
            <a:ext cx="9144000" cy="1268760"/>
          </a:xfrm>
          <a:prstGeom prst="rect">
            <a:avLst/>
          </a:prstGeom>
        </p:spPr>
        <p:txBody>
          <a:bodyPr vert="horz" lIns="91410" tIns="45705" rIns="91410" bIns="45705"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solidFill>
                  <a:schemeClr val="tx2"/>
                </a:solidFill>
                <a:latin typeface="Bernard MT Condensed" pitchFamily="18" charset="0"/>
                <a:ea typeface="SimHei" pitchFamily="49" charset="-122"/>
                <a:cs typeface="Times New Roman" pitchFamily="18" charset="0"/>
              </a:rPr>
              <a:t>Spatial and Temporal Characterization of the Difference between Satellite Aerosol Retrievals and AERONET </a:t>
            </a:r>
          </a:p>
          <a:p>
            <a:r>
              <a:rPr lang="en-US" sz="1200" b="1" dirty="0" err="1">
                <a:solidFill>
                  <a:srgbClr val="0000FF"/>
                </a:solidFill>
                <a:latin typeface="Arial" pitchFamily="34" charset="0"/>
                <a:cs typeface="Arial" pitchFamily="34" charset="0"/>
              </a:rPr>
              <a:t>Jingfeng</a:t>
            </a:r>
            <a:r>
              <a:rPr lang="en-US" sz="1200" b="1" dirty="0">
                <a:solidFill>
                  <a:srgbClr val="0000FF"/>
                </a:solidFill>
                <a:latin typeface="Arial" pitchFamily="34" charset="0"/>
                <a:cs typeface="Arial" pitchFamily="34" charset="0"/>
              </a:rPr>
              <a:t> Huang (NOAA @ UMD ESSIC), </a:t>
            </a:r>
            <a:r>
              <a:rPr lang="en-US" sz="1200" dirty="0" err="1">
                <a:solidFill>
                  <a:srgbClr val="0000FF"/>
                </a:solidFill>
                <a:latin typeface="Arial" pitchFamily="34" charset="0"/>
                <a:cs typeface="Arial" pitchFamily="34" charset="0"/>
              </a:rPr>
              <a:t>Hongqing</a:t>
            </a:r>
            <a:r>
              <a:rPr lang="en-US" sz="1200" dirty="0">
                <a:solidFill>
                  <a:srgbClr val="0000FF"/>
                </a:solidFill>
                <a:latin typeface="Arial" pitchFamily="34" charset="0"/>
                <a:cs typeface="Arial" pitchFamily="34" charset="0"/>
              </a:rPr>
              <a:t> Liu, </a:t>
            </a:r>
            <a:r>
              <a:rPr lang="en-US" sz="1200" dirty="0" err="1">
                <a:solidFill>
                  <a:srgbClr val="0000FF"/>
                </a:solidFill>
                <a:latin typeface="Arial" pitchFamily="34" charset="0"/>
                <a:cs typeface="Arial" pitchFamily="34" charset="0"/>
              </a:rPr>
              <a:t>Istvan</a:t>
            </a:r>
            <a:r>
              <a:rPr lang="en-US" sz="1200" dirty="0">
                <a:solidFill>
                  <a:srgbClr val="0000FF"/>
                </a:solidFill>
                <a:latin typeface="Arial" pitchFamily="34" charset="0"/>
                <a:cs typeface="Arial" pitchFamily="34" charset="0"/>
              </a:rPr>
              <a:t> Laszlo, </a:t>
            </a:r>
            <a:r>
              <a:rPr lang="en-US" sz="1200" dirty="0" err="1">
                <a:solidFill>
                  <a:srgbClr val="0000FF"/>
                </a:solidFill>
                <a:latin typeface="Arial" pitchFamily="34" charset="0"/>
                <a:cs typeface="Arial" pitchFamily="34" charset="0"/>
              </a:rPr>
              <a:t>Shobha</a:t>
            </a:r>
            <a:r>
              <a:rPr lang="en-US" sz="1200" dirty="0">
                <a:solidFill>
                  <a:srgbClr val="0000FF"/>
                </a:solidFill>
                <a:latin typeface="Arial" pitchFamily="34" charset="0"/>
                <a:cs typeface="Arial" pitchFamily="34" charset="0"/>
              </a:rPr>
              <a:t> </a:t>
            </a:r>
            <a:r>
              <a:rPr lang="en-US" sz="1200" dirty="0" err="1">
                <a:solidFill>
                  <a:srgbClr val="0000FF"/>
                </a:solidFill>
                <a:latin typeface="Arial" pitchFamily="34" charset="0"/>
                <a:cs typeface="Arial" pitchFamily="34" charset="0"/>
              </a:rPr>
              <a:t>Kondragunta</a:t>
            </a:r>
            <a:r>
              <a:rPr lang="en-US" sz="1200" dirty="0">
                <a:solidFill>
                  <a:srgbClr val="0000FF"/>
                </a:solidFill>
                <a:latin typeface="Arial" pitchFamily="34" charset="0"/>
                <a:cs typeface="Arial" pitchFamily="34" charset="0"/>
              </a:rPr>
              <a:t>, Lorraine A. Remer, Ho-Chun Huang, </a:t>
            </a:r>
            <a:r>
              <a:rPr lang="en-US" sz="1200" dirty="0" err="1">
                <a:solidFill>
                  <a:srgbClr val="0000FF"/>
                </a:solidFill>
                <a:latin typeface="Arial" pitchFamily="34" charset="0"/>
                <a:cs typeface="Arial" pitchFamily="34" charset="0"/>
              </a:rPr>
              <a:t>Hai</a:t>
            </a:r>
            <a:r>
              <a:rPr lang="en-US" sz="1200" dirty="0">
                <a:solidFill>
                  <a:srgbClr val="0000FF"/>
                </a:solidFill>
                <a:latin typeface="Arial" pitchFamily="34" charset="0"/>
                <a:cs typeface="Arial" pitchFamily="34" charset="0"/>
              </a:rPr>
              <a:t> Zhang, Stephen </a:t>
            </a:r>
            <a:r>
              <a:rPr lang="en-US" sz="1200" dirty="0" err="1">
                <a:solidFill>
                  <a:srgbClr val="0000FF"/>
                </a:solidFill>
                <a:latin typeface="Arial" pitchFamily="34" charset="0"/>
                <a:cs typeface="Arial" pitchFamily="34" charset="0"/>
              </a:rPr>
              <a:t>Superczynski</a:t>
            </a:r>
            <a:r>
              <a:rPr lang="en-US" sz="1200" dirty="0">
                <a:solidFill>
                  <a:srgbClr val="0000FF"/>
                </a:solidFill>
                <a:latin typeface="Arial" pitchFamily="34" charset="0"/>
                <a:cs typeface="Arial" pitchFamily="34" charset="0"/>
              </a:rPr>
              <a:t>, </a:t>
            </a:r>
            <a:r>
              <a:rPr lang="en-US" sz="1200" dirty="0" err="1">
                <a:solidFill>
                  <a:srgbClr val="0000FF"/>
                </a:solidFill>
                <a:latin typeface="Arial" pitchFamily="34" charset="0"/>
                <a:cs typeface="Arial" pitchFamily="34" charset="0"/>
              </a:rPr>
              <a:t>Maksym</a:t>
            </a:r>
            <a:r>
              <a:rPr lang="en-US" sz="1200" dirty="0">
                <a:solidFill>
                  <a:srgbClr val="0000FF"/>
                </a:solidFill>
                <a:latin typeface="Arial" pitchFamily="34" charset="0"/>
                <a:cs typeface="Arial" pitchFamily="34" charset="0"/>
              </a:rPr>
              <a:t> </a:t>
            </a:r>
            <a:r>
              <a:rPr lang="en-US" sz="1200" dirty="0" err="1">
                <a:solidFill>
                  <a:srgbClr val="0000FF"/>
                </a:solidFill>
                <a:latin typeface="Arial" pitchFamily="34" charset="0"/>
                <a:cs typeface="Arial" pitchFamily="34" charset="0"/>
              </a:rPr>
              <a:t>Petrenko</a:t>
            </a:r>
            <a:r>
              <a:rPr lang="en-US" sz="1200" dirty="0">
                <a:solidFill>
                  <a:srgbClr val="0000FF"/>
                </a:solidFill>
                <a:latin typeface="Arial" pitchFamily="34" charset="0"/>
                <a:cs typeface="Arial" pitchFamily="34" charset="0"/>
              </a:rPr>
              <a:t>, Brent N </a:t>
            </a:r>
            <a:r>
              <a:rPr lang="en-US" sz="1200" dirty="0" err="1">
                <a:solidFill>
                  <a:srgbClr val="0000FF"/>
                </a:solidFill>
                <a:latin typeface="Arial" pitchFamily="34" charset="0"/>
                <a:cs typeface="Arial" pitchFamily="34" charset="0"/>
              </a:rPr>
              <a:t>Holben</a:t>
            </a:r>
            <a:r>
              <a:rPr lang="en-US" sz="1200" dirty="0">
                <a:solidFill>
                  <a:srgbClr val="0000FF"/>
                </a:solidFill>
                <a:latin typeface="Arial" pitchFamily="34" charset="0"/>
                <a:cs typeface="Arial" pitchFamily="34" charset="0"/>
              </a:rPr>
              <a:t>, Robert C Levy, Ralph A Kahn &amp; Charles M </a:t>
            </a:r>
            <a:r>
              <a:rPr lang="en-US" sz="1200" dirty="0" err="1">
                <a:solidFill>
                  <a:srgbClr val="0000FF"/>
                </a:solidFill>
                <a:latin typeface="Arial" pitchFamily="34" charset="0"/>
                <a:cs typeface="Arial" pitchFamily="34" charset="0"/>
              </a:rPr>
              <a:t>Ichoku</a:t>
            </a:r>
            <a:endParaRPr lang="en-US" sz="1400" dirty="0">
              <a:solidFill>
                <a:srgbClr val="0000FF"/>
              </a:solidFill>
              <a:latin typeface="Arial" pitchFamily="34" charset="0"/>
              <a:cs typeface="Arial" pitchFamily="34" charset="0"/>
            </a:endParaRPr>
          </a:p>
        </p:txBody>
      </p:sp>
      <p:sp>
        <p:nvSpPr>
          <p:cNvPr id="5" name="Rectangle 5"/>
          <p:cNvSpPr txBox="1">
            <a:spLocks noChangeArrowheads="1"/>
          </p:cNvSpPr>
          <p:nvPr/>
        </p:nvSpPr>
        <p:spPr>
          <a:xfrm>
            <a:off x="0" y="1295400"/>
            <a:ext cx="4648200" cy="4953000"/>
          </a:xfrm>
          <a:prstGeom prst="rect">
            <a:avLst/>
          </a:prstGeom>
        </p:spPr>
        <p:txBody>
          <a:bodyPr vert="horz" lIns="91410" tIns="45705" rIns="91410" bIns="45705"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788" indent="-342788" algn="l" fontAlgn="base">
              <a:lnSpc>
                <a:spcPct val="90000"/>
              </a:lnSpc>
              <a:spcAft>
                <a:spcPct val="0"/>
              </a:spcAft>
              <a:buFontTx/>
              <a:buChar char="•"/>
            </a:pPr>
            <a:r>
              <a:rPr lang="en-US" sz="2800" kern="0" dirty="0">
                <a:solidFill>
                  <a:srgbClr val="333399"/>
                </a:solidFill>
                <a:latin typeface="Arial"/>
              </a:rPr>
              <a:t>VIIRS Aerosol EDR achieves competitive performance to heritage sensors</a:t>
            </a:r>
          </a:p>
          <a:p>
            <a:pPr marL="742707" lvl="1" indent="-285656" algn="l" fontAlgn="base">
              <a:lnSpc>
                <a:spcPct val="90000"/>
              </a:lnSpc>
              <a:spcAft>
                <a:spcPct val="0"/>
              </a:spcAft>
              <a:buFontTx/>
              <a:buChar char="–"/>
            </a:pPr>
            <a:r>
              <a:rPr lang="en-US" sz="2000" kern="0" dirty="0">
                <a:solidFill>
                  <a:srgbClr val="009999"/>
                </a:solidFill>
                <a:latin typeface="Arial"/>
              </a:rPr>
              <a:t>Accuracy and precision meet the JPSS1 Specification Thresholds</a:t>
            </a:r>
          </a:p>
          <a:p>
            <a:pPr marL="742707" lvl="1" indent="-285656" algn="l" fontAlgn="base">
              <a:lnSpc>
                <a:spcPct val="90000"/>
              </a:lnSpc>
              <a:spcAft>
                <a:spcPct val="0"/>
              </a:spcAft>
              <a:buFontTx/>
              <a:buChar char="–"/>
            </a:pPr>
            <a:r>
              <a:rPr lang="en-US" sz="2000" kern="0" dirty="0">
                <a:solidFill>
                  <a:srgbClr val="009999"/>
                </a:solidFill>
                <a:latin typeface="Arial"/>
              </a:rPr>
              <a:t>Very competitive ocean AOT and AE retrieval performances</a:t>
            </a:r>
          </a:p>
          <a:p>
            <a:pPr marL="742707" lvl="1" indent="-285656" algn="l" fontAlgn="base">
              <a:lnSpc>
                <a:spcPct val="90000"/>
              </a:lnSpc>
              <a:spcAft>
                <a:spcPct val="0"/>
              </a:spcAft>
              <a:buFontTx/>
              <a:buChar char="–"/>
            </a:pPr>
            <a:r>
              <a:rPr lang="en-US" sz="2000" kern="0" dirty="0">
                <a:solidFill>
                  <a:srgbClr val="009999"/>
                </a:solidFill>
                <a:latin typeface="Arial"/>
              </a:rPr>
              <a:t>Good accuracy but relatively higher uncertainty for Land AOT</a:t>
            </a:r>
          </a:p>
        </p:txBody>
      </p:sp>
      <p:sp>
        <p:nvSpPr>
          <p:cNvPr id="8" name="TextBox 7"/>
          <p:cNvSpPr txBox="1"/>
          <p:nvPr/>
        </p:nvSpPr>
        <p:spPr>
          <a:xfrm>
            <a:off x="4495800" y="5559623"/>
            <a:ext cx="4648200" cy="269812"/>
          </a:xfrm>
          <a:prstGeom prst="rect">
            <a:avLst/>
          </a:prstGeom>
          <a:noFill/>
        </p:spPr>
        <p:txBody>
          <a:bodyPr wrap="square" lIns="91410" tIns="45705" rIns="91410" bIns="45705" rtlCol="0">
            <a:spAutoFit/>
          </a:bodyPr>
          <a:lstStyle/>
          <a:p>
            <a:r>
              <a:rPr lang="en-US" sz="1100" b="1" i="1" dirty="0"/>
              <a:t>VIIRS EDR and IP vs. Aqua/Terra MODIS DT (C6&amp;3K), DB (C6) and Terra MISR</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800" y="5943600"/>
            <a:ext cx="4724400" cy="914399"/>
          </a:xfrm>
          <a:prstGeom prst="rect">
            <a:avLst/>
          </a:prstGeom>
        </p:spPr>
      </p:pic>
      <p:sp>
        <p:nvSpPr>
          <p:cNvPr id="3" name="TextBox 2"/>
          <p:cNvSpPr txBox="1"/>
          <p:nvPr/>
        </p:nvSpPr>
        <p:spPr>
          <a:xfrm>
            <a:off x="7315200" y="5947820"/>
            <a:ext cx="1676400" cy="862416"/>
          </a:xfrm>
          <a:prstGeom prst="rect">
            <a:avLst/>
          </a:prstGeom>
          <a:noFill/>
        </p:spPr>
        <p:txBody>
          <a:bodyPr wrap="square" lIns="91410" tIns="45705" rIns="91410" bIns="45705" rtlCol="0">
            <a:spAutoFit/>
          </a:bodyPr>
          <a:lstStyle/>
          <a:p>
            <a:pPr algn="ctr"/>
            <a:r>
              <a:rPr lang="en-US" sz="2400" b="1" dirty="0"/>
              <a:t>Poster # 1.16</a:t>
            </a:r>
          </a:p>
        </p:txBody>
      </p:sp>
      <p:pic>
        <p:nvPicPr>
          <p:cNvPr id="9" name="Picture 8" descr="Picture1.png"/>
          <p:cNvPicPr>
            <a:picLocks noChangeAspect="1"/>
          </p:cNvPicPr>
          <p:nvPr/>
        </p:nvPicPr>
        <p:blipFill>
          <a:blip r:embed="rId3" cstate="print"/>
          <a:stretch>
            <a:fillRect/>
          </a:stretch>
        </p:blipFill>
        <p:spPr>
          <a:xfrm>
            <a:off x="4535996" y="1305004"/>
            <a:ext cx="4572000" cy="2780435"/>
          </a:xfrm>
          <a:prstGeom prst="rect">
            <a:avLst/>
          </a:prstGeom>
        </p:spPr>
      </p:pic>
      <p:pic>
        <p:nvPicPr>
          <p:cNvPr id="10" name="Picture 9" descr="Picture2.png"/>
          <p:cNvPicPr>
            <a:picLocks noChangeAspect="1"/>
          </p:cNvPicPr>
          <p:nvPr/>
        </p:nvPicPr>
        <p:blipFill>
          <a:blip r:embed="rId4" cstate="print"/>
          <a:stretch>
            <a:fillRect/>
          </a:stretch>
        </p:blipFill>
        <p:spPr>
          <a:xfrm>
            <a:off x="4535996" y="4114801"/>
            <a:ext cx="4572000" cy="1387959"/>
          </a:xfrm>
          <a:prstGeom prst="rect">
            <a:avLst/>
          </a:prstGeom>
        </p:spPr>
      </p:pic>
      <p:pic>
        <p:nvPicPr>
          <p:cNvPr id="25" name="Picture 24" descr="maturity_aerosol_viirs.png"/>
          <p:cNvPicPr>
            <a:picLocks noChangeAspect="1"/>
          </p:cNvPicPr>
          <p:nvPr/>
        </p:nvPicPr>
        <p:blipFill>
          <a:blip r:embed="rId5" cstate="print"/>
          <a:stretch>
            <a:fillRect/>
          </a:stretch>
        </p:blipFill>
        <p:spPr>
          <a:xfrm>
            <a:off x="228600" y="4724400"/>
            <a:ext cx="4267200" cy="1371600"/>
          </a:xfrm>
          <a:prstGeom prst="rect">
            <a:avLst/>
          </a:prstGeom>
        </p:spPr>
      </p:pic>
    </p:spTree>
    <p:extLst>
      <p:ext uri="{BB962C8B-B14F-4D97-AF65-F5344CB8AC3E}">
        <p14:creationId xmlns:p14="http://schemas.microsoft.com/office/powerpoint/2010/main" val="2393649386"/>
      </p:ext>
    </p:extLst>
  </p:cSld>
  <p:clrMapOvr>
    <a:masterClrMapping/>
  </p:clrMapOvr>
  <mc:AlternateContent xmlns:mc="http://schemas.openxmlformats.org/markup-compatibility/2006" xmlns:p14="http://schemas.microsoft.com/office/powerpoint/2010/main">
    <mc:Choice Requires="p14">
      <p:transition p14:dur="250" advTm="10000"/>
    </mc:Choice>
    <mc:Fallback xmlns="">
      <p:transition advTm="10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0" y="639762"/>
            <a:ext cx="9144000" cy="731838"/>
          </a:xfrm>
          <a:prstGeom prst="rect">
            <a:avLst/>
          </a:prstGeom>
        </p:spPr>
        <p:txBody>
          <a:bodyPr vert="horz" lIns="91410" tIns="45705" rIns="91410" bIns="45705"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10000"/>
              </a:lnSpc>
              <a:defRPr/>
            </a:pPr>
            <a:r>
              <a:rPr lang="en-US" sz="2800" b="1" dirty="0">
                <a:solidFill>
                  <a:srgbClr val="0033CC"/>
                </a:solidFill>
              </a:rPr>
              <a:t>Algorithm to Detect Dust and Smoke </a:t>
            </a:r>
          </a:p>
          <a:p>
            <a:pPr>
              <a:lnSpc>
                <a:spcPct val="110000"/>
              </a:lnSpc>
              <a:defRPr/>
            </a:pPr>
            <a:r>
              <a:rPr lang="en-US" sz="2800" b="1" dirty="0">
                <a:solidFill>
                  <a:srgbClr val="0033CC"/>
                </a:solidFill>
              </a:rPr>
              <a:t>in </a:t>
            </a:r>
            <a:r>
              <a:rPr lang="en-US" sz="2800" b="1" dirty="0" err="1">
                <a:solidFill>
                  <a:srgbClr val="0033CC"/>
                </a:solidFill>
              </a:rPr>
              <a:t>Suomi</a:t>
            </a:r>
            <a:r>
              <a:rPr lang="en-US" sz="2800" b="1" dirty="0">
                <a:solidFill>
                  <a:srgbClr val="0033CC"/>
                </a:solidFill>
              </a:rPr>
              <a:t>-NPP VIIRS Imagery </a:t>
            </a:r>
            <a:r>
              <a:rPr lang="en-US" sz="2800" b="1" dirty="0">
                <a:solidFill>
                  <a:srgbClr val="0033CC"/>
                </a:solidFill>
                <a:latin typeface="Times New Roman" pitchFamily="18" charset="0"/>
              </a:rPr>
              <a:t/>
            </a:r>
            <a:br>
              <a:rPr lang="en-US" sz="2800" b="1" dirty="0">
                <a:solidFill>
                  <a:srgbClr val="0033CC"/>
                </a:solidFill>
                <a:latin typeface="Times New Roman" pitchFamily="18" charset="0"/>
              </a:rPr>
            </a:br>
            <a:r>
              <a:rPr lang="en-US" sz="1800" b="1" dirty="0" err="1">
                <a:solidFill>
                  <a:srgbClr val="0033CC"/>
                </a:solidFill>
                <a:latin typeface="Arial" pitchFamily="34" charset="0"/>
                <a:cs typeface="Arial" pitchFamily="34" charset="0"/>
              </a:rPr>
              <a:t>Pubu</a:t>
            </a:r>
            <a:r>
              <a:rPr lang="en-US" sz="1800" b="1" dirty="0">
                <a:solidFill>
                  <a:srgbClr val="0033CC"/>
                </a:solidFill>
                <a:latin typeface="Arial" pitchFamily="34" charset="0"/>
                <a:cs typeface="Arial" pitchFamily="34" charset="0"/>
              </a:rPr>
              <a:t> </a:t>
            </a:r>
            <a:r>
              <a:rPr lang="en-US" sz="1800" b="1" dirty="0" err="1">
                <a:solidFill>
                  <a:srgbClr val="0033CC"/>
                </a:solidFill>
                <a:latin typeface="Arial" pitchFamily="34" charset="0"/>
                <a:cs typeface="Arial" pitchFamily="34" charset="0"/>
              </a:rPr>
              <a:t>Ciren</a:t>
            </a:r>
            <a:r>
              <a:rPr lang="en-US" sz="1800" b="1" dirty="0">
                <a:solidFill>
                  <a:srgbClr val="0033CC"/>
                </a:solidFill>
                <a:latin typeface="Arial" pitchFamily="34" charset="0"/>
                <a:cs typeface="Arial" pitchFamily="34" charset="0"/>
              </a:rPr>
              <a:t> </a:t>
            </a:r>
            <a:r>
              <a:rPr lang="en-US" sz="1800" b="1" baseline="30000" dirty="0">
                <a:solidFill>
                  <a:srgbClr val="0033CC"/>
                </a:solidFill>
                <a:latin typeface="Arial" pitchFamily="34" charset="0"/>
                <a:cs typeface="Arial" pitchFamily="34" charset="0"/>
              </a:rPr>
              <a:t>(1)</a:t>
            </a:r>
            <a:r>
              <a:rPr lang="en-US" sz="1800" b="1" dirty="0">
                <a:solidFill>
                  <a:srgbClr val="0033CC"/>
                </a:solidFill>
                <a:latin typeface="Arial" pitchFamily="34" charset="0"/>
                <a:cs typeface="Arial" pitchFamily="34" charset="0"/>
              </a:rPr>
              <a:t> and </a:t>
            </a:r>
            <a:r>
              <a:rPr lang="en-US" sz="1800" b="1" dirty="0" err="1">
                <a:solidFill>
                  <a:srgbClr val="0033CC"/>
                </a:solidFill>
                <a:latin typeface="Arial" pitchFamily="34" charset="0"/>
                <a:cs typeface="Arial" pitchFamily="34" charset="0"/>
              </a:rPr>
              <a:t>Shobha</a:t>
            </a:r>
            <a:r>
              <a:rPr lang="en-US" sz="1800" b="1" dirty="0">
                <a:solidFill>
                  <a:srgbClr val="0033CC"/>
                </a:solidFill>
                <a:latin typeface="Arial" pitchFamily="34" charset="0"/>
                <a:cs typeface="Arial" pitchFamily="34" charset="0"/>
              </a:rPr>
              <a:t> </a:t>
            </a:r>
            <a:r>
              <a:rPr lang="en-US" sz="1800" b="1" dirty="0" err="1">
                <a:solidFill>
                  <a:srgbClr val="0033CC"/>
                </a:solidFill>
                <a:latin typeface="Arial" pitchFamily="34" charset="0"/>
                <a:cs typeface="Arial" pitchFamily="34" charset="0"/>
              </a:rPr>
              <a:t>Kondragunta</a:t>
            </a:r>
            <a:r>
              <a:rPr lang="en-US" sz="1800" b="1" dirty="0">
                <a:solidFill>
                  <a:srgbClr val="0033CC"/>
                </a:solidFill>
                <a:latin typeface="Arial" pitchFamily="34" charset="0"/>
                <a:cs typeface="Arial" pitchFamily="34" charset="0"/>
              </a:rPr>
              <a:t> </a:t>
            </a:r>
            <a:r>
              <a:rPr lang="en-US" sz="1800" b="1" baseline="30000" dirty="0">
                <a:solidFill>
                  <a:srgbClr val="0033CC"/>
                </a:solidFill>
                <a:latin typeface="Arial" pitchFamily="34" charset="0"/>
                <a:cs typeface="Arial" pitchFamily="34" charset="0"/>
              </a:rPr>
              <a:t>(2)</a:t>
            </a:r>
            <a:endParaRPr lang="en-US" sz="1800" b="1" dirty="0">
              <a:solidFill>
                <a:srgbClr val="0033CC"/>
              </a:solidFill>
              <a:latin typeface="Arial" pitchFamily="34" charset="0"/>
              <a:cs typeface="Arial" pitchFamily="34" charset="0"/>
            </a:endParaRPr>
          </a:p>
          <a:p>
            <a:pPr>
              <a:lnSpc>
                <a:spcPct val="110000"/>
              </a:lnSpc>
              <a:defRPr/>
            </a:pPr>
            <a:r>
              <a:rPr lang="en-US" sz="1100" b="1" dirty="0">
                <a:solidFill>
                  <a:srgbClr val="0033CC"/>
                </a:solidFill>
                <a:latin typeface="Arial" pitchFamily="34" charset="0"/>
                <a:cs typeface="Arial" pitchFamily="34" charset="0"/>
              </a:rPr>
              <a:t>(1). I.M. Systems Group, Inc.</a:t>
            </a:r>
          </a:p>
          <a:p>
            <a:pPr>
              <a:lnSpc>
                <a:spcPct val="110000"/>
              </a:lnSpc>
              <a:defRPr/>
            </a:pPr>
            <a:r>
              <a:rPr lang="en-US" sz="1100" b="1" dirty="0">
                <a:solidFill>
                  <a:srgbClr val="0033CC"/>
                </a:solidFill>
                <a:latin typeface="Arial" pitchFamily="34" charset="0"/>
                <a:cs typeface="Arial" pitchFamily="34" charset="0"/>
              </a:rPr>
              <a:t> (2). NOAA/NESDIS/STAR</a:t>
            </a:r>
            <a:endParaRPr lang="en-US" sz="1800" b="1" dirty="0">
              <a:solidFill>
                <a:srgbClr val="0033CC"/>
              </a:solidFill>
              <a:latin typeface="Arial" pitchFamily="34" charset="0"/>
              <a:cs typeface="Arial" pitchFamily="34" charset="0"/>
            </a:endParaRPr>
          </a:p>
        </p:txBody>
      </p:sp>
      <p:sp>
        <p:nvSpPr>
          <p:cNvPr id="5" name="Rectangle 5"/>
          <p:cNvSpPr txBox="1">
            <a:spLocks noChangeArrowheads="1"/>
          </p:cNvSpPr>
          <p:nvPr/>
        </p:nvSpPr>
        <p:spPr>
          <a:xfrm>
            <a:off x="76200" y="1905000"/>
            <a:ext cx="4876800" cy="4953000"/>
          </a:xfrm>
          <a:prstGeom prst="rect">
            <a:avLst/>
          </a:prstGeom>
        </p:spPr>
        <p:txBody>
          <a:bodyPr vert="horz" lIns="91410" tIns="45705" rIns="91410" bIns="45705"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788" indent="-342788" algn="l" fontAlgn="base">
              <a:lnSpc>
                <a:spcPct val="90000"/>
              </a:lnSpc>
              <a:spcAft>
                <a:spcPct val="0"/>
              </a:spcAft>
              <a:buFontTx/>
              <a:buChar char="•"/>
            </a:pPr>
            <a:r>
              <a:rPr lang="en-US" sz="2600" kern="0" dirty="0">
                <a:solidFill>
                  <a:srgbClr val="333399"/>
                </a:solidFill>
                <a:latin typeface="Arial"/>
              </a:rPr>
              <a:t>An algorithm </a:t>
            </a:r>
            <a:r>
              <a:rPr lang="en-US" sz="2600" kern="0" dirty="0">
                <a:solidFill>
                  <a:srgbClr val="333399"/>
                </a:solidFill>
                <a:latin typeface="Arial" pitchFamily="34" charset="0"/>
              </a:rPr>
              <a:t>based on </a:t>
            </a:r>
            <a:r>
              <a:rPr lang="en-US" sz="2600" dirty="0">
                <a:solidFill>
                  <a:srgbClr val="333399"/>
                </a:solidFill>
                <a:latin typeface="Arial" pitchFamily="34" charset="0"/>
              </a:rPr>
              <a:t>observations from deep-blue and shortwave-IR developed for MODIS has been adapted for VIIRS. </a:t>
            </a:r>
            <a:endParaRPr lang="en-US" sz="2600" kern="0" dirty="0">
              <a:solidFill>
                <a:srgbClr val="333399"/>
              </a:solidFill>
              <a:latin typeface="Arial" pitchFamily="34" charset="0"/>
            </a:endParaRPr>
          </a:p>
          <a:p>
            <a:pPr marL="742707" lvl="1" indent="-285656" algn="l" fontAlgn="base">
              <a:lnSpc>
                <a:spcPct val="90000"/>
              </a:lnSpc>
              <a:spcAft>
                <a:spcPct val="0"/>
              </a:spcAft>
              <a:buFontTx/>
              <a:buChar char="–"/>
            </a:pPr>
            <a:r>
              <a:rPr lang="en-US" sz="1800" dirty="0">
                <a:solidFill>
                  <a:srgbClr val="009999"/>
                </a:solidFill>
                <a:latin typeface="Arial" pitchFamily="34" charset="0"/>
              </a:rPr>
              <a:t>The developed algorithm is simple, fast,  and easy to be implemented operationally. </a:t>
            </a:r>
            <a:endParaRPr lang="en-US" sz="1800" kern="0" dirty="0">
              <a:solidFill>
                <a:srgbClr val="009999"/>
              </a:solidFill>
              <a:latin typeface="Arial"/>
            </a:endParaRPr>
          </a:p>
          <a:p>
            <a:pPr marL="742707" lvl="1" indent="-285656" algn="l" fontAlgn="base">
              <a:lnSpc>
                <a:spcPct val="90000"/>
              </a:lnSpc>
              <a:spcAft>
                <a:spcPct val="0"/>
              </a:spcAft>
              <a:buFontTx/>
              <a:buChar char="–"/>
            </a:pPr>
            <a:r>
              <a:rPr lang="en-US" sz="1800" dirty="0">
                <a:solidFill>
                  <a:srgbClr val="009999"/>
                </a:solidFill>
                <a:latin typeface="Arial" pitchFamily="34" charset="0"/>
              </a:rPr>
              <a:t>Validations  against  AERONET  observations and  CALIOP VFM products  indicated that  accuracy and POCD for dust and smoke detection can be as high as 80% and 75%, respectively.</a:t>
            </a:r>
          </a:p>
          <a:p>
            <a:pPr marL="742707" lvl="1" indent="-285656" algn="l" fontAlgn="base">
              <a:lnSpc>
                <a:spcPct val="90000"/>
              </a:lnSpc>
              <a:spcAft>
                <a:spcPct val="0"/>
              </a:spcAft>
              <a:buFontTx/>
              <a:buChar char="–"/>
            </a:pPr>
            <a:endParaRPr lang="en-US" sz="2000" dirty="0">
              <a:solidFill>
                <a:srgbClr val="009999"/>
              </a:solidFill>
              <a:latin typeface="Arial" pitchFamily="34" charset="0"/>
            </a:endParaRPr>
          </a:p>
          <a:p>
            <a:pPr marL="742707" lvl="1" indent="-285656" algn="l" fontAlgn="base">
              <a:lnSpc>
                <a:spcPct val="90000"/>
              </a:lnSpc>
              <a:spcAft>
                <a:spcPct val="0"/>
              </a:spcAft>
              <a:buFontTx/>
              <a:buChar char="–"/>
            </a:pPr>
            <a:endParaRPr lang="en-US" sz="2000" dirty="0">
              <a:solidFill>
                <a:srgbClr val="009999"/>
              </a:solidFill>
              <a:latin typeface="Arial" pitchFamily="34" charset="0"/>
            </a:endParaRPr>
          </a:p>
          <a:p>
            <a:pPr marL="742707" lvl="1" indent="-285656" algn="l" fontAlgn="base">
              <a:lnSpc>
                <a:spcPct val="90000"/>
              </a:lnSpc>
              <a:spcAft>
                <a:spcPct val="0"/>
              </a:spcAft>
              <a:buFontTx/>
              <a:buChar char="–"/>
            </a:pPr>
            <a:endParaRPr lang="en-US" sz="2000" dirty="0">
              <a:solidFill>
                <a:srgbClr val="009999"/>
              </a:solidFill>
              <a:latin typeface="Arial" pitchFamily="34" charset="0"/>
            </a:endParaRPr>
          </a:p>
          <a:p>
            <a:pPr marL="742707" lvl="1" indent="-285656" algn="l" fontAlgn="base">
              <a:lnSpc>
                <a:spcPct val="90000"/>
              </a:lnSpc>
              <a:spcAft>
                <a:spcPct val="0"/>
              </a:spcAft>
              <a:buFontTx/>
              <a:buChar char="–"/>
            </a:pPr>
            <a:endParaRPr lang="en-US" sz="2000" dirty="0">
              <a:solidFill>
                <a:srgbClr val="009999"/>
              </a:solidFill>
              <a:latin typeface="Arial" pitchFamily="34" charset="0"/>
            </a:endParaRPr>
          </a:p>
          <a:p>
            <a:pPr>
              <a:lnSpc>
                <a:spcPct val="90000"/>
              </a:lnSpc>
            </a:pPr>
            <a:endParaRPr lang="en-US" dirty="0" smtClean="0"/>
          </a:p>
          <a:p>
            <a:pPr>
              <a:lnSpc>
                <a:spcPct val="90000"/>
              </a:lnSpc>
            </a:pPr>
            <a:endParaRPr lang="en-US" dirty="0" smtClean="0"/>
          </a:p>
          <a:p>
            <a:pPr>
              <a:lnSpc>
                <a:spcPct val="90000"/>
              </a:lnSpc>
            </a:pPr>
            <a:endParaRPr lang="en-US" dirty="0" smtClean="0"/>
          </a:p>
          <a:p>
            <a:pPr>
              <a:lnSpc>
                <a:spcPct val="90000"/>
              </a:lnSpc>
            </a:pPr>
            <a:endParaRPr lang="en-US" dirty="0"/>
          </a:p>
        </p:txBody>
      </p:sp>
      <p:sp>
        <p:nvSpPr>
          <p:cNvPr id="8" name="TextBox 7"/>
          <p:cNvSpPr txBox="1"/>
          <p:nvPr/>
        </p:nvSpPr>
        <p:spPr>
          <a:xfrm>
            <a:off x="5105400" y="5559623"/>
            <a:ext cx="3886200" cy="301185"/>
          </a:xfrm>
          <a:prstGeom prst="rect">
            <a:avLst/>
          </a:prstGeom>
          <a:noFill/>
        </p:spPr>
        <p:txBody>
          <a:bodyPr wrap="square" lIns="91410" tIns="45705" rIns="91410" bIns="45705" rtlCol="0">
            <a:spAutoFit/>
          </a:bodyPr>
          <a:lstStyle/>
          <a:p>
            <a:pPr algn="just"/>
            <a:r>
              <a:rPr lang="en-US" sz="1300" b="1" dirty="0"/>
              <a:t>Global VIIRS  smoke/dust detection on July 16,2014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800" y="5873749"/>
            <a:ext cx="4724400" cy="984250"/>
          </a:xfrm>
          <a:prstGeom prst="rect">
            <a:avLst/>
          </a:prstGeom>
        </p:spPr>
      </p:pic>
      <p:sp>
        <p:nvSpPr>
          <p:cNvPr id="3" name="TextBox 2"/>
          <p:cNvSpPr txBox="1"/>
          <p:nvPr/>
        </p:nvSpPr>
        <p:spPr>
          <a:xfrm>
            <a:off x="7315200" y="5947820"/>
            <a:ext cx="1676400" cy="1245866"/>
          </a:xfrm>
          <a:prstGeom prst="rect">
            <a:avLst/>
          </a:prstGeom>
          <a:noFill/>
        </p:spPr>
        <p:txBody>
          <a:bodyPr wrap="square" lIns="91410" tIns="45705" rIns="91410" bIns="45705" rtlCol="0">
            <a:spAutoFit/>
          </a:bodyPr>
          <a:lstStyle/>
          <a:p>
            <a:pPr algn="ctr"/>
            <a:r>
              <a:rPr lang="en-US" sz="2400" dirty="0"/>
              <a:t>Poster # </a:t>
            </a:r>
          </a:p>
          <a:p>
            <a:pPr algn="ctr"/>
            <a:r>
              <a:rPr lang="en-US" sz="2400" dirty="0"/>
              <a:t>1-17</a:t>
            </a:r>
          </a:p>
          <a:p>
            <a:pPr algn="ctr"/>
            <a:endParaRPr lang="en-US" sz="2400" dirty="0"/>
          </a:p>
        </p:txBody>
      </p:sp>
      <p:pic>
        <p:nvPicPr>
          <p:cNvPr id="9" name="Picture 2"/>
          <p:cNvPicPr>
            <a:picLocks noChangeAspect="1" noChangeArrowheads="1"/>
          </p:cNvPicPr>
          <p:nvPr/>
        </p:nvPicPr>
        <p:blipFill>
          <a:blip r:embed="rId3" cstate="print"/>
          <a:srcRect/>
          <a:stretch>
            <a:fillRect/>
          </a:stretch>
        </p:blipFill>
        <p:spPr bwMode="auto">
          <a:xfrm>
            <a:off x="5105400" y="1905000"/>
            <a:ext cx="1864632" cy="1371600"/>
          </a:xfrm>
          <a:prstGeom prst="rect">
            <a:avLst/>
          </a:prstGeom>
          <a:noFill/>
          <a:ln w="9525">
            <a:noFill/>
            <a:miter lim="800000"/>
            <a:headEnd/>
            <a:tailEnd/>
          </a:ln>
        </p:spPr>
      </p:pic>
      <p:pic>
        <p:nvPicPr>
          <p:cNvPr id="10" name="Picture 3"/>
          <p:cNvPicPr>
            <a:picLocks noChangeAspect="1" noChangeArrowheads="1"/>
          </p:cNvPicPr>
          <p:nvPr/>
        </p:nvPicPr>
        <p:blipFill>
          <a:blip r:embed="rId4" cstate="print"/>
          <a:srcRect/>
          <a:stretch>
            <a:fillRect/>
          </a:stretch>
        </p:blipFill>
        <p:spPr bwMode="auto">
          <a:xfrm>
            <a:off x="7010400" y="1905000"/>
            <a:ext cx="1828800" cy="1371600"/>
          </a:xfrm>
          <a:prstGeom prst="rect">
            <a:avLst/>
          </a:prstGeom>
          <a:noFill/>
          <a:ln w="9525">
            <a:noFill/>
            <a:miter lim="800000"/>
            <a:headEnd/>
            <a:tailEnd/>
          </a:ln>
        </p:spPr>
      </p:pic>
      <p:pic>
        <p:nvPicPr>
          <p:cNvPr id="11" name="Picture 2" descr="C:\Users\pciren\AppData\Local\Temp\1\scp12907\net\orbit170l\disk1\pub\pubu\GOESR_AIT\abi_smoke_dust\visual_code_new\deep_blue_viirs_global\20140716_dbdi_nontrans_AIT.png"/>
          <p:cNvPicPr>
            <a:picLocks noChangeArrowheads="1"/>
          </p:cNvPicPr>
          <p:nvPr/>
        </p:nvPicPr>
        <p:blipFill>
          <a:blip r:embed="rId5" cstate="print"/>
          <a:srcRect/>
          <a:stretch>
            <a:fillRect/>
          </a:stretch>
        </p:blipFill>
        <p:spPr bwMode="auto">
          <a:xfrm>
            <a:off x="5105400" y="3657600"/>
            <a:ext cx="3749040" cy="1844040"/>
          </a:xfrm>
          <a:prstGeom prst="rect">
            <a:avLst/>
          </a:prstGeom>
          <a:noFill/>
          <a:ln w="9525">
            <a:noFill/>
            <a:miter lim="800000"/>
            <a:headEnd/>
            <a:tailEnd/>
          </a:ln>
        </p:spPr>
      </p:pic>
      <p:sp>
        <p:nvSpPr>
          <p:cNvPr id="13" name="TextBox 12"/>
          <p:cNvSpPr txBox="1"/>
          <p:nvPr/>
        </p:nvSpPr>
        <p:spPr>
          <a:xfrm>
            <a:off x="5152908" y="3234036"/>
            <a:ext cx="3991093" cy="478966"/>
          </a:xfrm>
          <a:prstGeom prst="rect">
            <a:avLst/>
          </a:prstGeom>
          <a:noFill/>
        </p:spPr>
        <p:txBody>
          <a:bodyPr wrap="square" lIns="91410" tIns="45705" rIns="91410" bIns="45705" rtlCol="0">
            <a:spAutoFit/>
          </a:bodyPr>
          <a:lstStyle/>
          <a:p>
            <a:r>
              <a:rPr lang="en-US" sz="1200" b="1" dirty="0"/>
              <a:t>VIIRS RGB image (left) and  the detected smoke (right) on August 3, 2014 over west coast of U.S.</a:t>
            </a:r>
          </a:p>
        </p:txBody>
      </p:sp>
      <p:sp>
        <p:nvSpPr>
          <p:cNvPr id="14" name="TextBox 13"/>
          <p:cNvSpPr txBox="1"/>
          <p:nvPr/>
        </p:nvSpPr>
        <p:spPr>
          <a:xfrm>
            <a:off x="5105400" y="5163193"/>
            <a:ext cx="914400" cy="207066"/>
          </a:xfrm>
          <a:prstGeom prst="rect">
            <a:avLst/>
          </a:prstGeom>
          <a:solidFill>
            <a:schemeClr val="bg1"/>
          </a:solidFill>
        </p:spPr>
        <p:txBody>
          <a:bodyPr wrap="square" lIns="91410" tIns="45705" rIns="91410" bIns="45705" rtlCol="0">
            <a:spAutoFit/>
          </a:bodyPr>
          <a:lstStyle/>
          <a:p>
            <a:r>
              <a:rPr lang="en-US" sz="700" b="1" dirty="0"/>
              <a:t>Dust Aerosol Index</a:t>
            </a:r>
          </a:p>
        </p:txBody>
      </p:sp>
      <p:sp>
        <p:nvSpPr>
          <p:cNvPr id="15" name="TextBox 14"/>
          <p:cNvSpPr txBox="1"/>
          <p:nvPr/>
        </p:nvSpPr>
        <p:spPr>
          <a:xfrm>
            <a:off x="5917596" y="5166261"/>
            <a:ext cx="1005840" cy="207066"/>
          </a:xfrm>
          <a:prstGeom prst="rect">
            <a:avLst/>
          </a:prstGeom>
          <a:solidFill>
            <a:schemeClr val="bg1"/>
          </a:solidFill>
        </p:spPr>
        <p:txBody>
          <a:bodyPr wrap="square" lIns="91410" tIns="45705" rIns="91410" bIns="45705" rtlCol="0">
            <a:spAutoFit/>
          </a:bodyPr>
          <a:lstStyle/>
          <a:p>
            <a:r>
              <a:rPr lang="en-US" sz="700" b="1" dirty="0"/>
              <a:t>Smoke Aerosol Index</a:t>
            </a:r>
          </a:p>
        </p:txBody>
      </p:sp>
    </p:spTree>
    <p:extLst>
      <p:ext uri="{BB962C8B-B14F-4D97-AF65-F5344CB8AC3E}">
        <p14:creationId xmlns:p14="http://schemas.microsoft.com/office/powerpoint/2010/main" val="743842959"/>
      </p:ext>
    </p:extLst>
  </p:cSld>
  <p:clrMapOvr>
    <a:masterClrMapping/>
  </p:clrMapOvr>
  <mc:AlternateContent xmlns:mc="http://schemas.openxmlformats.org/markup-compatibility/2006" xmlns:p14="http://schemas.microsoft.com/office/powerpoint/2010/main">
    <mc:Choice Requires="p14">
      <p:transition p14:dur="250" advTm="10000"/>
    </mc:Choice>
    <mc:Fallback xmlns="">
      <p:transition advTm="10000"/>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195</TotalTime>
  <Words>4048</Words>
  <Application>Microsoft Office PowerPoint</Application>
  <PresentationFormat>On-screen Show (4:3)</PresentationFormat>
  <Paragraphs>416</Paragraphs>
  <Slides>38</Slides>
  <Notes>1</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Poster Session 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to all poster presenters!</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Poster Session I</dc:title>
  <dc:creator>Janel Thomas</dc:creator>
  <cp:lastModifiedBy>Tim Schmit</cp:lastModifiedBy>
  <cp:revision>13</cp:revision>
  <dcterms:created xsi:type="dcterms:W3CDTF">2015-04-15T21:28:32Z</dcterms:created>
  <dcterms:modified xsi:type="dcterms:W3CDTF">2015-04-24T13:10:57Z</dcterms:modified>
</cp:coreProperties>
</file>