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52"/>
  </p:notesMasterIdLst>
  <p:sldIdLst>
    <p:sldId id="256" r:id="rId7"/>
    <p:sldId id="295" r:id="rId8"/>
    <p:sldId id="296" r:id="rId9"/>
    <p:sldId id="269" r:id="rId10"/>
    <p:sldId id="261" r:id="rId11"/>
    <p:sldId id="260" r:id="rId12"/>
    <p:sldId id="282" r:id="rId13"/>
    <p:sldId id="262" r:id="rId14"/>
    <p:sldId id="283" r:id="rId15"/>
    <p:sldId id="281" r:id="rId16"/>
    <p:sldId id="288" r:id="rId17"/>
    <p:sldId id="294" r:id="rId18"/>
    <p:sldId id="274" r:id="rId19"/>
    <p:sldId id="299" r:id="rId20"/>
    <p:sldId id="277" r:id="rId21"/>
    <p:sldId id="280" r:id="rId22"/>
    <p:sldId id="266" r:id="rId23"/>
    <p:sldId id="272" r:id="rId24"/>
    <p:sldId id="290" r:id="rId25"/>
    <p:sldId id="284" r:id="rId26"/>
    <p:sldId id="263" r:id="rId27"/>
    <p:sldId id="287" r:id="rId28"/>
    <p:sldId id="300" r:id="rId29"/>
    <p:sldId id="267" r:id="rId30"/>
    <p:sldId id="278" r:id="rId31"/>
    <p:sldId id="270" r:id="rId32"/>
    <p:sldId id="259" r:id="rId33"/>
    <p:sldId id="286" r:id="rId34"/>
    <p:sldId id="273" r:id="rId35"/>
    <p:sldId id="289" r:id="rId36"/>
    <p:sldId id="257" r:id="rId37"/>
    <p:sldId id="285" r:id="rId38"/>
    <p:sldId id="297" r:id="rId39"/>
    <p:sldId id="292" r:id="rId40"/>
    <p:sldId id="293" r:id="rId41"/>
    <p:sldId id="264" r:id="rId42"/>
    <p:sldId id="298" r:id="rId43"/>
    <p:sldId id="258" r:id="rId44"/>
    <p:sldId id="275" r:id="rId45"/>
    <p:sldId id="279" r:id="rId46"/>
    <p:sldId id="265" r:id="rId47"/>
    <p:sldId id="271" r:id="rId48"/>
    <p:sldId id="268" r:id="rId49"/>
    <p:sldId id="301" r:id="rId50"/>
    <p:sldId id="302" r:id="rId51"/>
  </p:sldIdLst>
  <p:sldSz cx="9144000" cy="6858000" type="screen4x3"/>
  <p:notesSz cx="6858000" cy="9144000"/>
  <p:defaultTextStyle>
    <a:defPPr>
      <a:defRPr lang="en-US"/>
    </a:defPPr>
    <a:lvl1pPr marL="0" algn="l" defTabSz="914101" rtl="0" eaLnBrk="1" latinLnBrk="0" hangingPunct="1">
      <a:defRPr sz="1800" kern="1200">
        <a:solidFill>
          <a:schemeClr val="tx1"/>
        </a:solidFill>
        <a:latin typeface="+mn-lt"/>
        <a:ea typeface="+mn-ea"/>
        <a:cs typeface="+mn-cs"/>
      </a:defRPr>
    </a:lvl1pPr>
    <a:lvl2pPr marL="457050" algn="l" defTabSz="914101" rtl="0" eaLnBrk="1" latinLnBrk="0" hangingPunct="1">
      <a:defRPr sz="1800" kern="1200">
        <a:solidFill>
          <a:schemeClr val="tx1"/>
        </a:solidFill>
        <a:latin typeface="+mn-lt"/>
        <a:ea typeface="+mn-ea"/>
        <a:cs typeface="+mn-cs"/>
      </a:defRPr>
    </a:lvl2pPr>
    <a:lvl3pPr marL="914101" algn="l" defTabSz="914101" rtl="0" eaLnBrk="1" latinLnBrk="0" hangingPunct="1">
      <a:defRPr sz="1800" kern="1200">
        <a:solidFill>
          <a:schemeClr val="tx1"/>
        </a:solidFill>
        <a:latin typeface="+mn-lt"/>
        <a:ea typeface="+mn-ea"/>
        <a:cs typeface="+mn-cs"/>
      </a:defRPr>
    </a:lvl3pPr>
    <a:lvl4pPr marL="1371151" algn="l" defTabSz="914101" rtl="0" eaLnBrk="1" latinLnBrk="0" hangingPunct="1">
      <a:defRPr sz="1800" kern="1200">
        <a:solidFill>
          <a:schemeClr val="tx1"/>
        </a:solidFill>
        <a:latin typeface="+mn-lt"/>
        <a:ea typeface="+mn-ea"/>
        <a:cs typeface="+mn-cs"/>
      </a:defRPr>
    </a:lvl4pPr>
    <a:lvl5pPr marL="1828201" algn="l" defTabSz="914101" rtl="0" eaLnBrk="1" latinLnBrk="0" hangingPunct="1">
      <a:defRPr sz="1800" kern="1200">
        <a:solidFill>
          <a:schemeClr val="tx1"/>
        </a:solidFill>
        <a:latin typeface="+mn-lt"/>
        <a:ea typeface="+mn-ea"/>
        <a:cs typeface="+mn-cs"/>
      </a:defRPr>
    </a:lvl5pPr>
    <a:lvl6pPr marL="2285251" algn="l" defTabSz="914101" rtl="0" eaLnBrk="1" latinLnBrk="0" hangingPunct="1">
      <a:defRPr sz="1800" kern="1200">
        <a:solidFill>
          <a:schemeClr val="tx1"/>
        </a:solidFill>
        <a:latin typeface="+mn-lt"/>
        <a:ea typeface="+mn-ea"/>
        <a:cs typeface="+mn-cs"/>
      </a:defRPr>
    </a:lvl6pPr>
    <a:lvl7pPr marL="2742302" algn="l" defTabSz="914101" rtl="0" eaLnBrk="1" latinLnBrk="0" hangingPunct="1">
      <a:defRPr sz="1800" kern="1200">
        <a:solidFill>
          <a:schemeClr val="tx1"/>
        </a:solidFill>
        <a:latin typeface="+mn-lt"/>
        <a:ea typeface="+mn-ea"/>
        <a:cs typeface="+mn-cs"/>
      </a:defRPr>
    </a:lvl7pPr>
    <a:lvl8pPr marL="3199352" algn="l" defTabSz="914101" rtl="0" eaLnBrk="1" latinLnBrk="0" hangingPunct="1">
      <a:defRPr sz="1800" kern="1200">
        <a:solidFill>
          <a:schemeClr val="tx1"/>
        </a:solidFill>
        <a:latin typeface="+mn-lt"/>
        <a:ea typeface="+mn-ea"/>
        <a:cs typeface="+mn-cs"/>
      </a:defRPr>
    </a:lvl8pPr>
    <a:lvl9pPr marL="3656402" algn="l" defTabSz="914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00" autoAdjust="0"/>
  </p:normalViewPr>
  <p:slideViewPr>
    <p:cSldViewPr>
      <p:cViewPr>
        <p:scale>
          <a:sx n="50" d="100"/>
          <a:sy n="50" d="100"/>
        </p:scale>
        <p:origin x="-1536" y="-162"/>
      </p:cViewPr>
      <p:guideLst>
        <p:guide orient="horz" pos="2160"/>
        <p:guide pos="2880"/>
      </p:guideLst>
    </p:cSldViewPr>
  </p:slideViewPr>
  <p:notesTextViewPr>
    <p:cViewPr>
      <p:scale>
        <a:sx n="1" d="1"/>
        <a:sy n="1" d="1"/>
      </p:scale>
      <p:origin x="0" y="0"/>
    </p:cViewPr>
  </p:notesTextViewPr>
  <p:sorterViewPr>
    <p:cViewPr>
      <p:scale>
        <a:sx n="100" d="100"/>
        <a:sy n="100" d="100"/>
      </p:scale>
      <p:origin x="0" y="36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0E6A97-66E3-4CB0-A61D-34B5051AF787}" type="datetimeFigureOut">
              <a:rPr lang="en-US" smtClean="0"/>
              <a:t>4/24/2015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BD5A91-F48D-4EB8-8EBE-4A198FBC99BC}" type="slidenum">
              <a:rPr lang="en-US" smtClean="0"/>
              <a:t>‹#›</a:t>
            </a:fld>
            <a:endParaRPr lang="en-US"/>
          </a:p>
        </p:txBody>
      </p:sp>
    </p:spTree>
    <p:extLst>
      <p:ext uri="{BB962C8B-B14F-4D97-AF65-F5344CB8AC3E}">
        <p14:creationId xmlns:p14="http://schemas.microsoft.com/office/powerpoint/2010/main" val="3881614792"/>
      </p:ext>
    </p:extLst>
  </p:cSld>
  <p:clrMap bg1="lt1" tx1="dk1" bg2="lt2" tx2="dk2" accent1="accent1" accent2="accent2" accent3="accent3" accent4="accent4" accent5="accent5" accent6="accent6" hlink="hlink" folHlink="folHlink"/>
  <p:notesStyle>
    <a:lvl1pPr marL="0" algn="l" defTabSz="914101" rtl="0" eaLnBrk="1" latinLnBrk="0" hangingPunct="1">
      <a:defRPr sz="1200" kern="1200">
        <a:solidFill>
          <a:schemeClr val="tx1"/>
        </a:solidFill>
        <a:latin typeface="+mn-lt"/>
        <a:ea typeface="+mn-ea"/>
        <a:cs typeface="+mn-cs"/>
      </a:defRPr>
    </a:lvl1pPr>
    <a:lvl2pPr marL="457050" algn="l" defTabSz="914101" rtl="0" eaLnBrk="1" latinLnBrk="0" hangingPunct="1">
      <a:defRPr sz="1200" kern="1200">
        <a:solidFill>
          <a:schemeClr val="tx1"/>
        </a:solidFill>
        <a:latin typeface="+mn-lt"/>
        <a:ea typeface="+mn-ea"/>
        <a:cs typeface="+mn-cs"/>
      </a:defRPr>
    </a:lvl2pPr>
    <a:lvl3pPr marL="914101" algn="l" defTabSz="914101" rtl="0" eaLnBrk="1" latinLnBrk="0" hangingPunct="1">
      <a:defRPr sz="1200" kern="1200">
        <a:solidFill>
          <a:schemeClr val="tx1"/>
        </a:solidFill>
        <a:latin typeface="+mn-lt"/>
        <a:ea typeface="+mn-ea"/>
        <a:cs typeface="+mn-cs"/>
      </a:defRPr>
    </a:lvl3pPr>
    <a:lvl4pPr marL="1371151" algn="l" defTabSz="914101" rtl="0" eaLnBrk="1" latinLnBrk="0" hangingPunct="1">
      <a:defRPr sz="1200" kern="1200">
        <a:solidFill>
          <a:schemeClr val="tx1"/>
        </a:solidFill>
        <a:latin typeface="+mn-lt"/>
        <a:ea typeface="+mn-ea"/>
        <a:cs typeface="+mn-cs"/>
      </a:defRPr>
    </a:lvl4pPr>
    <a:lvl5pPr marL="1828201" algn="l" defTabSz="914101" rtl="0" eaLnBrk="1" latinLnBrk="0" hangingPunct="1">
      <a:defRPr sz="1200" kern="1200">
        <a:solidFill>
          <a:schemeClr val="tx1"/>
        </a:solidFill>
        <a:latin typeface="+mn-lt"/>
        <a:ea typeface="+mn-ea"/>
        <a:cs typeface="+mn-cs"/>
      </a:defRPr>
    </a:lvl5pPr>
    <a:lvl6pPr marL="2285251" algn="l" defTabSz="914101" rtl="0" eaLnBrk="1" latinLnBrk="0" hangingPunct="1">
      <a:defRPr sz="1200" kern="1200">
        <a:solidFill>
          <a:schemeClr val="tx1"/>
        </a:solidFill>
        <a:latin typeface="+mn-lt"/>
        <a:ea typeface="+mn-ea"/>
        <a:cs typeface="+mn-cs"/>
      </a:defRPr>
    </a:lvl6pPr>
    <a:lvl7pPr marL="2742302" algn="l" defTabSz="914101" rtl="0" eaLnBrk="1" latinLnBrk="0" hangingPunct="1">
      <a:defRPr sz="1200" kern="1200">
        <a:solidFill>
          <a:schemeClr val="tx1"/>
        </a:solidFill>
        <a:latin typeface="+mn-lt"/>
        <a:ea typeface="+mn-ea"/>
        <a:cs typeface="+mn-cs"/>
      </a:defRPr>
    </a:lvl7pPr>
    <a:lvl8pPr marL="3199352" algn="l" defTabSz="914101" rtl="0" eaLnBrk="1" latinLnBrk="0" hangingPunct="1">
      <a:defRPr sz="1200" kern="1200">
        <a:solidFill>
          <a:schemeClr val="tx1"/>
        </a:solidFill>
        <a:latin typeface="+mn-lt"/>
        <a:ea typeface="+mn-ea"/>
        <a:cs typeface="+mn-cs"/>
      </a:defRPr>
    </a:lvl8pPr>
    <a:lvl9pPr marL="3656402" algn="l" defTabSz="914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3D5477-9331-4040-B34E-283260635753}" type="slidenum">
              <a:rPr lang="en-GB" smtClean="0"/>
              <a:t>18</a:t>
            </a:fld>
            <a:endParaRPr lang="en-GB"/>
          </a:p>
        </p:txBody>
      </p:sp>
    </p:spTree>
    <p:extLst>
      <p:ext uri="{BB962C8B-B14F-4D97-AF65-F5344CB8AC3E}">
        <p14:creationId xmlns:p14="http://schemas.microsoft.com/office/powerpoint/2010/main" val="249705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89EFA2-D3BF-4BD3-9F6D-FAAD4784C3DB}" type="slidenum">
              <a:rPr lang="en-US" smtClean="0"/>
              <a:t>36</a:t>
            </a:fld>
            <a:endParaRPr lang="en-US"/>
          </a:p>
        </p:txBody>
      </p:sp>
    </p:spTree>
    <p:extLst>
      <p:ext uri="{BB962C8B-B14F-4D97-AF65-F5344CB8AC3E}">
        <p14:creationId xmlns:p14="http://schemas.microsoft.com/office/powerpoint/2010/main" val="351439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dirty="0" smtClean="0">
              <a:latin typeface="Arial" charset="0"/>
            </a:endParaRPr>
          </a:p>
        </p:txBody>
      </p:sp>
      <p:sp>
        <p:nvSpPr>
          <p:cNvPr id="14340" name="Slide Number Placeholder 3"/>
          <p:cNvSpPr>
            <a:spLocks noGrp="1"/>
          </p:cNvSpPr>
          <p:nvPr>
            <p:ph type="sldNum" sz="quarter" idx="5"/>
          </p:nvPr>
        </p:nvSpPr>
        <p:spPr>
          <a:noFill/>
        </p:spPr>
        <p:txBody>
          <a:bodyPr/>
          <a:lstStyle>
            <a:lvl1pPr defTabSz="912838" eaLnBrk="0" hangingPunct="0">
              <a:defRPr sz="1600">
                <a:solidFill>
                  <a:schemeClr val="accent1"/>
                </a:solidFill>
                <a:latin typeface="Arial Black" pitchFamily="34" charset="0"/>
                <a:ea typeface="MS PGothic" pitchFamily="34" charset="-128"/>
              </a:defRPr>
            </a:lvl1pPr>
            <a:lvl2pPr marL="735298" indent="-282807" defTabSz="912838" eaLnBrk="0" hangingPunct="0">
              <a:defRPr sz="1600">
                <a:solidFill>
                  <a:schemeClr val="accent1"/>
                </a:solidFill>
                <a:latin typeface="Arial Black" pitchFamily="34" charset="0"/>
                <a:ea typeface="MS PGothic" pitchFamily="34" charset="-128"/>
              </a:defRPr>
            </a:lvl2pPr>
            <a:lvl3pPr marL="1131227" indent="-226245" defTabSz="912838" eaLnBrk="0" hangingPunct="0">
              <a:defRPr sz="1600">
                <a:solidFill>
                  <a:schemeClr val="accent1"/>
                </a:solidFill>
                <a:latin typeface="Arial Black" pitchFamily="34" charset="0"/>
                <a:ea typeface="MS PGothic" pitchFamily="34" charset="-128"/>
              </a:defRPr>
            </a:lvl3pPr>
            <a:lvl4pPr marL="1583718" indent="-226245" defTabSz="912838" eaLnBrk="0" hangingPunct="0">
              <a:defRPr sz="1600">
                <a:solidFill>
                  <a:schemeClr val="accent1"/>
                </a:solidFill>
                <a:latin typeface="Arial Black" pitchFamily="34" charset="0"/>
                <a:ea typeface="MS PGothic" pitchFamily="34" charset="-128"/>
              </a:defRPr>
            </a:lvl4pPr>
            <a:lvl5pPr marL="2036209" indent="-226245" defTabSz="912838" eaLnBrk="0" hangingPunct="0">
              <a:defRPr sz="1600">
                <a:solidFill>
                  <a:schemeClr val="accent1"/>
                </a:solidFill>
                <a:latin typeface="Arial Black" pitchFamily="34" charset="0"/>
                <a:ea typeface="MS PGothic" pitchFamily="34" charset="-128"/>
              </a:defRPr>
            </a:lvl5pPr>
            <a:lvl6pPr marL="2488700" indent="-226245" defTabSz="9128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41190" indent="-226245" defTabSz="9128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393681" indent="-226245" defTabSz="9128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46172" indent="-226245" defTabSz="9128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42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71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0" indent="0" algn="ctr">
              <a:buNone/>
              <a:defRPr>
                <a:solidFill>
                  <a:schemeClr val="tx1">
                    <a:tint val="75000"/>
                  </a:schemeClr>
                </a:solidFill>
              </a:defRPr>
            </a:lvl2pPr>
            <a:lvl3pPr marL="914101" indent="0" algn="ctr">
              <a:buNone/>
              <a:defRPr>
                <a:solidFill>
                  <a:schemeClr val="tx1">
                    <a:tint val="75000"/>
                  </a:schemeClr>
                </a:solidFill>
              </a:defRPr>
            </a:lvl3pPr>
            <a:lvl4pPr marL="1371151" indent="0" algn="ctr">
              <a:buNone/>
              <a:defRPr>
                <a:solidFill>
                  <a:schemeClr val="tx1">
                    <a:tint val="75000"/>
                  </a:schemeClr>
                </a:solidFill>
              </a:defRPr>
            </a:lvl4pPr>
            <a:lvl5pPr marL="1828201" indent="0" algn="ctr">
              <a:buNone/>
              <a:defRPr>
                <a:solidFill>
                  <a:schemeClr val="tx1">
                    <a:tint val="75000"/>
                  </a:schemeClr>
                </a:solidFill>
              </a:defRPr>
            </a:lvl5pPr>
            <a:lvl6pPr marL="2285251" indent="0" algn="ctr">
              <a:buNone/>
              <a:defRPr>
                <a:solidFill>
                  <a:schemeClr val="tx1">
                    <a:tint val="75000"/>
                  </a:schemeClr>
                </a:solidFill>
              </a:defRPr>
            </a:lvl6pPr>
            <a:lvl7pPr marL="2742302" indent="0" algn="ctr">
              <a:buNone/>
              <a:defRPr>
                <a:solidFill>
                  <a:schemeClr val="tx1">
                    <a:tint val="75000"/>
                  </a:schemeClr>
                </a:solidFill>
              </a:defRPr>
            </a:lvl7pPr>
            <a:lvl8pPr marL="3199352" indent="0" algn="ctr">
              <a:buNone/>
              <a:defRPr>
                <a:solidFill>
                  <a:schemeClr val="tx1">
                    <a:tint val="75000"/>
                  </a:schemeClr>
                </a:solidFill>
              </a:defRPr>
            </a:lvl8pPr>
            <a:lvl9pPr marL="36564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992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10387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6785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404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6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80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56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353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925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0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6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800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67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371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18064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07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31140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1930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1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2299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94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50" indent="0">
              <a:buNone/>
              <a:defRPr sz="1800">
                <a:solidFill>
                  <a:schemeClr val="tx1">
                    <a:tint val="75000"/>
                  </a:schemeClr>
                </a:solidFill>
              </a:defRPr>
            </a:lvl2pPr>
            <a:lvl3pPr marL="914101" indent="0">
              <a:buNone/>
              <a:defRPr sz="1600">
                <a:solidFill>
                  <a:schemeClr val="tx1">
                    <a:tint val="75000"/>
                  </a:schemeClr>
                </a:solidFill>
              </a:defRPr>
            </a:lvl3pPr>
            <a:lvl4pPr marL="1371151" indent="0">
              <a:buNone/>
              <a:defRPr sz="1400">
                <a:solidFill>
                  <a:schemeClr val="tx1">
                    <a:tint val="75000"/>
                  </a:schemeClr>
                </a:solidFill>
              </a:defRPr>
            </a:lvl4pPr>
            <a:lvl5pPr marL="1828201" indent="0">
              <a:buNone/>
              <a:defRPr sz="1400">
                <a:solidFill>
                  <a:schemeClr val="tx1">
                    <a:tint val="75000"/>
                  </a:schemeClr>
                </a:solidFill>
              </a:defRPr>
            </a:lvl5pPr>
            <a:lvl6pPr marL="2285251" indent="0">
              <a:buNone/>
              <a:defRPr sz="1400">
                <a:solidFill>
                  <a:schemeClr val="tx1">
                    <a:tint val="75000"/>
                  </a:schemeClr>
                </a:solidFill>
              </a:defRPr>
            </a:lvl6pPr>
            <a:lvl7pPr marL="2742302" indent="0">
              <a:buNone/>
              <a:defRPr sz="1400">
                <a:solidFill>
                  <a:schemeClr val="tx1">
                    <a:tint val="75000"/>
                  </a:schemeClr>
                </a:solidFill>
              </a:defRPr>
            </a:lvl7pPr>
            <a:lvl8pPr marL="3199352" indent="0">
              <a:buNone/>
              <a:defRPr sz="1400">
                <a:solidFill>
                  <a:schemeClr val="tx1">
                    <a:tint val="75000"/>
                  </a:schemeClr>
                </a:solidFill>
              </a:defRPr>
            </a:lvl8pPr>
            <a:lvl9pPr marL="365640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25072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3690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6459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2145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411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945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972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14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6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3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961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59230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860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22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475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882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16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36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339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16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849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5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0" indent="0">
              <a:buNone/>
              <a:defRPr sz="2000" b="1"/>
            </a:lvl2pPr>
            <a:lvl3pPr marL="914101" indent="0">
              <a:buNone/>
              <a:defRPr sz="1800" b="1"/>
            </a:lvl3pPr>
            <a:lvl4pPr marL="1371151" indent="0">
              <a:buNone/>
              <a:defRPr sz="1600" b="1"/>
            </a:lvl4pPr>
            <a:lvl5pPr marL="1828201" indent="0">
              <a:buNone/>
              <a:defRPr sz="1600" b="1"/>
            </a:lvl5pPr>
            <a:lvl6pPr marL="2285251" indent="0">
              <a:buNone/>
              <a:defRPr sz="1600" b="1"/>
            </a:lvl6pPr>
            <a:lvl7pPr marL="2742302" indent="0">
              <a:buNone/>
              <a:defRPr sz="1600" b="1"/>
            </a:lvl7pPr>
            <a:lvl8pPr marL="3199352" indent="0">
              <a:buNone/>
              <a:defRPr sz="1600" b="1"/>
            </a:lvl8pPr>
            <a:lvl9pPr marL="36564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050" indent="0">
              <a:buNone/>
              <a:defRPr sz="2000" b="1"/>
            </a:lvl2pPr>
            <a:lvl3pPr marL="914101" indent="0">
              <a:buNone/>
              <a:defRPr sz="1800" b="1"/>
            </a:lvl3pPr>
            <a:lvl4pPr marL="1371151" indent="0">
              <a:buNone/>
              <a:defRPr sz="1600" b="1"/>
            </a:lvl4pPr>
            <a:lvl5pPr marL="1828201" indent="0">
              <a:buNone/>
              <a:defRPr sz="1600" b="1"/>
            </a:lvl5pPr>
            <a:lvl6pPr marL="2285251" indent="0">
              <a:buNone/>
              <a:defRPr sz="1600" b="1"/>
            </a:lvl6pPr>
            <a:lvl7pPr marL="2742302" indent="0">
              <a:buNone/>
              <a:defRPr sz="1600" b="1"/>
            </a:lvl7pPr>
            <a:lvl8pPr marL="3199352" indent="0">
              <a:buNone/>
              <a:defRPr sz="1600" b="1"/>
            </a:lvl8pPr>
            <a:lvl9pPr marL="36564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A3B9C-F34D-4A08-AEA1-F0E3DB2EF660}"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30317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383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726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66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976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710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793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412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230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321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91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A3B9C-F34D-4A08-AEA1-F0E3DB2EF660}"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83841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939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073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123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394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175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97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86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A3B9C-F34D-4A08-AEA1-F0E3DB2EF660}"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311072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50" indent="0">
              <a:buNone/>
              <a:defRPr sz="1200"/>
            </a:lvl2pPr>
            <a:lvl3pPr marL="914101" indent="0">
              <a:buNone/>
              <a:defRPr sz="1000"/>
            </a:lvl3pPr>
            <a:lvl4pPr marL="1371151" indent="0">
              <a:buNone/>
              <a:defRPr sz="900"/>
            </a:lvl4pPr>
            <a:lvl5pPr marL="1828201" indent="0">
              <a:buNone/>
              <a:defRPr sz="900"/>
            </a:lvl5pPr>
            <a:lvl6pPr marL="2285251" indent="0">
              <a:buNone/>
              <a:defRPr sz="900"/>
            </a:lvl6pPr>
            <a:lvl7pPr marL="2742302" indent="0">
              <a:buNone/>
              <a:defRPr sz="900"/>
            </a:lvl7pPr>
            <a:lvl8pPr marL="3199352" indent="0">
              <a:buNone/>
              <a:defRPr sz="900"/>
            </a:lvl8pPr>
            <a:lvl9pPr marL="365640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212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0" indent="0">
              <a:buNone/>
              <a:defRPr sz="2800"/>
            </a:lvl2pPr>
            <a:lvl3pPr marL="914101" indent="0">
              <a:buNone/>
              <a:defRPr sz="2400"/>
            </a:lvl3pPr>
            <a:lvl4pPr marL="1371151" indent="0">
              <a:buNone/>
              <a:defRPr sz="2000"/>
            </a:lvl4pPr>
            <a:lvl5pPr marL="1828201" indent="0">
              <a:buNone/>
              <a:defRPr sz="2000"/>
            </a:lvl5pPr>
            <a:lvl6pPr marL="2285251" indent="0">
              <a:buNone/>
              <a:defRPr sz="2000"/>
            </a:lvl6pPr>
            <a:lvl7pPr marL="2742302" indent="0">
              <a:buNone/>
              <a:defRPr sz="2000"/>
            </a:lvl7pPr>
            <a:lvl8pPr marL="3199352" indent="0">
              <a:buNone/>
              <a:defRPr sz="2000"/>
            </a:lvl8pPr>
            <a:lvl9pPr marL="365640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0" indent="0">
              <a:buNone/>
              <a:defRPr sz="1200"/>
            </a:lvl2pPr>
            <a:lvl3pPr marL="914101" indent="0">
              <a:buNone/>
              <a:defRPr sz="1000"/>
            </a:lvl3pPr>
            <a:lvl4pPr marL="1371151" indent="0">
              <a:buNone/>
              <a:defRPr sz="900"/>
            </a:lvl4pPr>
            <a:lvl5pPr marL="1828201" indent="0">
              <a:buNone/>
              <a:defRPr sz="900"/>
            </a:lvl5pPr>
            <a:lvl6pPr marL="2285251" indent="0">
              <a:buNone/>
              <a:defRPr sz="900"/>
            </a:lvl6pPr>
            <a:lvl7pPr marL="2742302" indent="0">
              <a:buNone/>
              <a:defRPr sz="900"/>
            </a:lvl7pPr>
            <a:lvl8pPr marL="3199352" indent="0">
              <a:buNone/>
              <a:defRPr sz="900"/>
            </a:lvl8pPr>
            <a:lvl9pPr marL="365640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2568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10" tIns="45705" rIns="91410" bIns="45705" rtlCol="0" anchor="ctr"/>
          <a:lstStyle>
            <a:lvl1pPr algn="l">
              <a:defRPr sz="1200">
                <a:solidFill>
                  <a:schemeClr val="tx1">
                    <a:tint val="75000"/>
                  </a:schemeClr>
                </a:solidFill>
              </a:defRPr>
            </a:lvl1pPr>
          </a:lstStyle>
          <a:p>
            <a:fld id="{34AA3B9C-F34D-4A08-AEA1-F0E3DB2EF660}" type="datetimeFigureOut">
              <a:rPr lang="en-US" smtClean="0"/>
              <a:t>4/24/2015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10" tIns="45705" rIns="91410" bIns="4570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10" tIns="45705" rIns="91410" bIns="45705" rtlCol="0" anchor="ctr"/>
          <a:lstStyle>
            <a:lvl1pPr algn="r">
              <a:defRPr sz="1200">
                <a:solidFill>
                  <a:schemeClr val="tx1">
                    <a:tint val="75000"/>
                  </a:schemeClr>
                </a:solidFill>
              </a:defRPr>
            </a:lvl1pPr>
          </a:lstStyle>
          <a:p>
            <a:fld id="{F839E984-80F3-46A5-81A1-D177533B803F}" type="slidenum">
              <a:rPr lang="en-US" smtClean="0"/>
              <a:t>‹#›</a:t>
            </a:fld>
            <a:endParaRPr lang="en-US"/>
          </a:p>
        </p:txBody>
      </p:sp>
    </p:spTree>
    <p:extLst>
      <p:ext uri="{BB962C8B-B14F-4D97-AF65-F5344CB8AC3E}">
        <p14:creationId xmlns:p14="http://schemas.microsoft.com/office/powerpoint/2010/main" val="23944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01" rtl="0" eaLnBrk="1" latinLnBrk="0" hangingPunct="1">
        <a:spcBef>
          <a:spcPct val="0"/>
        </a:spcBef>
        <a:buNone/>
        <a:defRPr sz="4400" kern="1200">
          <a:solidFill>
            <a:schemeClr val="tx1"/>
          </a:solidFill>
          <a:latin typeface="+mj-lt"/>
          <a:ea typeface="+mj-ea"/>
          <a:cs typeface="+mj-cs"/>
        </a:defRPr>
      </a:lvl1pPr>
    </p:titleStyle>
    <p:bodyStyle>
      <a:lvl1pPr marL="342788" indent="-342788" algn="l" defTabSz="9141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07" indent="-285656" algn="l" defTabSz="9141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26" indent="-228525" algn="l" defTabSz="9141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7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2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7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2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7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2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01" rtl="0" eaLnBrk="1" latinLnBrk="0" hangingPunct="1">
        <a:defRPr sz="1800" kern="1200">
          <a:solidFill>
            <a:schemeClr val="tx1"/>
          </a:solidFill>
          <a:latin typeface="+mn-lt"/>
          <a:ea typeface="+mn-ea"/>
          <a:cs typeface="+mn-cs"/>
        </a:defRPr>
      </a:lvl1pPr>
      <a:lvl2pPr marL="457050" algn="l" defTabSz="914101" rtl="0" eaLnBrk="1" latinLnBrk="0" hangingPunct="1">
        <a:defRPr sz="1800" kern="1200">
          <a:solidFill>
            <a:schemeClr val="tx1"/>
          </a:solidFill>
          <a:latin typeface="+mn-lt"/>
          <a:ea typeface="+mn-ea"/>
          <a:cs typeface="+mn-cs"/>
        </a:defRPr>
      </a:lvl2pPr>
      <a:lvl3pPr marL="914101" algn="l" defTabSz="914101" rtl="0" eaLnBrk="1" latinLnBrk="0" hangingPunct="1">
        <a:defRPr sz="1800" kern="1200">
          <a:solidFill>
            <a:schemeClr val="tx1"/>
          </a:solidFill>
          <a:latin typeface="+mn-lt"/>
          <a:ea typeface="+mn-ea"/>
          <a:cs typeface="+mn-cs"/>
        </a:defRPr>
      </a:lvl3pPr>
      <a:lvl4pPr marL="1371151" algn="l" defTabSz="914101" rtl="0" eaLnBrk="1" latinLnBrk="0" hangingPunct="1">
        <a:defRPr sz="1800" kern="1200">
          <a:solidFill>
            <a:schemeClr val="tx1"/>
          </a:solidFill>
          <a:latin typeface="+mn-lt"/>
          <a:ea typeface="+mn-ea"/>
          <a:cs typeface="+mn-cs"/>
        </a:defRPr>
      </a:lvl4pPr>
      <a:lvl5pPr marL="1828201" algn="l" defTabSz="914101" rtl="0" eaLnBrk="1" latinLnBrk="0" hangingPunct="1">
        <a:defRPr sz="1800" kern="1200">
          <a:solidFill>
            <a:schemeClr val="tx1"/>
          </a:solidFill>
          <a:latin typeface="+mn-lt"/>
          <a:ea typeface="+mn-ea"/>
          <a:cs typeface="+mn-cs"/>
        </a:defRPr>
      </a:lvl5pPr>
      <a:lvl6pPr marL="2285251" algn="l" defTabSz="914101" rtl="0" eaLnBrk="1" latinLnBrk="0" hangingPunct="1">
        <a:defRPr sz="1800" kern="1200">
          <a:solidFill>
            <a:schemeClr val="tx1"/>
          </a:solidFill>
          <a:latin typeface="+mn-lt"/>
          <a:ea typeface="+mn-ea"/>
          <a:cs typeface="+mn-cs"/>
        </a:defRPr>
      </a:lvl6pPr>
      <a:lvl7pPr marL="2742302" algn="l" defTabSz="914101" rtl="0" eaLnBrk="1" latinLnBrk="0" hangingPunct="1">
        <a:defRPr sz="1800" kern="1200">
          <a:solidFill>
            <a:schemeClr val="tx1"/>
          </a:solidFill>
          <a:latin typeface="+mn-lt"/>
          <a:ea typeface="+mn-ea"/>
          <a:cs typeface="+mn-cs"/>
        </a:defRPr>
      </a:lvl7pPr>
      <a:lvl8pPr marL="3199352" algn="l" defTabSz="914101" rtl="0" eaLnBrk="1" latinLnBrk="0" hangingPunct="1">
        <a:defRPr sz="1800" kern="1200">
          <a:solidFill>
            <a:schemeClr val="tx1"/>
          </a:solidFill>
          <a:latin typeface="+mn-lt"/>
          <a:ea typeface="+mn-ea"/>
          <a:cs typeface="+mn-cs"/>
        </a:defRPr>
      </a:lvl8pPr>
      <a:lvl9pPr marL="3656402" algn="l" defTabSz="914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01249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5"/>
          <p:cNvPicPr>
            <a:picLocks noChangeAspect="1" noChangeArrowheads="1"/>
          </p:cNvPicPr>
          <p:nvPr userDrawn="1"/>
        </p:nvPicPr>
        <p:blipFill>
          <a:blip r:embed="rId13"/>
          <a:srcRect/>
          <a:stretch>
            <a:fillRect/>
          </a:stretch>
        </p:blipFill>
        <p:spPr bwMode="auto">
          <a:xfrm>
            <a:off x="4229100" y="6553200"/>
            <a:ext cx="230188" cy="203200"/>
          </a:xfrm>
          <a:prstGeom prst="rect">
            <a:avLst/>
          </a:prstGeom>
          <a:noFill/>
          <a:ln w="9525">
            <a:noFill/>
            <a:round/>
            <a:headEnd/>
            <a:tailEnd/>
          </a:ln>
        </p:spPr>
      </p:pic>
      <p:pic>
        <p:nvPicPr>
          <p:cNvPr id="1033" name="Picture 7" descr="noaa"/>
          <p:cNvPicPr>
            <a:picLocks noChangeAspect="1" noChangeArrowheads="1"/>
          </p:cNvPicPr>
          <p:nvPr userDrawn="1"/>
        </p:nvPicPr>
        <p:blipFill>
          <a:blip r:embed="rId14"/>
          <a:srcRect/>
          <a:stretch>
            <a:fillRect/>
          </a:stretch>
        </p:blipFill>
        <p:spPr bwMode="auto">
          <a:xfrm>
            <a:off x="3835400" y="6553200"/>
            <a:ext cx="222250" cy="228600"/>
          </a:xfrm>
          <a:prstGeom prst="rect">
            <a:avLst/>
          </a:prstGeom>
          <a:noFill/>
          <a:ln w="9525">
            <a:noFill/>
            <a:miter lim="800000"/>
            <a:headEnd/>
            <a:tailEnd/>
          </a:ln>
        </p:spPr>
      </p:pic>
      <p:sp>
        <p:nvSpPr>
          <p:cNvPr id="1036" name="Rectangle 2"/>
          <p:cNvSpPr>
            <a:spLocks noChangeArrowheads="1"/>
          </p:cNvSpPr>
          <p:nvPr userDrawn="1"/>
        </p:nvSpPr>
        <p:spPr bwMode="auto">
          <a:xfrm>
            <a:off x="0" y="6248400"/>
            <a:ext cx="9144000" cy="152400"/>
          </a:xfrm>
          <a:prstGeom prst="rect">
            <a:avLst/>
          </a:prstGeom>
          <a:solidFill>
            <a:srgbClr val="005DAA"/>
          </a:solidFill>
          <a:ln w="9525">
            <a:noFill/>
            <a:round/>
            <a:headEnd/>
            <a:tailEnd/>
          </a:ln>
        </p:spPr>
        <p:txBody>
          <a:bodyPr wrap="none" anchor="ctr"/>
          <a:lstStyle/>
          <a:p>
            <a:pPr defTabSz="914400" fontAlgn="base">
              <a:spcBef>
                <a:spcPct val="0"/>
              </a:spcBef>
              <a:spcAft>
                <a:spcPct val="0"/>
              </a:spcAft>
              <a:buClr>
                <a:srgbClr val="000000"/>
              </a:buClr>
              <a:buSzPct val="100000"/>
              <a:buFont typeface="Times New Roman" pitchFamily="18" charset="0"/>
              <a:buNone/>
              <a:defRPr/>
            </a:pPr>
            <a:endParaRPr lang="en-US" sz="1200">
              <a:solidFill>
                <a:prstClr val="white"/>
              </a:solidFill>
              <a:latin typeface="Arial Narrow" pitchFamily="34" charset="0"/>
              <a:ea typeface="Microsoft YaHei" pitchFamily="34" charset="-122"/>
              <a:cs typeface="Arial" charset="0"/>
            </a:endParaRPr>
          </a:p>
        </p:txBody>
      </p:sp>
      <p:sp>
        <p:nvSpPr>
          <p:cNvPr id="1037" name="Rectangle 1"/>
          <p:cNvSpPr>
            <a:spLocks noChangeArrowheads="1"/>
          </p:cNvSpPr>
          <p:nvPr userDrawn="1"/>
        </p:nvSpPr>
        <p:spPr bwMode="auto">
          <a:xfrm>
            <a:off x="0" y="990600"/>
            <a:ext cx="9144000" cy="76200"/>
          </a:xfrm>
          <a:prstGeom prst="rect">
            <a:avLst/>
          </a:prstGeom>
          <a:solidFill>
            <a:srgbClr val="005DAA"/>
          </a:solidFill>
          <a:ln w="9525">
            <a:noFill/>
            <a:round/>
            <a:headEnd/>
            <a:tailEnd/>
          </a:ln>
        </p:spPr>
        <p:txBody>
          <a:bodyPr wrap="none" anchor="ctr"/>
          <a:lstStyle/>
          <a:p>
            <a:pPr defTabSz="914400" fontAlgn="base">
              <a:spcBef>
                <a:spcPct val="0"/>
              </a:spcBef>
              <a:spcAft>
                <a:spcPct val="0"/>
              </a:spcAft>
              <a:buClr>
                <a:srgbClr val="000000"/>
              </a:buClr>
              <a:buSzPct val="100000"/>
              <a:buFont typeface="Times New Roman" pitchFamily="18" charset="0"/>
              <a:buNone/>
              <a:defRPr/>
            </a:pPr>
            <a:endParaRPr lang="en-US" sz="1200">
              <a:solidFill>
                <a:prstClr val="white"/>
              </a:solidFill>
              <a:latin typeface="Arial Narrow" pitchFamily="34" charset="0"/>
              <a:ea typeface="Microsoft YaHei" pitchFamily="34" charset="-122"/>
              <a:cs typeface="Arial" charset="0"/>
            </a:endParaRPr>
          </a:p>
        </p:txBody>
      </p:sp>
      <p:pic>
        <p:nvPicPr>
          <p:cNvPr id="2" name="Picture 12"/>
          <p:cNvPicPr>
            <a:picLocks noChangeAspect="1" noChangeArrowheads="1"/>
          </p:cNvPicPr>
          <p:nvPr userDrawn="1"/>
        </p:nvPicPr>
        <p:blipFill>
          <a:blip r:embed="rId15"/>
          <a:srcRect/>
          <a:stretch>
            <a:fillRect/>
          </a:stretch>
        </p:blipFill>
        <p:spPr bwMode="auto">
          <a:xfrm>
            <a:off x="5029200" y="6477000"/>
            <a:ext cx="457200" cy="298450"/>
          </a:xfrm>
          <a:prstGeom prst="rect">
            <a:avLst/>
          </a:prstGeom>
          <a:noFill/>
          <a:ln w="9525">
            <a:noFill/>
            <a:miter lim="800000"/>
            <a:headEnd/>
            <a:tailEnd/>
          </a:ln>
          <a:effectLst/>
        </p:spPr>
      </p:pic>
      <p:pic>
        <p:nvPicPr>
          <p:cNvPr id="3" name="Picture 13"/>
          <p:cNvPicPr>
            <a:picLocks noChangeAspect="1" noChangeArrowheads="1"/>
          </p:cNvPicPr>
          <p:nvPr userDrawn="1"/>
        </p:nvPicPr>
        <p:blipFill>
          <a:blip r:embed="rId16"/>
          <a:srcRect/>
          <a:stretch>
            <a:fillRect/>
          </a:stretch>
        </p:blipFill>
        <p:spPr bwMode="auto">
          <a:xfrm>
            <a:off x="4556125" y="6613525"/>
            <a:ext cx="381000" cy="92075"/>
          </a:xfrm>
          <a:prstGeom prst="rect">
            <a:avLst/>
          </a:prstGeom>
          <a:noFill/>
          <a:ln w="9525">
            <a:noFill/>
            <a:miter lim="800000"/>
            <a:headEnd/>
            <a:tailEnd/>
          </a:ln>
          <a:effectLst/>
        </p:spPr>
      </p:pic>
    </p:spTree>
    <p:extLst>
      <p:ext uri="{BB962C8B-B14F-4D97-AF65-F5344CB8AC3E}">
        <p14:creationId xmlns:p14="http://schemas.microsoft.com/office/powerpoint/2010/main" val="31810884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710494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040872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919411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6.jpeg"/><Relationship Id="rId1" Type="http://schemas.openxmlformats.org/officeDocument/2006/relationships/slideLayout" Target="../slideLayouts/slideLayout4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9.png"/><Relationship Id="rId1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image" Target="../media/image31.jpeg"/><Relationship Id="rId16" Type="http://schemas.openxmlformats.org/officeDocument/2006/relationships/image" Target="../media/image4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image" Target="../media/image50.jpeg"/><Relationship Id="rId16"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67.GIF"/></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82.png"/><Relationship Id="rId7" Type="http://schemas.openxmlformats.org/officeDocument/2006/relationships/oleObject" Target="../embeddings/oleObject1.bin"/><Relationship Id="rId2" Type="http://schemas.openxmlformats.org/officeDocument/2006/relationships/slideLayout" Target="../slideLayouts/slideLayout56.xml"/><Relationship Id="rId1" Type="http://schemas.openxmlformats.org/officeDocument/2006/relationships/vmlDrawing" Target="../drawings/vmlDrawing1.vml"/><Relationship Id="rId6" Type="http://schemas.openxmlformats.org/officeDocument/2006/relationships/image" Target="../media/image68.jpe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6.jpeg"/><Relationship Id="rId7"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23.gif"/><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24.gif"/></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g"/><Relationship Id="rId7"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jp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Poster Session II</a:t>
            </a:r>
            <a:endParaRPr lang="en-US" dirty="0"/>
          </a:p>
        </p:txBody>
      </p:sp>
      <p:sp>
        <p:nvSpPr>
          <p:cNvPr id="3" name="Subtitle 2"/>
          <p:cNvSpPr>
            <a:spLocks noGrp="1"/>
          </p:cNvSpPr>
          <p:nvPr>
            <p:ph type="subTitle" idx="1"/>
          </p:nvPr>
        </p:nvSpPr>
        <p:spPr/>
        <p:txBody>
          <a:bodyPr/>
          <a:lstStyle/>
          <a:p>
            <a:r>
              <a:rPr lang="en-US" dirty="0" smtClean="0"/>
              <a:t>Wednesday April 29, 2015</a:t>
            </a:r>
          </a:p>
          <a:p>
            <a:r>
              <a:rPr lang="en-US" dirty="0" smtClean="0"/>
              <a:t>10:30 AM &amp; 3:00 PM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342729967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147717" y="1381125"/>
            <a:ext cx="2505456" cy="1490472"/>
          </a:xfrm>
          <a:prstGeom prst="rect">
            <a:avLst/>
          </a:prstGeom>
        </p:spPr>
      </p:pic>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69915" y="1388110"/>
            <a:ext cx="2504281" cy="1491615"/>
          </a:xfrm>
          <a:prstGeom prst="rect">
            <a:avLst/>
          </a:prstGeom>
        </p:spPr>
      </p:pic>
      <p:sp>
        <p:nvSpPr>
          <p:cNvPr id="13313" name="Rectangle 4"/>
          <p:cNvSpPr txBox="1">
            <a:spLocks noChangeArrowheads="1"/>
          </p:cNvSpPr>
          <p:nvPr/>
        </p:nvSpPr>
        <p:spPr bwMode="auto">
          <a:xfrm>
            <a:off x="0" y="0"/>
            <a:ext cx="9144000" cy="1184275"/>
          </a:xfrm>
          <a:prstGeom prst="rect">
            <a:avLst/>
          </a:prstGeom>
          <a:noFill/>
          <a:ln w="9525">
            <a:noFill/>
            <a:miter lim="800000"/>
            <a:headEnd/>
            <a:tailEnd/>
          </a:ln>
        </p:spPr>
        <p:txBody>
          <a:bodyPr anchor="ctr"/>
          <a:lstStyle/>
          <a:p>
            <a:pPr algn="ctr"/>
            <a:r>
              <a:rPr lang="en-US" sz="2400" b="1"/>
              <a:t>Neural Network Technique for Gap-Filling of Satellite Ocean Color Observations for use in Numerical Modeling</a:t>
            </a:r>
            <a:r>
              <a:rPr lang="en-US" sz="2400"/>
              <a:t/>
            </a:r>
            <a:br>
              <a:rPr lang="en-US" sz="2400"/>
            </a:br>
            <a:r>
              <a:rPr lang="en-US" sz="1400"/>
              <a:t>Sudhir Nadiga</a:t>
            </a:r>
            <a:r>
              <a:rPr lang="en-US" sz="1400" baseline="30000"/>
              <a:t>1</a:t>
            </a:r>
            <a:r>
              <a:rPr lang="en-US" sz="1400"/>
              <a:t>, Vladimir Krasnopolsky</a:t>
            </a:r>
            <a:r>
              <a:rPr lang="en-US" sz="1400" baseline="30000"/>
              <a:t>2</a:t>
            </a:r>
            <a:r>
              <a:rPr lang="en-US" sz="1400"/>
              <a:t>, Avichal Mehra</a:t>
            </a:r>
            <a:r>
              <a:rPr lang="en-US" sz="1400" baseline="30000"/>
              <a:t>2</a:t>
            </a:r>
            <a:r>
              <a:rPr lang="en-US" sz="1400"/>
              <a:t>, Eric Bayler</a:t>
            </a:r>
            <a:r>
              <a:rPr lang="en-US" sz="1400" baseline="30000"/>
              <a:t>3</a:t>
            </a:r>
            <a:r>
              <a:rPr lang="en-US" sz="1400"/>
              <a:t>, and David Behringer</a:t>
            </a:r>
            <a:r>
              <a:rPr lang="en-US" sz="1400" baseline="30000"/>
              <a:t>2</a:t>
            </a:r>
          </a:p>
          <a:p>
            <a:pPr algn="ctr"/>
            <a:r>
              <a:rPr lang="en-US" sz="1000" baseline="30000"/>
              <a:t>1</a:t>
            </a:r>
            <a:r>
              <a:rPr lang="en-US" sz="1000"/>
              <a:t>IMSG at NOAA/NCEP/EMC,  NCWCP, College Park, MD; </a:t>
            </a:r>
            <a:r>
              <a:rPr lang="en-US" sz="1000" baseline="30000"/>
              <a:t>2</a:t>
            </a:r>
            <a:r>
              <a:rPr lang="en-US" sz="1000"/>
              <a:t>NOAA/NCEP/EMC, NCWCP; </a:t>
            </a:r>
            <a:r>
              <a:rPr lang="en-US" sz="1000" baseline="30000"/>
              <a:t>3</a:t>
            </a:r>
            <a:r>
              <a:rPr lang="en-US" sz="1000"/>
              <a:t>NOAA/NESDIS/STAR</a:t>
            </a:r>
          </a:p>
        </p:txBody>
      </p:sp>
      <p:sp>
        <p:nvSpPr>
          <p:cNvPr id="13314" name="Rectangle 5"/>
          <p:cNvSpPr txBox="1">
            <a:spLocks noChangeArrowheads="1"/>
          </p:cNvSpPr>
          <p:nvPr/>
        </p:nvSpPr>
        <p:spPr bwMode="auto">
          <a:xfrm>
            <a:off x="0" y="1381125"/>
            <a:ext cx="3276600" cy="4225925"/>
          </a:xfrm>
          <a:prstGeom prst="rect">
            <a:avLst/>
          </a:prstGeom>
          <a:noFill/>
          <a:ln w="9525">
            <a:noFill/>
            <a:miter lim="800000"/>
            <a:headEnd/>
            <a:tailEnd/>
          </a:ln>
        </p:spPr>
        <p:txBody>
          <a:bodyPr/>
          <a:lstStyle/>
          <a:p>
            <a:pPr marL="111125" indent="-111125">
              <a:lnSpc>
                <a:spcPct val="90000"/>
              </a:lnSpc>
              <a:spcBef>
                <a:spcPct val="20000"/>
              </a:spcBef>
              <a:buFontTx/>
              <a:buChar char="•"/>
            </a:pPr>
            <a:r>
              <a:rPr lang="en-US" sz="1200" dirty="0">
                <a:solidFill>
                  <a:srgbClr val="0000FF"/>
                </a:solidFill>
              </a:rPr>
              <a:t>A Neural Network (NN) Technique is used to estimate VIIRS ocean color fields using multiple independently observed inputs</a:t>
            </a:r>
          </a:p>
          <a:p>
            <a:pPr marL="341313" lvl="1" indent="-225425">
              <a:lnSpc>
                <a:spcPct val="90000"/>
              </a:lnSpc>
              <a:spcBef>
                <a:spcPct val="20000"/>
              </a:spcBef>
              <a:buFontTx/>
              <a:buAutoNum type="arabicPeriod"/>
            </a:pPr>
            <a:r>
              <a:rPr lang="en-US" sz="1000" dirty="0"/>
              <a:t>Training Period: 01/2012-11/2013</a:t>
            </a:r>
          </a:p>
          <a:p>
            <a:pPr marL="341313" lvl="1" indent="-225425">
              <a:lnSpc>
                <a:spcPct val="90000"/>
              </a:lnSpc>
              <a:spcBef>
                <a:spcPct val="20000"/>
              </a:spcBef>
              <a:buFontTx/>
              <a:buAutoNum type="arabicPeriod"/>
            </a:pPr>
            <a:r>
              <a:rPr lang="en-US" sz="1000" dirty="0"/>
              <a:t>NN accurately estimates chlorophyll-a (</a:t>
            </a:r>
            <a:r>
              <a:rPr lang="en-US" sz="1000" dirty="0" err="1"/>
              <a:t>Chl</a:t>
            </a:r>
            <a:r>
              <a:rPr lang="en-US" sz="1000" dirty="0"/>
              <a:t>-a) fields for many months subsequent to the training period.</a:t>
            </a:r>
          </a:p>
          <a:p>
            <a:pPr marL="341313" lvl="1" indent="-225425">
              <a:lnSpc>
                <a:spcPct val="90000"/>
              </a:lnSpc>
              <a:spcBef>
                <a:spcPct val="20000"/>
              </a:spcBef>
              <a:buFontTx/>
              <a:buAutoNum type="arabicPeriod"/>
            </a:pPr>
            <a:r>
              <a:rPr lang="en-US" sz="1000" dirty="0"/>
              <a:t>NN inputs are:</a:t>
            </a:r>
          </a:p>
          <a:p>
            <a:pPr marL="457200" lvl="2" indent="-115888">
              <a:lnSpc>
                <a:spcPct val="90000"/>
              </a:lnSpc>
              <a:spcBef>
                <a:spcPct val="20000"/>
              </a:spcBef>
              <a:buFont typeface="Arial" charset="0"/>
              <a:buChar char="•"/>
            </a:pPr>
            <a:r>
              <a:rPr lang="en-US" sz="1000" dirty="0"/>
              <a:t>daily satellite sea-surface height (SSH)</a:t>
            </a:r>
          </a:p>
          <a:p>
            <a:pPr marL="457200" lvl="2" indent="-115888">
              <a:lnSpc>
                <a:spcPct val="90000"/>
              </a:lnSpc>
              <a:spcBef>
                <a:spcPct val="20000"/>
              </a:spcBef>
              <a:buFont typeface="Arial" charset="0"/>
              <a:buChar char="•"/>
            </a:pPr>
            <a:r>
              <a:rPr lang="en-US" sz="1000" dirty="0"/>
              <a:t>daily satellite sea-surface temperatures (SST)</a:t>
            </a:r>
          </a:p>
          <a:p>
            <a:pPr marL="457200" lvl="2" indent="-115888">
              <a:lnSpc>
                <a:spcPct val="90000"/>
              </a:lnSpc>
              <a:spcBef>
                <a:spcPct val="20000"/>
              </a:spcBef>
              <a:buFont typeface="Arial" charset="0"/>
              <a:buChar char="•"/>
            </a:pPr>
            <a:r>
              <a:rPr lang="en-US" sz="1000" dirty="0"/>
              <a:t>daily satellite sea-surface salinity (SSS)</a:t>
            </a:r>
          </a:p>
          <a:p>
            <a:pPr marL="457200" lvl="2" indent="-115888">
              <a:lnSpc>
                <a:spcPct val="90000"/>
              </a:lnSpc>
              <a:spcBef>
                <a:spcPct val="20000"/>
              </a:spcBef>
              <a:buFont typeface="Arial" charset="0"/>
              <a:buChar char="•"/>
            </a:pPr>
            <a:r>
              <a:rPr lang="en-US" sz="1000" dirty="0"/>
              <a:t>gridded Argo monthly vertical profiles of temperature (T) and salinity (S)</a:t>
            </a:r>
          </a:p>
          <a:p>
            <a:pPr marL="457200" lvl="2" indent="-115888">
              <a:lnSpc>
                <a:spcPct val="90000"/>
              </a:lnSpc>
              <a:spcBef>
                <a:spcPct val="20000"/>
              </a:spcBef>
              <a:buFont typeface="Arial" charset="0"/>
              <a:buChar char="•"/>
            </a:pPr>
            <a:r>
              <a:rPr lang="en-US" sz="1000" dirty="0"/>
              <a:t>Output is daily </a:t>
            </a:r>
            <a:r>
              <a:rPr lang="en-US" sz="1000" dirty="0" err="1"/>
              <a:t>Chl</a:t>
            </a:r>
            <a:r>
              <a:rPr lang="en-US" sz="1000" dirty="0"/>
              <a:t>-a values.</a:t>
            </a:r>
          </a:p>
          <a:p>
            <a:pPr marL="341313" lvl="1" indent="-225425">
              <a:lnSpc>
                <a:spcPct val="90000"/>
              </a:lnSpc>
              <a:spcBef>
                <a:spcPct val="20000"/>
              </a:spcBef>
              <a:buFontTx/>
              <a:buAutoNum type="arabicPeriod"/>
            </a:pPr>
            <a:r>
              <a:rPr lang="en-US" sz="1000" dirty="0"/>
              <a:t>Shows great promise for gap-filling when other independent observations (SSH, SST, SSS, T, S, etc.) are available</a:t>
            </a:r>
            <a:endParaRPr lang="en-US" sz="800" dirty="0">
              <a:solidFill>
                <a:srgbClr val="0000FF"/>
              </a:solidFill>
            </a:endParaRPr>
          </a:p>
          <a:p>
            <a:pPr marL="111125" indent="-111125">
              <a:lnSpc>
                <a:spcPct val="90000"/>
              </a:lnSpc>
              <a:spcBef>
                <a:spcPct val="20000"/>
              </a:spcBef>
              <a:buFontTx/>
              <a:buChar char="•"/>
            </a:pPr>
            <a:r>
              <a:rPr lang="en-US" sz="1200" dirty="0">
                <a:solidFill>
                  <a:srgbClr val="0000FF"/>
                </a:solidFill>
              </a:rPr>
              <a:t>More sensitivity tests are required to obtain the optimal configuration of the NN technique</a:t>
            </a:r>
          </a:p>
          <a:p>
            <a:pPr marL="341313" lvl="1" indent="-225425">
              <a:lnSpc>
                <a:spcPct val="90000"/>
              </a:lnSpc>
              <a:spcBef>
                <a:spcPct val="20000"/>
              </a:spcBef>
              <a:buFontTx/>
              <a:buAutoNum type="arabicPeriod"/>
            </a:pPr>
            <a:r>
              <a:rPr lang="en-US" sz="1000" dirty="0"/>
              <a:t>Seasonality in the root-mean-square error (RMSE) and in the cross-correlation between NN and VIIRS data.</a:t>
            </a:r>
          </a:p>
          <a:p>
            <a:pPr marL="341313" lvl="1" indent="-225425">
              <a:lnSpc>
                <a:spcPct val="90000"/>
              </a:lnSpc>
              <a:spcBef>
                <a:spcPct val="20000"/>
              </a:spcBef>
              <a:buFontTx/>
              <a:buAutoNum type="arabicPeriod"/>
            </a:pPr>
            <a:r>
              <a:rPr lang="en-US" sz="1000" smtClean="0"/>
              <a:t>Cross-correlation </a:t>
            </a:r>
            <a:r>
              <a:rPr lang="en-US" sz="1000" dirty="0"/>
              <a:t>is highest in mid-latitudes and lowest in the equatorial Pacific Ocean.</a:t>
            </a:r>
          </a:p>
          <a:p>
            <a:pPr marL="341313" lvl="1" indent="-225425">
              <a:lnSpc>
                <a:spcPct val="90000"/>
              </a:lnSpc>
              <a:spcBef>
                <a:spcPct val="20000"/>
              </a:spcBef>
              <a:buFontTx/>
              <a:buAutoNum type="arabicPeriod"/>
            </a:pPr>
            <a:r>
              <a:rPr lang="en-US" sz="1000" dirty="0"/>
              <a:t>Data points with </a:t>
            </a:r>
            <a:r>
              <a:rPr lang="en-US" sz="1000" dirty="0" err="1"/>
              <a:t>Chl</a:t>
            </a:r>
            <a:r>
              <a:rPr lang="en-US" sz="1000" dirty="0"/>
              <a:t>-a &gt; 1 are less than 1% of points, but removing these noisy points (mostly in shallow waters), helped NN performance. </a:t>
            </a:r>
          </a:p>
        </p:txBody>
      </p:sp>
      <p:sp>
        <p:nvSpPr>
          <p:cNvPr id="13315" name="TextBox 7"/>
          <p:cNvSpPr txBox="1">
            <a:spLocks noChangeArrowheads="1"/>
          </p:cNvSpPr>
          <p:nvPr/>
        </p:nvSpPr>
        <p:spPr bwMode="auto">
          <a:xfrm>
            <a:off x="3654425" y="5208588"/>
            <a:ext cx="4964113" cy="549275"/>
          </a:xfrm>
          <a:prstGeom prst="rect">
            <a:avLst/>
          </a:prstGeom>
          <a:noFill/>
          <a:ln w="9525">
            <a:noFill/>
            <a:miter lim="800000"/>
            <a:headEnd/>
            <a:tailEnd/>
          </a:ln>
        </p:spPr>
        <p:txBody>
          <a:bodyPr>
            <a:spAutoFit/>
          </a:bodyPr>
          <a:lstStyle/>
          <a:p>
            <a:r>
              <a:rPr lang="en-US" sz="1000" b="1" dirty="0">
                <a:latin typeface="Calibri" pitchFamily="34" charset="0"/>
              </a:rPr>
              <a:t>Figure 2: (a) 2014 chlorophyll-a root-mean-square error (mg m</a:t>
            </a:r>
            <a:r>
              <a:rPr lang="en-US" sz="1000" b="1" baseline="30000" dirty="0">
                <a:latin typeface="Calibri" pitchFamily="34" charset="0"/>
              </a:rPr>
              <a:t>-3</a:t>
            </a:r>
            <a:r>
              <a:rPr lang="en-US" sz="1000" b="1" dirty="0">
                <a:latin typeface="Calibri" pitchFamily="34" charset="0"/>
              </a:rPr>
              <a:t>) for NN estimates; and (b) cross-correlation (percent) between NN and VIIRS data at </a:t>
            </a:r>
            <a:r>
              <a:rPr lang="en-US" sz="1000" b="1" dirty="0" smtClean="0">
                <a:latin typeface="Calibri" pitchFamily="34" charset="0"/>
              </a:rPr>
              <a:t>zero time </a:t>
            </a:r>
            <a:r>
              <a:rPr lang="en-US" sz="1000" b="1" dirty="0">
                <a:latin typeface="Calibri" pitchFamily="34" charset="0"/>
              </a:rPr>
              <a:t>lag. The data for 2014 were not included in NN training.</a:t>
            </a:r>
          </a:p>
        </p:txBody>
      </p:sp>
      <p:pic>
        <p:nvPicPr>
          <p:cNvPr id="13316" name="Picture 1"/>
          <p:cNvPicPr>
            <a:picLocks noChangeAspect="1"/>
          </p:cNvPicPr>
          <p:nvPr/>
        </p:nvPicPr>
        <p:blipFill>
          <a:blip r:embed="rId4"/>
          <a:srcRect/>
          <a:stretch>
            <a:fillRect/>
          </a:stretch>
        </p:blipFill>
        <p:spPr bwMode="auto">
          <a:xfrm>
            <a:off x="2209800" y="5873750"/>
            <a:ext cx="4724400" cy="984250"/>
          </a:xfrm>
          <a:prstGeom prst="rect">
            <a:avLst/>
          </a:prstGeom>
          <a:noFill/>
          <a:ln w="9525">
            <a:noFill/>
            <a:miter lim="800000"/>
            <a:headEnd/>
            <a:tailEnd/>
          </a:ln>
        </p:spPr>
      </p:pic>
      <p:sp>
        <p:nvSpPr>
          <p:cNvPr id="13317" name="Text Box 9"/>
          <p:cNvSpPr txBox="1">
            <a:spLocks noChangeArrowheads="1"/>
          </p:cNvSpPr>
          <p:nvPr/>
        </p:nvSpPr>
        <p:spPr bwMode="auto">
          <a:xfrm>
            <a:off x="3429000" y="1014413"/>
            <a:ext cx="5181600" cy="366712"/>
          </a:xfrm>
          <a:prstGeom prst="rect">
            <a:avLst/>
          </a:prstGeom>
          <a:noFill/>
          <a:ln w="9525">
            <a:noFill/>
            <a:miter lim="800000"/>
            <a:headEnd/>
            <a:tailEnd/>
          </a:ln>
        </p:spPr>
        <p:txBody>
          <a:bodyPr>
            <a:spAutoFit/>
          </a:bodyPr>
          <a:lstStyle/>
          <a:p>
            <a:pPr>
              <a:spcBef>
                <a:spcPct val="50000"/>
              </a:spcBef>
            </a:pPr>
            <a:endParaRPr lang="en-US"/>
          </a:p>
        </p:txBody>
      </p:sp>
      <p:pic>
        <p:nvPicPr>
          <p:cNvPr id="13320" name="Picture 15" descr="noname (8)"/>
          <p:cNvPicPr>
            <a:picLocks noChangeArrowheads="1"/>
          </p:cNvPicPr>
          <p:nvPr/>
        </p:nvPicPr>
        <p:blipFill>
          <a:blip r:embed="rId5"/>
          <a:srcRect l="3967" t="32401" r="52332" b="28799"/>
          <a:stretch>
            <a:fillRect/>
          </a:stretch>
        </p:blipFill>
        <p:spPr bwMode="auto">
          <a:xfrm>
            <a:off x="6170613" y="3470275"/>
            <a:ext cx="2495550" cy="1714500"/>
          </a:xfrm>
          <a:prstGeom prst="rect">
            <a:avLst/>
          </a:prstGeom>
          <a:noFill/>
          <a:ln w="9525">
            <a:noFill/>
            <a:miter lim="800000"/>
            <a:headEnd/>
            <a:tailEnd/>
          </a:ln>
        </p:spPr>
      </p:pic>
      <p:sp>
        <p:nvSpPr>
          <p:cNvPr id="13321" name="TextBox 7"/>
          <p:cNvSpPr txBox="1">
            <a:spLocks noChangeArrowheads="1"/>
          </p:cNvSpPr>
          <p:nvPr/>
        </p:nvSpPr>
        <p:spPr bwMode="auto">
          <a:xfrm>
            <a:off x="3617913" y="2828925"/>
            <a:ext cx="5089525" cy="549275"/>
          </a:xfrm>
          <a:prstGeom prst="rect">
            <a:avLst/>
          </a:prstGeom>
          <a:noFill/>
          <a:ln w="9525">
            <a:noFill/>
            <a:miter lim="800000"/>
            <a:headEnd/>
            <a:tailEnd/>
          </a:ln>
        </p:spPr>
        <p:txBody>
          <a:bodyPr>
            <a:spAutoFit/>
          </a:bodyPr>
          <a:lstStyle/>
          <a:p>
            <a:r>
              <a:rPr lang="en-US" sz="1000" b="1">
                <a:latin typeface="Calibri" pitchFamily="34" charset="0"/>
              </a:rPr>
              <a:t>Figure 1:  a) Chlorophyll-a root-mean-square error (mg m</a:t>
            </a:r>
            <a:r>
              <a:rPr lang="en-US" sz="1000" b="1" baseline="30000">
                <a:latin typeface="Calibri" pitchFamily="34" charset="0"/>
              </a:rPr>
              <a:t>-3</a:t>
            </a:r>
            <a:r>
              <a:rPr lang="en-US" sz="1000" b="1">
                <a:latin typeface="Calibri" pitchFamily="34" charset="0"/>
              </a:rPr>
              <a:t>) for NN (black ) and with Chl-a &gt; 1 mg m</a:t>
            </a:r>
            <a:r>
              <a:rPr lang="en-US" sz="1000" b="1" baseline="30000">
                <a:latin typeface="Calibri" pitchFamily="34" charset="0"/>
              </a:rPr>
              <a:t>-3</a:t>
            </a:r>
            <a:r>
              <a:rPr lang="en-US" sz="1000" b="1">
                <a:latin typeface="Calibri" pitchFamily="34" charset="0"/>
              </a:rPr>
              <a:t> removed (red); b) cross-correlation between NN and VIIRS data (black) and with Chl-a &gt; 1 mg m</a:t>
            </a:r>
            <a:r>
              <a:rPr lang="en-US" sz="1000" b="1" baseline="30000">
                <a:latin typeface="Calibri" pitchFamily="34" charset="0"/>
              </a:rPr>
              <a:t>-3</a:t>
            </a:r>
            <a:r>
              <a:rPr lang="en-US" sz="1000" b="1">
                <a:latin typeface="Calibri" pitchFamily="34" charset="0"/>
              </a:rPr>
              <a:t> removed (red). The data for 2014 were not included in the NN training.</a:t>
            </a:r>
          </a:p>
        </p:txBody>
      </p:sp>
      <p:pic>
        <p:nvPicPr>
          <p:cNvPr id="13322" name="Picture 17" descr="noname (9)"/>
          <p:cNvPicPr>
            <a:picLocks noChangeArrowheads="1"/>
          </p:cNvPicPr>
          <p:nvPr/>
        </p:nvPicPr>
        <p:blipFill>
          <a:blip r:embed="rId6"/>
          <a:srcRect l="4012" t="31630" r="52711" b="28799"/>
          <a:stretch>
            <a:fillRect/>
          </a:stretch>
        </p:blipFill>
        <p:spPr bwMode="auto">
          <a:xfrm>
            <a:off x="3506788" y="3432175"/>
            <a:ext cx="2481262" cy="1752600"/>
          </a:xfrm>
          <a:prstGeom prst="rect">
            <a:avLst/>
          </a:prstGeom>
          <a:noFill/>
          <a:ln w="9525">
            <a:noFill/>
            <a:miter lim="800000"/>
            <a:headEnd/>
            <a:tailEnd/>
          </a:ln>
        </p:spPr>
      </p:pic>
      <p:sp>
        <p:nvSpPr>
          <p:cNvPr id="13323" name="Text Box 18"/>
          <p:cNvSpPr txBox="1">
            <a:spLocks noChangeArrowheads="1"/>
          </p:cNvSpPr>
          <p:nvPr/>
        </p:nvSpPr>
        <p:spPr bwMode="auto">
          <a:xfrm>
            <a:off x="3268663" y="1349375"/>
            <a:ext cx="430212" cy="246063"/>
          </a:xfrm>
          <a:prstGeom prst="rect">
            <a:avLst/>
          </a:prstGeom>
          <a:noFill/>
          <a:ln w="9525">
            <a:noFill/>
            <a:miter lim="800000"/>
            <a:headEnd/>
            <a:tailEnd/>
          </a:ln>
        </p:spPr>
        <p:txBody>
          <a:bodyPr>
            <a:spAutoFit/>
          </a:bodyPr>
          <a:lstStyle/>
          <a:p>
            <a:pPr>
              <a:spcBef>
                <a:spcPct val="50000"/>
              </a:spcBef>
            </a:pPr>
            <a:r>
              <a:rPr lang="en-US" sz="1000" b="1"/>
              <a:t>(1a)</a:t>
            </a:r>
          </a:p>
        </p:txBody>
      </p:sp>
      <p:sp>
        <p:nvSpPr>
          <p:cNvPr id="13324" name="TextBox 13"/>
          <p:cNvSpPr txBox="1">
            <a:spLocks noChangeArrowheads="1"/>
          </p:cNvSpPr>
          <p:nvPr/>
        </p:nvSpPr>
        <p:spPr bwMode="auto">
          <a:xfrm>
            <a:off x="6934200" y="6096000"/>
            <a:ext cx="2133600" cy="461963"/>
          </a:xfrm>
          <a:prstGeom prst="rect">
            <a:avLst/>
          </a:prstGeom>
          <a:noFill/>
          <a:ln w="9525">
            <a:noFill/>
            <a:miter lim="800000"/>
            <a:headEnd/>
            <a:tailEnd/>
          </a:ln>
        </p:spPr>
        <p:txBody>
          <a:bodyPr>
            <a:spAutoFit/>
          </a:bodyPr>
          <a:lstStyle/>
          <a:p>
            <a:pPr algn="ctr"/>
            <a:r>
              <a:rPr lang="en-US" sz="2400" b="1"/>
              <a:t>Poster # 2.18</a:t>
            </a:r>
          </a:p>
        </p:txBody>
      </p:sp>
      <p:sp>
        <p:nvSpPr>
          <p:cNvPr id="13325" name="Text Box 18"/>
          <p:cNvSpPr txBox="1">
            <a:spLocks noChangeArrowheads="1"/>
          </p:cNvSpPr>
          <p:nvPr/>
        </p:nvSpPr>
        <p:spPr bwMode="auto">
          <a:xfrm>
            <a:off x="5971455" y="1349375"/>
            <a:ext cx="431800" cy="246063"/>
          </a:xfrm>
          <a:prstGeom prst="rect">
            <a:avLst/>
          </a:prstGeom>
          <a:noFill/>
          <a:ln w="9525">
            <a:noFill/>
            <a:miter lim="800000"/>
            <a:headEnd/>
            <a:tailEnd/>
          </a:ln>
        </p:spPr>
        <p:txBody>
          <a:bodyPr>
            <a:spAutoFit/>
          </a:bodyPr>
          <a:lstStyle/>
          <a:p>
            <a:pPr>
              <a:spcBef>
                <a:spcPct val="50000"/>
              </a:spcBef>
            </a:pPr>
            <a:r>
              <a:rPr lang="en-US" sz="1000" b="1" dirty="0"/>
              <a:t>(1b)</a:t>
            </a:r>
          </a:p>
        </p:txBody>
      </p:sp>
      <p:sp>
        <p:nvSpPr>
          <p:cNvPr id="13326" name="Text Box 18"/>
          <p:cNvSpPr txBox="1">
            <a:spLocks noChangeArrowheads="1"/>
          </p:cNvSpPr>
          <p:nvPr/>
        </p:nvSpPr>
        <p:spPr bwMode="auto">
          <a:xfrm>
            <a:off x="3268663" y="3406775"/>
            <a:ext cx="430212" cy="246063"/>
          </a:xfrm>
          <a:prstGeom prst="rect">
            <a:avLst/>
          </a:prstGeom>
          <a:noFill/>
          <a:ln w="9525">
            <a:noFill/>
            <a:miter lim="800000"/>
            <a:headEnd/>
            <a:tailEnd/>
          </a:ln>
        </p:spPr>
        <p:txBody>
          <a:bodyPr>
            <a:spAutoFit/>
          </a:bodyPr>
          <a:lstStyle/>
          <a:p>
            <a:pPr>
              <a:spcBef>
                <a:spcPct val="50000"/>
              </a:spcBef>
            </a:pPr>
            <a:r>
              <a:rPr lang="en-US" sz="1000" b="1"/>
              <a:t>(2a)</a:t>
            </a:r>
          </a:p>
        </p:txBody>
      </p:sp>
      <p:sp>
        <p:nvSpPr>
          <p:cNvPr id="13327" name="Text Box 18"/>
          <p:cNvSpPr txBox="1">
            <a:spLocks noChangeArrowheads="1"/>
          </p:cNvSpPr>
          <p:nvPr/>
        </p:nvSpPr>
        <p:spPr bwMode="auto">
          <a:xfrm>
            <a:off x="5999163" y="3406775"/>
            <a:ext cx="431800" cy="246063"/>
          </a:xfrm>
          <a:prstGeom prst="rect">
            <a:avLst/>
          </a:prstGeom>
          <a:noFill/>
          <a:ln w="9525">
            <a:noFill/>
            <a:miter lim="800000"/>
            <a:headEnd/>
            <a:tailEnd/>
          </a:ln>
        </p:spPr>
        <p:txBody>
          <a:bodyPr>
            <a:spAutoFit/>
          </a:bodyPr>
          <a:lstStyle/>
          <a:p>
            <a:pPr>
              <a:spcBef>
                <a:spcPct val="50000"/>
              </a:spcBef>
            </a:pPr>
            <a:r>
              <a:rPr lang="en-US" sz="1000" b="1"/>
              <a:t>(2b)</a:t>
            </a:r>
          </a:p>
        </p:txBody>
      </p:sp>
      <p:sp>
        <p:nvSpPr>
          <p:cNvPr id="13330" name="Rectangle 19"/>
          <p:cNvSpPr>
            <a:spLocks noChangeArrowheads="1"/>
          </p:cNvSpPr>
          <p:nvPr/>
        </p:nvSpPr>
        <p:spPr bwMode="auto">
          <a:xfrm>
            <a:off x="4419600" y="4960938"/>
            <a:ext cx="701675" cy="366712"/>
          </a:xfrm>
          <a:prstGeom prst="rect">
            <a:avLst/>
          </a:prstGeom>
          <a:noFill/>
          <a:ln w="9525">
            <a:noFill/>
            <a:miter lim="800000"/>
            <a:headEnd/>
            <a:tailEnd/>
          </a:ln>
        </p:spPr>
        <p:txBody>
          <a:bodyPr wrap="none">
            <a:spAutoFit/>
          </a:bodyPr>
          <a:lstStyle/>
          <a:p>
            <a:r>
              <a:rPr lang="en-US"/>
              <a:t> </a:t>
            </a:r>
            <a:r>
              <a:rPr lang="en-US" sz="800" b="1"/>
              <a:t>(mg/m^3)</a:t>
            </a:r>
          </a:p>
        </p:txBody>
      </p:sp>
      <p:sp>
        <p:nvSpPr>
          <p:cNvPr id="13331" name="Rectangle 20"/>
          <p:cNvSpPr>
            <a:spLocks noChangeArrowheads="1"/>
          </p:cNvSpPr>
          <p:nvPr/>
        </p:nvSpPr>
        <p:spPr bwMode="auto">
          <a:xfrm>
            <a:off x="7143750" y="4962525"/>
            <a:ext cx="701675" cy="366713"/>
          </a:xfrm>
          <a:prstGeom prst="rect">
            <a:avLst/>
          </a:prstGeom>
          <a:noFill/>
          <a:ln w="9525">
            <a:noFill/>
            <a:miter lim="800000"/>
            <a:headEnd/>
            <a:tailEnd/>
          </a:ln>
        </p:spPr>
        <p:txBody>
          <a:bodyPr wrap="none">
            <a:spAutoFit/>
          </a:bodyPr>
          <a:lstStyle/>
          <a:p>
            <a:r>
              <a:rPr lang="en-US"/>
              <a:t> </a:t>
            </a:r>
            <a:r>
              <a:rPr lang="en-US" sz="800" b="1"/>
              <a:t>(mg/m^3)</a:t>
            </a:r>
          </a:p>
        </p:txBody>
      </p:sp>
    </p:spTree>
    <p:extLst>
      <p:ext uri="{BB962C8B-B14F-4D97-AF65-F5344CB8AC3E}">
        <p14:creationId xmlns:p14="http://schemas.microsoft.com/office/powerpoint/2010/main" val="7293265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87630"/>
            <a:ext cx="9144000" cy="196977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00FF"/>
                </a:solidFill>
              </a:rPr>
              <a:t>Integrating Changes to VIIRS Vegetation Index Algorithm using Algorithm Development Library (ADL)</a:t>
            </a:r>
          </a:p>
          <a:p>
            <a:r>
              <a:rPr lang="en-US" sz="2200" dirty="0" err="1" smtClean="0">
                <a:solidFill>
                  <a:srgbClr val="0000FF"/>
                </a:solidFill>
              </a:rPr>
              <a:t>Qiang</a:t>
            </a:r>
            <a:r>
              <a:rPr lang="en-US" sz="2200" dirty="0" smtClean="0">
                <a:solidFill>
                  <a:srgbClr val="0000FF"/>
                </a:solidFill>
              </a:rPr>
              <a:t> Zhao</a:t>
            </a:r>
            <a:r>
              <a:rPr lang="en-US" sz="2200" baseline="30000" dirty="0" smtClean="0">
                <a:solidFill>
                  <a:srgbClr val="0000FF"/>
                </a:solidFill>
              </a:rPr>
              <a:t>1</a:t>
            </a:r>
            <a:r>
              <a:rPr lang="en-US" sz="2200" dirty="0" smtClean="0">
                <a:solidFill>
                  <a:srgbClr val="0000FF"/>
                </a:solidFill>
              </a:rPr>
              <a:t>, </a:t>
            </a:r>
            <a:r>
              <a:rPr lang="en-US" sz="2200" dirty="0" err="1" smtClean="0">
                <a:solidFill>
                  <a:srgbClr val="0000FF"/>
                </a:solidFill>
              </a:rPr>
              <a:t>Bigyani</a:t>
            </a:r>
            <a:r>
              <a:rPr lang="en-US" sz="2200" dirty="0" smtClean="0">
                <a:solidFill>
                  <a:srgbClr val="0000FF"/>
                </a:solidFill>
              </a:rPr>
              <a:t> Das</a:t>
            </a:r>
            <a:r>
              <a:rPr lang="en-US" sz="2200" baseline="30000" dirty="0" smtClean="0">
                <a:solidFill>
                  <a:srgbClr val="0000FF"/>
                </a:solidFill>
              </a:rPr>
              <a:t>1</a:t>
            </a:r>
            <a:r>
              <a:rPr lang="en-US" sz="2200" dirty="0" smtClean="0">
                <a:solidFill>
                  <a:srgbClr val="0000FF"/>
                </a:solidFill>
              </a:rPr>
              <a:t>, </a:t>
            </a:r>
            <a:r>
              <a:rPr lang="en-US" sz="2200" dirty="0" err="1" smtClean="0">
                <a:solidFill>
                  <a:srgbClr val="0000FF"/>
                </a:solidFill>
              </a:rPr>
              <a:t>Weizhong</a:t>
            </a:r>
            <a:r>
              <a:rPr lang="en-US" sz="2200" dirty="0" smtClean="0">
                <a:solidFill>
                  <a:srgbClr val="0000FF"/>
                </a:solidFill>
              </a:rPr>
              <a:t> Chen</a:t>
            </a:r>
            <a:r>
              <a:rPr lang="en-US" sz="2200" baseline="30000" dirty="0" smtClean="0">
                <a:solidFill>
                  <a:srgbClr val="0000FF"/>
                </a:solidFill>
              </a:rPr>
              <a:t>1</a:t>
            </a:r>
            <a:r>
              <a:rPr lang="en-US" sz="2200" dirty="0" smtClean="0">
                <a:solidFill>
                  <a:srgbClr val="0000FF"/>
                </a:solidFill>
              </a:rPr>
              <a:t>, Marina Tsidulko</a:t>
            </a:r>
            <a:r>
              <a:rPr lang="en-US" sz="2200" baseline="30000" dirty="0" smtClean="0">
                <a:solidFill>
                  <a:srgbClr val="0000FF"/>
                </a:solidFill>
              </a:rPr>
              <a:t>1</a:t>
            </a:r>
            <a:r>
              <a:rPr lang="en-US" sz="2200" dirty="0" smtClean="0">
                <a:solidFill>
                  <a:srgbClr val="0000FF"/>
                </a:solidFill>
              </a:rPr>
              <a:t>, Valerie Mikles</a:t>
            </a:r>
            <a:r>
              <a:rPr lang="en-US" sz="2200" baseline="30000" dirty="0" smtClean="0">
                <a:solidFill>
                  <a:srgbClr val="0000FF"/>
                </a:solidFill>
              </a:rPr>
              <a:t>1</a:t>
            </a:r>
            <a:r>
              <a:rPr lang="en-US" sz="2200" dirty="0" smtClean="0">
                <a:solidFill>
                  <a:srgbClr val="0000FF"/>
                </a:solidFill>
              </a:rPr>
              <a:t>, Walter Wolf</a:t>
            </a:r>
            <a:r>
              <a:rPr lang="en-US" sz="2200" baseline="30000" dirty="0" smtClean="0">
                <a:solidFill>
                  <a:srgbClr val="0000FF"/>
                </a:solidFill>
              </a:rPr>
              <a:t>2</a:t>
            </a:r>
            <a:endParaRPr lang="en-US" sz="2200" dirty="0" smtClean="0">
              <a:solidFill>
                <a:srgbClr val="0000FF"/>
              </a:solidFill>
            </a:endParaRPr>
          </a:p>
          <a:p>
            <a:r>
              <a:rPr lang="en-US" sz="1800" baseline="30000" dirty="0" smtClean="0">
                <a:solidFill>
                  <a:srgbClr val="0000FF"/>
                </a:solidFill>
              </a:rPr>
              <a:t>1</a:t>
            </a:r>
            <a:r>
              <a:rPr lang="en-US" sz="1800" dirty="0" smtClean="0">
                <a:solidFill>
                  <a:srgbClr val="0000FF"/>
                </a:solidFill>
              </a:rPr>
              <a:t>IMSG, Rockville, MD; </a:t>
            </a:r>
            <a:r>
              <a:rPr lang="en-US" sz="1800" baseline="30000" dirty="0" smtClean="0">
                <a:solidFill>
                  <a:srgbClr val="0000FF"/>
                </a:solidFill>
              </a:rPr>
              <a:t>2</a:t>
            </a:r>
            <a:r>
              <a:rPr lang="en-US" sz="1800" dirty="0" smtClean="0">
                <a:solidFill>
                  <a:srgbClr val="0000FF"/>
                </a:solidFill>
              </a:rPr>
              <a:t>NOAA/STAR, College Park, MD</a:t>
            </a:r>
          </a:p>
        </p:txBody>
      </p:sp>
      <p:sp>
        <p:nvSpPr>
          <p:cNvPr id="5" name="Rectangle 5"/>
          <p:cNvSpPr txBox="1">
            <a:spLocks noChangeArrowheads="1"/>
          </p:cNvSpPr>
          <p:nvPr/>
        </p:nvSpPr>
        <p:spPr>
          <a:xfrm>
            <a:off x="0" y="2362200"/>
            <a:ext cx="4572000" cy="3581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400" b="0" i="0" u="none" strike="noStrike" kern="0" cap="none" spc="0" normalizeH="0" baseline="0" noProof="0" dirty="0" smtClean="0">
                <a:ln>
                  <a:noFill/>
                </a:ln>
                <a:solidFill>
                  <a:srgbClr val="920000"/>
                </a:solidFill>
                <a:effectLst/>
                <a:uLnTx/>
                <a:uFillTx/>
                <a:latin typeface="Arial"/>
                <a:ea typeface="+mn-ea"/>
                <a:cs typeface="+mn-cs"/>
              </a:rPr>
              <a:t>A new product, the TOC NDVI, has been developed and integrated into the VIIRS VI</a:t>
            </a:r>
            <a:r>
              <a:rPr kumimoji="0" lang="en-US" sz="2400" b="0" i="0" u="none" strike="noStrike" kern="0" cap="none" spc="0" normalizeH="0" noProof="0" dirty="0" smtClean="0">
                <a:ln>
                  <a:noFill/>
                </a:ln>
                <a:solidFill>
                  <a:srgbClr val="920000"/>
                </a:solidFill>
                <a:effectLst/>
                <a:uLnTx/>
                <a:uFillTx/>
                <a:latin typeface="Arial"/>
                <a:ea typeface="+mn-ea"/>
                <a:cs typeface="+mn-cs"/>
              </a:rPr>
              <a:t> algorithm suite</a:t>
            </a:r>
            <a:endParaRPr kumimoji="0" lang="en-US" sz="2400" b="0" i="0" u="none" strike="noStrike" kern="0" cap="none" spc="0" normalizeH="0" baseline="0" noProof="0" dirty="0" smtClean="0">
              <a:ln>
                <a:noFill/>
              </a:ln>
              <a:solidFill>
                <a:srgbClr val="920000"/>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1800" b="0" i="0" u="none" strike="noStrike" kern="0" cap="none" spc="0" normalizeH="0" baseline="0" noProof="0" dirty="0" smtClean="0">
                <a:ln>
                  <a:noFill/>
                </a:ln>
                <a:solidFill>
                  <a:srgbClr val="00B0F0"/>
                </a:solidFill>
                <a:effectLst/>
                <a:uLnTx/>
                <a:uFillTx/>
                <a:latin typeface="Arial"/>
              </a:rPr>
              <a:t>Extensively tested through a series of ADL algorithm chain runs for two days of VIIRS data</a:t>
            </a:r>
          </a:p>
          <a:p>
            <a:pPr marL="742950" lvl="1" indent="-285750" algn="l" fontAlgn="base">
              <a:lnSpc>
                <a:spcPct val="90000"/>
              </a:lnSpc>
              <a:spcAft>
                <a:spcPct val="0"/>
              </a:spcAft>
              <a:buFontTx/>
              <a:buChar char="–"/>
            </a:pPr>
            <a:r>
              <a:rPr lang="en-US" sz="1800" kern="0" dirty="0" smtClean="0">
                <a:solidFill>
                  <a:srgbClr val="00B0F0"/>
                </a:solidFill>
                <a:latin typeface="Arial"/>
              </a:rPr>
              <a:t>Comparison studies were conducted to evaluate the impacts of upstream aerosol and surface reflectance algorithms changes on the VI products.</a:t>
            </a:r>
            <a:endParaRPr kumimoji="0" lang="en-US" sz="1800" b="0" i="0" u="none" strike="noStrike" kern="0" cap="none" spc="0" normalizeH="0" baseline="0" noProof="0" dirty="0" smtClean="0">
              <a:ln>
                <a:noFill/>
              </a:ln>
              <a:solidFill>
                <a:srgbClr val="00B0F0"/>
              </a:solidFill>
              <a:effectLst/>
              <a:uLnTx/>
              <a:uFillTx/>
              <a:latin typeface="Arial"/>
            </a:endParaRP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6305490"/>
            <a:ext cx="1676400" cy="400110"/>
          </a:xfrm>
          <a:prstGeom prst="rect">
            <a:avLst/>
          </a:prstGeom>
          <a:noFill/>
        </p:spPr>
        <p:txBody>
          <a:bodyPr wrap="square" rtlCol="0">
            <a:spAutoFit/>
          </a:bodyPr>
          <a:lstStyle/>
          <a:p>
            <a:pPr algn="ctr"/>
            <a:r>
              <a:rPr lang="en-US" sz="2000" dirty="0" smtClean="0"/>
              <a:t>Poster # 2-19</a:t>
            </a:r>
            <a:endParaRPr lang="en-US" sz="2000" dirty="0"/>
          </a:p>
        </p:txBody>
      </p:sp>
      <p:pic>
        <p:nvPicPr>
          <p:cNvPr id="10" name="Picture 9" descr="TOCNDVI_20140518_DR4376_DR7697_V3_global180_black.png"/>
          <p:cNvPicPr>
            <a:picLocks noChangeAspect="1"/>
          </p:cNvPicPr>
          <p:nvPr/>
        </p:nvPicPr>
        <p:blipFill>
          <a:blip r:embed="rId3" cstate="print"/>
          <a:stretch>
            <a:fillRect/>
          </a:stretch>
        </p:blipFill>
        <p:spPr>
          <a:xfrm>
            <a:off x="4495800" y="2514600"/>
            <a:ext cx="4629150" cy="2314575"/>
          </a:xfrm>
          <a:prstGeom prst="rect">
            <a:avLst/>
          </a:prstGeom>
        </p:spPr>
      </p:pic>
      <p:pic>
        <p:nvPicPr>
          <p:cNvPr id="11" name="Picture 10" descr="TOCNDVI_20140518_DR4376_DR7697_V3_colorbar_horizontal.png"/>
          <p:cNvPicPr>
            <a:picLocks noChangeAspect="1"/>
          </p:cNvPicPr>
          <p:nvPr/>
        </p:nvPicPr>
        <p:blipFill>
          <a:blip r:embed="rId4" cstate="print"/>
          <a:stretch>
            <a:fillRect/>
          </a:stretch>
        </p:blipFill>
        <p:spPr>
          <a:xfrm>
            <a:off x="4495800" y="4829175"/>
            <a:ext cx="4629150" cy="514350"/>
          </a:xfrm>
          <a:prstGeom prst="rect">
            <a:avLst/>
          </a:prstGeom>
        </p:spPr>
      </p:pic>
    </p:spTree>
    <p:extLst>
      <p:ext uri="{BB962C8B-B14F-4D97-AF65-F5344CB8AC3E}">
        <p14:creationId xmlns:p14="http://schemas.microsoft.com/office/powerpoint/2010/main" val="1838788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Automated JPSS Products Processing of the Algorithm Development Library (ADL) by using Chain Run Scripts</a:t>
            </a:r>
          </a:p>
          <a:p>
            <a:r>
              <a:rPr lang="en-US" sz="2800" dirty="0" err="1" smtClean="0">
                <a:solidFill>
                  <a:srgbClr val="0000FF"/>
                </a:solidFill>
                <a:latin typeface="Arial" pitchFamily="34" charset="0"/>
                <a:cs typeface="Arial" pitchFamily="34" charset="0"/>
              </a:rPr>
              <a:t>Weizhong</a:t>
            </a:r>
            <a:r>
              <a:rPr lang="en-US" sz="2800" dirty="0" smtClean="0">
                <a:solidFill>
                  <a:srgbClr val="0000FF"/>
                </a:solidFill>
                <a:latin typeface="Arial" pitchFamily="34" charset="0"/>
                <a:cs typeface="Arial" pitchFamily="34" charset="0"/>
              </a:rPr>
              <a:t> Chen</a:t>
            </a:r>
          </a:p>
          <a:p>
            <a:r>
              <a:rPr lang="en-US" sz="1800" dirty="0" smtClean="0">
                <a:solidFill>
                  <a:srgbClr val="0000FF"/>
                </a:solidFill>
                <a:latin typeface="Arial" pitchFamily="34" charset="0"/>
                <a:cs typeface="Arial" pitchFamily="34" charset="0"/>
              </a:rPr>
              <a:t>NOAA/NESDIS/STAR</a:t>
            </a:r>
          </a:p>
          <a:p>
            <a:r>
              <a:rPr lang="en-US" sz="18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8915400" cy="39624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buSzPct val="80000"/>
              <a:buFont typeface="Arial" pitchFamily="34" charset="0"/>
              <a:buChar char="•"/>
            </a:pPr>
            <a:r>
              <a:rPr lang="en-US" sz="2900" kern="0" dirty="0" smtClean="0">
                <a:solidFill>
                  <a:srgbClr val="333399"/>
                </a:solidFill>
                <a:latin typeface="Arial"/>
              </a:rPr>
              <a:t> </a:t>
            </a:r>
            <a:r>
              <a:rPr lang="en-US" sz="3100" kern="0" dirty="0" smtClean="0">
                <a:solidFill>
                  <a:srgbClr val="333399"/>
                </a:solidFill>
                <a:latin typeface="Arial"/>
              </a:rPr>
              <a:t>The ADL Chain Run script is developed by the STAR AIT. </a:t>
            </a:r>
          </a:p>
          <a:p>
            <a:pPr algn="just">
              <a:buSzPct val="80000"/>
              <a:buFont typeface="Arial" pitchFamily="34" charset="0"/>
              <a:buChar char="•"/>
            </a:pPr>
            <a:r>
              <a:rPr lang="en-US" sz="3100" kern="0" dirty="0" smtClean="0">
                <a:solidFill>
                  <a:srgbClr val="333399"/>
                </a:solidFill>
                <a:latin typeface="Arial"/>
              </a:rPr>
              <a:t> The ADL chain run script is mainly Perl script to automate the staging and processing of multiple JPSS SDR and EDR products. </a:t>
            </a:r>
          </a:p>
          <a:p>
            <a:pPr algn="just">
              <a:buSzPct val="80000"/>
              <a:buFont typeface="Arial" pitchFamily="34" charset="0"/>
              <a:buChar char="•"/>
            </a:pPr>
            <a:r>
              <a:rPr lang="en-US" sz="3100" kern="0" dirty="0" smtClean="0">
                <a:solidFill>
                  <a:srgbClr val="333399"/>
                </a:solidFill>
                <a:latin typeface="Arial"/>
              </a:rPr>
              <a:t> The script calls ADL’s “runADLChainRunner.pl” to process data.</a:t>
            </a:r>
          </a:p>
          <a:p>
            <a:pPr algn="just">
              <a:buSzPct val="80000"/>
              <a:buFont typeface="Arial" pitchFamily="34" charset="0"/>
              <a:buChar char="•"/>
            </a:pPr>
            <a:r>
              <a:rPr lang="en-US" sz="3100" kern="0" dirty="0" smtClean="0">
                <a:solidFill>
                  <a:srgbClr val="333399"/>
                </a:solidFill>
                <a:latin typeface="Arial"/>
              </a:rPr>
              <a:t> The script uses a specified date with time range and/or a specified granule ID as an option to identify and stage input data. </a:t>
            </a:r>
          </a:p>
          <a:p>
            <a:pPr algn="just">
              <a:buSzPct val="80000"/>
              <a:buFont typeface="Arial" pitchFamily="34" charset="0"/>
              <a:buChar char="•"/>
            </a:pPr>
            <a:r>
              <a:rPr lang="en-US" sz="3100" kern="0" smtClean="0">
                <a:solidFill>
                  <a:srgbClr val="333399"/>
                </a:solidFill>
                <a:latin typeface="Arial"/>
              </a:rPr>
              <a:t> The VIIRS </a:t>
            </a:r>
            <a:r>
              <a:rPr lang="en-US" sz="3100" kern="0" dirty="0" smtClean="0">
                <a:solidFill>
                  <a:srgbClr val="333399"/>
                </a:solidFill>
                <a:latin typeface="Arial"/>
              </a:rPr>
              <a:t>Cloud Mask, Aerosol, Surface Reflectance and Vegetation Index will be used as examples to show how to use this script to process JPSS data.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543800" y="5844725"/>
            <a:ext cx="1143000" cy="830997"/>
          </a:xfrm>
          <a:prstGeom prst="rect">
            <a:avLst/>
          </a:prstGeom>
          <a:noFill/>
        </p:spPr>
        <p:txBody>
          <a:bodyPr wrap="square" rtlCol="0">
            <a:spAutoFit/>
          </a:bodyPr>
          <a:lstStyle/>
          <a:p>
            <a:pPr algn="ctr"/>
            <a:r>
              <a:rPr lang="en-US" sz="2400" dirty="0" smtClean="0"/>
              <a:t>Poster # 2-20</a:t>
            </a:r>
            <a:endParaRPr lang="en-US" sz="2400" dirty="0"/>
          </a:p>
        </p:txBody>
      </p:sp>
    </p:spTree>
    <p:extLst>
      <p:ext uri="{BB962C8B-B14F-4D97-AF65-F5344CB8AC3E}">
        <p14:creationId xmlns:p14="http://schemas.microsoft.com/office/powerpoint/2010/main" val="3627994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2209800"/>
            <a:ext cx="7162800" cy="3581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ts val="2400"/>
              </a:spcAft>
              <a:buClr>
                <a:srgbClr val="0000FF"/>
              </a:buClr>
              <a:buFont typeface="Wingdings" charset="2"/>
              <a:buChar char="Ø"/>
            </a:pPr>
            <a:r>
              <a:rPr kumimoji="0" lang="en-US" sz="2400" b="1" i="0" u="none" strike="noStrike" kern="0" cap="none" spc="0" normalizeH="0" baseline="0" noProof="0" dirty="0" smtClean="0">
                <a:ln>
                  <a:noFill/>
                </a:ln>
                <a:solidFill>
                  <a:srgbClr val="0000FF"/>
                </a:solidFill>
                <a:effectLst/>
                <a:uLnTx/>
                <a:uFillTx/>
                <a:latin typeface="Arial"/>
                <a:cs typeface="Arial"/>
              </a:rPr>
              <a:t>Talk about an Eye Chart!  </a:t>
            </a:r>
            <a:r>
              <a:rPr lang="en-US" sz="2000" kern="0" dirty="0">
                <a:solidFill>
                  <a:srgbClr val="0000FF"/>
                </a:solidFill>
                <a:latin typeface="Arial"/>
                <a:cs typeface="Arial"/>
              </a:rPr>
              <a:t>S</a:t>
            </a:r>
            <a:r>
              <a:rPr kumimoji="0" lang="en-US" sz="2000" b="0" i="0" u="none" strike="noStrike" kern="0" cap="none" spc="0" normalizeH="0" baseline="0" noProof="0" dirty="0" err="1" smtClean="0">
                <a:ln>
                  <a:noFill/>
                </a:ln>
                <a:solidFill>
                  <a:srgbClr val="0000FF"/>
                </a:solidFill>
                <a:effectLst/>
                <a:uLnTx/>
                <a:uFillTx/>
                <a:latin typeface="Arial"/>
                <a:cs typeface="Arial"/>
              </a:rPr>
              <a:t>ee</a:t>
            </a:r>
            <a:r>
              <a:rPr kumimoji="0" lang="en-US" sz="2000" b="0" i="0" u="none" strike="noStrike" kern="0" cap="none" spc="0" normalizeH="0" baseline="0" noProof="0" dirty="0" smtClean="0">
                <a:ln>
                  <a:noFill/>
                </a:ln>
                <a:solidFill>
                  <a:srgbClr val="0000FF"/>
                </a:solidFill>
                <a:effectLst/>
                <a:uLnTx/>
                <a:uFillTx/>
                <a:latin typeface="Arial"/>
                <a:cs typeface="Arial"/>
              </a:rPr>
              <a:t> what this</a:t>
            </a:r>
            <a:r>
              <a:rPr kumimoji="0" lang="en-US" sz="2000" b="0" i="0" u="none" strike="noStrike" kern="0" cap="none" spc="0" normalizeH="0" noProof="0" dirty="0" smtClean="0">
                <a:ln>
                  <a:noFill/>
                </a:ln>
                <a:solidFill>
                  <a:srgbClr val="0000FF"/>
                </a:solidFill>
                <a:effectLst/>
                <a:uLnTx/>
                <a:uFillTx/>
                <a:latin typeface="Arial"/>
                <a:cs typeface="Arial"/>
              </a:rPr>
              <a:t> diagram is saying by visiting Poster 2-21. </a:t>
            </a:r>
            <a:r>
              <a:rPr kumimoji="0" lang="en-US" sz="1900" b="0" i="0" u="none" strike="noStrike" kern="0" cap="none" spc="0" normalizeH="0" noProof="0" dirty="0" smtClean="0">
                <a:ln>
                  <a:noFill/>
                </a:ln>
                <a:solidFill>
                  <a:srgbClr val="0000FF"/>
                </a:solidFill>
                <a:effectLst/>
                <a:uLnTx/>
                <a:uFillTx/>
                <a:latin typeface="Arial"/>
                <a:cs typeface="Arial"/>
              </a:rPr>
              <a:t>(hint: JPSS SDRs)</a:t>
            </a:r>
            <a:endParaRPr kumimoji="0" lang="en-US" sz="2400" b="0" i="0" u="none" strike="noStrike" kern="0" cap="none" spc="0" normalizeH="0" noProof="0" dirty="0" smtClean="0">
              <a:ln>
                <a:noFill/>
              </a:ln>
              <a:solidFill>
                <a:srgbClr val="0000FF"/>
              </a:solidFill>
              <a:effectLst/>
              <a:uLnTx/>
              <a:uFillTx/>
              <a:latin typeface="Arial"/>
              <a:cs typeface="Arial"/>
            </a:endParaRPr>
          </a:p>
          <a:p>
            <a:pPr marL="342900" lvl="0" indent="-342900" algn="l" fontAlgn="base">
              <a:lnSpc>
                <a:spcPct val="90000"/>
              </a:lnSpc>
              <a:spcAft>
                <a:spcPct val="0"/>
              </a:spcAft>
              <a:buFont typeface="Wingdings" charset="2"/>
              <a:buChar char="Ø"/>
            </a:pPr>
            <a:r>
              <a:rPr kumimoji="0" lang="en-US" sz="2400" b="1" i="0" u="none" strike="noStrike" kern="0" cap="none" spc="0" normalizeH="0" baseline="0" noProof="0" dirty="0" smtClean="0">
                <a:ln>
                  <a:noFill/>
                </a:ln>
                <a:solidFill>
                  <a:srgbClr val="0000FF"/>
                </a:solidFill>
                <a:effectLst/>
                <a:uLnTx/>
                <a:uFillTx/>
                <a:latin typeface="Arial"/>
                <a:cs typeface="Arial"/>
              </a:rPr>
              <a:t>Data Flow Model of JPSS</a:t>
            </a:r>
            <a:r>
              <a:rPr kumimoji="0" lang="en-US" sz="2400" b="1" i="0" u="none" strike="noStrike" kern="0" cap="none" spc="0" normalizeH="0" noProof="0" dirty="0" smtClean="0">
                <a:ln>
                  <a:noFill/>
                </a:ln>
                <a:solidFill>
                  <a:srgbClr val="0000FF"/>
                </a:solidFill>
                <a:effectLst/>
                <a:uLnTx/>
                <a:uFillTx/>
                <a:latin typeface="Arial"/>
                <a:cs typeface="Arial"/>
              </a:rPr>
              <a:t> Science Processing</a:t>
            </a:r>
          </a:p>
          <a:p>
            <a:pPr marL="800100" lvl="1" indent="-342900" algn="l" fontAlgn="base">
              <a:lnSpc>
                <a:spcPct val="90000"/>
              </a:lnSpc>
              <a:spcAft>
                <a:spcPct val="0"/>
              </a:spcAft>
              <a:buClr>
                <a:srgbClr val="0000FF"/>
              </a:buClr>
              <a:buFont typeface="Arial"/>
              <a:buChar char="•"/>
            </a:pPr>
            <a:r>
              <a:rPr lang="en-US" sz="1800" b="1" kern="0" dirty="0" smtClean="0">
                <a:solidFill>
                  <a:srgbClr val="0000FF"/>
                </a:solidFill>
                <a:latin typeface="Arial"/>
                <a:cs typeface="Arial"/>
              </a:rPr>
              <a:t>Accurate and Current:  </a:t>
            </a:r>
            <a:r>
              <a:rPr lang="en-US" sz="1800" b="1" kern="0" dirty="0">
                <a:solidFill>
                  <a:srgbClr val="0000FF"/>
                </a:solidFill>
                <a:latin typeface="Arial"/>
                <a:cs typeface="Arial"/>
              </a:rPr>
              <a:t>Built from </a:t>
            </a:r>
            <a:r>
              <a:rPr lang="en-US" sz="1800" b="1" kern="0" dirty="0" smtClean="0">
                <a:solidFill>
                  <a:srgbClr val="0000FF"/>
                </a:solidFill>
                <a:latin typeface="Arial"/>
                <a:cs typeface="Arial"/>
              </a:rPr>
              <a:t>Block 2.0 ADL </a:t>
            </a:r>
            <a:r>
              <a:rPr lang="en-US" sz="1800" b="1" kern="0" dirty="0">
                <a:solidFill>
                  <a:srgbClr val="0000FF"/>
                </a:solidFill>
                <a:latin typeface="Arial"/>
                <a:cs typeface="Arial"/>
              </a:rPr>
              <a:t>code</a:t>
            </a:r>
          </a:p>
          <a:p>
            <a:pPr marL="800100" lvl="1" indent="-342900" algn="l" fontAlgn="base">
              <a:lnSpc>
                <a:spcPct val="90000"/>
              </a:lnSpc>
              <a:spcAft>
                <a:spcPct val="0"/>
              </a:spcAft>
              <a:buFont typeface="Arial"/>
              <a:buChar char="•"/>
            </a:pPr>
            <a:r>
              <a:rPr lang="en-US" sz="1800" kern="0" dirty="0" smtClean="0">
                <a:solidFill>
                  <a:srgbClr val="0000FF"/>
                </a:solidFill>
                <a:latin typeface="Arial"/>
                <a:cs typeface="Arial"/>
              </a:rPr>
              <a:t>Uses Operational </a:t>
            </a:r>
            <a:r>
              <a:rPr lang="en-US" sz="1800" kern="0" dirty="0">
                <a:solidFill>
                  <a:srgbClr val="0000FF"/>
                </a:solidFill>
                <a:latin typeface="Arial"/>
                <a:cs typeface="Arial"/>
              </a:rPr>
              <a:t>P</a:t>
            </a:r>
            <a:r>
              <a:rPr lang="en-US" sz="1800" kern="0" dirty="0" smtClean="0">
                <a:solidFill>
                  <a:srgbClr val="0000FF"/>
                </a:solidFill>
                <a:latin typeface="Arial"/>
                <a:cs typeface="Arial"/>
              </a:rPr>
              <a:t>rocess </a:t>
            </a:r>
            <a:r>
              <a:rPr lang="en-US" sz="1800" kern="0" dirty="0">
                <a:solidFill>
                  <a:srgbClr val="0000FF"/>
                </a:solidFill>
                <a:latin typeface="Arial"/>
                <a:cs typeface="Arial"/>
              </a:rPr>
              <a:t>N</a:t>
            </a:r>
            <a:r>
              <a:rPr lang="en-US" sz="1800" kern="0" dirty="0" smtClean="0">
                <a:solidFill>
                  <a:srgbClr val="0000FF"/>
                </a:solidFill>
                <a:latin typeface="Arial"/>
                <a:cs typeface="Arial"/>
              </a:rPr>
              <a:t>ames &amp; Collection Short Names</a:t>
            </a:r>
          </a:p>
          <a:p>
            <a:pPr marL="800100" lvl="1" indent="-342900" algn="l" fontAlgn="base">
              <a:lnSpc>
                <a:spcPct val="90000"/>
              </a:lnSpc>
              <a:spcAft>
                <a:spcPct val="0"/>
              </a:spcAft>
              <a:buClr>
                <a:srgbClr val="0000FF"/>
              </a:buClr>
              <a:buFont typeface="Arial"/>
              <a:buChar char="•"/>
            </a:pPr>
            <a:r>
              <a:rPr kumimoji="0" lang="en-US" sz="1800" b="0" i="0" u="none" strike="noStrike" kern="0" cap="none" spc="0" normalizeH="0" baseline="0" noProof="0" dirty="0" smtClean="0">
                <a:ln>
                  <a:noFill/>
                </a:ln>
                <a:solidFill>
                  <a:srgbClr val="0000FF"/>
                </a:solidFill>
                <a:effectLst/>
                <a:uLnTx/>
                <a:uFillTx/>
                <a:latin typeface="Arial"/>
                <a:cs typeface="Arial"/>
              </a:rPr>
              <a:t>Critical for Determining </a:t>
            </a:r>
            <a:r>
              <a:rPr lang="en-US" sz="1800" kern="0" dirty="0">
                <a:solidFill>
                  <a:srgbClr val="0000FF"/>
                </a:solidFill>
                <a:latin typeface="Arial"/>
                <a:cs typeface="Arial"/>
              </a:rPr>
              <a:t>D</a:t>
            </a:r>
            <a:r>
              <a:rPr kumimoji="0" lang="en-US" sz="1800" b="0" i="0" u="none" strike="noStrike" kern="0" cap="none" spc="0" normalizeH="0" baseline="0" noProof="0" dirty="0" err="1" smtClean="0">
                <a:ln>
                  <a:noFill/>
                </a:ln>
                <a:solidFill>
                  <a:srgbClr val="0000FF"/>
                </a:solidFill>
                <a:effectLst/>
                <a:uLnTx/>
                <a:uFillTx/>
                <a:latin typeface="Arial"/>
                <a:cs typeface="Arial"/>
              </a:rPr>
              <a:t>ata</a:t>
            </a:r>
            <a:r>
              <a:rPr kumimoji="0" lang="en-US" sz="1800" b="0" i="0" u="none" strike="noStrike" kern="0" cap="none" spc="0" normalizeH="0" baseline="0" noProof="0" dirty="0" smtClean="0">
                <a:ln>
                  <a:noFill/>
                </a:ln>
                <a:solidFill>
                  <a:srgbClr val="0000FF"/>
                </a:solidFill>
                <a:effectLst/>
                <a:uLnTx/>
                <a:uFillTx/>
                <a:latin typeface="Arial"/>
                <a:cs typeface="Arial"/>
              </a:rPr>
              <a:t> </a:t>
            </a:r>
            <a:r>
              <a:rPr lang="en-US" sz="1800" kern="0" dirty="0">
                <a:solidFill>
                  <a:srgbClr val="0000FF"/>
                </a:solidFill>
                <a:latin typeface="Arial"/>
                <a:cs typeface="Arial"/>
              </a:rPr>
              <a:t>P</a:t>
            </a:r>
            <a:r>
              <a:rPr kumimoji="0" lang="en-US" sz="1800" b="0" i="0" u="none" strike="noStrike" kern="0" cap="none" spc="0" normalizeH="0" baseline="0" noProof="0" dirty="0" err="1" smtClean="0">
                <a:ln>
                  <a:noFill/>
                </a:ln>
                <a:solidFill>
                  <a:srgbClr val="0000FF"/>
                </a:solidFill>
                <a:effectLst/>
                <a:uLnTx/>
                <a:uFillTx/>
                <a:latin typeface="Arial"/>
                <a:cs typeface="Arial"/>
              </a:rPr>
              <a:t>roduct</a:t>
            </a:r>
            <a:r>
              <a:rPr kumimoji="0" lang="en-US" sz="1800" b="0" i="0" u="none" strike="noStrike" kern="0" cap="none" spc="0" normalizeH="0" baseline="0" noProof="0" dirty="0" smtClean="0">
                <a:ln>
                  <a:noFill/>
                </a:ln>
                <a:solidFill>
                  <a:srgbClr val="0000FF"/>
                </a:solidFill>
                <a:effectLst/>
                <a:uLnTx/>
                <a:uFillTx/>
                <a:latin typeface="Arial"/>
                <a:cs typeface="Arial"/>
              </a:rPr>
              <a:t> </a:t>
            </a:r>
            <a:r>
              <a:rPr lang="en-US" sz="1800" kern="0" dirty="0">
                <a:solidFill>
                  <a:srgbClr val="0000FF"/>
                </a:solidFill>
                <a:latin typeface="Arial"/>
                <a:cs typeface="Arial"/>
              </a:rPr>
              <a:t>D</a:t>
            </a:r>
            <a:r>
              <a:rPr kumimoji="0" lang="en-US" sz="1800" b="0" i="0" u="none" strike="noStrike" kern="0" cap="none" spc="0" normalizeH="0" baseline="0" noProof="0" dirty="0" err="1" smtClean="0">
                <a:ln>
                  <a:noFill/>
                </a:ln>
                <a:solidFill>
                  <a:srgbClr val="0000FF"/>
                </a:solidFill>
                <a:effectLst/>
                <a:uLnTx/>
                <a:uFillTx/>
                <a:latin typeface="Arial"/>
                <a:cs typeface="Arial"/>
              </a:rPr>
              <a:t>ependencies</a:t>
            </a:r>
            <a:endParaRPr kumimoji="0" lang="en-US" sz="1800" b="0" i="0" u="none" strike="noStrike" kern="0" cap="none" spc="0" normalizeH="0" baseline="0" noProof="0" dirty="0" smtClean="0">
              <a:ln>
                <a:noFill/>
              </a:ln>
              <a:solidFill>
                <a:srgbClr val="0000FF"/>
              </a:solidFill>
              <a:effectLst/>
              <a:uLnTx/>
              <a:uFillTx/>
              <a:latin typeface="Arial"/>
              <a:cs typeface="Arial"/>
            </a:endParaRPr>
          </a:p>
          <a:p>
            <a:pPr marL="800100" lvl="1" indent="-342900" algn="l" fontAlgn="base">
              <a:lnSpc>
                <a:spcPct val="90000"/>
              </a:lnSpc>
              <a:spcAft>
                <a:spcPct val="0"/>
              </a:spcAft>
              <a:buFont typeface="Arial"/>
              <a:buChar char="•"/>
            </a:pPr>
            <a:r>
              <a:rPr lang="en-US" sz="1800" kern="0" dirty="0" smtClean="0">
                <a:solidFill>
                  <a:srgbClr val="0000FF"/>
                </a:solidFill>
                <a:latin typeface="Arial"/>
                <a:cs typeface="Arial"/>
              </a:rPr>
              <a:t>Expandable to Include NDE and GOES-R Processing</a:t>
            </a:r>
          </a:p>
          <a:p>
            <a:pPr marL="800100" lvl="1" indent="-342900" algn="l" fontAlgn="base">
              <a:lnSpc>
                <a:spcPct val="90000"/>
              </a:lnSpc>
              <a:spcAft>
                <a:spcPct val="0"/>
              </a:spcAft>
              <a:buFont typeface="Arial"/>
              <a:buChar char="•"/>
            </a:pPr>
            <a:r>
              <a:rPr kumimoji="0" lang="en-US" sz="1800" b="0" i="0" u="none" strike="noStrike" kern="0" cap="none" spc="0" normalizeH="0" baseline="0" noProof="0" dirty="0" smtClean="0">
                <a:ln>
                  <a:noFill/>
                </a:ln>
                <a:solidFill>
                  <a:srgbClr val="0000FF"/>
                </a:solidFill>
                <a:effectLst/>
                <a:uLnTx/>
                <a:uFillTx/>
                <a:latin typeface="Arial"/>
                <a:cs typeface="Arial"/>
              </a:rPr>
              <a:t>Tracks Senders</a:t>
            </a:r>
            <a:r>
              <a:rPr kumimoji="0" lang="en-US" sz="1800" b="0" i="0" u="none" strike="noStrike" kern="0" cap="none" spc="0" normalizeH="0" noProof="0" dirty="0" smtClean="0">
                <a:ln>
                  <a:noFill/>
                </a:ln>
                <a:solidFill>
                  <a:srgbClr val="0000FF"/>
                </a:solidFill>
                <a:effectLst/>
                <a:uLnTx/>
                <a:uFillTx/>
                <a:latin typeface="Arial"/>
                <a:cs typeface="Arial"/>
              </a:rPr>
              <a:t> and Receivers of all JPSS Data </a:t>
            </a:r>
            <a:r>
              <a:rPr lang="en-US" sz="1800" kern="0" dirty="0" smtClean="0">
                <a:solidFill>
                  <a:srgbClr val="0000FF"/>
                </a:solidFill>
                <a:latin typeface="Arial"/>
                <a:cs typeface="Arial"/>
              </a:rPr>
              <a:t>P</a:t>
            </a:r>
            <a:r>
              <a:rPr kumimoji="0" lang="en-US" sz="1800" b="0" i="0" u="none" strike="noStrike" kern="0" cap="none" spc="0" normalizeH="0" noProof="0" dirty="0" err="1" smtClean="0">
                <a:ln>
                  <a:noFill/>
                </a:ln>
                <a:solidFill>
                  <a:srgbClr val="0000FF"/>
                </a:solidFill>
                <a:effectLst/>
                <a:uLnTx/>
                <a:uFillTx/>
                <a:latin typeface="Arial"/>
                <a:cs typeface="Arial"/>
              </a:rPr>
              <a:t>roducts</a:t>
            </a:r>
            <a:endParaRPr kumimoji="0" lang="en-US" sz="1800" b="0" i="0" u="none" strike="noStrike" kern="0" cap="none" spc="0" normalizeH="0" noProof="0" dirty="0" smtClean="0">
              <a:ln>
                <a:noFill/>
              </a:ln>
              <a:solidFill>
                <a:srgbClr val="0000FF"/>
              </a:solidFill>
              <a:effectLst/>
              <a:uLnTx/>
              <a:uFillTx/>
              <a:latin typeface="Arial"/>
              <a:cs typeface="Arial"/>
            </a:endParaRPr>
          </a:p>
          <a:p>
            <a:pPr marL="800100" lvl="1" indent="-342900" algn="l" fontAlgn="base">
              <a:lnSpc>
                <a:spcPct val="90000"/>
              </a:lnSpc>
              <a:spcAft>
                <a:spcPct val="0"/>
              </a:spcAft>
              <a:buFont typeface="Arial"/>
              <a:buChar char="•"/>
            </a:pPr>
            <a:r>
              <a:rPr lang="en-US" sz="1800" b="1" kern="0" noProof="0" dirty="0" smtClean="0">
                <a:solidFill>
                  <a:srgbClr val="0000FF"/>
                </a:solidFill>
                <a:latin typeface="Arial"/>
                <a:cs typeface="Arial"/>
              </a:rPr>
              <a:t>Covers flight science data, ground ancillary and auxiliary data, intermediate products and EDRs.</a:t>
            </a:r>
            <a:endParaRPr kumimoji="0" lang="en-US" sz="1800" b="1" i="0" u="none" strike="noStrike" kern="0" cap="none" spc="0" normalizeH="0" noProof="0" dirty="0" smtClean="0">
              <a:ln>
                <a:noFill/>
              </a:ln>
              <a:solidFill>
                <a:srgbClr val="0000FF"/>
              </a:solidFill>
              <a:effectLst/>
              <a:uLnTx/>
              <a:uFillTx/>
              <a:latin typeface="Arial"/>
              <a:cs typeface="Arial"/>
            </a:endParaRPr>
          </a:p>
          <a:p>
            <a:pPr marL="800100" lvl="1" indent="-342900" algn="l" fontAlgn="base">
              <a:lnSpc>
                <a:spcPct val="90000"/>
              </a:lnSpc>
              <a:spcAft>
                <a:spcPct val="0"/>
              </a:spcAft>
              <a:buFont typeface="Wingdings" charset="2"/>
              <a:buChar char="Ø"/>
            </a:pPr>
            <a:endParaRPr kumimoji="0" lang="en-US" sz="2000" b="0" i="0" u="none" strike="noStrike" kern="0" cap="none" spc="0" normalizeH="0" baseline="0" noProof="0" dirty="0" smtClean="0">
              <a:ln>
                <a:noFill/>
              </a:ln>
              <a:solidFill>
                <a:srgbClr val="009999"/>
              </a:solidFill>
              <a:effectLst/>
              <a:uLnTx/>
              <a:uFillTx/>
              <a:latin typeface="Palatino"/>
              <a:cs typeface="Palatino"/>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5873749"/>
            <a:ext cx="4724400" cy="984250"/>
          </a:xfrm>
          <a:prstGeom prst="rect">
            <a:avLst/>
          </a:prstGeom>
        </p:spPr>
      </p:pic>
      <p:sp>
        <p:nvSpPr>
          <p:cNvPr id="3" name="TextBox 2"/>
          <p:cNvSpPr txBox="1"/>
          <p:nvPr/>
        </p:nvSpPr>
        <p:spPr>
          <a:xfrm>
            <a:off x="7315200" y="5947819"/>
            <a:ext cx="1676400" cy="954107"/>
          </a:xfrm>
          <a:prstGeom prst="rect">
            <a:avLst/>
          </a:prstGeom>
          <a:noFill/>
        </p:spPr>
        <p:txBody>
          <a:bodyPr wrap="square" rtlCol="0">
            <a:spAutoFit/>
          </a:bodyPr>
          <a:lstStyle/>
          <a:p>
            <a:pPr algn="ctr"/>
            <a:r>
              <a:rPr lang="en-US" sz="2800" b="1" dirty="0" smtClean="0"/>
              <a:t>Poster # 2-21</a:t>
            </a:r>
            <a:endParaRPr lang="en-US" sz="2800" b="1" dirty="0"/>
          </a:p>
        </p:txBody>
      </p:sp>
      <p:sp>
        <p:nvSpPr>
          <p:cNvPr id="7" name="Rectangle 6"/>
          <p:cNvSpPr/>
          <p:nvPr/>
        </p:nvSpPr>
        <p:spPr>
          <a:xfrm>
            <a:off x="-76200" y="152400"/>
            <a:ext cx="7391400" cy="2000548"/>
          </a:xfrm>
          <a:prstGeom prst="rect">
            <a:avLst/>
          </a:prstGeom>
        </p:spPr>
        <p:txBody>
          <a:bodyPr wrap="square">
            <a:spAutoFit/>
          </a:bodyPr>
          <a:lstStyle/>
          <a:p>
            <a:pPr algn="ctr"/>
            <a:r>
              <a:rPr lang="en-US" sz="2400" b="1" dirty="0">
                <a:latin typeface="Arial"/>
                <a:cs typeface="Arial"/>
              </a:rPr>
              <a:t>Accurate Data Flow Management Tool Facilitates </a:t>
            </a:r>
            <a:endParaRPr lang="en-US" sz="2400" dirty="0">
              <a:latin typeface="Arial"/>
              <a:cs typeface="Arial"/>
            </a:endParaRPr>
          </a:p>
          <a:p>
            <a:pPr algn="ctr"/>
            <a:r>
              <a:rPr lang="en-US" sz="2400" b="1" dirty="0">
                <a:latin typeface="Arial"/>
                <a:cs typeface="Arial"/>
              </a:rPr>
              <a:t>Operational Stability and Risk Management in a </a:t>
            </a:r>
            <a:endParaRPr lang="en-US" sz="2400" dirty="0">
              <a:latin typeface="Arial"/>
              <a:cs typeface="Arial"/>
            </a:endParaRPr>
          </a:p>
          <a:p>
            <a:pPr algn="ctr"/>
            <a:r>
              <a:rPr lang="en-US" sz="2400" b="1" dirty="0" smtClean="0">
                <a:latin typeface="Arial"/>
                <a:cs typeface="Arial"/>
              </a:rPr>
              <a:t>Dynamic </a:t>
            </a:r>
            <a:r>
              <a:rPr lang="en-US" sz="2400" b="1" dirty="0">
                <a:latin typeface="Arial"/>
                <a:cs typeface="Arial"/>
              </a:rPr>
              <a:t>Science Processing </a:t>
            </a:r>
            <a:r>
              <a:rPr lang="en-US" sz="2400" b="1" dirty="0" smtClean="0">
                <a:latin typeface="Arial"/>
                <a:cs typeface="Arial"/>
              </a:rPr>
              <a:t>Environment</a:t>
            </a:r>
          </a:p>
          <a:p>
            <a:pPr algn="ctr"/>
            <a:endParaRPr lang="en-US" sz="1400" b="1" dirty="0" smtClean="0">
              <a:solidFill>
                <a:srgbClr val="0000FF"/>
              </a:solidFill>
              <a:latin typeface="Arial"/>
              <a:cs typeface="Arial"/>
            </a:endParaRPr>
          </a:p>
          <a:p>
            <a:pPr algn="ctr"/>
            <a:r>
              <a:rPr lang="en-US" sz="2000" b="1" dirty="0" smtClean="0">
                <a:solidFill>
                  <a:srgbClr val="0000FF"/>
                </a:solidFill>
                <a:latin typeface="Arial"/>
                <a:cs typeface="Arial"/>
              </a:rPr>
              <a:t>Laura Ellen Dafoe, Jeffrey Hayden</a:t>
            </a:r>
          </a:p>
          <a:p>
            <a:pPr algn="ctr"/>
            <a:r>
              <a:rPr lang="en-US" b="1" dirty="0" smtClean="0">
                <a:solidFill>
                  <a:srgbClr val="0000FF"/>
                </a:solidFill>
                <a:latin typeface="Arial"/>
                <a:cs typeface="Arial"/>
              </a:rPr>
              <a:t>Jeffries Technology Solutions, Inc in support of JPSS</a:t>
            </a:r>
            <a:r>
              <a:rPr lang="en-US" dirty="0" smtClean="0">
                <a:solidFill>
                  <a:srgbClr val="0000FF"/>
                </a:solidFill>
                <a:latin typeface="Arial"/>
                <a:cs typeface="Arial"/>
              </a:rPr>
              <a:t> </a:t>
            </a:r>
            <a:endParaRPr lang="en-US" dirty="0">
              <a:solidFill>
                <a:srgbClr val="0000FF"/>
              </a:solidFill>
              <a:latin typeface="Arial"/>
              <a:cs typeface="Arial"/>
            </a:endParaRPr>
          </a:p>
        </p:txBody>
      </p:sp>
      <p:pic>
        <p:nvPicPr>
          <p:cNvPr id="11" name="Picture 10" descr="SDR Data Flows Block 2.0.03062015 cropp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23" y="0"/>
            <a:ext cx="2040277" cy="6019800"/>
          </a:xfrm>
          <a:prstGeom prst="rect">
            <a:avLst/>
          </a:prstGeom>
        </p:spPr>
      </p:pic>
    </p:spTree>
    <p:extLst>
      <p:ext uri="{BB962C8B-B14F-4D97-AF65-F5344CB8AC3E}">
        <p14:creationId xmlns:p14="http://schemas.microsoft.com/office/powerpoint/2010/main" val="238992859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95250" y="762000"/>
            <a:ext cx="9058275"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00FF"/>
                </a:solidFill>
                <a:latin typeface="Arial" pitchFamily="34" charset="0"/>
                <a:cs typeface="Arial" pitchFamily="34" charset="0"/>
              </a:rPr>
              <a:t>Real-time Monitoring Land Surface Vegetation Phenology from VIIRS Observations</a:t>
            </a:r>
          </a:p>
          <a:p>
            <a:pPr>
              <a:spcBef>
                <a:spcPts val="0"/>
              </a:spcBef>
            </a:pPr>
            <a:r>
              <a:rPr lang="en-US" sz="2000" b="1" dirty="0">
                <a:solidFill>
                  <a:prstClr val="black"/>
                </a:solidFill>
              </a:rPr>
              <a:t>Xiaoyang </a:t>
            </a:r>
            <a:r>
              <a:rPr lang="en-US" sz="2000" b="1" dirty="0" smtClean="0">
                <a:solidFill>
                  <a:prstClr val="black"/>
                </a:solidFill>
              </a:rPr>
              <a:t>Zhang</a:t>
            </a:r>
            <a:r>
              <a:rPr lang="en-US" sz="2000" b="1" baseline="30000" dirty="0" smtClean="0">
                <a:solidFill>
                  <a:prstClr val="black"/>
                </a:solidFill>
              </a:rPr>
              <a:t>1</a:t>
            </a:r>
            <a:r>
              <a:rPr lang="en-US" sz="2000" b="1" dirty="0" smtClean="0">
                <a:solidFill>
                  <a:prstClr val="black"/>
                </a:solidFill>
              </a:rPr>
              <a:t>, </a:t>
            </a:r>
            <a:r>
              <a:rPr lang="en-US" sz="2000" b="1" dirty="0">
                <a:solidFill>
                  <a:prstClr val="black"/>
                </a:solidFill>
              </a:rPr>
              <a:t>Lingling </a:t>
            </a:r>
            <a:r>
              <a:rPr lang="en-US" sz="2000" b="1" dirty="0" smtClean="0">
                <a:solidFill>
                  <a:prstClr val="black"/>
                </a:solidFill>
              </a:rPr>
              <a:t>Liu</a:t>
            </a:r>
            <a:r>
              <a:rPr lang="en-US" sz="2000" b="1" baseline="30000" dirty="0" smtClean="0">
                <a:solidFill>
                  <a:prstClr val="black"/>
                </a:solidFill>
              </a:rPr>
              <a:t>1</a:t>
            </a:r>
            <a:r>
              <a:rPr lang="en-US" sz="2000" b="1" dirty="0" smtClean="0">
                <a:solidFill>
                  <a:prstClr val="black"/>
                </a:solidFill>
              </a:rPr>
              <a:t> </a:t>
            </a:r>
            <a:r>
              <a:rPr lang="en-US" sz="2000" b="1" dirty="0">
                <a:solidFill>
                  <a:prstClr val="black"/>
                </a:solidFill>
              </a:rPr>
              <a:t>&amp; Yunyue </a:t>
            </a:r>
            <a:r>
              <a:rPr lang="en-US" sz="2000" b="1" dirty="0" smtClean="0">
                <a:solidFill>
                  <a:prstClr val="black"/>
                </a:solidFill>
              </a:rPr>
              <a:t>Yu</a:t>
            </a:r>
            <a:r>
              <a:rPr lang="en-US" sz="2000" b="1" baseline="30000" dirty="0" smtClean="0">
                <a:solidFill>
                  <a:prstClr val="black"/>
                </a:solidFill>
              </a:rPr>
              <a:t>2</a:t>
            </a:r>
            <a:r>
              <a:rPr lang="en-US" sz="2000" b="1" dirty="0" smtClean="0">
                <a:solidFill>
                  <a:prstClr val="black"/>
                </a:solidFill>
              </a:rPr>
              <a:t> </a:t>
            </a:r>
          </a:p>
          <a:p>
            <a:pPr>
              <a:spcBef>
                <a:spcPts val="0"/>
              </a:spcBef>
            </a:pPr>
            <a:r>
              <a:rPr lang="en-US" sz="1600" baseline="30000" dirty="0" smtClean="0">
                <a:solidFill>
                  <a:prstClr val="black"/>
                </a:solidFill>
                <a:latin typeface="Times New Roman" panose="02020603050405020304" pitchFamily="18" charset="0"/>
                <a:cs typeface="Times New Roman" panose="02020603050405020304" pitchFamily="18" charset="0"/>
              </a:rPr>
              <a:t>1</a:t>
            </a:r>
            <a:r>
              <a:rPr lang="en-US" sz="1600" dirty="0" smtClean="0">
                <a:solidFill>
                  <a:prstClr val="black"/>
                </a:solidFill>
                <a:latin typeface="Times New Roman" panose="02020603050405020304" pitchFamily="18" charset="0"/>
                <a:cs typeface="Times New Roman" panose="02020603050405020304" pitchFamily="18" charset="0"/>
              </a:rPr>
              <a:t>GSCE, </a:t>
            </a:r>
            <a:r>
              <a:rPr lang="en-US" sz="1600" dirty="0">
                <a:solidFill>
                  <a:prstClr val="black"/>
                </a:solidFill>
                <a:latin typeface="Times New Roman" panose="02020603050405020304" pitchFamily="18" charset="0"/>
                <a:cs typeface="Times New Roman" panose="02020603050405020304" pitchFamily="18" charset="0"/>
              </a:rPr>
              <a:t>South Dakota State </a:t>
            </a:r>
            <a:r>
              <a:rPr lang="en-US" sz="1600" dirty="0" smtClean="0">
                <a:solidFill>
                  <a:prstClr val="black"/>
                </a:solidFill>
                <a:latin typeface="Times New Roman" panose="02020603050405020304" pitchFamily="18" charset="0"/>
                <a:cs typeface="Times New Roman" panose="02020603050405020304" pitchFamily="18" charset="0"/>
              </a:rPr>
              <a:t>University, Brookings</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SD;     </a:t>
            </a:r>
            <a:r>
              <a:rPr lang="en-US" sz="1600" baseline="30000" dirty="0" smtClean="0">
                <a:solidFill>
                  <a:prstClr val="black"/>
                </a:solidFill>
                <a:latin typeface="Times New Roman" panose="02020603050405020304" pitchFamily="18" charset="0"/>
                <a:cs typeface="Times New Roman" panose="02020603050405020304" pitchFamily="18" charset="0"/>
              </a:rPr>
              <a:t>2</a:t>
            </a:r>
            <a:r>
              <a:rPr lang="en-US" sz="1600" dirty="0" smtClean="0">
                <a:solidFill>
                  <a:prstClr val="black"/>
                </a:solidFill>
                <a:latin typeface="Times New Roman" panose="02020603050405020304" pitchFamily="18" charset="0"/>
                <a:cs typeface="Times New Roman" panose="02020603050405020304" pitchFamily="18" charset="0"/>
              </a:rPr>
              <a:t>NOAA/NESDIS/STAR, College Park, MD</a:t>
            </a:r>
            <a:r>
              <a:rPr lang="en-US" sz="2800" dirty="0">
                <a:solidFill>
                  <a:prstClr val="black"/>
                </a:solidFill>
              </a:rPr>
              <a:t>	</a:t>
            </a:r>
            <a:endParaRPr lang="en-US" sz="2800" dirty="0" smtClean="0">
              <a:solidFill>
                <a:prstClr val="black"/>
              </a:solidFill>
            </a:endParaRPr>
          </a:p>
          <a:p>
            <a:endParaRPr lang="en-US" sz="2800" dirty="0">
              <a:solidFill>
                <a:prstClr val="black"/>
              </a:solidFill>
            </a:endParaRPr>
          </a:p>
        </p:txBody>
      </p:sp>
      <p:sp>
        <p:nvSpPr>
          <p:cNvPr id="5" name="Rectangle 5"/>
          <p:cNvSpPr txBox="1">
            <a:spLocks noChangeArrowheads="1"/>
          </p:cNvSpPr>
          <p:nvPr/>
        </p:nvSpPr>
        <p:spPr>
          <a:xfrm>
            <a:off x="85725" y="1447800"/>
            <a:ext cx="4935285" cy="485988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600" b="1" dirty="0" smtClean="0">
                <a:solidFill>
                  <a:prstClr val="black"/>
                </a:solidFill>
              </a:rPr>
              <a:t>Collect timely </a:t>
            </a:r>
            <a:r>
              <a:rPr lang="en-US" sz="2600" b="1" dirty="0">
                <a:solidFill>
                  <a:prstClr val="black"/>
                </a:solidFill>
              </a:rPr>
              <a:t>available </a:t>
            </a:r>
            <a:r>
              <a:rPr lang="en-US" sz="2600" b="1" dirty="0" smtClean="0">
                <a:solidFill>
                  <a:prstClr val="black"/>
                </a:solidFill>
              </a:rPr>
              <a:t>daily JPSS </a:t>
            </a:r>
            <a:r>
              <a:rPr lang="en-US" sz="2600" b="1" dirty="0">
                <a:solidFill>
                  <a:prstClr val="black"/>
                </a:solidFill>
              </a:rPr>
              <a:t>VIIRS </a:t>
            </a:r>
            <a:r>
              <a:rPr lang="en-US" sz="2600" b="1" dirty="0" smtClean="0">
                <a:solidFill>
                  <a:prstClr val="black"/>
                </a:solidFill>
              </a:rPr>
              <a:t>observations</a:t>
            </a:r>
          </a:p>
          <a:p>
            <a:pPr marL="342900" indent="-342900" algn="l" fontAlgn="base">
              <a:lnSpc>
                <a:spcPct val="90000"/>
              </a:lnSpc>
              <a:spcAft>
                <a:spcPct val="0"/>
              </a:spcAft>
              <a:buFontTx/>
              <a:buChar char="•"/>
            </a:pPr>
            <a:r>
              <a:rPr lang="en-US" sz="2600" b="1" dirty="0" smtClean="0">
                <a:solidFill>
                  <a:prstClr val="black"/>
                </a:solidFill>
              </a:rPr>
              <a:t>Generate </a:t>
            </a:r>
            <a:r>
              <a:rPr lang="en-US" sz="2600" b="1" dirty="0">
                <a:solidFill>
                  <a:prstClr val="black"/>
                </a:solidFill>
              </a:rPr>
              <a:t>a set of potential temporal trajectories of vegetation development at a given time and </a:t>
            </a:r>
            <a:r>
              <a:rPr lang="en-US" sz="2600" b="1" dirty="0" smtClean="0">
                <a:solidFill>
                  <a:prstClr val="black"/>
                </a:solidFill>
              </a:rPr>
              <a:t>pixel</a:t>
            </a:r>
          </a:p>
          <a:p>
            <a:pPr marL="342900" indent="-342900" algn="l" fontAlgn="base">
              <a:lnSpc>
                <a:spcPct val="90000"/>
              </a:lnSpc>
              <a:spcAft>
                <a:spcPct val="0"/>
              </a:spcAft>
              <a:buFontTx/>
              <a:buChar char="•"/>
            </a:pPr>
            <a:r>
              <a:rPr lang="en-US" sz="2600" b="1" dirty="0">
                <a:solidFill>
                  <a:prstClr val="black"/>
                </a:solidFill>
              </a:rPr>
              <a:t>M</a:t>
            </a:r>
            <a:r>
              <a:rPr lang="en-US" sz="2600" b="1" dirty="0" smtClean="0">
                <a:solidFill>
                  <a:prstClr val="black"/>
                </a:solidFill>
              </a:rPr>
              <a:t>onitor in near real time and </a:t>
            </a:r>
            <a:r>
              <a:rPr lang="en-US" sz="2600" b="1" dirty="0">
                <a:solidFill>
                  <a:prstClr val="black"/>
                </a:solidFill>
              </a:rPr>
              <a:t>forecast </a:t>
            </a:r>
            <a:r>
              <a:rPr lang="en-US" sz="2600" b="1" dirty="0" smtClean="0">
                <a:solidFill>
                  <a:prstClr val="black"/>
                </a:solidFill>
              </a:rPr>
              <a:t>in 10 days ahead the spring </a:t>
            </a:r>
            <a:r>
              <a:rPr lang="en-US" sz="2600" b="1" dirty="0">
                <a:solidFill>
                  <a:prstClr val="black"/>
                </a:solidFill>
              </a:rPr>
              <a:t>green vegetation growth and autumn color foliage status </a:t>
            </a:r>
            <a:r>
              <a:rPr lang="en-US" sz="2600" b="1" dirty="0" smtClean="0">
                <a:solidFill>
                  <a:prstClr val="black"/>
                </a:solidFill>
              </a:rPr>
              <a:t>and uncertainties </a:t>
            </a:r>
          </a:p>
          <a:p>
            <a:pPr marL="342900" indent="-342900" algn="l" fontAlgn="base">
              <a:lnSpc>
                <a:spcPct val="90000"/>
              </a:lnSpc>
              <a:spcAft>
                <a:spcPct val="0"/>
              </a:spcAft>
              <a:buFontTx/>
              <a:buChar char="•"/>
            </a:pPr>
            <a:r>
              <a:rPr lang="en-US" sz="2600" b="1" dirty="0" smtClean="0">
                <a:solidFill>
                  <a:prstClr val="black"/>
                </a:solidFill>
              </a:rPr>
              <a:t>GOES-R ABI could improve the monitoring quality of temporal foliage development greatly</a:t>
            </a:r>
            <a:endParaRPr lang="en-US" sz="2600" b="1"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6200774"/>
            <a:ext cx="4629150" cy="657225"/>
          </a:xfrm>
          <a:prstGeom prst="rect">
            <a:avLst/>
          </a:prstGeom>
        </p:spPr>
      </p:pic>
      <p:sp>
        <p:nvSpPr>
          <p:cNvPr id="3" name="TextBox 2"/>
          <p:cNvSpPr txBox="1"/>
          <p:nvPr/>
        </p:nvSpPr>
        <p:spPr>
          <a:xfrm>
            <a:off x="6162675" y="6396335"/>
            <a:ext cx="2971800" cy="461665"/>
          </a:xfrm>
          <a:prstGeom prst="rect">
            <a:avLst/>
          </a:prstGeom>
          <a:noFill/>
        </p:spPr>
        <p:txBody>
          <a:bodyPr wrap="square" rtlCol="0">
            <a:spAutoFit/>
          </a:bodyPr>
          <a:lstStyle/>
          <a:p>
            <a:pPr algn="ctr" defTabSz="914400"/>
            <a:r>
              <a:rPr lang="en-US" sz="2400" dirty="0" smtClean="0">
                <a:solidFill>
                  <a:prstClr val="black"/>
                </a:solidFill>
              </a:rPr>
              <a:t>Poster # 2-22</a:t>
            </a:r>
            <a:endParaRPr lang="en-US" sz="2400" dirty="0">
              <a:solidFill>
                <a:prstClr val="black"/>
              </a:solidFill>
            </a:endParaRPr>
          </a:p>
        </p:txBody>
      </p:sp>
      <p:grpSp>
        <p:nvGrpSpPr>
          <p:cNvPr id="21" name="Group 20"/>
          <p:cNvGrpSpPr/>
          <p:nvPr/>
        </p:nvGrpSpPr>
        <p:grpSpPr>
          <a:xfrm>
            <a:off x="4899759" y="4267200"/>
            <a:ext cx="4168041" cy="2171286"/>
            <a:chOff x="4900308" y="4800600"/>
            <a:chExt cx="4015092" cy="1637886"/>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6" y="4800600"/>
              <a:ext cx="3990974" cy="1637886"/>
            </a:xfrm>
            <a:prstGeom prst="rect">
              <a:avLst/>
            </a:prstGeom>
          </p:spPr>
        </p:pic>
        <p:sp>
          <p:nvSpPr>
            <p:cNvPr id="13" name="TextBox 12"/>
            <p:cNvSpPr txBox="1"/>
            <p:nvPr/>
          </p:nvSpPr>
          <p:spPr>
            <a:xfrm>
              <a:off x="4900308" y="4800600"/>
              <a:ext cx="1918810" cy="812588"/>
            </a:xfrm>
            <a:prstGeom prst="rect">
              <a:avLst/>
            </a:prstGeom>
            <a:noFill/>
          </p:spPr>
          <p:txBody>
            <a:bodyPr wrap="square" rtlCol="0">
              <a:spAutoFit/>
            </a:bodyPr>
            <a:lstStyle/>
            <a:p>
              <a:pPr defTabSz="914400"/>
              <a:r>
                <a:rPr lang="en-US" sz="1600" b="1" dirty="0" smtClean="0">
                  <a:solidFill>
                    <a:srgbClr val="C00000"/>
                  </a:solidFill>
                </a:rPr>
                <a:t>Predication of spring green vegetation fraction in 10 days ahead</a:t>
              </a:r>
              <a:endParaRPr lang="en-US" sz="1600" b="1" dirty="0">
                <a:solidFill>
                  <a:srgbClr val="C00000"/>
                </a:solidFill>
              </a:endParaRPr>
            </a:p>
          </p:txBody>
        </p:sp>
      </p:grpSp>
      <p:grpSp>
        <p:nvGrpSpPr>
          <p:cNvPr id="25" name="Group 24"/>
          <p:cNvGrpSpPr/>
          <p:nvPr/>
        </p:nvGrpSpPr>
        <p:grpSpPr>
          <a:xfrm>
            <a:off x="4876800" y="1694276"/>
            <a:ext cx="4153115" cy="2209800"/>
            <a:chOff x="4924425" y="1524000"/>
            <a:chExt cx="4143375" cy="1600200"/>
          </a:xfrm>
        </p:grpSpPr>
        <p:grpSp>
          <p:nvGrpSpPr>
            <p:cNvPr id="19" name="Group 18"/>
            <p:cNvGrpSpPr/>
            <p:nvPr/>
          </p:nvGrpSpPr>
          <p:grpSpPr>
            <a:xfrm>
              <a:off x="4924425" y="1524000"/>
              <a:ext cx="4143375" cy="1600200"/>
              <a:chOff x="4924425" y="1524000"/>
              <a:chExt cx="4143375" cy="1752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425" y="1524000"/>
                <a:ext cx="3944684" cy="17526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2390775"/>
                <a:ext cx="628223" cy="16827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2559049"/>
                <a:ext cx="990600" cy="717551"/>
              </a:xfrm>
              <a:prstGeom prst="rect">
                <a:avLst/>
              </a:prstGeom>
            </p:spPr>
          </p:pic>
        </p:grpSp>
        <p:sp>
          <p:nvSpPr>
            <p:cNvPr id="22" name="TextBox 21"/>
            <p:cNvSpPr txBox="1"/>
            <p:nvPr/>
          </p:nvSpPr>
          <p:spPr>
            <a:xfrm>
              <a:off x="4924425" y="1524647"/>
              <a:ext cx="1995488" cy="601756"/>
            </a:xfrm>
            <a:prstGeom prst="rect">
              <a:avLst/>
            </a:prstGeom>
            <a:noFill/>
          </p:spPr>
          <p:txBody>
            <a:bodyPr wrap="square" rtlCol="0">
              <a:spAutoFit/>
            </a:bodyPr>
            <a:lstStyle/>
            <a:p>
              <a:pPr defTabSz="914400"/>
              <a:r>
                <a:rPr lang="en-US" sz="1600" b="1" dirty="0" smtClean="0">
                  <a:solidFill>
                    <a:srgbClr val="7030A0"/>
                  </a:solidFill>
                </a:rPr>
                <a:t>Real-Time Monitoring of fall foliage coloration</a:t>
              </a:r>
              <a:endParaRPr lang="en-US" sz="1600" b="1" dirty="0">
                <a:solidFill>
                  <a:srgbClr val="7030A0"/>
                </a:solidFill>
              </a:endParaRPr>
            </a:p>
          </p:txBody>
        </p:sp>
      </p:grpSp>
    </p:spTree>
    <p:extLst>
      <p:ext uri="{BB962C8B-B14F-4D97-AF65-F5344CB8AC3E}">
        <p14:creationId xmlns:p14="http://schemas.microsoft.com/office/powerpoint/2010/main" val="278332757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F1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98996" y="6435882"/>
            <a:ext cx="1340204" cy="286521"/>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397" y="6368697"/>
            <a:ext cx="2628900" cy="35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C:\Users\akoltunov\Google Drive\UCDdrive\DOC\PRESENTATIONS\UCDavis_expanded_logo_gold-blue.png"/>
          <p:cNvPicPr>
            <a:picLocks noChangeAspect="1" noChangeArrowheads="1"/>
          </p:cNvPicPr>
          <p:nvPr/>
        </p:nvPicPr>
        <p:blipFill>
          <a:blip r:embed="rId5" cstate="print">
            <a:duotone>
              <a:prstClr val="black"/>
              <a:schemeClr val="tx2">
                <a:lumMod val="50000"/>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90921" y="232492"/>
            <a:ext cx="864112" cy="244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print">
            <a:duotone>
              <a:prstClr val="black"/>
              <a:schemeClr val="tx2">
                <a:lumMod val="50000"/>
                <a:tint val="45000"/>
                <a:satMod val="400000"/>
              </a:scheme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91400" y="228600"/>
            <a:ext cx="1492604" cy="236236"/>
          </a:xfrm>
          <a:prstGeom prst="rect">
            <a:avLst/>
          </a:prstGeom>
        </p:spPr>
      </p:pic>
      <p:sp>
        <p:nvSpPr>
          <p:cNvPr id="15" name="Rectangle 14"/>
          <p:cNvSpPr/>
          <p:nvPr/>
        </p:nvSpPr>
        <p:spPr>
          <a:xfrm>
            <a:off x="182386" y="3581400"/>
            <a:ext cx="4447038" cy="984885"/>
          </a:xfrm>
          <a:prstGeom prst="rect">
            <a:avLst/>
          </a:prstGeom>
        </p:spPr>
        <p:txBody>
          <a:bodyPr wrap="square">
            <a:spAutoFit/>
          </a:bodyPr>
          <a:lstStyle/>
          <a:p>
            <a:pPr>
              <a:spcBef>
                <a:spcPct val="50000"/>
              </a:spcBef>
              <a:defRPr/>
            </a:pPr>
            <a:r>
              <a:rPr kumimoji="1" lang="en-US" sz="1600" b="1" dirty="0" smtClean="0">
                <a:solidFill>
                  <a:srgbClr val="FF0000"/>
                </a:solidFill>
                <a:latin typeface="Share-BoldOSF" pitchFamily="50" charset="0"/>
              </a:rPr>
              <a:t>GOES-EFD (Alpha) prototype</a:t>
            </a:r>
          </a:p>
          <a:p>
            <a:pPr marL="342900" indent="-342900">
              <a:spcBef>
                <a:spcPct val="50000"/>
              </a:spcBef>
              <a:buFont typeface="Wingdings" pitchFamily="2" charset="2"/>
              <a:buChar char="§"/>
              <a:defRPr/>
            </a:pPr>
            <a:r>
              <a:rPr kumimoji="1" lang="en-US" sz="1400" dirty="0" smtClean="0">
                <a:solidFill>
                  <a:srgbClr val="004E50"/>
                </a:solidFill>
                <a:latin typeface="Share-Bold" pitchFamily="50" charset="0"/>
              </a:rPr>
              <a:t>Detects </a:t>
            </a:r>
            <a:r>
              <a:rPr kumimoji="1" lang="en-US" sz="1400" dirty="0">
                <a:solidFill>
                  <a:srgbClr val="004E50"/>
                </a:solidFill>
                <a:latin typeface="Share-Bold" pitchFamily="50" charset="0"/>
              </a:rPr>
              <a:t>new ignitions faster than WF-ABBA </a:t>
            </a:r>
          </a:p>
          <a:p>
            <a:pPr marL="342900" indent="-342900">
              <a:spcBef>
                <a:spcPct val="50000"/>
              </a:spcBef>
              <a:buFont typeface="Wingdings" pitchFamily="2" charset="2"/>
              <a:buChar char="§"/>
              <a:defRPr/>
            </a:pPr>
            <a:r>
              <a:rPr kumimoji="1" lang="en-US" sz="1400" dirty="0" smtClean="0">
                <a:solidFill>
                  <a:srgbClr val="004E50"/>
                </a:solidFill>
                <a:latin typeface="Share-Bold" pitchFamily="50" charset="0"/>
              </a:rPr>
              <a:t>Can </a:t>
            </a:r>
            <a:r>
              <a:rPr kumimoji="1" lang="en-US" sz="1400" dirty="0">
                <a:solidFill>
                  <a:srgbClr val="004E50"/>
                </a:solidFill>
                <a:latin typeface="Share-Bold" pitchFamily="50" charset="0"/>
              </a:rPr>
              <a:t>provide </a:t>
            </a:r>
            <a:r>
              <a:rPr kumimoji="1" lang="en-US" sz="1400" i="1" dirty="0">
                <a:solidFill>
                  <a:srgbClr val="004E50"/>
                </a:solidFill>
                <a:latin typeface="Share-Bold" pitchFamily="50" charset="0"/>
              </a:rPr>
              <a:t>the earliest alarm </a:t>
            </a:r>
            <a:r>
              <a:rPr kumimoji="1" lang="en-US" sz="1400" dirty="0">
                <a:solidFill>
                  <a:srgbClr val="004E50"/>
                </a:solidFill>
                <a:latin typeface="Share-Bold" pitchFamily="50" charset="0"/>
              </a:rPr>
              <a:t>for many incidents</a:t>
            </a:r>
          </a:p>
        </p:txBody>
      </p:sp>
      <p:sp>
        <p:nvSpPr>
          <p:cNvPr id="35" name="Rectangle 34"/>
          <p:cNvSpPr/>
          <p:nvPr/>
        </p:nvSpPr>
        <p:spPr>
          <a:xfrm>
            <a:off x="165033" y="1676400"/>
            <a:ext cx="5270969" cy="1800493"/>
          </a:xfrm>
          <a:prstGeom prst="rect">
            <a:avLst/>
          </a:prstGeom>
        </p:spPr>
        <p:txBody>
          <a:bodyPr wrap="square">
            <a:spAutoFit/>
          </a:bodyPr>
          <a:lstStyle/>
          <a:p>
            <a:pPr>
              <a:lnSpc>
                <a:spcPct val="150000"/>
              </a:lnSpc>
            </a:pPr>
            <a:r>
              <a:rPr lang="en-US" sz="1600" b="1" dirty="0">
                <a:solidFill>
                  <a:srgbClr val="FF0000"/>
                </a:solidFill>
                <a:latin typeface="Share-BoldOSF" pitchFamily="50" charset="0"/>
              </a:rPr>
              <a:t>GOES-EFD </a:t>
            </a:r>
            <a:r>
              <a:rPr lang="en-US" sz="1600" b="1" dirty="0" smtClean="0">
                <a:solidFill>
                  <a:srgbClr val="FF0000"/>
                </a:solidFill>
                <a:latin typeface="Share-BoldOSF" pitchFamily="50" charset="0"/>
              </a:rPr>
              <a:t>goal</a:t>
            </a:r>
            <a:r>
              <a:rPr lang="en-US" sz="1600" b="1" dirty="0">
                <a:solidFill>
                  <a:srgbClr val="FF0000"/>
                </a:solidFill>
                <a:latin typeface="Share-BoldOSF" pitchFamily="50" charset="0"/>
              </a:rPr>
              <a:t>: </a:t>
            </a:r>
            <a:r>
              <a:rPr lang="en-US" sz="1600" b="1" dirty="0" smtClean="0">
                <a:solidFill>
                  <a:srgbClr val="FF0000"/>
                </a:solidFill>
                <a:latin typeface="Share-BoldOSF" pitchFamily="50" charset="0"/>
              </a:rPr>
              <a:t> </a:t>
            </a:r>
          </a:p>
          <a:p>
            <a:pPr algn="ctr">
              <a:lnSpc>
                <a:spcPct val="150000"/>
              </a:lnSpc>
            </a:pPr>
            <a:r>
              <a:rPr lang="en-US" sz="1600" b="1" dirty="0" smtClean="0">
                <a:solidFill>
                  <a:srgbClr val="FF0000"/>
                </a:solidFill>
                <a:latin typeface="Share-Regular" pitchFamily="50" charset="0"/>
              </a:rPr>
              <a:t>Timely Initial Detection of Wildfire Ignitions</a:t>
            </a:r>
          </a:p>
          <a:p>
            <a:pPr marL="285750" indent="-285750">
              <a:lnSpc>
                <a:spcPct val="150000"/>
              </a:lnSpc>
              <a:buFont typeface="Wingdings" pitchFamily="2" charset="2"/>
              <a:buChar char="§"/>
            </a:pPr>
            <a:r>
              <a:rPr lang="en-US" sz="1400" b="1" dirty="0" smtClean="0">
                <a:solidFill>
                  <a:srgbClr val="004E50"/>
                </a:solidFill>
                <a:latin typeface="Share-Bold" pitchFamily="50" charset="0"/>
              </a:rPr>
              <a:t>Urgently needed to support first responders</a:t>
            </a:r>
            <a:endParaRPr lang="en-US" sz="1400" b="1" dirty="0">
              <a:solidFill>
                <a:srgbClr val="004E50"/>
              </a:solidFill>
              <a:latin typeface="Share-Bold" pitchFamily="50" charset="0"/>
            </a:endParaRPr>
          </a:p>
          <a:p>
            <a:pPr marL="285750" indent="-285750">
              <a:lnSpc>
                <a:spcPct val="150000"/>
              </a:lnSpc>
              <a:buFont typeface="Wingdings" pitchFamily="2" charset="2"/>
              <a:buChar char="§"/>
            </a:pPr>
            <a:r>
              <a:rPr lang="en-US" sz="1400" b="1" dirty="0">
                <a:solidFill>
                  <a:srgbClr val="004E50"/>
                </a:solidFill>
                <a:latin typeface="Share-Bold" pitchFamily="50" charset="0"/>
              </a:rPr>
              <a:t>Feasible from </a:t>
            </a:r>
            <a:r>
              <a:rPr lang="en-US" sz="1400" b="1" dirty="0" smtClean="0">
                <a:solidFill>
                  <a:srgbClr val="004E50"/>
                </a:solidFill>
                <a:latin typeface="Share-Bold" pitchFamily="50" charset="0"/>
              </a:rPr>
              <a:t>GOES, but </a:t>
            </a:r>
            <a:r>
              <a:rPr lang="en-US" sz="1400" b="1" dirty="0">
                <a:solidFill>
                  <a:srgbClr val="004E50"/>
                </a:solidFill>
                <a:latin typeface="Share-Bold" pitchFamily="50" charset="0"/>
              </a:rPr>
              <a:t>not </a:t>
            </a:r>
            <a:r>
              <a:rPr lang="en-US" sz="1400" b="1" dirty="0" smtClean="0">
                <a:solidFill>
                  <a:srgbClr val="004E50"/>
                </a:solidFill>
                <a:latin typeface="Share-Bold" pitchFamily="50" charset="0"/>
              </a:rPr>
              <a:t>an objective of WF-ABBA</a:t>
            </a:r>
          </a:p>
          <a:p>
            <a:pPr marL="285750" indent="-285750">
              <a:lnSpc>
                <a:spcPct val="150000"/>
              </a:lnSpc>
              <a:buFont typeface="Wingdings" pitchFamily="2" charset="2"/>
              <a:buChar char="§"/>
            </a:pPr>
            <a:r>
              <a:rPr lang="en-US" sz="1400" b="1" dirty="0">
                <a:solidFill>
                  <a:srgbClr val="004E50"/>
                </a:solidFill>
                <a:latin typeface="Share-Bold" pitchFamily="50" charset="0"/>
              </a:rPr>
              <a:t>R</a:t>
            </a:r>
            <a:r>
              <a:rPr lang="en-US" sz="1400" b="1" dirty="0" smtClean="0">
                <a:solidFill>
                  <a:srgbClr val="004E50"/>
                </a:solidFill>
                <a:latin typeface="Share-Bold" pitchFamily="50" charset="0"/>
              </a:rPr>
              <a:t>equires a specialized </a:t>
            </a:r>
            <a:r>
              <a:rPr lang="en-US" sz="1400" b="1" dirty="0">
                <a:solidFill>
                  <a:srgbClr val="004E50"/>
                </a:solidFill>
                <a:latin typeface="Share-Bold" pitchFamily="50" charset="0"/>
              </a:rPr>
              <a:t>algorithm focusing on fire </a:t>
            </a:r>
            <a:r>
              <a:rPr lang="en-US" sz="1400" b="1" dirty="0" smtClean="0">
                <a:solidFill>
                  <a:srgbClr val="004E50"/>
                </a:solidFill>
                <a:latin typeface="Share-Bold" pitchFamily="50" charset="0"/>
              </a:rPr>
              <a:t>starts</a:t>
            </a:r>
            <a:endParaRPr lang="en-US" sz="1400" b="1" dirty="0">
              <a:solidFill>
                <a:srgbClr val="004E50"/>
              </a:solidFill>
              <a:latin typeface="Share-Bold" pitchFamily="50" charset="0"/>
            </a:endParaRPr>
          </a:p>
        </p:txBody>
      </p:sp>
      <p:sp>
        <p:nvSpPr>
          <p:cNvPr id="38" name="Rectangle 37"/>
          <p:cNvSpPr/>
          <p:nvPr/>
        </p:nvSpPr>
        <p:spPr>
          <a:xfrm>
            <a:off x="6226620" y="537001"/>
            <a:ext cx="2532673" cy="738664"/>
          </a:xfrm>
          <a:prstGeom prst="rect">
            <a:avLst/>
          </a:prstGeom>
        </p:spPr>
        <p:txBody>
          <a:bodyPr wrap="square">
            <a:spAutoFit/>
          </a:bodyPr>
          <a:lstStyle/>
          <a:p>
            <a:r>
              <a:rPr lang="en-US" sz="1400" dirty="0" smtClean="0">
                <a:solidFill>
                  <a:srgbClr val="004E50"/>
                </a:solidFill>
                <a:latin typeface="Share-Bold" pitchFamily="50" charset="0"/>
              </a:rPr>
              <a:t>Alexander Koltunov,  </a:t>
            </a:r>
          </a:p>
          <a:p>
            <a:r>
              <a:rPr lang="en-US" sz="1400" dirty="0" smtClean="0">
                <a:solidFill>
                  <a:srgbClr val="004E50"/>
                </a:solidFill>
                <a:latin typeface="Share-Bold" pitchFamily="50" charset="0"/>
              </a:rPr>
              <a:t>B. Quayle, </a:t>
            </a:r>
            <a:r>
              <a:rPr lang="en-US" sz="1400" dirty="0">
                <a:solidFill>
                  <a:srgbClr val="004E50"/>
                </a:solidFill>
                <a:latin typeface="Share-Bold" pitchFamily="50" charset="0"/>
              </a:rPr>
              <a:t>S. </a:t>
            </a:r>
            <a:r>
              <a:rPr lang="en-US" sz="1400" dirty="0" smtClean="0">
                <a:solidFill>
                  <a:srgbClr val="004E50"/>
                </a:solidFill>
                <a:latin typeface="Share-Bold" pitchFamily="50" charset="0"/>
              </a:rPr>
              <a:t>Ustin, </a:t>
            </a:r>
            <a:r>
              <a:rPr lang="en-US" sz="1400" dirty="0">
                <a:solidFill>
                  <a:srgbClr val="004E50"/>
                </a:solidFill>
                <a:latin typeface="Share-Bold" pitchFamily="50" charset="0"/>
              </a:rPr>
              <a:t>E. </a:t>
            </a:r>
            <a:r>
              <a:rPr lang="en-US" sz="1400" dirty="0" smtClean="0">
                <a:solidFill>
                  <a:srgbClr val="004E50"/>
                </a:solidFill>
                <a:latin typeface="Share-Bold" pitchFamily="50" charset="0"/>
              </a:rPr>
              <a:t>Prins,</a:t>
            </a:r>
          </a:p>
          <a:p>
            <a:r>
              <a:rPr lang="en-US" sz="1400" dirty="0" smtClean="0">
                <a:solidFill>
                  <a:srgbClr val="004E50"/>
                </a:solidFill>
                <a:latin typeface="Share-Bold" pitchFamily="50" charset="0"/>
              </a:rPr>
              <a:t>V</a:t>
            </a:r>
            <a:r>
              <a:rPr lang="en-US" sz="1400" dirty="0">
                <a:solidFill>
                  <a:srgbClr val="004E50"/>
                </a:solidFill>
                <a:latin typeface="Share-Bold" pitchFamily="50" charset="0"/>
              </a:rPr>
              <a:t>. </a:t>
            </a:r>
            <a:r>
              <a:rPr lang="en-US" sz="1400" dirty="0" smtClean="0">
                <a:solidFill>
                  <a:srgbClr val="004E50"/>
                </a:solidFill>
                <a:latin typeface="Share-Bold" pitchFamily="50" charset="0"/>
              </a:rPr>
              <a:t>Ambrosia, and C</a:t>
            </a:r>
            <a:r>
              <a:rPr lang="en-US" sz="1400" dirty="0">
                <a:solidFill>
                  <a:srgbClr val="004E50"/>
                </a:solidFill>
                <a:latin typeface="Share-Bold" pitchFamily="50" charset="0"/>
              </a:rPr>
              <a:t>. Ramirez</a:t>
            </a:r>
            <a:r>
              <a:rPr lang="en-US" sz="1000" dirty="0">
                <a:solidFill>
                  <a:srgbClr val="004E50"/>
                </a:solidFill>
                <a:latin typeface="Share-Bold" pitchFamily="50" charset="0"/>
              </a:rPr>
              <a:t> </a:t>
            </a:r>
            <a:endParaRPr lang="en-US" sz="1400" dirty="0">
              <a:solidFill>
                <a:srgbClr val="004E50"/>
              </a:solidFill>
              <a:latin typeface="Share-Bold" pitchFamily="50" charset="0"/>
              <a:cs typeface="Arial" pitchFamily="34" charset="0"/>
            </a:endParaRPr>
          </a:p>
        </p:txBody>
      </p:sp>
      <p:sp>
        <p:nvSpPr>
          <p:cNvPr id="126" name="Rectangle 125"/>
          <p:cNvSpPr/>
          <p:nvPr/>
        </p:nvSpPr>
        <p:spPr>
          <a:xfrm>
            <a:off x="250340" y="5562600"/>
            <a:ext cx="4093060" cy="276999"/>
          </a:xfrm>
          <a:prstGeom prst="rect">
            <a:avLst/>
          </a:prstGeom>
        </p:spPr>
        <p:txBody>
          <a:bodyPr wrap="square">
            <a:spAutoFit/>
          </a:bodyPr>
          <a:lstStyle/>
          <a:p>
            <a:pPr algn="just"/>
            <a:r>
              <a:rPr lang="en-US" sz="1200" dirty="0" smtClean="0">
                <a:solidFill>
                  <a:srgbClr val="285258"/>
                </a:solidFill>
                <a:latin typeface="Share-Regular" pitchFamily="50" charset="0"/>
              </a:rPr>
              <a:t>CONTACT </a:t>
            </a:r>
            <a:r>
              <a:rPr lang="en-US" sz="1100" dirty="0">
                <a:solidFill>
                  <a:srgbClr val="285258"/>
                </a:solidFill>
                <a:latin typeface="Share-Regular" pitchFamily="50" charset="0"/>
              </a:rPr>
              <a:t>Alex Koltunov, </a:t>
            </a:r>
            <a:r>
              <a:rPr lang="en-US" sz="1100" dirty="0" smtClean="0">
                <a:solidFill>
                  <a:srgbClr val="285258"/>
                </a:solidFill>
                <a:latin typeface="Share-Regular" pitchFamily="50" charset="0"/>
              </a:rPr>
              <a:t>akoltunov@ucdavis.edu </a:t>
            </a:r>
            <a:endParaRPr lang="en-US" sz="1100" dirty="0">
              <a:latin typeface="Share-Regular" pitchFamily="50" charset="0"/>
            </a:endParaRPr>
          </a:p>
        </p:txBody>
      </p:sp>
      <p:sp>
        <p:nvSpPr>
          <p:cNvPr id="127" name="Rectangle 126"/>
          <p:cNvSpPr/>
          <p:nvPr/>
        </p:nvSpPr>
        <p:spPr>
          <a:xfrm>
            <a:off x="119905" y="4648200"/>
            <a:ext cx="4572000" cy="830997"/>
          </a:xfrm>
          <a:prstGeom prst="rect">
            <a:avLst/>
          </a:prstGeom>
        </p:spPr>
        <p:txBody>
          <a:bodyPr>
            <a:spAutoFit/>
          </a:bodyPr>
          <a:lstStyle/>
          <a:p>
            <a:pPr algn="ctr"/>
            <a:r>
              <a:rPr lang="en-US" sz="1600" dirty="0">
                <a:solidFill>
                  <a:srgbClr val="004E50"/>
                </a:solidFill>
                <a:latin typeface="Share-Regular" pitchFamily="50" charset="0"/>
              </a:rPr>
              <a:t>GOES-EFD </a:t>
            </a:r>
            <a:r>
              <a:rPr lang="en-US" sz="1600" dirty="0" smtClean="0">
                <a:solidFill>
                  <a:srgbClr val="004E50"/>
                </a:solidFill>
                <a:latin typeface="Share-Regular" pitchFamily="50" charset="0"/>
              </a:rPr>
              <a:t>offers </a:t>
            </a:r>
            <a:r>
              <a:rPr lang="en-US" sz="1600" dirty="0">
                <a:solidFill>
                  <a:srgbClr val="004E50"/>
                </a:solidFill>
                <a:latin typeface="Share-Regular" pitchFamily="50" charset="0"/>
              </a:rPr>
              <a:t>an opportunity for NOAA </a:t>
            </a:r>
            <a:endParaRPr lang="en-US" sz="1600" dirty="0" smtClean="0">
              <a:solidFill>
                <a:srgbClr val="004E50"/>
              </a:solidFill>
              <a:latin typeface="Share-Regular" pitchFamily="50" charset="0"/>
            </a:endParaRPr>
          </a:p>
          <a:p>
            <a:pPr algn="ctr"/>
            <a:r>
              <a:rPr lang="en-US" sz="1600" dirty="0" smtClean="0">
                <a:solidFill>
                  <a:srgbClr val="004E50"/>
                </a:solidFill>
                <a:latin typeface="Share-Regular" pitchFamily="50" charset="0"/>
              </a:rPr>
              <a:t>to </a:t>
            </a:r>
            <a:r>
              <a:rPr lang="en-US" sz="1600" dirty="0">
                <a:solidFill>
                  <a:srgbClr val="004E50"/>
                </a:solidFill>
                <a:latin typeface="Share-Regular" pitchFamily="50" charset="0"/>
              </a:rPr>
              <a:t>maximize the GOES </a:t>
            </a:r>
            <a:r>
              <a:rPr lang="en-US" sz="1600" dirty="0" smtClean="0">
                <a:solidFill>
                  <a:srgbClr val="004E50"/>
                </a:solidFill>
                <a:latin typeface="Share-Regular" pitchFamily="50" charset="0"/>
              </a:rPr>
              <a:t>Program </a:t>
            </a:r>
            <a:r>
              <a:rPr lang="en-US" sz="1600" dirty="0">
                <a:solidFill>
                  <a:srgbClr val="004E50"/>
                </a:solidFill>
                <a:latin typeface="Share-Regular" pitchFamily="50" charset="0"/>
              </a:rPr>
              <a:t>contribution </a:t>
            </a:r>
            <a:endParaRPr lang="en-US" sz="1600" dirty="0" smtClean="0">
              <a:solidFill>
                <a:srgbClr val="004E50"/>
              </a:solidFill>
              <a:latin typeface="Share-Regular" pitchFamily="50" charset="0"/>
            </a:endParaRPr>
          </a:p>
          <a:p>
            <a:pPr algn="ctr"/>
            <a:r>
              <a:rPr lang="en-US" sz="1600" dirty="0" smtClean="0">
                <a:solidFill>
                  <a:srgbClr val="004E50"/>
                </a:solidFill>
                <a:latin typeface="Share-Regular" pitchFamily="50" charset="0"/>
              </a:rPr>
              <a:t>to </a:t>
            </a:r>
            <a:r>
              <a:rPr lang="en-US" sz="1600" dirty="0">
                <a:solidFill>
                  <a:srgbClr val="004E50"/>
                </a:solidFill>
                <a:latin typeface="Share-Regular" pitchFamily="50" charset="0"/>
              </a:rPr>
              <a:t>wildfire disaster reduction</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46" y="1295400"/>
            <a:ext cx="8621684" cy="472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5363063" y="1981200"/>
            <a:ext cx="3247537" cy="2057400"/>
            <a:chOff x="5363063" y="1981200"/>
            <a:chExt cx="3247537" cy="2057400"/>
          </a:xfrm>
        </p:grpSpPr>
        <p:grpSp>
          <p:nvGrpSpPr>
            <p:cNvPr id="1025" name="Group 1024"/>
            <p:cNvGrpSpPr/>
            <p:nvPr/>
          </p:nvGrpSpPr>
          <p:grpSpPr>
            <a:xfrm>
              <a:off x="5363063" y="2466791"/>
              <a:ext cx="3247537" cy="1571809"/>
              <a:chOff x="5334000" y="2252596"/>
              <a:chExt cx="3247537" cy="1571809"/>
            </a:xfrm>
          </p:grpSpPr>
          <p:grpSp>
            <p:nvGrpSpPr>
              <p:cNvPr id="32" name="Group 31"/>
              <p:cNvGrpSpPr/>
              <p:nvPr/>
            </p:nvGrpSpPr>
            <p:grpSpPr>
              <a:xfrm>
                <a:off x="5691387" y="2252596"/>
                <a:ext cx="2890150" cy="1405847"/>
                <a:chOff x="4958450" y="1600200"/>
                <a:chExt cx="2890150" cy="1405847"/>
              </a:xfrm>
            </p:grpSpPr>
            <p:pic>
              <p:nvPicPr>
                <p:cNvPr id="1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682" t="21426" r="10181" b="10788"/>
                <a:stretch/>
              </p:blipFill>
              <p:spPr bwMode="auto">
                <a:xfrm>
                  <a:off x="4958450" y="1676400"/>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682" t="21426" r="10181" b="10788"/>
                <a:stretch/>
              </p:blipFill>
              <p:spPr bwMode="auto">
                <a:xfrm>
                  <a:off x="6666090" y="2317211"/>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682" t="21426" r="10181" b="10788"/>
                <a:stretch/>
              </p:blipFill>
              <p:spPr bwMode="auto">
                <a:xfrm>
                  <a:off x="5816582" y="1676400"/>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682" t="21426" r="10181" b="10788"/>
                <a:stretch/>
              </p:blipFill>
              <p:spPr bwMode="auto">
                <a:xfrm>
                  <a:off x="6666090" y="1676399"/>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682" t="21426" r="10181" b="10788"/>
                <a:stretch/>
              </p:blipFill>
              <p:spPr bwMode="auto">
                <a:xfrm>
                  <a:off x="5816582" y="2317210"/>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3682" t="21426" r="10181" b="10788"/>
                <a:stretch/>
              </p:blipFill>
              <p:spPr bwMode="auto">
                <a:xfrm>
                  <a:off x="4958450" y="2317211"/>
                  <a:ext cx="783049" cy="60756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2043"/>
                <a:stretch/>
              </p:blipFill>
              <p:spPr bwMode="auto">
                <a:xfrm>
                  <a:off x="7561448" y="1828801"/>
                  <a:ext cx="98656"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7449139" y="1600200"/>
                  <a:ext cx="399461" cy="261610"/>
                </a:xfrm>
                <a:prstGeom prst="rect">
                  <a:avLst/>
                </a:prstGeom>
                <a:noFill/>
              </p:spPr>
              <p:txBody>
                <a:bodyPr wrap="square" rtlCol="0">
                  <a:spAutoFit/>
                </a:bodyPr>
                <a:lstStyle/>
                <a:p>
                  <a:r>
                    <a:rPr lang="en-US" sz="1050" dirty="0" smtClean="0">
                      <a:solidFill>
                        <a:srgbClr val="C00000"/>
                      </a:solidFill>
                    </a:rPr>
                    <a:t>hot</a:t>
                  </a:r>
                  <a:endParaRPr lang="en-US" sz="1050" dirty="0">
                    <a:solidFill>
                      <a:srgbClr val="C00000"/>
                    </a:solidFill>
                  </a:endParaRPr>
                </a:p>
              </p:txBody>
            </p:sp>
            <p:sp>
              <p:nvSpPr>
                <p:cNvPr id="27" name="TextBox 26"/>
                <p:cNvSpPr txBox="1"/>
                <p:nvPr/>
              </p:nvSpPr>
              <p:spPr>
                <a:xfrm>
                  <a:off x="7420824" y="2752131"/>
                  <a:ext cx="427775" cy="253916"/>
                </a:xfrm>
                <a:prstGeom prst="rect">
                  <a:avLst/>
                </a:prstGeom>
                <a:noFill/>
              </p:spPr>
              <p:txBody>
                <a:bodyPr wrap="square" rtlCol="0">
                  <a:spAutoFit/>
                </a:bodyPr>
                <a:lstStyle/>
                <a:p>
                  <a:r>
                    <a:rPr lang="en-US" sz="1050" dirty="0" smtClean="0">
                      <a:solidFill>
                        <a:srgbClr val="00B0F0"/>
                      </a:solidFill>
                    </a:rPr>
                    <a:t>cold</a:t>
                  </a:r>
                  <a:endParaRPr lang="en-US" sz="1050" dirty="0">
                    <a:solidFill>
                      <a:srgbClr val="00B0F0"/>
                    </a:solidFill>
                  </a:endParaRPr>
                </a:p>
              </p:txBody>
            </p:sp>
          </p:grpSp>
          <p:sp>
            <p:nvSpPr>
              <p:cNvPr id="28" name="Rectangle 27"/>
              <p:cNvSpPr/>
              <p:nvPr/>
            </p:nvSpPr>
            <p:spPr>
              <a:xfrm>
                <a:off x="5334000" y="3593573"/>
                <a:ext cx="3048621" cy="230832"/>
              </a:xfrm>
              <a:prstGeom prst="rect">
                <a:avLst/>
              </a:prstGeom>
            </p:spPr>
            <p:txBody>
              <a:bodyPr wrap="square">
                <a:spAutoFit/>
              </a:bodyPr>
              <a:lstStyle/>
              <a:p>
                <a:pPr algn="ctr"/>
                <a:r>
                  <a:rPr lang="en-US" sz="900" dirty="0" smtClean="0">
                    <a:solidFill>
                      <a:schemeClr val="bg1">
                        <a:lumMod val="50000"/>
                      </a:schemeClr>
                    </a:solidFill>
                    <a:latin typeface="Share-Bold" pitchFamily="50" charset="0"/>
                  </a:rPr>
                  <a:t>Brightness Temperature in GOES 3.9-µm channel</a:t>
                </a:r>
                <a:endParaRPr lang="en-US" sz="900" dirty="0">
                  <a:solidFill>
                    <a:schemeClr val="bg1">
                      <a:lumMod val="50000"/>
                    </a:schemeClr>
                  </a:solidFill>
                  <a:latin typeface="Share-Bold" pitchFamily="50" charset="0"/>
                </a:endParaRPr>
              </a:p>
            </p:txBody>
          </p:sp>
        </p:grpSp>
        <p:sp>
          <p:nvSpPr>
            <p:cNvPr id="131" name="Rectangle 130"/>
            <p:cNvSpPr/>
            <p:nvPr/>
          </p:nvSpPr>
          <p:spPr>
            <a:xfrm>
              <a:off x="5561185" y="1981200"/>
              <a:ext cx="3002278" cy="523220"/>
            </a:xfrm>
            <a:prstGeom prst="rect">
              <a:avLst/>
            </a:prstGeom>
          </p:spPr>
          <p:txBody>
            <a:bodyPr wrap="square">
              <a:spAutoFit/>
            </a:bodyPr>
            <a:lstStyle/>
            <a:p>
              <a:pPr algn="ctr"/>
              <a:r>
                <a:rPr lang="en-US" sz="1400" dirty="0" smtClean="0">
                  <a:solidFill>
                    <a:schemeClr val="accent2">
                      <a:lumMod val="75000"/>
                    </a:schemeClr>
                  </a:solidFill>
                  <a:latin typeface="Share-Bold" pitchFamily="50" charset="0"/>
                </a:rPr>
                <a:t>Can you tell which one image has the Rim Fire start signal?</a:t>
              </a:r>
              <a:endParaRPr lang="en-US" sz="1400" dirty="0">
                <a:solidFill>
                  <a:schemeClr val="accent2">
                    <a:lumMod val="75000"/>
                  </a:schemeClr>
                </a:solidFill>
                <a:latin typeface="Share-Bold" pitchFamily="50" charset="0"/>
              </a:endParaRPr>
            </a:p>
          </p:txBody>
        </p:sp>
      </p:grpSp>
      <p:grpSp>
        <p:nvGrpSpPr>
          <p:cNvPr id="6" name="Group 5"/>
          <p:cNvGrpSpPr/>
          <p:nvPr/>
        </p:nvGrpSpPr>
        <p:grpSpPr>
          <a:xfrm>
            <a:off x="136461" y="152400"/>
            <a:ext cx="5327113" cy="1295400"/>
            <a:chOff x="136461" y="152400"/>
            <a:chExt cx="5327113" cy="1295400"/>
          </a:xfrm>
        </p:grpSpPr>
        <p:sp>
          <p:nvSpPr>
            <p:cNvPr id="4" name="Rectangle 4"/>
            <p:cNvSpPr txBox="1">
              <a:spLocks noChangeArrowheads="1"/>
            </p:cNvSpPr>
            <p:nvPr/>
          </p:nvSpPr>
          <p:spPr>
            <a:xfrm>
              <a:off x="165033" y="152400"/>
              <a:ext cx="5298541" cy="1295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FF5000"/>
                  </a:solidFill>
                  <a:latin typeface="Share-Bold" pitchFamily="50" charset="0"/>
                </a:rPr>
                <a:t>GOES </a:t>
              </a:r>
              <a:r>
                <a:rPr lang="en-US" sz="2400" b="1" dirty="0">
                  <a:solidFill>
                    <a:srgbClr val="FF5000"/>
                  </a:solidFill>
                  <a:latin typeface="Share-Bold" pitchFamily="50" charset="0"/>
                </a:rPr>
                <a:t>Early Fire Detection System to Reduce Disaster </a:t>
              </a:r>
              <a:r>
                <a:rPr lang="en-US" sz="2400" b="1" dirty="0" smtClean="0">
                  <a:solidFill>
                    <a:srgbClr val="FF5000"/>
                  </a:solidFill>
                  <a:latin typeface="Share-Bold" pitchFamily="50" charset="0"/>
                </a:rPr>
                <a:t>Vulnerability</a:t>
              </a:r>
              <a:endParaRPr lang="en-US" sz="2400" dirty="0" smtClean="0">
                <a:solidFill>
                  <a:srgbClr val="000000"/>
                </a:solidFill>
                <a:latin typeface="Share-Bold" pitchFamily="50" charset="0"/>
              </a:endParaRPr>
            </a:p>
          </p:txBody>
        </p:sp>
        <p:sp>
          <p:nvSpPr>
            <p:cNvPr id="1024" name="Rectangle 1023"/>
            <p:cNvSpPr/>
            <p:nvPr/>
          </p:nvSpPr>
          <p:spPr>
            <a:xfrm>
              <a:off x="136461" y="152400"/>
              <a:ext cx="2387192" cy="369332"/>
            </a:xfrm>
            <a:prstGeom prst="rect">
              <a:avLst/>
            </a:prstGeom>
          </p:spPr>
          <p:txBody>
            <a:bodyPr wrap="none">
              <a:spAutoFit/>
            </a:bodyPr>
            <a:lstStyle/>
            <a:p>
              <a:r>
                <a:rPr lang="en-US" b="1" dirty="0">
                  <a:latin typeface="Share-Tech"/>
                </a:rPr>
                <a:t> </a:t>
              </a:r>
              <a:r>
                <a:rPr lang="en-US" sz="1200" b="1" dirty="0">
                  <a:solidFill>
                    <a:srgbClr val="FF5000"/>
                  </a:solidFill>
                  <a:latin typeface="Share-Tech"/>
                </a:rPr>
                <a:t>T H E   D E V E L O P </a:t>
              </a:r>
              <a:r>
                <a:rPr lang="en-US" sz="1200" b="1" dirty="0" smtClean="0">
                  <a:solidFill>
                    <a:srgbClr val="FF5000"/>
                  </a:solidFill>
                  <a:latin typeface="Share-Tech"/>
                </a:rPr>
                <a:t>M E </a:t>
              </a:r>
              <a:r>
                <a:rPr lang="en-US" sz="1200" b="1" dirty="0">
                  <a:solidFill>
                    <a:srgbClr val="FF5000"/>
                  </a:solidFill>
                  <a:latin typeface="Share-Tech"/>
                </a:rPr>
                <a:t>N T   O F</a:t>
              </a:r>
            </a:p>
          </p:txBody>
        </p:sp>
      </p:grpSp>
      <p:grpSp>
        <p:nvGrpSpPr>
          <p:cNvPr id="5" name="Group 4"/>
          <p:cNvGrpSpPr/>
          <p:nvPr/>
        </p:nvGrpSpPr>
        <p:grpSpPr>
          <a:xfrm>
            <a:off x="4995686" y="4128982"/>
            <a:ext cx="3957225" cy="2271818"/>
            <a:chOff x="4995686" y="4128982"/>
            <a:chExt cx="3957225" cy="2271818"/>
          </a:xfrm>
        </p:grpSpPr>
        <p:sp>
          <p:nvSpPr>
            <p:cNvPr id="121" name="Rectangle 120"/>
            <p:cNvSpPr/>
            <p:nvPr/>
          </p:nvSpPr>
          <p:spPr>
            <a:xfrm>
              <a:off x="5323335" y="4128982"/>
              <a:ext cx="3547295" cy="307777"/>
            </a:xfrm>
            <a:prstGeom prst="rect">
              <a:avLst/>
            </a:prstGeom>
          </p:spPr>
          <p:txBody>
            <a:bodyPr wrap="square">
              <a:spAutoFit/>
            </a:bodyPr>
            <a:lstStyle/>
            <a:p>
              <a:pPr algn="ctr"/>
              <a:r>
                <a:rPr lang="en-US" sz="1400" dirty="0">
                  <a:solidFill>
                    <a:schemeClr val="accent2">
                      <a:lumMod val="75000"/>
                    </a:schemeClr>
                  </a:solidFill>
                  <a:latin typeface="Share-Bold" pitchFamily="50" charset="0"/>
                </a:rPr>
                <a:t>When was the earliest Rim </a:t>
              </a:r>
              <a:r>
                <a:rPr lang="en-US" sz="1400" dirty="0" smtClean="0">
                  <a:solidFill>
                    <a:schemeClr val="accent2">
                      <a:lumMod val="75000"/>
                    </a:schemeClr>
                  </a:solidFill>
                  <a:latin typeface="Share-Bold" pitchFamily="50" charset="0"/>
                </a:rPr>
                <a:t>Fire </a:t>
              </a:r>
              <a:r>
                <a:rPr lang="en-US" sz="1400" dirty="0">
                  <a:solidFill>
                    <a:schemeClr val="accent2">
                      <a:lumMod val="75000"/>
                    </a:schemeClr>
                  </a:solidFill>
                  <a:latin typeface="Share-Bold" pitchFamily="50" charset="0"/>
                </a:rPr>
                <a:t>signal?</a:t>
              </a:r>
            </a:p>
          </p:txBody>
        </p:sp>
        <p:grpSp>
          <p:nvGrpSpPr>
            <p:cNvPr id="50" name="Group 49"/>
            <p:cNvGrpSpPr/>
            <p:nvPr/>
          </p:nvGrpSpPr>
          <p:grpSpPr>
            <a:xfrm>
              <a:off x="4995686" y="4169069"/>
              <a:ext cx="3957225" cy="2231731"/>
              <a:chOff x="4995686" y="4169069"/>
              <a:chExt cx="3957225" cy="2231731"/>
            </a:xfrm>
          </p:grpSpPr>
          <p:grpSp>
            <p:nvGrpSpPr>
              <p:cNvPr id="51" name="Group 50"/>
              <p:cNvGrpSpPr/>
              <p:nvPr/>
            </p:nvGrpSpPr>
            <p:grpSpPr>
              <a:xfrm>
                <a:off x="5211777" y="4398193"/>
                <a:ext cx="3741134" cy="2002607"/>
                <a:chOff x="5211777" y="4398193"/>
                <a:chExt cx="3741134" cy="2002607"/>
              </a:xfrm>
            </p:grpSpPr>
            <p:grpSp>
              <p:nvGrpSpPr>
                <p:cNvPr id="54" name="Group 53"/>
                <p:cNvGrpSpPr/>
                <p:nvPr/>
              </p:nvGrpSpPr>
              <p:grpSpPr>
                <a:xfrm>
                  <a:off x="5211777" y="4398193"/>
                  <a:ext cx="3657600" cy="1770989"/>
                  <a:chOff x="5173214" y="2514600"/>
                  <a:chExt cx="3657600" cy="1770989"/>
                </a:xfrm>
              </p:grpSpPr>
              <p:pic>
                <p:nvPicPr>
                  <p:cNvPr id="72" name="Picture 4" descr="E:\Sasha\DOC\PRESENTATIONS\DDM-Fire\GOES-EFD\agu-2014\figures\ts_8503_b5b8_hours_2us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l="7274" t="12866" r="6245"/>
                  <a:stretch/>
                </p:blipFill>
                <p:spPr bwMode="auto">
                  <a:xfrm>
                    <a:off x="5173214" y="2514600"/>
                    <a:ext cx="3657600" cy="1770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a:xfrm>
                    <a:off x="5173214" y="2514600"/>
                    <a:ext cx="3657600" cy="1770989"/>
                  </a:xfrm>
                  <a:prstGeom prst="rect">
                    <a:avLst/>
                  </a:prstGeom>
                  <a:solidFill>
                    <a:srgbClr val="7A7777">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itle 1"/>
                <p:cNvSpPr txBox="1">
                  <a:spLocks/>
                </p:cNvSpPr>
                <p:nvPr/>
              </p:nvSpPr>
              <p:spPr>
                <a:xfrm>
                  <a:off x="5770827" y="4446750"/>
                  <a:ext cx="2462374" cy="26132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dirty="0" smtClean="0">
                      <a:solidFill>
                        <a:schemeClr val="tx1">
                          <a:lumMod val="50000"/>
                          <a:lumOff val="50000"/>
                        </a:schemeClr>
                      </a:solidFill>
                      <a:latin typeface="Share-Bold" pitchFamily="50" charset="0"/>
                    </a:rPr>
                    <a:t>Rim Fire origin pixel,  Aug 17, 2013</a:t>
                  </a:r>
                  <a:endParaRPr lang="en-US" sz="1000" dirty="0">
                    <a:solidFill>
                      <a:schemeClr val="tx1">
                        <a:lumMod val="50000"/>
                        <a:lumOff val="50000"/>
                      </a:schemeClr>
                    </a:solidFill>
                    <a:latin typeface="Share-Bold" pitchFamily="50" charset="0"/>
                  </a:endParaRPr>
                </a:p>
              </p:txBody>
            </p:sp>
            <p:grpSp>
              <p:nvGrpSpPr>
                <p:cNvPr id="57" name="Group 56"/>
                <p:cNvGrpSpPr/>
                <p:nvPr/>
              </p:nvGrpSpPr>
              <p:grpSpPr>
                <a:xfrm>
                  <a:off x="5303293" y="5968209"/>
                  <a:ext cx="3403445" cy="220828"/>
                  <a:chOff x="5410200" y="5017087"/>
                  <a:chExt cx="3403445" cy="220828"/>
                </a:xfrm>
              </p:grpSpPr>
              <p:sp>
                <p:nvSpPr>
                  <p:cNvPr id="63" name="Rectangle 62"/>
                  <p:cNvSpPr/>
                  <p:nvPr/>
                </p:nvSpPr>
                <p:spPr>
                  <a:xfrm>
                    <a:off x="5410200" y="5029200"/>
                    <a:ext cx="3403445" cy="208715"/>
                  </a:xfrm>
                  <a:prstGeom prst="rect">
                    <a:avLst/>
                  </a:prstGeom>
                  <a:solidFill>
                    <a:srgbClr val="F1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ahoma" pitchFamily="34" charset="0"/>
                      <a:ea typeface="Tahoma" pitchFamily="34" charset="0"/>
                      <a:cs typeface="Tahoma" pitchFamily="34" charset="0"/>
                    </a:endParaRPr>
                  </a:p>
                </p:txBody>
              </p:sp>
              <p:sp>
                <p:nvSpPr>
                  <p:cNvPr id="65" name="TextBox 64"/>
                  <p:cNvSpPr txBox="1"/>
                  <p:nvPr/>
                </p:nvSpPr>
                <p:spPr>
                  <a:xfrm>
                    <a:off x="5459997" y="5017087"/>
                    <a:ext cx="365806"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6:00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sp>
                <p:nvSpPr>
                  <p:cNvPr id="66" name="TextBox 65"/>
                  <p:cNvSpPr txBox="1"/>
                  <p:nvPr/>
                </p:nvSpPr>
                <p:spPr>
                  <a:xfrm>
                    <a:off x="6749732" y="5017087"/>
                    <a:ext cx="415498"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10:00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sp>
                <p:nvSpPr>
                  <p:cNvPr id="67" name="TextBox 66"/>
                  <p:cNvSpPr txBox="1"/>
                  <p:nvPr/>
                </p:nvSpPr>
                <p:spPr>
                  <a:xfrm>
                    <a:off x="8051716" y="5017087"/>
                    <a:ext cx="415498"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14:00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sp>
                <p:nvSpPr>
                  <p:cNvPr id="68" name="TextBox 67"/>
                  <p:cNvSpPr txBox="1"/>
                  <p:nvPr/>
                </p:nvSpPr>
                <p:spPr>
                  <a:xfrm>
                    <a:off x="8378209" y="5017087"/>
                    <a:ext cx="415498"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15:00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sp>
                <p:nvSpPr>
                  <p:cNvPr id="69" name="TextBox 68"/>
                  <p:cNvSpPr txBox="1"/>
                  <p:nvPr/>
                </p:nvSpPr>
                <p:spPr>
                  <a:xfrm>
                    <a:off x="7406642" y="5017087"/>
                    <a:ext cx="415498"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12:00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sp>
                <p:nvSpPr>
                  <p:cNvPr id="70" name="TextBox 69"/>
                  <p:cNvSpPr txBox="1"/>
                  <p:nvPr/>
                </p:nvSpPr>
                <p:spPr>
                  <a:xfrm>
                    <a:off x="6116906" y="5017087"/>
                    <a:ext cx="365806" cy="200055"/>
                  </a:xfrm>
                  <a:prstGeom prst="rect">
                    <a:avLst/>
                  </a:prstGeom>
                  <a:noFill/>
                </p:spPr>
                <p:txBody>
                  <a:bodyPr wrap="none" rtlCol="0">
                    <a:spAutoFit/>
                  </a:bodyPr>
                  <a:lstStyle/>
                  <a:p>
                    <a:r>
                      <a:rPr lang="en-US" sz="700" dirty="0" smtClean="0">
                        <a:solidFill>
                          <a:schemeClr val="tx1">
                            <a:lumMod val="85000"/>
                            <a:lumOff val="15000"/>
                          </a:schemeClr>
                        </a:solidFill>
                        <a:latin typeface="Tahoma" pitchFamily="34" charset="0"/>
                        <a:ea typeface="Tahoma" pitchFamily="34" charset="0"/>
                        <a:cs typeface="Tahoma" pitchFamily="34" charset="0"/>
                      </a:rPr>
                      <a:t>8:00</a:t>
                    </a:r>
                    <a:endParaRPr lang="en-US" sz="700" dirty="0">
                      <a:solidFill>
                        <a:schemeClr val="tx1">
                          <a:lumMod val="85000"/>
                          <a:lumOff val="15000"/>
                        </a:schemeClr>
                      </a:solidFill>
                      <a:latin typeface="Tahoma" pitchFamily="34" charset="0"/>
                      <a:ea typeface="Tahoma" pitchFamily="34" charset="0"/>
                      <a:cs typeface="Tahoma" pitchFamily="34" charset="0"/>
                    </a:endParaRPr>
                  </a:p>
                </p:txBody>
              </p:sp>
            </p:grpSp>
            <p:sp>
              <p:nvSpPr>
                <p:cNvPr id="60" name="Rectangle 59"/>
                <p:cNvSpPr/>
                <p:nvPr/>
              </p:nvSpPr>
              <p:spPr>
                <a:xfrm>
                  <a:off x="5279348" y="6185356"/>
                  <a:ext cx="3673563" cy="215444"/>
                </a:xfrm>
                <a:prstGeom prst="rect">
                  <a:avLst/>
                </a:prstGeom>
              </p:spPr>
              <p:txBody>
                <a:bodyPr wrap="square">
                  <a:spAutoFit/>
                </a:bodyPr>
                <a:lstStyle/>
                <a:p>
                  <a:pPr algn="ctr"/>
                  <a:r>
                    <a:rPr lang="en-US" sz="800" b="1" dirty="0" smtClean="0">
                      <a:solidFill>
                        <a:schemeClr val="bg1">
                          <a:lumMod val="50000"/>
                        </a:schemeClr>
                      </a:solidFill>
                      <a:latin typeface="Share-Bold"/>
                    </a:rPr>
                    <a:t>HOURS</a:t>
                  </a:r>
                  <a:r>
                    <a:rPr lang="en-US" sz="800" b="1" dirty="0">
                      <a:solidFill>
                        <a:schemeClr val="bg1">
                          <a:lumMod val="50000"/>
                        </a:schemeClr>
                      </a:solidFill>
                      <a:latin typeface="Share-Bold"/>
                    </a:rPr>
                    <a:t>: PST </a:t>
                  </a:r>
                  <a:r>
                    <a:rPr lang="en-US" sz="800" dirty="0">
                      <a:solidFill>
                        <a:schemeClr val="bg1">
                          <a:lumMod val="50000"/>
                        </a:schemeClr>
                      </a:solidFill>
                      <a:latin typeface="Share-Bold" pitchFamily="50" charset="0"/>
                    </a:rPr>
                    <a:t>(Pacific </a:t>
                  </a:r>
                  <a:r>
                    <a:rPr lang="en-US" sz="800" dirty="0" smtClean="0">
                      <a:solidFill>
                        <a:schemeClr val="bg1">
                          <a:lumMod val="50000"/>
                        </a:schemeClr>
                      </a:solidFill>
                      <a:latin typeface="Share-Bold" pitchFamily="50" charset="0"/>
                    </a:rPr>
                    <a:t>Standard </a:t>
                  </a:r>
                  <a:r>
                    <a:rPr lang="en-US" sz="800" dirty="0">
                      <a:solidFill>
                        <a:schemeClr val="bg1">
                          <a:lumMod val="50000"/>
                        </a:schemeClr>
                      </a:solidFill>
                      <a:latin typeface="Share-Bold" pitchFamily="50" charset="0"/>
                    </a:rPr>
                    <a:t>Time) </a:t>
                  </a:r>
                </a:p>
              </p:txBody>
            </p:sp>
          </p:grpSp>
          <p:sp>
            <p:nvSpPr>
              <p:cNvPr id="52" name="Rectangle 51"/>
              <p:cNvSpPr/>
              <p:nvPr/>
            </p:nvSpPr>
            <p:spPr>
              <a:xfrm rot="16200000">
                <a:off x="4237882" y="4926873"/>
                <a:ext cx="1731052" cy="215444"/>
              </a:xfrm>
              <a:prstGeom prst="rect">
                <a:avLst/>
              </a:prstGeom>
            </p:spPr>
            <p:txBody>
              <a:bodyPr wrap="square">
                <a:spAutoFit/>
              </a:bodyPr>
              <a:lstStyle/>
              <a:p>
                <a:pPr algn="ctr"/>
                <a:r>
                  <a:rPr lang="en-US" sz="800" b="1" dirty="0" smtClean="0">
                    <a:solidFill>
                      <a:schemeClr val="bg1">
                        <a:lumMod val="50000"/>
                      </a:schemeClr>
                    </a:solidFill>
                    <a:latin typeface="Share-Bold"/>
                  </a:rPr>
                  <a:t>DEGREES (KELVIN)</a:t>
                </a:r>
                <a:endParaRPr lang="en-US" sz="800" dirty="0">
                  <a:solidFill>
                    <a:schemeClr val="bg1">
                      <a:lumMod val="50000"/>
                    </a:schemeClr>
                  </a:solidFill>
                  <a:latin typeface="Share-Bold"/>
                </a:endParaRPr>
              </a:p>
            </p:txBody>
          </p:sp>
          <p:sp>
            <p:nvSpPr>
              <p:cNvPr id="53" name="Rectangle 52"/>
              <p:cNvSpPr/>
              <p:nvPr/>
            </p:nvSpPr>
            <p:spPr>
              <a:xfrm>
                <a:off x="5638179" y="5669289"/>
                <a:ext cx="3048621" cy="230832"/>
              </a:xfrm>
              <a:prstGeom prst="rect">
                <a:avLst/>
              </a:prstGeom>
            </p:spPr>
            <p:txBody>
              <a:bodyPr wrap="square">
                <a:spAutoFit/>
              </a:bodyPr>
              <a:lstStyle/>
              <a:p>
                <a:r>
                  <a:rPr lang="en-US" sz="900" dirty="0" smtClean="0">
                    <a:solidFill>
                      <a:schemeClr val="bg1">
                        <a:lumMod val="50000"/>
                      </a:schemeClr>
                    </a:solidFill>
                    <a:latin typeface="Share-Bold" pitchFamily="50" charset="0"/>
                  </a:rPr>
                  <a:t>Brightness Temperature in GOES 3.9-µm channel</a:t>
                </a:r>
                <a:endParaRPr lang="en-US" sz="900" dirty="0">
                  <a:solidFill>
                    <a:schemeClr val="bg1">
                      <a:lumMod val="50000"/>
                    </a:schemeClr>
                  </a:solidFill>
                  <a:latin typeface="Share-Bold" pitchFamily="50" charset="0"/>
                </a:endParaRPr>
              </a:p>
            </p:txBody>
          </p:sp>
        </p:grpSp>
      </p:grpSp>
      <p:sp>
        <p:nvSpPr>
          <p:cNvPr id="49" name="TextBox 48"/>
          <p:cNvSpPr txBox="1"/>
          <p:nvPr/>
        </p:nvSpPr>
        <p:spPr>
          <a:xfrm>
            <a:off x="200892" y="6240967"/>
            <a:ext cx="1905000" cy="461665"/>
          </a:xfrm>
          <a:prstGeom prst="rect">
            <a:avLst/>
          </a:prstGeom>
          <a:noFill/>
        </p:spPr>
        <p:txBody>
          <a:bodyPr wrap="square" rtlCol="0">
            <a:spAutoFit/>
          </a:bodyPr>
          <a:lstStyle/>
          <a:p>
            <a:pPr algn="ctr"/>
            <a:r>
              <a:rPr lang="en-US" sz="2400" dirty="0" smtClean="0"/>
              <a:t>Poster # 2-23</a:t>
            </a:r>
            <a:endParaRPr lang="en-US" sz="2400" dirty="0"/>
          </a:p>
        </p:txBody>
      </p:sp>
    </p:spTree>
    <p:extLst>
      <p:ext uri="{BB962C8B-B14F-4D97-AF65-F5344CB8AC3E}">
        <p14:creationId xmlns:p14="http://schemas.microsoft.com/office/powerpoint/2010/main" val="412005250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4873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00FF"/>
                </a:solidFill>
                <a:latin typeface="Arial" pitchFamily="34" charset="0"/>
                <a:cs typeface="Arial" pitchFamily="34" charset="0"/>
              </a:rPr>
              <a:t>Evaluate and constrain modeled ozone and its source contributions in the US using satellite trace gas </a:t>
            </a:r>
            <a:r>
              <a:rPr lang="en-US" sz="2400" dirty="0" smtClean="0">
                <a:solidFill>
                  <a:srgbClr val="0000FF"/>
                </a:solidFill>
                <a:latin typeface="Arial" pitchFamily="34" charset="0"/>
                <a:cs typeface="Arial" pitchFamily="34" charset="0"/>
              </a:rPr>
              <a:t>observations</a:t>
            </a:r>
          </a:p>
          <a:p>
            <a:r>
              <a:rPr lang="en-US" sz="2400" dirty="0">
                <a:solidFill>
                  <a:srgbClr val="0000FF"/>
                </a:solidFill>
                <a:latin typeface="Arial" pitchFamily="34" charset="0"/>
                <a:cs typeface="Arial" pitchFamily="34" charset="0"/>
              </a:rPr>
              <a:t>(also in </a:t>
            </a:r>
            <a:r>
              <a:rPr lang="en-US" sz="2400" dirty="0" smtClean="0">
                <a:solidFill>
                  <a:srgbClr val="0000FF"/>
                </a:solidFill>
                <a:latin typeface="Arial" pitchFamily="34" charset="0"/>
                <a:cs typeface="Arial" pitchFamily="34" charset="0"/>
              </a:rPr>
              <a:t>JGR paper </a:t>
            </a:r>
            <a:r>
              <a:rPr lang="en-US" sz="2400" dirty="0">
                <a:solidFill>
                  <a:srgbClr val="0000FF"/>
                </a:solidFill>
                <a:latin typeface="Arial" pitchFamily="34" charset="0"/>
                <a:cs typeface="Arial" pitchFamily="34" charset="0"/>
              </a:rPr>
              <a:t>doi:10.1002/2014JD022993</a:t>
            </a:r>
            <a:r>
              <a:rPr lang="en-US" sz="2400" dirty="0" smtClean="0">
                <a:solidFill>
                  <a:srgbClr val="0000FF"/>
                </a:solidFill>
                <a:latin typeface="Arial" pitchFamily="34" charset="0"/>
                <a:cs typeface="Arial" pitchFamily="34" charset="0"/>
              </a:rPr>
              <a:t>)</a:t>
            </a:r>
            <a:r>
              <a:rPr lang="en-US" sz="2400" dirty="0">
                <a:solidFill>
                  <a:srgbClr val="0000FF"/>
                </a:solidFill>
                <a:latin typeface="Arial" pitchFamily="34" charset="0"/>
                <a:cs typeface="Arial" pitchFamily="34" charset="0"/>
              </a:rPr>
              <a:t/>
            </a:r>
            <a:br>
              <a:rPr lang="en-US" sz="2400" dirty="0">
                <a:solidFill>
                  <a:srgbClr val="0000FF"/>
                </a:solidFill>
                <a:latin typeface="Arial" pitchFamily="34" charset="0"/>
                <a:cs typeface="Arial" pitchFamily="34" charset="0"/>
              </a:rPr>
            </a:br>
            <a:r>
              <a:rPr lang="en-US" sz="1800" u="sng" dirty="0" smtClean="0">
                <a:solidFill>
                  <a:srgbClr val="0000FF"/>
                </a:solidFill>
                <a:latin typeface="Arial" pitchFamily="34" charset="0"/>
                <a:cs typeface="Arial" pitchFamily="34" charset="0"/>
              </a:rPr>
              <a:t>Min Huang et al.,</a:t>
            </a:r>
            <a:r>
              <a:rPr lang="en-US" sz="1800" dirty="0" smtClean="0">
                <a:solidFill>
                  <a:srgbClr val="0000FF"/>
                </a:solidFill>
                <a:latin typeface="Arial" pitchFamily="34" charset="0"/>
                <a:cs typeface="Arial" pitchFamily="34" charset="0"/>
              </a:rPr>
              <a:t> NOAA Air Resources Laboratory (ARL), College Park, MD</a:t>
            </a:r>
            <a:endParaRPr lang="en-US" sz="1800" dirty="0">
              <a:solidFill>
                <a:srgbClr val="0000FF"/>
              </a:solidFill>
              <a:latin typeface="Arial" pitchFamily="34" charset="0"/>
              <a:cs typeface="Arial" pitchFamily="34" charset="0"/>
            </a:endParaRPr>
          </a:p>
        </p:txBody>
      </p:sp>
      <p:sp>
        <p:nvSpPr>
          <p:cNvPr id="8" name="TextBox 7"/>
          <p:cNvSpPr txBox="1"/>
          <p:nvPr/>
        </p:nvSpPr>
        <p:spPr>
          <a:xfrm>
            <a:off x="4215130" y="5498068"/>
            <a:ext cx="5005070" cy="369332"/>
          </a:xfrm>
          <a:prstGeom prst="rect">
            <a:avLst/>
          </a:prstGeom>
          <a:noFill/>
        </p:spPr>
        <p:txBody>
          <a:bodyPr wrap="square" rtlCol="0">
            <a:spAutoFit/>
          </a:bodyPr>
          <a:lstStyle/>
          <a:p>
            <a:pPr algn="ctr"/>
            <a:r>
              <a:rPr lang="en-US" i="1" dirty="0" smtClean="0"/>
              <a:t>Satellite observation-constrained background ozone</a:t>
            </a:r>
            <a:endParaRPr lang="en-US"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362" y="5873750"/>
            <a:ext cx="4724400" cy="984250"/>
          </a:xfrm>
          <a:prstGeom prst="rect">
            <a:avLst/>
          </a:prstGeom>
        </p:spPr>
      </p:pic>
      <p:sp>
        <p:nvSpPr>
          <p:cNvPr id="3" name="TextBox 2"/>
          <p:cNvSpPr txBox="1"/>
          <p:nvPr/>
        </p:nvSpPr>
        <p:spPr>
          <a:xfrm>
            <a:off x="677562" y="6410837"/>
            <a:ext cx="3733800" cy="461665"/>
          </a:xfrm>
          <a:prstGeom prst="rect">
            <a:avLst/>
          </a:prstGeom>
          <a:noFill/>
        </p:spPr>
        <p:txBody>
          <a:bodyPr wrap="square" rtlCol="0">
            <a:spAutoFit/>
          </a:bodyPr>
          <a:lstStyle/>
          <a:p>
            <a:pPr algn="r"/>
            <a:r>
              <a:rPr lang="en-US" sz="2400" dirty="0" smtClean="0">
                <a:latin typeface="Arial" panose="020B0604020202020204" pitchFamily="34" charset="0"/>
                <a:cs typeface="Arial" panose="020B0604020202020204" pitchFamily="34" charset="0"/>
              </a:rPr>
              <a:t>Poster # 2-25</a:t>
            </a:r>
          </a:p>
        </p:txBody>
      </p:sp>
      <p:pic>
        <p:nvPicPr>
          <p:cNvPr id="9" name="Picture 8" descr="figure7.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593" y="1873307"/>
            <a:ext cx="4821407" cy="3613093"/>
          </a:xfrm>
          <a:prstGeom prst="rect">
            <a:avLst/>
          </a:prstGeom>
        </p:spPr>
      </p:pic>
      <p:sp>
        <p:nvSpPr>
          <p:cNvPr id="5" name="Rectangle 5"/>
          <p:cNvSpPr txBox="1">
            <a:spLocks noChangeArrowheads="1"/>
          </p:cNvSpPr>
          <p:nvPr/>
        </p:nvSpPr>
        <p:spPr>
          <a:xfrm>
            <a:off x="152400" y="1676400"/>
            <a:ext cx="4114800" cy="4953000"/>
          </a:xfrm>
          <a:prstGeom prst="rect">
            <a:avLst/>
          </a:prstGeom>
        </p:spPr>
        <p:txBody>
          <a:bodyPr vert="horz" lIns="0" tIns="45720" rIns="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ct val="0"/>
              </a:spcAft>
            </a:pPr>
            <a:r>
              <a:rPr lang="en-US" sz="2000" dirty="0" smtClean="0">
                <a:solidFill>
                  <a:schemeClr val="tx1">
                    <a:lumMod val="65000"/>
                    <a:lumOff val="35000"/>
                  </a:schemeClr>
                </a:solidFill>
              </a:rPr>
              <a:t>We used satellite chemical observations </a:t>
            </a:r>
            <a:r>
              <a:rPr lang="en-US" sz="2000" dirty="0">
                <a:solidFill>
                  <a:schemeClr val="tx1">
                    <a:lumMod val="65000"/>
                    <a:lumOff val="35000"/>
                  </a:schemeClr>
                </a:solidFill>
              </a:rPr>
              <a:t>to improve </a:t>
            </a:r>
            <a:r>
              <a:rPr lang="en-US" sz="2000" dirty="0" smtClean="0">
                <a:solidFill>
                  <a:schemeClr val="tx1">
                    <a:lumMod val="65000"/>
                    <a:lumOff val="35000"/>
                  </a:schemeClr>
                </a:solidFill>
              </a:rPr>
              <a:t>total </a:t>
            </a:r>
            <a:r>
              <a:rPr lang="en-US" sz="2000" dirty="0">
                <a:solidFill>
                  <a:schemeClr val="tx1">
                    <a:lumMod val="65000"/>
                    <a:lumOff val="35000"/>
                  </a:schemeClr>
                </a:solidFill>
              </a:rPr>
              <a:t>and background ozone </a:t>
            </a:r>
            <a:r>
              <a:rPr lang="en-US" sz="2000" dirty="0" smtClean="0">
                <a:solidFill>
                  <a:schemeClr val="tx1">
                    <a:lumMod val="65000"/>
                    <a:lumOff val="35000"/>
                  </a:schemeClr>
                </a:solidFill>
              </a:rPr>
              <a:t>estimates in a </a:t>
            </a:r>
            <a:r>
              <a:rPr lang="en-US" sz="2000" dirty="0">
                <a:solidFill>
                  <a:schemeClr val="tx1">
                    <a:lumMod val="65000"/>
                    <a:lumOff val="35000"/>
                  </a:schemeClr>
                </a:solidFill>
              </a:rPr>
              <a:t>multi-scale </a:t>
            </a:r>
            <a:r>
              <a:rPr lang="en-US" sz="2000" dirty="0" smtClean="0">
                <a:solidFill>
                  <a:schemeClr val="tx1">
                    <a:lumMod val="65000"/>
                    <a:lumOff val="35000"/>
                  </a:schemeClr>
                </a:solidFill>
              </a:rPr>
              <a:t>modeling and assimilation system, which advanced our knowledge of policy-relevant science.</a:t>
            </a:r>
          </a:p>
          <a:p>
            <a:pPr lvl="0" algn="l" fontAlgn="base">
              <a:lnSpc>
                <a:spcPct val="90000"/>
              </a:lnSpc>
              <a:spcAft>
                <a:spcPct val="0"/>
              </a:spcAft>
            </a:pPr>
            <a:r>
              <a:rPr lang="en-US" sz="1800" dirty="0" smtClean="0">
                <a:solidFill>
                  <a:srgbClr val="0070C0"/>
                </a:solidFill>
              </a:rPr>
              <a:t>-Background ozone normally </a:t>
            </a:r>
            <a:r>
              <a:rPr lang="en-US" sz="1800" dirty="0">
                <a:solidFill>
                  <a:srgbClr val="0070C0"/>
                </a:solidFill>
              </a:rPr>
              <a:t>relies on pure model simulations and could be highly </a:t>
            </a:r>
            <a:r>
              <a:rPr lang="en-US" sz="1800" dirty="0" smtClean="0">
                <a:solidFill>
                  <a:srgbClr val="0070C0"/>
                </a:solidFill>
              </a:rPr>
              <a:t>uncertain. </a:t>
            </a:r>
          </a:p>
          <a:p>
            <a:pPr algn="l" fontAlgn="base">
              <a:lnSpc>
                <a:spcPct val="90000"/>
              </a:lnSpc>
              <a:spcAft>
                <a:spcPct val="0"/>
              </a:spcAft>
            </a:pPr>
            <a:r>
              <a:rPr lang="en-US" sz="1800" dirty="0" smtClean="0">
                <a:solidFill>
                  <a:srgbClr val="0070C0"/>
                </a:solidFill>
              </a:rPr>
              <a:t>-Observation-constrained regional </a:t>
            </a:r>
            <a:r>
              <a:rPr lang="en-US" sz="1800" dirty="0">
                <a:solidFill>
                  <a:srgbClr val="0070C0"/>
                </a:solidFill>
              </a:rPr>
              <a:t>period-mean background O</a:t>
            </a:r>
            <a:r>
              <a:rPr lang="en-US" sz="1800" baseline="-25000" dirty="0">
                <a:solidFill>
                  <a:srgbClr val="0070C0"/>
                </a:solidFill>
              </a:rPr>
              <a:t>3</a:t>
            </a:r>
            <a:r>
              <a:rPr lang="en-US" sz="1800" dirty="0">
                <a:solidFill>
                  <a:srgbClr val="0070C0"/>
                </a:solidFill>
              </a:rPr>
              <a:t> and its contribution to the modeled total O</a:t>
            </a:r>
            <a:r>
              <a:rPr lang="en-US" sz="1800" baseline="-25000" dirty="0">
                <a:solidFill>
                  <a:srgbClr val="0070C0"/>
                </a:solidFill>
              </a:rPr>
              <a:t>3</a:t>
            </a:r>
            <a:r>
              <a:rPr lang="en-US" sz="1800" dirty="0">
                <a:solidFill>
                  <a:srgbClr val="0070C0"/>
                </a:solidFill>
              </a:rPr>
              <a:t> are ~48 </a:t>
            </a:r>
            <a:r>
              <a:rPr lang="en-US" sz="1800" dirty="0" err="1">
                <a:solidFill>
                  <a:srgbClr val="0070C0"/>
                </a:solidFill>
              </a:rPr>
              <a:t>ppbv</a:t>
            </a:r>
            <a:r>
              <a:rPr lang="en-US" sz="1800" dirty="0">
                <a:solidFill>
                  <a:srgbClr val="0070C0"/>
                </a:solidFill>
              </a:rPr>
              <a:t> and ~77%, respectively </a:t>
            </a:r>
            <a:r>
              <a:rPr lang="en-US" sz="1800" dirty="0" smtClean="0">
                <a:solidFill>
                  <a:srgbClr val="0070C0"/>
                </a:solidFill>
              </a:rPr>
              <a:t>(a-b), 2.4 </a:t>
            </a:r>
            <a:r>
              <a:rPr lang="en-US" sz="1800" dirty="0" err="1">
                <a:solidFill>
                  <a:srgbClr val="0070C0"/>
                </a:solidFill>
              </a:rPr>
              <a:t>ppbv</a:t>
            </a:r>
            <a:r>
              <a:rPr lang="en-US" sz="1800" dirty="0">
                <a:solidFill>
                  <a:srgbClr val="0070C0"/>
                </a:solidFill>
              </a:rPr>
              <a:t> lower than products from a free-running modeling system, as a result of a 3.3 </a:t>
            </a:r>
            <a:r>
              <a:rPr lang="en-US" sz="1800" dirty="0" err="1">
                <a:solidFill>
                  <a:srgbClr val="0070C0"/>
                </a:solidFill>
              </a:rPr>
              <a:t>ppbv</a:t>
            </a:r>
            <a:r>
              <a:rPr lang="en-US" sz="1800" dirty="0">
                <a:solidFill>
                  <a:srgbClr val="0070C0"/>
                </a:solidFill>
              </a:rPr>
              <a:t> increase in the non-local source contributions offset by a 5.7 </a:t>
            </a:r>
            <a:r>
              <a:rPr lang="en-US" sz="1800" dirty="0" err="1">
                <a:solidFill>
                  <a:srgbClr val="0070C0"/>
                </a:solidFill>
              </a:rPr>
              <a:t>ppbv</a:t>
            </a:r>
            <a:r>
              <a:rPr lang="en-US" sz="1800" dirty="0">
                <a:solidFill>
                  <a:srgbClr val="0070C0"/>
                </a:solidFill>
              </a:rPr>
              <a:t> of decrease in the local biomass burning source contributions. </a:t>
            </a:r>
          </a:p>
        </p:txBody>
      </p:sp>
    </p:spTree>
    <p:extLst>
      <p:ext uri="{BB962C8B-B14F-4D97-AF65-F5344CB8AC3E}">
        <p14:creationId xmlns:p14="http://schemas.microsoft.com/office/powerpoint/2010/main" val="11742630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VIIRS </a:t>
            </a:r>
            <a:r>
              <a:rPr lang="en-US" sz="2800" dirty="0">
                <a:solidFill>
                  <a:srgbClr val="0000FF"/>
                </a:solidFill>
                <a:latin typeface="Arial" pitchFamily="34" charset="0"/>
                <a:cs typeface="Arial" pitchFamily="34" charset="0"/>
              </a:rPr>
              <a:t>Boats, Lights, Fires and </a:t>
            </a:r>
            <a:r>
              <a:rPr lang="en-US" sz="2800" dirty="0" smtClean="0">
                <a:solidFill>
                  <a:srgbClr val="0000FF"/>
                </a:solidFill>
                <a:latin typeface="Arial" pitchFamily="34" charset="0"/>
                <a:cs typeface="Arial" pitchFamily="34" charset="0"/>
              </a:rPr>
              <a:t>Flares</a:t>
            </a:r>
          </a:p>
          <a:p>
            <a:r>
              <a:rPr lang="en-US" sz="1800" dirty="0" smtClean="0">
                <a:solidFill>
                  <a:srgbClr val="0000FF"/>
                </a:solidFill>
                <a:latin typeface="Arial" pitchFamily="34" charset="0"/>
                <a:cs typeface="Arial" pitchFamily="34" charset="0"/>
              </a:rPr>
              <a:t>Christopher D. </a:t>
            </a:r>
            <a:r>
              <a:rPr lang="en-US" sz="1800" dirty="0" err="1" smtClean="0">
                <a:solidFill>
                  <a:srgbClr val="0000FF"/>
                </a:solidFill>
                <a:latin typeface="Arial" pitchFamily="34" charset="0"/>
                <a:cs typeface="Arial" pitchFamily="34" charset="0"/>
              </a:rPr>
              <a:t>Elvidge</a:t>
            </a:r>
            <a:endParaRPr lang="en-US" sz="1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NOAA/NESDIS National Centers for Environmental Information – Boulder</a:t>
            </a:r>
          </a:p>
          <a:p>
            <a:r>
              <a:rPr lang="en-US" sz="1800" dirty="0" smtClean="0">
                <a:solidFill>
                  <a:srgbClr val="0000FF"/>
                </a:solidFill>
                <a:latin typeface="Arial" pitchFamily="34" charset="0"/>
                <a:cs typeface="Arial" pitchFamily="34" charset="0"/>
              </a:rPr>
              <a:t>Kimberly Baugh, Feng-Chi Hsu, Mikhail </a:t>
            </a:r>
            <a:r>
              <a:rPr lang="en-US" sz="1800" dirty="0" err="1" smtClean="0">
                <a:solidFill>
                  <a:srgbClr val="0000FF"/>
                </a:solidFill>
                <a:latin typeface="Arial" pitchFamily="34" charset="0"/>
                <a:cs typeface="Arial" pitchFamily="34" charset="0"/>
              </a:rPr>
              <a:t>Zhizhin</a:t>
            </a:r>
            <a:r>
              <a:rPr lang="en-US" sz="1800" dirty="0" smtClean="0">
                <a:solidFill>
                  <a:srgbClr val="0000FF"/>
                </a:solidFill>
                <a:latin typeface="Arial" pitchFamily="34" charset="0"/>
                <a:cs typeface="Arial" pitchFamily="34" charset="0"/>
              </a:rPr>
              <a:t>, </a:t>
            </a:r>
            <a:r>
              <a:rPr lang="en-US" sz="1800" dirty="0" err="1" smtClean="0">
                <a:solidFill>
                  <a:srgbClr val="0000FF"/>
                </a:solidFill>
                <a:latin typeface="Arial" pitchFamily="34" charset="0"/>
                <a:cs typeface="Arial" pitchFamily="34" charset="0"/>
              </a:rPr>
              <a:t>Tilottama</a:t>
            </a:r>
            <a:r>
              <a:rPr lang="en-US" sz="1800" dirty="0" smtClean="0">
                <a:solidFill>
                  <a:srgbClr val="0000FF"/>
                </a:solidFill>
                <a:latin typeface="Arial" pitchFamily="34" charset="0"/>
                <a:cs typeface="Arial" pitchFamily="34" charset="0"/>
              </a:rPr>
              <a:t> Ghosh </a:t>
            </a:r>
          </a:p>
          <a:p>
            <a:r>
              <a:rPr lang="en-US" sz="1800" dirty="0" smtClean="0">
                <a:solidFill>
                  <a:srgbClr val="0000FF"/>
                </a:solidFill>
                <a:latin typeface="Arial" pitchFamily="34" charset="0"/>
                <a:cs typeface="Arial" pitchFamily="34" charset="0"/>
              </a:rPr>
              <a:t>Cooperative Institute for Research in the Environmental Sciences</a:t>
            </a:r>
            <a:endParaRPr lang="en-US" sz="1800" dirty="0">
              <a:solidFill>
                <a:srgbClr val="0000FF"/>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86600" y="5947819"/>
            <a:ext cx="1905000" cy="461665"/>
          </a:xfrm>
          <a:prstGeom prst="rect">
            <a:avLst/>
          </a:prstGeom>
          <a:noFill/>
        </p:spPr>
        <p:txBody>
          <a:bodyPr wrap="square" rtlCol="0">
            <a:spAutoFit/>
          </a:bodyPr>
          <a:lstStyle/>
          <a:p>
            <a:pPr algn="ctr"/>
            <a:r>
              <a:rPr lang="en-US" sz="2400" dirty="0" smtClean="0"/>
              <a:t>Poster # 2-26</a:t>
            </a:r>
            <a:endParaRPr lang="en-US" sz="2400" dirty="0"/>
          </a:p>
        </p:txBody>
      </p:sp>
      <p:pic>
        <p:nvPicPr>
          <p:cNvPr id="9"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2924329" cy="2438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900" y="1828800"/>
            <a:ext cx="2362200" cy="2310606"/>
          </a:xfrm>
          <a:prstGeom prst="rect">
            <a:avLst/>
          </a:prstGeom>
        </p:spPr>
      </p:pic>
      <p:pic>
        <p:nvPicPr>
          <p:cNvPr id="11"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049" y="1901437"/>
            <a:ext cx="3218751" cy="16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28600" y="4293765"/>
            <a:ext cx="2885662" cy="2369880"/>
          </a:xfrm>
          <a:prstGeom prst="rect">
            <a:avLst/>
          </a:prstGeom>
          <a:noFill/>
        </p:spPr>
        <p:txBody>
          <a:bodyPr wrap="square" rtlCol="0">
            <a:spAutoFit/>
          </a:bodyPr>
          <a:lstStyle/>
          <a:p>
            <a:r>
              <a:rPr lang="en-US" dirty="0" smtClean="0"/>
              <a:t>Global Nighttime Lights</a:t>
            </a:r>
          </a:p>
          <a:p>
            <a:pPr marL="285750" indent="-285750">
              <a:buFont typeface="Arial" panose="020B0604020202020204" pitchFamily="34" charset="0"/>
              <a:buChar char="•"/>
            </a:pPr>
            <a:r>
              <a:rPr lang="en-US" sz="1400" dirty="0" smtClean="0"/>
              <a:t>World Bank monitoring of electrification projects</a:t>
            </a:r>
          </a:p>
          <a:p>
            <a:pPr marL="285750" indent="-285750">
              <a:buFont typeface="Arial" panose="020B0604020202020204" pitchFamily="34" charset="0"/>
              <a:buChar char="•"/>
            </a:pPr>
            <a:r>
              <a:rPr lang="en-US" sz="1400" dirty="0" smtClean="0"/>
              <a:t>USAID Power Africa project</a:t>
            </a:r>
          </a:p>
          <a:p>
            <a:pPr marL="285750" indent="-285750">
              <a:buFont typeface="Arial" panose="020B0604020202020204" pitchFamily="34" charset="0"/>
              <a:buChar char="•"/>
            </a:pPr>
            <a:r>
              <a:rPr lang="en-US" sz="1400" dirty="0" smtClean="0"/>
              <a:t>NASA Urban growth studies</a:t>
            </a:r>
          </a:p>
          <a:p>
            <a:pPr marL="285750" indent="-285750">
              <a:buFont typeface="Arial" panose="020B0604020202020204" pitchFamily="34" charset="0"/>
              <a:buChar char="•"/>
            </a:pPr>
            <a:r>
              <a:rPr lang="en-US" sz="1400" dirty="0" smtClean="0"/>
              <a:t>USGS mapping of impervious surfaces</a:t>
            </a:r>
          </a:p>
          <a:p>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endParaRPr lang="en-US" dirty="0"/>
          </a:p>
        </p:txBody>
      </p:sp>
      <p:sp>
        <p:nvSpPr>
          <p:cNvPr id="13" name="TextBox 12"/>
          <p:cNvSpPr txBox="1"/>
          <p:nvPr/>
        </p:nvSpPr>
        <p:spPr>
          <a:xfrm>
            <a:off x="3114262" y="4139406"/>
            <a:ext cx="3286538" cy="1938992"/>
          </a:xfrm>
          <a:prstGeom prst="rect">
            <a:avLst/>
          </a:prstGeom>
          <a:noFill/>
        </p:spPr>
        <p:txBody>
          <a:bodyPr wrap="square" rtlCol="0">
            <a:spAutoFit/>
          </a:bodyPr>
          <a:lstStyle/>
          <a:p>
            <a:r>
              <a:rPr lang="en-US" dirty="0" smtClean="0"/>
              <a:t>Global Gas Flaring</a:t>
            </a:r>
          </a:p>
          <a:p>
            <a:pPr marL="285750" indent="-285750">
              <a:buFont typeface="Arial" panose="020B0604020202020204" pitchFamily="34" charset="0"/>
              <a:buChar char="•"/>
            </a:pPr>
            <a:r>
              <a:rPr lang="en-US" sz="1400" dirty="0" smtClean="0"/>
              <a:t>World Bank annual ranking of national gas flaring levels</a:t>
            </a:r>
          </a:p>
          <a:p>
            <a:pPr marL="285750" indent="-285750">
              <a:buFont typeface="Arial" panose="020B0604020202020204" pitchFamily="34" charset="0"/>
              <a:buChar char="•"/>
            </a:pPr>
            <a:r>
              <a:rPr lang="en-US" sz="1400" dirty="0" smtClean="0"/>
              <a:t>Monitoring gas flaring reduction projects</a:t>
            </a:r>
          </a:p>
          <a:p>
            <a:pPr marL="285750" indent="-285750">
              <a:buFont typeface="Arial" panose="020B0604020202020204" pitchFamily="34" charset="0"/>
              <a:buChar char="•"/>
            </a:pPr>
            <a:r>
              <a:rPr lang="en-US" sz="1400" dirty="0" smtClean="0"/>
              <a:t>Mapping carbon emissions for NOAA’s carbon tracker program</a:t>
            </a:r>
          </a:p>
          <a:p>
            <a:pPr marL="285750" indent="-285750">
              <a:buFont typeface="Arial" panose="020B0604020202020204" pitchFamily="34" charset="0"/>
              <a:buChar char="•"/>
            </a:pPr>
            <a:endParaRPr lang="en-US" dirty="0"/>
          </a:p>
        </p:txBody>
      </p:sp>
      <p:sp>
        <p:nvSpPr>
          <p:cNvPr id="14" name="TextBox 13"/>
          <p:cNvSpPr txBox="1"/>
          <p:nvPr/>
        </p:nvSpPr>
        <p:spPr>
          <a:xfrm>
            <a:off x="6242993" y="3733800"/>
            <a:ext cx="2950925" cy="2154436"/>
          </a:xfrm>
          <a:prstGeom prst="rect">
            <a:avLst/>
          </a:prstGeom>
          <a:noFill/>
        </p:spPr>
        <p:txBody>
          <a:bodyPr wrap="square" rtlCol="0">
            <a:spAutoFit/>
          </a:bodyPr>
          <a:lstStyle/>
          <a:p>
            <a:r>
              <a:rPr lang="en-US" dirty="0" smtClean="0"/>
              <a:t>Fishing Boat Detections</a:t>
            </a:r>
          </a:p>
          <a:p>
            <a:pPr marL="285750" indent="-285750">
              <a:buFont typeface="Arial" panose="020B0604020202020204" pitchFamily="34" charset="0"/>
              <a:buChar char="•"/>
            </a:pPr>
            <a:r>
              <a:rPr lang="en-US" sz="1400" dirty="0" smtClean="0"/>
              <a:t>Support to State Dept. “Our Oceans Initiative”</a:t>
            </a:r>
          </a:p>
          <a:p>
            <a:pPr marL="285750" indent="-285750">
              <a:buFont typeface="Arial" panose="020B0604020202020204" pitchFamily="34" charset="0"/>
              <a:buChar char="•"/>
            </a:pPr>
            <a:r>
              <a:rPr lang="en-US" sz="1400" dirty="0" smtClean="0"/>
              <a:t>Technical assistance to  Indonesia’s fishery agency combating IUU fishing (USAID funded)</a:t>
            </a:r>
          </a:p>
          <a:p>
            <a:endParaRPr lang="en-US" sz="14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3333991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solidFill>
                  <a:srgbClr val="0000FF"/>
                </a:solidFill>
                <a:latin typeface="Arial" pitchFamily="34" charset="0"/>
                <a:cs typeface="Arial" pitchFamily="34" charset="0"/>
              </a:rPr>
              <a:t>Development </a:t>
            </a:r>
            <a:r>
              <a:rPr lang="en-GB" sz="2800" dirty="0">
                <a:solidFill>
                  <a:srgbClr val="0000FF"/>
                </a:solidFill>
                <a:latin typeface="Arial" pitchFamily="34" charset="0"/>
                <a:cs typeface="Arial" pitchFamily="34" charset="0"/>
              </a:rPr>
              <a:t>of the Visible Detector Assembly for the Flexible Combined Imager on </a:t>
            </a:r>
            <a:r>
              <a:rPr lang="en-GB" sz="2800" dirty="0" smtClean="0">
                <a:solidFill>
                  <a:srgbClr val="0000FF"/>
                </a:solidFill>
                <a:latin typeface="Arial" pitchFamily="34" charset="0"/>
                <a:cs typeface="Arial" pitchFamily="34" charset="0"/>
              </a:rPr>
              <a:t>MTG</a:t>
            </a:r>
          </a:p>
          <a:p>
            <a:r>
              <a:rPr lang="en-US" sz="1800" dirty="0" smtClean="0">
                <a:solidFill>
                  <a:srgbClr val="0000FF"/>
                </a:solidFill>
                <a:latin typeface="Arial" pitchFamily="34" charset="0"/>
                <a:cs typeface="Arial" pitchFamily="34" charset="0"/>
              </a:rPr>
              <a:t>J. </a:t>
            </a:r>
            <a:r>
              <a:rPr lang="en-US" sz="1800" dirty="0">
                <a:solidFill>
                  <a:srgbClr val="0000FF"/>
                </a:solidFill>
                <a:latin typeface="Arial" pitchFamily="34" charset="0"/>
                <a:cs typeface="Arial" pitchFamily="34" charset="0"/>
              </a:rPr>
              <a:t>Endicott, J. Pratlong, A. Pike, W. Hubbard, P. Jerram, A. Walker, D. Davies</a:t>
            </a:r>
          </a:p>
          <a:p>
            <a:r>
              <a:rPr lang="en-US" sz="1800" dirty="0" smtClean="0">
                <a:solidFill>
                  <a:srgbClr val="0000FF"/>
                </a:solidFill>
                <a:latin typeface="Arial" pitchFamily="34" charset="0"/>
                <a:cs typeface="Arial" pitchFamily="34" charset="0"/>
              </a:rPr>
              <a:t>e2v technologies, Space Imaging</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648200" cy="4953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GB" sz="1800" kern="0" dirty="0">
                <a:solidFill>
                  <a:srgbClr val="333399"/>
                </a:solidFill>
                <a:latin typeface="Arial"/>
              </a:rPr>
              <a:t>e2v has been involved in many Solar Physics and Solar Weather satellites, </a:t>
            </a:r>
            <a:r>
              <a:rPr lang="en-GB" sz="1800" kern="0" dirty="0" err="1">
                <a:solidFill>
                  <a:srgbClr val="333399"/>
                </a:solidFill>
                <a:latin typeface="Arial"/>
              </a:rPr>
              <a:t>Hinode</a:t>
            </a:r>
            <a:r>
              <a:rPr lang="en-GB" sz="1800" kern="0" dirty="0">
                <a:solidFill>
                  <a:srgbClr val="333399"/>
                </a:solidFill>
                <a:latin typeface="Arial"/>
              </a:rPr>
              <a:t> (Solar-B), SETERO, SDO, IRIS and SUVI both in Europe and across the pond! We have also supplied many of Europe’s Earth monitoring weather and atmospheric satellites such as </a:t>
            </a:r>
            <a:r>
              <a:rPr lang="en-GB" sz="1800" kern="0" dirty="0" err="1">
                <a:solidFill>
                  <a:srgbClr val="333399"/>
                </a:solidFill>
                <a:latin typeface="Arial"/>
              </a:rPr>
              <a:t>Envisat</a:t>
            </a:r>
            <a:r>
              <a:rPr lang="en-GB" sz="1800" kern="0" dirty="0">
                <a:solidFill>
                  <a:srgbClr val="333399"/>
                </a:solidFill>
                <a:latin typeface="Arial"/>
              </a:rPr>
              <a:t>, Sentinel-2, 3 and now 4 and 5. We have supplied detectors into OMI for NASA’s Aura satellite and OMPS for NPOESS</a:t>
            </a:r>
            <a:r>
              <a:rPr lang="en-GB" sz="1800" kern="0" dirty="0" smtClean="0">
                <a:solidFill>
                  <a:srgbClr val="333399"/>
                </a:solidFill>
                <a:latin typeface="Arial"/>
              </a:rPr>
              <a:t>.</a:t>
            </a:r>
            <a:endParaRPr lang="en-US" sz="1800" dirty="0"/>
          </a:p>
          <a:p>
            <a:pPr marL="342900" lvl="0" indent="-342900" algn="l" fontAlgn="base">
              <a:lnSpc>
                <a:spcPct val="90000"/>
              </a:lnSpc>
              <a:spcAft>
                <a:spcPct val="0"/>
              </a:spcAft>
              <a:buFontTx/>
              <a:buChar char="•"/>
            </a:pPr>
            <a:r>
              <a:rPr lang="en-GB" sz="1800" kern="0" dirty="0">
                <a:solidFill>
                  <a:srgbClr val="333399"/>
                </a:solidFill>
                <a:latin typeface="Arial"/>
              </a:rPr>
              <a:t>Here we report our development of the Visible Detector Assembly for the Flexible Combined Imager on </a:t>
            </a:r>
            <a:r>
              <a:rPr lang="en-GB" sz="1800" kern="0" dirty="0" err="1">
                <a:solidFill>
                  <a:srgbClr val="333399"/>
                </a:solidFill>
                <a:latin typeface="Arial"/>
              </a:rPr>
              <a:t>Meteosat</a:t>
            </a:r>
            <a:r>
              <a:rPr lang="en-GB" sz="1800" kern="0" dirty="0">
                <a:solidFill>
                  <a:srgbClr val="333399"/>
                </a:solidFill>
                <a:latin typeface="Arial"/>
              </a:rPr>
              <a:t> Third Generation, MTG FCI </a:t>
            </a:r>
            <a:r>
              <a:rPr lang="en-GB" sz="1800" kern="0" dirty="0" err="1">
                <a:solidFill>
                  <a:srgbClr val="333399"/>
                </a:solidFill>
                <a:latin typeface="Arial"/>
              </a:rPr>
              <a:t>VisDA</a:t>
            </a:r>
            <a:r>
              <a:rPr lang="en-GB" sz="1800" kern="0" dirty="0">
                <a:solidFill>
                  <a:srgbClr val="333399"/>
                </a:solidFill>
                <a:latin typeface="Arial"/>
              </a:rPr>
              <a:t>. e2v has successfully passed the Preliminary Design Review for the detector and has demonstrated in silicon that the detector is latch-up free up to the maximum energy of our test facility, 67.7MeV/mg/cm^2.</a:t>
            </a:r>
          </a:p>
          <a:p>
            <a:pPr marL="342900" lvl="0" indent="-342900" algn="l" fontAlgn="base">
              <a:lnSpc>
                <a:spcPct val="90000"/>
              </a:lnSpc>
              <a:spcAft>
                <a:spcPct val="0"/>
              </a:spcAft>
              <a:buFontTx/>
              <a:buChar char="•"/>
            </a:pP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p:txBody>
      </p:sp>
      <p:sp>
        <p:nvSpPr>
          <p:cNvPr id="8" name="TextBox 7"/>
          <p:cNvSpPr txBox="1"/>
          <p:nvPr/>
        </p:nvSpPr>
        <p:spPr>
          <a:xfrm>
            <a:off x="5105400" y="5331023"/>
            <a:ext cx="3886200" cy="307777"/>
          </a:xfrm>
          <a:prstGeom prst="rect">
            <a:avLst/>
          </a:prstGeom>
          <a:noFill/>
        </p:spPr>
        <p:txBody>
          <a:bodyPr wrap="square" rtlCol="0">
            <a:spAutoFit/>
          </a:bodyPr>
          <a:lstStyle/>
          <a:p>
            <a:r>
              <a:rPr lang="en-US" sz="1400" i="1" dirty="0" smtClean="0"/>
              <a:t>Image of a breadboard assembly for irradiation</a:t>
            </a:r>
            <a:endParaRPr lang="en-US" sz="14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5791200"/>
            <a:ext cx="4724400" cy="984250"/>
          </a:xfrm>
          <a:prstGeom prst="rect">
            <a:avLst/>
          </a:prstGeom>
        </p:spPr>
      </p:pic>
      <p:sp>
        <p:nvSpPr>
          <p:cNvPr id="7" name="TextBox 6"/>
          <p:cNvSpPr txBox="1"/>
          <p:nvPr/>
        </p:nvSpPr>
        <p:spPr>
          <a:xfrm>
            <a:off x="5105400" y="1828800"/>
            <a:ext cx="3886200" cy="307777"/>
          </a:xfrm>
          <a:prstGeom prst="rect">
            <a:avLst/>
          </a:prstGeom>
          <a:noFill/>
        </p:spPr>
        <p:txBody>
          <a:bodyPr wrap="square" rtlCol="0">
            <a:spAutoFit/>
          </a:bodyPr>
          <a:lstStyle/>
          <a:p>
            <a:pPr algn="ctr"/>
            <a:r>
              <a:rPr lang="en-US" sz="1400" i="1" dirty="0" smtClean="0"/>
              <a:t>*MTG is an ESA </a:t>
            </a:r>
            <a:r>
              <a:rPr lang="en-GB" sz="1400" i="1" dirty="0" smtClean="0"/>
              <a:t>programme</a:t>
            </a:r>
            <a:endParaRPr lang="en-GB" sz="1400" i="1" dirty="0"/>
          </a:p>
        </p:txBody>
      </p:sp>
      <p:pic>
        <p:nvPicPr>
          <p:cNvPr id="3" name="Picture 5"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17903"/>
            <a:ext cx="3276600" cy="303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24200" y="6027003"/>
            <a:ext cx="1143000" cy="830997"/>
          </a:xfrm>
          <a:prstGeom prst="rect">
            <a:avLst/>
          </a:prstGeom>
          <a:noFill/>
        </p:spPr>
        <p:txBody>
          <a:bodyPr wrap="square" rtlCol="0">
            <a:spAutoFit/>
          </a:bodyPr>
          <a:lstStyle/>
          <a:p>
            <a:pPr algn="ctr"/>
            <a:r>
              <a:rPr lang="en-US" sz="2400" dirty="0" smtClean="0"/>
              <a:t>Poster # 2-27</a:t>
            </a:r>
            <a:endParaRPr lang="en-US" sz="2400" dirty="0"/>
          </a:p>
        </p:txBody>
      </p:sp>
    </p:spTree>
    <p:extLst>
      <p:ext uri="{BB962C8B-B14F-4D97-AF65-F5344CB8AC3E}">
        <p14:creationId xmlns:p14="http://schemas.microsoft.com/office/powerpoint/2010/main" val="94037722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Impact </a:t>
            </a:r>
            <a:r>
              <a:rPr lang="en-US" sz="2800" dirty="0">
                <a:solidFill>
                  <a:srgbClr val="0000FF"/>
                </a:solidFill>
                <a:latin typeface="Arial" pitchFamily="34" charset="0"/>
                <a:cs typeface="Arial" pitchFamily="34" charset="0"/>
              </a:rPr>
              <a:t>of AMSU Derived Hydrological Products on Merged Precipitation Products</a:t>
            </a:r>
            <a:endParaRPr lang="en-US" sz="2800" dirty="0" smtClean="0">
              <a:solidFill>
                <a:srgbClr val="0000FF"/>
              </a:solidFill>
              <a:latin typeface="Arial" pitchFamily="34" charset="0"/>
              <a:cs typeface="Arial" pitchFamily="34" charset="0"/>
            </a:endParaRPr>
          </a:p>
          <a:p>
            <a:endParaRPr lang="en-US" sz="1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Thomas Smith, </a:t>
            </a:r>
            <a:r>
              <a:rPr lang="en-US" sz="1800" dirty="0">
                <a:solidFill>
                  <a:srgbClr val="0000FF"/>
                </a:solidFill>
                <a:latin typeface="Arial" pitchFamily="34" charset="0"/>
                <a:cs typeface="Arial" pitchFamily="34" charset="0"/>
              </a:rPr>
              <a:t>Ralph R. </a:t>
            </a:r>
            <a:r>
              <a:rPr lang="en-US" sz="1800" dirty="0" smtClean="0">
                <a:solidFill>
                  <a:srgbClr val="0000FF"/>
                </a:solidFill>
                <a:latin typeface="Arial" pitchFamily="34" charset="0"/>
                <a:cs typeface="Arial" pitchFamily="34" charset="0"/>
              </a:rPr>
              <a:t>Ferraro, </a:t>
            </a:r>
            <a:r>
              <a:rPr lang="en-US" sz="1800" dirty="0" err="1">
                <a:solidFill>
                  <a:srgbClr val="0000FF"/>
                </a:solidFill>
                <a:latin typeface="Arial" pitchFamily="34" charset="0"/>
                <a:cs typeface="Arial" pitchFamily="34" charset="0"/>
              </a:rPr>
              <a:t>Huan</a:t>
            </a:r>
            <a:r>
              <a:rPr lang="en-US" sz="1800" dirty="0">
                <a:solidFill>
                  <a:srgbClr val="0000FF"/>
                </a:solidFill>
                <a:latin typeface="Arial" pitchFamily="34" charset="0"/>
                <a:cs typeface="Arial" pitchFamily="34" charset="0"/>
              </a:rPr>
              <a:t> </a:t>
            </a:r>
            <a:r>
              <a:rPr lang="en-US" sz="1800" dirty="0" err="1" smtClean="0">
                <a:solidFill>
                  <a:srgbClr val="0000FF"/>
                </a:solidFill>
                <a:latin typeface="Arial" pitchFamily="34" charset="0"/>
                <a:cs typeface="Arial" pitchFamily="34" charset="0"/>
              </a:rPr>
              <a:t>Meng</a:t>
            </a:r>
            <a:r>
              <a:rPr lang="en-US" sz="1800" dirty="0" smtClean="0">
                <a:solidFill>
                  <a:srgbClr val="0000FF"/>
                </a:solidFill>
                <a:latin typeface="Arial" pitchFamily="34" charset="0"/>
                <a:cs typeface="Arial" pitchFamily="34" charset="0"/>
              </a:rPr>
              <a:t>, </a:t>
            </a:r>
            <a:r>
              <a:rPr lang="en-US" sz="1800" dirty="0">
                <a:solidFill>
                  <a:srgbClr val="0000FF"/>
                </a:solidFill>
                <a:latin typeface="Arial" pitchFamily="34" charset="0"/>
                <a:cs typeface="Arial" pitchFamily="34" charset="0"/>
              </a:rPr>
              <a:t>and </a:t>
            </a:r>
            <a:r>
              <a:rPr lang="en-US" sz="1800" dirty="0" err="1">
                <a:solidFill>
                  <a:srgbClr val="0000FF"/>
                </a:solidFill>
                <a:latin typeface="Arial" pitchFamily="34" charset="0"/>
                <a:cs typeface="Arial" pitchFamily="34" charset="0"/>
              </a:rPr>
              <a:t>Wenze</a:t>
            </a:r>
            <a:r>
              <a:rPr lang="en-US" sz="1800" dirty="0">
                <a:solidFill>
                  <a:srgbClr val="0000FF"/>
                </a:solidFill>
                <a:latin typeface="Arial" pitchFamily="34" charset="0"/>
                <a:cs typeface="Arial" pitchFamily="34" charset="0"/>
              </a:rPr>
              <a:t> </a:t>
            </a:r>
            <a:r>
              <a:rPr lang="en-US" sz="1800" dirty="0" smtClean="0">
                <a:solidFill>
                  <a:srgbClr val="0000FF"/>
                </a:solidFill>
                <a:latin typeface="Arial" pitchFamily="34" charset="0"/>
                <a:cs typeface="Arial" pitchFamily="34" charset="0"/>
              </a:rPr>
              <a:t>Yang</a:t>
            </a:r>
          </a:p>
          <a:p>
            <a:r>
              <a:rPr lang="en-US" sz="1400" dirty="0" smtClean="0">
                <a:solidFill>
                  <a:srgbClr val="0000FF"/>
                </a:solidFill>
                <a:latin typeface="Arial" pitchFamily="34" charset="0"/>
                <a:cs typeface="Arial" pitchFamily="34" charset="0"/>
              </a:rPr>
              <a:t>NOAA/NESDIS/STAR and ESSIC/CICS, College Park, MD</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828800"/>
            <a:ext cx="45720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400" b="0" i="0" u="none" strike="noStrike" kern="0" cap="none" spc="0" normalizeH="0" baseline="0" noProof="0" dirty="0" smtClean="0">
                <a:ln>
                  <a:noFill/>
                </a:ln>
                <a:solidFill>
                  <a:srgbClr val="333399"/>
                </a:solidFill>
                <a:effectLst/>
                <a:uLnTx/>
                <a:uFillTx/>
                <a:latin typeface="Arial"/>
                <a:ea typeface="+mn-ea"/>
                <a:cs typeface="+mn-cs"/>
              </a:rPr>
              <a:t>Sampling Experiments for Satellite Precipitation</a:t>
            </a:r>
          </a:p>
          <a:p>
            <a:pPr marL="742950" lvl="1" indent="-285750" algn="l" fontAlgn="base">
              <a:lnSpc>
                <a:spcPct val="90000"/>
              </a:lnSpc>
              <a:spcAft>
                <a:spcPct val="0"/>
              </a:spcAft>
              <a:buFontTx/>
              <a:buChar char="–"/>
            </a:pPr>
            <a:r>
              <a:rPr kumimoji="0" lang="en-US" sz="1800" b="0" i="0" u="none" strike="noStrike" kern="0" cap="none" spc="0" normalizeH="0" baseline="0" noProof="0" dirty="0" smtClean="0">
                <a:ln>
                  <a:noFill/>
                </a:ln>
                <a:solidFill>
                  <a:srgbClr val="009999"/>
                </a:solidFill>
                <a:effectLst/>
                <a:uLnTx/>
                <a:uFillTx/>
                <a:latin typeface="Arial"/>
              </a:rPr>
              <a:t>Daily precipitation estimates with different numbers of satellite inputs</a:t>
            </a:r>
          </a:p>
          <a:p>
            <a:pPr marL="742950" lvl="1" indent="-285750" algn="l" fontAlgn="base">
              <a:lnSpc>
                <a:spcPct val="90000"/>
              </a:lnSpc>
              <a:spcAft>
                <a:spcPct val="0"/>
              </a:spcAft>
              <a:buFontTx/>
              <a:buChar char="–"/>
            </a:pPr>
            <a:r>
              <a:rPr lang="en-US" sz="1800" kern="0" dirty="0" smtClean="0">
                <a:solidFill>
                  <a:srgbClr val="009999"/>
                </a:solidFill>
                <a:latin typeface="Arial"/>
              </a:rPr>
              <a:t>Testing in a region with gauge and satellite estimates</a:t>
            </a:r>
            <a:endParaRPr kumimoji="0" lang="en-US" sz="18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1800" kern="0" dirty="0" smtClean="0">
                <a:solidFill>
                  <a:srgbClr val="009999"/>
                </a:solidFill>
                <a:latin typeface="Arial"/>
              </a:rPr>
              <a:t>Multiple satellites give better resolution of the daily cycle</a:t>
            </a:r>
            <a:r>
              <a:rPr kumimoji="0" lang="en-US" sz="1800" b="0" i="0" u="none" strike="noStrike" kern="0" cap="none" spc="0" normalizeH="0" baseline="0" noProof="0" dirty="0" smtClean="0">
                <a:ln>
                  <a:noFill/>
                </a:ln>
                <a:solidFill>
                  <a:srgbClr val="009999"/>
                </a:solidFill>
                <a:effectLst/>
                <a:uLnTx/>
                <a:uFillTx/>
                <a:latin typeface="Arial"/>
              </a:rPr>
              <a:t> </a:t>
            </a:r>
          </a:p>
          <a:p>
            <a:pPr marL="742950" lvl="1" indent="-285750" algn="l" fontAlgn="base">
              <a:lnSpc>
                <a:spcPct val="90000"/>
              </a:lnSpc>
              <a:spcAft>
                <a:spcPct val="0"/>
              </a:spcAft>
              <a:buFontTx/>
              <a:buChar char="–"/>
            </a:pPr>
            <a:r>
              <a:rPr lang="en-US" sz="1800" kern="0" dirty="0" smtClean="0">
                <a:solidFill>
                  <a:srgbClr val="009999"/>
                </a:solidFill>
                <a:latin typeface="Arial"/>
              </a:rPr>
              <a:t>Daily cycle is not fully resolved by the available satellite inputs</a:t>
            </a:r>
            <a:endParaRPr lang="en-US" sz="1800" kern="0" dirty="0">
              <a:solidFill>
                <a:srgbClr val="009999"/>
              </a:solidFill>
              <a:latin typeface="Arial"/>
            </a:endParaRPr>
          </a:p>
          <a:p>
            <a:pPr>
              <a:lnSpc>
                <a:spcPct val="90000"/>
              </a:lnSpc>
            </a:pPr>
            <a:endParaRPr lang="en-US" dirty="0"/>
          </a:p>
        </p:txBody>
      </p:sp>
      <p:sp>
        <p:nvSpPr>
          <p:cNvPr id="8" name="TextBox 7"/>
          <p:cNvSpPr txBox="1"/>
          <p:nvPr/>
        </p:nvSpPr>
        <p:spPr>
          <a:xfrm>
            <a:off x="4724400" y="5410200"/>
            <a:ext cx="4357720" cy="461665"/>
          </a:xfrm>
          <a:prstGeom prst="rect">
            <a:avLst/>
          </a:prstGeom>
          <a:noFill/>
        </p:spPr>
        <p:txBody>
          <a:bodyPr wrap="square" rtlCol="0">
            <a:spAutoFit/>
          </a:bodyPr>
          <a:lstStyle/>
          <a:p>
            <a:r>
              <a:rPr lang="en-US" sz="1200" i="1" dirty="0" smtClean="0"/>
              <a:t>Daily precipitation estimates for 2 days in 2009 using 1 satellite, 3 satellites, 5 satellites, and GPCP validation</a:t>
            </a:r>
            <a:endParaRPr lang="en-US" sz="12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200900" y="6396335"/>
            <a:ext cx="1943100" cy="461665"/>
          </a:xfrm>
          <a:prstGeom prst="rect">
            <a:avLst/>
          </a:prstGeom>
          <a:noFill/>
        </p:spPr>
        <p:txBody>
          <a:bodyPr wrap="square" rtlCol="0">
            <a:spAutoFit/>
          </a:bodyPr>
          <a:lstStyle/>
          <a:p>
            <a:pPr algn="ctr"/>
            <a:r>
              <a:rPr lang="en-US" sz="2400" dirty="0" smtClean="0"/>
              <a:t>Poster # 2-28</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828800"/>
            <a:ext cx="435772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21060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Assessment of J1 VIIRS Polarization Sensitivity </a:t>
            </a:r>
          </a:p>
          <a:p>
            <a:r>
              <a:rPr lang="en-US" sz="2800" dirty="0" smtClean="0">
                <a:solidFill>
                  <a:srgbClr val="0000FF"/>
                </a:solidFill>
                <a:latin typeface="Arial" pitchFamily="34" charset="0"/>
                <a:cs typeface="Arial" pitchFamily="34" charset="0"/>
              </a:rPr>
              <a:t>Impacts on Sensor Data Records</a:t>
            </a:r>
            <a:br>
              <a:rPr lang="en-US" sz="2800" dirty="0" smtClean="0">
                <a:solidFill>
                  <a:srgbClr val="0000FF"/>
                </a:solidFill>
                <a:latin typeface="Arial" pitchFamily="34" charset="0"/>
                <a:cs typeface="Arial" pitchFamily="34" charset="0"/>
              </a:rPr>
            </a:br>
            <a:r>
              <a:rPr lang="en-US" sz="2400" baseline="30000" dirty="0" smtClean="0"/>
              <a:t>1</a:t>
            </a:r>
            <a:r>
              <a:rPr lang="en-US" sz="2400" dirty="0" smtClean="0"/>
              <a:t>Wenhui Wang, </a:t>
            </a:r>
            <a:r>
              <a:rPr lang="en-US" sz="2400" baseline="30000" dirty="0" smtClean="0"/>
              <a:t>2</a:t>
            </a:r>
            <a:r>
              <a:rPr lang="en-US" sz="2400" dirty="0" smtClean="0"/>
              <a:t>Changyong Cao, </a:t>
            </a:r>
            <a:r>
              <a:rPr lang="en-US" sz="2400" smtClean="0"/>
              <a:t>and </a:t>
            </a:r>
            <a:r>
              <a:rPr lang="en-US" sz="2400" baseline="30000" smtClean="0"/>
              <a:t>1</a:t>
            </a:r>
            <a:r>
              <a:rPr lang="en-US" sz="2400" smtClean="0"/>
              <a:t>Aaron Pearlman</a:t>
            </a:r>
            <a:endParaRPr lang="en-US" sz="2400" dirty="0" smtClean="0">
              <a:latin typeface="Arial" pitchFamily="34" charset="0"/>
              <a:cs typeface="Arial" pitchFamily="34" charset="0"/>
            </a:endParaRPr>
          </a:p>
          <a:p>
            <a:r>
              <a:rPr lang="en-US" sz="1800" baseline="30000" dirty="0" smtClean="0">
                <a:solidFill>
                  <a:srgbClr val="0000FF"/>
                </a:solidFill>
              </a:rPr>
              <a:t>1</a:t>
            </a:r>
            <a:r>
              <a:rPr lang="en-US" sz="1800" dirty="0" smtClean="0">
                <a:solidFill>
                  <a:srgbClr val="0000FF"/>
                </a:solidFill>
                <a:latin typeface="Arial" pitchFamily="34" charset="0"/>
                <a:cs typeface="Arial" pitchFamily="34" charset="0"/>
              </a:rPr>
              <a:t>Earth Resource Technology, Inc; </a:t>
            </a:r>
            <a:r>
              <a:rPr lang="en-US" sz="1800" baseline="30000" dirty="0" smtClean="0">
                <a:solidFill>
                  <a:srgbClr val="0000FF"/>
                </a:solidFill>
              </a:rPr>
              <a:t>2</a:t>
            </a:r>
            <a:r>
              <a:rPr lang="en-US" sz="1800" dirty="0" smtClean="0">
                <a:solidFill>
                  <a:srgbClr val="0000FF"/>
                </a:solidFill>
                <a:latin typeface="Arial" pitchFamily="34" charset="0"/>
                <a:cs typeface="Arial" pitchFamily="34" charset="0"/>
              </a:rPr>
              <a:t>NOAA/NESDIS/STAR</a:t>
            </a:r>
          </a:p>
          <a:p>
            <a:r>
              <a:rPr lang="en-US" sz="18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461665"/>
          </a:xfrm>
          <a:prstGeom prst="rect">
            <a:avLst/>
          </a:prstGeom>
          <a:noFill/>
        </p:spPr>
        <p:txBody>
          <a:bodyPr wrap="square" rtlCol="0">
            <a:spAutoFit/>
          </a:bodyPr>
          <a:lstStyle/>
          <a:p>
            <a:pPr algn="ctr"/>
            <a:r>
              <a:rPr lang="en-US" sz="2400" dirty="0" smtClean="0"/>
              <a:t>Poster # 2.1</a:t>
            </a:r>
            <a:endParaRPr lang="en-US" sz="2400" dirty="0"/>
          </a:p>
        </p:txBody>
      </p:sp>
      <p:sp>
        <p:nvSpPr>
          <p:cNvPr id="9"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800" kern="0" dirty="0" smtClean="0">
                <a:solidFill>
                  <a:srgbClr val="000099"/>
                </a:solidFill>
                <a:latin typeface="Arial"/>
              </a:rPr>
              <a:t>T</a:t>
            </a:r>
            <a:r>
              <a:rPr lang="en-US" sz="2800" dirty="0" smtClean="0">
                <a:solidFill>
                  <a:srgbClr val="000099"/>
                </a:solidFill>
              </a:rPr>
              <a:t>he impacts of J1 polarization sensitivity was studied using prelaunch polarization characterization data and 6SV simulations:</a:t>
            </a:r>
            <a:endParaRPr kumimoji="0" lang="en-US" sz="2800" b="0" i="0" u="none" strike="noStrike" kern="0" cap="none" spc="0" normalizeH="0" baseline="0" noProof="0" dirty="0" smtClean="0">
              <a:ln>
                <a:noFill/>
              </a:ln>
              <a:solidFill>
                <a:srgbClr val="000099"/>
              </a:solidFill>
              <a:effectLst/>
              <a:uLnTx/>
              <a:uFillTx/>
              <a:latin typeface="Arial"/>
            </a:endParaRPr>
          </a:p>
          <a:p>
            <a:pPr marL="742950" lvl="1" indent="-285750" algn="l" fontAlgn="base">
              <a:lnSpc>
                <a:spcPct val="90000"/>
              </a:lnSpc>
              <a:spcAft>
                <a:spcPct val="0"/>
              </a:spcAft>
              <a:buFontTx/>
              <a:buChar char="–"/>
            </a:pPr>
            <a:r>
              <a:rPr lang="en-US" sz="2000" dirty="0" smtClean="0">
                <a:solidFill>
                  <a:srgbClr val="009999"/>
                </a:solidFill>
              </a:rPr>
              <a:t>The impact on band M1 TOA reflectance may be as large as ~4%;</a:t>
            </a:r>
          </a:p>
          <a:p>
            <a:pPr marL="742950" lvl="1" indent="-285750" algn="l" fontAlgn="base">
              <a:lnSpc>
                <a:spcPct val="90000"/>
              </a:lnSpc>
              <a:spcAft>
                <a:spcPct val="0"/>
              </a:spcAft>
              <a:buFontTx/>
              <a:buChar char="–"/>
            </a:pPr>
            <a:r>
              <a:rPr lang="en-US" sz="2000" dirty="0" smtClean="0">
                <a:solidFill>
                  <a:srgbClr val="009999"/>
                </a:solidFill>
              </a:rPr>
              <a:t>Band M1 Stripping due to detector level polarization sensitivity differences may also be ~4%.</a:t>
            </a:r>
            <a:endParaRPr lang="en-US" sz="2000" kern="0" dirty="0">
              <a:solidFill>
                <a:srgbClr val="009999"/>
              </a:solidFill>
              <a:latin typeface="Arial"/>
            </a:endParaRPr>
          </a:p>
          <a:p>
            <a:pPr>
              <a:lnSpc>
                <a:spcPct val="90000"/>
              </a:lnSpc>
            </a:pP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4876800" y="2362200"/>
            <a:ext cx="4152900" cy="2846562"/>
          </a:xfrm>
          <a:prstGeom prst="rect">
            <a:avLst/>
          </a:prstGeom>
          <a:noFill/>
          <a:ln w="9525">
            <a:noFill/>
            <a:miter lim="800000"/>
            <a:headEnd/>
            <a:tailEnd/>
          </a:ln>
        </p:spPr>
      </p:pic>
    </p:spTree>
    <p:extLst>
      <p:ext uri="{BB962C8B-B14F-4D97-AF65-F5344CB8AC3E}">
        <p14:creationId xmlns:p14="http://schemas.microsoft.com/office/powerpoint/2010/main" val="9392124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2" descr="http://www.star.nesdis.noaa.gov/sod/mecb/color/composite/noaa_msl12/hawa/201503/2015_0318_t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21" t="34959" r="45418" b="50396"/>
          <a:stretch/>
        </p:blipFill>
        <p:spPr bwMode="auto">
          <a:xfrm>
            <a:off x="5257800" y="4374952"/>
            <a:ext cx="1232288"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http://www.star.nesdis.noaa.gov/sod/mecb/color/composite/noaa_msl12/samo/8_day/2014/2014_1227_1231_k49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97" t="52313" r="57914" b="42340"/>
          <a:stretch/>
        </p:blipFill>
        <p:spPr bwMode="auto">
          <a:xfrm>
            <a:off x="7391400" y="3462335"/>
            <a:ext cx="1295400" cy="619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http://www.star.nesdis.noaa.gov/sod/mecb/color/composite/noaa_msl12/samo/201412/2014_1203_t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607" t="57377" r="16445" b="37389"/>
          <a:stretch/>
        </p:blipFill>
        <p:spPr bwMode="auto">
          <a:xfrm>
            <a:off x="7391400" y="4368800"/>
            <a:ext cx="1219200" cy="6604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star.nesdis.noaa.gov/sod/mecb/color/composite/noaa_msl12/crbb/201412/2014_1222_t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527" t="34309" r="15514" b="42663"/>
          <a:stretch/>
        </p:blipFill>
        <p:spPr bwMode="auto">
          <a:xfrm>
            <a:off x="3286682" y="4374952"/>
            <a:ext cx="1285318" cy="609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2904" y="2209800"/>
            <a:ext cx="1212896" cy="276999"/>
          </a:xfrm>
          <a:prstGeom prst="rect">
            <a:avLst/>
          </a:prstGeom>
          <a:noFill/>
        </p:spPr>
        <p:txBody>
          <a:bodyPr wrap="none" rtlCol="0">
            <a:spAutoFit/>
          </a:bodyPr>
          <a:lstStyle/>
          <a:p>
            <a:r>
              <a:rPr lang="en-US" sz="1200" dirty="0" smtClean="0"/>
              <a:t>K</a:t>
            </a:r>
            <a:r>
              <a:rPr lang="en-US" sz="1200" baseline="-25000" dirty="0" smtClean="0"/>
              <a:t>d</a:t>
            </a:r>
            <a:r>
              <a:rPr lang="en-US" sz="1200" dirty="0" smtClean="0"/>
              <a:t> - 22 Dec 2014</a:t>
            </a:r>
            <a:endParaRPr lang="en-US" sz="1200" dirty="0"/>
          </a:p>
        </p:txBody>
      </p:sp>
      <p:pic>
        <p:nvPicPr>
          <p:cNvPr id="14" name="Picture 4" descr="http://www.star.nesdis.noaa.gov/sod/mecb/color/composite/noaa_msl12/crbb/201412/2014_1222_k49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956" t="41365" r="44656" b="50000"/>
          <a:stretch/>
        </p:blipFill>
        <p:spPr bwMode="auto">
          <a:xfrm>
            <a:off x="3315458" y="1752600"/>
            <a:ext cx="1180342" cy="5110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50060" y="2923401"/>
            <a:ext cx="1398140" cy="276999"/>
          </a:xfrm>
          <a:prstGeom prst="rect">
            <a:avLst/>
          </a:prstGeom>
          <a:noFill/>
        </p:spPr>
        <p:txBody>
          <a:bodyPr wrap="none" rtlCol="0">
            <a:spAutoFit/>
          </a:bodyPr>
          <a:lstStyle/>
          <a:p>
            <a:r>
              <a:rPr lang="en-US" sz="1200" dirty="0" smtClean="0"/>
              <a:t>Chl-</a:t>
            </a:r>
            <a:r>
              <a:rPr lang="en-US" sz="1200" b="1" i="1" dirty="0" smtClean="0"/>
              <a:t>a</a:t>
            </a:r>
            <a:r>
              <a:rPr lang="en-US" sz="1200" dirty="0" smtClean="0"/>
              <a:t> - 22 Dec 2014</a:t>
            </a:r>
            <a:endParaRPr lang="en-US" sz="1200" dirty="0"/>
          </a:p>
        </p:txBody>
      </p:sp>
      <p:pic>
        <p:nvPicPr>
          <p:cNvPr id="16" name="Picture 8" descr="http://www.star.nesdis.noaa.gov/sod/mecb/color/composite/noaa_msl12/crbb/201412/2014_1222_ch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481" t="41332" r="45763" b="50904"/>
          <a:stretch/>
        </p:blipFill>
        <p:spPr bwMode="auto">
          <a:xfrm>
            <a:off x="3317858" y="2475584"/>
            <a:ext cx="1177942" cy="51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www.star.nesdis.noaa.gov/sod/mecb/color/composite/noaa_msl12/crbb/8_day/2014/2014_1219_1226_chl.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399" t="41180" r="45995" b="50996"/>
          <a:stretch/>
        </p:blipFill>
        <p:spPr bwMode="auto">
          <a:xfrm>
            <a:off x="5363718" y="2446565"/>
            <a:ext cx="1064712" cy="5420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135118" y="2923401"/>
            <a:ext cx="1632178" cy="276999"/>
          </a:xfrm>
          <a:prstGeom prst="rect">
            <a:avLst/>
          </a:prstGeom>
          <a:noFill/>
        </p:spPr>
        <p:txBody>
          <a:bodyPr wrap="none" rtlCol="0">
            <a:spAutoFit/>
          </a:bodyPr>
          <a:lstStyle/>
          <a:p>
            <a:r>
              <a:rPr lang="en-US" sz="1200" dirty="0" smtClean="0"/>
              <a:t>Chl-</a:t>
            </a:r>
            <a:r>
              <a:rPr lang="en-US" sz="1200" b="1" i="1" dirty="0" smtClean="0"/>
              <a:t>a</a:t>
            </a:r>
            <a:r>
              <a:rPr lang="en-US" sz="1200" dirty="0" smtClean="0"/>
              <a:t> – 19-26 Dec 2014</a:t>
            </a:r>
            <a:endParaRPr lang="en-US" sz="1200" dirty="0"/>
          </a:p>
        </p:txBody>
      </p:sp>
      <p:pic>
        <p:nvPicPr>
          <p:cNvPr id="19" name="Picture 12" descr="http://www.star.nesdis.noaa.gov/sod/mecb/color/composite/noaa_msl12/crbb/8_day/2014/2014_1219_1226_k49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455" t="41553" r="45230" b="49521"/>
          <a:stretch/>
        </p:blipFill>
        <p:spPr bwMode="auto">
          <a:xfrm>
            <a:off x="5363718" y="1752600"/>
            <a:ext cx="1064712" cy="5124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212183" y="2209800"/>
            <a:ext cx="1446935" cy="276999"/>
          </a:xfrm>
          <a:prstGeom prst="rect">
            <a:avLst/>
          </a:prstGeom>
          <a:noFill/>
        </p:spPr>
        <p:txBody>
          <a:bodyPr wrap="none" rtlCol="0">
            <a:spAutoFit/>
          </a:bodyPr>
          <a:lstStyle/>
          <a:p>
            <a:r>
              <a:rPr lang="en-US" sz="1200" dirty="0" smtClean="0"/>
              <a:t>K</a:t>
            </a:r>
            <a:r>
              <a:rPr lang="en-US" sz="1200" baseline="-25000" dirty="0" smtClean="0"/>
              <a:t>d</a:t>
            </a:r>
            <a:r>
              <a:rPr lang="en-US" sz="1200" dirty="0" smtClean="0"/>
              <a:t> – 19-26 Dec 2014</a:t>
            </a:r>
            <a:endParaRPr lang="en-US" sz="1200" dirty="0"/>
          </a:p>
        </p:txBody>
      </p:sp>
      <p:pic>
        <p:nvPicPr>
          <p:cNvPr id="21" name="Picture 14" descr="http://www.star.nesdis.noaa.gov/sod/mecb/color/composite/noaa_msl12/crbb/monthly/2014_12_k49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06" t="41118" r="44875" b="51418"/>
          <a:stretch/>
        </p:blipFill>
        <p:spPr bwMode="auto">
          <a:xfrm>
            <a:off x="7443650" y="1752600"/>
            <a:ext cx="1261505" cy="5110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659118" y="1752600"/>
            <a:ext cx="833773" cy="307777"/>
          </a:xfrm>
          <a:prstGeom prst="rect">
            <a:avLst/>
          </a:prstGeom>
          <a:solidFill>
            <a:srgbClr val="92D050"/>
          </a:solidFill>
        </p:spPr>
        <p:txBody>
          <a:bodyPr wrap="square" rtlCol="0">
            <a:spAutoFit/>
          </a:bodyPr>
          <a:lstStyle/>
          <a:p>
            <a:r>
              <a:rPr lang="en-US" sz="1400" b="1" dirty="0" smtClean="0"/>
              <a:t>Monthly</a:t>
            </a:r>
            <a:endParaRPr lang="en-US" sz="1400" b="1" dirty="0"/>
          </a:p>
        </p:txBody>
      </p:sp>
      <p:sp>
        <p:nvSpPr>
          <p:cNvPr id="23" name="TextBox 22"/>
          <p:cNvSpPr txBox="1"/>
          <p:nvPr/>
        </p:nvSpPr>
        <p:spPr>
          <a:xfrm>
            <a:off x="7268718" y="2209800"/>
            <a:ext cx="1613840" cy="276999"/>
          </a:xfrm>
          <a:prstGeom prst="rect">
            <a:avLst/>
          </a:prstGeom>
          <a:noFill/>
        </p:spPr>
        <p:txBody>
          <a:bodyPr wrap="none" rtlCol="0">
            <a:spAutoFit/>
          </a:bodyPr>
          <a:lstStyle/>
          <a:p>
            <a:r>
              <a:rPr lang="en-US" sz="1200" dirty="0" smtClean="0"/>
              <a:t>K</a:t>
            </a:r>
            <a:r>
              <a:rPr lang="en-US" sz="1200" baseline="-25000" dirty="0" smtClean="0"/>
              <a:t>d</a:t>
            </a:r>
            <a:r>
              <a:rPr lang="en-US" sz="1200" dirty="0" smtClean="0"/>
              <a:t> – Monthly Dec 2014</a:t>
            </a:r>
            <a:endParaRPr lang="en-US" sz="1200" dirty="0"/>
          </a:p>
        </p:txBody>
      </p:sp>
      <p:pic>
        <p:nvPicPr>
          <p:cNvPr id="24" name="Picture 16" descr="http://www.star.nesdis.noaa.gov/sod/mecb/color/composite/noaa_msl12/crbb/monthly/2014_12_chl.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652" t="41764" r="45043" b="51928"/>
          <a:stretch/>
        </p:blipFill>
        <p:spPr bwMode="auto">
          <a:xfrm>
            <a:off x="7443650" y="2446565"/>
            <a:ext cx="1261505" cy="5420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192518" y="2923401"/>
            <a:ext cx="1799082" cy="276999"/>
          </a:xfrm>
          <a:prstGeom prst="rect">
            <a:avLst/>
          </a:prstGeom>
          <a:noFill/>
        </p:spPr>
        <p:txBody>
          <a:bodyPr wrap="none" rtlCol="0">
            <a:spAutoFit/>
          </a:bodyPr>
          <a:lstStyle/>
          <a:p>
            <a:r>
              <a:rPr lang="en-US" sz="1200" dirty="0" smtClean="0"/>
              <a:t>Chl-</a:t>
            </a:r>
            <a:r>
              <a:rPr lang="en-US" sz="1200" b="1" i="1" dirty="0" smtClean="0"/>
              <a:t>a</a:t>
            </a:r>
            <a:r>
              <a:rPr lang="en-US" sz="1200" dirty="0" smtClean="0"/>
              <a:t> – Monthly Dec 2014</a:t>
            </a:r>
            <a:endParaRPr lang="en-US" sz="1200" dirty="0"/>
          </a:p>
        </p:txBody>
      </p:sp>
      <p:pic>
        <p:nvPicPr>
          <p:cNvPr id="26" name="Picture 18" descr="http://www.star.nesdis.noaa.gov/sod/mecb/color/composite/noaa_msl12//climatology/Climatology_k49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2328" b="41494"/>
          <a:stretch/>
        </p:blipFill>
        <p:spPr bwMode="auto">
          <a:xfrm>
            <a:off x="3276600" y="5289352"/>
            <a:ext cx="5334000" cy="6542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819400" y="4984552"/>
            <a:ext cx="6096000" cy="307777"/>
          </a:xfrm>
          <a:prstGeom prst="rect">
            <a:avLst/>
          </a:prstGeom>
          <a:solidFill>
            <a:srgbClr val="92D050"/>
          </a:solidFill>
        </p:spPr>
        <p:txBody>
          <a:bodyPr wrap="square" rtlCol="0">
            <a:spAutoFit/>
          </a:bodyPr>
          <a:lstStyle/>
          <a:p>
            <a:pPr algn="ctr"/>
            <a:r>
              <a:rPr lang="en-US" sz="1400" b="1" dirty="0" smtClean="0"/>
              <a:t>Mar 2012 to Oct 2014 – K</a:t>
            </a:r>
            <a:r>
              <a:rPr lang="en-US" sz="1400" b="1" baseline="-25000" dirty="0" smtClean="0"/>
              <a:t>d</a:t>
            </a:r>
            <a:r>
              <a:rPr lang="en-US" sz="1400" b="1" dirty="0" smtClean="0"/>
              <a:t> Climatology</a:t>
            </a:r>
            <a:endParaRPr lang="en-US" sz="1400" b="1" dirty="0"/>
          </a:p>
        </p:txBody>
      </p:sp>
      <p:pic>
        <p:nvPicPr>
          <p:cNvPr id="28" name="Picture 12" descr="http://www.star.nesdis.noaa.gov/sod/mecb/color/composite/noaa_msl12/crbb/8_day/2014/2014_1219_1226_k49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455" t="41553" r="45230" b="49521"/>
          <a:stretch/>
        </p:blipFill>
        <p:spPr bwMode="auto">
          <a:xfrm>
            <a:off x="3352800" y="3462335"/>
            <a:ext cx="1162914" cy="60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http://www.star.nesdis.noaa.gov/sod/mecb/color/composite/noaa_msl12/hawa/8_day/2015/2015_0314_0321_k490.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1306" t="28506" r="33814" b="60835"/>
          <a:stretch/>
        </p:blipFill>
        <p:spPr bwMode="auto">
          <a:xfrm>
            <a:off x="5257800" y="3460552"/>
            <a:ext cx="1219200" cy="61138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19400" y="1752600"/>
            <a:ext cx="561372" cy="307777"/>
          </a:xfrm>
          <a:prstGeom prst="rect">
            <a:avLst/>
          </a:prstGeom>
          <a:solidFill>
            <a:srgbClr val="92D050"/>
          </a:solidFill>
        </p:spPr>
        <p:txBody>
          <a:bodyPr wrap="none" rtlCol="0">
            <a:spAutoFit/>
          </a:bodyPr>
          <a:lstStyle/>
          <a:p>
            <a:r>
              <a:rPr lang="en-US" sz="1400" b="1" dirty="0" smtClean="0"/>
              <a:t>Daily</a:t>
            </a:r>
            <a:endParaRPr lang="en-US" sz="1400" b="1" dirty="0"/>
          </a:p>
        </p:txBody>
      </p:sp>
      <p:sp>
        <p:nvSpPr>
          <p:cNvPr id="33" name="TextBox 32"/>
          <p:cNvSpPr txBox="1"/>
          <p:nvPr/>
        </p:nvSpPr>
        <p:spPr>
          <a:xfrm>
            <a:off x="2819400" y="3152775"/>
            <a:ext cx="6096000" cy="307777"/>
          </a:xfrm>
          <a:prstGeom prst="rect">
            <a:avLst/>
          </a:prstGeom>
          <a:solidFill>
            <a:srgbClr val="92D050"/>
          </a:solidFill>
        </p:spPr>
        <p:txBody>
          <a:bodyPr wrap="square" rtlCol="0">
            <a:spAutoFit/>
          </a:bodyPr>
          <a:lstStyle/>
          <a:p>
            <a:pPr algn="ctr"/>
            <a:r>
              <a:rPr lang="en-US" sz="1400" b="1" dirty="0" smtClean="0"/>
              <a:t>Weekly K</a:t>
            </a:r>
            <a:r>
              <a:rPr lang="en-US" sz="1400" b="1" baseline="-25000" dirty="0" smtClean="0"/>
              <a:t>d</a:t>
            </a:r>
            <a:r>
              <a:rPr lang="en-US" sz="1400" b="1" dirty="0" smtClean="0"/>
              <a:t> - All Three Major US Coral Reef Task Force Watersheds</a:t>
            </a:r>
            <a:endParaRPr lang="en-US" sz="1400" b="1" dirty="0"/>
          </a:p>
        </p:txBody>
      </p:sp>
      <p:sp>
        <p:nvSpPr>
          <p:cNvPr id="34" name="TextBox 33"/>
          <p:cNvSpPr txBox="1"/>
          <p:nvPr/>
        </p:nvSpPr>
        <p:spPr>
          <a:xfrm>
            <a:off x="2819400" y="4070152"/>
            <a:ext cx="6111039" cy="307777"/>
          </a:xfrm>
          <a:prstGeom prst="rect">
            <a:avLst/>
          </a:prstGeom>
          <a:solidFill>
            <a:srgbClr val="92D050"/>
          </a:solidFill>
        </p:spPr>
        <p:txBody>
          <a:bodyPr wrap="square" rtlCol="0">
            <a:spAutoFit/>
          </a:bodyPr>
          <a:lstStyle/>
          <a:p>
            <a:pPr algn="ctr"/>
            <a:r>
              <a:rPr lang="en-US" sz="1400" b="1" dirty="0" smtClean="0"/>
              <a:t>True Color- All Three Major US Coral Reef Task Force Watersheds</a:t>
            </a:r>
            <a:endParaRPr lang="en-US" sz="1400" b="1" dirty="0"/>
          </a:p>
        </p:txBody>
      </p:sp>
      <p:sp>
        <p:nvSpPr>
          <p:cNvPr id="36" name="TextBox 35"/>
          <p:cNvSpPr txBox="1"/>
          <p:nvPr/>
        </p:nvSpPr>
        <p:spPr>
          <a:xfrm>
            <a:off x="4677918" y="2438400"/>
            <a:ext cx="737702" cy="307777"/>
          </a:xfrm>
          <a:prstGeom prst="rect">
            <a:avLst/>
          </a:prstGeom>
          <a:solidFill>
            <a:srgbClr val="92D050"/>
          </a:solidFill>
        </p:spPr>
        <p:txBody>
          <a:bodyPr wrap="none" rtlCol="0">
            <a:spAutoFit/>
          </a:bodyPr>
          <a:lstStyle/>
          <a:p>
            <a:r>
              <a:rPr lang="en-US" sz="1400" b="1" dirty="0" smtClean="0"/>
              <a:t>Weekly</a:t>
            </a:r>
            <a:endParaRPr lang="en-US" sz="1400" b="1" dirty="0"/>
          </a:p>
        </p:txBody>
      </p:sp>
      <p:sp>
        <p:nvSpPr>
          <p:cNvPr id="37" name="TextBox 36"/>
          <p:cNvSpPr txBox="1"/>
          <p:nvPr/>
        </p:nvSpPr>
        <p:spPr>
          <a:xfrm>
            <a:off x="6659118" y="2438400"/>
            <a:ext cx="829278" cy="307777"/>
          </a:xfrm>
          <a:prstGeom prst="rect">
            <a:avLst/>
          </a:prstGeom>
          <a:solidFill>
            <a:srgbClr val="92D050"/>
          </a:solidFill>
        </p:spPr>
        <p:txBody>
          <a:bodyPr wrap="square" rtlCol="0">
            <a:spAutoFit/>
          </a:bodyPr>
          <a:lstStyle/>
          <a:p>
            <a:r>
              <a:rPr lang="en-US" sz="1400" b="1" dirty="0" smtClean="0"/>
              <a:t>Monthly</a:t>
            </a:r>
            <a:endParaRPr lang="en-US" sz="1400" b="1" dirty="0"/>
          </a:p>
        </p:txBody>
      </p:sp>
      <p:sp>
        <p:nvSpPr>
          <p:cNvPr id="38" name="TextBox 37"/>
          <p:cNvSpPr txBox="1"/>
          <p:nvPr/>
        </p:nvSpPr>
        <p:spPr>
          <a:xfrm>
            <a:off x="2819400" y="3462335"/>
            <a:ext cx="616001" cy="461665"/>
          </a:xfrm>
          <a:prstGeom prst="rect">
            <a:avLst/>
          </a:prstGeom>
          <a:solidFill>
            <a:srgbClr val="00B0F0"/>
          </a:solidFill>
        </p:spPr>
        <p:txBody>
          <a:bodyPr wrap="none" rtlCol="0">
            <a:spAutoFit/>
          </a:bodyPr>
          <a:lstStyle/>
          <a:p>
            <a:pPr algn="ctr"/>
            <a:r>
              <a:rPr lang="en-US" sz="1200" b="1" dirty="0" smtClean="0"/>
              <a:t>Puerto</a:t>
            </a:r>
          </a:p>
          <a:p>
            <a:pPr algn="ctr"/>
            <a:r>
              <a:rPr lang="en-US" sz="1200" b="1" dirty="0" smtClean="0"/>
              <a:t>Rico</a:t>
            </a:r>
            <a:endParaRPr lang="en-US" sz="1200" b="1" dirty="0"/>
          </a:p>
        </p:txBody>
      </p:sp>
      <p:sp>
        <p:nvSpPr>
          <p:cNvPr id="39" name="TextBox 38"/>
          <p:cNvSpPr txBox="1"/>
          <p:nvPr/>
        </p:nvSpPr>
        <p:spPr>
          <a:xfrm>
            <a:off x="4711394" y="3462335"/>
            <a:ext cx="622606" cy="461665"/>
          </a:xfrm>
          <a:prstGeom prst="rect">
            <a:avLst/>
          </a:prstGeom>
          <a:solidFill>
            <a:srgbClr val="00B0F0"/>
          </a:solidFill>
        </p:spPr>
        <p:txBody>
          <a:bodyPr wrap="none" rtlCol="0">
            <a:spAutoFit/>
          </a:bodyPr>
          <a:lstStyle/>
          <a:p>
            <a:pPr algn="ctr"/>
            <a:r>
              <a:rPr lang="en-US" sz="1200" b="1" dirty="0" smtClean="0"/>
              <a:t>Maui</a:t>
            </a:r>
          </a:p>
          <a:p>
            <a:pPr algn="ctr"/>
            <a:r>
              <a:rPr lang="en-US" sz="1200" b="1" dirty="0" smtClean="0"/>
              <a:t>Hawaii</a:t>
            </a:r>
            <a:endParaRPr lang="en-US" sz="1200" b="1" dirty="0"/>
          </a:p>
        </p:txBody>
      </p:sp>
      <p:sp>
        <p:nvSpPr>
          <p:cNvPr id="40" name="TextBox 39"/>
          <p:cNvSpPr txBox="1"/>
          <p:nvPr/>
        </p:nvSpPr>
        <p:spPr>
          <a:xfrm>
            <a:off x="6680632" y="3462335"/>
            <a:ext cx="794512" cy="461665"/>
          </a:xfrm>
          <a:prstGeom prst="rect">
            <a:avLst/>
          </a:prstGeom>
          <a:solidFill>
            <a:srgbClr val="00B0F0"/>
          </a:solidFill>
        </p:spPr>
        <p:txBody>
          <a:bodyPr wrap="none" rtlCol="0">
            <a:spAutoFit/>
          </a:bodyPr>
          <a:lstStyle/>
          <a:p>
            <a:pPr algn="ctr"/>
            <a:r>
              <a:rPr lang="en-US" sz="1200" b="1" dirty="0" smtClean="0"/>
              <a:t>American</a:t>
            </a:r>
          </a:p>
          <a:p>
            <a:pPr algn="ctr"/>
            <a:r>
              <a:rPr lang="en-US" sz="1200" b="1" dirty="0" smtClean="0"/>
              <a:t>Samoa</a:t>
            </a:r>
            <a:endParaRPr lang="en-US" sz="1200" b="1" dirty="0"/>
          </a:p>
        </p:txBody>
      </p:sp>
      <p:sp>
        <p:nvSpPr>
          <p:cNvPr id="4" name="Rectangle 4"/>
          <p:cNvSpPr txBox="1">
            <a:spLocks noChangeArrowheads="1"/>
          </p:cNvSpPr>
          <p:nvPr/>
        </p:nvSpPr>
        <p:spPr>
          <a:xfrm>
            <a:off x="0" y="5334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3333CC"/>
                </a:solidFill>
                <a:latin typeface="Arial" panose="020B0604020202020204" pitchFamily="34" charset="0"/>
                <a:cs typeface="Arial" panose="020B0604020202020204" pitchFamily="34" charset="0"/>
              </a:rPr>
              <a:t>Developing VIIRS Ocean Color Products for Coral Reef Ecosystem </a:t>
            </a:r>
            <a:r>
              <a:rPr lang="en-US" sz="2800" dirty="0" smtClean="0">
                <a:solidFill>
                  <a:srgbClr val="3333CC"/>
                </a:solidFill>
                <a:latin typeface="Arial" panose="020B0604020202020204" pitchFamily="34" charset="0"/>
                <a:cs typeface="Arial" panose="020B0604020202020204" pitchFamily="34" charset="0"/>
              </a:rPr>
              <a:t>Managers</a:t>
            </a:r>
          </a:p>
          <a:p>
            <a:r>
              <a:rPr lang="en-US" sz="1800" dirty="0" smtClean="0">
                <a:solidFill>
                  <a:srgbClr val="0000FF"/>
                </a:solidFill>
                <a:latin typeface="Arial" pitchFamily="34" charset="0"/>
                <a:cs typeface="Arial" pitchFamily="34" charset="0"/>
              </a:rPr>
              <a:t>AE Strong</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M Wang</a:t>
            </a:r>
            <a:r>
              <a:rPr lang="en-US" sz="1800" baseline="30000" dirty="0" smtClean="0">
                <a:solidFill>
                  <a:srgbClr val="0000FF"/>
                </a:solidFill>
                <a:latin typeface="Arial" pitchFamily="34" charset="0"/>
                <a:cs typeface="Arial" pitchFamily="34" charset="0"/>
              </a:rPr>
              <a:t>2</a:t>
            </a:r>
            <a:r>
              <a:rPr lang="en-US" sz="1800" dirty="0" smtClean="0">
                <a:solidFill>
                  <a:srgbClr val="0000FF"/>
                </a:solidFill>
                <a:latin typeface="Arial" pitchFamily="34" charset="0"/>
                <a:cs typeface="Arial" pitchFamily="34" charset="0"/>
              </a:rPr>
              <a:t>, CM Eakin</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W Hernandez</a:t>
            </a:r>
            <a:r>
              <a:rPr lang="en-US" sz="1800" baseline="30000" dirty="0" smtClean="0">
                <a:solidFill>
                  <a:srgbClr val="0000FF"/>
                </a:solidFill>
                <a:latin typeface="Arial" pitchFamily="34" charset="0"/>
                <a:cs typeface="Arial" pitchFamily="34" charset="0"/>
              </a:rPr>
              <a:t>3</a:t>
            </a:r>
            <a:r>
              <a:rPr lang="en-US" sz="1800" dirty="0" smtClean="0">
                <a:solidFill>
                  <a:srgbClr val="0000FF"/>
                </a:solidFill>
                <a:latin typeface="Arial" pitchFamily="34" charset="0"/>
                <a:cs typeface="Arial" pitchFamily="34" charset="0"/>
              </a:rPr>
              <a:t>, M Cardona</a:t>
            </a:r>
            <a:r>
              <a:rPr lang="en-US" sz="1800" baseline="30000" dirty="0" smtClean="0">
                <a:solidFill>
                  <a:srgbClr val="0000FF"/>
                </a:solidFill>
                <a:latin typeface="Arial" pitchFamily="34" charset="0"/>
                <a:cs typeface="Arial" pitchFamily="34" charset="0"/>
              </a:rPr>
              <a:t>3</a:t>
            </a:r>
            <a:r>
              <a:rPr lang="en-US" sz="1800" dirty="0" smtClean="0">
                <a:solidFill>
                  <a:srgbClr val="0000FF"/>
                </a:solidFill>
                <a:latin typeface="Arial" pitchFamily="34" charset="0"/>
                <a:cs typeface="Arial" pitchFamily="34" charset="0"/>
              </a:rPr>
              <a:t> and E Geiger</a:t>
            </a:r>
            <a:r>
              <a:rPr lang="en-US" sz="1800" baseline="30000" dirty="0" smtClean="0">
                <a:solidFill>
                  <a:srgbClr val="0000FF"/>
                </a:solidFill>
                <a:latin typeface="Arial" pitchFamily="34" charset="0"/>
                <a:cs typeface="Arial" pitchFamily="34" charset="0"/>
              </a:rPr>
              <a:t>1</a:t>
            </a:r>
          </a:p>
          <a:p>
            <a:r>
              <a:rPr lang="en-US" sz="1800" dirty="0" smtClean="0">
                <a:solidFill>
                  <a:srgbClr val="0000FF"/>
                </a:solidFill>
                <a:latin typeface="Arial" pitchFamily="34" charset="0"/>
                <a:cs typeface="Arial" pitchFamily="34" charset="0"/>
              </a:rPr>
              <a:t>NOAA/NESDIS/STAR Coral Reef Watch</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&amp; VIIRS Ocean Color Team</a:t>
            </a:r>
            <a:r>
              <a:rPr lang="en-US" sz="1800" baseline="30000" dirty="0" smtClean="0">
                <a:solidFill>
                  <a:srgbClr val="0000FF"/>
                </a:solidFill>
                <a:latin typeface="Arial" pitchFamily="34" charset="0"/>
                <a:cs typeface="Arial" pitchFamily="34" charset="0"/>
              </a:rPr>
              <a:t>2</a:t>
            </a:r>
          </a:p>
          <a:p>
            <a:r>
              <a:rPr lang="en-US" sz="1800" dirty="0" smtClean="0">
                <a:solidFill>
                  <a:srgbClr val="0000FF"/>
                </a:solidFill>
                <a:latin typeface="Arial" pitchFamily="34" charset="0"/>
                <a:cs typeface="Arial" pitchFamily="34" charset="0"/>
              </a:rPr>
              <a:t>With University of Puerto Rico’s Bio-Optical &amp; Oceanography Lab</a:t>
            </a:r>
            <a:r>
              <a:rPr lang="en-US" sz="1800" baseline="30000" dirty="0" smtClean="0">
                <a:solidFill>
                  <a:srgbClr val="0000FF"/>
                </a:solidFill>
                <a:latin typeface="Arial" pitchFamily="34" charset="0"/>
                <a:cs typeface="Arial" pitchFamily="34" charset="0"/>
              </a:rPr>
              <a:t>3</a:t>
            </a:r>
            <a:endParaRPr lang="en-US" sz="1800" baseline="300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152400" y="1906488"/>
            <a:ext cx="2514600" cy="44181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indent="-342900" algn="l" fontAlgn="base">
              <a:lnSpc>
                <a:spcPct val="90000"/>
              </a:lnSpc>
              <a:spcAft>
                <a:spcPct val="0"/>
              </a:spcAft>
            </a:pPr>
            <a:r>
              <a:rPr kumimoji="0" lang="en-US" sz="1800" b="0" i="0" u="none" strike="noStrike" kern="0" cap="none" spc="0" normalizeH="0" baseline="0" noProof="0" dirty="0" smtClean="0">
                <a:ln>
                  <a:noFill/>
                </a:ln>
                <a:solidFill>
                  <a:srgbClr val="333399"/>
                </a:solidFill>
                <a:effectLst/>
                <a:uLnTx/>
                <a:uFillTx/>
                <a:latin typeface="Arial"/>
              </a:rPr>
              <a:t>VIIRS will be used</a:t>
            </a:r>
            <a:r>
              <a:rPr kumimoji="0" lang="en-US" sz="1800" b="0" i="0" u="none" strike="noStrike" kern="0" cap="none" spc="0" normalizeH="0" noProof="0" dirty="0" smtClean="0">
                <a:ln>
                  <a:noFill/>
                </a:ln>
                <a:solidFill>
                  <a:srgbClr val="333399"/>
                </a:solidFill>
                <a:effectLst/>
                <a:uLnTx/>
                <a:uFillTx/>
                <a:latin typeface="Arial"/>
              </a:rPr>
              <a:t> </a:t>
            </a:r>
            <a:r>
              <a:rPr kumimoji="0" lang="en-US" sz="1800" b="0" i="0" u="none" strike="noStrike" kern="0" cap="none" spc="0" normalizeH="0" baseline="0" noProof="0" dirty="0" smtClean="0">
                <a:ln>
                  <a:noFill/>
                </a:ln>
                <a:solidFill>
                  <a:srgbClr val="333399"/>
                </a:solidFill>
                <a:effectLst/>
                <a:uLnTx/>
                <a:uFillTx/>
                <a:latin typeface="Arial"/>
              </a:rPr>
              <a:t>to help coral reef managers assess land-based sources of pollution flowing over reefs in Puerto Rico, Hawaii, and American Samoa using:</a:t>
            </a:r>
          </a:p>
          <a:p>
            <a:pPr marL="0" lvl="1" indent="-285750" algn="l" fontAlgn="base">
              <a:lnSpc>
                <a:spcPct val="90000"/>
              </a:lnSpc>
              <a:spcAft>
                <a:spcPct val="0"/>
              </a:spcAft>
              <a:buFontTx/>
              <a:buChar char="–"/>
            </a:pPr>
            <a:r>
              <a:rPr kumimoji="0" lang="en-US" sz="1400" b="0" i="0" u="none" strike="noStrike" kern="0" cap="none" spc="0" normalizeH="0" baseline="0" noProof="0" dirty="0" smtClean="0">
                <a:ln>
                  <a:noFill/>
                </a:ln>
                <a:solidFill>
                  <a:srgbClr val="009999"/>
                </a:solidFill>
                <a:effectLst/>
                <a:uLnTx/>
                <a:uFillTx/>
                <a:latin typeface="Arial"/>
              </a:rPr>
              <a:t>Derived anomalies of K</a:t>
            </a:r>
            <a:r>
              <a:rPr kumimoji="0" lang="en-US" sz="1400" b="0" i="0" u="none" strike="noStrike" kern="0" cap="none" spc="0" normalizeH="0" baseline="-25000" noProof="0" dirty="0" smtClean="0">
                <a:ln>
                  <a:noFill/>
                </a:ln>
                <a:solidFill>
                  <a:srgbClr val="009999"/>
                </a:solidFill>
                <a:effectLst/>
                <a:uLnTx/>
                <a:uFillTx/>
                <a:latin typeface="Arial"/>
              </a:rPr>
              <a:t>d</a:t>
            </a:r>
            <a:r>
              <a:rPr kumimoji="0" lang="en-US" sz="1400" b="0" i="0" u="none" strike="noStrike" kern="0" cap="none" spc="0" normalizeH="0" baseline="0" noProof="0" dirty="0" smtClean="0">
                <a:ln>
                  <a:noFill/>
                </a:ln>
                <a:solidFill>
                  <a:srgbClr val="009999"/>
                </a:solidFill>
                <a:effectLst/>
                <a:uLnTx/>
                <a:uFillTx/>
                <a:latin typeface="Arial"/>
              </a:rPr>
              <a:t>(490), Chl-</a:t>
            </a:r>
            <a:r>
              <a:rPr kumimoji="0" lang="en-US" sz="1400" b="1" i="1" u="none" strike="noStrike" kern="0" cap="none" spc="0" normalizeH="0" baseline="0" noProof="0" dirty="0" smtClean="0">
                <a:ln>
                  <a:noFill/>
                </a:ln>
                <a:solidFill>
                  <a:srgbClr val="009999"/>
                </a:solidFill>
                <a:effectLst/>
                <a:uLnTx/>
                <a:uFillTx/>
                <a:latin typeface="Arial"/>
              </a:rPr>
              <a:t>a</a:t>
            </a:r>
            <a:r>
              <a:rPr kumimoji="0" lang="en-US" sz="1400" b="0" i="0" u="none" strike="noStrike" kern="0" cap="none" spc="0" normalizeH="0" baseline="0" noProof="0" dirty="0" smtClean="0">
                <a:ln>
                  <a:noFill/>
                </a:ln>
                <a:solidFill>
                  <a:srgbClr val="009999"/>
                </a:solidFill>
                <a:effectLst/>
                <a:uLnTx/>
                <a:uFillTx/>
                <a:latin typeface="Arial"/>
              </a:rPr>
              <a:t>, and SST over manager-defined Virtual Areas</a:t>
            </a:r>
            <a:r>
              <a:rPr kumimoji="0" lang="en-US" sz="1400" b="0" i="0" u="none" strike="noStrike" kern="0" cap="none" spc="0" normalizeH="0" noProof="0" dirty="0" smtClean="0">
                <a:ln>
                  <a:noFill/>
                </a:ln>
                <a:solidFill>
                  <a:srgbClr val="009999"/>
                </a:solidFill>
                <a:effectLst/>
                <a:uLnTx/>
                <a:uFillTx/>
                <a:latin typeface="Arial"/>
              </a:rPr>
              <a:t> (VA) located along stream outflow over reefs</a:t>
            </a:r>
            <a:endParaRPr kumimoji="0" lang="en-US" sz="1400" b="0" i="0" u="none" strike="noStrike" kern="0" cap="none" spc="0" normalizeH="0" baseline="0" noProof="0" dirty="0" smtClean="0">
              <a:ln>
                <a:noFill/>
              </a:ln>
              <a:solidFill>
                <a:srgbClr val="009999"/>
              </a:solidFill>
              <a:effectLst/>
              <a:uLnTx/>
              <a:uFillTx/>
              <a:latin typeface="Arial"/>
            </a:endParaRPr>
          </a:p>
          <a:p>
            <a:pPr>
              <a:lnSpc>
                <a:spcPct val="90000"/>
              </a:lnSpc>
            </a:pPr>
            <a:endParaRPr lang="en-US" dirty="0"/>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9400" y="5876925"/>
            <a:ext cx="4724400" cy="984250"/>
          </a:xfrm>
          <a:prstGeom prst="rect">
            <a:avLst/>
          </a:prstGeom>
        </p:spPr>
      </p:pic>
      <p:sp>
        <p:nvSpPr>
          <p:cNvPr id="3" name="TextBox 2"/>
          <p:cNvSpPr txBox="1"/>
          <p:nvPr/>
        </p:nvSpPr>
        <p:spPr>
          <a:xfrm>
            <a:off x="7477125" y="5981700"/>
            <a:ext cx="1676400" cy="830997"/>
          </a:xfrm>
          <a:prstGeom prst="rect">
            <a:avLst/>
          </a:prstGeom>
          <a:noFill/>
        </p:spPr>
        <p:txBody>
          <a:bodyPr wrap="square" rtlCol="0">
            <a:spAutoFit/>
          </a:bodyPr>
          <a:lstStyle/>
          <a:p>
            <a:pPr algn="ctr"/>
            <a:r>
              <a:rPr lang="en-US" sz="2400" dirty="0" smtClean="0"/>
              <a:t>Poster # 2.29</a:t>
            </a:r>
            <a:endParaRPr lang="en-US" sz="2400" dirty="0"/>
          </a:p>
        </p:txBody>
      </p:sp>
      <p:sp>
        <p:nvSpPr>
          <p:cNvPr id="41" name="TextBox 40"/>
          <p:cNvSpPr txBox="1"/>
          <p:nvPr/>
        </p:nvSpPr>
        <p:spPr>
          <a:xfrm>
            <a:off x="2819400" y="2438400"/>
            <a:ext cx="561372" cy="307777"/>
          </a:xfrm>
          <a:prstGeom prst="rect">
            <a:avLst/>
          </a:prstGeom>
          <a:solidFill>
            <a:srgbClr val="92D050"/>
          </a:solidFill>
        </p:spPr>
        <p:txBody>
          <a:bodyPr wrap="none" rtlCol="0">
            <a:spAutoFit/>
          </a:bodyPr>
          <a:lstStyle/>
          <a:p>
            <a:r>
              <a:rPr lang="en-US" sz="1400" b="1" dirty="0" smtClean="0"/>
              <a:t>Daily</a:t>
            </a:r>
            <a:endParaRPr lang="en-US" sz="1400" b="1" dirty="0"/>
          </a:p>
        </p:txBody>
      </p:sp>
      <p:sp>
        <p:nvSpPr>
          <p:cNvPr id="42" name="TextBox 41"/>
          <p:cNvSpPr txBox="1"/>
          <p:nvPr/>
        </p:nvSpPr>
        <p:spPr>
          <a:xfrm>
            <a:off x="4677918" y="1752600"/>
            <a:ext cx="737702" cy="307777"/>
          </a:xfrm>
          <a:prstGeom prst="rect">
            <a:avLst/>
          </a:prstGeom>
          <a:solidFill>
            <a:srgbClr val="92D050"/>
          </a:solidFill>
        </p:spPr>
        <p:txBody>
          <a:bodyPr wrap="none" rtlCol="0">
            <a:spAutoFit/>
          </a:bodyPr>
          <a:lstStyle/>
          <a:p>
            <a:r>
              <a:rPr lang="en-US" sz="1400" b="1" dirty="0" smtClean="0"/>
              <a:t>Weekly</a:t>
            </a:r>
            <a:endParaRPr lang="en-US" sz="1400" b="1" dirty="0"/>
          </a:p>
        </p:txBody>
      </p:sp>
      <p:grpSp>
        <p:nvGrpSpPr>
          <p:cNvPr id="47" name="Group 46"/>
          <p:cNvGrpSpPr/>
          <p:nvPr/>
        </p:nvGrpSpPr>
        <p:grpSpPr>
          <a:xfrm>
            <a:off x="152400" y="4984552"/>
            <a:ext cx="2438400" cy="1644848"/>
            <a:chOff x="-1905000" y="2438400"/>
            <a:chExt cx="2898774" cy="2110432"/>
          </a:xfrm>
        </p:grpSpPr>
        <p:pic>
          <p:nvPicPr>
            <p:cNvPr id="45"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05000" y="2438400"/>
              <a:ext cx="2898774" cy="211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Freeform 45"/>
            <p:cNvSpPr/>
            <p:nvPr/>
          </p:nvSpPr>
          <p:spPr>
            <a:xfrm>
              <a:off x="-652193" y="3906567"/>
              <a:ext cx="710136" cy="265657"/>
            </a:xfrm>
            <a:custGeom>
              <a:avLst/>
              <a:gdLst>
                <a:gd name="connsiteX0" fmla="*/ 539978 w 710136"/>
                <a:gd name="connsiteY0" fmla="*/ 0 h 265657"/>
                <a:gd name="connsiteX1" fmla="*/ 539978 w 710136"/>
                <a:gd name="connsiteY1" fmla="*/ 65314 h 265657"/>
                <a:gd name="connsiteX2" fmla="*/ 539978 w 710136"/>
                <a:gd name="connsiteY2" fmla="*/ 104503 h 265657"/>
                <a:gd name="connsiteX3" fmla="*/ 513853 w 710136"/>
                <a:gd name="connsiteY3" fmla="*/ 117566 h 265657"/>
                <a:gd name="connsiteX4" fmla="*/ 474664 w 710136"/>
                <a:gd name="connsiteY4" fmla="*/ 130629 h 265657"/>
                <a:gd name="connsiteX5" fmla="*/ 409350 w 710136"/>
                <a:gd name="connsiteY5" fmla="*/ 130629 h 265657"/>
                <a:gd name="connsiteX6" fmla="*/ 239533 w 710136"/>
                <a:gd name="connsiteY6" fmla="*/ 130629 h 265657"/>
                <a:gd name="connsiteX7" fmla="*/ 161156 w 710136"/>
                <a:gd name="connsiteY7" fmla="*/ 130629 h 265657"/>
                <a:gd name="connsiteX8" fmla="*/ 121967 w 710136"/>
                <a:gd name="connsiteY8" fmla="*/ 143691 h 265657"/>
                <a:gd name="connsiteX9" fmla="*/ 69716 w 710136"/>
                <a:gd name="connsiteY9" fmla="*/ 143691 h 265657"/>
                <a:gd name="connsiteX10" fmla="*/ 17464 w 710136"/>
                <a:gd name="connsiteY10" fmla="*/ 143691 h 265657"/>
                <a:gd name="connsiteX11" fmla="*/ 4401 w 710136"/>
                <a:gd name="connsiteY11" fmla="*/ 195943 h 265657"/>
                <a:gd name="connsiteX12" fmla="*/ 4401 w 710136"/>
                <a:gd name="connsiteY12" fmla="*/ 209006 h 265657"/>
                <a:gd name="connsiteX13" fmla="*/ 56653 w 710136"/>
                <a:gd name="connsiteY13" fmla="*/ 261257 h 265657"/>
                <a:gd name="connsiteX14" fmla="*/ 121967 w 710136"/>
                <a:gd name="connsiteY14" fmla="*/ 261257 h 265657"/>
                <a:gd name="connsiteX15" fmla="*/ 330973 w 710136"/>
                <a:gd name="connsiteY15" fmla="*/ 248194 h 265657"/>
                <a:gd name="connsiteX16" fmla="*/ 539978 w 710136"/>
                <a:gd name="connsiteY16" fmla="*/ 248194 h 265657"/>
                <a:gd name="connsiteX17" fmla="*/ 605293 w 710136"/>
                <a:gd name="connsiteY17" fmla="*/ 248194 h 265657"/>
                <a:gd name="connsiteX18" fmla="*/ 644481 w 710136"/>
                <a:gd name="connsiteY18" fmla="*/ 222069 h 265657"/>
                <a:gd name="connsiteX19" fmla="*/ 683670 w 710136"/>
                <a:gd name="connsiteY19" fmla="*/ 195943 h 265657"/>
                <a:gd name="connsiteX20" fmla="*/ 683670 w 710136"/>
                <a:gd name="connsiteY20" fmla="*/ 143691 h 265657"/>
                <a:gd name="connsiteX21" fmla="*/ 709796 w 710136"/>
                <a:gd name="connsiteY21" fmla="*/ 65314 h 265657"/>
                <a:gd name="connsiteX22" fmla="*/ 696733 w 710136"/>
                <a:gd name="connsiteY22" fmla="*/ 52251 h 265657"/>
                <a:gd name="connsiteX23" fmla="*/ 670607 w 710136"/>
                <a:gd name="connsiteY23" fmla="*/ 13063 h 265657"/>
                <a:gd name="connsiteX24" fmla="*/ 644481 w 710136"/>
                <a:gd name="connsiteY24" fmla="*/ 13063 h 265657"/>
                <a:gd name="connsiteX25" fmla="*/ 539978 w 710136"/>
                <a:gd name="connsiteY25" fmla="*/ 0 h 26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0136" h="265657">
                  <a:moveTo>
                    <a:pt x="539978" y="0"/>
                  </a:moveTo>
                  <a:lnTo>
                    <a:pt x="539978" y="65314"/>
                  </a:lnTo>
                  <a:cubicBezTo>
                    <a:pt x="539978" y="82731"/>
                    <a:pt x="544332" y="95794"/>
                    <a:pt x="539978" y="104503"/>
                  </a:cubicBezTo>
                  <a:cubicBezTo>
                    <a:pt x="535624" y="113212"/>
                    <a:pt x="524739" y="113212"/>
                    <a:pt x="513853" y="117566"/>
                  </a:cubicBezTo>
                  <a:cubicBezTo>
                    <a:pt x="502967" y="121920"/>
                    <a:pt x="492081" y="128452"/>
                    <a:pt x="474664" y="130629"/>
                  </a:cubicBezTo>
                  <a:cubicBezTo>
                    <a:pt x="457247" y="132806"/>
                    <a:pt x="409350" y="130629"/>
                    <a:pt x="409350" y="130629"/>
                  </a:cubicBezTo>
                  <a:lnTo>
                    <a:pt x="239533" y="130629"/>
                  </a:lnTo>
                  <a:cubicBezTo>
                    <a:pt x="198167" y="130629"/>
                    <a:pt x="180750" y="128452"/>
                    <a:pt x="161156" y="130629"/>
                  </a:cubicBezTo>
                  <a:cubicBezTo>
                    <a:pt x="141562" y="132806"/>
                    <a:pt x="137207" y="141514"/>
                    <a:pt x="121967" y="143691"/>
                  </a:cubicBezTo>
                  <a:cubicBezTo>
                    <a:pt x="106727" y="145868"/>
                    <a:pt x="69716" y="143691"/>
                    <a:pt x="69716" y="143691"/>
                  </a:cubicBezTo>
                  <a:cubicBezTo>
                    <a:pt x="52299" y="143691"/>
                    <a:pt x="28350" y="134982"/>
                    <a:pt x="17464" y="143691"/>
                  </a:cubicBezTo>
                  <a:cubicBezTo>
                    <a:pt x="6578" y="152400"/>
                    <a:pt x="6578" y="185057"/>
                    <a:pt x="4401" y="195943"/>
                  </a:cubicBezTo>
                  <a:cubicBezTo>
                    <a:pt x="2224" y="206829"/>
                    <a:pt x="-4308" y="198120"/>
                    <a:pt x="4401" y="209006"/>
                  </a:cubicBezTo>
                  <a:cubicBezTo>
                    <a:pt x="13110" y="219892"/>
                    <a:pt x="37059" y="252549"/>
                    <a:pt x="56653" y="261257"/>
                  </a:cubicBezTo>
                  <a:cubicBezTo>
                    <a:pt x="76247" y="269965"/>
                    <a:pt x="76247" y="263434"/>
                    <a:pt x="121967" y="261257"/>
                  </a:cubicBezTo>
                  <a:cubicBezTo>
                    <a:pt x="167687" y="259080"/>
                    <a:pt x="261305" y="250371"/>
                    <a:pt x="330973" y="248194"/>
                  </a:cubicBezTo>
                  <a:cubicBezTo>
                    <a:pt x="400641" y="246017"/>
                    <a:pt x="539978" y="248194"/>
                    <a:pt x="539978" y="248194"/>
                  </a:cubicBezTo>
                  <a:cubicBezTo>
                    <a:pt x="585698" y="248194"/>
                    <a:pt x="587876" y="252548"/>
                    <a:pt x="605293" y="248194"/>
                  </a:cubicBezTo>
                  <a:cubicBezTo>
                    <a:pt x="622710" y="243840"/>
                    <a:pt x="644481" y="222069"/>
                    <a:pt x="644481" y="222069"/>
                  </a:cubicBezTo>
                  <a:cubicBezTo>
                    <a:pt x="657544" y="213361"/>
                    <a:pt x="677139" y="209006"/>
                    <a:pt x="683670" y="195943"/>
                  </a:cubicBezTo>
                  <a:cubicBezTo>
                    <a:pt x="690201" y="182880"/>
                    <a:pt x="679316" y="165462"/>
                    <a:pt x="683670" y="143691"/>
                  </a:cubicBezTo>
                  <a:cubicBezTo>
                    <a:pt x="688024" y="121920"/>
                    <a:pt x="707619" y="80554"/>
                    <a:pt x="709796" y="65314"/>
                  </a:cubicBezTo>
                  <a:cubicBezTo>
                    <a:pt x="711973" y="50074"/>
                    <a:pt x="703265" y="60960"/>
                    <a:pt x="696733" y="52251"/>
                  </a:cubicBezTo>
                  <a:cubicBezTo>
                    <a:pt x="690202" y="43543"/>
                    <a:pt x="679316" y="19594"/>
                    <a:pt x="670607" y="13063"/>
                  </a:cubicBezTo>
                  <a:cubicBezTo>
                    <a:pt x="661898" y="6532"/>
                    <a:pt x="644481" y="13063"/>
                    <a:pt x="644481" y="13063"/>
                  </a:cubicBezTo>
                  <a:lnTo>
                    <a:pt x="539978" y="0"/>
                  </a:lnTo>
                  <a:close/>
                </a:path>
              </a:pathLst>
            </a:custGeom>
            <a:solidFill>
              <a:srgbClr val="D3AF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304800" y="6352401"/>
            <a:ext cx="1981200" cy="276999"/>
          </a:xfrm>
          <a:prstGeom prst="rect">
            <a:avLst/>
          </a:prstGeom>
        </p:spPr>
        <p:txBody>
          <a:bodyPr wrap="square">
            <a:spAutoFit/>
          </a:bodyPr>
          <a:lstStyle/>
          <a:p>
            <a:pPr algn="ctr"/>
            <a:r>
              <a:rPr lang="en-US" sz="1200" b="1" dirty="0" err="1" smtClean="0">
                <a:solidFill>
                  <a:srgbClr val="FFFF00"/>
                </a:solidFill>
              </a:rPr>
              <a:t>Gu</a:t>
            </a:r>
            <a:r>
              <a:rPr lang="en-US" sz="1200" b="1" dirty="0" err="1" smtClean="0">
                <a:solidFill>
                  <a:srgbClr val="FFFF00"/>
                </a:solidFill>
                <a:ea typeface="Calibri"/>
                <a:cs typeface="Times New Roman"/>
              </a:rPr>
              <a:t>á</a:t>
            </a:r>
            <a:r>
              <a:rPr lang="en-US" sz="1200" b="1" dirty="0" err="1" smtClean="0">
                <a:solidFill>
                  <a:srgbClr val="FFFF00"/>
                </a:solidFill>
              </a:rPr>
              <a:t>nica</a:t>
            </a:r>
            <a:r>
              <a:rPr lang="en-US" sz="1200" b="1" dirty="0" smtClean="0">
                <a:solidFill>
                  <a:srgbClr val="FFFF00"/>
                </a:solidFill>
              </a:rPr>
              <a:t> to La </a:t>
            </a:r>
            <a:r>
              <a:rPr lang="en-US" sz="1200" b="1" dirty="0" err="1" smtClean="0">
                <a:solidFill>
                  <a:srgbClr val="FFFF00"/>
                </a:solidFill>
              </a:rPr>
              <a:t>Parguera</a:t>
            </a:r>
            <a:r>
              <a:rPr lang="en-US" sz="1200" b="1" dirty="0" smtClean="0">
                <a:solidFill>
                  <a:srgbClr val="FFFF00"/>
                </a:solidFill>
              </a:rPr>
              <a:t> VA</a:t>
            </a:r>
            <a:endParaRPr lang="en-US" sz="1200" b="1" dirty="0">
              <a:solidFill>
                <a:srgbClr val="FFFF00"/>
              </a:solidFill>
            </a:endParaRPr>
          </a:p>
        </p:txBody>
      </p:sp>
      <p:pic>
        <p:nvPicPr>
          <p:cNvPr id="43" name="Picture 42" descr="GST logo.jpg"/>
          <p:cNvPicPr>
            <a:picLocks noChangeAspect="1"/>
          </p:cNvPicPr>
          <p:nvPr/>
        </p:nvPicPr>
        <p:blipFill>
          <a:blip r:embed="rId16"/>
          <a:stretch>
            <a:fillRect/>
          </a:stretch>
        </p:blipFill>
        <p:spPr>
          <a:xfrm>
            <a:off x="8255384" y="533400"/>
            <a:ext cx="899541" cy="337054"/>
          </a:xfrm>
          <a:prstGeom prst="rect">
            <a:avLst/>
          </a:prstGeom>
        </p:spPr>
      </p:pic>
      <p:pic>
        <p:nvPicPr>
          <p:cNvPr id="44" name="Picture 43" descr="CRW_banner_huge.png"/>
          <p:cNvPicPr>
            <a:picLocks noChangeAspect="1"/>
          </p:cNvPicPr>
          <p:nvPr/>
        </p:nvPicPr>
        <p:blipFill>
          <a:blip r:embed="rId17" cstate="print"/>
          <a:stretch>
            <a:fillRect/>
          </a:stretch>
        </p:blipFill>
        <p:spPr>
          <a:xfrm>
            <a:off x="6240" y="539319"/>
            <a:ext cx="1200000" cy="360000"/>
          </a:xfrm>
          <a:prstGeom prst="rect">
            <a:avLst/>
          </a:prstGeom>
          <a:ln>
            <a:noFill/>
          </a:ln>
        </p:spPr>
      </p:pic>
    </p:spTree>
    <p:extLst>
      <p:ext uri="{BB962C8B-B14F-4D97-AF65-F5344CB8AC3E}">
        <p14:creationId xmlns:p14="http://schemas.microsoft.com/office/powerpoint/2010/main" val="42002166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34777"/>
          </a:xfrm>
          <a:prstGeom prst="rect">
            <a:avLst/>
          </a:prstGeom>
        </p:spPr>
        <p:txBody>
          <a:bodyPr vert="horz" lIns="91394" tIns="45697" rIns="91394" bIns="45697" rtlCol="0" anchor="ctr">
            <a:normAutofit fontScale="82500" lnSpcReduction="10000"/>
          </a:bodyPr>
          <a:lstStyle>
            <a:lvl1pPr algn="ctr" defTabSz="913938" rtl="0" eaLnBrk="1" latinLnBrk="0" hangingPunct="1">
              <a:spcBef>
                <a:spcPct val="0"/>
              </a:spcBef>
              <a:buNone/>
              <a:defRPr sz="4400" kern="1200">
                <a:solidFill>
                  <a:schemeClr val="tx1"/>
                </a:solidFill>
                <a:latin typeface="+mj-lt"/>
                <a:ea typeface="+mj-ea"/>
                <a:cs typeface="+mj-cs"/>
              </a:defRPr>
            </a:lvl1pPr>
          </a:lstStyle>
          <a:p>
            <a:r>
              <a:rPr lang="en-US" sz="3300" dirty="0" smtClean="0"/>
              <a:t>Survey of OSPO Efforts to Improve Operational GOES Imagery</a:t>
            </a:r>
            <a:br>
              <a:rPr lang="en-US" sz="3300" dirty="0" smtClean="0"/>
            </a:br>
            <a:r>
              <a:rPr lang="en-US" sz="900" dirty="0" smtClean="0"/>
              <a:t>S. </a:t>
            </a:r>
            <a:r>
              <a:rPr lang="en-US" sz="900" dirty="0" err="1" smtClean="0"/>
              <a:t>Hadesty</a:t>
            </a:r>
            <a:r>
              <a:rPr lang="en-US" sz="900" dirty="0" smtClean="0"/>
              <a:t>*, K. Ludlum**, N. Sanders*, C. Thomas*</a:t>
            </a:r>
            <a:br>
              <a:rPr lang="en-US" sz="900" dirty="0" smtClean="0"/>
            </a:br>
            <a:r>
              <a:rPr lang="en-US" sz="900" dirty="0" smtClean="0"/>
              <a:t>* ASRC Federal Contractor – Engineering and Mission Operations Support Service (EMOSS) GOES INR Engineer</a:t>
            </a:r>
            <a:br>
              <a:rPr lang="en-US" sz="900" dirty="0" smtClean="0"/>
            </a:br>
            <a:r>
              <a:rPr lang="en-US" sz="900" dirty="0" smtClean="0"/>
              <a:t>** NOAA Federal – National Environmental Satellite Data and Information Service (NESDIS) Office of Satellite and Product Operations (OSPO) Mission Operations Division (MOD) Support Branch </a:t>
            </a:r>
            <a:br>
              <a:rPr lang="en-US" sz="900" dirty="0" smtClean="0"/>
            </a:br>
            <a:endParaRPr lang="en-US" sz="900" dirty="0"/>
          </a:p>
        </p:txBody>
      </p:sp>
      <p:sp>
        <p:nvSpPr>
          <p:cNvPr id="4" name="TextBox 3"/>
          <p:cNvSpPr txBox="1">
            <a:spLocks noChangeArrowheads="1"/>
          </p:cNvSpPr>
          <p:nvPr/>
        </p:nvSpPr>
        <p:spPr bwMode="auto">
          <a:xfrm>
            <a:off x="152400" y="805696"/>
            <a:ext cx="8763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indent="-342900" eaLnBrk="1" fontAlgn="base" hangingPunct="1">
              <a:spcBef>
                <a:spcPct val="0"/>
              </a:spcBef>
              <a:spcAft>
                <a:spcPct val="0"/>
              </a:spcAft>
              <a:buFont typeface="Wingdings" panose="05000000000000000000" pitchFamily="2" charset="2"/>
              <a:buChar char="§"/>
            </a:pPr>
            <a:r>
              <a:rPr lang="en-US" sz="2200" dirty="0" smtClean="0">
                <a:latin typeface="+mn-lt"/>
              </a:rPr>
              <a:t>Improved geometric calibration of imagery through recovery of degraded navigation measurements</a:t>
            </a:r>
          </a:p>
          <a:p>
            <a:pPr marL="342900" indent="-342900" eaLnBrk="1" fontAlgn="base" hangingPunct="1">
              <a:spcBef>
                <a:spcPct val="0"/>
              </a:spcBef>
              <a:spcAft>
                <a:spcPct val="0"/>
              </a:spcAft>
              <a:buFont typeface="Wingdings" panose="05000000000000000000" pitchFamily="2" charset="2"/>
              <a:buChar char="§"/>
            </a:pPr>
            <a:r>
              <a:rPr lang="en-US" sz="2200" dirty="0" smtClean="0">
                <a:latin typeface="+mn-lt"/>
              </a:rPr>
              <a:t>Increased image data quantity through schedule optimization and reduced payload idle durations</a:t>
            </a:r>
          </a:p>
          <a:p>
            <a:pPr marL="342900" indent="-342900" eaLnBrk="1" fontAlgn="base" hangingPunct="1">
              <a:spcBef>
                <a:spcPct val="0"/>
              </a:spcBef>
              <a:spcAft>
                <a:spcPct val="0"/>
              </a:spcAft>
              <a:buFont typeface="Wingdings" panose="05000000000000000000" pitchFamily="2" charset="2"/>
              <a:buChar char="§"/>
            </a:pPr>
            <a:r>
              <a:rPr lang="en-US" sz="2200" dirty="0" smtClean="0">
                <a:latin typeface="+mn-lt"/>
              </a:rPr>
              <a:t>Restored special frames for rapid scans</a:t>
            </a:r>
          </a:p>
        </p:txBody>
      </p:sp>
      <p:pic>
        <p:nvPicPr>
          <p:cNvPr id="5" name="Picture 2" descr="C:\Documents and Settings\casey.thomas\Desktop\Dumphumpnoslope.jpg"/>
          <p:cNvPicPr preferRelativeResize="0">
            <a:picLocks noChangeArrowheads="1"/>
          </p:cNvPicPr>
          <p:nvPr/>
        </p:nvPicPr>
        <p:blipFill>
          <a:blip r:embed="rId2" cstate="print"/>
          <a:srcRect/>
          <a:stretch>
            <a:fillRect/>
          </a:stretch>
        </p:blipFill>
        <p:spPr bwMode="auto">
          <a:xfrm>
            <a:off x="152400" y="2848311"/>
            <a:ext cx="2654622" cy="2583016"/>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1745" y="2590800"/>
            <a:ext cx="2909455" cy="30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971800"/>
            <a:ext cx="3048000" cy="2286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5873750"/>
            <a:ext cx="4724400" cy="984250"/>
          </a:xfrm>
          <a:prstGeom prst="rect">
            <a:avLst/>
          </a:prstGeom>
        </p:spPr>
      </p:pic>
      <p:sp>
        <p:nvSpPr>
          <p:cNvPr id="8" name="TextBox 7"/>
          <p:cNvSpPr txBox="1"/>
          <p:nvPr/>
        </p:nvSpPr>
        <p:spPr>
          <a:xfrm>
            <a:off x="7315200" y="5947819"/>
            <a:ext cx="1676400" cy="830997"/>
          </a:xfrm>
          <a:prstGeom prst="rect">
            <a:avLst/>
          </a:prstGeom>
          <a:noFill/>
        </p:spPr>
        <p:txBody>
          <a:bodyPr wrap="square" rtlCol="0">
            <a:spAutoFit/>
          </a:bodyPr>
          <a:lstStyle/>
          <a:p>
            <a:pPr algn="ctr"/>
            <a:r>
              <a:rPr lang="en-US" sz="2400" dirty="0" smtClean="0"/>
              <a:t>Poster # 2.31</a:t>
            </a:r>
            <a:endParaRPr lang="en-US" sz="2400" dirty="0"/>
          </a:p>
        </p:txBody>
      </p:sp>
    </p:spTree>
    <p:extLst>
      <p:ext uri="{BB962C8B-B14F-4D97-AF65-F5344CB8AC3E}">
        <p14:creationId xmlns:p14="http://schemas.microsoft.com/office/powerpoint/2010/main" val="145229849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232275"/>
            <a:r>
              <a:rPr lang="en-US" sz="2400" b="1" dirty="0" smtClean="0">
                <a:solidFill>
                  <a:srgbClr val="0070C0"/>
                </a:solidFill>
              </a:rPr>
              <a:t>Production of Satellite Land Surface Temperature Dataset at STAR</a:t>
            </a:r>
            <a:r>
              <a:rPr lang="en-US" sz="2800" dirty="0" smtClean="0">
                <a:solidFill>
                  <a:srgbClr val="0070C0"/>
                </a:solidFill>
                <a:latin typeface="Arial" pitchFamily="34" charset="0"/>
                <a:cs typeface="Arial" pitchFamily="34" charset="0"/>
              </a:rPr>
              <a:t/>
            </a:r>
            <a:br>
              <a:rPr lang="en-US" sz="2800" dirty="0" smtClean="0">
                <a:solidFill>
                  <a:srgbClr val="0070C0"/>
                </a:solidFill>
                <a:latin typeface="Arial" pitchFamily="34" charset="0"/>
                <a:cs typeface="Arial" pitchFamily="34" charset="0"/>
              </a:rPr>
            </a:br>
            <a:r>
              <a:rPr lang="en-US" sz="2000" dirty="0" err="1" smtClean="0">
                <a:solidFill>
                  <a:srgbClr val="0070C0"/>
                </a:solidFill>
              </a:rPr>
              <a:t>Yunyue</a:t>
            </a:r>
            <a:r>
              <a:rPr lang="en-US" sz="2000" dirty="0" smtClean="0">
                <a:solidFill>
                  <a:srgbClr val="0070C0"/>
                </a:solidFill>
              </a:rPr>
              <a:t> Yu</a:t>
            </a:r>
            <a:r>
              <a:rPr lang="en-US" sz="2000" baseline="30000" dirty="0" smtClean="0">
                <a:solidFill>
                  <a:srgbClr val="0070C0"/>
                </a:solidFill>
              </a:rPr>
              <a:t>1</a:t>
            </a:r>
            <a:r>
              <a:rPr lang="en-US" sz="2000" dirty="0" smtClean="0">
                <a:solidFill>
                  <a:srgbClr val="0070C0"/>
                </a:solidFill>
              </a:rPr>
              <a:t>,  </a:t>
            </a:r>
            <a:r>
              <a:rPr lang="en-US" sz="2000" dirty="0" err="1" smtClean="0">
                <a:solidFill>
                  <a:srgbClr val="0070C0"/>
                </a:solidFill>
              </a:rPr>
              <a:t>Yuling</a:t>
            </a:r>
            <a:r>
              <a:rPr lang="en-US" sz="2000" dirty="0" smtClean="0">
                <a:solidFill>
                  <a:srgbClr val="0070C0"/>
                </a:solidFill>
              </a:rPr>
              <a:t> Liu</a:t>
            </a:r>
            <a:r>
              <a:rPr lang="en-US" sz="2000" baseline="30000" dirty="0" smtClean="0">
                <a:solidFill>
                  <a:srgbClr val="0070C0"/>
                </a:solidFill>
              </a:rPr>
              <a:t>1,2</a:t>
            </a:r>
            <a:r>
              <a:rPr lang="en-US" sz="2000" dirty="0" smtClean="0">
                <a:solidFill>
                  <a:srgbClr val="0070C0"/>
                </a:solidFill>
              </a:rPr>
              <a:t>, </a:t>
            </a:r>
            <a:r>
              <a:rPr lang="en-US" sz="2000" dirty="0" err="1" smtClean="0">
                <a:solidFill>
                  <a:srgbClr val="0070C0"/>
                </a:solidFill>
              </a:rPr>
              <a:t>Peng</a:t>
            </a:r>
            <a:r>
              <a:rPr lang="en-US" sz="2000" dirty="0" smtClean="0">
                <a:solidFill>
                  <a:srgbClr val="0070C0"/>
                </a:solidFill>
              </a:rPr>
              <a:t> Yu</a:t>
            </a:r>
            <a:r>
              <a:rPr lang="en-US" sz="2000" baseline="30000" dirty="0" smtClean="0">
                <a:solidFill>
                  <a:srgbClr val="0070C0"/>
                </a:solidFill>
              </a:rPr>
              <a:t> 1,2</a:t>
            </a:r>
            <a:r>
              <a:rPr lang="en-US" sz="2000" dirty="0" smtClean="0">
                <a:solidFill>
                  <a:srgbClr val="0070C0"/>
                </a:solidFill>
              </a:rPr>
              <a:t>, </a:t>
            </a:r>
            <a:r>
              <a:rPr lang="en-US" sz="2000" dirty="0" err="1" smtClean="0">
                <a:solidFill>
                  <a:srgbClr val="0070C0"/>
                </a:solidFill>
              </a:rPr>
              <a:t>Yuhan</a:t>
            </a:r>
            <a:r>
              <a:rPr lang="en-US" sz="2000" dirty="0" smtClean="0">
                <a:solidFill>
                  <a:srgbClr val="0070C0"/>
                </a:solidFill>
              </a:rPr>
              <a:t> Rao</a:t>
            </a:r>
            <a:r>
              <a:rPr lang="en-US" sz="2000" baseline="30000" dirty="0" smtClean="0">
                <a:solidFill>
                  <a:srgbClr val="0070C0"/>
                </a:solidFill>
              </a:rPr>
              <a:t>1,2</a:t>
            </a:r>
            <a:r>
              <a:rPr lang="en-US" sz="2000" dirty="0" smtClean="0">
                <a:solidFill>
                  <a:srgbClr val="0070C0"/>
                </a:solidFill>
              </a:rPr>
              <a:t>, Ivan Csiszar</a:t>
            </a:r>
            <a:r>
              <a:rPr lang="en-US" sz="2000" baseline="30000" dirty="0" smtClean="0">
                <a:solidFill>
                  <a:srgbClr val="0070C0"/>
                </a:solidFill>
              </a:rPr>
              <a:t>1</a:t>
            </a:r>
            <a:r>
              <a:rPr lang="en-US" sz="2000" dirty="0" smtClean="0">
                <a:solidFill>
                  <a:srgbClr val="0070C0"/>
                </a:solidFill>
              </a:rPr>
              <a:t> </a:t>
            </a:r>
            <a:endParaRPr lang="en-US" sz="2000" baseline="30000" dirty="0" smtClean="0">
              <a:solidFill>
                <a:srgbClr val="0070C0"/>
              </a:solidFill>
            </a:endParaRPr>
          </a:p>
          <a:p>
            <a:pPr defTabSz="4232275"/>
            <a:r>
              <a:rPr lang="en-US" sz="1800" baseline="30000" dirty="0" smtClean="0">
                <a:solidFill>
                  <a:srgbClr val="0070C0"/>
                </a:solidFill>
              </a:rPr>
              <a:t>1</a:t>
            </a:r>
            <a:r>
              <a:rPr lang="en-US" sz="1800" dirty="0" smtClean="0">
                <a:solidFill>
                  <a:srgbClr val="0070C0"/>
                </a:solidFill>
              </a:rPr>
              <a:t>NOAA/NESDIS/STAR, </a:t>
            </a:r>
            <a:r>
              <a:rPr lang="en-US" sz="1800" baseline="30000" dirty="0" smtClean="0">
                <a:solidFill>
                  <a:srgbClr val="0070C0"/>
                </a:solidFill>
              </a:rPr>
              <a:t>2</a:t>
            </a:r>
            <a:r>
              <a:rPr lang="en-US" sz="1800" dirty="0" smtClean="0">
                <a:solidFill>
                  <a:srgbClr val="0070C0"/>
                </a:solidFill>
              </a:rPr>
              <a:t>Univ. of Maryland</a:t>
            </a:r>
            <a:endParaRPr lang="en-US" sz="1800" dirty="0">
              <a:solidFill>
                <a:srgbClr val="0070C0"/>
              </a:solidFill>
            </a:endParaRPr>
          </a:p>
        </p:txBody>
      </p:sp>
      <p:sp>
        <p:nvSpPr>
          <p:cNvPr id="3" name="TextBox 2"/>
          <p:cNvSpPr txBox="1"/>
          <p:nvPr/>
        </p:nvSpPr>
        <p:spPr>
          <a:xfrm>
            <a:off x="0" y="6488668"/>
            <a:ext cx="1676400" cy="369332"/>
          </a:xfrm>
          <a:prstGeom prst="rect">
            <a:avLst/>
          </a:prstGeom>
          <a:noFill/>
        </p:spPr>
        <p:txBody>
          <a:bodyPr wrap="square" rtlCol="0">
            <a:spAutoFit/>
          </a:bodyPr>
          <a:lstStyle/>
          <a:p>
            <a:pPr algn="ctr"/>
            <a:r>
              <a:rPr lang="en-US" dirty="0" smtClean="0"/>
              <a:t>Poster </a:t>
            </a:r>
            <a:r>
              <a:rPr lang="en-US" smtClean="0"/>
              <a:t># 2.32</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6248400"/>
            <a:ext cx="3810000" cy="609598"/>
          </a:xfrm>
          <a:prstGeom prst="rect">
            <a:avLst/>
          </a:prstGeom>
        </p:spPr>
      </p:pic>
      <p:sp>
        <p:nvSpPr>
          <p:cNvPr id="20" name="Rectangle 19"/>
          <p:cNvSpPr/>
          <p:nvPr/>
        </p:nvSpPr>
        <p:spPr>
          <a:xfrm>
            <a:off x="0" y="990600"/>
            <a:ext cx="5334000" cy="2631490"/>
          </a:xfrm>
          <a:prstGeom prst="rect">
            <a:avLst/>
          </a:prstGeom>
        </p:spPr>
        <p:txBody>
          <a:bodyPr wrap="square">
            <a:spAutoFit/>
          </a:bodyPr>
          <a:lstStyle/>
          <a:p>
            <a:pPr marL="228600" indent="-228600">
              <a:buFont typeface="Wingdings" pitchFamily="2" charset="2"/>
              <a:buChar char="§"/>
            </a:pPr>
            <a:r>
              <a:rPr lang="en-US" sz="1500" i="1" dirty="0" smtClean="0"/>
              <a:t>Land surface temperature (LST) data is critical on understanding climate change, modeling the hydrological and biogeochemical cycles, and is one of prime candidate parameters for numerical weather prediction assimilation models. </a:t>
            </a:r>
            <a:endParaRPr lang="en-US" sz="1500" dirty="0" smtClean="0"/>
          </a:p>
          <a:p>
            <a:pPr marL="228600" indent="-228600">
              <a:buFont typeface="Wingdings" pitchFamily="2" charset="2"/>
              <a:buChar char="§"/>
            </a:pPr>
            <a:r>
              <a:rPr lang="en-US" sz="1500" i="1" dirty="0" smtClean="0"/>
              <a:t>The LST team at STAR is responsible for developing/improving/validating LST products for JPSS, GOES and the future GOES-R satellite missions.</a:t>
            </a:r>
            <a:endParaRPr lang="en-US" sz="1500" dirty="0" smtClean="0"/>
          </a:p>
          <a:p>
            <a:pPr marL="228600" indent="-228600">
              <a:buFont typeface="Wingdings" pitchFamily="2" charset="2"/>
              <a:buChar char="§"/>
            </a:pPr>
            <a:r>
              <a:rPr lang="en-US" sz="1500" i="1" dirty="0" smtClean="0"/>
              <a:t> We present details on our activities and accomplishments along with the above satellite missions. Also, we desire to obtain feedbacks from NOAA LST user community</a:t>
            </a:r>
            <a:r>
              <a:rPr lang="en-US" sz="1500" dirty="0" smtClean="0"/>
              <a:t>.</a:t>
            </a:r>
            <a:r>
              <a:rPr lang="en-US" sz="1500" i="1" dirty="0" smtClean="0"/>
              <a:t> </a:t>
            </a:r>
            <a:endParaRPr lang="en-US" sz="1500" dirty="0"/>
          </a:p>
        </p:txBody>
      </p:sp>
      <p:grpSp>
        <p:nvGrpSpPr>
          <p:cNvPr id="23" name="Group 22"/>
          <p:cNvGrpSpPr/>
          <p:nvPr/>
        </p:nvGrpSpPr>
        <p:grpSpPr>
          <a:xfrm>
            <a:off x="5334000" y="914400"/>
            <a:ext cx="3810000" cy="3352800"/>
            <a:chOff x="16535400" y="5181600"/>
            <a:chExt cx="14554200" cy="16002000"/>
          </a:xfrm>
        </p:grpSpPr>
        <p:grpSp>
          <p:nvGrpSpPr>
            <p:cNvPr id="24" name="Group 94"/>
            <p:cNvGrpSpPr/>
            <p:nvPr/>
          </p:nvGrpSpPr>
          <p:grpSpPr>
            <a:xfrm>
              <a:off x="20955000" y="12115800"/>
              <a:ext cx="9982200" cy="9037953"/>
              <a:chOff x="20955000" y="12115800"/>
              <a:chExt cx="9982200" cy="9037953"/>
            </a:xfrm>
          </p:grpSpPr>
          <p:pic>
            <p:nvPicPr>
              <p:cNvPr id="35" name="Picture 5"/>
              <p:cNvPicPr>
                <a:picLocks noChangeAspect="1" noChangeArrowheads="1"/>
              </p:cNvPicPr>
              <p:nvPr/>
            </p:nvPicPr>
            <p:blipFill>
              <a:blip r:embed="rId3" cstate="print"/>
              <a:srcRect/>
              <a:stretch>
                <a:fillRect/>
              </a:stretch>
            </p:blipFill>
            <p:spPr bwMode="auto">
              <a:xfrm>
                <a:off x="21000215" y="12115800"/>
                <a:ext cx="9936985" cy="4724400"/>
              </a:xfrm>
              <a:prstGeom prst="rect">
                <a:avLst/>
              </a:prstGeom>
              <a:noFill/>
              <a:ln w="9525">
                <a:noFill/>
                <a:miter lim="800000"/>
                <a:headEnd/>
                <a:tailEnd/>
              </a:ln>
            </p:spPr>
          </p:pic>
          <p:pic>
            <p:nvPicPr>
              <p:cNvPr id="36" name="Picture 6"/>
              <p:cNvPicPr>
                <a:picLocks noChangeAspect="1" noChangeArrowheads="1"/>
              </p:cNvPicPr>
              <p:nvPr/>
            </p:nvPicPr>
            <p:blipFill>
              <a:blip r:embed="rId4" cstate="print"/>
              <a:srcRect/>
              <a:stretch>
                <a:fillRect/>
              </a:stretch>
            </p:blipFill>
            <p:spPr bwMode="auto">
              <a:xfrm>
                <a:off x="20955000" y="16611600"/>
                <a:ext cx="9982200" cy="4542153"/>
              </a:xfrm>
              <a:prstGeom prst="rect">
                <a:avLst/>
              </a:prstGeom>
              <a:noFill/>
              <a:ln w="9525">
                <a:noFill/>
                <a:miter lim="800000"/>
                <a:headEnd/>
                <a:tailEnd/>
              </a:ln>
            </p:spPr>
          </p:pic>
        </p:grpSp>
        <p:grpSp>
          <p:nvGrpSpPr>
            <p:cNvPr id="25" name="Group 112"/>
            <p:cNvGrpSpPr/>
            <p:nvPr/>
          </p:nvGrpSpPr>
          <p:grpSpPr>
            <a:xfrm>
              <a:off x="21488400" y="5181600"/>
              <a:ext cx="9601200" cy="6858000"/>
              <a:chOff x="4710861" y="1447800"/>
              <a:chExt cx="3975939" cy="2427835"/>
            </a:xfrm>
          </p:grpSpPr>
          <p:pic>
            <p:nvPicPr>
              <p:cNvPr id="33" name="Picture 2"/>
              <p:cNvPicPr>
                <a:picLocks noChangeAspect="1" noChangeArrowheads="1"/>
              </p:cNvPicPr>
              <p:nvPr/>
            </p:nvPicPr>
            <p:blipFill>
              <a:blip r:embed="rId5" cstate="print"/>
              <a:srcRect/>
              <a:stretch>
                <a:fillRect/>
              </a:stretch>
            </p:blipFill>
            <p:spPr bwMode="auto">
              <a:xfrm>
                <a:off x="6584552" y="1461937"/>
                <a:ext cx="2102248" cy="2413698"/>
              </a:xfrm>
              <a:prstGeom prst="rect">
                <a:avLst/>
              </a:prstGeom>
              <a:noFill/>
              <a:ln w="9525">
                <a:noFill/>
                <a:miter lim="800000"/>
                <a:headEnd/>
                <a:tailEnd/>
              </a:ln>
            </p:spPr>
          </p:pic>
          <p:pic>
            <p:nvPicPr>
              <p:cNvPr id="34" name="Picture 3"/>
              <p:cNvPicPr>
                <a:picLocks noChangeAspect="1" noChangeArrowheads="1"/>
              </p:cNvPicPr>
              <p:nvPr/>
            </p:nvPicPr>
            <p:blipFill>
              <a:blip r:embed="rId6" cstate="print"/>
              <a:srcRect/>
              <a:stretch>
                <a:fillRect/>
              </a:stretch>
            </p:blipFill>
            <p:spPr bwMode="auto">
              <a:xfrm>
                <a:off x="4710861" y="1447800"/>
                <a:ext cx="2000312" cy="2417358"/>
              </a:xfrm>
              <a:prstGeom prst="rect">
                <a:avLst/>
              </a:prstGeom>
              <a:noFill/>
              <a:ln w="9525">
                <a:noFill/>
                <a:miter lim="800000"/>
                <a:headEnd/>
                <a:tailEnd/>
              </a:ln>
            </p:spPr>
          </p:pic>
        </p:grpSp>
        <p:grpSp>
          <p:nvGrpSpPr>
            <p:cNvPr id="26" name="Group 116"/>
            <p:cNvGrpSpPr/>
            <p:nvPr/>
          </p:nvGrpSpPr>
          <p:grpSpPr>
            <a:xfrm>
              <a:off x="16535400" y="12115800"/>
              <a:ext cx="4114800" cy="9067800"/>
              <a:chOff x="646717" y="3289429"/>
              <a:chExt cx="1972899" cy="3483481"/>
            </a:xfrm>
          </p:grpSpPr>
          <p:pic>
            <p:nvPicPr>
              <p:cNvPr id="31" name="Picture 9"/>
              <p:cNvPicPr>
                <a:picLocks noChangeAspect="1" noChangeArrowheads="1"/>
              </p:cNvPicPr>
              <p:nvPr/>
            </p:nvPicPr>
            <p:blipFill>
              <a:blip r:embed="rId7" cstate="print"/>
              <a:srcRect/>
              <a:stretch>
                <a:fillRect/>
              </a:stretch>
            </p:blipFill>
            <p:spPr bwMode="auto">
              <a:xfrm>
                <a:off x="646717" y="4964986"/>
                <a:ext cx="1972899" cy="1807924"/>
              </a:xfrm>
              <a:prstGeom prst="rect">
                <a:avLst/>
              </a:prstGeom>
              <a:noFill/>
              <a:ln w="9525">
                <a:noFill/>
                <a:miter lim="800000"/>
                <a:headEnd/>
                <a:tailEnd/>
              </a:ln>
            </p:spPr>
          </p:pic>
          <p:pic>
            <p:nvPicPr>
              <p:cNvPr id="32" name="Picture 10"/>
              <p:cNvPicPr>
                <a:picLocks noChangeAspect="1" noChangeArrowheads="1"/>
              </p:cNvPicPr>
              <p:nvPr/>
            </p:nvPicPr>
            <p:blipFill>
              <a:blip r:embed="rId8" cstate="print"/>
              <a:srcRect/>
              <a:stretch>
                <a:fillRect/>
              </a:stretch>
            </p:blipFill>
            <p:spPr bwMode="auto">
              <a:xfrm>
                <a:off x="656448" y="3289429"/>
                <a:ext cx="1962197" cy="1808874"/>
              </a:xfrm>
              <a:prstGeom prst="rect">
                <a:avLst/>
              </a:prstGeom>
              <a:noFill/>
              <a:ln w="9525">
                <a:noFill/>
                <a:miter lim="800000"/>
                <a:headEnd/>
                <a:tailEnd/>
              </a:ln>
            </p:spPr>
          </p:pic>
        </p:grpSp>
        <p:grpSp>
          <p:nvGrpSpPr>
            <p:cNvPr id="27" name="Group 119"/>
            <p:cNvGrpSpPr/>
            <p:nvPr/>
          </p:nvGrpSpPr>
          <p:grpSpPr>
            <a:xfrm>
              <a:off x="16535400" y="5257800"/>
              <a:ext cx="4724400" cy="6781800"/>
              <a:chOff x="6484110" y="3837975"/>
              <a:chExt cx="2165329" cy="2959797"/>
            </a:xfrm>
          </p:grpSpPr>
          <p:pic>
            <p:nvPicPr>
              <p:cNvPr id="29" name="Picture 7"/>
              <p:cNvPicPr>
                <a:picLocks noChangeAspect="1" noChangeArrowheads="1"/>
              </p:cNvPicPr>
              <p:nvPr/>
            </p:nvPicPr>
            <p:blipFill>
              <a:blip r:embed="rId9" cstate="print"/>
              <a:srcRect/>
              <a:stretch>
                <a:fillRect/>
              </a:stretch>
            </p:blipFill>
            <p:spPr bwMode="auto">
              <a:xfrm>
                <a:off x="6484110" y="5264974"/>
                <a:ext cx="2160534" cy="1532798"/>
              </a:xfrm>
              <a:prstGeom prst="rect">
                <a:avLst/>
              </a:prstGeom>
              <a:noFill/>
              <a:ln w="9525">
                <a:noFill/>
                <a:miter lim="800000"/>
                <a:headEnd/>
                <a:tailEnd/>
              </a:ln>
            </p:spPr>
          </p:pic>
          <p:pic>
            <p:nvPicPr>
              <p:cNvPr id="30" name="Picture 8"/>
              <p:cNvPicPr>
                <a:picLocks noChangeAspect="1" noChangeArrowheads="1"/>
              </p:cNvPicPr>
              <p:nvPr/>
            </p:nvPicPr>
            <p:blipFill>
              <a:blip r:embed="rId10" cstate="print"/>
              <a:srcRect/>
              <a:stretch>
                <a:fillRect/>
              </a:stretch>
            </p:blipFill>
            <p:spPr bwMode="auto">
              <a:xfrm>
                <a:off x="6487783" y="3837975"/>
                <a:ext cx="2161656" cy="1523212"/>
              </a:xfrm>
              <a:prstGeom prst="rect">
                <a:avLst/>
              </a:prstGeom>
              <a:noFill/>
              <a:ln w="9525">
                <a:noFill/>
                <a:miter lim="800000"/>
                <a:headEnd/>
                <a:tailEnd/>
              </a:ln>
            </p:spPr>
          </p:pic>
        </p:grpSp>
        <p:pic>
          <p:nvPicPr>
            <p:cNvPr id="28" name="Picture 5"/>
            <p:cNvPicPr>
              <a:picLocks noChangeAspect="1" noChangeArrowheads="1"/>
            </p:cNvPicPr>
            <p:nvPr/>
          </p:nvPicPr>
          <p:blipFill>
            <a:blip r:embed="rId11" cstate="print"/>
            <a:srcRect/>
            <a:stretch>
              <a:fillRect/>
            </a:stretch>
          </p:blipFill>
          <p:spPr bwMode="auto">
            <a:xfrm>
              <a:off x="19049999" y="11430000"/>
              <a:ext cx="7630333" cy="533399"/>
            </a:xfrm>
            <a:prstGeom prst="rect">
              <a:avLst/>
            </a:prstGeom>
            <a:noFill/>
            <a:ln w="9525">
              <a:noFill/>
              <a:miter lim="800000"/>
              <a:headEnd/>
              <a:tailEnd/>
            </a:ln>
          </p:spPr>
        </p:pic>
      </p:grpSp>
      <p:pic>
        <p:nvPicPr>
          <p:cNvPr id="38" name="Picture 6" descr="LST_20072081215_Sites"/>
          <p:cNvPicPr>
            <a:picLocks noChangeAspect="1" noChangeArrowheads="1"/>
          </p:cNvPicPr>
          <p:nvPr/>
        </p:nvPicPr>
        <p:blipFill>
          <a:blip r:embed="rId12" cstate="print"/>
          <a:srcRect/>
          <a:stretch>
            <a:fillRect/>
          </a:stretch>
        </p:blipFill>
        <p:spPr bwMode="auto">
          <a:xfrm>
            <a:off x="6858000" y="4323906"/>
            <a:ext cx="2286000" cy="2534094"/>
          </a:xfrm>
          <a:prstGeom prst="rect">
            <a:avLst/>
          </a:prstGeom>
          <a:noFill/>
          <a:ln w="9525">
            <a:noFill/>
            <a:miter lim="800000"/>
            <a:headEnd/>
            <a:tailEnd/>
          </a:ln>
        </p:spPr>
      </p:pic>
      <p:sp>
        <p:nvSpPr>
          <p:cNvPr id="43" name="TextBox 42"/>
          <p:cNvSpPr txBox="1"/>
          <p:nvPr/>
        </p:nvSpPr>
        <p:spPr>
          <a:xfrm>
            <a:off x="5410200" y="5715000"/>
            <a:ext cx="1484395" cy="461665"/>
          </a:xfrm>
          <a:prstGeom prst="rect">
            <a:avLst/>
          </a:prstGeom>
          <a:noFill/>
        </p:spPr>
        <p:txBody>
          <a:bodyPr wrap="square" rtlCol="0">
            <a:spAutoFit/>
          </a:bodyPr>
          <a:lstStyle/>
          <a:p>
            <a:r>
              <a:rPr lang="en-US" sz="1200" dirty="0" smtClean="0"/>
              <a:t>GOES-R  LST Tested using SEVIRI as proxy</a:t>
            </a:r>
            <a:endParaRPr lang="en-US" sz="1200" dirty="0"/>
          </a:p>
        </p:txBody>
      </p:sp>
      <p:sp>
        <p:nvSpPr>
          <p:cNvPr id="44" name="TextBox 43"/>
          <p:cNvSpPr txBox="1"/>
          <p:nvPr/>
        </p:nvSpPr>
        <p:spPr>
          <a:xfrm>
            <a:off x="4800600" y="4267200"/>
            <a:ext cx="1484395" cy="461665"/>
          </a:xfrm>
          <a:prstGeom prst="rect">
            <a:avLst/>
          </a:prstGeom>
          <a:noFill/>
        </p:spPr>
        <p:txBody>
          <a:bodyPr wrap="square" rtlCol="0">
            <a:spAutoFit/>
          </a:bodyPr>
          <a:lstStyle/>
          <a:p>
            <a:r>
              <a:rPr lang="en-US" sz="1200" dirty="0" smtClean="0"/>
              <a:t>LST maps from JPSS VIIRS LST EDR</a:t>
            </a:r>
            <a:endParaRPr lang="en-US" sz="1200" dirty="0"/>
          </a:p>
        </p:txBody>
      </p:sp>
      <p:pic>
        <p:nvPicPr>
          <p:cNvPr id="1027" name="Picture 3"/>
          <p:cNvPicPr>
            <a:picLocks noChangeAspect="1" noChangeArrowheads="1"/>
          </p:cNvPicPr>
          <p:nvPr/>
        </p:nvPicPr>
        <p:blipFill>
          <a:blip r:embed="rId13" cstate="print"/>
          <a:srcRect/>
          <a:stretch>
            <a:fillRect/>
          </a:stretch>
        </p:blipFill>
        <p:spPr bwMode="auto">
          <a:xfrm>
            <a:off x="76200" y="3581400"/>
            <a:ext cx="4724400" cy="2643052"/>
          </a:xfrm>
          <a:prstGeom prst="rect">
            <a:avLst/>
          </a:prstGeom>
          <a:noFill/>
          <a:ln w="9525">
            <a:noFill/>
            <a:miter lim="800000"/>
            <a:headEnd/>
            <a:tailEnd/>
          </a:ln>
        </p:spPr>
      </p:pic>
      <p:pic>
        <p:nvPicPr>
          <p:cNvPr id="1028" name="Picture 4"/>
          <p:cNvPicPr>
            <a:picLocks noChangeAspect="1" noChangeArrowheads="1"/>
          </p:cNvPicPr>
          <p:nvPr/>
        </p:nvPicPr>
        <p:blipFill>
          <a:blip r:embed="rId14" cstate="print"/>
          <a:srcRect/>
          <a:stretch>
            <a:fillRect/>
          </a:stretch>
        </p:blipFill>
        <p:spPr bwMode="auto">
          <a:xfrm>
            <a:off x="609600" y="6248400"/>
            <a:ext cx="2471738" cy="346505"/>
          </a:xfrm>
          <a:prstGeom prst="rect">
            <a:avLst/>
          </a:prstGeom>
          <a:noFill/>
          <a:ln w="9525">
            <a:noFill/>
            <a:miter lim="800000"/>
            <a:headEnd/>
            <a:tailEnd/>
          </a:ln>
        </p:spPr>
      </p:pic>
      <p:sp>
        <p:nvSpPr>
          <p:cNvPr id="42" name="TextBox 41"/>
          <p:cNvSpPr txBox="1"/>
          <p:nvPr/>
        </p:nvSpPr>
        <p:spPr>
          <a:xfrm>
            <a:off x="1716005" y="3810000"/>
            <a:ext cx="1484395" cy="276999"/>
          </a:xfrm>
          <a:prstGeom prst="rect">
            <a:avLst/>
          </a:prstGeom>
          <a:noFill/>
        </p:spPr>
        <p:txBody>
          <a:bodyPr wrap="square" rtlCol="0">
            <a:spAutoFit/>
          </a:bodyPr>
          <a:lstStyle/>
          <a:p>
            <a:pPr algn="ctr"/>
            <a:r>
              <a:rPr lang="en-US" sz="1200" b="1" dirty="0" smtClean="0"/>
              <a:t>GOES LST Maps</a:t>
            </a:r>
            <a:endParaRPr lang="en-US" sz="1200" b="1" dirty="0"/>
          </a:p>
        </p:txBody>
      </p:sp>
    </p:spTree>
    <p:extLst>
      <p:ext uri="{BB962C8B-B14F-4D97-AF65-F5344CB8AC3E}">
        <p14:creationId xmlns:p14="http://schemas.microsoft.com/office/powerpoint/2010/main" val="371276442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smtClean="0">
                <a:solidFill>
                  <a:srgbClr val="0000FF"/>
                </a:solidFill>
                <a:latin typeface="Arial" pitchFamily="34" charset="0"/>
                <a:cs typeface="Arial" pitchFamily="34" charset="0"/>
              </a:rPr>
              <a:t>Quality Assessment of S-NPP VIIRS Land Surface Temperature Product</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000" dirty="0" err="1" smtClean="0">
                <a:solidFill>
                  <a:srgbClr val="0000FF"/>
                </a:solidFill>
                <a:latin typeface="Arial" pitchFamily="34" charset="0"/>
                <a:cs typeface="Arial" pitchFamily="34" charset="0"/>
              </a:rPr>
              <a:t>Yuling</a:t>
            </a:r>
            <a:r>
              <a:rPr lang="en-US" sz="2000" dirty="0" smtClean="0">
                <a:solidFill>
                  <a:srgbClr val="0000FF"/>
                </a:solidFill>
                <a:latin typeface="Arial" pitchFamily="34" charset="0"/>
                <a:cs typeface="Arial" pitchFamily="34" charset="0"/>
              </a:rPr>
              <a:t> Liu</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a:t>
            </a:r>
            <a:r>
              <a:rPr lang="en-US" sz="2000" dirty="0" err="1" smtClean="0">
                <a:solidFill>
                  <a:srgbClr val="0000FF"/>
                </a:solidFill>
                <a:latin typeface="Arial" pitchFamily="34" charset="0"/>
                <a:cs typeface="Arial" pitchFamily="34" charset="0"/>
              </a:rPr>
              <a:t>Yunyue</a:t>
            </a:r>
            <a:r>
              <a:rPr lang="en-US" sz="2000" dirty="0" smtClean="0">
                <a:solidFill>
                  <a:srgbClr val="0000FF"/>
                </a:solidFill>
                <a:latin typeface="Arial" pitchFamily="34" charset="0"/>
                <a:cs typeface="Arial" pitchFamily="34" charset="0"/>
              </a:rPr>
              <a:t> Yu</a:t>
            </a:r>
            <a:r>
              <a:rPr lang="en-US" sz="2000" baseline="30000" dirty="0" smtClean="0">
                <a:solidFill>
                  <a:srgbClr val="0000FF"/>
                </a:solidFill>
                <a:latin typeface="Arial" pitchFamily="34" charset="0"/>
                <a:cs typeface="Arial" pitchFamily="34" charset="0"/>
              </a:rPr>
              <a:t>2</a:t>
            </a:r>
            <a:r>
              <a:rPr lang="en-US" sz="2000" dirty="0" smtClean="0">
                <a:solidFill>
                  <a:srgbClr val="0000FF"/>
                </a:solidFill>
                <a:latin typeface="Arial" pitchFamily="34" charset="0"/>
                <a:cs typeface="Arial" pitchFamily="34" charset="0"/>
              </a:rPr>
              <a:t>, </a:t>
            </a:r>
            <a:r>
              <a:rPr lang="en-US" sz="2000" dirty="0" err="1" smtClean="0">
                <a:solidFill>
                  <a:srgbClr val="0000FF"/>
                </a:solidFill>
                <a:latin typeface="Arial" pitchFamily="34" charset="0"/>
                <a:cs typeface="Arial" pitchFamily="34" charset="0"/>
              </a:rPr>
              <a:t>Peng</a:t>
            </a:r>
            <a:r>
              <a:rPr lang="en-US" sz="2000" dirty="0" smtClean="0">
                <a:solidFill>
                  <a:srgbClr val="0000FF"/>
                </a:solidFill>
                <a:latin typeface="Arial" pitchFamily="34" charset="0"/>
                <a:cs typeface="Arial" pitchFamily="34" charset="0"/>
              </a:rPr>
              <a:t> Yu</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and </a:t>
            </a:r>
            <a:r>
              <a:rPr lang="en-US" sz="2000" dirty="0" err="1" smtClean="0">
                <a:solidFill>
                  <a:srgbClr val="0000FF"/>
                </a:solidFill>
                <a:latin typeface="Arial" pitchFamily="34" charset="0"/>
                <a:cs typeface="Arial" pitchFamily="34" charset="0"/>
              </a:rPr>
              <a:t>Zhuo</a:t>
            </a:r>
            <a:r>
              <a:rPr lang="en-US" sz="2000" dirty="0" smtClean="0">
                <a:solidFill>
                  <a:srgbClr val="0000FF"/>
                </a:solidFill>
                <a:latin typeface="Arial" pitchFamily="34" charset="0"/>
                <a:cs typeface="Arial" pitchFamily="34" charset="0"/>
              </a:rPr>
              <a:t> Wang</a:t>
            </a:r>
            <a:r>
              <a:rPr lang="en-US" sz="2000" baseline="30000" dirty="0" smtClean="0">
                <a:solidFill>
                  <a:srgbClr val="0000FF"/>
                </a:solidFill>
                <a:latin typeface="Arial" pitchFamily="34" charset="0"/>
                <a:cs typeface="Arial" pitchFamily="34" charset="0"/>
              </a:rPr>
              <a:t>1</a:t>
            </a:r>
            <a:endParaRPr lang="en-US" sz="2000" dirty="0" smtClean="0">
              <a:solidFill>
                <a:srgbClr val="0000FF"/>
              </a:solidFill>
              <a:latin typeface="Arial" pitchFamily="34" charset="0"/>
              <a:cs typeface="Arial" pitchFamily="34" charset="0"/>
            </a:endParaRPr>
          </a:p>
          <a:p>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 CICS/ESSIC/UMD, </a:t>
            </a:r>
            <a:r>
              <a:rPr lang="en-US" sz="1400" baseline="30000" dirty="0" smtClean="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NOAA/NESDIS/STAR</a:t>
            </a:r>
          </a:p>
        </p:txBody>
      </p:sp>
      <p:sp>
        <p:nvSpPr>
          <p:cNvPr id="5" name="Rectangle 5"/>
          <p:cNvSpPr txBox="1">
            <a:spLocks noChangeArrowheads="1"/>
          </p:cNvSpPr>
          <p:nvPr/>
        </p:nvSpPr>
        <p:spPr>
          <a:xfrm>
            <a:off x="0" y="1524000"/>
            <a:ext cx="4724400" cy="49530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400" kern="0" dirty="0" smtClean="0">
                <a:solidFill>
                  <a:srgbClr val="333399"/>
                </a:solidFill>
                <a:latin typeface="Arial"/>
              </a:rPr>
              <a:t>Multi sensor LST comparison:  VIIRS, MODIS and AATSR</a:t>
            </a:r>
          </a:p>
          <a:p>
            <a:pPr marL="341313" lvl="1" indent="-163513" algn="l" fontAlgn="base">
              <a:lnSpc>
                <a:spcPct val="90000"/>
              </a:lnSpc>
              <a:spcAft>
                <a:spcPct val="0"/>
              </a:spcAft>
              <a:buFontTx/>
              <a:buChar char="–"/>
            </a:pPr>
            <a:r>
              <a:rPr lang="en-US" sz="2000" kern="0" dirty="0" smtClean="0">
                <a:solidFill>
                  <a:srgbClr val="009999"/>
                </a:solidFill>
                <a:latin typeface="Arial"/>
              </a:rPr>
              <a:t>Cross comparisons against the ground  observations from SURFRAD indicate an overall good agreement  among VIIRS LST, MODIS LST and AATSR LST. </a:t>
            </a:r>
          </a:p>
          <a:p>
            <a:pPr marL="341313" lvl="1" indent="-163513" algn="l" fontAlgn="base">
              <a:lnSpc>
                <a:spcPct val="90000"/>
              </a:lnSpc>
              <a:spcAft>
                <a:spcPct val="0"/>
              </a:spcAft>
              <a:buFontTx/>
              <a:buChar char="–"/>
            </a:pPr>
            <a:r>
              <a:rPr lang="en-US" sz="2000" kern="0" dirty="0" smtClean="0">
                <a:solidFill>
                  <a:srgbClr val="009999"/>
                </a:solidFill>
                <a:latin typeface="Arial"/>
              </a:rPr>
              <a:t>Cloud contamination, particularly the cloud detection error over snow/ice surface, show significant impacts on LST validation quality. </a:t>
            </a:r>
          </a:p>
          <a:p>
            <a:pPr marL="341313" lvl="1" indent="-163513" algn="l" fontAlgn="base">
              <a:lnSpc>
                <a:spcPct val="90000"/>
              </a:lnSpc>
              <a:spcAft>
                <a:spcPct val="0"/>
              </a:spcAft>
              <a:buFontTx/>
              <a:buChar char="–"/>
            </a:pPr>
            <a:r>
              <a:rPr lang="en-US" sz="2000" kern="0" dirty="0" smtClean="0">
                <a:solidFill>
                  <a:srgbClr val="009999"/>
                </a:solidFill>
                <a:latin typeface="Arial"/>
              </a:rPr>
              <a:t>VIIRS LST quality is strongly dependent on a correct classification of the surface type, which suggests that the ST dependent algorithm should be replaced with an Emissivity explicit algorithm for future satellite. e.g. J1. </a:t>
            </a:r>
          </a:p>
          <a:p>
            <a:pPr marL="342900" indent="-342900" algn="l" fontAlgn="base">
              <a:lnSpc>
                <a:spcPct val="90000"/>
              </a:lnSpc>
              <a:spcAft>
                <a:spcPct val="0"/>
              </a:spcAft>
              <a:buFontTx/>
              <a:buChar char="•"/>
            </a:pPr>
            <a:r>
              <a:rPr lang="en-US" sz="2400" kern="0" dirty="0" smtClean="0">
                <a:solidFill>
                  <a:srgbClr val="333399"/>
                </a:solidFill>
                <a:latin typeface="Arial"/>
              </a:rPr>
              <a:t>VIIRS LST Uncertainty</a:t>
            </a:r>
            <a:endParaRPr lang="en-US" sz="2000" kern="0" dirty="0" smtClean="0">
              <a:solidFill>
                <a:srgbClr val="009999"/>
              </a:solidFill>
              <a:latin typeface="Arial"/>
            </a:endParaRPr>
          </a:p>
          <a:p>
            <a:pPr marL="341313" lvl="1" indent="-163513" algn="l" fontAlgn="base">
              <a:lnSpc>
                <a:spcPct val="90000"/>
              </a:lnSpc>
              <a:spcAft>
                <a:spcPct val="0"/>
              </a:spcAft>
              <a:buFontTx/>
              <a:buChar char="–"/>
            </a:pPr>
            <a:r>
              <a:rPr lang="en-US" sz="2000" kern="0" dirty="0" smtClean="0">
                <a:solidFill>
                  <a:srgbClr val="009999"/>
                </a:solidFill>
                <a:latin typeface="Arial"/>
              </a:rPr>
              <a:t>The sensor noise,  surface type accuracy  as well as algorithm uncertainty causes an overall VIIRS LST uncertainty of 0.9K. </a:t>
            </a:r>
          </a:p>
          <a:p>
            <a:pPr marL="341313" lvl="1" indent="-163513" algn="l" fontAlgn="base">
              <a:lnSpc>
                <a:spcPct val="90000"/>
              </a:lnSpc>
              <a:spcAft>
                <a:spcPct val="0"/>
              </a:spcAft>
              <a:buFontTx/>
              <a:buChar char="–"/>
            </a:pPr>
            <a:r>
              <a:rPr lang="en-US" sz="2000" i="1" kern="0" dirty="0" smtClean="0">
                <a:solidFill>
                  <a:srgbClr val="002060"/>
                </a:solidFill>
                <a:latin typeface="Arial"/>
              </a:rPr>
              <a:t>VIRIS LST V1 result is based on limited in-situ data.</a:t>
            </a:r>
          </a:p>
          <a:p>
            <a:pPr marL="341313" lvl="1" indent="-163513" algn="l" fontAlgn="base">
              <a:lnSpc>
                <a:spcPct val="90000"/>
              </a:lnSpc>
              <a:spcAft>
                <a:spcPct val="0"/>
              </a:spcAft>
              <a:buFontTx/>
              <a:buChar char="–"/>
            </a:pPr>
            <a:r>
              <a:rPr lang="en-US" sz="2000" i="1" kern="0" dirty="0" smtClean="0">
                <a:solidFill>
                  <a:srgbClr val="002060"/>
                </a:solidFill>
                <a:latin typeface="Arial"/>
              </a:rPr>
              <a:t>VIIRS LST EDR is ready for scientific use of the data. </a:t>
            </a:r>
          </a:p>
        </p:txBody>
      </p:sp>
      <p:sp>
        <p:nvSpPr>
          <p:cNvPr id="3" name="TextBox 2"/>
          <p:cNvSpPr txBox="1"/>
          <p:nvPr/>
        </p:nvSpPr>
        <p:spPr>
          <a:xfrm>
            <a:off x="7315200" y="5947819"/>
            <a:ext cx="1676400" cy="830997"/>
          </a:xfrm>
          <a:prstGeom prst="rect">
            <a:avLst/>
          </a:prstGeom>
          <a:noFill/>
        </p:spPr>
        <p:txBody>
          <a:bodyPr wrap="square" rtlCol="0">
            <a:spAutoFit/>
          </a:bodyPr>
          <a:lstStyle/>
          <a:p>
            <a:pPr algn="ctr" defTabSz="914400"/>
            <a:r>
              <a:rPr lang="en-US" sz="2400" dirty="0" smtClean="0">
                <a:solidFill>
                  <a:prstClr val="black"/>
                </a:solidFill>
              </a:rPr>
              <a:t>Poster # 2.33</a:t>
            </a:r>
            <a:endParaRPr lang="en-US" sz="2400" dirty="0">
              <a:solidFill>
                <a:prstClr val="black"/>
              </a:solidFill>
            </a:endParaRPr>
          </a:p>
        </p:txBody>
      </p:sp>
      <p:grpSp>
        <p:nvGrpSpPr>
          <p:cNvPr id="15" name="Group 5"/>
          <p:cNvGrpSpPr>
            <a:grpSpLocks noChangeAspect="1"/>
          </p:cNvGrpSpPr>
          <p:nvPr/>
        </p:nvGrpSpPr>
        <p:grpSpPr>
          <a:xfrm>
            <a:off x="4739640" y="1600200"/>
            <a:ext cx="2194560" cy="2194560"/>
            <a:chOff x="964642" y="2595650"/>
            <a:chExt cx="2812211" cy="2812211"/>
          </a:xfrm>
        </p:grpSpPr>
        <p:pic>
          <p:nvPicPr>
            <p:cNvPr id="16" name="Picture 15" descr="C:\Users\yliu\Documents\JPSS\VaidatedOneMaterial\surfrad\VIIRS-SURFRAD-TBL-2012032-2014240_viirslst_sitelst_std1.5 and refectanceMODISAerosol.png"/>
            <p:cNvPicPr/>
            <p:nvPr/>
          </p:nvPicPr>
          <p:blipFill>
            <a:blip r:embed="rId3" cstate="print"/>
            <a:srcRect/>
            <a:stretch>
              <a:fillRect/>
            </a:stretch>
          </p:blipFill>
          <p:spPr bwMode="auto">
            <a:xfrm>
              <a:off x="964642" y="2595650"/>
              <a:ext cx="2812211" cy="2812211"/>
            </a:xfrm>
            <a:prstGeom prst="rect">
              <a:avLst/>
            </a:prstGeom>
            <a:noFill/>
            <a:ln w="9525">
              <a:noFill/>
              <a:miter lim="800000"/>
              <a:headEnd/>
              <a:tailEnd/>
            </a:ln>
          </p:spPr>
        </p:pic>
        <p:sp>
          <p:nvSpPr>
            <p:cNvPr id="17" name="Oval 2"/>
            <p:cNvSpPr>
              <a:spLocks noChangeArrowheads="1"/>
            </p:cNvSpPr>
            <p:nvPr/>
          </p:nvSpPr>
          <p:spPr bwMode="auto">
            <a:xfrm rot="4011896">
              <a:off x="2097864" y="4372874"/>
              <a:ext cx="360362" cy="736600"/>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pic>
        <p:nvPicPr>
          <p:cNvPr id="18" name="Picture 2" descr="C:\Users\yliu\Documents\JPSS\VaidatedOneMaterial\surfrad\MODIS\modis_SurfradLst_cm0_std1.5_.png"/>
          <p:cNvPicPr>
            <a:picLocks noChangeAspect="1" noChangeArrowheads="1"/>
          </p:cNvPicPr>
          <p:nvPr/>
        </p:nvPicPr>
        <p:blipFill>
          <a:blip r:embed="rId4" cstate="print"/>
          <a:srcRect/>
          <a:stretch>
            <a:fillRect/>
          </a:stretch>
        </p:blipFill>
        <p:spPr bwMode="auto">
          <a:xfrm>
            <a:off x="6949440" y="1600200"/>
            <a:ext cx="2194560" cy="2194560"/>
          </a:xfrm>
          <a:prstGeom prst="rect">
            <a:avLst/>
          </a:prstGeom>
          <a:noFill/>
        </p:spPr>
      </p:pic>
      <p:pic>
        <p:nvPicPr>
          <p:cNvPr id="1026" name="Picture 2"/>
          <p:cNvPicPr>
            <a:picLocks noChangeArrowheads="1"/>
          </p:cNvPicPr>
          <p:nvPr/>
        </p:nvPicPr>
        <p:blipFill>
          <a:blip r:embed="rId5" cstate="print"/>
          <a:srcRect/>
          <a:stretch>
            <a:fillRect/>
          </a:stretch>
        </p:blipFill>
        <p:spPr bwMode="auto">
          <a:xfrm>
            <a:off x="4751515" y="3757550"/>
            <a:ext cx="2194560" cy="2194560"/>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6248400"/>
            <a:ext cx="3810000" cy="609598"/>
          </a:xfrm>
          <a:prstGeom prst="rect">
            <a:avLst/>
          </a:prstGeom>
        </p:spPr>
      </p:pic>
      <p:graphicFrame>
        <p:nvGraphicFramePr>
          <p:cNvPr id="1027" name="Object 3"/>
          <p:cNvGraphicFramePr>
            <a:graphicFrameLocks noChangeAspect="1"/>
          </p:cNvGraphicFramePr>
          <p:nvPr/>
        </p:nvGraphicFramePr>
        <p:xfrm>
          <a:off x="6858000" y="4035312"/>
          <a:ext cx="1828800" cy="384288"/>
        </p:xfrm>
        <a:graphic>
          <a:graphicData uri="http://schemas.openxmlformats.org/presentationml/2006/ole">
            <mc:AlternateContent xmlns:mc="http://schemas.openxmlformats.org/markup-compatibility/2006">
              <mc:Choice xmlns:v="urn:schemas-microsoft-com:vml" Requires="v">
                <p:oleObj spid="_x0000_s2053" name="Equation" r:id="rId7" imgW="1511280" imgH="317160" progId="Equation.3">
                  <p:embed/>
                </p:oleObj>
              </mc:Choice>
              <mc:Fallback>
                <p:oleObj name="Equation" r:id="rId7" imgW="1511280" imgH="3171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035312"/>
                        <a:ext cx="1828800" cy="38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Table 20"/>
          <p:cNvGraphicFramePr>
            <a:graphicFrameLocks noGrp="1"/>
          </p:cNvGraphicFramePr>
          <p:nvPr/>
        </p:nvGraphicFramePr>
        <p:xfrm>
          <a:off x="6288975" y="4704444"/>
          <a:ext cx="2819400" cy="629556"/>
        </p:xfrm>
        <a:graphic>
          <a:graphicData uri="http://schemas.openxmlformats.org/drawingml/2006/table">
            <a:tbl>
              <a:tblPr firstRow="1" bandRow="1">
                <a:tableStyleId>{5C22544A-7EE6-4342-B048-85BDC9FD1C3A}</a:tableStyleId>
              </a:tblPr>
              <a:tblGrid>
                <a:gridCol w="685800"/>
                <a:gridCol w="732430"/>
                <a:gridCol w="643719"/>
                <a:gridCol w="757451"/>
              </a:tblGrid>
              <a:tr h="457199">
                <a:tc>
                  <a:txBody>
                    <a:bodyPr/>
                    <a:lstStyle/>
                    <a:p>
                      <a:pPr marL="0" marR="0" algn="ctr">
                        <a:lnSpc>
                          <a:spcPct val="115000"/>
                        </a:lnSpc>
                        <a:spcBef>
                          <a:spcPts val="0"/>
                        </a:spcBef>
                        <a:spcAft>
                          <a:spcPts val="0"/>
                        </a:spcAft>
                      </a:pPr>
                      <a:r>
                        <a:rPr lang="en-US" sz="800" dirty="0">
                          <a:latin typeface="+mn-lt"/>
                          <a:ea typeface="宋体"/>
                          <a:cs typeface="Times New Roman"/>
                        </a:rPr>
                        <a:t>Uncertainty by Surface </a:t>
                      </a:r>
                      <a:r>
                        <a:rPr lang="en-US" sz="800" dirty="0" smtClean="0">
                          <a:latin typeface="+mn-lt"/>
                          <a:ea typeface="宋体"/>
                          <a:cs typeface="Times New Roman"/>
                        </a:rPr>
                        <a:t>Type</a:t>
                      </a:r>
                      <a:endParaRPr lang="en-US" sz="800" dirty="0">
                        <a:latin typeface="+mn-lt"/>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800" dirty="0">
                          <a:latin typeface="+mn-lt"/>
                          <a:ea typeface="宋体"/>
                          <a:cs typeface="Times New Roman"/>
                        </a:rPr>
                        <a:t>Uncertainty by Sensor Noise</a:t>
                      </a:r>
                    </a:p>
                  </a:txBody>
                  <a:tcPr marL="68580" marR="68580" marT="0" marB="0"/>
                </a:tc>
                <a:tc>
                  <a:txBody>
                    <a:bodyPr/>
                    <a:lstStyle/>
                    <a:p>
                      <a:pPr marL="0" marR="0" algn="ctr">
                        <a:lnSpc>
                          <a:spcPct val="115000"/>
                        </a:lnSpc>
                        <a:spcBef>
                          <a:spcPts val="0"/>
                        </a:spcBef>
                        <a:spcAft>
                          <a:spcPts val="0"/>
                        </a:spcAft>
                      </a:pPr>
                      <a:r>
                        <a:rPr lang="en-US" sz="800" dirty="0">
                          <a:latin typeface="+mn-lt"/>
                          <a:ea typeface="宋体"/>
                          <a:cs typeface="Times New Roman"/>
                        </a:rPr>
                        <a:t>Algorithm Uncertainty</a:t>
                      </a:r>
                    </a:p>
                  </a:txBody>
                  <a:tcPr marL="68580" marR="68580" marT="0" marB="0"/>
                </a:tc>
                <a:tc>
                  <a:txBody>
                    <a:bodyPr/>
                    <a:lstStyle/>
                    <a:p>
                      <a:pPr marL="0" marR="0" algn="ctr">
                        <a:lnSpc>
                          <a:spcPct val="115000"/>
                        </a:lnSpc>
                        <a:spcBef>
                          <a:spcPts val="0"/>
                        </a:spcBef>
                        <a:spcAft>
                          <a:spcPts val="0"/>
                        </a:spcAft>
                      </a:pPr>
                      <a:r>
                        <a:rPr lang="en-US" sz="800" dirty="0" smtClean="0">
                          <a:latin typeface="+mn-lt"/>
                          <a:ea typeface="宋体"/>
                          <a:cs typeface="Times New Roman"/>
                        </a:rPr>
                        <a:t>Overall LST </a:t>
                      </a:r>
                      <a:r>
                        <a:rPr lang="en-US" sz="800" dirty="0">
                          <a:latin typeface="+mn-lt"/>
                          <a:ea typeface="宋体"/>
                          <a:cs typeface="Times New Roman"/>
                        </a:rPr>
                        <a:t>product </a:t>
                      </a:r>
                      <a:r>
                        <a:rPr lang="en-US" sz="800" dirty="0" smtClean="0">
                          <a:latin typeface="+mn-lt"/>
                          <a:ea typeface="宋体"/>
                          <a:cs typeface="Times New Roman"/>
                        </a:rPr>
                        <a:t>Uncertainty</a:t>
                      </a:r>
                      <a:endParaRPr lang="en-US" sz="800" dirty="0">
                        <a:latin typeface="+mn-lt"/>
                        <a:ea typeface="宋体"/>
                        <a:cs typeface="Times New Roman"/>
                      </a:endParaRPr>
                    </a:p>
                  </a:txBody>
                  <a:tcPr marL="68580" marR="68580" marT="0" marB="0"/>
                </a:tc>
              </a:tr>
              <a:tr h="172357">
                <a:tc>
                  <a:txBody>
                    <a:bodyPr/>
                    <a:lstStyle/>
                    <a:p>
                      <a:pPr marL="0" marR="0" algn="just">
                        <a:lnSpc>
                          <a:spcPct val="115000"/>
                        </a:lnSpc>
                        <a:spcBef>
                          <a:spcPts val="0"/>
                        </a:spcBef>
                        <a:spcAft>
                          <a:spcPts val="0"/>
                        </a:spcAft>
                      </a:pPr>
                      <a:r>
                        <a:rPr lang="en-US" sz="800" dirty="0">
                          <a:latin typeface="+mn-lt"/>
                          <a:ea typeface="宋体"/>
                          <a:cs typeface="Times New Roman"/>
                        </a:rPr>
                        <a:t>0.73</a:t>
                      </a:r>
                    </a:p>
                  </a:txBody>
                  <a:tcPr marL="68580" marR="68580" marT="0" marB="0"/>
                </a:tc>
                <a:tc>
                  <a:txBody>
                    <a:bodyPr/>
                    <a:lstStyle/>
                    <a:p>
                      <a:pPr marL="0" marR="0" algn="just">
                        <a:lnSpc>
                          <a:spcPct val="115000"/>
                        </a:lnSpc>
                        <a:spcBef>
                          <a:spcPts val="0"/>
                        </a:spcBef>
                        <a:spcAft>
                          <a:spcPts val="0"/>
                        </a:spcAft>
                      </a:pPr>
                      <a:r>
                        <a:rPr lang="en-US" sz="800" dirty="0">
                          <a:latin typeface="+mn-lt"/>
                          <a:ea typeface="宋体"/>
                          <a:cs typeface="Times New Roman"/>
                        </a:rPr>
                        <a:t>0.198</a:t>
                      </a:r>
                    </a:p>
                  </a:txBody>
                  <a:tcPr marL="68580" marR="68580" marT="0" marB="0"/>
                </a:tc>
                <a:tc>
                  <a:txBody>
                    <a:bodyPr/>
                    <a:lstStyle/>
                    <a:p>
                      <a:pPr marL="0" marR="0" algn="just">
                        <a:lnSpc>
                          <a:spcPct val="115000"/>
                        </a:lnSpc>
                        <a:spcBef>
                          <a:spcPts val="0"/>
                        </a:spcBef>
                        <a:spcAft>
                          <a:spcPts val="0"/>
                        </a:spcAft>
                      </a:pPr>
                      <a:r>
                        <a:rPr lang="en-US" sz="800" dirty="0">
                          <a:latin typeface="+mn-lt"/>
                          <a:ea typeface="宋体"/>
                          <a:cs typeface="Times New Roman"/>
                        </a:rPr>
                        <a:t>0.46</a:t>
                      </a:r>
                    </a:p>
                  </a:txBody>
                  <a:tcPr marL="68580" marR="68580" marT="0" marB="0"/>
                </a:tc>
                <a:tc>
                  <a:txBody>
                    <a:bodyPr/>
                    <a:lstStyle/>
                    <a:p>
                      <a:pPr marL="0" marR="0" algn="just">
                        <a:lnSpc>
                          <a:spcPct val="115000"/>
                        </a:lnSpc>
                        <a:spcBef>
                          <a:spcPts val="0"/>
                        </a:spcBef>
                        <a:spcAft>
                          <a:spcPts val="0"/>
                        </a:spcAft>
                      </a:pPr>
                      <a:r>
                        <a:rPr lang="en-US" sz="800" dirty="0">
                          <a:latin typeface="+mn-lt"/>
                          <a:ea typeface="宋体"/>
                          <a:cs typeface="Times New Roman"/>
                        </a:rPr>
                        <a:t>0.88</a:t>
                      </a:r>
                    </a:p>
                  </a:txBody>
                  <a:tcPr marL="68580" marR="68580" marT="0" marB="0"/>
                </a:tc>
              </a:tr>
            </a:tbl>
          </a:graphicData>
        </a:graphic>
      </p:graphicFrame>
      <p:sp>
        <p:nvSpPr>
          <p:cNvPr id="8" name="TextBox 7"/>
          <p:cNvSpPr txBox="1"/>
          <p:nvPr/>
        </p:nvSpPr>
        <p:spPr>
          <a:xfrm>
            <a:off x="4648200" y="5971401"/>
            <a:ext cx="2209800" cy="276999"/>
          </a:xfrm>
          <a:prstGeom prst="rect">
            <a:avLst/>
          </a:prstGeom>
          <a:noFill/>
        </p:spPr>
        <p:txBody>
          <a:bodyPr wrap="square" rtlCol="0">
            <a:spAutoFit/>
          </a:bodyPr>
          <a:lstStyle/>
          <a:p>
            <a:pPr defTabSz="914400"/>
            <a:r>
              <a:rPr lang="en-US" sz="1200" b="1" i="1" dirty="0" smtClean="0">
                <a:solidFill>
                  <a:prstClr val="black"/>
                </a:solidFill>
              </a:rPr>
              <a:t>Multi sensor LST comparison</a:t>
            </a:r>
            <a:endParaRPr lang="en-US" sz="1200" b="1" i="1" dirty="0">
              <a:solidFill>
                <a:prstClr val="black"/>
              </a:solidFill>
            </a:endParaRPr>
          </a:p>
        </p:txBody>
      </p:sp>
      <p:sp>
        <p:nvSpPr>
          <p:cNvPr id="22" name="TextBox 21"/>
          <p:cNvSpPr txBox="1"/>
          <p:nvPr/>
        </p:nvSpPr>
        <p:spPr>
          <a:xfrm>
            <a:off x="6934200" y="5438001"/>
            <a:ext cx="2209800" cy="276999"/>
          </a:xfrm>
          <a:prstGeom prst="rect">
            <a:avLst/>
          </a:prstGeom>
          <a:noFill/>
        </p:spPr>
        <p:txBody>
          <a:bodyPr wrap="square" rtlCol="0">
            <a:spAutoFit/>
          </a:bodyPr>
          <a:lstStyle/>
          <a:p>
            <a:pPr defTabSz="914400"/>
            <a:r>
              <a:rPr lang="en-US" sz="1200" b="1" i="1" dirty="0" smtClean="0">
                <a:solidFill>
                  <a:prstClr val="black"/>
                </a:solidFill>
              </a:rPr>
              <a:t>LST  V1 Product Uncertainty</a:t>
            </a:r>
            <a:endParaRPr lang="en-US" sz="1200" b="1" i="1" dirty="0">
              <a:solidFill>
                <a:prstClr val="black"/>
              </a:solidFill>
            </a:endParaRPr>
          </a:p>
        </p:txBody>
      </p:sp>
    </p:spTree>
    <p:extLst>
      <p:ext uri="{BB962C8B-B14F-4D97-AF65-F5344CB8AC3E}">
        <p14:creationId xmlns:p14="http://schemas.microsoft.com/office/powerpoint/2010/main" val="41082006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3333CC"/>
                </a:solidFill>
                <a:latin typeface="Arial" pitchFamily="34" charset="0"/>
                <a:cs typeface="Arial" pitchFamily="34" charset="0"/>
              </a:rPr>
              <a:t>Addressing User Demands: </a:t>
            </a:r>
          </a:p>
          <a:p>
            <a:r>
              <a:rPr lang="en-US" sz="2800" b="1" dirty="0" smtClean="0">
                <a:solidFill>
                  <a:srgbClr val="3333CC"/>
                </a:solidFill>
                <a:latin typeface="Arial" pitchFamily="34" charset="0"/>
                <a:cs typeface="Arial" pitchFamily="34" charset="0"/>
              </a:rPr>
              <a:t>Enhancing NOAA Coral Reef Watch’s Satellite Decision Support System for Managers</a:t>
            </a:r>
          </a:p>
          <a:p>
            <a:endParaRPr lang="en-US" sz="500" dirty="0" smtClean="0">
              <a:solidFill>
                <a:srgbClr val="0066FF"/>
              </a:solidFill>
              <a:latin typeface="Arial" pitchFamily="34" charset="0"/>
              <a:cs typeface="Arial" pitchFamily="34" charset="0"/>
            </a:endParaRPr>
          </a:p>
          <a:p>
            <a:r>
              <a:rPr lang="en-US" sz="1600" dirty="0" smtClean="0">
                <a:solidFill>
                  <a:srgbClr val="0066FF"/>
                </a:solidFill>
                <a:latin typeface="Arial" pitchFamily="34" charset="0"/>
                <a:cs typeface="Arial" pitchFamily="34" charset="0"/>
              </a:rPr>
              <a:t>EF Geiger, CM </a:t>
            </a:r>
            <a:r>
              <a:rPr lang="en-US" sz="1600" dirty="0" err="1" smtClean="0">
                <a:solidFill>
                  <a:srgbClr val="0066FF"/>
                </a:solidFill>
                <a:latin typeface="Arial" pitchFamily="34" charset="0"/>
                <a:cs typeface="Arial" pitchFamily="34" charset="0"/>
              </a:rPr>
              <a:t>Eakin</a:t>
            </a:r>
            <a:r>
              <a:rPr lang="en-US" sz="1600" dirty="0" smtClean="0">
                <a:solidFill>
                  <a:srgbClr val="0066FF"/>
                </a:solidFill>
                <a:latin typeface="Arial" pitchFamily="34" charset="0"/>
                <a:cs typeface="Arial" pitchFamily="34" charset="0"/>
              </a:rPr>
              <a:t>, G Liu, JL De La </a:t>
            </a:r>
            <a:r>
              <a:rPr lang="en-US" sz="1600" dirty="0" err="1" smtClean="0">
                <a:solidFill>
                  <a:srgbClr val="0066FF"/>
                </a:solidFill>
                <a:latin typeface="Arial" pitchFamily="34" charset="0"/>
                <a:cs typeface="Arial" pitchFamily="34" charset="0"/>
              </a:rPr>
              <a:t>Cour</a:t>
            </a:r>
            <a:r>
              <a:rPr lang="en-US" sz="1600" dirty="0" smtClean="0">
                <a:solidFill>
                  <a:srgbClr val="0066FF"/>
                </a:solidFill>
                <a:latin typeface="Arial" pitchFamily="34" charset="0"/>
                <a:cs typeface="Arial" pitchFamily="34" charset="0"/>
              </a:rPr>
              <a:t>, SF Heron, WJ </a:t>
            </a:r>
            <a:r>
              <a:rPr lang="en-US" sz="1600" dirty="0" err="1" smtClean="0">
                <a:solidFill>
                  <a:srgbClr val="0066FF"/>
                </a:solidFill>
                <a:latin typeface="Arial" pitchFamily="34" charset="0"/>
                <a:cs typeface="Arial" pitchFamily="34" charset="0"/>
              </a:rPr>
              <a:t>Skirving</a:t>
            </a:r>
            <a:r>
              <a:rPr lang="en-US" sz="1600" dirty="0" smtClean="0">
                <a:solidFill>
                  <a:srgbClr val="0066FF"/>
                </a:solidFill>
                <a:latin typeface="Arial" pitchFamily="34" charset="0"/>
                <a:cs typeface="Arial" pitchFamily="34" charset="0"/>
              </a:rPr>
              <a:t>, AE Strong</a:t>
            </a:r>
          </a:p>
          <a:p>
            <a:r>
              <a:rPr lang="en-US" sz="1600" dirty="0" smtClean="0">
                <a:solidFill>
                  <a:srgbClr val="0066FF"/>
                </a:solidFill>
                <a:latin typeface="Arial" pitchFamily="34" charset="0"/>
                <a:cs typeface="Arial" pitchFamily="34" charset="0"/>
              </a:rPr>
              <a:t>NOAA/NESDIS/STAR/CRW and GST</a:t>
            </a:r>
            <a:endParaRPr lang="en-US" sz="1600" dirty="0">
              <a:solidFill>
                <a:srgbClr val="0066FF"/>
              </a:solidFill>
              <a:latin typeface="Arial" pitchFamily="34" charset="0"/>
              <a:cs typeface="Arial" pitchFamily="34" charset="0"/>
            </a:endParaRPr>
          </a:p>
        </p:txBody>
      </p:sp>
      <p:sp>
        <p:nvSpPr>
          <p:cNvPr id="5" name="Rectangle 5"/>
          <p:cNvSpPr txBox="1">
            <a:spLocks noChangeArrowheads="1"/>
          </p:cNvSpPr>
          <p:nvPr/>
        </p:nvSpPr>
        <p:spPr>
          <a:xfrm>
            <a:off x="0" y="1905000"/>
            <a:ext cx="54102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1450" indent="-171450" algn="l" fontAlgn="base">
              <a:lnSpc>
                <a:spcPct val="90000"/>
              </a:lnSpc>
              <a:spcAft>
                <a:spcPct val="0"/>
              </a:spcAft>
              <a:buFontTx/>
              <a:buChar char="•"/>
            </a:pPr>
            <a:r>
              <a:rPr lang="en-US" sz="1800" b="1" kern="0" dirty="0" smtClean="0">
                <a:solidFill>
                  <a:srgbClr val="333399"/>
                </a:solidFill>
                <a:latin typeface="Arial"/>
              </a:rPr>
              <a:t>New coral bleaching thermal stress monitoring:</a:t>
            </a:r>
          </a:p>
          <a:p>
            <a:pPr marL="287338" lvl="0" indent="-171450" algn="l" fontAlgn="base">
              <a:lnSpc>
                <a:spcPct val="90000"/>
              </a:lnSpc>
              <a:spcAft>
                <a:spcPct val="0"/>
              </a:spcAft>
              <a:buFontTx/>
              <a:buChar char="-"/>
            </a:pPr>
            <a:r>
              <a:rPr lang="en-US" sz="1600" kern="0" spc="-40" dirty="0" smtClean="0">
                <a:solidFill>
                  <a:srgbClr val="009999"/>
                </a:solidFill>
                <a:latin typeface="Arial"/>
              </a:rPr>
              <a:t>Daily, 5-km resolution, global coverage</a:t>
            </a:r>
          </a:p>
          <a:p>
            <a:pPr marL="287338" indent="-171450" algn="l" fontAlgn="base">
              <a:lnSpc>
                <a:spcPct val="90000"/>
              </a:lnSpc>
              <a:spcAft>
                <a:spcPct val="0"/>
              </a:spcAft>
              <a:buFontTx/>
              <a:buChar char="-"/>
            </a:pPr>
            <a:r>
              <a:rPr lang="en-US" sz="1600" kern="0" dirty="0" smtClean="0">
                <a:solidFill>
                  <a:srgbClr val="009999"/>
                </a:solidFill>
                <a:latin typeface="Arial"/>
              </a:rPr>
              <a:t>More accurate alerts at or near reef scale</a:t>
            </a:r>
          </a:p>
          <a:p>
            <a:pPr marL="287338" lvl="0" indent="-171450" algn="l" fontAlgn="base">
              <a:lnSpc>
                <a:spcPct val="90000"/>
              </a:lnSpc>
              <a:spcAft>
                <a:spcPct val="0"/>
              </a:spcAft>
              <a:buFontTx/>
              <a:buChar char="-"/>
            </a:pPr>
            <a:r>
              <a:rPr lang="en-US" sz="1600" kern="0" spc="-10" dirty="0" smtClean="0">
                <a:solidFill>
                  <a:srgbClr val="009999"/>
                </a:solidFill>
                <a:latin typeface="Arial"/>
              </a:rPr>
              <a:t>Uses NESDIS operational 5-km Blended SST</a:t>
            </a:r>
            <a:endParaRPr lang="en-US" sz="1600" kern="0" spc="-10" dirty="0" smtClean="0">
              <a:solidFill>
                <a:srgbClr val="333399"/>
              </a:solidFill>
              <a:latin typeface="Arial"/>
            </a:endParaRPr>
          </a:p>
          <a:p>
            <a:pPr marL="287338" lvl="0" indent="-171450" algn="l" fontAlgn="base">
              <a:lnSpc>
                <a:spcPct val="90000"/>
              </a:lnSpc>
              <a:spcAft>
                <a:spcPct val="0"/>
              </a:spcAft>
              <a:buFontTx/>
              <a:buChar char="-"/>
            </a:pPr>
            <a:r>
              <a:rPr lang="en-US" sz="1600" kern="0" dirty="0" smtClean="0">
                <a:solidFill>
                  <a:srgbClr val="009999"/>
                </a:solidFill>
                <a:latin typeface="Arial"/>
              </a:rPr>
              <a:t>Climatology based on NOAA’s Pathfinder SST</a:t>
            </a:r>
          </a:p>
          <a:p>
            <a:pPr marL="287338" lvl="0" indent="-171450" algn="l" fontAlgn="base">
              <a:lnSpc>
                <a:spcPct val="90000"/>
              </a:lnSpc>
              <a:spcAft>
                <a:spcPct val="0"/>
              </a:spcAft>
              <a:buFontTx/>
              <a:buChar char="-"/>
            </a:pPr>
            <a:endParaRPr lang="en-US" sz="700" kern="0" dirty="0" smtClean="0">
              <a:solidFill>
                <a:srgbClr val="009999"/>
              </a:solidFill>
              <a:latin typeface="Arial"/>
            </a:endParaRPr>
          </a:p>
          <a:p>
            <a:pPr marL="171450" indent="-171450" algn="l" fontAlgn="base">
              <a:lnSpc>
                <a:spcPct val="90000"/>
              </a:lnSpc>
              <a:spcAft>
                <a:spcPct val="0"/>
              </a:spcAft>
              <a:buFontTx/>
              <a:buChar char="•"/>
            </a:pPr>
            <a:r>
              <a:rPr lang="en-US" sz="1800" b="1" kern="0" dirty="0" smtClean="0">
                <a:solidFill>
                  <a:srgbClr val="333399"/>
                </a:solidFill>
                <a:latin typeface="Arial"/>
              </a:rPr>
              <a:t>Future direction:</a:t>
            </a:r>
          </a:p>
          <a:p>
            <a:pPr marL="287338" indent="-171450" algn="l" fontAlgn="base">
              <a:lnSpc>
                <a:spcPct val="90000"/>
              </a:lnSpc>
              <a:spcAft>
                <a:spcPct val="0"/>
              </a:spcAft>
              <a:buFontTx/>
              <a:buChar char="-"/>
            </a:pPr>
            <a:r>
              <a:rPr lang="en-US" sz="1600" kern="0" dirty="0" smtClean="0">
                <a:solidFill>
                  <a:srgbClr val="009999"/>
                </a:solidFill>
                <a:latin typeface="Arial"/>
              </a:rPr>
              <a:t>Daily, 1-km resolution, regional products</a:t>
            </a:r>
          </a:p>
          <a:p>
            <a:pPr marL="1163638" lvl="4" indent="-171450" algn="l" fontAlgn="base">
              <a:lnSpc>
                <a:spcPct val="90000"/>
              </a:lnSpc>
              <a:spcAft>
                <a:spcPct val="0"/>
              </a:spcAft>
              <a:buFontTx/>
              <a:buChar char="-"/>
            </a:pPr>
            <a:r>
              <a:rPr lang="en-US" sz="1400" i="1" kern="0" dirty="0" smtClean="0">
                <a:solidFill>
                  <a:srgbClr val="009999"/>
                </a:solidFill>
                <a:latin typeface="Arial"/>
              </a:rPr>
              <a:t>Caribbean, Coral Triangle. Great Barrier Reef</a:t>
            </a:r>
          </a:p>
          <a:p>
            <a:pPr marL="274638" lvl="0" indent="-171450" algn="l" fontAlgn="base">
              <a:lnSpc>
                <a:spcPct val="90000"/>
              </a:lnSpc>
              <a:spcAft>
                <a:spcPct val="0"/>
              </a:spcAft>
              <a:buFontTx/>
              <a:buChar char="-"/>
            </a:pPr>
            <a:r>
              <a:rPr lang="en-US" sz="1600" kern="0" dirty="0" smtClean="0">
                <a:solidFill>
                  <a:srgbClr val="009999"/>
                </a:solidFill>
                <a:latin typeface="Arial"/>
              </a:rPr>
              <a:t>To use NESDIS 1-km Blended SST based on </a:t>
            </a:r>
          </a:p>
          <a:p>
            <a:pPr marL="1163638" lvl="3" indent="-171450" algn="l" fontAlgn="base">
              <a:lnSpc>
                <a:spcPct val="90000"/>
              </a:lnSpc>
              <a:spcAft>
                <a:spcPct val="0"/>
              </a:spcAft>
              <a:buFontTx/>
              <a:buChar char="-"/>
            </a:pPr>
            <a:r>
              <a:rPr lang="en-US" sz="1400" i="1" kern="0" dirty="0" smtClean="0">
                <a:solidFill>
                  <a:srgbClr val="009999"/>
                </a:solidFill>
                <a:latin typeface="Arial"/>
              </a:rPr>
              <a:t>Sub-km SSTs from VIIRS</a:t>
            </a:r>
          </a:p>
          <a:p>
            <a:pPr marL="1163638" lvl="3" indent="-171450" algn="l" fontAlgn="base">
              <a:lnSpc>
                <a:spcPct val="90000"/>
              </a:lnSpc>
              <a:spcAft>
                <a:spcPct val="0"/>
              </a:spcAft>
              <a:buFontTx/>
              <a:buChar char="-"/>
            </a:pPr>
            <a:r>
              <a:rPr lang="en-US" sz="1400" i="1" kern="0" dirty="0" smtClean="0">
                <a:solidFill>
                  <a:srgbClr val="009999"/>
                </a:solidFill>
                <a:latin typeface="Arial"/>
              </a:rPr>
              <a:t>2-km </a:t>
            </a:r>
            <a:r>
              <a:rPr lang="en-US" sz="1400" i="1" kern="0" dirty="0">
                <a:solidFill>
                  <a:srgbClr val="009999"/>
                </a:solidFill>
                <a:latin typeface="Arial"/>
              </a:rPr>
              <a:t>SSTs </a:t>
            </a:r>
            <a:r>
              <a:rPr lang="en-US" sz="1400" i="1" kern="0" dirty="0" smtClean="0">
                <a:solidFill>
                  <a:srgbClr val="009999"/>
                </a:solidFill>
                <a:latin typeface="Arial"/>
              </a:rPr>
              <a:t>from Himawari-8 and GOES-R</a:t>
            </a:r>
            <a:endParaRPr lang="en-US" sz="1400" i="1" kern="0" dirty="0" smtClean="0">
              <a:solidFill>
                <a:srgbClr val="333399"/>
              </a:solidFill>
              <a:latin typeface="Arial"/>
            </a:endParaRPr>
          </a:p>
          <a:p>
            <a:pPr marL="171450" indent="-171450" algn="l" fontAlgn="base">
              <a:lnSpc>
                <a:spcPct val="90000"/>
              </a:lnSpc>
              <a:spcAft>
                <a:spcPct val="0"/>
              </a:spcAft>
              <a:buFontTx/>
              <a:buChar char="•"/>
            </a:pPr>
            <a:endParaRPr lang="en-US" sz="2000" kern="0" dirty="0" smtClean="0">
              <a:solidFill>
                <a:srgbClr val="333399"/>
              </a:solidFill>
              <a:latin typeface="Arial"/>
            </a:endParaRPr>
          </a:p>
          <a:p>
            <a:pPr marL="171450" lvl="0" indent="-171450" algn="l" fontAlgn="base">
              <a:lnSpc>
                <a:spcPct val="90000"/>
              </a:lnSpc>
              <a:spcAft>
                <a:spcPct val="0"/>
              </a:spcAft>
              <a:buFontTx/>
              <a:buChar char="•"/>
            </a:pPr>
            <a:endParaRPr lang="en-US" sz="2000" kern="0" dirty="0" smtClean="0">
              <a:solidFill>
                <a:srgbClr val="333399"/>
              </a:solidFill>
              <a:latin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239000" y="6027003"/>
            <a:ext cx="1676400" cy="830997"/>
          </a:xfrm>
          <a:prstGeom prst="rect">
            <a:avLst/>
          </a:prstGeom>
          <a:noFill/>
        </p:spPr>
        <p:txBody>
          <a:bodyPr wrap="square" rtlCol="0">
            <a:spAutoFit/>
          </a:bodyPr>
          <a:lstStyle/>
          <a:p>
            <a:pPr algn="ctr"/>
            <a:r>
              <a:rPr lang="en-US" sz="2400" dirty="0" smtClean="0"/>
              <a:t>Poster # 2.35</a:t>
            </a:r>
            <a:endParaRPr lang="en-US" sz="2400" dirty="0"/>
          </a:p>
        </p:txBody>
      </p:sp>
      <p:sp>
        <p:nvSpPr>
          <p:cNvPr id="8" name="TextBox 7"/>
          <p:cNvSpPr txBox="1"/>
          <p:nvPr/>
        </p:nvSpPr>
        <p:spPr>
          <a:xfrm>
            <a:off x="3200400" y="5562600"/>
            <a:ext cx="5943600" cy="307777"/>
          </a:xfrm>
          <a:prstGeom prst="rect">
            <a:avLst/>
          </a:prstGeom>
          <a:noFill/>
        </p:spPr>
        <p:txBody>
          <a:bodyPr wrap="square" rtlCol="0">
            <a:spAutoFit/>
          </a:bodyPr>
          <a:lstStyle/>
          <a:p>
            <a:pPr algn="r"/>
            <a:r>
              <a:rPr lang="en-US" sz="1400" i="1" dirty="0" smtClean="0"/>
              <a:t>New 5-km and heritage 50-km Bleaching Alert Area products for Hawaii</a:t>
            </a:r>
            <a:endParaRPr lang="en-US" sz="1400" i="1" dirty="0"/>
          </a:p>
        </p:txBody>
      </p:sp>
      <p:pic>
        <p:nvPicPr>
          <p:cNvPr id="16" name="Picture 15" descr="CRW_banner_huge.png"/>
          <p:cNvPicPr>
            <a:picLocks noChangeAspect="1"/>
          </p:cNvPicPr>
          <p:nvPr/>
        </p:nvPicPr>
        <p:blipFill>
          <a:blip r:embed="rId3" cstate="print"/>
          <a:stretch>
            <a:fillRect/>
          </a:stretch>
        </p:blipFill>
        <p:spPr>
          <a:xfrm>
            <a:off x="0" y="5181600"/>
            <a:ext cx="2400000" cy="720000"/>
          </a:xfrm>
          <a:prstGeom prst="rect">
            <a:avLst/>
          </a:prstGeom>
          <a:ln>
            <a:noFill/>
          </a:ln>
        </p:spPr>
      </p:pic>
      <p:grpSp>
        <p:nvGrpSpPr>
          <p:cNvPr id="18" name="Group 17"/>
          <p:cNvGrpSpPr/>
          <p:nvPr/>
        </p:nvGrpSpPr>
        <p:grpSpPr>
          <a:xfrm>
            <a:off x="4972050" y="1911947"/>
            <a:ext cx="3819525" cy="3698278"/>
            <a:chOff x="5429250" y="1971322"/>
            <a:chExt cx="3819525" cy="3698278"/>
          </a:xfrm>
        </p:grpSpPr>
        <p:grpSp>
          <p:nvGrpSpPr>
            <p:cNvPr id="6" name="Group 11"/>
            <p:cNvGrpSpPr>
              <a:grpSpLocks/>
            </p:cNvGrpSpPr>
            <p:nvPr/>
          </p:nvGrpSpPr>
          <p:grpSpPr bwMode="auto">
            <a:xfrm>
              <a:off x="5460284" y="1971322"/>
              <a:ext cx="3683716" cy="3476978"/>
              <a:chOff x="158414" y="1354545"/>
              <a:chExt cx="3471191" cy="3457961"/>
            </a:xfrm>
          </p:grpSpPr>
          <p:pic>
            <p:nvPicPr>
              <p:cNvPr id="10" name="Picture 5" descr="2014-10-16_Hawaii_BAA2_5km.png"/>
              <p:cNvPicPr>
                <a:picLocks noChangeAspect="1"/>
              </p:cNvPicPr>
              <p:nvPr/>
            </p:nvPicPr>
            <p:blipFill>
              <a:blip r:embed="rId4" cstate="print">
                <a:extLst>
                  <a:ext uri="{28A0092B-C50C-407E-A947-70E740481C1C}">
                    <a14:useLocalDpi xmlns:a14="http://schemas.microsoft.com/office/drawing/2010/main"/>
                  </a:ext>
                </a:extLst>
              </a:blip>
              <a:srcRect l="4189" t="4015" r="4015" b="4538"/>
              <a:stretch>
                <a:fillRect/>
              </a:stretch>
            </p:blipFill>
            <p:spPr bwMode="auto">
              <a:xfrm>
                <a:off x="158414" y="1354545"/>
                <a:ext cx="3471191" cy="345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8"/>
              <p:cNvGrpSpPr>
                <a:grpSpLocks/>
              </p:cNvGrpSpPr>
              <p:nvPr/>
            </p:nvGrpSpPr>
            <p:grpSpPr bwMode="auto">
              <a:xfrm>
                <a:off x="2354567" y="1400272"/>
                <a:ext cx="1216882" cy="1216882"/>
                <a:chOff x="3740058" y="1207834"/>
                <a:chExt cx="1216882" cy="1216882"/>
              </a:xfrm>
            </p:grpSpPr>
            <p:pic>
              <p:nvPicPr>
                <p:cNvPr id="12" name="Picture 6" descr="2014-10-16_Hawaii_BAA_50k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40058" y="1207834"/>
                  <a:ext cx="1216882" cy="121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239799" y="1226196"/>
                  <a:ext cx="628647" cy="276223"/>
                </a:xfrm>
                <a:prstGeom prst="rect">
                  <a:avLst/>
                </a:prstGeom>
                <a:noFill/>
              </p:spPr>
              <p:txBody>
                <a:bodyPr wrap="none">
                  <a:spAutoFit/>
                </a:bodyPr>
                <a:lstStyle/>
                <a:p>
                  <a:pPr algn="ctr">
                    <a:defRPr/>
                  </a:pPr>
                  <a:r>
                    <a:rPr lang="en-US" dirty="0">
                      <a:latin typeface="+mn-lt"/>
                    </a:rPr>
                    <a:t>50-km</a:t>
                  </a:r>
                </a:p>
              </p:txBody>
            </p:sp>
          </p:grpSp>
        </p:grpSp>
        <p:sp>
          <p:nvSpPr>
            <p:cNvPr id="14" name="TextBox 13"/>
            <p:cNvSpPr txBox="1"/>
            <p:nvPr/>
          </p:nvSpPr>
          <p:spPr bwMode="auto">
            <a:xfrm>
              <a:off x="5511442" y="5088575"/>
              <a:ext cx="660758" cy="369332"/>
            </a:xfrm>
            <a:prstGeom prst="rect">
              <a:avLst/>
            </a:prstGeom>
            <a:noFill/>
          </p:spPr>
          <p:txBody>
            <a:bodyPr wrap="none">
              <a:spAutoFit/>
            </a:bodyPr>
            <a:lstStyle/>
            <a:p>
              <a:pPr algn="ctr">
                <a:defRPr/>
              </a:pPr>
              <a:r>
                <a:rPr lang="en-US" dirty="0" smtClean="0">
                  <a:latin typeface="+mn-lt"/>
                </a:rPr>
                <a:t>5-km</a:t>
              </a:r>
              <a:endParaRPr lang="en-US" dirty="0">
                <a:latin typeface="+mn-lt"/>
              </a:endParaRPr>
            </a:p>
          </p:txBody>
        </p:sp>
        <p:pic>
          <p:nvPicPr>
            <p:cNvPr id="1026" name="Picture 2" descr="C:\Users\egeiger\Desktop\Capture4.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29250" y="5441000"/>
              <a:ext cx="3819525" cy="228600"/>
            </a:xfrm>
            <a:prstGeom prst="rect">
              <a:avLst/>
            </a:prstGeom>
            <a:noFill/>
          </p:spPr>
        </p:pic>
      </p:grpSp>
      <p:pic>
        <p:nvPicPr>
          <p:cNvPr id="15" name="Picture 14" descr="GST logo.jpg"/>
          <p:cNvPicPr>
            <a:picLocks noChangeAspect="1"/>
          </p:cNvPicPr>
          <p:nvPr/>
        </p:nvPicPr>
        <p:blipFill>
          <a:blip r:embed="rId7" cstate="print"/>
          <a:stretch>
            <a:fillRect/>
          </a:stretch>
        </p:blipFill>
        <p:spPr>
          <a:xfrm>
            <a:off x="152400" y="5867400"/>
            <a:ext cx="2033649" cy="762000"/>
          </a:xfrm>
          <a:prstGeom prst="rect">
            <a:avLst/>
          </a:prstGeom>
        </p:spPr>
      </p:pic>
    </p:spTree>
    <p:extLst>
      <p:ext uri="{BB962C8B-B14F-4D97-AF65-F5344CB8AC3E}">
        <p14:creationId xmlns:p14="http://schemas.microsoft.com/office/powerpoint/2010/main" val="408355377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txBox="1">
            <a:spLocks noChangeArrowheads="1"/>
          </p:cNvSpPr>
          <p:nvPr/>
        </p:nvSpPr>
        <p:spPr bwMode="auto">
          <a:xfrm>
            <a:off x="152400" y="76200"/>
            <a:ext cx="8839200" cy="1066800"/>
          </a:xfrm>
          <a:prstGeom prst="rect">
            <a:avLst/>
          </a:prstGeom>
          <a:noFill/>
          <a:ln w="9525">
            <a:noFill/>
            <a:miter lim="800000"/>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a:solidFill>
                  <a:srgbClr val="31859C"/>
                </a:solidFill>
              </a:rPr>
              <a:t>Updates on Operational Blended TPW Products</a:t>
            </a:r>
          </a:p>
          <a:p>
            <a:pPr algn="ctr" eaLnBrk="1" hangingPunct="1"/>
            <a:r>
              <a:rPr lang="en-US" altLang="en-US" sz="1100" b="1" i="1">
                <a:solidFill>
                  <a:srgbClr val="002060"/>
                </a:solidFill>
              </a:rPr>
              <a:t>Limin Zhao</a:t>
            </a:r>
            <a:r>
              <a:rPr lang="en-US" altLang="en-US" sz="1100" b="1" i="1" baseline="30000">
                <a:solidFill>
                  <a:srgbClr val="002060"/>
                </a:solidFill>
              </a:rPr>
              <a:t>1</a:t>
            </a:r>
            <a:r>
              <a:rPr lang="en-US" altLang="en-US" sz="1100" b="1" i="1">
                <a:solidFill>
                  <a:srgbClr val="002060"/>
                </a:solidFill>
              </a:rPr>
              <a:t>, </a:t>
            </a:r>
          </a:p>
          <a:p>
            <a:pPr algn="ctr" eaLnBrk="1" hangingPunct="1"/>
            <a:r>
              <a:rPr lang="en-US" altLang="en-US" sz="1100" b="1" i="1">
                <a:solidFill>
                  <a:srgbClr val="002060"/>
                </a:solidFill>
              </a:rPr>
              <a:t>Sheldon Kusselson</a:t>
            </a:r>
            <a:r>
              <a:rPr lang="en-US" altLang="en-US" sz="1100" b="1" i="1" baseline="30000">
                <a:solidFill>
                  <a:srgbClr val="002060"/>
                </a:solidFill>
              </a:rPr>
              <a:t>1</a:t>
            </a:r>
            <a:r>
              <a:rPr lang="en-US" altLang="en-US" sz="1100" b="1" i="1">
                <a:solidFill>
                  <a:srgbClr val="002060"/>
                </a:solidFill>
              </a:rPr>
              <a:t>,</a:t>
            </a:r>
            <a:r>
              <a:rPr lang="en-US" altLang="en-US" sz="1100" b="1" i="1" baseline="30000">
                <a:solidFill>
                  <a:srgbClr val="002060"/>
                </a:solidFill>
              </a:rPr>
              <a:t> </a:t>
            </a:r>
            <a:r>
              <a:rPr lang="en-US" altLang="en-US" sz="1100" b="1" i="1">
                <a:solidFill>
                  <a:srgbClr val="002060"/>
                </a:solidFill>
              </a:rPr>
              <a:t>Stanley Kidder</a:t>
            </a:r>
            <a:r>
              <a:rPr lang="en-US" altLang="en-US" sz="1100" b="1" i="1" baseline="30000">
                <a:solidFill>
                  <a:srgbClr val="002060"/>
                </a:solidFill>
              </a:rPr>
              <a:t>2</a:t>
            </a:r>
            <a:r>
              <a:rPr lang="en-US" altLang="en-US" sz="1100" b="1" i="1">
                <a:solidFill>
                  <a:srgbClr val="002060"/>
                </a:solidFill>
              </a:rPr>
              <a:t>, John Forsythe</a:t>
            </a:r>
            <a:r>
              <a:rPr lang="en-US" altLang="en-US" sz="1100" b="1" i="1" baseline="30000">
                <a:solidFill>
                  <a:srgbClr val="002060"/>
                </a:solidFill>
              </a:rPr>
              <a:t>2</a:t>
            </a:r>
            <a:r>
              <a:rPr lang="en-US" altLang="en-US" sz="1100" b="1" i="1">
                <a:solidFill>
                  <a:srgbClr val="002060"/>
                </a:solidFill>
              </a:rPr>
              <a:t>, Andrew Jones </a:t>
            </a:r>
            <a:r>
              <a:rPr lang="en-US" altLang="en-US" sz="1100" b="1" i="1" baseline="30000">
                <a:solidFill>
                  <a:srgbClr val="002060"/>
                </a:solidFill>
              </a:rPr>
              <a:t>2</a:t>
            </a:r>
            <a:r>
              <a:rPr lang="en-US" altLang="en-US" sz="1100" b="1" i="1">
                <a:solidFill>
                  <a:srgbClr val="002060"/>
                </a:solidFill>
              </a:rPr>
              <a:t>, Ralph Ferraro</a:t>
            </a:r>
            <a:r>
              <a:rPr lang="en-US" altLang="en-US" sz="1100" b="1" i="1" baseline="30000">
                <a:solidFill>
                  <a:srgbClr val="002060"/>
                </a:solidFill>
              </a:rPr>
              <a:t>3</a:t>
            </a:r>
            <a:r>
              <a:rPr lang="en-US" altLang="en-US" sz="1100" b="1" i="1">
                <a:solidFill>
                  <a:srgbClr val="002060"/>
                </a:solidFill>
              </a:rPr>
              <a:t>, Clay Davenport</a:t>
            </a:r>
            <a:r>
              <a:rPr lang="en-US" altLang="en-US" sz="1100" b="1" i="1" baseline="30000">
                <a:solidFill>
                  <a:srgbClr val="002060"/>
                </a:solidFill>
              </a:rPr>
              <a:t>4</a:t>
            </a:r>
            <a:r>
              <a:rPr lang="en-US" altLang="en-US" sz="1100" b="1" i="1">
                <a:solidFill>
                  <a:srgbClr val="002060"/>
                </a:solidFill>
              </a:rPr>
              <a:t>, Stephen Quinn</a:t>
            </a:r>
            <a:r>
              <a:rPr lang="en-US" altLang="en-US" sz="1100" b="1" i="1" baseline="30000">
                <a:solidFill>
                  <a:srgbClr val="002060"/>
                </a:solidFill>
              </a:rPr>
              <a:t>5</a:t>
            </a:r>
            <a:r>
              <a:rPr lang="en-US" altLang="en-US" sz="1100" b="1" i="1">
                <a:solidFill>
                  <a:srgbClr val="002060"/>
                </a:solidFill>
              </a:rPr>
              <a:t> </a:t>
            </a:r>
            <a:endParaRPr lang="en-US" altLang="en-US" sz="1100" b="1">
              <a:solidFill>
                <a:srgbClr val="002060"/>
              </a:solidFill>
            </a:endParaRPr>
          </a:p>
          <a:p>
            <a:pPr algn="ctr" eaLnBrk="1" hangingPunct="1"/>
            <a:r>
              <a:rPr lang="en-US" altLang="en-US" sz="900" baseline="30000">
                <a:solidFill>
                  <a:srgbClr val="002060"/>
                </a:solidFill>
              </a:rPr>
              <a:t>1</a:t>
            </a:r>
            <a:r>
              <a:rPr lang="en-US" altLang="en-US" sz="900">
                <a:solidFill>
                  <a:srgbClr val="002060"/>
                </a:solidFill>
              </a:rPr>
              <a:t>NOAA/NESDIS/OSPO/Satellite Products and Service Division</a:t>
            </a:r>
          </a:p>
          <a:p>
            <a:pPr algn="ctr" eaLnBrk="1" hangingPunct="1"/>
            <a:r>
              <a:rPr lang="en-US" altLang="en-US" sz="900" baseline="30000">
                <a:solidFill>
                  <a:srgbClr val="002060"/>
                </a:solidFill>
              </a:rPr>
              <a:t>2</a:t>
            </a:r>
            <a:r>
              <a:rPr lang="en-US" altLang="en-US" sz="900">
                <a:solidFill>
                  <a:srgbClr val="002060"/>
                </a:solidFill>
              </a:rPr>
              <a:t>Cooperative Institute for Research in the Atmosphere, </a:t>
            </a:r>
            <a:r>
              <a:rPr lang="en-US" altLang="en-US" sz="900" baseline="30000">
                <a:solidFill>
                  <a:srgbClr val="002060"/>
                </a:solidFill>
              </a:rPr>
              <a:t>3</a:t>
            </a:r>
            <a:r>
              <a:rPr lang="en-US" altLang="en-US" sz="900">
                <a:solidFill>
                  <a:srgbClr val="002060"/>
                </a:solidFill>
              </a:rPr>
              <a:t>NOAA/NESDIS/STAR; </a:t>
            </a:r>
            <a:r>
              <a:rPr lang="en-US" altLang="en-US" sz="900" baseline="30000">
                <a:solidFill>
                  <a:srgbClr val="002060"/>
                </a:solidFill>
              </a:rPr>
              <a:t>4</a:t>
            </a:r>
            <a:r>
              <a:rPr lang="en-US" altLang="en-US" sz="900">
                <a:solidFill>
                  <a:srgbClr val="002060"/>
                </a:solidFill>
              </a:rPr>
              <a:t>SGT</a:t>
            </a:r>
          </a:p>
        </p:txBody>
      </p:sp>
      <p:sp>
        <p:nvSpPr>
          <p:cNvPr id="5" name="Rectangle 5"/>
          <p:cNvSpPr txBox="1">
            <a:spLocks noChangeArrowheads="1"/>
          </p:cNvSpPr>
          <p:nvPr/>
        </p:nvSpPr>
        <p:spPr>
          <a:xfrm>
            <a:off x="152400" y="1219200"/>
            <a:ext cx="5181600" cy="5562600"/>
          </a:xfrm>
          <a:prstGeom prst="rect">
            <a:avLst/>
          </a:prstGeom>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200150" indent="-28575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eaLnBrk="0" hangingPunct="0">
              <a:spcBef>
                <a:spcPct val="20000"/>
              </a:spcBef>
              <a:buFont typeface="Arial" charset="0"/>
              <a:buChar char="»"/>
              <a:defRPr sz="2000">
                <a:solidFill>
                  <a:schemeClr val="tx1"/>
                </a:solidFill>
                <a:latin typeface="Calibri" pitchFamily="34" charset="0"/>
              </a:defRPr>
            </a:lvl5pPr>
            <a:lvl6pPr eaLnBrk="0" fontAlgn="base" hangingPunct="0">
              <a:spcBef>
                <a:spcPct val="20000"/>
              </a:spcBef>
              <a:spcAft>
                <a:spcPct val="0"/>
              </a:spcAft>
              <a:buFont typeface="Arial" charset="0"/>
              <a:buChar char="»"/>
              <a:defRPr sz="2000">
                <a:solidFill>
                  <a:schemeClr val="tx1"/>
                </a:solidFill>
                <a:latin typeface="Calibri" pitchFamily="34" charset="0"/>
              </a:defRPr>
            </a:lvl6pPr>
            <a:lvl7pPr eaLnBrk="0" fontAlgn="base" hangingPunct="0">
              <a:spcBef>
                <a:spcPct val="20000"/>
              </a:spcBef>
              <a:spcAft>
                <a:spcPct val="0"/>
              </a:spcAft>
              <a:buFont typeface="Arial" charset="0"/>
              <a:buChar char="»"/>
              <a:defRPr sz="2000">
                <a:solidFill>
                  <a:schemeClr val="tx1"/>
                </a:solidFill>
                <a:latin typeface="Calibri" pitchFamily="34" charset="0"/>
              </a:defRPr>
            </a:lvl7pPr>
            <a:lvl8pPr eaLnBrk="0" fontAlgn="base" hangingPunct="0">
              <a:spcBef>
                <a:spcPct val="20000"/>
              </a:spcBef>
              <a:spcAft>
                <a:spcPct val="0"/>
              </a:spcAft>
              <a:buFont typeface="Arial" charset="0"/>
              <a:buChar char="»"/>
              <a:defRPr sz="2000">
                <a:solidFill>
                  <a:schemeClr val="tx1"/>
                </a:solidFill>
                <a:latin typeface="Calibri" pitchFamily="34" charset="0"/>
              </a:defRPr>
            </a:lvl8pPr>
            <a:lvl9pPr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Char char="•"/>
            </a:pPr>
            <a:r>
              <a:rPr lang="en-US" altLang="en-US" sz="1400" b="1">
                <a:solidFill>
                  <a:srgbClr val="558ED5"/>
                </a:solidFill>
                <a:latin typeface="Arial" charset="0"/>
              </a:rPr>
              <a:t>Blended Total Precipitable Water (TPW)  - a multi-satellites/sensors merged product </a:t>
            </a:r>
          </a:p>
          <a:p>
            <a:pPr lvl="1" eaLnBrk="1" hangingPunct="1">
              <a:lnSpc>
                <a:spcPct val="90000"/>
              </a:lnSpc>
              <a:buFontTx/>
              <a:buChar char="–"/>
            </a:pPr>
            <a:r>
              <a:rPr lang="en-US" altLang="en-US" sz="1200">
                <a:latin typeface="Arial" charset="0"/>
              </a:rPr>
              <a:t>Eliminates the bias of retrievals from various sensors/retrieval algorithms through histogram matching (Kidder and Jones, 2007)</a:t>
            </a:r>
          </a:p>
          <a:p>
            <a:pPr lvl="1" eaLnBrk="1" hangingPunct="1">
              <a:lnSpc>
                <a:spcPct val="90000"/>
              </a:lnSpc>
              <a:buFontTx/>
              <a:buChar char="–"/>
            </a:pPr>
            <a:r>
              <a:rPr lang="en-US" altLang="en-US" sz="1200">
                <a:latin typeface="Arial" charset="0"/>
              </a:rPr>
              <a:t>Provides a unified, meteorologically significant moisture field for satellite analysts and weather forecasters.</a:t>
            </a:r>
          </a:p>
          <a:p>
            <a:pPr lvl="1" eaLnBrk="1" hangingPunct="1">
              <a:lnSpc>
                <a:spcPct val="90000"/>
              </a:lnSpc>
              <a:buFontTx/>
              <a:buChar char="–"/>
            </a:pPr>
            <a:r>
              <a:rPr lang="en-US" altLang="en-US" sz="1200">
                <a:solidFill>
                  <a:srgbClr val="000000"/>
                </a:solidFill>
                <a:latin typeface="Arial" charset="0"/>
              </a:rPr>
              <a:t>Its companion, </a:t>
            </a:r>
            <a:r>
              <a:rPr lang="en-US" altLang="en-US" sz="1200">
                <a:latin typeface="Arial" charset="0"/>
              </a:rPr>
              <a:t>Percentage of TPW Normal, provides TPW anomaly from climatology</a:t>
            </a:r>
          </a:p>
          <a:p>
            <a:pPr lvl="1" eaLnBrk="1" hangingPunct="1">
              <a:lnSpc>
                <a:spcPct val="90000"/>
              </a:lnSpc>
              <a:buFontTx/>
              <a:buChar char="–"/>
            </a:pPr>
            <a:endParaRPr lang="en-US" altLang="en-US" sz="1100">
              <a:solidFill>
                <a:srgbClr val="009999"/>
              </a:solidFill>
              <a:latin typeface="Arial" charset="0"/>
            </a:endParaRPr>
          </a:p>
          <a:p>
            <a:pPr eaLnBrk="1" hangingPunct="1">
              <a:lnSpc>
                <a:spcPct val="90000"/>
              </a:lnSpc>
              <a:buFontTx/>
              <a:buChar char="•"/>
            </a:pPr>
            <a:r>
              <a:rPr lang="en-US" altLang="en-US" sz="1400" b="1">
                <a:solidFill>
                  <a:srgbClr val="558ED5"/>
                </a:solidFill>
                <a:latin typeface="Arial" charset="0"/>
              </a:rPr>
              <a:t>Current Data Sources</a:t>
            </a:r>
          </a:p>
          <a:p>
            <a:pPr lvl="1" eaLnBrk="1" hangingPunct="1">
              <a:lnSpc>
                <a:spcPct val="90000"/>
              </a:lnSpc>
              <a:buFontTx/>
              <a:buChar char="–"/>
            </a:pPr>
            <a:r>
              <a:rPr lang="en-US" altLang="en-US" sz="1200" b="1">
                <a:latin typeface="Arial" charset="0"/>
              </a:rPr>
              <a:t>Ocean</a:t>
            </a:r>
            <a:r>
              <a:rPr lang="en-US" altLang="en-US" sz="1200">
                <a:latin typeface="Arial" charset="0"/>
              </a:rPr>
              <a:t> – TPW from NOAA-15, -18, -19 and Metop-A &amp; -B, DMSP F17 and F18</a:t>
            </a:r>
          </a:p>
          <a:p>
            <a:pPr lvl="1" eaLnBrk="1" hangingPunct="1">
              <a:lnSpc>
                <a:spcPct val="90000"/>
              </a:lnSpc>
              <a:buFontTx/>
              <a:buChar char="–"/>
            </a:pPr>
            <a:r>
              <a:rPr lang="en-US" altLang="en-US" sz="1200" b="1">
                <a:latin typeface="Arial" charset="0"/>
              </a:rPr>
              <a:t>Land</a:t>
            </a:r>
            <a:r>
              <a:rPr lang="en-US" altLang="en-US" sz="1200">
                <a:latin typeface="Arial" charset="0"/>
              </a:rPr>
              <a:t> – TPW from NOAA-18, -19, Metop-A &amp; -B and DMSP 18 over global, and also GOES-West &amp; East and GPS-Met over CONUS</a:t>
            </a:r>
          </a:p>
          <a:p>
            <a:pPr lvl="1" eaLnBrk="1" hangingPunct="1">
              <a:lnSpc>
                <a:spcPct val="90000"/>
              </a:lnSpc>
              <a:buFontTx/>
              <a:buChar char="–"/>
            </a:pPr>
            <a:r>
              <a:rPr lang="en-US" altLang="en-US" sz="1200" b="1">
                <a:latin typeface="Arial" charset="0"/>
              </a:rPr>
              <a:t>Upcoming</a:t>
            </a:r>
            <a:r>
              <a:rPr lang="en-US" altLang="en-US" sz="1200">
                <a:latin typeface="Arial" charset="0"/>
              </a:rPr>
              <a:t>: S-NPP, GCOM-W1 and GPM</a:t>
            </a:r>
          </a:p>
          <a:p>
            <a:pPr lvl="1" eaLnBrk="1" hangingPunct="1">
              <a:lnSpc>
                <a:spcPct val="90000"/>
              </a:lnSpc>
              <a:buFontTx/>
              <a:buChar char="–"/>
            </a:pPr>
            <a:r>
              <a:rPr lang="en-US" altLang="en-US" sz="1200" b="1">
                <a:latin typeface="Arial" charset="0"/>
              </a:rPr>
              <a:t>Near Future:</a:t>
            </a:r>
            <a:r>
              <a:rPr lang="en-US" altLang="en-US" sz="1200">
                <a:latin typeface="Arial" charset="0"/>
              </a:rPr>
              <a:t> JPSS1, GOES-R, etc. </a:t>
            </a:r>
          </a:p>
          <a:p>
            <a:pPr lvl="1" eaLnBrk="1" hangingPunct="1">
              <a:lnSpc>
                <a:spcPct val="90000"/>
              </a:lnSpc>
              <a:buFontTx/>
              <a:buChar char="–"/>
            </a:pPr>
            <a:endParaRPr lang="en-US" altLang="en-US" sz="1100">
              <a:solidFill>
                <a:srgbClr val="009999"/>
              </a:solidFill>
              <a:latin typeface="Arial" charset="0"/>
            </a:endParaRPr>
          </a:p>
          <a:p>
            <a:pPr eaLnBrk="1" hangingPunct="1">
              <a:lnSpc>
                <a:spcPct val="90000"/>
              </a:lnSpc>
              <a:buFontTx/>
              <a:buChar char="•"/>
            </a:pPr>
            <a:r>
              <a:rPr lang="en-US" altLang="en-US" sz="1400" b="1">
                <a:solidFill>
                  <a:srgbClr val="558ED5"/>
                </a:solidFill>
                <a:latin typeface="Arial" charset="0"/>
              </a:rPr>
              <a:t>Applications</a:t>
            </a:r>
            <a:endParaRPr lang="en-US" altLang="en-US" sz="1000">
              <a:solidFill>
                <a:srgbClr val="558ED5"/>
              </a:solidFill>
              <a:latin typeface="Arial" charset="0"/>
            </a:endParaRPr>
          </a:p>
          <a:p>
            <a:pPr lvl="1" eaLnBrk="1" hangingPunct="1">
              <a:lnSpc>
                <a:spcPct val="90000"/>
              </a:lnSpc>
              <a:buFontTx/>
              <a:buChar char="–"/>
            </a:pPr>
            <a:r>
              <a:rPr lang="en-US" altLang="en-US" sz="1200">
                <a:latin typeface="Arial" charset="0"/>
              </a:rPr>
              <a:t>Improving analysis and prediction of heavy precipitation and flash flood</a:t>
            </a:r>
          </a:p>
          <a:p>
            <a:pPr lvl="1" eaLnBrk="1" hangingPunct="1">
              <a:lnSpc>
                <a:spcPct val="90000"/>
              </a:lnSpc>
              <a:buFontTx/>
              <a:buChar char="–"/>
            </a:pPr>
            <a:r>
              <a:rPr lang="en-US" altLang="en-US" sz="1200">
                <a:latin typeface="Arial" charset="0"/>
              </a:rPr>
              <a:t>Getting more timely and continuous spatial information about moisture transfer/ “surges”.</a:t>
            </a:r>
          </a:p>
          <a:p>
            <a:pPr lvl="1" eaLnBrk="1" hangingPunct="1">
              <a:lnSpc>
                <a:spcPct val="90000"/>
              </a:lnSpc>
              <a:buFontTx/>
              <a:buChar char="–"/>
            </a:pPr>
            <a:r>
              <a:rPr lang="en-US" altLang="en-US" sz="1200">
                <a:latin typeface="Arial" charset="0"/>
              </a:rPr>
              <a:t>Monitoring of the “atmospheric rivers” (ARs) </a:t>
            </a:r>
          </a:p>
          <a:p>
            <a:pPr lvl="2" eaLnBrk="1" hangingPunct="1">
              <a:lnSpc>
                <a:spcPct val="90000"/>
              </a:lnSpc>
              <a:buFont typeface="Arial" charset="0"/>
              <a:buNone/>
            </a:pPr>
            <a:endParaRPr lang="en-US" altLang="en-US" sz="1100">
              <a:solidFill>
                <a:srgbClr val="009999"/>
              </a:solidFill>
            </a:endParaRPr>
          </a:p>
        </p:txBody>
      </p:sp>
      <p:sp>
        <p:nvSpPr>
          <p:cNvPr id="2052" name="TextBox 7"/>
          <p:cNvSpPr txBox="1">
            <a:spLocks noChangeArrowheads="1"/>
          </p:cNvSpPr>
          <p:nvPr/>
        </p:nvSpPr>
        <p:spPr bwMode="auto">
          <a:xfrm>
            <a:off x="5715000" y="6092825"/>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i="1" dirty="0"/>
              <a:t>Hurricane Sandy observed from </a:t>
            </a:r>
            <a:r>
              <a:rPr lang="en-US" altLang="en-US" sz="1400" b="1" i="1" dirty="0" err="1"/>
              <a:t>bTPW</a:t>
            </a:r>
            <a:endParaRPr lang="en-US" altLang="en-US" sz="1400" b="1" i="1" dirty="0"/>
          </a:p>
        </p:txBody>
      </p:sp>
      <p:pic>
        <p:nvPicPr>
          <p:cNvPr id="20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613" y="3756025"/>
            <a:ext cx="3502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371600"/>
            <a:ext cx="35052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6026150"/>
            <a:ext cx="47244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6" name="TextBox 1"/>
          <p:cNvSpPr txBox="1">
            <a:spLocks noChangeArrowheads="1"/>
          </p:cNvSpPr>
          <p:nvPr/>
        </p:nvSpPr>
        <p:spPr bwMode="auto">
          <a:xfrm>
            <a:off x="371475" y="5943600"/>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solidFill>
                  <a:srgbClr val="FF0000"/>
                </a:solidFill>
              </a:rPr>
              <a:t>2-36</a:t>
            </a:r>
          </a:p>
        </p:txBody>
      </p:sp>
      <p:sp>
        <p:nvSpPr>
          <p:cNvPr id="9" name="TextBox 8"/>
          <p:cNvSpPr txBox="1"/>
          <p:nvPr/>
        </p:nvSpPr>
        <p:spPr>
          <a:xfrm>
            <a:off x="5791200" y="6400800"/>
            <a:ext cx="2819400" cy="461665"/>
          </a:xfrm>
          <a:prstGeom prst="rect">
            <a:avLst/>
          </a:prstGeom>
          <a:noFill/>
        </p:spPr>
        <p:txBody>
          <a:bodyPr wrap="square" rtlCol="0">
            <a:spAutoFit/>
          </a:bodyPr>
          <a:lstStyle/>
          <a:p>
            <a:pPr algn="ctr"/>
            <a:r>
              <a:rPr lang="en-US" sz="2400" dirty="0" smtClean="0"/>
              <a:t>Poster # 2.36</a:t>
            </a:r>
            <a:endParaRPr lang="en-US" sz="2400" dirty="0"/>
          </a:p>
        </p:txBody>
      </p:sp>
    </p:spTree>
    <p:extLst>
      <p:ext uri="{BB962C8B-B14F-4D97-AF65-F5344CB8AC3E}">
        <p14:creationId xmlns:p14="http://schemas.microsoft.com/office/powerpoint/2010/main" val="329778310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gundy\AppData\Local\Microsoft\Windows\Temporary Internet Files\Content.Outlook\OFLCT0EB\Presentation_Template_AMS_2015.jpg"/>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4" name="Rectangle 4"/>
          <p:cNvSpPr txBox="1">
            <a:spLocks noChangeArrowheads="1"/>
          </p:cNvSpPr>
          <p:nvPr/>
        </p:nvSpPr>
        <p:spPr>
          <a:xfrm>
            <a:off x="0" y="0"/>
            <a:ext cx="91440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n w="3175">
                  <a:solidFill>
                    <a:schemeClr val="tx2">
                      <a:lumMod val="75000"/>
                    </a:schemeClr>
                  </a:solidFill>
                </a:ln>
                <a:solidFill>
                  <a:schemeClr val="bg1"/>
                </a:solidFill>
                <a:latin typeface="Arial" pitchFamily="34" charset="0"/>
                <a:cs typeface="Arial" pitchFamily="34" charset="0"/>
              </a:rPr>
              <a:t>GOES-R GRB Direct Readout at NWS National Centers</a:t>
            </a:r>
            <a:endParaRPr lang="en-US" sz="2400" b="1" dirty="0" smtClean="0">
              <a:ln w="3175">
                <a:solidFill>
                  <a:schemeClr val="tx2">
                    <a:lumMod val="75000"/>
                  </a:schemeClr>
                </a:solidFill>
              </a:ln>
              <a:solidFill>
                <a:schemeClr val="bg1"/>
              </a:solidFill>
              <a:latin typeface="Arial" pitchFamily="34" charset="0"/>
              <a:cs typeface="Arial" pitchFamily="34" charset="0"/>
            </a:endParaRPr>
          </a:p>
          <a:p>
            <a:r>
              <a:rPr lang="en-US" sz="1800" dirty="0" smtClean="0">
                <a:solidFill>
                  <a:schemeClr val="bg1"/>
                </a:solidFill>
                <a:latin typeface="Arial" pitchFamily="34" charset="0"/>
                <a:cs typeface="Arial" pitchFamily="34" charset="0"/>
              </a:rPr>
              <a:t> J. Harlan Yates, Liz Nielsen &amp; Allan Weiner</a:t>
            </a:r>
            <a:br>
              <a:rPr lang="en-US" sz="1800" dirty="0" smtClean="0">
                <a:solidFill>
                  <a:schemeClr val="bg1"/>
                </a:solidFill>
                <a:latin typeface="Arial" pitchFamily="34" charset="0"/>
                <a:cs typeface="Arial" pitchFamily="34" charset="0"/>
              </a:rPr>
            </a:br>
            <a:r>
              <a:rPr lang="en-US" sz="1800" dirty="0" smtClean="0">
                <a:solidFill>
                  <a:schemeClr val="bg1"/>
                </a:solidFill>
                <a:latin typeface="Arial" pitchFamily="34" charset="0"/>
                <a:cs typeface="Arial" pitchFamily="34" charset="0"/>
              </a:rPr>
              <a:t>Harris Corporation - Melbourne, FL</a:t>
            </a:r>
            <a:endParaRPr lang="en-US" sz="1800" b="1" dirty="0" smtClean="0">
              <a:ln w="3175">
                <a:solidFill>
                  <a:schemeClr val="tx2">
                    <a:lumMod val="75000"/>
                  </a:schemeClr>
                </a:solidFill>
              </a:ln>
              <a:solidFill>
                <a:schemeClr val="bg1"/>
              </a:solidFill>
              <a:latin typeface="Arial" pitchFamily="34" charset="0"/>
              <a:cs typeface="Arial" pitchFamily="34" charset="0"/>
            </a:endParaRPr>
          </a:p>
        </p:txBody>
      </p:sp>
      <p:sp>
        <p:nvSpPr>
          <p:cNvPr id="5" name="Rectangle 5"/>
          <p:cNvSpPr txBox="1">
            <a:spLocks noChangeArrowheads="1"/>
          </p:cNvSpPr>
          <p:nvPr/>
        </p:nvSpPr>
        <p:spPr>
          <a:xfrm>
            <a:off x="152400" y="1752600"/>
            <a:ext cx="3810000" cy="4038600"/>
          </a:xfrm>
          <a:prstGeom prst="roundRect">
            <a:avLst>
              <a:gd name="adj" fmla="val 8355"/>
            </a:avLst>
          </a:prstGeom>
          <a:solidFill>
            <a:schemeClr val="accent1">
              <a:alpha val="54000"/>
            </a:schemeClr>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lIns="0" tIns="45720" rIns="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1775" indent="-231775" algn="l">
              <a:buFont typeface="Arial" pitchFamily="34" charset="0"/>
              <a:buChar char="•"/>
            </a:pPr>
            <a:r>
              <a:rPr lang="en-US" sz="1500" b="1" dirty="0" err="1" smtClean="0">
                <a:solidFill>
                  <a:schemeClr val="bg1"/>
                </a:solidFill>
                <a:latin typeface="Arial" pitchFamily="34" charset="0"/>
                <a:cs typeface="Arial" pitchFamily="34" charset="0"/>
              </a:rPr>
              <a:t>WxConnect</a:t>
            </a:r>
            <a:r>
              <a:rPr lang="en-US" sz="1500" b="1" dirty="0" smtClean="0">
                <a:solidFill>
                  <a:schemeClr val="bg1"/>
                </a:solidFill>
                <a:latin typeface="Arial" pitchFamily="34" charset="0"/>
                <a:cs typeface="Arial" pitchFamily="34" charset="0"/>
              </a:rPr>
              <a:t>™ is a powerful, reliable, and scalable delivery platform for your mission critical satellite imagery needs. </a:t>
            </a:r>
          </a:p>
          <a:p>
            <a:pPr marL="231775" indent="-231775" algn="l">
              <a:buFont typeface="Arial" pitchFamily="34" charset="0"/>
              <a:buChar char="•"/>
            </a:pPr>
            <a:r>
              <a:rPr lang="en-US" sz="1500" b="1" dirty="0" smtClean="0">
                <a:solidFill>
                  <a:schemeClr val="bg1"/>
                </a:solidFill>
                <a:latin typeface="Arial" pitchFamily="34" charset="0"/>
                <a:cs typeface="Arial" pitchFamily="34" charset="0"/>
              </a:rPr>
              <a:t>With </a:t>
            </a:r>
            <a:r>
              <a:rPr lang="en-US" sz="1500" b="1" dirty="0" err="1" smtClean="0">
                <a:solidFill>
                  <a:schemeClr val="bg1"/>
                </a:solidFill>
                <a:latin typeface="Arial" pitchFamily="34" charset="0"/>
                <a:cs typeface="Arial" pitchFamily="34" charset="0"/>
              </a:rPr>
              <a:t>WxConnect</a:t>
            </a:r>
            <a:r>
              <a:rPr lang="en-US" sz="1500" b="1" dirty="0" smtClean="0">
                <a:solidFill>
                  <a:schemeClr val="bg1"/>
                </a:solidFill>
                <a:latin typeface="Arial" pitchFamily="34" charset="0"/>
                <a:cs typeface="Arial" pitchFamily="34" charset="0"/>
              </a:rPr>
              <a:t>™, you will discover the value of more timely and higher resolution new generation imagery.</a:t>
            </a:r>
          </a:p>
          <a:p>
            <a:pPr marL="231775" indent="-231775" algn="l">
              <a:buFont typeface="Arial" pitchFamily="34" charset="0"/>
              <a:buChar char="•"/>
            </a:pPr>
            <a:r>
              <a:rPr lang="en-US" sz="1500" b="1" dirty="0" err="1" smtClean="0">
                <a:solidFill>
                  <a:schemeClr val="bg1"/>
                </a:solidFill>
                <a:latin typeface="Arial" pitchFamily="34" charset="0"/>
                <a:cs typeface="Arial" pitchFamily="34" charset="0"/>
              </a:rPr>
              <a:t>WxConnect</a:t>
            </a:r>
            <a:r>
              <a:rPr lang="en-US" sz="1500" b="1" dirty="0" smtClean="0">
                <a:solidFill>
                  <a:schemeClr val="bg1"/>
                </a:solidFill>
                <a:latin typeface="Arial" pitchFamily="34" charset="0"/>
                <a:cs typeface="Arial" pitchFamily="34" charset="0"/>
              </a:rPr>
              <a:t>™ is easily adaptable to emerging mission needs; e.g., now supporting GOES-R GRB and </a:t>
            </a:r>
            <a:r>
              <a:rPr lang="en-US" sz="1500" b="1" dirty="0" err="1" smtClean="0">
                <a:solidFill>
                  <a:schemeClr val="bg1"/>
                </a:solidFill>
                <a:latin typeface="Arial" pitchFamily="34" charset="0"/>
                <a:cs typeface="Arial" pitchFamily="34" charset="0"/>
              </a:rPr>
              <a:t>HimawariCast</a:t>
            </a:r>
            <a:r>
              <a:rPr lang="en-US" sz="1500" b="1" dirty="0" smtClean="0">
                <a:solidFill>
                  <a:schemeClr val="bg1"/>
                </a:solidFill>
                <a:latin typeface="Arial" pitchFamily="34" charset="0"/>
                <a:cs typeface="Arial" pitchFamily="34" charset="0"/>
              </a:rPr>
              <a:t>.</a:t>
            </a:r>
          </a:p>
          <a:p>
            <a:pPr marL="228600" indent="-228600" algn="l">
              <a:buFont typeface="Arial" pitchFamily="34" charset="0"/>
              <a:buChar char="•"/>
            </a:pPr>
            <a:endParaRPr lang="en-US" sz="1500" b="1" dirty="0" smtClean="0">
              <a:ln w="3175">
                <a:noFill/>
              </a:ln>
              <a:solidFill>
                <a:schemeClr val="bg1"/>
              </a:solidFill>
              <a:latin typeface="Arial" pitchFamily="34" charset="0"/>
              <a:cs typeface="Arial" pitchFamily="34" charset="0"/>
            </a:endParaRPr>
          </a:p>
          <a:p>
            <a:pPr>
              <a:lnSpc>
                <a:spcPct val="90000"/>
              </a:lnSpc>
            </a:pPr>
            <a:endParaRPr lang="en-US" sz="1600" dirty="0">
              <a:ln w="3175">
                <a:noFill/>
              </a:ln>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solidFill>
                  <a:schemeClr val="bg1"/>
                </a:solidFill>
              </a:rPr>
              <a:t>Poster # 2.37</a:t>
            </a:r>
            <a:endParaRPr lang="en-US" sz="2400" dirty="0">
              <a:solidFill>
                <a:schemeClr val="bg1"/>
              </a:solidFill>
            </a:endParaRPr>
          </a:p>
        </p:txBody>
      </p:sp>
      <p:pic>
        <p:nvPicPr>
          <p:cNvPr id="6" name="Picture 2"/>
          <p:cNvPicPr>
            <a:picLocks noChangeAspect="1" noChangeArrowheads="1"/>
          </p:cNvPicPr>
          <p:nvPr/>
        </p:nvPicPr>
        <p:blipFill>
          <a:blip r:embed="rId4" cstate="print"/>
          <a:srcRect l="13281" t="17073" r="29375" b="8943"/>
          <a:stretch>
            <a:fillRect/>
          </a:stretch>
        </p:blipFill>
        <p:spPr bwMode="auto">
          <a:xfrm>
            <a:off x="4444094" y="1719129"/>
            <a:ext cx="4128406" cy="4094658"/>
          </a:xfrm>
          <a:prstGeom prst="rect">
            <a:avLst/>
          </a:prstGeom>
          <a:noFill/>
          <a:ln w="9525">
            <a:noFill/>
            <a:miter lim="800000"/>
            <a:headEnd/>
            <a:tailEnd/>
          </a:ln>
        </p:spPr>
      </p:pic>
    </p:spTree>
    <p:extLst>
      <p:ext uri="{BB962C8B-B14F-4D97-AF65-F5344CB8AC3E}">
        <p14:creationId xmlns:p14="http://schemas.microsoft.com/office/powerpoint/2010/main" val="18598337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81000" y="639762"/>
            <a:ext cx="8382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Weather </a:t>
            </a:r>
            <a:r>
              <a:rPr lang="en-US" sz="2800" dirty="0">
                <a:solidFill>
                  <a:srgbClr val="0000FF"/>
                </a:solidFill>
                <a:latin typeface="Arial" pitchFamily="34" charset="0"/>
                <a:cs typeface="Arial" pitchFamily="34" charset="0"/>
              </a:rPr>
              <a:t>Satellite Data </a:t>
            </a:r>
            <a:r>
              <a:rPr lang="en-US" sz="2800" dirty="0" smtClean="0">
                <a:solidFill>
                  <a:srgbClr val="0000FF"/>
                </a:solidFill>
                <a:latin typeface="Arial" pitchFamily="34" charset="0"/>
                <a:cs typeface="Arial" pitchFamily="34" charset="0"/>
              </a:rPr>
              <a:t>in </a:t>
            </a:r>
            <a:r>
              <a:rPr lang="en-US" sz="2800" dirty="0">
                <a:solidFill>
                  <a:srgbClr val="0000FF"/>
                </a:solidFill>
                <a:latin typeface="Arial" pitchFamily="34" charset="0"/>
                <a:cs typeface="Arial" pitchFamily="34" charset="0"/>
              </a:rPr>
              <a:t>Federal Aviation Administration </a:t>
            </a:r>
            <a:r>
              <a:rPr lang="en-US" sz="2800" dirty="0" smtClean="0">
                <a:solidFill>
                  <a:srgbClr val="0000FF"/>
                </a:solidFill>
                <a:latin typeface="Arial" pitchFamily="34" charset="0"/>
                <a:cs typeface="Arial" pitchFamily="34" charset="0"/>
              </a:rPr>
              <a:t>Operations</a:t>
            </a:r>
            <a:br>
              <a:rPr lang="en-US" sz="2800" dirty="0" smtClean="0">
                <a:solidFill>
                  <a:srgbClr val="0000FF"/>
                </a:solidFill>
                <a:latin typeface="Arial" pitchFamily="34" charset="0"/>
                <a:cs typeface="Arial" pitchFamily="34" charset="0"/>
              </a:rPr>
            </a:br>
            <a:r>
              <a:rPr lang="en-US" sz="2200" dirty="0" smtClean="0">
                <a:solidFill>
                  <a:srgbClr val="0000FF"/>
                </a:solidFill>
                <a:latin typeface="Arial" pitchFamily="34" charset="0"/>
                <a:cs typeface="Arial" pitchFamily="34" charset="0"/>
              </a:rPr>
              <a:t>Randy Bass and Steve </a:t>
            </a:r>
            <a:r>
              <a:rPr lang="en-US" sz="2200" dirty="0" err="1" smtClean="0">
                <a:solidFill>
                  <a:srgbClr val="0000FF"/>
                </a:solidFill>
                <a:latin typeface="Arial" pitchFamily="34" charset="0"/>
                <a:cs typeface="Arial" pitchFamily="34" charset="0"/>
              </a:rPr>
              <a:t>Abelman</a:t>
            </a:r>
            <a:endParaRPr lang="en-US" sz="22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Aviation Weather Division, Federal Aviation Administration</a:t>
            </a:r>
          </a:p>
          <a:p>
            <a:r>
              <a:rPr lang="en-US" sz="1800" dirty="0" smtClean="0">
                <a:solidFill>
                  <a:srgbClr val="0000FF"/>
                </a:solidFill>
                <a:latin typeface="Arial" pitchFamily="34" charset="0"/>
                <a:cs typeface="Arial" pitchFamily="34" charset="0"/>
              </a:rPr>
              <a:t>Washington, DC</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2514599"/>
            <a:ext cx="4648201" cy="343321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19088" lvl="1" indent="-255588" algn="l" fontAlgn="base">
              <a:lnSpc>
                <a:spcPct val="90000"/>
              </a:lnSpc>
              <a:spcBef>
                <a:spcPts val="600"/>
              </a:spcBef>
              <a:spcAft>
                <a:spcPct val="0"/>
              </a:spcAft>
              <a:buFont typeface="Wingdings" panose="05000000000000000000" pitchFamily="2" charset="2"/>
              <a:buChar char="Ø"/>
            </a:pPr>
            <a:r>
              <a:rPr lang="en-US" sz="1600" kern="0" dirty="0" smtClean="0">
                <a:solidFill>
                  <a:srgbClr val="333399"/>
                </a:solidFill>
                <a:latin typeface="Arial"/>
              </a:rPr>
              <a:t>Aviation </a:t>
            </a:r>
            <a:r>
              <a:rPr lang="en-US" sz="1600" kern="0" dirty="0">
                <a:solidFill>
                  <a:srgbClr val="333399"/>
                </a:solidFill>
                <a:latin typeface="Arial"/>
              </a:rPr>
              <a:t>weather analyses and forecasts, primarily provided by NOAA, support all aspects of flight from planning, </a:t>
            </a:r>
            <a:r>
              <a:rPr lang="en-US" sz="1600" kern="0" dirty="0" smtClean="0">
                <a:solidFill>
                  <a:srgbClr val="333399"/>
                </a:solidFill>
                <a:latin typeface="Arial"/>
              </a:rPr>
              <a:t>departure </a:t>
            </a:r>
            <a:r>
              <a:rPr lang="en-US" sz="1600" kern="0" dirty="0">
                <a:solidFill>
                  <a:srgbClr val="333399"/>
                </a:solidFill>
                <a:latin typeface="Arial"/>
              </a:rPr>
              <a:t>and </a:t>
            </a:r>
            <a:r>
              <a:rPr lang="en-US" sz="1600" kern="0" dirty="0" smtClean="0">
                <a:solidFill>
                  <a:srgbClr val="333399"/>
                </a:solidFill>
                <a:latin typeface="Arial"/>
              </a:rPr>
              <a:t>takeoff, </a:t>
            </a:r>
            <a:r>
              <a:rPr lang="en-US" sz="1600" kern="0" dirty="0">
                <a:solidFill>
                  <a:srgbClr val="333399"/>
                </a:solidFill>
                <a:latin typeface="Arial"/>
              </a:rPr>
              <a:t>en route, and through arrival and </a:t>
            </a:r>
            <a:r>
              <a:rPr lang="en-US" sz="1600" kern="0" dirty="0" smtClean="0">
                <a:solidFill>
                  <a:srgbClr val="333399"/>
                </a:solidFill>
                <a:latin typeface="Arial"/>
              </a:rPr>
              <a:t>landing </a:t>
            </a:r>
          </a:p>
          <a:p>
            <a:pPr marL="319088" lvl="1" indent="-255588" algn="l" fontAlgn="base">
              <a:lnSpc>
                <a:spcPct val="90000"/>
              </a:lnSpc>
              <a:spcBef>
                <a:spcPts val="600"/>
              </a:spcBef>
              <a:spcAft>
                <a:spcPct val="0"/>
              </a:spcAft>
              <a:buFont typeface="Wingdings" panose="05000000000000000000" pitchFamily="2" charset="2"/>
              <a:buChar char="Ø"/>
            </a:pPr>
            <a:r>
              <a:rPr lang="en-US" sz="1600" kern="0" dirty="0" smtClean="0">
                <a:solidFill>
                  <a:srgbClr val="333399"/>
                </a:solidFill>
                <a:latin typeface="Arial"/>
              </a:rPr>
              <a:t>Detect </a:t>
            </a:r>
            <a:r>
              <a:rPr lang="en-US" sz="1600" kern="0" dirty="0">
                <a:solidFill>
                  <a:srgbClr val="333399"/>
                </a:solidFill>
                <a:latin typeface="Arial"/>
              </a:rPr>
              <a:t>phenomena such as </a:t>
            </a:r>
            <a:r>
              <a:rPr lang="en-US" sz="1600" kern="0" dirty="0" smtClean="0">
                <a:solidFill>
                  <a:srgbClr val="333399"/>
                </a:solidFill>
                <a:latin typeface="Arial"/>
              </a:rPr>
              <a:t>thunderstorms, </a:t>
            </a:r>
            <a:r>
              <a:rPr lang="en-US" sz="1600" kern="0" dirty="0">
                <a:solidFill>
                  <a:srgbClr val="333399"/>
                </a:solidFill>
                <a:latin typeface="Arial"/>
              </a:rPr>
              <a:t>turbulence, icing, </a:t>
            </a:r>
            <a:r>
              <a:rPr lang="en-US" sz="1600" kern="0" dirty="0" smtClean="0">
                <a:solidFill>
                  <a:srgbClr val="333399"/>
                </a:solidFill>
                <a:latin typeface="Arial"/>
              </a:rPr>
              <a:t>clouds, </a:t>
            </a:r>
            <a:r>
              <a:rPr lang="en-US" sz="1600" kern="0" dirty="0">
                <a:solidFill>
                  <a:srgbClr val="333399"/>
                </a:solidFill>
                <a:latin typeface="Arial"/>
              </a:rPr>
              <a:t>visibility, space weather, and volcanic activity that adversely impact the National Airspace </a:t>
            </a:r>
            <a:r>
              <a:rPr lang="en-US" sz="1600" kern="0" dirty="0" smtClean="0">
                <a:solidFill>
                  <a:srgbClr val="333399"/>
                </a:solidFill>
                <a:latin typeface="Arial"/>
              </a:rPr>
              <a:t>System</a:t>
            </a:r>
          </a:p>
          <a:p>
            <a:pPr marL="319088" lvl="1" indent="-255588" algn="l" fontAlgn="base">
              <a:lnSpc>
                <a:spcPct val="90000"/>
              </a:lnSpc>
              <a:spcBef>
                <a:spcPts val="600"/>
              </a:spcBef>
              <a:spcAft>
                <a:spcPct val="0"/>
              </a:spcAft>
              <a:buFont typeface="Wingdings" panose="05000000000000000000" pitchFamily="2" charset="2"/>
              <a:buChar char="Ø"/>
            </a:pPr>
            <a:r>
              <a:rPr lang="en-US" sz="1600" dirty="0" smtClean="0">
                <a:solidFill>
                  <a:srgbClr val="333399"/>
                </a:solidFill>
                <a:latin typeface="Arial" panose="020B0604020202020204" pitchFamily="34" charset="0"/>
                <a:ea typeface="Calibri"/>
                <a:cs typeface="Arial" panose="020B0604020202020204" pitchFamily="34" charset="0"/>
              </a:rPr>
              <a:t>Research into utilizing satellite imagery in </a:t>
            </a:r>
            <a:r>
              <a:rPr lang="en-US" sz="1600" dirty="0">
                <a:solidFill>
                  <a:srgbClr val="333399"/>
                </a:solidFill>
                <a:latin typeface="Arial" panose="020B0604020202020204" pitchFamily="34" charset="0"/>
                <a:ea typeface="Calibri"/>
                <a:cs typeface="Arial" panose="020B0604020202020204" pitchFamily="34" charset="0"/>
              </a:rPr>
              <a:t>a capability to provide a real-time, radar-like estimate of precipitation offshore where NEXRAD radar does not </a:t>
            </a:r>
            <a:r>
              <a:rPr lang="en-US" sz="1600" dirty="0" smtClean="0">
                <a:solidFill>
                  <a:srgbClr val="333399"/>
                </a:solidFill>
                <a:latin typeface="Arial" panose="020B0604020202020204" pitchFamily="34" charset="0"/>
                <a:ea typeface="Calibri"/>
                <a:cs typeface="Arial" panose="020B0604020202020204" pitchFamily="34" charset="0"/>
              </a:rPr>
              <a:t>exist, and transmitting satellite imagery into the </a:t>
            </a:r>
            <a:r>
              <a:rPr lang="en-US" sz="1600" dirty="0">
                <a:solidFill>
                  <a:srgbClr val="333399"/>
                </a:solidFill>
                <a:latin typeface="Arial" panose="020B0604020202020204" pitchFamily="34" charset="0"/>
                <a:ea typeface="Calibri"/>
                <a:cs typeface="Arial" panose="020B0604020202020204" pitchFamily="34" charset="0"/>
              </a:rPr>
              <a:t>cockpit </a:t>
            </a:r>
            <a:r>
              <a:rPr lang="en-US" sz="1600" dirty="0" smtClean="0">
                <a:solidFill>
                  <a:srgbClr val="333399"/>
                </a:solidFill>
                <a:latin typeface="Arial" panose="020B0604020202020204" pitchFamily="34" charset="0"/>
                <a:ea typeface="Calibri"/>
                <a:cs typeface="Arial" panose="020B0604020202020204" pitchFamily="34" charset="0"/>
              </a:rPr>
              <a:t>to provide improved </a:t>
            </a:r>
            <a:r>
              <a:rPr lang="en-US" sz="1600" dirty="0">
                <a:solidFill>
                  <a:srgbClr val="333399"/>
                </a:solidFill>
                <a:latin typeface="Arial" panose="020B0604020202020204" pitchFamily="34" charset="0"/>
                <a:ea typeface="Calibri"/>
                <a:cs typeface="Arial" panose="020B0604020202020204" pitchFamily="34" charset="0"/>
              </a:rPr>
              <a:t>situational awareness for </a:t>
            </a:r>
            <a:r>
              <a:rPr lang="en-US" sz="1600" dirty="0" smtClean="0">
                <a:solidFill>
                  <a:srgbClr val="333399"/>
                </a:solidFill>
                <a:latin typeface="Arial" panose="020B0604020202020204" pitchFamily="34" charset="0"/>
                <a:ea typeface="Calibri"/>
                <a:cs typeface="Arial" panose="020B0604020202020204" pitchFamily="34" charset="0"/>
              </a:rPr>
              <a:t>pilots beyond radar coverage</a:t>
            </a:r>
            <a:endParaRPr lang="en-US" sz="1600" kern="0" dirty="0">
              <a:solidFill>
                <a:srgbClr val="333399"/>
              </a:solidFill>
              <a:latin typeface="Arial" panose="020B0604020202020204" pitchFamily="34" charset="0"/>
              <a:cs typeface="Arial" panose="020B0604020202020204" pitchFamily="34" charset="0"/>
            </a:endParaRPr>
          </a:p>
          <a:p>
            <a:pPr>
              <a:lnSpc>
                <a:spcPct val="90000"/>
              </a:lnSpc>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2.39</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99741"/>
            <a:ext cx="3666460" cy="231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2400" y="1864171"/>
            <a:ext cx="8415670" cy="646331"/>
          </a:xfrm>
          <a:prstGeom prst="rect">
            <a:avLst/>
          </a:prstGeom>
        </p:spPr>
        <p:txBody>
          <a:bodyPr wrap="square">
            <a:spAutoFit/>
          </a:bodyPr>
          <a:lstStyle/>
          <a:p>
            <a:r>
              <a:rPr lang="en-US" dirty="0">
                <a:solidFill>
                  <a:srgbClr val="C00000"/>
                </a:solidFill>
                <a:latin typeface="Arial" panose="020B0604020202020204" pitchFamily="34" charset="0"/>
                <a:cs typeface="Arial" panose="020B0604020202020204" pitchFamily="34" charset="0"/>
              </a:rPr>
              <a:t>Weather </a:t>
            </a:r>
            <a:r>
              <a:rPr lang="en-US" dirty="0" smtClean="0">
                <a:solidFill>
                  <a:srgbClr val="C00000"/>
                </a:solidFill>
                <a:latin typeface="Arial" panose="020B0604020202020204" pitchFamily="34" charset="0"/>
                <a:cs typeface="Arial" panose="020B0604020202020204" pitchFamily="34" charset="0"/>
              </a:rPr>
              <a:t>satellites support the </a:t>
            </a:r>
            <a:r>
              <a:rPr lang="en-US" dirty="0">
                <a:solidFill>
                  <a:srgbClr val="C00000"/>
                </a:solidFill>
                <a:latin typeface="Arial" panose="020B0604020202020204" pitchFamily="34" charset="0"/>
                <a:cs typeface="Arial" panose="020B0604020202020204" pitchFamily="34" charset="0"/>
              </a:rPr>
              <a:t>FAA mission to provide the safest, most efficient aerospace system in the world </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814" y="4576219"/>
            <a:ext cx="177418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626" y="4648628"/>
            <a:ext cx="1912974" cy="114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13767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4873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70C0"/>
                </a:solidFill>
              </a:rPr>
              <a:t>Testing of Emissivity Explicit Retrieval Algorithms for VIIRS Land Surface Temperature</a:t>
            </a:r>
          </a:p>
          <a:p>
            <a:r>
              <a:rPr lang="en-US" sz="2000" dirty="0" smtClean="0">
                <a:solidFill>
                  <a:srgbClr val="0070C0"/>
                </a:solidFill>
              </a:rPr>
              <a:t>Peng Yu</a:t>
            </a:r>
            <a:r>
              <a:rPr lang="en-US" sz="2000" baseline="30000" dirty="0" smtClean="0">
                <a:solidFill>
                  <a:srgbClr val="0070C0"/>
                </a:solidFill>
              </a:rPr>
              <a:t>1</a:t>
            </a:r>
            <a:r>
              <a:rPr lang="en-US" sz="2000" dirty="0" smtClean="0">
                <a:solidFill>
                  <a:srgbClr val="0070C0"/>
                </a:solidFill>
              </a:rPr>
              <a:t>, Yunyue Yu</a:t>
            </a:r>
            <a:r>
              <a:rPr lang="en-US" sz="2000" baseline="30000" dirty="0" smtClean="0">
                <a:solidFill>
                  <a:srgbClr val="0070C0"/>
                </a:solidFill>
              </a:rPr>
              <a:t>2</a:t>
            </a:r>
            <a:r>
              <a:rPr lang="en-US" sz="2000" dirty="0" smtClean="0">
                <a:solidFill>
                  <a:srgbClr val="0070C0"/>
                </a:solidFill>
              </a:rPr>
              <a:t>, Yuling Liu</a:t>
            </a:r>
            <a:r>
              <a:rPr lang="en-US" sz="2000" baseline="30000" dirty="0" smtClean="0">
                <a:solidFill>
                  <a:srgbClr val="0070C0"/>
                </a:solidFill>
              </a:rPr>
              <a:t>1</a:t>
            </a:r>
            <a:r>
              <a:rPr lang="en-US" sz="2000" dirty="0" smtClean="0">
                <a:solidFill>
                  <a:srgbClr val="0070C0"/>
                </a:solidFill>
              </a:rPr>
              <a:t>, and Zhuo Wang</a:t>
            </a:r>
            <a:r>
              <a:rPr lang="en-US" sz="2000" baseline="30000" dirty="0" smtClean="0">
                <a:solidFill>
                  <a:srgbClr val="0070C0"/>
                </a:solidFill>
              </a:rPr>
              <a:t>1</a:t>
            </a:r>
            <a:r>
              <a:rPr lang="en-US" sz="2000" dirty="0" smtClean="0">
                <a:solidFill>
                  <a:srgbClr val="0070C0"/>
                </a:solidFill>
              </a:rPr>
              <a:t> </a:t>
            </a:r>
          </a:p>
          <a:p>
            <a:r>
              <a:rPr lang="en-US" sz="2000" baseline="30000" dirty="0" smtClean="0">
                <a:solidFill>
                  <a:srgbClr val="0070C0"/>
                </a:solidFill>
              </a:rPr>
              <a:t>1</a:t>
            </a:r>
            <a:r>
              <a:rPr lang="en-US" sz="2000" dirty="0" smtClean="0">
                <a:solidFill>
                  <a:srgbClr val="0070C0"/>
                </a:solidFill>
              </a:rPr>
              <a:t> CICS/ESSIC, UMD, </a:t>
            </a:r>
            <a:r>
              <a:rPr lang="en-US" sz="2000" baseline="30000" dirty="0" smtClean="0">
                <a:solidFill>
                  <a:srgbClr val="0070C0"/>
                </a:solidFill>
              </a:rPr>
              <a:t>2</a:t>
            </a:r>
            <a:r>
              <a:rPr lang="en-US" sz="2000" dirty="0" smtClean="0">
                <a:solidFill>
                  <a:srgbClr val="0070C0"/>
                </a:solidFill>
              </a:rPr>
              <a:t>STAR/NESDIS, NOAA</a:t>
            </a:r>
            <a:endParaRPr lang="en-US" sz="2000" dirty="0">
              <a:solidFill>
                <a:srgbClr val="0070C0"/>
              </a:solidFill>
            </a:endParaRPr>
          </a:p>
        </p:txBody>
      </p:sp>
      <p:sp>
        <p:nvSpPr>
          <p:cNvPr id="5" name="Rectangle 5"/>
          <p:cNvSpPr txBox="1">
            <a:spLocks noChangeArrowheads="1"/>
          </p:cNvSpPr>
          <p:nvPr/>
        </p:nvSpPr>
        <p:spPr>
          <a:xfrm>
            <a:off x="152400" y="1676400"/>
            <a:ext cx="42672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1800" kern="0" dirty="0" smtClean="0">
                <a:solidFill>
                  <a:srgbClr val="333399"/>
                </a:solidFill>
                <a:latin typeface="Arial"/>
              </a:rPr>
              <a:t>Testing of VIIRS LST retrieval algorithms</a:t>
            </a:r>
          </a:p>
          <a:p>
            <a:pPr marL="800100" lvl="1" indent="-342900" algn="l" fontAlgn="base">
              <a:lnSpc>
                <a:spcPct val="90000"/>
              </a:lnSpc>
              <a:spcAft>
                <a:spcPct val="0"/>
              </a:spcAft>
              <a:buFont typeface="Courier New" pitchFamily="49" charset="0"/>
              <a:buChar char="o"/>
            </a:pPr>
            <a:r>
              <a:rPr lang="en-US" sz="1600" kern="0" dirty="0" smtClean="0">
                <a:solidFill>
                  <a:srgbClr val="009999"/>
                </a:solidFill>
                <a:latin typeface="Arial"/>
              </a:rPr>
              <a:t>VIIRS LST EDR is in V1 maturity status</a:t>
            </a:r>
          </a:p>
          <a:p>
            <a:pPr marL="800100" lvl="1" indent="-342900" algn="l" fontAlgn="base">
              <a:lnSpc>
                <a:spcPct val="90000"/>
              </a:lnSpc>
              <a:spcAft>
                <a:spcPct val="0"/>
              </a:spcAft>
              <a:buFont typeface="Courier New" pitchFamily="49" charset="0"/>
              <a:buChar char="o"/>
            </a:pPr>
            <a:r>
              <a:rPr lang="en-US" sz="1600" kern="0" dirty="0" smtClean="0">
                <a:solidFill>
                  <a:srgbClr val="009999"/>
                </a:solidFill>
                <a:latin typeface="Arial"/>
              </a:rPr>
              <a:t>Current VIIRS LST retrieval algorithm in operation is surface type dependent</a:t>
            </a:r>
            <a:endParaRPr lang="en-US" sz="2000" kern="0" dirty="0" smtClean="0">
              <a:solidFill>
                <a:srgbClr val="333399"/>
              </a:solidFill>
              <a:latin typeface="Arial"/>
            </a:endParaRPr>
          </a:p>
          <a:p>
            <a:pPr marL="342900" lvl="0" indent="-342900" algn="l" fontAlgn="base">
              <a:lnSpc>
                <a:spcPct val="90000"/>
              </a:lnSpc>
              <a:spcAft>
                <a:spcPct val="0"/>
              </a:spcAft>
              <a:buFontTx/>
              <a:buChar char="•"/>
            </a:pPr>
            <a:r>
              <a:rPr kumimoji="0" lang="en-US" sz="1800" b="0" i="0" u="none" strike="noStrike" kern="0" cap="none" spc="0" normalizeH="0" baseline="0" noProof="0" dirty="0" smtClean="0">
                <a:ln>
                  <a:noFill/>
                </a:ln>
                <a:solidFill>
                  <a:srgbClr val="333399"/>
                </a:solidFill>
                <a:effectLst/>
                <a:uLnTx/>
                <a:uFillTx/>
                <a:latin typeface="Arial"/>
                <a:ea typeface="+mn-ea"/>
                <a:cs typeface="+mn-cs"/>
              </a:rPr>
              <a:t>Preliminary testing results of candidate retrieval algorithms</a:t>
            </a:r>
          </a:p>
          <a:p>
            <a:pPr marL="742950" lvl="1" indent="-285750" algn="l" fontAlgn="base">
              <a:lnSpc>
                <a:spcPct val="90000"/>
              </a:lnSpc>
              <a:spcAft>
                <a:spcPct val="0"/>
              </a:spcAft>
              <a:buFont typeface="Courier New" pitchFamily="49" charset="0"/>
              <a:buChar char="o"/>
            </a:pPr>
            <a:r>
              <a:rPr kumimoji="0" lang="en-US" sz="1600" b="0" i="0" u="none" strike="noStrike" kern="0" cap="none" spc="0" normalizeH="0" baseline="0" noProof="0" dirty="0" smtClean="0">
                <a:ln>
                  <a:noFill/>
                </a:ln>
                <a:solidFill>
                  <a:srgbClr val="009999"/>
                </a:solidFill>
                <a:effectLst/>
                <a:uLnTx/>
                <a:uFillTx/>
                <a:latin typeface="Arial"/>
              </a:rPr>
              <a:t>Nine different emissivity</a:t>
            </a:r>
            <a:r>
              <a:rPr lang="en-US" sz="1600" kern="0" dirty="0" smtClean="0">
                <a:solidFill>
                  <a:srgbClr val="009999"/>
                </a:solidFill>
                <a:latin typeface="Arial"/>
              </a:rPr>
              <a:t>-based algorithms listed in GOES-R LST ATBD have been tested</a:t>
            </a:r>
            <a:endParaRPr kumimoji="0" lang="en-US" sz="16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 typeface="Courier New" pitchFamily="49" charset="0"/>
              <a:buChar char="o"/>
            </a:pPr>
            <a:r>
              <a:rPr lang="en-US" sz="1600" kern="0" dirty="0" smtClean="0">
                <a:solidFill>
                  <a:srgbClr val="009999"/>
                </a:solidFill>
                <a:latin typeface="Arial"/>
              </a:rPr>
              <a:t>Algorithm 1, 6, and 8 were selected as potential candidate algorithms and have been adapted for further testing</a:t>
            </a:r>
          </a:p>
          <a:p>
            <a:pPr marL="742950" lvl="1" indent="-285750" algn="l" fontAlgn="base">
              <a:lnSpc>
                <a:spcPct val="90000"/>
              </a:lnSpc>
              <a:spcAft>
                <a:spcPct val="0"/>
              </a:spcAft>
              <a:buFont typeface="Courier New" pitchFamily="49" charset="0"/>
              <a:buChar char="o"/>
            </a:pPr>
            <a:r>
              <a:rPr lang="en-US" sz="1600" kern="0" dirty="0" smtClean="0">
                <a:solidFill>
                  <a:srgbClr val="009999"/>
                </a:solidFill>
                <a:latin typeface="Arial"/>
              </a:rPr>
              <a:t>High quality emissivity data is needed.</a:t>
            </a:r>
            <a:endParaRPr lang="en-US" sz="1600" kern="0" dirty="0">
              <a:solidFill>
                <a:srgbClr val="009999"/>
              </a:solidFill>
              <a:latin typeface="Arial"/>
            </a:endParaRPr>
          </a:p>
          <a:p>
            <a:pPr>
              <a:lnSpc>
                <a:spcPct val="90000"/>
              </a:lnSpc>
            </a:pPr>
            <a:endParaRPr lang="en-US" dirty="0"/>
          </a:p>
        </p:txBody>
      </p:sp>
      <p:sp>
        <p:nvSpPr>
          <p:cNvPr id="8" name="TextBox 7"/>
          <p:cNvSpPr txBox="1"/>
          <p:nvPr/>
        </p:nvSpPr>
        <p:spPr>
          <a:xfrm>
            <a:off x="5105400" y="5407223"/>
            <a:ext cx="3886200" cy="307777"/>
          </a:xfrm>
          <a:prstGeom prst="rect">
            <a:avLst/>
          </a:prstGeom>
          <a:noFill/>
        </p:spPr>
        <p:txBody>
          <a:bodyPr wrap="square" rtlCol="0">
            <a:spAutoFit/>
          </a:bodyPr>
          <a:lstStyle/>
          <a:p>
            <a:r>
              <a:rPr lang="en-US" sz="1400" i="1" dirty="0" smtClean="0"/>
              <a:t>Testing results of different retrieval algorithms</a:t>
            </a:r>
            <a:endParaRPr lang="en-US" sz="1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2.40</a:t>
            </a:r>
            <a:endParaRPr lang="en-US" sz="2400" dirty="0"/>
          </a:p>
        </p:txBody>
      </p:sp>
      <p:graphicFrame>
        <p:nvGraphicFramePr>
          <p:cNvPr id="9" name="Table 8"/>
          <p:cNvGraphicFramePr>
            <a:graphicFrameLocks noGrp="1"/>
          </p:cNvGraphicFramePr>
          <p:nvPr/>
        </p:nvGraphicFramePr>
        <p:xfrm>
          <a:off x="4419600" y="1828800"/>
          <a:ext cx="4572000" cy="3324120"/>
        </p:xfrm>
        <a:graphic>
          <a:graphicData uri="http://schemas.openxmlformats.org/drawingml/2006/table">
            <a:tbl>
              <a:tblPr/>
              <a:tblGrid>
                <a:gridCol w="839755"/>
                <a:gridCol w="839755"/>
                <a:gridCol w="1026368"/>
                <a:gridCol w="933061"/>
                <a:gridCol w="933061"/>
              </a:tblGrid>
              <a:tr h="197224">
                <a:tc>
                  <a:txBody>
                    <a:bodyPr/>
                    <a:lstStyle/>
                    <a:p>
                      <a:pPr marL="0" marR="0" algn="ctr">
                        <a:spcBef>
                          <a:spcPts val="0"/>
                        </a:spcBef>
                        <a:spcAft>
                          <a:spcPts val="0"/>
                        </a:spcAft>
                      </a:pPr>
                      <a:r>
                        <a:rPr lang="en-US" sz="1200" dirty="0">
                          <a:latin typeface="Times New Roman"/>
                          <a:ea typeface="Times New Roman"/>
                          <a:cs typeface="Times New Roman"/>
                        </a:rPr>
                        <a:t>Site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B9B9"/>
                    </a:solidFill>
                  </a:tcPr>
                </a:tc>
                <a:tc>
                  <a:txBody>
                    <a:bodyPr/>
                    <a:lstStyle/>
                    <a:p>
                      <a:pPr marL="0" marR="0" algn="ctr">
                        <a:spcBef>
                          <a:spcPts val="0"/>
                        </a:spcBef>
                        <a:spcAft>
                          <a:spcPts val="0"/>
                        </a:spcAft>
                      </a:pPr>
                      <a:r>
                        <a:rPr lang="en-US" sz="1200">
                          <a:latin typeface="Times New Roman"/>
                          <a:ea typeface="Times New Roman"/>
                          <a:cs typeface="Times New Roman"/>
                        </a:rPr>
                        <a:t>Record 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B9B9"/>
                    </a:solidFill>
                  </a:tcPr>
                </a:tc>
                <a:tc>
                  <a:txBody>
                    <a:bodyPr/>
                    <a:lstStyle/>
                    <a:p>
                      <a:pPr marL="0" marR="0" algn="ctr">
                        <a:spcBef>
                          <a:spcPts val="0"/>
                        </a:spcBef>
                        <a:spcAft>
                          <a:spcPts val="0"/>
                        </a:spcAft>
                      </a:pPr>
                      <a:r>
                        <a:rPr lang="en-US" sz="1200">
                          <a:latin typeface="Times New Roman"/>
                          <a:ea typeface="Times New Roman"/>
                          <a:cs typeface="Times New Roman"/>
                        </a:rPr>
                        <a:t>Bias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B9B9"/>
                    </a:solidFill>
                  </a:tcPr>
                </a:tc>
                <a:tc>
                  <a:txBody>
                    <a:bodyPr/>
                    <a:lstStyle/>
                    <a:p>
                      <a:pPr marL="0" marR="0" algn="ctr">
                        <a:spcBef>
                          <a:spcPts val="0"/>
                        </a:spcBef>
                        <a:spcAft>
                          <a:spcPts val="0"/>
                        </a:spcAft>
                      </a:pPr>
                      <a:r>
                        <a:rPr lang="en-US" sz="1200">
                          <a:latin typeface="Times New Roman"/>
                          <a:ea typeface="Times New Roman"/>
                          <a:cs typeface="Times New Roman"/>
                        </a:rPr>
                        <a:t>STD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B9B9"/>
                    </a:solidFill>
                  </a:tcPr>
                </a:tc>
                <a:tc>
                  <a:txBody>
                    <a:bodyPr/>
                    <a:lstStyle/>
                    <a:p>
                      <a:pPr marL="0" marR="0" algn="ctr">
                        <a:spcBef>
                          <a:spcPts val="0"/>
                        </a:spcBef>
                        <a:spcAft>
                          <a:spcPts val="0"/>
                        </a:spcAft>
                      </a:pPr>
                      <a:r>
                        <a:rPr lang="fr-FR" sz="1200">
                          <a:latin typeface="Times New Roman"/>
                          <a:ea typeface="Times New Roman"/>
                          <a:cs typeface="Times New Roman"/>
                        </a:rPr>
                        <a:t>RMSE</a:t>
                      </a:r>
                      <a:endParaRPr lang="en-US" sz="12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B9B9"/>
                    </a:solidFill>
                  </a:tcPr>
                </a:tc>
              </a:tr>
              <a:tr h="197224">
                <a:tc>
                  <a:txBody>
                    <a:bodyPr/>
                    <a:lstStyle/>
                    <a:p>
                      <a:pPr marL="0" marR="0" algn="ctr">
                        <a:spcBef>
                          <a:spcPts val="0"/>
                        </a:spcBef>
                        <a:spcAft>
                          <a:spcPts val="0"/>
                        </a:spcAft>
                      </a:pPr>
                      <a:r>
                        <a:rPr lang="en-US" sz="1200">
                          <a:latin typeface="Times New Roman"/>
                          <a:ea typeface="Times New Roman"/>
                          <a:cs typeface="Times New Roman"/>
                        </a:rPr>
                        <a:t>IDPS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-0.61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2.39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dirty="0">
                          <a:latin typeface="Times New Roman"/>
                          <a:ea typeface="Times New Roma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-0.16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2.40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2.40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0.18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2.59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2.60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-0.21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2.44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-0.19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2.43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2.44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-0.81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2.53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2.66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-0.19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-0.21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2.44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-0.22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2.44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-0.19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2.48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2.48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-0.10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2.37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2.37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-0.13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2.41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-0.16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2.33</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solidFill>
                            <a:srgbClr val="000000"/>
                          </a:solidFill>
                          <a:latin typeface="Calibri"/>
                          <a:ea typeface="宋体"/>
                          <a:cs typeface="Times New Roman"/>
                        </a:rPr>
                        <a:t>2.35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24">
                <a:tc>
                  <a:txBody>
                    <a:bodyPr/>
                    <a:lstStyle/>
                    <a:p>
                      <a:pPr marL="0" marR="0" algn="ctr">
                        <a:spcBef>
                          <a:spcPts val="0"/>
                        </a:spcBef>
                        <a:spcAft>
                          <a:spcPts val="0"/>
                        </a:spcAft>
                      </a:pPr>
                      <a:r>
                        <a:rPr lang="en-US" sz="1200">
                          <a:latin typeface="Times New Roman"/>
                          <a:ea typeface="Times New Roman"/>
                          <a:cs typeface="Times New Roman"/>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latin typeface="Calibri"/>
                          <a:ea typeface="宋体"/>
                          <a:cs typeface="Times New Roman"/>
                        </a:rPr>
                        <a:t>1802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a:latin typeface="Calibri"/>
                          <a:ea typeface="宋体"/>
                          <a:cs typeface="Times New Roman"/>
                        </a:rPr>
                        <a:t>-0.16 </a:t>
                      </a:r>
                      <a:endParaRPr lang="en-US" sz="1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dirty="0">
                          <a:latin typeface="Calibri"/>
                          <a:ea typeface="宋体"/>
                          <a:cs typeface="Times New Roman"/>
                        </a:rPr>
                        <a:t>2.34 </a:t>
                      </a:r>
                      <a:endParaRPr lang="en-US" sz="1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kern="1200" dirty="0">
                          <a:latin typeface="Calibri"/>
                          <a:ea typeface="宋体"/>
                          <a:cs typeface="Times New Roman"/>
                        </a:rPr>
                        <a:t>2.35 </a:t>
                      </a:r>
                      <a:endParaRPr lang="en-US" sz="1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61381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gundy\AppData\Local\Microsoft\Windows\Temporary Internet Files\Content.Outlook\OFLCT0EB\Presentation_Template_AMS_2015.jpg"/>
          <p:cNvPicPr>
            <a:picLocks noChangeAspect="1" noChangeArrowheads="1"/>
          </p:cNvPicPr>
          <p:nvPr/>
        </p:nvPicPr>
        <p:blipFill>
          <a:blip r:embed="rId2" cstate="print"/>
          <a:srcRect b="25000"/>
          <a:stretch>
            <a:fillRect/>
          </a:stretch>
        </p:blipFill>
        <p:spPr bwMode="auto">
          <a:xfrm>
            <a:off x="0" y="0"/>
            <a:ext cx="9144000" cy="6858000"/>
          </a:xfrm>
          <a:prstGeom prst="rect">
            <a:avLst/>
          </a:prstGeom>
          <a:noFill/>
        </p:spPr>
      </p:pic>
      <p:sp>
        <p:nvSpPr>
          <p:cNvPr id="4" name="Rectangle 4"/>
          <p:cNvSpPr txBox="1">
            <a:spLocks noChangeArrowheads="1"/>
          </p:cNvSpPr>
          <p:nvPr/>
        </p:nvSpPr>
        <p:spPr>
          <a:xfrm>
            <a:off x="0" y="0"/>
            <a:ext cx="91440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n w="3175">
                  <a:solidFill>
                    <a:schemeClr val="tx2">
                      <a:lumMod val="75000"/>
                    </a:schemeClr>
                  </a:solidFill>
                </a:ln>
                <a:solidFill>
                  <a:schemeClr val="bg1"/>
                </a:solidFill>
                <a:latin typeface="Franklin Gothic Heavy" pitchFamily="34" charset="0"/>
                <a:cs typeface="Arial" pitchFamily="34" charset="0"/>
              </a:rPr>
              <a:t>GOES-R Impact on NCEP Computing: </a:t>
            </a:r>
          </a:p>
          <a:p>
            <a:r>
              <a:rPr lang="en-US" sz="2000" b="1" dirty="0" smtClean="0">
                <a:ln w="3175">
                  <a:solidFill>
                    <a:schemeClr val="tx2">
                      <a:lumMod val="75000"/>
                    </a:schemeClr>
                  </a:solidFill>
                </a:ln>
                <a:solidFill>
                  <a:schemeClr val="bg1"/>
                </a:solidFill>
                <a:latin typeface="Franklin Gothic Heavy" pitchFamily="34" charset="0"/>
                <a:cs typeface="Arial" pitchFamily="34" charset="0"/>
              </a:rPr>
              <a:t>Enterprise Framework for High Performance Environmental Processing</a:t>
            </a:r>
            <a:endParaRPr lang="en-US" sz="2400" b="1" dirty="0" smtClean="0">
              <a:ln w="3175">
                <a:solidFill>
                  <a:schemeClr val="tx2">
                    <a:lumMod val="75000"/>
                  </a:schemeClr>
                </a:solidFill>
              </a:ln>
              <a:solidFill>
                <a:schemeClr val="bg1"/>
              </a:solidFill>
              <a:latin typeface="Franklin Gothic Heavy" pitchFamily="34" charset="0"/>
              <a:cs typeface="Arial" pitchFamily="34" charset="0"/>
            </a:endParaRPr>
          </a:p>
          <a:p>
            <a:r>
              <a:rPr lang="en-US" sz="1400" b="1" dirty="0" smtClean="0">
                <a:ln w="3175">
                  <a:solidFill>
                    <a:schemeClr val="tx2">
                      <a:lumMod val="75000"/>
                    </a:schemeClr>
                  </a:solidFill>
                </a:ln>
                <a:solidFill>
                  <a:schemeClr val="bg1"/>
                </a:solidFill>
                <a:latin typeface="Franklin Gothic Heavy" pitchFamily="34" charset="0"/>
                <a:cs typeface="Arial" pitchFamily="34" charset="0"/>
              </a:rPr>
              <a:t>James Gundy, Gregg Kowalski, Bradley Brown-Bergtold &amp; Allan Weiner</a:t>
            </a:r>
          </a:p>
          <a:p>
            <a:r>
              <a:rPr lang="en-US" sz="1400" b="1" dirty="0" smtClean="0">
                <a:ln w="3175">
                  <a:solidFill>
                    <a:schemeClr val="tx2">
                      <a:lumMod val="75000"/>
                    </a:schemeClr>
                  </a:solidFill>
                </a:ln>
                <a:solidFill>
                  <a:schemeClr val="bg1"/>
                </a:solidFill>
                <a:latin typeface="Franklin Gothic Heavy" pitchFamily="34" charset="0"/>
                <a:cs typeface="Arial" pitchFamily="34" charset="0"/>
              </a:rPr>
              <a:t>Harris Corporation -  Melbourne, FL</a:t>
            </a:r>
          </a:p>
        </p:txBody>
      </p:sp>
      <p:sp>
        <p:nvSpPr>
          <p:cNvPr id="5" name="Rectangle 5"/>
          <p:cNvSpPr txBox="1">
            <a:spLocks noChangeArrowheads="1"/>
          </p:cNvSpPr>
          <p:nvPr/>
        </p:nvSpPr>
        <p:spPr>
          <a:xfrm>
            <a:off x="304800" y="1752600"/>
            <a:ext cx="3657600" cy="4038600"/>
          </a:xfrm>
          <a:prstGeom prst="roundRect">
            <a:avLst>
              <a:gd name="adj" fmla="val 8355"/>
            </a:avLst>
          </a:prstGeom>
          <a:solidFill>
            <a:schemeClr val="accent1">
              <a:alpha val="73000"/>
            </a:schemeClr>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lIns="0" tIns="45720" rIns="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8600" indent="-228600" algn="l">
              <a:buFont typeface="Arial" pitchFamily="34" charset="0"/>
              <a:buChar char="•"/>
            </a:pPr>
            <a:r>
              <a:rPr lang="en-US" sz="1400" b="1" dirty="0" smtClean="0">
                <a:ln w="3175">
                  <a:noFill/>
                </a:ln>
                <a:solidFill>
                  <a:schemeClr val="bg1"/>
                </a:solidFill>
                <a:latin typeface="Arial" pitchFamily="34" charset="0"/>
                <a:cs typeface="Arial" pitchFamily="34" charset="0"/>
              </a:rPr>
              <a:t>The Harris SOA Based Ground System Architecture is composed of Services for EM, MM, PG, &amp; PD</a:t>
            </a:r>
          </a:p>
          <a:p>
            <a:pPr marL="228600" indent="-228600" algn="l">
              <a:buFont typeface="Arial" pitchFamily="34" charset="0"/>
              <a:buChar char="•"/>
            </a:pPr>
            <a:r>
              <a:rPr lang="en-US" sz="1400" b="1" dirty="0" smtClean="0">
                <a:ln w="3175">
                  <a:noFill/>
                </a:ln>
                <a:solidFill>
                  <a:schemeClr val="bg1"/>
                </a:solidFill>
                <a:latin typeface="Arial" pitchFamily="34" charset="0"/>
                <a:cs typeface="Arial" pitchFamily="34" charset="0"/>
              </a:rPr>
              <a:t>Fault Tolerant Data Movement via the Ground System’s ESB ensures NOAA’s Mission Critical Applications run reliably</a:t>
            </a:r>
          </a:p>
          <a:p>
            <a:pPr marL="228600" indent="-228600" algn="l">
              <a:buFont typeface="Arial" pitchFamily="34" charset="0"/>
              <a:buChar char="•"/>
            </a:pPr>
            <a:r>
              <a:rPr lang="en-US" sz="1400" b="1" dirty="0" smtClean="0">
                <a:ln w="3175">
                  <a:noFill/>
                </a:ln>
                <a:solidFill>
                  <a:schemeClr val="bg1"/>
                </a:solidFill>
                <a:latin typeface="Arial" pitchFamily="34" charset="0"/>
                <a:cs typeface="Arial" pitchFamily="34" charset="0"/>
              </a:rPr>
              <a:t>Fast, Reliable Product Processing efficiently manages the complexity of NOAA’s GOES-R Science Mission, leveraging Multiple HPC &amp; High Reliability Technologies:</a:t>
            </a:r>
          </a:p>
          <a:p>
            <a:pPr lvl="1" indent="-228600" algn="l">
              <a:buFont typeface="Arial" pitchFamily="34" charset="0"/>
              <a:buChar char="−"/>
            </a:pPr>
            <a:r>
              <a:rPr lang="en-US" sz="1300" b="1" dirty="0" smtClean="0">
                <a:ln w="3175">
                  <a:noFill/>
                </a:ln>
                <a:solidFill>
                  <a:schemeClr val="bg1"/>
                </a:solidFill>
                <a:latin typeface="Arial" pitchFamily="34" charset="0"/>
                <a:cs typeface="Arial" pitchFamily="34" charset="0"/>
              </a:rPr>
              <a:t>Parallel Processing at the Image Block Level in an HPC Cluster</a:t>
            </a:r>
          </a:p>
          <a:p>
            <a:pPr lvl="1" indent="-228600" algn="l">
              <a:buFont typeface="Arial" pitchFamily="34" charset="0"/>
              <a:buChar char="−"/>
            </a:pPr>
            <a:r>
              <a:rPr lang="en-US" sz="1300" b="1" dirty="0" smtClean="0">
                <a:ln w="3175">
                  <a:noFill/>
                </a:ln>
                <a:solidFill>
                  <a:schemeClr val="bg1"/>
                </a:solidFill>
                <a:latin typeface="Arial" pitchFamily="34" charset="0"/>
                <a:cs typeface="Arial" pitchFamily="34" charset="0"/>
              </a:rPr>
              <a:t>Redundant, High Bandwidth, </a:t>
            </a:r>
            <a:br>
              <a:rPr lang="en-US" sz="1300" b="1" dirty="0" smtClean="0">
                <a:ln w="3175">
                  <a:noFill/>
                </a:ln>
                <a:solidFill>
                  <a:schemeClr val="bg1"/>
                </a:solidFill>
                <a:latin typeface="Arial" pitchFamily="34" charset="0"/>
                <a:cs typeface="Arial" pitchFamily="34" charset="0"/>
              </a:rPr>
            </a:br>
            <a:r>
              <a:rPr lang="en-US" sz="1300" b="1" dirty="0" smtClean="0">
                <a:ln w="3175">
                  <a:noFill/>
                </a:ln>
                <a:solidFill>
                  <a:schemeClr val="bg1"/>
                </a:solidFill>
                <a:latin typeface="Arial" pitchFamily="34" charset="0"/>
                <a:cs typeface="Arial" pitchFamily="34" charset="0"/>
              </a:rPr>
              <a:t>Low Latency Data Access through a </a:t>
            </a:r>
            <a:br>
              <a:rPr lang="en-US" sz="1300" b="1" dirty="0" smtClean="0">
                <a:ln w="3175">
                  <a:noFill/>
                </a:ln>
                <a:solidFill>
                  <a:schemeClr val="bg1"/>
                </a:solidFill>
                <a:latin typeface="Arial" pitchFamily="34" charset="0"/>
                <a:cs typeface="Arial" pitchFamily="34" charset="0"/>
              </a:rPr>
            </a:br>
            <a:r>
              <a:rPr lang="en-US" sz="1300" b="1" dirty="0" smtClean="0">
                <a:ln w="3175">
                  <a:noFill/>
                </a:ln>
                <a:solidFill>
                  <a:schemeClr val="bg1"/>
                </a:solidFill>
                <a:latin typeface="Arial" pitchFamily="34" charset="0"/>
                <a:cs typeface="Arial" pitchFamily="34" charset="0"/>
              </a:rPr>
              <a:t>High Performance Data Fabric</a:t>
            </a:r>
          </a:p>
          <a:p>
            <a:pPr marL="228600" indent="-228600" algn="l">
              <a:buFont typeface="Arial" pitchFamily="34" charset="0"/>
              <a:buChar char="•"/>
            </a:pPr>
            <a:endParaRPr lang="en-US" sz="1600" b="1" dirty="0" smtClean="0">
              <a:ln w="3175">
                <a:noFill/>
              </a:ln>
              <a:solidFill>
                <a:schemeClr val="bg1"/>
              </a:solidFill>
              <a:latin typeface="Arial" pitchFamily="34" charset="0"/>
              <a:cs typeface="Arial" pitchFamily="34" charset="0"/>
            </a:endParaRPr>
          </a:p>
          <a:p>
            <a:pPr>
              <a:lnSpc>
                <a:spcPct val="90000"/>
              </a:lnSpc>
            </a:pPr>
            <a:endParaRPr lang="en-US" sz="1600" dirty="0">
              <a:ln w="3175">
                <a:noFill/>
              </a:ln>
              <a:solidFill>
                <a:schemeClr val="bg1"/>
              </a:solidFill>
              <a:latin typeface="Arial" pitchFamily="34" charset="0"/>
              <a:cs typeface="Arial" pitchFamily="34" charset="0"/>
            </a:endParaRPr>
          </a:p>
        </p:txBody>
      </p:sp>
      <p:sp>
        <p:nvSpPr>
          <p:cNvPr id="8" name="TextBox 7"/>
          <p:cNvSpPr txBox="1"/>
          <p:nvPr/>
        </p:nvSpPr>
        <p:spPr>
          <a:xfrm>
            <a:off x="3686175" y="1628775"/>
            <a:ext cx="5105400" cy="307777"/>
          </a:xfrm>
          <a:prstGeom prst="rect">
            <a:avLst/>
          </a:prstGeom>
          <a:noFill/>
        </p:spPr>
        <p:txBody>
          <a:bodyPr wrap="square" rtlCol="0">
            <a:spAutoFit/>
          </a:bodyPr>
          <a:lstStyle/>
          <a:p>
            <a:pPr algn="ctr"/>
            <a:r>
              <a:rPr lang="en-US" sz="1400" i="1" dirty="0" smtClean="0">
                <a:solidFill>
                  <a:schemeClr val="bg1"/>
                </a:solidFill>
                <a:latin typeface="Arial" pitchFamily="34" charset="0"/>
                <a:cs typeface="Arial" pitchFamily="34" charset="0"/>
              </a:rPr>
              <a:t>Enterprise Framework for Ground Processing</a:t>
            </a:r>
            <a:endParaRPr lang="en-US" sz="1400" i="1"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solidFill>
                  <a:schemeClr val="bg1"/>
                </a:solidFill>
              </a:rPr>
              <a:t>Poster # 2.41</a:t>
            </a:r>
            <a:endParaRPr lang="en-US" sz="2400" dirty="0">
              <a:solidFill>
                <a:schemeClr val="bg1"/>
              </a:solidFill>
            </a:endParaRPr>
          </a:p>
        </p:txBody>
      </p:sp>
      <p:pic>
        <p:nvPicPr>
          <p:cNvPr id="15" name="Picture 14" descr="Summary.png"/>
          <p:cNvPicPr>
            <a:picLocks noChangeAspect="1"/>
          </p:cNvPicPr>
          <p:nvPr/>
        </p:nvPicPr>
        <p:blipFill>
          <a:blip r:embed="rId4" cstate="print"/>
          <a:srcRect l="326" t="453" r="326" b="453"/>
          <a:stretch>
            <a:fillRect/>
          </a:stretch>
        </p:blipFill>
        <p:spPr>
          <a:xfrm>
            <a:off x="3447287" y="1923288"/>
            <a:ext cx="5581219" cy="3998215"/>
          </a:xfrm>
          <a:prstGeom prst="rect">
            <a:avLst/>
          </a:prstGeom>
        </p:spPr>
      </p:pic>
      <p:pic>
        <p:nvPicPr>
          <p:cNvPr id="9" name="Picture 8" descr="Harris_wR_2color.png"/>
          <p:cNvPicPr>
            <a:picLocks noChangeAspect="1"/>
          </p:cNvPicPr>
          <p:nvPr/>
        </p:nvPicPr>
        <p:blipFill>
          <a:blip r:embed="rId5" cstate="print"/>
          <a:stretch>
            <a:fillRect/>
          </a:stretch>
        </p:blipFill>
        <p:spPr>
          <a:xfrm>
            <a:off x="8064500" y="1295400"/>
            <a:ext cx="1079500" cy="282312"/>
          </a:xfrm>
          <a:prstGeom prst="rect">
            <a:avLst/>
          </a:prstGeom>
        </p:spPr>
      </p:pic>
    </p:spTree>
    <p:extLst>
      <p:ext uri="{BB962C8B-B14F-4D97-AF65-F5344CB8AC3E}">
        <p14:creationId xmlns:p14="http://schemas.microsoft.com/office/powerpoint/2010/main" val="94232821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8"/>
          <p:cNvSpPr>
            <a:spLocks noChangeArrowheads="1"/>
          </p:cNvSpPr>
          <p:nvPr/>
        </p:nvSpPr>
        <p:spPr bwMode="auto">
          <a:xfrm>
            <a:off x="304800" y="-44450"/>
            <a:ext cx="8534400" cy="836613"/>
          </a:xfrm>
          <a:prstGeom prst="rect">
            <a:avLst/>
          </a:prstGeom>
          <a:noFill/>
          <a:ln w="9525">
            <a:noFill/>
            <a:round/>
            <a:headEnd/>
            <a:tailEnd/>
          </a:ln>
        </p:spPr>
        <p:txBody>
          <a:bodyPr lIns="90000" tIns="46800" rIns="90000" bIns="46800" anchor="ctr"/>
          <a:lstStyle/>
          <a:p>
            <a:pPr algn="ctr" defTabSz="914400" fontAlgn="base">
              <a:spcBef>
                <a:spcPct val="0"/>
              </a:spcBef>
              <a:spcAft>
                <a:spcPct val="0"/>
              </a:spcAft>
            </a:pPr>
            <a:r>
              <a:rPr lang="en-US" sz="2000" b="1">
                <a:solidFill>
                  <a:prstClr val="black"/>
                </a:solidFill>
              </a:rPr>
              <a:t>Direct Broadcast and Stored Mission Data Behavior </a:t>
            </a:r>
            <a:br>
              <a:rPr lang="en-US" sz="2000" b="1">
                <a:solidFill>
                  <a:prstClr val="black"/>
                </a:solidFill>
              </a:rPr>
            </a:br>
            <a:r>
              <a:rPr lang="en-US" sz="2000" b="1">
                <a:solidFill>
                  <a:prstClr val="black"/>
                </a:solidFill>
              </a:rPr>
              <a:t>in Relation to CrIS Full Spectrum for S-NPP</a:t>
            </a:r>
          </a:p>
        </p:txBody>
      </p:sp>
      <p:pic>
        <p:nvPicPr>
          <p:cNvPr id="14338" name="Picture 9"/>
          <p:cNvPicPr>
            <a:picLocks noChangeAspect="1" noChangeArrowheads="1"/>
          </p:cNvPicPr>
          <p:nvPr/>
        </p:nvPicPr>
        <p:blipFill>
          <a:blip r:embed="rId2"/>
          <a:srcRect l="7747" t="21593" r="17487" b="14879"/>
          <a:stretch>
            <a:fillRect/>
          </a:stretch>
        </p:blipFill>
        <p:spPr bwMode="auto">
          <a:xfrm>
            <a:off x="3352800" y="1352550"/>
            <a:ext cx="4800600" cy="2990850"/>
          </a:xfrm>
          <a:prstGeom prst="rect">
            <a:avLst/>
          </a:prstGeom>
          <a:noFill/>
          <a:ln w="9525">
            <a:noFill/>
            <a:miter lim="800000"/>
            <a:headEnd/>
            <a:tailEnd/>
          </a:ln>
        </p:spPr>
      </p:pic>
      <p:sp>
        <p:nvSpPr>
          <p:cNvPr id="14344" name="Text Box 15"/>
          <p:cNvSpPr txBox="1">
            <a:spLocks noChangeArrowheads="1"/>
          </p:cNvSpPr>
          <p:nvPr/>
        </p:nvSpPr>
        <p:spPr bwMode="auto">
          <a:xfrm>
            <a:off x="7391400" y="6202363"/>
            <a:ext cx="2667000" cy="260350"/>
          </a:xfrm>
          <a:prstGeom prst="rect">
            <a:avLst/>
          </a:prstGeom>
          <a:noFill/>
          <a:ln w="9525">
            <a:noFill/>
            <a:miter lim="800000"/>
            <a:headEnd/>
            <a:tailEnd/>
          </a:ln>
        </p:spPr>
        <p:txBody>
          <a:bodyPr>
            <a:spAutoFit/>
          </a:bodyPr>
          <a:lstStyle/>
          <a:p>
            <a:pPr defTabSz="914400" fontAlgn="base">
              <a:spcBef>
                <a:spcPct val="50000"/>
              </a:spcBef>
              <a:spcAft>
                <a:spcPct val="0"/>
              </a:spcAft>
              <a:buClr>
                <a:srgbClr val="000000"/>
              </a:buClr>
              <a:buSzPct val="100000"/>
              <a:buFont typeface="Times New Roman" pitchFamily="18" charset="0"/>
              <a:buNone/>
            </a:pPr>
            <a:r>
              <a:rPr lang="en-US" sz="1100">
                <a:solidFill>
                  <a:prstClr val="white"/>
                </a:solidFill>
                <a:latin typeface="Arial Narrow" pitchFamily="34" charset="0"/>
                <a:ea typeface="Microsoft YaHei"/>
                <a:cs typeface="Microsoft YaHei"/>
              </a:rPr>
              <a:t>Poster #2-3</a:t>
            </a:r>
          </a:p>
        </p:txBody>
      </p:sp>
      <p:sp>
        <p:nvSpPr>
          <p:cNvPr id="14345" name="Text Box 16"/>
          <p:cNvSpPr txBox="1">
            <a:spLocks noChangeArrowheads="1"/>
          </p:cNvSpPr>
          <p:nvPr/>
        </p:nvSpPr>
        <p:spPr bwMode="auto">
          <a:xfrm>
            <a:off x="1981200" y="633413"/>
            <a:ext cx="5334000" cy="274637"/>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1200">
                <a:solidFill>
                  <a:prstClr val="black"/>
                </a:solidFill>
                <a:latin typeface="Arial" charset="0"/>
              </a:rPr>
              <a:t>Kevin Gross 	     Sean Lyons</a:t>
            </a:r>
          </a:p>
        </p:txBody>
      </p:sp>
      <p:sp>
        <p:nvSpPr>
          <p:cNvPr id="14346" name="Text Box 17"/>
          <p:cNvSpPr txBox="1">
            <a:spLocks noChangeArrowheads="1"/>
          </p:cNvSpPr>
          <p:nvPr/>
        </p:nvSpPr>
        <p:spPr bwMode="auto">
          <a:xfrm>
            <a:off x="304800" y="1498600"/>
            <a:ext cx="2743200" cy="118745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1200">
                <a:solidFill>
                  <a:prstClr val="black"/>
                </a:solidFill>
                <a:latin typeface="Arial" charset="0"/>
              </a:rPr>
              <a:t>To receive CrIS full length interferograms in the SWIR and MWIR bands, the APID to VCID mappings were modified to prevent Direct Broadcast or SMD data buffer overflow and resulting data loss</a:t>
            </a:r>
          </a:p>
        </p:txBody>
      </p:sp>
      <p:sp>
        <p:nvSpPr>
          <p:cNvPr id="14347" name="Text Box 18"/>
          <p:cNvSpPr txBox="1">
            <a:spLocks noChangeArrowheads="1"/>
          </p:cNvSpPr>
          <p:nvPr/>
        </p:nvSpPr>
        <p:spPr bwMode="auto">
          <a:xfrm>
            <a:off x="1981200" y="801688"/>
            <a:ext cx="5334000" cy="244475"/>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1000">
                <a:solidFill>
                  <a:prstClr val="black"/>
                </a:solidFill>
                <a:latin typeface="Arial" charset="0"/>
              </a:rPr>
              <a:t>NOAA OSPO  </a:t>
            </a:r>
          </a:p>
        </p:txBody>
      </p:sp>
      <p:sp>
        <p:nvSpPr>
          <p:cNvPr id="14350" name="Text Box 21"/>
          <p:cNvSpPr txBox="1">
            <a:spLocks noChangeArrowheads="1"/>
          </p:cNvSpPr>
          <p:nvPr/>
        </p:nvSpPr>
        <p:spPr bwMode="auto">
          <a:xfrm>
            <a:off x="304800" y="4495800"/>
            <a:ext cx="2819400" cy="1647825"/>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1200" b="1" u="sng">
                <a:solidFill>
                  <a:prstClr val="black"/>
                </a:solidFill>
                <a:latin typeface="Arial" charset="0"/>
              </a:rPr>
              <a:t>Behavior After </a:t>
            </a:r>
          </a:p>
          <a:p>
            <a:pPr defTabSz="914400" fontAlgn="base">
              <a:spcBef>
                <a:spcPct val="50000"/>
              </a:spcBef>
              <a:spcAft>
                <a:spcPct val="0"/>
              </a:spcAft>
              <a:buFontTx/>
              <a:buChar char="•"/>
            </a:pPr>
            <a:r>
              <a:rPr lang="en-US" sz="1200" b="1">
                <a:solidFill>
                  <a:prstClr val="black"/>
                </a:solidFill>
                <a:latin typeface="Arial" charset="0"/>
              </a:rPr>
              <a:t> </a:t>
            </a:r>
            <a:r>
              <a:rPr lang="en-US" sz="1200">
                <a:solidFill>
                  <a:prstClr val="black"/>
                </a:solidFill>
                <a:latin typeface="Arial" charset="0"/>
              </a:rPr>
              <a:t>SSR fills at higher rate</a:t>
            </a:r>
            <a:r>
              <a:rPr lang="en-US" sz="1200" b="1">
                <a:solidFill>
                  <a:prstClr val="black"/>
                </a:solidFill>
                <a:latin typeface="Arial" charset="0"/>
              </a:rPr>
              <a:t> </a:t>
            </a:r>
          </a:p>
          <a:p>
            <a:pPr defTabSz="914400" fontAlgn="base">
              <a:spcBef>
                <a:spcPct val="50000"/>
              </a:spcBef>
              <a:spcAft>
                <a:spcPct val="0"/>
              </a:spcAft>
              <a:buFontTx/>
              <a:buChar char="•"/>
            </a:pPr>
            <a:r>
              <a:rPr lang="en-US" sz="1200">
                <a:solidFill>
                  <a:prstClr val="black"/>
                </a:solidFill>
                <a:latin typeface="Arial" charset="0"/>
              </a:rPr>
              <a:t> No increase in HRDXDMA instances</a:t>
            </a:r>
          </a:p>
          <a:p>
            <a:pPr defTabSz="914400" fontAlgn="base">
              <a:spcBef>
                <a:spcPct val="50000"/>
              </a:spcBef>
              <a:spcAft>
                <a:spcPct val="0"/>
              </a:spcAft>
              <a:buFontTx/>
              <a:buChar char="•"/>
            </a:pPr>
            <a:r>
              <a:rPr lang="en-US" sz="1200">
                <a:solidFill>
                  <a:prstClr val="black"/>
                </a:solidFill>
                <a:latin typeface="Arial" charset="0"/>
              </a:rPr>
              <a:t> No data loss after CrIS FS</a:t>
            </a:r>
          </a:p>
          <a:p>
            <a:pPr defTabSz="914400" fontAlgn="base">
              <a:spcBef>
                <a:spcPct val="50000"/>
              </a:spcBef>
              <a:spcAft>
                <a:spcPct val="0"/>
              </a:spcAft>
              <a:buFontTx/>
              <a:buChar char="•"/>
            </a:pPr>
            <a:r>
              <a:rPr lang="en-US" sz="1200">
                <a:solidFill>
                  <a:prstClr val="black"/>
                </a:solidFill>
                <a:latin typeface="Arial" charset="0"/>
              </a:rPr>
              <a:t> No buffer overflow after CrIS FS</a:t>
            </a:r>
          </a:p>
          <a:p>
            <a:pPr defTabSz="914400" fontAlgn="base">
              <a:spcBef>
                <a:spcPct val="50000"/>
              </a:spcBef>
              <a:spcAft>
                <a:spcPct val="0"/>
              </a:spcAft>
              <a:buFontTx/>
              <a:buChar char="•"/>
            </a:pPr>
            <a:endParaRPr lang="en-US" sz="1200" b="1">
              <a:solidFill>
                <a:prstClr val="black"/>
              </a:solidFill>
              <a:latin typeface="Arial" charset="0"/>
            </a:endParaRPr>
          </a:p>
        </p:txBody>
      </p:sp>
      <p:sp>
        <p:nvSpPr>
          <p:cNvPr id="14352" name="Oval 23"/>
          <p:cNvSpPr>
            <a:spLocks noChangeArrowheads="1"/>
          </p:cNvSpPr>
          <p:nvPr/>
        </p:nvSpPr>
        <p:spPr bwMode="auto">
          <a:xfrm>
            <a:off x="4648200" y="739775"/>
            <a:ext cx="46038" cy="46038"/>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54" name="Text Box 21"/>
          <p:cNvSpPr txBox="1">
            <a:spLocks noChangeArrowheads="1"/>
          </p:cNvSpPr>
          <p:nvPr/>
        </p:nvSpPr>
        <p:spPr bwMode="auto">
          <a:xfrm>
            <a:off x="304800" y="2971800"/>
            <a:ext cx="2819400" cy="1647825"/>
          </a:xfrm>
          <a:prstGeom prst="rect">
            <a:avLst/>
          </a:prstGeom>
          <a:noFill/>
          <a:ln w="9525">
            <a:noFill/>
            <a:miter lim="800000"/>
            <a:headEnd/>
            <a:tailEnd/>
          </a:ln>
        </p:spPr>
        <p:txBody>
          <a:bodyPr>
            <a:spAutoFit/>
          </a:bodyPr>
          <a:lstStyle/>
          <a:p>
            <a:pPr algn="ctr" defTabSz="914400" fontAlgn="base">
              <a:spcBef>
                <a:spcPct val="50000"/>
              </a:spcBef>
              <a:spcAft>
                <a:spcPct val="0"/>
              </a:spcAft>
            </a:pPr>
            <a:r>
              <a:rPr lang="en-US" sz="1200" b="1" u="sng">
                <a:solidFill>
                  <a:prstClr val="black"/>
                </a:solidFill>
                <a:latin typeface="Arial" charset="0"/>
              </a:rPr>
              <a:t>Behavior Before </a:t>
            </a:r>
          </a:p>
          <a:p>
            <a:pPr defTabSz="914400" fontAlgn="base">
              <a:spcBef>
                <a:spcPct val="50000"/>
              </a:spcBef>
              <a:spcAft>
                <a:spcPct val="0"/>
              </a:spcAft>
              <a:buFontTx/>
              <a:buChar char="•"/>
            </a:pPr>
            <a:r>
              <a:rPr lang="en-US" sz="1200" b="1">
                <a:solidFill>
                  <a:prstClr val="black"/>
                </a:solidFill>
                <a:latin typeface="Arial" charset="0"/>
              </a:rPr>
              <a:t> </a:t>
            </a:r>
            <a:r>
              <a:rPr lang="en-US" sz="1200">
                <a:solidFill>
                  <a:prstClr val="black"/>
                </a:solidFill>
                <a:latin typeface="Arial" charset="0"/>
              </a:rPr>
              <a:t>SSR fills</a:t>
            </a:r>
            <a:r>
              <a:rPr lang="en-US" sz="1200" b="1">
                <a:solidFill>
                  <a:prstClr val="black"/>
                </a:solidFill>
                <a:latin typeface="Arial" charset="0"/>
              </a:rPr>
              <a:t> </a:t>
            </a:r>
            <a:r>
              <a:rPr lang="en-US" sz="1200">
                <a:solidFill>
                  <a:prstClr val="black"/>
                </a:solidFill>
                <a:latin typeface="Arial" charset="0"/>
              </a:rPr>
              <a:t>at slower rate</a:t>
            </a:r>
            <a:endParaRPr lang="en-US" sz="1200" b="1">
              <a:solidFill>
                <a:prstClr val="black"/>
              </a:solidFill>
              <a:latin typeface="Arial" charset="0"/>
            </a:endParaRPr>
          </a:p>
          <a:p>
            <a:pPr defTabSz="914400" fontAlgn="base">
              <a:spcBef>
                <a:spcPct val="50000"/>
              </a:spcBef>
              <a:spcAft>
                <a:spcPct val="0"/>
              </a:spcAft>
              <a:buFontTx/>
              <a:buChar char="•"/>
            </a:pPr>
            <a:r>
              <a:rPr lang="en-US" sz="1200">
                <a:solidFill>
                  <a:prstClr val="black"/>
                </a:solidFill>
                <a:latin typeface="Arial" charset="0"/>
              </a:rPr>
              <a:t> Shorter SSR dump time</a:t>
            </a:r>
          </a:p>
          <a:p>
            <a:pPr defTabSz="914400" fontAlgn="base">
              <a:spcBef>
                <a:spcPct val="50000"/>
              </a:spcBef>
              <a:spcAft>
                <a:spcPct val="0"/>
              </a:spcAft>
              <a:buFontTx/>
              <a:buChar char="•"/>
            </a:pPr>
            <a:r>
              <a:rPr lang="en-US" sz="1200">
                <a:solidFill>
                  <a:prstClr val="black"/>
                </a:solidFill>
                <a:latin typeface="Arial" charset="0"/>
              </a:rPr>
              <a:t> Data loss during CrIS FS Test</a:t>
            </a:r>
          </a:p>
          <a:p>
            <a:pPr defTabSz="914400" fontAlgn="base">
              <a:spcBef>
                <a:spcPct val="50000"/>
              </a:spcBef>
              <a:spcAft>
                <a:spcPct val="0"/>
              </a:spcAft>
              <a:buFontTx/>
              <a:buChar char="•"/>
            </a:pPr>
            <a:r>
              <a:rPr lang="en-US" sz="1200">
                <a:solidFill>
                  <a:prstClr val="black"/>
                </a:solidFill>
                <a:latin typeface="Arial" charset="0"/>
              </a:rPr>
              <a:t> Buffer overflow during CrIS FS Test</a:t>
            </a:r>
          </a:p>
          <a:p>
            <a:pPr defTabSz="914400" fontAlgn="base">
              <a:spcBef>
                <a:spcPct val="50000"/>
              </a:spcBef>
              <a:spcAft>
                <a:spcPct val="0"/>
              </a:spcAft>
              <a:buFontTx/>
              <a:buChar char="•"/>
            </a:pPr>
            <a:endParaRPr lang="en-US" sz="1200" b="1">
              <a:solidFill>
                <a:prstClr val="black"/>
              </a:solidFill>
              <a:latin typeface="Arial" charset="0"/>
            </a:endParaRPr>
          </a:p>
        </p:txBody>
      </p:sp>
      <p:grpSp>
        <p:nvGrpSpPr>
          <p:cNvPr id="14396" name="Group 60"/>
          <p:cNvGrpSpPr>
            <a:grpSpLocks/>
          </p:cNvGrpSpPr>
          <p:nvPr/>
        </p:nvGrpSpPr>
        <p:grpSpPr bwMode="auto">
          <a:xfrm>
            <a:off x="3200400" y="4724400"/>
            <a:ext cx="1009650" cy="1447800"/>
            <a:chOff x="2016" y="2976"/>
            <a:chExt cx="636" cy="912"/>
          </a:xfrm>
        </p:grpSpPr>
        <p:sp>
          <p:nvSpPr>
            <p:cNvPr id="14355" name="AutoShape 19"/>
            <p:cNvSpPr>
              <a:spLocks noChangeArrowheads="1"/>
            </p:cNvSpPr>
            <p:nvPr/>
          </p:nvSpPr>
          <p:spPr bwMode="auto">
            <a:xfrm>
              <a:off x="2016" y="2976"/>
              <a:ext cx="576" cy="912"/>
            </a:xfrm>
            <a:prstGeom prst="roundRect">
              <a:avLst>
                <a:gd name="adj" fmla="val 16667"/>
              </a:avLst>
            </a:prstGeom>
            <a:solidFill>
              <a:srgbClr val="C0C0C0"/>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56" name="Text Box 20"/>
            <p:cNvSpPr txBox="1">
              <a:spLocks noChangeArrowheads="1"/>
            </p:cNvSpPr>
            <p:nvPr/>
          </p:nvSpPr>
          <p:spPr bwMode="auto">
            <a:xfrm>
              <a:off x="2112" y="2976"/>
              <a:ext cx="540" cy="298"/>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1000" b="1">
                  <a:solidFill>
                    <a:prstClr val="black"/>
                  </a:solidFill>
                  <a:latin typeface="Arial" charset="0"/>
                </a:rPr>
                <a:t>VCDUs</a:t>
              </a:r>
            </a:p>
            <a:p>
              <a:pPr defTabSz="914400" fontAlgn="base">
                <a:spcBef>
                  <a:spcPct val="50000"/>
                </a:spcBef>
                <a:spcAft>
                  <a:spcPct val="0"/>
                </a:spcAft>
              </a:pPr>
              <a:endParaRPr lang="en-US" sz="1000">
                <a:solidFill>
                  <a:prstClr val="black"/>
                </a:solidFill>
                <a:latin typeface="Arial" charset="0"/>
              </a:endParaRPr>
            </a:p>
          </p:txBody>
        </p:sp>
        <p:sp>
          <p:nvSpPr>
            <p:cNvPr id="14357" name="AutoShape 21"/>
            <p:cNvSpPr>
              <a:spLocks noChangeArrowheads="1"/>
            </p:cNvSpPr>
            <p:nvPr/>
          </p:nvSpPr>
          <p:spPr bwMode="auto">
            <a:xfrm>
              <a:off x="2064" y="3168"/>
              <a:ext cx="480" cy="192"/>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58" name="Text Box 22"/>
            <p:cNvSpPr txBox="1">
              <a:spLocks noChangeArrowheads="1"/>
            </p:cNvSpPr>
            <p:nvPr/>
          </p:nvSpPr>
          <p:spPr bwMode="auto">
            <a:xfrm>
              <a:off x="2064" y="3168"/>
              <a:ext cx="576" cy="15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1000">
                  <a:solidFill>
                    <a:prstClr val="black"/>
                  </a:solidFill>
                  <a:latin typeface="Arial" charset="0"/>
                </a:rPr>
                <a:t>1394 Insts.</a:t>
              </a:r>
            </a:p>
          </p:txBody>
        </p:sp>
        <p:sp>
          <p:nvSpPr>
            <p:cNvPr id="14359" name="AutoShape 23"/>
            <p:cNvSpPr>
              <a:spLocks noChangeArrowheads="1"/>
            </p:cNvSpPr>
            <p:nvPr/>
          </p:nvSpPr>
          <p:spPr bwMode="auto">
            <a:xfrm>
              <a:off x="2064" y="3408"/>
              <a:ext cx="480" cy="192"/>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60" name="Text Box 24"/>
            <p:cNvSpPr txBox="1">
              <a:spLocks noChangeArrowheads="1"/>
            </p:cNvSpPr>
            <p:nvPr/>
          </p:nvSpPr>
          <p:spPr bwMode="auto">
            <a:xfrm>
              <a:off x="2064" y="3408"/>
              <a:ext cx="576" cy="15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1000">
                  <a:solidFill>
                    <a:prstClr val="black"/>
                  </a:solidFill>
                  <a:latin typeface="Arial" charset="0"/>
                </a:rPr>
                <a:t>1553 Insts.</a:t>
              </a:r>
            </a:p>
          </p:txBody>
        </p:sp>
        <p:sp>
          <p:nvSpPr>
            <p:cNvPr id="14361" name="AutoShape 25"/>
            <p:cNvSpPr>
              <a:spLocks noChangeArrowheads="1"/>
            </p:cNvSpPr>
            <p:nvPr/>
          </p:nvSpPr>
          <p:spPr bwMode="auto">
            <a:xfrm>
              <a:off x="2064" y="3648"/>
              <a:ext cx="480" cy="192"/>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62" name="Text Box 26"/>
            <p:cNvSpPr txBox="1">
              <a:spLocks noChangeArrowheads="1"/>
            </p:cNvSpPr>
            <p:nvPr/>
          </p:nvSpPr>
          <p:spPr bwMode="auto">
            <a:xfrm>
              <a:off x="2064" y="3648"/>
              <a:ext cx="576" cy="15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1000">
                  <a:solidFill>
                    <a:prstClr val="black"/>
                  </a:solidFill>
                  <a:latin typeface="Arial" charset="0"/>
                </a:rPr>
                <a:t>From S/C.</a:t>
              </a:r>
            </a:p>
          </p:txBody>
        </p:sp>
      </p:grpSp>
      <p:grpSp>
        <p:nvGrpSpPr>
          <p:cNvPr id="14390" name="Group 54"/>
          <p:cNvGrpSpPr>
            <a:grpSpLocks/>
          </p:cNvGrpSpPr>
          <p:nvPr/>
        </p:nvGrpSpPr>
        <p:grpSpPr bwMode="auto">
          <a:xfrm>
            <a:off x="6629400" y="4860925"/>
            <a:ext cx="914400" cy="1311275"/>
            <a:chOff x="4032" y="3062"/>
            <a:chExt cx="576" cy="826"/>
          </a:xfrm>
        </p:grpSpPr>
        <p:sp>
          <p:nvSpPr>
            <p:cNvPr id="14365" name="AutoShape 29"/>
            <p:cNvSpPr>
              <a:spLocks noChangeArrowheads="1"/>
            </p:cNvSpPr>
            <p:nvPr/>
          </p:nvSpPr>
          <p:spPr bwMode="auto">
            <a:xfrm>
              <a:off x="4032" y="3072"/>
              <a:ext cx="576" cy="816"/>
            </a:xfrm>
            <a:prstGeom prst="roundRect">
              <a:avLst>
                <a:gd name="adj" fmla="val 16667"/>
              </a:avLst>
            </a:prstGeom>
            <a:solidFill>
              <a:srgbClr val="C0C0C0"/>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73" name="Text Box 37"/>
            <p:cNvSpPr txBox="1">
              <a:spLocks noChangeArrowheads="1"/>
            </p:cNvSpPr>
            <p:nvPr/>
          </p:nvSpPr>
          <p:spPr bwMode="auto">
            <a:xfrm>
              <a:off x="4068" y="3062"/>
              <a:ext cx="540" cy="39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1000" b="1">
                  <a:solidFill>
                    <a:prstClr val="black"/>
                  </a:solidFill>
                  <a:latin typeface="Arial" charset="0"/>
                </a:rPr>
                <a:t>MDF Card DMA</a:t>
              </a:r>
            </a:p>
            <a:p>
              <a:pPr defTabSz="914400" fontAlgn="base">
                <a:spcBef>
                  <a:spcPct val="50000"/>
                </a:spcBef>
                <a:spcAft>
                  <a:spcPct val="0"/>
                </a:spcAft>
              </a:pPr>
              <a:endParaRPr lang="en-US" sz="1000">
                <a:solidFill>
                  <a:prstClr val="black"/>
                </a:solidFill>
                <a:latin typeface="Arial" charset="0"/>
              </a:endParaRPr>
            </a:p>
          </p:txBody>
        </p:sp>
        <p:sp>
          <p:nvSpPr>
            <p:cNvPr id="14380" name="AutoShape 44"/>
            <p:cNvSpPr>
              <a:spLocks noChangeArrowheads="1"/>
            </p:cNvSpPr>
            <p:nvPr/>
          </p:nvSpPr>
          <p:spPr bwMode="auto">
            <a:xfrm>
              <a:off x="4032" y="3360"/>
              <a:ext cx="576" cy="144"/>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81" name="Text Box 45"/>
            <p:cNvSpPr txBox="1">
              <a:spLocks noChangeArrowheads="1"/>
            </p:cNvSpPr>
            <p:nvPr/>
          </p:nvSpPr>
          <p:spPr bwMode="auto">
            <a:xfrm>
              <a:off x="4032" y="3360"/>
              <a:ext cx="576" cy="14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900">
                  <a:solidFill>
                    <a:prstClr val="black"/>
                  </a:solidFill>
                  <a:latin typeface="Arial" charset="0"/>
                </a:rPr>
                <a:t>SMDXDMA</a:t>
              </a:r>
            </a:p>
          </p:txBody>
        </p:sp>
        <p:sp>
          <p:nvSpPr>
            <p:cNvPr id="14382" name="AutoShape 46"/>
            <p:cNvSpPr>
              <a:spLocks noChangeArrowheads="1"/>
            </p:cNvSpPr>
            <p:nvPr/>
          </p:nvSpPr>
          <p:spPr bwMode="auto">
            <a:xfrm>
              <a:off x="4032" y="3600"/>
              <a:ext cx="576" cy="144"/>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83" name="Text Box 47"/>
            <p:cNvSpPr txBox="1">
              <a:spLocks noChangeArrowheads="1"/>
            </p:cNvSpPr>
            <p:nvPr/>
          </p:nvSpPr>
          <p:spPr bwMode="auto">
            <a:xfrm>
              <a:off x="4032" y="3600"/>
              <a:ext cx="576" cy="14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900">
                  <a:solidFill>
                    <a:prstClr val="black"/>
                  </a:solidFill>
                  <a:latin typeface="Arial" charset="0"/>
                </a:rPr>
                <a:t>HRDXDMA</a:t>
              </a:r>
            </a:p>
          </p:txBody>
        </p:sp>
      </p:grpSp>
      <p:grpSp>
        <p:nvGrpSpPr>
          <p:cNvPr id="14389" name="Group 53"/>
          <p:cNvGrpSpPr>
            <a:grpSpLocks/>
          </p:cNvGrpSpPr>
          <p:nvPr/>
        </p:nvGrpSpPr>
        <p:grpSpPr bwMode="auto">
          <a:xfrm>
            <a:off x="7772400" y="4724400"/>
            <a:ext cx="990600" cy="1447800"/>
            <a:chOff x="4704" y="2976"/>
            <a:chExt cx="624" cy="912"/>
          </a:xfrm>
        </p:grpSpPr>
        <p:sp>
          <p:nvSpPr>
            <p:cNvPr id="14366" name="AutoShape 30"/>
            <p:cNvSpPr>
              <a:spLocks noChangeArrowheads="1"/>
            </p:cNvSpPr>
            <p:nvPr/>
          </p:nvSpPr>
          <p:spPr bwMode="auto">
            <a:xfrm>
              <a:off x="4704" y="2976"/>
              <a:ext cx="576" cy="912"/>
            </a:xfrm>
            <a:prstGeom prst="roundRect">
              <a:avLst>
                <a:gd name="adj" fmla="val 16667"/>
              </a:avLst>
            </a:prstGeom>
            <a:solidFill>
              <a:srgbClr val="C0C0C0"/>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74" name="Text Box 38"/>
            <p:cNvSpPr txBox="1">
              <a:spLocks noChangeArrowheads="1"/>
            </p:cNvSpPr>
            <p:nvPr/>
          </p:nvSpPr>
          <p:spPr bwMode="auto">
            <a:xfrm>
              <a:off x="4704" y="2976"/>
              <a:ext cx="576" cy="39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1000" b="1">
                  <a:solidFill>
                    <a:prstClr val="black"/>
                  </a:solidFill>
                  <a:latin typeface="Arial" charset="0"/>
                </a:rPr>
                <a:t>Transmitter Buffer</a:t>
              </a:r>
            </a:p>
            <a:p>
              <a:pPr defTabSz="914400" fontAlgn="base">
                <a:spcBef>
                  <a:spcPct val="50000"/>
                </a:spcBef>
                <a:spcAft>
                  <a:spcPct val="0"/>
                </a:spcAft>
              </a:pPr>
              <a:endParaRPr lang="en-US" sz="1000">
                <a:solidFill>
                  <a:prstClr val="black"/>
                </a:solidFill>
                <a:latin typeface="Arial" charset="0"/>
              </a:endParaRPr>
            </a:p>
          </p:txBody>
        </p:sp>
        <p:sp>
          <p:nvSpPr>
            <p:cNvPr id="14384" name="AutoShape 48"/>
            <p:cNvSpPr>
              <a:spLocks noChangeArrowheads="1"/>
            </p:cNvSpPr>
            <p:nvPr/>
          </p:nvSpPr>
          <p:spPr bwMode="auto">
            <a:xfrm>
              <a:off x="4704" y="3264"/>
              <a:ext cx="576" cy="144"/>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85" name="Text Box 49"/>
            <p:cNvSpPr txBox="1">
              <a:spLocks noChangeArrowheads="1"/>
            </p:cNvSpPr>
            <p:nvPr/>
          </p:nvSpPr>
          <p:spPr bwMode="auto">
            <a:xfrm>
              <a:off x="4704" y="3264"/>
              <a:ext cx="624" cy="14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900">
                  <a:solidFill>
                    <a:prstClr val="black"/>
                  </a:solidFill>
                  <a:latin typeface="Arial" charset="0"/>
                </a:rPr>
                <a:t>SMDXBFULLF</a:t>
              </a:r>
            </a:p>
          </p:txBody>
        </p:sp>
        <p:sp>
          <p:nvSpPr>
            <p:cNvPr id="14386" name="AutoShape 50"/>
            <p:cNvSpPr>
              <a:spLocks noChangeArrowheads="1"/>
            </p:cNvSpPr>
            <p:nvPr/>
          </p:nvSpPr>
          <p:spPr bwMode="auto">
            <a:xfrm>
              <a:off x="4704" y="3552"/>
              <a:ext cx="576" cy="144"/>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87" name="Text Box 51"/>
            <p:cNvSpPr txBox="1">
              <a:spLocks noChangeArrowheads="1"/>
            </p:cNvSpPr>
            <p:nvPr/>
          </p:nvSpPr>
          <p:spPr bwMode="auto">
            <a:xfrm>
              <a:off x="4704" y="3552"/>
              <a:ext cx="624" cy="144"/>
            </a:xfrm>
            <a:prstGeom prst="rect">
              <a:avLst/>
            </a:prstGeom>
            <a:noFill/>
            <a:ln w="9525">
              <a:noFill/>
              <a:miter lim="800000"/>
              <a:headEnd/>
              <a:tailEnd/>
            </a:ln>
            <a:effectLst/>
          </p:spPr>
          <p:txBody>
            <a:bodyPr anchor="ctr" anchorCtr="1">
              <a:spAutoFit/>
            </a:bodyPr>
            <a:lstStyle/>
            <a:p>
              <a:pPr defTabSz="914400" fontAlgn="base">
                <a:spcBef>
                  <a:spcPct val="50000"/>
                </a:spcBef>
                <a:spcAft>
                  <a:spcPct val="0"/>
                </a:spcAft>
              </a:pPr>
              <a:r>
                <a:rPr lang="en-US" sz="900">
                  <a:solidFill>
                    <a:prstClr val="black"/>
                  </a:solidFill>
                  <a:latin typeface="Arial" charset="0"/>
                </a:rPr>
                <a:t>HRDXBFULLF</a:t>
              </a:r>
            </a:p>
          </p:txBody>
        </p:sp>
      </p:grpSp>
      <p:sp>
        <p:nvSpPr>
          <p:cNvPr id="14388" name="Text Box 52"/>
          <p:cNvSpPr txBox="1">
            <a:spLocks noChangeArrowheads="1"/>
          </p:cNvSpPr>
          <p:nvPr/>
        </p:nvSpPr>
        <p:spPr bwMode="auto">
          <a:xfrm>
            <a:off x="3352800" y="4525963"/>
            <a:ext cx="4876800" cy="274637"/>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1200" b="1" u="sng">
                <a:solidFill>
                  <a:prstClr val="black"/>
                </a:solidFill>
                <a:latin typeface="Arial" charset="0"/>
              </a:rPr>
              <a:t>Data Flow and Telemetry Points</a:t>
            </a:r>
          </a:p>
        </p:txBody>
      </p:sp>
      <p:grpSp>
        <p:nvGrpSpPr>
          <p:cNvPr id="14393" name="Group 57"/>
          <p:cNvGrpSpPr>
            <a:grpSpLocks/>
          </p:cNvGrpSpPr>
          <p:nvPr/>
        </p:nvGrpSpPr>
        <p:grpSpPr bwMode="auto">
          <a:xfrm>
            <a:off x="5410200" y="4860925"/>
            <a:ext cx="1066800" cy="1311275"/>
            <a:chOff x="3312" y="3062"/>
            <a:chExt cx="672" cy="826"/>
          </a:xfrm>
        </p:grpSpPr>
        <p:sp>
          <p:nvSpPr>
            <p:cNvPr id="14364" name="AutoShape 28"/>
            <p:cNvSpPr>
              <a:spLocks noChangeArrowheads="1"/>
            </p:cNvSpPr>
            <p:nvPr/>
          </p:nvSpPr>
          <p:spPr bwMode="auto">
            <a:xfrm>
              <a:off x="3360" y="3072"/>
              <a:ext cx="576" cy="816"/>
            </a:xfrm>
            <a:prstGeom prst="roundRect">
              <a:avLst>
                <a:gd name="adj" fmla="val 16667"/>
              </a:avLst>
            </a:prstGeom>
            <a:solidFill>
              <a:srgbClr val="C0C0C0"/>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77" name="AutoShape 41"/>
            <p:cNvSpPr>
              <a:spLocks noChangeArrowheads="1"/>
            </p:cNvSpPr>
            <p:nvPr/>
          </p:nvSpPr>
          <p:spPr bwMode="auto">
            <a:xfrm>
              <a:off x="3360" y="3413"/>
              <a:ext cx="576" cy="139"/>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378" name="Text Box 42"/>
            <p:cNvSpPr txBox="1">
              <a:spLocks noChangeArrowheads="1"/>
            </p:cNvSpPr>
            <p:nvPr/>
          </p:nvSpPr>
          <p:spPr bwMode="auto">
            <a:xfrm>
              <a:off x="3360" y="3408"/>
              <a:ext cx="576" cy="14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900">
                  <a:solidFill>
                    <a:prstClr val="black"/>
                  </a:solidFill>
                  <a:latin typeface="Arial" charset="0"/>
                </a:rPr>
                <a:t>MDFINQFULL</a:t>
              </a:r>
            </a:p>
          </p:txBody>
        </p:sp>
        <p:sp>
          <p:nvSpPr>
            <p:cNvPr id="14372" name="Text Box 36"/>
            <p:cNvSpPr txBox="1">
              <a:spLocks noChangeArrowheads="1"/>
            </p:cNvSpPr>
            <p:nvPr/>
          </p:nvSpPr>
          <p:spPr bwMode="auto">
            <a:xfrm>
              <a:off x="3312" y="3062"/>
              <a:ext cx="672" cy="39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1000" b="1">
                  <a:solidFill>
                    <a:prstClr val="black"/>
                  </a:solidFill>
                  <a:latin typeface="Arial" charset="0"/>
                </a:rPr>
                <a:t>MDF Card Buffer</a:t>
              </a:r>
            </a:p>
            <a:p>
              <a:pPr defTabSz="914400" fontAlgn="base">
                <a:spcBef>
                  <a:spcPct val="50000"/>
                </a:spcBef>
                <a:spcAft>
                  <a:spcPct val="0"/>
                </a:spcAft>
              </a:pPr>
              <a:endParaRPr lang="en-US" sz="1000">
                <a:solidFill>
                  <a:prstClr val="black"/>
                </a:solidFill>
                <a:latin typeface="Arial" charset="0"/>
              </a:endParaRPr>
            </a:p>
          </p:txBody>
        </p:sp>
      </p:grpSp>
      <p:sp>
        <p:nvSpPr>
          <p:cNvPr id="14400" name="AutoShape 64"/>
          <p:cNvSpPr>
            <a:spLocks noChangeArrowheads="1"/>
          </p:cNvSpPr>
          <p:nvPr/>
        </p:nvSpPr>
        <p:spPr bwMode="auto">
          <a:xfrm>
            <a:off x="6400800" y="5410200"/>
            <a:ext cx="152400" cy="1524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401" name="AutoShape 65"/>
          <p:cNvSpPr>
            <a:spLocks noChangeArrowheads="1"/>
          </p:cNvSpPr>
          <p:nvPr/>
        </p:nvSpPr>
        <p:spPr bwMode="auto">
          <a:xfrm>
            <a:off x="7543800" y="5410200"/>
            <a:ext cx="152400" cy="1524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402" name="AutoShape 66"/>
          <p:cNvSpPr>
            <a:spLocks noChangeArrowheads="1"/>
          </p:cNvSpPr>
          <p:nvPr/>
        </p:nvSpPr>
        <p:spPr bwMode="auto">
          <a:xfrm>
            <a:off x="5257800" y="5410200"/>
            <a:ext cx="152400" cy="1524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grpSp>
        <p:nvGrpSpPr>
          <p:cNvPr id="14409" name="Group 73"/>
          <p:cNvGrpSpPr>
            <a:grpSpLocks/>
          </p:cNvGrpSpPr>
          <p:nvPr/>
        </p:nvGrpSpPr>
        <p:grpSpPr bwMode="auto">
          <a:xfrm>
            <a:off x="4267200" y="4860925"/>
            <a:ext cx="1066800" cy="1311275"/>
            <a:chOff x="2688" y="3062"/>
            <a:chExt cx="672" cy="826"/>
          </a:xfrm>
        </p:grpSpPr>
        <p:sp>
          <p:nvSpPr>
            <p:cNvPr id="14404" name="AutoShape 68"/>
            <p:cNvSpPr>
              <a:spLocks noChangeArrowheads="1"/>
            </p:cNvSpPr>
            <p:nvPr/>
          </p:nvSpPr>
          <p:spPr bwMode="auto">
            <a:xfrm>
              <a:off x="2736" y="3072"/>
              <a:ext cx="576" cy="816"/>
            </a:xfrm>
            <a:prstGeom prst="roundRect">
              <a:avLst>
                <a:gd name="adj" fmla="val 16667"/>
              </a:avLst>
            </a:prstGeom>
            <a:solidFill>
              <a:srgbClr val="C0C0C0"/>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405" name="AutoShape 69"/>
            <p:cNvSpPr>
              <a:spLocks noChangeArrowheads="1"/>
            </p:cNvSpPr>
            <p:nvPr/>
          </p:nvSpPr>
          <p:spPr bwMode="auto">
            <a:xfrm>
              <a:off x="2736" y="3413"/>
              <a:ext cx="576" cy="139"/>
            </a:xfrm>
            <a:prstGeom prst="roundRect">
              <a:avLst>
                <a:gd name="adj" fmla="val 16667"/>
              </a:avLst>
            </a:prstGeom>
            <a:solidFill>
              <a:schemeClr val="bg1"/>
            </a:solidFill>
            <a:ln w="9525">
              <a:solidFill>
                <a:schemeClr val="tx1"/>
              </a:solidFill>
              <a:round/>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4406" name="Text Box 70"/>
            <p:cNvSpPr txBox="1">
              <a:spLocks noChangeArrowheads="1"/>
            </p:cNvSpPr>
            <p:nvPr/>
          </p:nvSpPr>
          <p:spPr bwMode="auto">
            <a:xfrm>
              <a:off x="2736" y="3408"/>
              <a:ext cx="624" cy="144"/>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900">
                  <a:solidFill>
                    <a:prstClr val="black"/>
                  </a:solidFill>
                  <a:latin typeface="Arial" charset="0"/>
                </a:rPr>
                <a:t>MDFOTQFULL</a:t>
              </a:r>
            </a:p>
          </p:txBody>
        </p:sp>
        <p:sp>
          <p:nvSpPr>
            <p:cNvPr id="14407" name="Text Box 71"/>
            <p:cNvSpPr txBox="1">
              <a:spLocks noChangeArrowheads="1"/>
            </p:cNvSpPr>
            <p:nvPr/>
          </p:nvSpPr>
          <p:spPr bwMode="auto">
            <a:xfrm>
              <a:off x="2688" y="3062"/>
              <a:ext cx="672" cy="394"/>
            </a:xfrm>
            <a:prstGeom prst="rect">
              <a:avLst/>
            </a:prstGeom>
            <a:noFill/>
            <a:ln w="9525">
              <a:noFill/>
              <a:miter lim="800000"/>
              <a:headEnd/>
              <a:tailEnd/>
            </a:ln>
            <a:effectLst/>
          </p:spPr>
          <p:txBody>
            <a:bodyPr>
              <a:spAutoFit/>
            </a:bodyPr>
            <a:lstStyle/>
            <a:p>
              <a:pPr algn="ctr" defTabSz="914400" fontAlgn="base">
                <a:spcBef>
                  <a:spcPct val="50000"/>
                </a:spcBef>
                <a:spcAft>
                  <a:spcPct val="0"/>
                </a:spcAft>
              </a:pPr>
              <a:r>
                <a:rPr lang="en-US" sz="1000" b="1">
                  <a:solidFill>
                    <a:prstClr val="black"/>
                  </a:solidFill>
                  <a:latin typeface="Arial" charset="0"/>
                </a:rPr>
                <a:t>CDP FS MDF Output Queue</a:t>
              </a:r>
            </a:p>
            <a:p>
              <a:pPr defTabSz="914400" fontAlgn="base">
                <a:spcBef>
                  <a:spcPct val="50000"/>
                </a:spcBef>
                <a:spcAft>
                  <a:spcPct val="0"/>
                </a:spcAft>
              </a:pPr>
              <a:endParaRPr lang="en-US" sz="1000">
                <a:solidFill>
                  <a:prstClr val="black"/>
                </a:solidFill>
                <a:latin typeface="Arial" charset="0"/>
              </a:endParaRPr>
            </a:p>
          </p:txBody>
        </p:sp>
      </p:grpSp>
      <p:sp>
        <p:nvSpPr>
          <p:cNvPr id="14408" name="AutoShape 72"/>
          <p:cNvSpPr>
            <a:spLocks noChangeArrowheads="1"/>
          </p:cNvSpPr>
          <p:nvPr/>
        </p:nvSpPr>
        <p:spPr bwMode="auto">
          <a:xfrm>
            <a:off x="4114800" y="5410200"/>
            <a:ext cx="152400" cy="1524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pic>
        <p:nvPicPr>
          <p:cNvPr id="14412" name="Picture 4"/>
          <p:cNvPicPr>
            <a:picLocks noChangeAspect="1" noChangeArrowheads="1"/>
          </p:cNvPicPr>
          <p:nvPr/>
        </p:nvPicPr>
        <p:blipFill>
          <a:blip r:embed="rId3">
            <a:lum bright="-6000"/>
          </a:blip>
          <a:srcRect/>
          <a:stretch>
            <a:fillRect/>
          </a:stretch>
        </p:blipFill>
        <p:spPr bwMode="auto">
          <a:xfrm>
            <a:off x="317500" y="95250"/>
            <a:ext cx="1144588" cy="1193800"/>
          </a:xfrm>
          <a:prstGeom prst="rect">
            <a:avLst/>
          </a:prstGeom>
          <a:noFill/>
          <a:ln w="9525">
            <a:noFill/>
            <a:round/>
            <a:headEnd/>
            <a:tailEnd/>
          </a:ln>
        </p:spPr>
      </p:pic>
    </p:spTree>
    <p:extLst>
      <p:ext uri="{BB962C8B-B14F-4D97-AF65-F5344CB8AC3E}">
        <p14:creationId xmlns:p14="http://schemas.microsoft.com/office/powerpoint/2010/main" val="14500220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865"/>
            <a:ext cx="8915400" cy="1143000"/>
          </a:xfrm>
        </p:spPr>
        <p:txBody>
          <a:bodyPr>
            <a:noAutofit/>
          </a:bodyPr>
          <a:lstStyle/>
          <a:p>
            <a:pPr>
              <a:spcBef>
                <a:spcPts val="0"/>
              </a:spcBef>
            </a:pPr>
            <a:r>
              <a:rPr lang="en-US" sz="3200" dirty="0" err="1" smtClean="0">
                <a:solidFill>
                  <a:srgbClr val="0000FF"/>
                </a:solidFill>
              </a:rPr>
              <a:t>Suomi</a:t>
            </a:r>
            <a:r>
              <a:rPr lang="en-US" sz="3200" dirty="0" smtClean="0">
                <a:solidFill>
                  <a:srgbClr val="0000FF"/>
                </a:solidFill>
              </a:rPr>
              <a:t> NPP VIIRS Reflective Solar Band On-orbit                                           Radiometric Performance Assessment </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200" b="1" dirty="0" smtClean="0">
                <a:solidFill>
                  <a:srgbClr val="0000FF"/>
                </a:solidFill>
                <a:latin typeface="Arial" pitchFamily="34" charset="0"/>
                <a:cs typeface="Arial" pitchFamily="34" charset="0"/>
              </a:rPr>
              <a:t> </a:t>
            </a:r>
            <a:r>
              <a:rPr lang="en-US" sz="1800" dirty="0" err="1" smtClean="0">
                <a:latin typeface="Arial" pitchFamily="34" charset="0"/>
                <a:cs typeface="Arial" pitchFamily="34" charset="0"/>
              </a:rPr>
              <a:t>Sirish</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Uprety</a:t>
            </a:r>
            <a:r>
              <a:rPr lang="en-US" sz="1800" baseline="30000" dirty="0" err="1" smtClean="0">
                <a:latin typeface="Arial" pitchFamily="34" charset="0"/>
                <a:cs typeface="Arial" pitchFamily="34" charset="0"/>
              </a:rPr>
              <a:t>a</a:t>
            </a:r>
            <a:r>
              <a:rPr lang="en-US" sz="1800" baseline="30000" dirty="0" smtClean="0">
                <a:latin typeface="Arial" pitchFamily="34" charset="0"/>
                <a:cs typeface="Arial" pitchFamily="34" charset="0"/>
              </a:rPr>
              <a:t>  </a:t>
            </a:r>
            <a:r>
              <a:rPr lang="en-US" sz="1800" dirty="0" err="1" smtClean="0">
                <a:latin typeface="Arial" pitchFamily="34" charset="0"/>
                <a:cs typeface="Arial" pitchFamily="34" charset="0"/>
              </a:rPr>
              <a:t>Changyong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Cao</a:t>
            </a:r>
            <a:r>
              <a:rPr lang="en-US" sz="1800" baseline="30000" dirty="0" err="1" smtClean="0">
                <a:latin typeface="Arial" pitchFamily="34" charset="0"/>
                <a:cs typeface="Arial" pitchFamily="34" charset="0"/>
              </a:rPr>
              <a:t>b</a:t>
            </a:r>
            <a:r>
              <a:rPr lang="en-US" sz="1800" dirty="0" smtClean="0">
                <a:latin typeface="Arial" pitchFamily="34" charset="0"/>
                <a:cs typeface="Arial" pitchFamily="34" charset="0"/>
              </a:rPr>
              <a:t> </a:t>
            </a:r>
            <a:br>
              <a:rPr lang="en-US" sz="1800" dirty="0" smtClean="0">
                <a:latin typeface="Arial" pitchFamily="34" charset="0"/>
                <a:cs typeface="Arial" pitchFamily="34" charset="0"/>
              </a:rPr>
            </a:br>
            <a:r>
              <a:rPr lang="en-US" sz="1400" baseline="30000" dirty="0" err="1" smtClean="0">
                <a:latin typeface="Arial" pitchFamily="34" charset="0"/>
                <a:cs typeface="Arial" pitchFamily="34" charset="0"/>
              </a:rPr>
              <a:t>a</a:t>
            </a:r>
            <a:r>
              <a:rPr lang="en-US" sz="1400" dirty="0" err="1" smtClean="0">
                <a:latin typeface="Arial" pitchFamily="34" charset="0"/>
                <a:cs typeface="Arial" pitchFamily="34" charset="0"/>
              </a:rPr>
              <a:t>CIRA</a:t>
            </a:r>
            <a:r>
              <a:rPr lang="en-US" sz="1400" dirty="0" smtClean="0">
                <a:latin typeface="Arial" pitchFamily="34" charset="0"/>
                <a:cs typeface="Arial" pitchFamily="34" charset="0"/>
              </a:rPr>
              <a:t>, Colorado State University, </a:t>
            </a:r>
            <a:r>
              <a:rPr lang="en-US" sz="1400" baseline="30000" dirty="0" err="1" smtClean="0">
                <a:latin typeface="Arial" pitchFamily="34" charset="0"/>
                <a:cs typeface="Arial" pitchFamily="34" charset="0"/>
              </a:rPr>
              <a:t>b</a:t>
            </a:r>
            <a:r>
              <a:rPr lang="en-US" sz="1400" dirty="0" err="1" smtClean="0">
                <a:latin typeface="Arial" pitchFamily="34" charset="0"/>
                <a:cs typeface="Arial" pitchFamily="34" charset="0"/>
              </a:rPr>
              <a:t>NOAA</a:t>
            </a:r>
            <a:r>
              <a:rPr lang="en-US" sz="1400" dirty="0" smtClean="0">
                <a:latin typeface="Arial" pitchFamily="34" charset="0"/>
                <a:cs typeface="Arial" pitchFamily="34" charset="0"/>
              </a:rPr>
              <a:t>/NESDIS/STAR</a:t>
            </a:r>
            <a:endParaRPr lang="en-US" sz="1400" dirty="0">
              <a:latin typeface="Arial" pitchFamily="34" charset="0"/>
              <a:cs typeface="Arial" pitchFamily="34" charset="0"/>
            </a:endParaRPr>
          </a:p>
        </p:txBody>
      </p:sp>
      <p:sp>
        <p:nvSpPr>
          <p:cNvPr id="5" name="Rectangle 5"/>
          <p:cNvSpPr txBox="1">
            <a:spLocks noChangeArrowheads="1"/>
          </p:cNvSpPr>
          <p:nvPr/>
        </p:nvSpPr>
        <p:spPr>
          <a:xfrm>
            <a:off x="0" y="2057400"/>
            <a:ext cx="4876800" cy="46312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3363" indent="-233363" algn="l" fontAlgn="base">
              <a:lnSpc>
                <a:spcPct val="90000"/>
              </a:lnSpc>
              <a:spcAft>
                <a:spcPct val="0"/>
              </a:spcAft>
              <a:buFont typeface="Arial" pitchFamily="34" charset="0"/>
              <a:buChar char="•"/>
            </a:pPr>
            <a:r>
              <a:rPr lang="en-US" sz="1600" dirty="0" smtClean="0">
                <a:solidFill>
                  <a:schemeClr val="tx1"/>
                </a:solidFill>
              </a:rPr>
              <a:t>VIIRS on-orbit radiometric performance is regularly monitored and analyzed using calibration sites (such as Libya-4, Sudan-1, Dome C) and through the inter-comparison with AQUA MODIS and </a:t>
            </a:r>
            <a:r>
              <a:rPr lang="en-US" sz="1600" dirty="0" err="1" smtClean="0">
                <a:solidFill>
                  <a:schemeClr val="tx1"/>
                </a:solidFill>
              </a:rPr>
              <a:t>Landsat</a:t>
            </a:r>
            <a:r>
              <a:rPr lang="en-US" sz="1600" dirty="0" smtClean="0">
                <a:solidFill>
                  <a:schemeClr val="tx1"/>
                </a:solidFill>
              </a:rPr>
              <a:t> 8 OLI. </a:t>
            </a:r>
          </a:p>
          <a:p>
            <a:pPr marL="627063" lvl="1" indent="-169863" algn="l" fontAlgn="base">
              <a:lnSpc>
                <a:spcPct val="90000"/>
              </a:lnSpc>
              <a:spcBef>
                <a:spcPts val="400"/>
              </a:spcBef>
              <a:spcAft>
                <a:spcPct val="0"/>
              </a:spcAft>
              <a:buFontTx/>
              <a:buChar char="-"/>
            </a:pPr>
            <a:r>
              <a:rPr lang="en-US" sz="1400" dirty="0" smtClean="0">
                <a:solidFill>
                  <a:schemeClr val="tx1"/>
                </a:solidFill>
              </a:rPr>
              <a:t>VIIRS moderate resolution reflective solar bands radiometric stability is within 1% ± 0.5%.</a:t>
            </a:r>
          </a:p>
          <a:p>
            <a:pPr marL="627063" lvl="1" indent="-169863" algn="l" fontAlgn="base">
              <a:lnSpc>
                <a:spcPct val="90000"/>
              </a:lnSpc>
              <a:spcBef>
                <a:spcPts val="400"/>
              </a:spcBef>
              <a:spcAft>
                <a:spcPct val="0"/>
              </a:spcAft>
              <a:buFontTx/>
              <a:buChar char="-"/>
            </a:pPr>
            <a:r>
              <a:rPr lang="en-US" sz="1400" dirty="0" smtClean="0">
                <a:solidFill>
                  <a:schemeClr val="tx1"/>
                </a:solidFill>
              </a:rPr>
              <a:t>VIIRS Bias relative to MODIS: 2% ± 1% for M1 through M5 while M7 and M8 suggest nearly 3%. VIIRS bias at three sites agrees to within 1%. </a:t>
            </a:r>
          </a:p>
          <a:p>
            <a:pPr marL="627063" lvl="1" indent="-169863" algn="l" fontAlgn="base">
              <a:lnSpc>
                <a:spcPct val="90000"/>
              </a:lnSpc>
              <a:spcBef>
                <a:spcPts val="400"/>
              </a:spcBef>
              <a:spcAft>
                <a:spcPts val="600"/>
              </a:spcAft>
              <a:buFontTx/>
              <a:buChar char="-"/>
            </a:pPr>
            <a:r>
              <a:rPr lang="en-US" sz="1400" dirty="0" smtClean="0">
                <a:solidFill>
                  <a:schemeClr val="tx1"/>
                </a:solidFill>
              </a:rPr>
              <a:t>VIIRS and OLI inter-comparison over Libya-4 for SWIR band M11 suggests more than 5% bias.</a:t>
            </a:r>
          </a:p>
          <a:p>
            <a:pPr marL="233363" indent="-233363" algn="l">
              <a:lnSpc>
                <a:spcPct val="90000"/>
              </a:lnSpc>
              <a:spcBef>
                <a:spcPts val="600"/>
              </a:spcBef>
              <a:buFont typeface="Arial" pitchFamily="34" charset="0"/>
              <a:buChar char="•"/>
            </a:pPr>
            <a:r>
              <a:rPr lang="en-US" sz="1600" dirty="0" smtClean="0">
                <a:solidFill>
                  <a:schemeClr val="tx1"/>
                </a:solidFill>
                <a:cs typeface="Times New Roman" pitchFamily="18" charset="0"/>
              </a:rPr>
              <a:t>VIIRS Radiometric performance is also analyzed through SNO-x based </a:t>
            </a:r>
            <a:r>
              <a:rPr lang="en-US" sz="1600" dirty="0" err="1" smtClean="0">
                <a:solidFill>
                  <a:schemeClr val="tx1"/>
                </a:solidFill>
                <a:cs typeface="Times New Roman" pitchFamily="18" charset="0"/>
              </a:rPr>
              <a:t>intercomparison</a:t>
            </a:r>
            <a:r>
              <a:rPr lang="en-US" sz="1600" dirty="0" smtClean="0">
                <a:solidFill>
                  <a:schemeClr val="tx1"/>
                </a:solidFill>
                <a:cs typeface="Times New Roman" pitchFamily="18" charset="0"/>
              </a:rPr>
              <a:t> with MODIS over low latitude North African desert and ocean.</a:t>
            </a:r>
          </a:p>
          <a:p>
            <a:pPr marL="627063" lvl="1" indent="-169863" algn="l" fontAlgn="base">
              <a:lnSpc>
                <a:spcPct val="90000"/>
              </a:lnSpc>
              <a:spcBef>
                <a:spcPts val="600"/>
              </a:spcBef>
              <a:buFontTx/>
              <a:buChar char="-"/>
            </a:pPr>
            <a:r>
              <a:rPr lang="en-US" sz="1400" dirty="0" smtClean="0">
                <a:solidFill>
                  <a:schemeClr val="tx1"/>
                </a:solidFill>
                <a:cs typeface="Times New Roman" pitchFamily="18" charset="0"/>
              </a:rPr>
              <a:t>VIIRS bias relative to MODIS for bands M1-8 is mostly within 2% ± 1% however the short term bias are sometimes larger by as much as 3.5%.</a:t>
            </a:r>
            <a:endParaRPr lang="en-US" sz="1600" dirty="0" smtClean="0">
              <a:cs typeface="Times New Roman" pitchFamily="18" charset="0"/>
            </a:endParaRPr>
          </a:p>
        </p:txBody>
      </p:sp>
      <p:sp>
        <p:nvSpPr>
          <p:cNvPr id="20" name="TextBox 19"/>
          <p:cNvSpPr txBox="1"/>
          <p:nvPr/>
        </p:nvSpPr>
        <p:spPr>
          <a:xfrm>
            <a:off x="4940598" y="5727402"/>
            <a:ext cx="4267200" cy="523220"/>
          </a:xfrm>
          <a:prstGeom prst="rect">
            <a:avLst/>
          </a:prstGeom>
          <a:noFill/>
        </p:spPr>
        <p:txBody>
          <a:bodyPr wrap="square" rtlCol="0">
            <a:spAutoFit/>
          </a:bodyPr>
          <a:lstStyle/>
          <a:p>
            <a:r>
              <a:rPr lang="en-US" sz="1400" dirty="0" smtClean="0">
                <a:solidFill>
                  <a:srgbClr val="0099FF"/>
                </a:solidFill>
                <a:latin typeface="Arial" pitchFamily="34" charset="0"/>
                <a:cs typeface="Arial" pitchFamily="34" charset="0"/>
              </a:rPr>
              <a:t>Top: VIIRS bias (M1-8) at Libya-4, Sudan-1 and Dome C; Bottom: VIIRS Bias using SNO-x for M1-3.</a:t>
            </a:r>
            <a:endParaRPr lang="en-US" sz="1400" dirty="0">
              <a:solidFill>
                <a:srgbClr val="0099FF"/>
              </a:solidFill>
              <a:latin typeface="Arial" pitchFamily="34" charset="0"/>
              <a:cs typeface="Arial" pitchFamily="34" charset="0"/>
            </a:endParaRPr>
          </a:p>
        </p:txBody>
      </p:sp>
      <p:pic>
        <p:nvPicPr>
          <p:cNvPr id="16" name="Picture 271"/>
          <p:cNvPicPr>
            <a:picLocks noChangeAspect="1" noChangeArrowheads="1"/>
          </p:cNvPicPr>
          <p:nvPr/>
        </p:nvPicPr>
        <p:blipFill>
          <a:blip r:embed="rId2" cstate="print"/>
          <a:srcRect/>
          <a:stretch>
            <a:fillRect/>
          </a:stretch>
        </p:blipFill>
        <p:spPr bwMode="auto">
          <a:xfrm>
            <a:off x="4953000" y="3971925"/>
            <a:ext cx="3962400" cy="1687851"/>
          </a:xfrm>
          <a:prstGeom prst="rect">
            <a:avLst/>
          </a:prstGeom>
          <a:noFill/>
          <a:ln w="9525" algn="ctr">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61099" y="2419350"/>
            <a:ext cx="3805637" cy="1466850"/>
          </a:xfrm>
          <a:prstGeom prst="rect">
            <a:avLst/>
          </a:prstGeom>
          <a:noFill/>
          <a:ln w="9525">
            <a:noFill/>
            <a:miter lim="800000"/>
            <a:headEnd/>
            <a:tailEnd/>
          </a:ln>
        </p:spPr>
      </p:pic>
      <p:sp>
        <p:nvSpPr>
          <p:cNvPr id="29" name="Rectangle 28"/>
          <p:cNvSpPr/>
          <p:nvPr/>
        </p:nvSpPr>
        <p:spPr>
          <a:xfrm>
            <a:off x="4855533" y="2286000"/>
            <a:ext cx="4192769" cy="3429000"/>
          </a:xfrm>
          <a:prstGeom prst="rect">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76136" y="1066800"/>
            <a:ext cx="990600" cy="830997"/>
          </a:xfrm>
          <a:prstGeom prst="rect">
            <a:avLst/>
          </a:prstGeom>
          <a:noFill/>
        </p:spPr>
        <p:txBody>
          <a:bodyPr wrap="square" rtlCol="0">
            <a:spAutoFit/>
          </a:bodyPr>
          <a:lstStyle/>
          <a:p>
            <a:pPr algn="ctr"/>
            <a:r>
              <a:rPr lang="en-US" sz="2400" dirty="0" smtClean="0"/>
              <a:t>Poster # 2.43</a:t>
            </a:r>
            <a:endParaRPr lang="en-US" sz="2400" dirty="0"/>
          </a:p>
        </p:txBody>
      </p:sp>
    </p:spTree>
    <p:extLst>
      <p:ext uri="{BB962C8B-B14F-4D97-AF65-F5344CB8AC3E}">
        <p14:creationId xmlns:p14="http://schemas.microsoft.com/office/powerpoint/2010/main" val="17101308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2667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Improved Ground-Based Polarization Sensitivity Measurement Capability for Next-Generation Environmental Remote Sensing Systems</a:t>
            </a:r>
            <a:r>
              <a:rPr lang="en-US" sz="2800" dirty="0" smtClean="0">
                <a:latin typeface="Arial" pitchFamily="34" charset="0"/>
                <a:cs typeface="Arial" pitchFamily="34" charset="0"/>
              </a:rPr>
              <a:t> </a:t>
            </a:r>
          </a:p>
          <a:p>
            <a:r>
              <a:rPr lang="en-US" sz="1400" dirty="0" smtClean="0"/>
              <a:t>Aaron Pearlman</a:t>
            </a:r>
            <a:r>
              <a:rPr lang="en-US" sz="1400" baseline="30000" dirty="0" smtClean="0"/>
              <a:t>1</a:t>
            </a:r>
            <a:r>
              <a:rPr lang="en-US" sz="1400" dirty="0" smtClean="0"/>
              <a:t>, Francis Padula</a:t>
            </a:r>
            <a:r>
              <a:rPr lang="en-US" sz="1400" baseline="30000" dirty="0" smtClean="0"/>
              <a:t>2</a:t>
            </a:r>
            <a:r>
              <a:rPr lang="en-US" sz="1400" dirty="0" smtClean="0"/>
              <a:t>, </a:t>
            </a:r>
            <a:r>
              <a:rPr lang="en-US" sz="1400" dirty="0" err="1" smtClean="0"/>
              <a:t>Raju</a:t>
            </a:r>
            <a:r>
              <a:rPr lang="en-US" sz="1400" dirty="0" smtClean="0"/>
              <a:t> Datla</a:t>
            </a:r>
            <a:r>
              <a:rPr lang="en-US" sz="1400" baseline="30000" dirty="0" smtClean="0"/>
              <a:t>1</a:t>
            </a:r>
            <a:r>
              <a:rPr lang="en-US" sz="1400" dirty="0" smtClean="0"/>
              <a:t>, </a:t>
            </a:r>
            <a:r>
              <a:rPr lang="en-US" sz="1400" dirty="0" err="1" smtClean="0"/>
              <a:t>Changyong</a:t>
            </a:r>
            <a:r>
              <a:rPr lang="en-US" sz="1400" dirty="0" smtClean="0"/>
              <a:t> Cao</a:t>
            </a:r>
            <a:r>
              <a:rPr lang="en-US" sz="1400" baseline="30000" dirty="0" smtClean="0"/>
              <a:t>3</a:t>
            </a:r>
            <a:r>
              <a:rPr lang="en-US" sz="1400" dirty="0" smtClean="0"/>
              <a:t>, &amp; </a:t>
            </a:r>
            <a:r>
              <a:rPr lang="en-US" sz="1400" dirty="0" err="1" smtClean="0"/>
              <a:t>Xiangqian</a:t>
            </a:r>
            <a:r>
              <a:rPr lang="en-US" sz="1400" dirty="0" smtClean="0"/>
              <a:t> Wu</a:t>
            </a:r>
            <a:r>
              <a:rPr lang="en-US" sz="1400" baseline="30000" dirty="0" smtClean="0"/>
              <a:t>3</a:t>
            </a:r>
            <a:endParaRPr lang="en-US" sz="1400" dirty="0" smtClean="0"/>
          </a:p>
          <a:p>
            <a:r>
              <a:rPr lang="en-US" sz="1400" baseline="30000" dirty="0" smtClean="0"/>
              <a:t>1</a:t>
            </a:r>
            <a:r>
              <a:rPr lang="en-US" sz="1400" dirty="0" smtClean="0"/>
              <a:t>ERT Inc., </a:t>
            </a:r>
            <a:r>
              <a:rPr lang="en-US" sz="1400" baseline="30000" dirty="0" smtClean="0"/>
              <a:t>2</a:t>
            </a:r>
            <a:r>
              <a:rPr lang="en-US" sz="1400" dirty="0" smtClean="0"/>
              <a:t>GeoThinkTank LLC, </a:t>
            </a:r>
            <a:r>
              <a:rPr lang="en-US" sz="1400" baseline="30000" dirty="0" smtClean="0"/>
              <a:t>3</a:t>
            </a:r>
            <a:r>
              <a:rPr lang="en-US" sz="1400" dirty="0" smtClean="0"/>
              <a:t>NOAA/NESDIS/STAR</a:t>
            </a:r>
          </a:p>
        </p:txBody>
      </p:sp>
      <p:sp>
        <p:nvSpPr>
          <p:cNvPr id="5" name="Rectangle 5"/>
          <p:cNvSpPr txBox="1">
            <a:spLocks noChangeArrowheads="1"/>
          </p:cNvSpPr>
          <p:nvPr/>
        </p:nvSpPr>
        <p:spPr>
          <a:xfrm>
            <a:off x="76200" y="1981200"/>
            <a:ext cx="4724400" cy="441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000" kern="0" dirty="0" smtClean="0">
                <a:solidFill>
                  <a:schemeClr val="tx1"/>
                </a:solidFill>
              </a:rPr>
              <a:t>The spectral </a:t>
            </a:r>
            <a:r>
              <a:rPr lang="en-US" sz="2000" kern="0" dirty="0" err="1" smtClean="0">
                <a:solidFill>
                  <a:schemeClr val="tx1"/>
                </a:solidFill>
              </a:rPr>
              <a:t>polarimeter</a:t>
            </a:r>
            <a:r>
              <a:rPr lang="en-US" sz="2000" kern="0" dirty="0" smtClean="0">
                <a:solidFill>
                  <a:schemeClr val="tx1"/>
                </a:solidFill>
              </a:rPr>
              <a:t> will be deployed to support next generation system validation of L1b and L2+ products.</a:t>
            </a:r>
            <a:endParaRPr kumimoji="0" lang="en-US" sz="800" b="0" i="0" u="none" strike="noStrike" kern="0" cap="none" spc="0" normalizeH="0" baseline="0" noProof="0" dirty="0" smtClean="0">
              <a:ln>
                <a:noFill/>
              </a:ln>
              <a:solidFill>
                <a:schemeClr val="tx1"/>
              </a:solidFill>
              <a:effectLst/>
              <a:uLnTx/>
              <a:uFillTx/>
            </a:endParaRPr>
          </a:p>
          <a:p>
            <a:pPr marL="342900" lvl="0" indent="-342900" algn="l" fontAlgn="base">
              <a:lnSpc>
                <a:spcPct val="90000"/>
              </a:lnSpc>
              <a:spcAft>
                <a:spcPct val="0"/>
              </a:spcAft>
              <a:buFontTx/>
              <a:buChar char="•"/>
            </a:pPr>
            <a:endParaRPr lang="en-US" sz="800" kern="0" dirty="0" smtClean="0">
              <a:solidFill>
                <a:schemeClr val="tx1"/>
              </a:solidFill>
            </a:endParaRPr>
          </a:p>
          <a:p>
            <a:pPr marL="342900" lvl="0" indent="-342900" algn="l" fontAlgn="base">
              <a:lnSpc>
                <a:spcPct val="90000"/>
              </a:lnSpc>
              <a:spcAft>
                <a:spcPct val="0"/>
              </a:spcAft>
              <a:buFontTx/>
              <a:buChar char="•"/>
            </a:pPr>
            <a:endParaRPr kumimoji="0" lang="en-US" sz="800" b="0" i="0" u="none" strike="noStrike" kern="0" cap="none" spc="0" normalizeH="0" baseline="0" noProof="0" dirty="0" smtClean="0">
              <a:ln>
                <a:noFill/>
              </a:ln>
              <a:solidFill>
                <a:schemeClr val="tx1"/>
              </a:solidFill>
              <a:effectLst/>
              <a:uLnTx/>
              <a:uFillTx/>
            </a:endParaRPr>
          </a:p>
          <a:p>
            <a:pPr marL="342900" lvl="0" indent="-342900" algn="l" fontAlgn="base">
              <a:lnSpc>
                <a:spcPct val="90000"/>
              </a:lnSpc>
              <a:spcAft>
                <a:spcPct val="0"/>
              </a:spcAft>
              <a:buFontTx/>
              <a:buChar char="•"/>
            </a:pPr>
            <a:r>
              <a:rPr lang="en-US" sz="2000" kern="0" dirty="0" smtClean="0">
                <a:solidFill>
                  <a:schemeClr val="tx1"/>
                </a:solidFill>
              </a:rPr>
              <a:t>The </a:t>
            </a:r>
            <a:r>
              <a:rPr lang="en-US" sz="2000" kern="0" dirty="0" err="1" smtClean="0">
                <a:solidFill>
                  <a:schemeClr val="tx1"/>
                </a:solidFill>
              </a:rPr>
              <a:t>polarimeter</a:t>
            </a:r>
            <a:r>
              <a:rPr lang="en-US" sz="2000" kern="0" dirty="0" smtClean="0">
                <a:solidFill>
                  <a:schemeClr val="tx1"/>
                </a:solidFill>
              </a:rPr>
              <a:t> has been upgraded to: </a:t>
            </a:r>
          </a:p>
          <a:p>
            <a:pPr marL="800100" lvl="1" indent="-342900" algn="l" fontAlgn="base">
              <a:lnSpc>
                <a:spcPct val="90000"/>
              </a:lnSpc>
              <a:spcAft>
                <a:spcPct val="0"/>
              </a:spcAft>
              <a:buFontTx/>
              <a:buChar char="•"/>
            </a:pPr>
            <a:r>
              <a:rPr lang="en-US" sz="1700" kern="0" dirty="0" smtClean="0">
                <a:solidFill>
                  <a:schemeClr val="tx1"/>
                </a:solidFill>
              </a:rPr>
              <a:t>Extend the </a:t>
            </a:r>
            <a:r>
              <a:rPr lang="en-US" sz="1700" kern="0" dirty="0" err="1" smtClean="0">
                <a:solidFill>
                  <a:schemeClr val="tx1"/>
                </a:solidFill>
              </a:rPr>
              <a:t>polarimeter’s</a:t>
            </a:r>
            <a:r>
              <a:rPr lang="en-US" sz="1700" kern="0" dirty="0" smtClean="0">
                <a:solidFill>
                  <a:schemeClr val="tx1"/>
                </a:solidFill>
              </a:rPr>
              <a:t> wavelength range (to 350-2500 nm)</a:t>
            </a:r>
          </a:p>
          <a:p>
            <a:pPr marL="800100" lvl="1" indent="-342900" algn="l" fontAlgn="base">
              <a:lnSpc>
                <a:spcPct val="90000"/>
              </a:lnSpc>
              <a:spcAft>
                <a:spcPct val="0"/>
              </a:spcAft>
              <a:buFontTx/>
              <a:buChar char="•"/>
            </a:pPr>
            <a:r>
              <a:rPr lang="en-US" sz="1700" kern="0" dirty="0" smtClean="0">
                <a:solidFill>
                  <a:schemeClr val="tx1"/>
                </a:solidFill>
              </a:rPr>
              <a:t>Allow automation of the measurements</a:t>
            </a:r>
          </a:p>
          <a:p>
            <a:pPr marL="800100" lvl="1" indent="-342900" algn="l" fontAlgn="base">
              <a:lnSpc>
                <a:spcPct val="90000"/>
              </a:lnSpc>
              <a:spcAft>
                <a:spcPct val="0"/>
              </a:spcAft>
              <a:buFontTx/>
              <a:buChar char="•"/>
            </a:pPr>
            <a:r>
              <a:rPr lang="en-US" sz="1700" kern="0" dirty="0" smtClean="0">
                <a:solidFill>
                  <a:schemeClr val="tx1"/>
                </a:solidFill>
              </a:rPr>
              <a:t>Remove the impacts of the spectrometer’s polarization sensitivity</a:t>
            </a:r>
          </a:p>
          <a:p>
            <a:pPr marL="800100" lvl="1" indent="-342900" algn="l" fontAlgn="base">
              <a:lnSpc>
                <a:spcPct val="90000"/>
              </a:lnSpc>
              <a:spcAft>
                <a:spcPct val="0"/>
              </a:spcAft>
              <a:buFontTx/>
              <a:buChar char="•"/>
            </a:pPr>
            <a:endParaRPr lang="en-US" sz="1700" kern="0" dirty="0" smtClean="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696200" y="6017060"/>
            <a:ext cx="1066800" cy="830997"/>
          </a:xfrm>
          <a:prstGeom prst="rect">
            <a:avLst/>
          </a:prstGeom>
          <a:noFill/>
        </p:spPr>
        <p:txBody>
          <a:bodyPr wrap="square" rtlCol="0">
            <a:spAutoFit/>
          </a:bodyPr>
          <a:lstStyle/>
          <a:p>
            <a:pPr algn="ctr"/>
            <a:r>
              <a:rPr lang="en-US" sz="2400" dirty="0" smtClean="0"/>
              <a:t>Poster # 2.44</a:t>
            </a:r>
            <a:endParaRPr lang="en-US" sz="2400" dirty="0"/>
          </a:p>
        </p:txBody>
      </p:sp>
      <p:pic>
        <p:nvPicPr>
          <p:cNvPr id="12" name="Picture 2" descr="C:\Users\pearlman\Documents\presentations\Field_Campaign_Workshop_2015-04\IMG_1135.JPG"/>
          <p:cNvPicPr>
            <a:picLocks noChangeAspect="1" noChangeArrowheads="1"/>
          </p:cNvPicPr>
          <p:nvPr/>
        </p:nvPicPr>
        <p:blipFill>
          <a:blip r:embed="rId3" cstate="print"/>
          <a:srcRect l="11628" t="32797" r="25760" b="19499"/>
          <a:stretch>
            <a:fillRect/>
          </a:stretch>
        </p:blipFill>
        <p:spPr bwMode="auto">
          <a:xfrm>
            <a:off x="4724401" y="1828800"/>
            <a:ext cx="4191000" cy="2394857"/>
          </a:xfrm>
          <a:prstGeom prst="rect">
            <a:avLst/>
          </a:prstGeom>
          <a:ln>
            <a:noFill/>
          </a:ln>
          <a:effectLst>
            <a:outerShdw blurRad="190500" algn="tl" rotWithShape="0">
              <a:srgbClr val="000000">
                <a:alpha val="70000"/>
              </a:srgbClr>
            </a:outerShdw>
          </a:effectLst>
        </p:spPr>
      </p:pic>
      <p:sp>
        <p:nvSpPr>
          <p:cNvPr id="13" name="Rounded Rectangle 12"/>
          <p:cNvSpPr/>
          <p:nvPr/>
        </p:nvSpPr>
        <p:spPr>
          <a:xfrm>
            <a:off x="4700000" y="4343400"/>
            <a:ext cx="2081800" cy="1385020"/>
          </a:xfrm>
          <a:prstGeom prst="roundRect">
            <a:avLst>
              <a:gd name="adj" fmla="val 9899"/>
            </a:avLst>
          </a:prstGeom>
        </p:spPr>
        <p:style>
          <a:lnRef idx="2">
            <a:schemeClr val="dk1"/>
          </a:lnRef>
          <a:fillRef idx="1">
            <a:schemeClr val="lt1"/>
          </a:fillRef>
          <a:effectRef idx="0">
            <a:schemeClr val="dk1"/>
          </a:effectRef>
          <a:fontRef idx="minor">
            <a:schemeClr val="dk1"/>
          </a:fontRef>
        </p:style>
        <p:txBody>
          <a:bodyPr rtlCol="0" anchor="ctr"/>
          <a:lstStyle/>
          <a:p>
            <a:r>
              <a:rPr lang="en-US" sz="1200" b="1" dirty="0" smtClean="0"/>
              <a:t>Spectral </a:t>
            </a:r>
            <a:r>
              <a:rPr lang="en-US" sz="1200" b="1" dirty="0" err="1" smtClean="0"/>
              <a:t>Polarimeter</a:t>
            </a:r>
            <a:endParaRPr lang="en-US" sz="1200" b="1" dirty="0" smtClean="0"/>
          </a:p>
          <a:p>
            <a:r>
              <a:rPr lang="en-US" sz="1200" dirty="0" smtClean="0"/>
              <a:t>Incident radiation reflects off the mirror and propagates through the polarizer, integrating sphere, and collected by the ASD spectrometer’s fiber bundle.</a:t>
            </a:r>
          </a:p>
        </p:txBody>
      </p:sp>
      <p:pic>
        <p:nvPicPr>
          <p:cNvPr id="14" name="Picture 13" descr="Picture14.png"/>
          <p:cNvPicPr>
            <a:picLocks noChangeAspect="1"/>
          </p:cNvPicPr>
          <p:nvPr/>
        </p:nvPicPr>
        <p:blipFill>
          <a:blip r:embed="rId4" cstate="print"/>
          <a:srcRect l="18862"/>
          <a:stretch>
            <a:fillRect/>
          </a:stretch>
        </p:blipFill>
        <p:spPr>
          <a:xfrm>
            <a:off x="6839700" y="4267200"/>
            <a:ext cx="2304300" cy="1693351"/>
          </a:xfrm>
          <a:prstGeom prst="rect">
            <a:avLst/>
          </a:prstGeom>
        </p:spPr>
      </p:pic>
    </p:spTree>
    <p:extLst>
      <p:ext uri="{BB962C8B-B14F-4D97-AF65-F5344CB8AC3E}">
        <p14:creationId xmlns:p14="http://schemas.microsoft.com/office/powerpoint/2010/main" val="23094781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228600"/>
            <a:ext cx="91440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2060"/>
                </a:solidFill>
              </a:rPr>
              <a:t>Evaluation of Near Surface UAV Capabilities </a:t>
            </a:r>
          </a:p>
          <a:p>
            <a:r>
              <a:rPr lang="en-US" sz="2800" b="1" dirty="0" smtClean="0">
                <a:solidFill>
                  <a:srgbClr val="002060"/>
                </a:solidFill>
              </a:rPr>
              <a:t>for the GOES-R Field Campaign</a:t>
            </a:r>
          </a:p>
          <a:p>
            <a:endParaRPr lang="en-US" sz="500" dirty="0" smtClean="0">
              <a:solidFill>
                <a:srgbClr val="002060"/>
              </a:solidFill>
            </a:endParaRPr>
          </a:p>
          <a:p>
            <a:r>
              <a:rPr lang="en-US" sz="1800" dirty="0" smtClean="0"/>
              <a:t>Francis Padula</a:t>
            </a:r>
            <a:r>
              <a:rPr lang="en-US" sz="1800" baseline="30000" dirty="0" smtClean="0"/>
              <a:t>1</a:t>
            </a:r>
            <a:r>
              <a:rPr lang="en-US" sz="1800" dirty="0" smtClean="0"/>
              <a:t>, Changyong Cao</a:t>
            </a:r>
            <a:r>
              <a:rPr lang="en-US" sz="1800" baseline="30000" dirty="0" smtClean="0"/>
              <a:t>2</a:t>
            </a:r>
            <a:r>
              <a:rPr lang="en-US" sz="1800" dirty="0" smtClean="0"/>
              <a:t>, Istvan Laszlo</a:t>
            </a:r>
            <a:r>
              <a:rPr lang="en-US" sz="1800" baseline="30000" dirty="0" smtClean="0"/>
              <a:t>2</a:t>
            </a:r>
            <a:r>
              <a:rPr lang="en-US" sz="1800" dirty="0" smtClean="0"/>
              <a:t>, Yunyue Yu</a:t>
            </a:r>
            <a:r>
              <a:rPr lang="en-US" sz="1800" baseline="30000" dirty="0" smtClean="0"/>
              <a:t>2</a:t>
            </a:r>
            <a:r>
              <a:rPr lang="en-US" sz="1800" dirty="0" smtClean="0"/>
              <a:t>, Steve Goodman</a:t>
            </a:r>
            <a:r>
              <a:rPr lang="en-US" sz="1800" baseline="30000" dirty="0" smtClean="0"/>
              <a:t>3</a:t>
            </a:r>
          </a:p>
          <a:p>
            <a:r>
              <a:rPr lang="en-US" sz="1400" i="1" dirty="0" smtClean="0"/>
              <a:t>(</a:t>
            </a:r>
            <a:r>
              <a:rPr lang="en-US" sz="1400" i="1" baseline="30000" dirty="0" smtClean="0"/>
              <a:t>1</a:t>
            </a:r>
            <a:r>
              <a:rPr lang="en-US" sz="1400" i="1" dirty="0" smtClean="0"/>
              <a:t>GeoThinkTank LLC; </a:t>
            </a:r>
            <a:r>
              <a:rPr lang="en-US" sz="1400" i="1" baseline="30000" dirty="0" smtClean="0"/>
              <a:t>2</a:t>
            </a:r>
            <a:r>
              <a:rPr lang="en-US" sz="1400" i="1" dirty="0" smtClean="0"/>
              <a:t>NOAA/NESDIS/STAR; </a:t>
            </a:r>
            <a:r>
              <a:rPr lang="en-US" sz="1400" i="1" baseline="30000" dirty="0" smtClean="0"/>
              <a:t>3</a:t>
            </a:r>
            <a:r>
              <a:rPr lang="en-US" sz="1400" i="1" dirty="0" smtClean="0"/>
              <a:t>NOAA/NESDIS/GOES-R Program Office)</a:t>
            </a:r>
            <a:endParaRPr lang="en-US" sz="105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828800"/>
            <a:ext cx="4876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1800" dirty="0" smtClean="0">
                <a:solidFill>
                  <a:srgbClr val="002060"/>
                </a:solidFill>
              </a:rPr>
              <a:t>Near surface UAV systems are being evaluated to address several heritage limitations and gaps in surface measurement and ground truth validation capabilities in support of post-launch validation of L1b and L2+ products</a:t>
            </a:r>
          </a:p>
          <a:p>
            <a:pPr marL="342900" lvl="0" indent="-342900" algn="l" fontAlgn="base">
              <a:lnSpc>
                <a:spcPct val="90000"/>
              </a:lnSpc>
              <a:spcAft>
                <a:spcPct val="0"/>
              </a:spcAft>
              <a:buFontTx/>
              <a:buChar char="•"/>
            </a:pPr>
            <a:endParaRPr lang="en-US" sz="300" dirty="0" smtClean="0">
              <a:solidFill>
                <a:srgbClr val="002060"/>
              </a:solidFill>
            </a:endParaRPr>
          </a:p>
          <a:p>
            <a:pPr marL="342900" lvl="0" indent="-342900" algn="l" fontAlgn="base">
              <a:lnSpc>
                <a:spcPct val="90000"/>
              </a:lnSpc>
              <a:spcAft>
                <a:spcPct val="0"/>
              </a:spcAft>
              <a:buFontTx/>
              <a:buChar char="•"/>
            </a:pPr>
            <a:r>
              <a:rPr lang="en-US" sz="1800" dirty="0" smtClean="0">
                <a:solidFill>
                  <a:srgbClr val="002060"/>
                </a:solidFill>
              </a:rPr>
              <a:t>Two unique systems were investigated for near surface (≤ 20 m above ground level) collection: </a:t>
            </a:r>
          </a:p>
          <a:p>
            <a:pPr marL="800100" lvl="1" indent="-342900" algn="l" fontAlgn="base">
              <a:lnSpc>
                <a:spcPct val="90000"/>
              </a:lnSpc>
              <a:spcAft>
                <a:spcPct val="0"/>
              </a:spcAft>
              <a:buAutoNum type="arabicParenR"/>
            </a:pPr>
            <a:r>
              <a:rPr lang="en-US" sz="1800" dirty="0" smtClean="0">
                <a:solidFill>
                  <a:srgbClr val="002060"/>
                </a:solidFill>
              </a:rPr>
              <a:t>Rotary UAV system to facilitate the collection of high quality goniometric observations of Earth surface targets</a:t>
            </a:r>
          </a:p>
          <a:p>
            <a:pPr marL="800100" lvl="1" indent="-342900" algn="l" fontAlgn="base">
              <a:lnSpc>
                <a:spcPct val="90000"/>
              </a:lnSpc>
              <a:spcAft>
                <a:spcPct val="0"/>
              </a:spcAft>
              <a:buAutoNum type="arabicParenR"/>
            </a:pPr>
            <a:endParaRPr lang="en-US" sz="500" dirty="0" smtClean="0">
              <a:solidFill>
                <a:srgbClr val="002060"/>
              </a:solidFill>
            </a:endParaRPr>
          </a:p>
          <a:p>
            <a:pPr marL="804862" lvl="1" indent="-342900" algn="l" fontAlgn="base">
              <a:lnSpc>
                <a:spcPct val="90000"/>
              </a:lnSpc>
              <a:spcAft>
                <a:spcPct val="0"/>
              </a:spcAft>
              <a:buAutoNum type="arabicParenR" startAt="2"/>
            </a:pPr>
            <a:r>
              <a:rPr lang="en-US" sz="1800" dirty="0" smtClean="0">
                <a:solidFill>
                  <a:srgbClr val="002060"/>
                </a:solidFill>
              </a:rPr>
              <a:t>Fixed-wing UAV system to facilitate the collection of surface observations of Earth targets over extended regions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2.45</a:t>
            </a:r>
            <a:endParaRPr lang="en-US" sz="2400" dirty="0"/>
          </a:p>
        </p:txBody>
      </p:sp>
      <p:pic>
        <p:nvPicPr>
          <p:cNvPr id="72" name="Picture 71" descr="1.png"/>
          <p:cNvPicPr>
            <a:picLocks noChangeAspect="1"/>
          </p:cNvPicPr>
          <p:nvPr/>
        </p:nvPicPr>
        <p:blipFill>
          <a:blip r:embed="rId3" cstate="print"/>
          <a:stretch>
            <a:fillRect/>
          </a:stretch>
        </p:blipFill>
        <p:spPr>
          <a:xfrm>
            <a:off x="4953000" y="1868991"/>
            <a:ext cx="3581400" cy="1898069"/>
          </a:xfrm>
          <a:prstGeom prst="rect">
            <a:avLst/>
          </a:prstGeom>
        </p:spPr>
      </p:pic>
      <p:pic>
        <p:nvPicPr>
          <p:cNvPr id="73" name="Picture 72" descr="1.png"/>
          <p:cNvPicPr>
            <a:picLocks noChangeAspect="1"/>
          </p:cNvPicPr>
          <p:nvPr/>
        </p:nvPicPr>
        <p:blipFill>
          <a:blip r:embed="rId4" cstate="print"/>
          <a:stretch>
            <a:fillRect/>
          </a:stretch>
        </p:blipFill>
        <p:spPr>
          <a:xfrm>
            <a:off x="4953000" y="3850192"/>
            <a:ext cx="3581400" cy="1902154"/>
          </a:xfrm>
          <a:prstGeom prst="rect">
            <a:avLst/>
          </a:prstGeom>
        </p:spPr>
      </p:pic>
    </p:spTree>
    <p:extLst>
      <p:ext uri="{BB962C8B-B14F-4D97-AF65-F5344CB8AC3E}">
        <p14:creationId xmlns:p14="http://schemas.microsoft.com/office/powerpoint/2010/main" val="281827132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uearc-evs2\project\p1399\99_Working\Users\awerbos\AAT2.png"/>
          <p:cNvPicPr>
            <a:picLocks noChangeAspect="1" noChangeArrowheads="1"/>
          </p:cNvPicPr>
          <p:nvPr/>
        </p:nvPicPr>
        <p:blipFill>
          <a:blip r:embed="rId2" cstate="print"/>
          <a:srcRect/>
          <a:stretch>
            <a:fillRect/>
          </a:stretch>
        </p:blipFill>
        <p:spPr bwMode="auto">
          <a:xfrm>
            <a:off x="5334000" y="3581400"/>
            <a:ext cx="3505200" cy="1825148"/>
          </a:xfrm>
          <a:prstGeom prst="rect">
            <a:avLst/>
          </a:prstGeom>
          <a:noFill/>
        </p:spPr>
      </p:pic>
      <p:sp>
        <p:nvSpPr>
          <p:cNvPr id="4" name="Rectangle 4"/>
          <p:cNvSpPr txBox="1">
            <a:spLocks noChangeArrowheads="1"/>
          </p:cNvSpPr>
          <p:nvPr/>
        </p:nvSpPr>
        <p:spPr>
          <a:xfrm>
            <a:off x="0" y="4873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The Algorithm Workbench</a:t>
            </a:r>
            <a:br>
              <a:rPr lang="en-US" sz="2800" dirty="0" smtClean="0">
                <a:solidFill>
                  <a:srgbClr val="0000FF"/>
                </a:solidFill>
                <a:latin typeface="Arial" pitchFamily="34" charset="0"/>
                <a:cs typeface="Arial" pitchFamily="34" charset="0"/>
              </a:rPr>
            </a:br>
            <a:r>
              <a:rPr lang="en-US" sz="2000" dirty="0" smtClean="0">
                <a:solidFill>
                  <a:srgbClr val="0000FF"/>
                </a:solidFill>
                <a:latin typeface="Arial" pitchFamily="34" charset="0"/>
                <a:cs typeface="Arial" pitchFamily="34" charset="0"/>
              </a:rPr>
              <a:t>Alexander Werbos, David Hogan, Daniel Hunt, Erik </a:t>
            </a:r>
            <a:r>
              <a:rPr lang="en-US" sz="2000" dirty="0" err="1" smtClean="0">
                <a:solidFill>
                  <a:srgbClr val="0000FF"/>
                </a:solidFill>
                <a:latin typeface="Arial" pitchFamily="34" charset="0"/>
                <a:cs typeface="Arial" pitchFamily="34" charset="0"/>
              </a:rPr>
              <a:t>Steinfelt</a:t>
            </a:r>
            <a:r>
              <a:rPr lang="en-US" sz="2000" dirty="0" smtClean="0">
                <a:solidFill>
                  <a:srgbClr val="0000FF"/>
                </a:solidFill>
                <a:latin typeface="Arial" pitchFamily="34" charset="0"/>
                <a:cs typeface="Arial" pitchFamily="34" charset="0"/>
              </a:rPr>
              <a:t>, T. Scott </a:t>
            </a:r>
            <a:r>
              <a:rPr lang="en-US" sz="2000" dirty="0" err="1" smtClean="0">
                <a:solidFill>
                  <a:srgbClr val="0000FF"/>
                </a:solidFill>
                <a:latin typeface="Arial" pitchFamily="34" charset="0"/>
                <a:cs typeface="Arial" pitchFamily="34" charset="0"/>
              </a:rPr>
              <a:t>Zaccheo</a:t>
            </a:r>
            <a:endParaRPr lang="en-US" sz="2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Atmospheric and Environmental Research (AER)</a:t>
            </a:r>
          </a:p>
          <a:p>
            <a:r>
              <a:rPr lang="en-US" sz="1800" dirty="0" smtClean="0">
                <a:solidFill>
                  <a:srgbClr val="0000FF"/>
                </a:solidFill>
                <a:latin typeface="Arial" pitchFamily="34" charset="0"/>
                <a:cs typeface="Arial" pitchFamily="34" charset="0"/>
              </a:rPr>
              <a:t>Lexington, MA</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6002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000" b="0" i="0" u="none" strike="noStrike" kern="0" cap="none" spc="0" normalizeH="0" baseline="0" noProof="0" dirty="0" smtClean="0">
                <a:ln>
                  <a:noFill/>
                </a:ln>
                <a:solidFill>
                  <a:srgbClr val="333399"/>
                </a:solidFill>
                <a:effectLst/>
                <a:uLnTx/>
                <a:uFillTx/>
                <a:latin typeface="Arial"/>
              </a:rPr>
              <a:t>Dynamic algorithm design, test and processing framework</a:t>
            </a:r>
          </a:p>
          <a:p>
            <a:pPr marL="342900" lvl="0" indent="-342900" algn="l" fontAlgn="base">
              <a:lnSpc>
                <a:spcPct val="90000"/>
              </a:lnSpc>
              <a:spcAft>
                <a:spcPct val="0"/>
              </a:spcAft>
              <a:buFontTx/>
              <a:buChar char="•"/>
            </a:pPr>
            <a:r>
              <a:rPr lang="en-US" sz="2000" kern="0" noProof="0" dirty="0" smtClean="0">
                <a:solidFill>
                  <a:srgbClr val="333399"/>
                </a:solidFill>
                <a:latin typeface="Arial"/>
              </a:rPr>
              <a:t>S</a:t>
            </a:r>
            <a:r>
              <a:rPr kumimoji="0" lang="en-US" sz="2000" b="0" i="0" u="none" strike="noStrike" kern="0" cap="none" spc="0" normalizeH="0" baseline="0" noProof="0" dirty="0" smtClean="0">
                <a:ln>
                  <a:noFill/>
                </a:ln>
                <a:solidFill>
                  <a:srgbClr val="333399"/>
                </a:solidFill>
                <a:effectLst/>
                <a:uLnTx/>
                <a:uFillTx/>
                <a:latin typeface="Arial"/>
              </a:rPr>
              <a:t>peeds algorithm</a:t>
            </a:r>
            <a:r>
              <a:rPr kumimoji="0" lang="en-US" sz="2000" b="0" i="0" u="none" strike="noStrike" kern="0" cap="none" spc="0" normalizeH="0" noProof="0" dirty="0" smtClean="0">
                <a:ln>
                  <a:noFill/>
                </a:ln>
                <a:solidFill>
                  <a:srgbClr val="333399"/>
                </a:solidFill>
                <a:effectLst/>
                <a:uLnTx/>
                <a:uFillTx/>
                <a:latin typeface="Arial"/>
              </a:rPr>
              <a:t> </a:t>
            </a:r>
            <a:r>
              <a:rPr kumimoji="0" lang="en-US" sz="2000" b="0" i="0" u="none" strike="noStrike" kern="0" cap="none" spc="0" normalizeH="0" baseline="0" noProof="0" dirty="0" smtClean="0">
                <a:ln>
                  <a:noFill/>
                </a:ln>
                <a:solidFill>
                  <a:srgbClr val="333399"/>
                </a:solidFill>
                <a:effectLst/>
                <a:uLnTx/>
                <a:uFillTx/>
                <a:latin typeface="Arial"/>
              </a:rPr>
              <a:t>development and transition</a:t>
            </a:r>
            <a:r>
              <a:rPr kumimoji="0" lang="en-US" sz="2000" b="0" i="0" u="none" strike="noStrike" kern="0" cap="none" spc="0" normalizeH="0" noProof="0" dirty="0" smtClean="0">
                <a:ln>
                  <a:noFill/>
                </a:ln>
                <a:solidFill>
                  <a:srgbClr val="333399"/>
                </a:solidFill>
                <a:effectLst/>
                <a:uLnTx/>
                <a:uFillTx/>
                <a:latin typeface="Arial"/>
              </a:rPr>
              <a:t> of Research to Operations</a:t>
            </a:r>
          </a:p>
          <a:p>
            <a:pPr marL="342900" lvl="0" indent="-342900" algn="l" fontAlgn="base">
              <a:lnSpc>
                <a:spcPct val="90000"/>
              </a:lnSpc>
              <a:spcAft>
                <a:spcPct val="0"/>
              </a:spcAft>
              <a:buFontTx/>
              <a:buChar char="•"/>
            </a:pPr>
            <a:r>
              <a:rPr lang="en-US" sz="2000" kern="0" baseline="0" dirty="0" smtClean="0">
                <a:solidFill>
                  <a:srgbClr val="333399"/>
                </a:solidFill>
                <a:latin typeface="Arial"/>
              </a:rPr>
              <a:t>Provides</a:t>
            </a:r>
            <a:endParaRPr kumimoji="0" lang="en-US" sz="2000" b="0" i="0" u="none" strike="noStrike" kern="0" cap="none" spc="0" normalizeH="0" baseline="0" noProof="0" dirty="0" smtClean="0">
              <a:ln>
                <a:noFill/>
              </a:ln>
              <a:solidFill>
                <a:srgbClr val="333399"/>
              </a:solidFill>
              <a:effectLst/>
              <a:uLnTx/>
              <a:uFillTx/>
              <a:latin typeface="Arial"/>
            </a:endParaRPr>
          </a:p>
          <a:p>
            <a:pPr marL="682625" lvl="1" indent="-225425" algn="l" fontAlgn="base">
              <a:lnSpc>
                <a:spcPct val="90000"/>
              </a:lnSpc>
              <a:spcAft>
                <a:spcPct val="0"/>
              </a:spcAft>
              <a:buFontTx/>
              <a:buChar char="–"/>
            </a:pPr>
            <a:r>
              <a:rPr lang="en-US" sz="1800" kern="0" dirty="0" smtClean="0">
                <a:solidFill>
                  <a:srgbClr val="009999"/>
                </a:solidFill>
                <a:latin typeface="Arial"/>
              </a:rPr>
              <a:t>Database-oriented approach to describe </a:t>
            </a:r>
            <a:r>
              <a:rPr kumimoji="0" lang="en-US" sz="1800" b="0" i="0" u="none" strike="noStrike" kern="0" cap="none" spc="0" normalizeH="0" baseline="0" noProof="0" dirty="0" smtClean="0">
                <a:ln>
                  <a:noFill/>
                </a:ln>
                <a:solidFill>
                  <a:srgbClr val="009999"/>
                </a:solidFill>
                <a:effectLst/>
                <a:uLnTx/>
                <a:uFillTx/>
                <a:latin typeface="Arial"/>
              </a:rPr>
              <a:t>algorithm input</a:t>
            </a:r>
            <a:r>
              <a:rPr lang="en-US" sz="1800" kern="0" dirty="0">
                <a:solidFill>
                  <a:srgbClr val="009999"/>
                </a:solidFill>
                <a:latin typeface="Arial"/>
              </a:rPr>
              <a:t> </a:t>
            </a:r>
            <a:r>
              <a:rPr lang="en-US" sz="1800" kern="0" dirty="0" smtClean="0">
                <a:solidFill>
                  <a:srgbClr val="009999"/>
                </a:solidFill>
                <a:latin typeface="Arial"/>
              </a:rPr>
              <a:t>data</a:t>
            </a:r>
            <a:r>
              <a:rPr kumimoji="0" lang="en-US" sz="1800" b="0" i="0" u="none" strike="noStrike" kern="0" cap="none" spc="0" normalizeH="0" noProof="0" dirty="0" smtClean="0">
                <a:ln>
                  <a:noFill/>
                </a:ln>
                <a:solidFill>
                  <a:srgbClr val="009999"/>
                </a:solidFill>
                <a:effectLst/>
                <a:uLnTx/>
                <a:uFillTx/>
                <a:latin typeface="Arial"/>
              </a:rPr>
              <a:t> and  output products</a:t>
            </a:r>
            <a:endParaRPr kumimoji="0" lang="en-US" sz="1800" b="0" i="0" u="none" strike="noStrike" kern="0" cap="none" spc="0" normalizeH="0" baseline="0" noProof="0" dirty="0" smtClean="0">
              <a:ln>
                <a:noFill/>
              </a:ln>
              <a:solidFill>
                <a:srgbClr val="009999"/>
              </a:solidFill>
              <a:effectLst/>
              <a:uLnTx/>
              <a:uFillTx/>
              <a:latin typeface="Arial"/>
            </a:endParaRPr>
          </a:p>
          <a:p>
            <a:pPr marL="682625" lvl="1" indent="-225425" algn="l" fontAlgn="base">
              <a:lnSpc>
                <a:spcPct val="90000"/>
              </a:lnSpc>
              <a:spcAft>
                <a:spcPct val="0"/>
              </a:spcAft>
              <a:buFontTx/>
              <a:buChar char="–"/>
            </a:pPr>
            <a:r>
              <a:rPr lang="en-US" sz="1800" kern="0" dirty="0" smtClean="0">
                <a:solidFill>
                  <a:srgbClr val="009999"/>
                </a:solidFill>
                <a:latin typeface="Arial"/>
              </a:rPr>
              <a:t>Software for automatic algorithm tree generation, visualization, and execution</a:t>
            </a:r>
          </a:p>
          <a:p>
            <a:pPr marL="682625" lvl="1" indent="-225425" algn="l" fontAlgn="base">
              <a:lnSpc>
                <a:spcPct val="90000"/>
              </a:lnSpc>
              <a:spcAft>
                <a:spcPct val="0"/>
              </a:spcAft>
              <a:buFontTx/>
              <a:buChar char="–"/>
            </a:pPr>
            <a:r>
              <a:rPr lang="en-US" sz="1800" kern="0" dirty="0" smtClean="0">
                <a:solidFill>
                  <a:srgbClr val="009999"/>
                </a:solidFill>
                <a:latin typeface="Arial"/>
              </a:rPr>
              <a:t>Template approach for running C++ and FORTRAN algorithms</a:t>
            </a:r>
          </a:p>
          <a:p>
            <a:pPr marL="682625" lvl="1" indent="-225425" algn="l" fontAlgn="base">
              <a:lnSpc>
                <a:spcPct val="90000"/>
              </a:lnSpc>
              <a:spcAft>
                <a:spcPct val="0"/>
              </a:spcAft>
              <a:buFontTx/>
              <a:buChar char="–"/>
            </a:pPr>
            <a:r>
              <a:rPr lang="en-US" sz="1800" kern="0" dirty="0" smtClean="0">
                <a:solidFill>
                  <a:srgbClr val="009999"/>
                </a:solidFill>
                <a:latin typeface="Arial"/>
              </a:rPr>
              <a:t>Extensible infrastructure for new user algorithms and tools</a:t>
            </a:r>
            <a:endParaRPr lang="en-US" sz="1800" kern="0" dirty="0">
              <a:solidFill>
                <a:srgbClr val="009999"/>
              </a:solidFill>
              <a:latin typeface="Arial"/>
            </a:endParaRPr>
          </a:p>
          <a:p>
            <a:pPr>
              <a:lnSpc>
                <a:spcPct val="90000"/>
              </a:lnSpc>
            </a:pPr>
            <a:endParaRPr lang="en-US" dirty="0"/>
          </a:p>
        </p:txBody>
      </p:sp>
      <p:sp>
        <p:nvSpPr>
          <p:cNvPr id="8" name="TextBox 7"/>
          <p:cNvSpPr txBox="1"/>
          <p:nvPr/>
        </p:nvSpPr>
        <p:spPr>
          <a:xfrm>
            <a:off x="5105400" y="5177135"/>
            <a:ext cx="3886200" cy="461665"/>
          </a:xfrm>
          <a:prstGeom prst="rect">
            <a:avLst/>
          </a:prstGeom>
          <a:noFill/>
        </p:spPr>
        <p:txBody>
          <a:bodyPr wrap="square" rtlCol="0">
            <a:spAutoFit/>
          </a:bodyPr>
          <a:lstStyle/>
          <a:p>
            <a:pPr algn="ctr"/>
            <a:r>
              <a:rPr lang="en-US" sz="1200" i="1" dirty="0" smtClean="0"/>
              <a:t>Real World  Implementation: </a:t>
            </a:r>
          </a:p>
          <a:p>
            <a:pPr algn="ctr"/>
            <a:r>
              <a:rPr lang="en-US" sz="1200" i="1" dirty="0" smtClean="0"/>
              <a:t>Algorithm Architect Tool Visualizer</a:t>
            </a:r>
            <a:endParaRPr lang="en-US" sz="12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715000"/>
            <a:ext cx="4724400" cy="984250"/>
          </a:xfrm>
          <a:prstGeom prst="rect">
            <a:avLst/>
          </a:prstGeom>
        </p:spPr>
      </p:pic>
      <p:pic>
        <p:nvPicPr>
          <p:cNvPr id="7" name="Picture 2" descr="\\bluearc-evs2\project\p1399\99_Working\Users\awerbos\AlgorithmLibraryApproach.png"/>
          <p:cNvPicPr>
            <a:picLocks noChangeAspect="1" noChangeArrowheads="1"/>
          </p:cNvPicPr>
          <p:nvPr/>
        </p:nvPicPr>
        <p:blipFill>
          <a:blip r:embed="rId4" cstate="print"/>
          <a:srcRect/>
          <a:stretch>
            <a:fillRect/>
          </a:stretch>
        </p:blipFill>
        <p:spPr bwMode="auto">
          <a:xfrm>
            <a:off x="5257800" y="1752600"/>
            <a:ext cx="3505200" cy="1511721"/>
          </a:xfrm>
          <a:prstGeom prst="rect">
            <a:avLst/>
          </a:prstGeom>
          <a:noFill/>
        </p:spPr>
      </p:pic>
      <p:sp>
        <p:nvSpPr>
          <p:cNvPr id="9" name="TextBox 8"/>
          <p:cNvSpPr txBox="1"/>
          <p:nvPr/>
        </p:nvSpPr>
        <p:spPr>
          <a:xfrm>
            <a:off x="5029200" y="3228201"/>
            <a:ext cx="3886200" cy="276999"/>
          </a:xfrm>
          <a:prstGeom prst="rect">
            <a:avLst/>
          </a:prstGeom>
          <a:noFill/>
        </p:spPr>
        <p:txBody>
          <a:bodyPr wrap="square" rtlCol="0">
            <a:spAutoFit/>
          </a:bodyPr>
          <a:lstStyle/>
          <a:p>
            <a:pPr algn="ctr"/>
            <a:r>
              <a:rPr lang="en-US" sz="1200" i="1" dirty="0" smtClean="0"/>
              <a:t>Concept Architecture</a:t>
            </a:r>
            <a:endParaRPr lang="en-US" sz="1200" i="1" dirty="0"/>
          </a:p>
        </p:txBody>
      </p:sp>
      <p:sp>
        <p:nvSpPr>
          <p:cNvPr id="10" name="TextBox 9"/>
          <p:cNvSpPr txBox="1"/>
          <p:nvPr/>
        </p:nvSpPr>
        <p:spPr>
          <a:xfrm>
            <a:off x="7658100" y="5791626"/>
            <a:ext cx="1066800" cy="830997"/>
          </a:xfrm>
          <a:prstGeom prst="rect">
            <a:avLst/>
          </a:prstGeom>
          <a:noFill/>
        </p:spPr>
        <p:txBody>
          <a:bodyPr wrap="square" rtlCol="0">
            <a:spAutoFit/>
          </a:bodyPr>
          <a:lstStyle/>
          <a:p>
            <a:pPr algn="ctr"/>
            <a:r>
              <a:rPr lang="en-US" sz="2400" dirty="0" smtClean="0"/>
              <a:t>Poster # 2.46</a:t>
            </a:r>
            <a:endParaRPr lang="en-US" sz="2400" dirty="0"/>
          </a:p>
        </p:txBody>
      </p:sp>
    </p:spTree>
    <p:extLst>
      <p:ext uri="{BB962C8B-B14F-4D97-AF65-F5344CB8AC3E}">
        <p14:creationId xmlns:p14="http://schemas.microsoft.com/office/powerpoint/2010/main" val="33611128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Circular Arrow 28"/>
          <p:cNvSpPr/>
          <p:nvPr/>
        </p:nvSpPr>
        <p:spPr>
          <a:xfrm rot="5400000" flipV="1">
            <a:off x="2266257" y="1391343"/>
            <a:ext cx="2590800" cy="2551314"/>
          </a:xfrm>
          <a:prstGeom prst="circularArrow">
            <a:avLst>
              <a:gd name="adj1" fmla="val 3696"/>
              <a:gd name="adj2" fmla="val 1142319"/>
              <a:gd name="adj3" fmla="val 18913488"/>
              <a:gd name="adj4" fmla="val 13430591"/>
              <a:gd name="adj5" fmla="val 5298"/>
            </a:avLst>
          </a:prstGeom>
          <a:solidFill>
            <a:schemeClr val="accent1">
              <a:lumMod val="75000"/>
            </a:schemeClr>
          </a:solidFill>
          <a:ln>
            <a:solidFill>
              <a:schemeClr val="accent1">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28" name="Circular Arrow 27"/>
          <p:cNvSpPr/>
          <p:nvPr/>
        </p:nvSpPr>
        <p:spPr>
          <a:xfrm rot="5400000">
            <a:off x="4799215" y="1525384"/>
            <a:ext cx="2590800" cy="2435631"/>
          </a:xfrm>
          <a:prstGeom prst="circularArrow">
            <a:avLst>
              <a:gd name="adj1" fmla="val 3696"/>
              <a:gd name="adj2" fmla="val 1142319"/>
              <a:gd name="adj3" fmla="val 18913488"/>
              <a:gd name="adj4" fmla="val 13430591"/>
              <a:gd name="adj5" fmla="val 5298"/>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7" name="Rectangle 6"/>
          <p:cNvSpPr/>
          <p:nvPr/>
        </p:nvSpPr>
        <p:spPr>
          <a:xfrm>
            <a:off x="-7084" y="115669"/>
            <a:ext cx="9379684" cy="646331"/>
          </a:xfrm>
          <a:prstGeom prst="rect">
            <a:avLst/>
          </a:prstGeom>
          <a:effectLst>
            <a:outerShdw blurRad="50800" dist="50800" dir="5400000" algn="ctr" rotWithShape="0">
              <a:schemeClr val="tx1"/>
            </a:outerShdw>
          </a:effectLst>
        </p:spPr>
        <p:txBody>
          <a:bodyPr wrap="none">
            <a:spAutoFit/>
          </a:bodyPr>
          <a:lstStyle/>
          <a:p>
            <a:pPr defTabSz="914400"/>
            <a:r>
              <a:rPr lang="en-US" sz="3600" b="1" dirty="0">
                <a:solidFill>
                  <a:prstClr val="white"/>
                </a:solidFill>
                <a:latin typeface="Agency FB" panose="020B0503020202020204" pitchFamily="34" charset="0"/>
              </a:rPr>
              <a:t>Improved Engineering Analysis for GOES-R </a:t>
            </a:r>
            <a:endParaRPr lang="en-US" sz="3600" b="1" dirty="0">
              <a:solidFill>
                <a:prstClr val="white"/>
              </a:solidFill>
            </a:endParaRPr>
          </a:p>
        </p:txBody>
      </p:sp>
      <p:sp>
        <p:nvSpPr>
          <p:cNvPr id="8" name="TextBox 7"/>
          <p:cNvSpPr txBox="1"/>
          <p:nvPr/>
        </p:nvSpPr>
        <p:spPr>
          <a:xfrm>
            <a:off x="58860" y="1617438"/>
            <a:ext cx="4723882" cy="400110"/>
          </a:xfrm>
          <a:prstGeom prst="rect">
            <a:avLst/>
          </a:prstGeom>
          <a:solidFill>
            <a:schemeClr val="tx2">
              <a:lumMod val="75000"/>
            </a:schemeClr>
          </a:solidFill>
          <a:ln w="25400">
            <a:noFill/>
          </a:ln>
        </p:spPr>
        <p:txBody>
          <a:bodyPr wrap="square" rtlCol="0">
            <a:spAutoFit/>
          </a:bodyPr>
          <a:lstStyle/>
          <a:p>
            <a:pPr defTabSz="914400"/>
            <a:r>
              <a:rPr lang="en-US" sz="2000" b="1" dirty="0">
                <a:solidFill>
                  <a:prstClr val="white"/>
                </a:solidFill>
                <a:latin typeface="Agency FB" panose="020B0503020202020204" pitchFamily="34" charset="0"/>
              </a:rPr>
              <a:t>Trending</a:t>
            </a:r>
            <a:endParaRPr lang="en-US" sz="2000" dirty="0">
              <a:solidFill>
                <a:prstClr val="white"/>
              </a:solidFill>
              <a:latin typeface="Agency FB" panose="020B0503020202020204" pitchFamily="34" charset="0"/>
            </a:endParaRPr>
          </a:p>
        </p:txBody>
      </p:sp>
      <p:sp>
        <p:nvSpPr>
          <p:cNvPr id="11" name="TextBox 10"/>
          <p:cNvSpPr txBox="1"/>
          <p:nvPr/>
        </p:nvSpPr>
        <p:spPr>
          <a:xfrm>
            <a:off x="4876800" y="1624424"/>
            <a:ext cx="4191000" cy="400110"/>
          </a:xfrm>
          <a:prstGeom prst="rect">
            <a:avLst/>
          </a:prstGeom>
          <a:solidFill>
            <a:schemeClr val="tx2">
              <a:lumMod val="75000"/>
            </a:schemeClr>
          </a:solidFill>
          <a:ln w="25400">
            <a:noFill/>
          </a:ln>
        </p:spPr>
        <p:txBody>
          <a:bodyPr wrap="square" rtlCol="0">
            <a:spAutoFit/>
          </a:bodyPr>
          <a:lstStyle/>
          <a:p>
            <a:pPr defTabSz="914400"/>
            <a:r>
              <a:rPr lang="en-US" sz="2000" b="1" dirty="0">
                <a:solidFill>
                  <a:prstClr val="white"/>
                </a:solidFill>
                <a:latin typeface="Agency FB" panose="020B0503020202020204" pitchFamily="34" charset="0"/>
              </a:rPr>
              <a:t>Analysis</a:t>
            </a:r>
            <a:endParaRPr lang="en-US" sz="2000" dirty="0">
              <a:solidFill>
                <a:prstClr val="white"/>
              </a:solidFill>
              <a:latin typeface="Agency FB" panose="020B0503020202020204" pitchFamily="34" charset="0"/>
            </a:endParaRPr>
          </a:p>
        </p:txBody>
      </p:sp>
      <p:grpSp>
        <p:nvGrpSpPr>
          <p:cNvPr id="2" name="Group 1"/>
          <p:cNvGrpSpPr/>
          <p:nvPr/>
        </p:nvGrpSpPr>
        <p:grpSpPr>
          <a:xfrm>
            <a:off x="0" y="913336"/>
            <a:ext cx="9144000" cy="644883"/>
            <a:chOff x="0" y="2819403"/>
            <a:chExt cx="9144000" cy="688867"/>
          </a:xfrm>
        </p:grpSpPr>
        <p:sp>
          <p:nvSpPr>
            <p:cNvPr id="10" name="Rectangle 9"/>
            <p:cNvSpPr/>
            <p:nvPr/>
          </p:nvSpPr>
          <p:spPr>
            <a:xfrm>
              <a:off x="0" y="2819403"/>
              <a:ext cx="9144000" cy="678706"/>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712533" y="3080871"/>
              <a:ext cx="8018197" cy="427399"/>
            </a:xfrm>
            <a:prstGeom prst="rect">
              <a:avLst/>
            </a:prstGeom>
            <a:effectLst>
              <a:outerShdw blurRad="50800" dist="63500" dir="2700000" algn="tl" rotWithShape="0">
                <a:prstClr val="black">
                  <a:alpha val="40000"/>
                </a:prstClr>
              </a:outerShdw>
            </a:effectLst>
          </p:spPr>
          <p:txBody>
            <a:bodyPr wrap="square">
              <a:spAutoFit/>
            </a:bodyPr>
            <a:lstStyle/>
            <a:p>
              <a:pPr algn="ctr" defTabSz="914400"/>
              <a:r>
                <a:rPr lang="en-US" sz="2000" b="1" i="1" dirty="0" smtClean="0">
                  <a:solidFill>
                    <a:prstClr val="white"/>
                  </a:solidFill>
                  <a:effectLst>
                    <a:outerShdw blurRad="38100" dist="38100" dir="2700000" algn="tl">
                      <a:srgbClr val="000000">
                        <a:alpha val="43137"/>
                      </a:srgbClr>
                    </a:outerShdw>
                  </a:effectLst>
                  <a:latin typeface="Arial Narrow" panose="020B0606020202030204" pitchFamily="34" charset="0"/>
                </a:rPr>
                <a:t>EA encompasses both Trending and Analysis – Two very different paradigms.</a:t>
              </a:r>
              <a:endParaRPr lang="en-US" sz="2000" i="1" dirty="0">
                <a:solidFill>
                  <a:prstClr val="white"/>
                </a:solidFill>
                <a:effectLst>
                  <a:outerShdw blurRad="38100" dist="38100" dir="2700000" algn="tl">
                    <a:srgbClr val="000000">
                      <a:alpha val="43137"/>
                    </a:srgbClr>
                  </a:outerShdw>
                </a:effectLst>
                <a:latin typeface="Arial Narrow" panose="020B0606020202030204" pitchFamily="34" charset="0"/>
              </a:endParaRPr>
            </a:p>
          </p:txBody>
        </p:sp>
      </p:grpSp>
      <p:sp>
        <p:nvSpPr>
          <p:cNvPr id="12" name="TextBox 11"/>
          <p:cNvSpPr txBox="1"/>
          <p:nvPr/>
        </p:nvSpPr>
        <p:spPr>
          <a:xfrm>
            <a:off x="69012" y="2097375"/>
            <a:ext cx="4713730" cy="1938992"/>
          </a:xfrm>
          <a:prstGeom prst="rect">
            <a:avLst/>
          </a:prstGeom>
          <a:solidFill>
            <a:schemeClr val="accent1">
              <a:lumMod val="20000"/>
              <a:lumOff val="80000"/>
              <a:alpha val="75000"/>
            </a:schemeClr>
          </a:solidFill>
        </p:spPr>
        <p:txBody>
          <a:bodyPr wrap="square" rtlCol="0">
            <a:spAutoFit/>
          </a:bodyPr>
          <a:lstStyle/>
          <a:p>
            <a:pPr defTabSz="914400">
              <a:lnSpc>
                <a:spcPts val="1800"/>
              </a:lnSpc>
            </a:pPr>
            <a:r>
              <a:rPr lang="en-US" sz="1600" dirty="0" smtClean="0">
                <a:solidFill>
                  <a:prstClr val="black"/>
                </a:solidFill>
                <a:latin typeface="Arial Narrow" panose="020B0606020202030204" pitchFamily="34" charset="0"/>
              </a:rPr>
              <a:t>The </a:t>
            </a:r>
            <a:r>
              <a:rPr lang="en-US" sz="1600" b="1" u="sng" dirty="0">
                <a:solidFill>
                  <a:prstClr val="black"/>
                </a:solidFill>
                <a:latin typeface="Arial Narrow" panose="020B0606020202030204" pitchFamily="34" charset="0"/>
              </a:rPr>
              <a:t>c</a:t>
            </a:r>
            <a:r>
              <a:rPr lang="en-US" sz="1600" b="1" u="sng" dirty="0" smtClean="0">
                <a:solidFill>
                  <a:prstClr val="black"/>
                </a:solidFill>
                <a:latin typeface="Arial Narrow" panose="020B0606020202030204" pitchFamily="34" charset="0"/>
              </a:rPr>
              <a:t>omprehensive</a:t>
            </a:r>
            <a:r>
              <a:rPr lang="en-US" sz="1600" dirty="0" smtClean="0">
                <a:solidFill>
                  <a:prstClr val="black"/>
                </a:solidFill>
                <a:latin typeface="Arial Narrow" panose="020B0606020202030204" pitchFamily="34" charset="0"/>
              </a:rPr>
              <a:t> review of telemetry </a:t>
            </a:r>
            <a:r>
              <a:rPr lang="en-US" sz="1600" dirty="0">
                <a:solidFill>
                  <a:prstClr val="black"/>
                </a:solidFill>
                <a:latin typeface="Arial Narrow" panose="020B0606020202030204" pitchFamily="34" charset="0"/>
              </a:rPr>
              <a:t>to:</a:t>
            </a:r>
          </a:p>
          <a:p>
            <a:pPr marL="112713" indent="-112713" defTabSz="914400">
              <a:lnSpc>
                <a:spcPts val="1800"/>
              </a:lnSpc>
              <a:buFont typeface="Arial" panose="020B0604020202020204" pitchFamily="34" charset="0"/>
              <a:buChar char="•"/>
            </a:pPr>
            <a:r>
              <a:rPr lang="en-US" sz="1600" dirty="0">
                <a:solidFill>
                  <a:prstClr val="black"/>
                </a:solidFill>
                <a:latin typeface="Arial Narrow" panose="020B0606020202030204" pitchFamily="34" charset="0"/>
              </a:rPr>
              <a:t>Observe changes in nominal </a:t>
            </a:r>
            <a:r>
              <a:rPr lang="en-US" sz="1600" dirty="0" smtClean="0">
                <a:solidFill>
                  <a:prstClr val="black"/>
                </a:solidFill>
                <a:latin typeface="Arial Narrow" panose="020B0606020202030204" pitchFamily="34" charset="0"/>
              </a:rPr>
              <a:t>behavior and detect </a:t>
            </a:r>
            <a:r>
              <a:rPr lang="en-US" sz="1600" dirty="0">
                <a:solidFill>
                  <a:prstClr val="black"/>
                </a:solidFill>
                <a:latin typeface="Arial Narrow" panose="020B0606020202030204" pitchFamily="34" charset="0"/>
              </a:rPr>
              <a:t>impending failures</a:t>
            </a:r>
          </a:p>
          <a:p>
            <a:pPr marL="112713" indent="-112713" defTabSz="914400">
              <a:lnSpc>
                <a:spcPts val="1800"/>
              </a:lnSpc>
              <a:buFont typeface="Arial" panose="020B0604020202020204" pitchFamily="34" charset="0"/>
              <a:buChar char="•"/>
            </a:pPr>
            <a:r>
              <a:rPr lang="en-US" sz="1600" dirty="0">
                <a:solidFill>
                  <a:prstClr val="black"/>
                </a:solidFill>
                <a:latin typeface="Arial Narrow" panose="020B0606020202030204" pitchFamily="34" charset="0"/>
              </a:rPr>
              <a:t>Quantify periodic variations so that they can be </a:t>
            </a:r>
            <a:r>
              <a:rPr lang="en-US" sz="1600" dirty="0" smtClean="0">
                <a:solidFill>
                  <a:prstClr val="black"/>
                </a:solidFill>
                <a:latin typeface="Arial Narrow" panose="020B0606020202030204" pitchFamily="34" charset="0"/>
              </a:rPr>
              <a:t>optionally </a:t>
            </a:r>
            <a:r>
              <a:rPr lang="en-US" sz="1600" dirty="0">
                <a:solidFill>
                  <a:prstClr val="black"/>
                </a:solidFill>
                <a:latin typeface="Arial Narrow" panose="020B0606020202030204" pitchFamily="34" charset="0"/>
              </a:rPr>
              <a:t>removed </a:t>
            </a:r>
            <a:r>
              <a:rPr lang="en-US" sz="1600" dirty="0" smtClean="0">
                <a:solidFill>
                  <a:prstClr val="black"/>
                </a:solidFill>
                <a:latin typeface="Arial Narrow" panose="020B0606020202030204" pitchFamily="34" charset="0"/>
              </a:rPr>
              <a:t>in order to </a:t>
            </a:r>
            <a:r>
              <a:rPr lang="en-US" sz="1600" dirty="0">
                <a:solidFill>
                  <a:prstClr val="black"/>
                </a:solidFill>
                <a:latin typeface="Arial Narrow" panose="020B0606020202030204" pitchFamily="34" charset="0"/>
              </a:rPr>
              <a:t>observe residual behavior</a:t>
            </a:r>
          </a:p>
          <a:p>
            <a:pPr marL="112713" indent="-112713" defTabSz="914400">
              <a:lnSpc>
                <a:spcPts val="1800"/>
              </a:lnSpc>
              <a:buFont typeface="Arial" panose="020B0604020202020204" pitchFamily="34" charset="0"/>
              <a:buChar char="•"/>
            </a:pPr>
            <a:r>
              <a:rPr lang="en-US" sz="1600" dirty="0">
                <a:solidFill>
                  <a:prstClr val="black"/>
                </a:solidFill>
                <a:latin typeface="Arial Narrow" panose="020B0606020202030204" pitchFamily="34" charset="0"/>
              </a:rPr>
              <a:t>Quantify and track expected changes in </a:t>
            </a:r>
            <a:r>
              <a:rPr lang="en-US" sz="1600" dirty="0" smtClean="0">
                <a:solidFill>
                  <a:prstClr val="black"/>
                </a:solidFill>
                <a:latin typeface="Arial Narrow" panose="020B0606020202030204" pitchFamily="34" charset="0"/>
              </a:rPr>
              <a:t>spacecraft characteristics </a:t>
            </a:r>
            <a:r>
              <a:rPr lang="en-US" sz="1600" dirty="0">
                <a:solidFill>
                  <a:prstClr val="black"/>
                </a:solidFill>
                <a:latin typeface="Arial Narrow" panose="020B0606020202030204" pitchFamily="34" charset="0"/>
              </a:rPr>
              <a:t>(e.g. mass properties modeling</a:t>
            </a:r>
            <a:r>
              <a:rPr lang="en-US" sz="1600" dirty="0" smtClean="0">
                <a:solidFill>
                  <a:prstClr val="black"/>
                </a:solidFill>
                <a:latin typeface="Arial Narrow" panose="020B0606020202030204" pitchFamily="34" charset="0"/>
              </a:rPr>
              <a:t>)</a:t>
            </a:r>
          </a:p>
          <a:p>
            <a:pPr marL="112713" indent="-112713" defTabSz="914400">
              <a:lnSpc>
                <a:spcPts val="1800"/>
              </a:lnSpc>
              <a:buFont typeface="Arial" panose="020B0604020202020204" pitchFamily="34" charset="0"/>
              <a:buChar char="•"/>
            </a:pPr>
            <a:endParaRPr lang="en-US" sz="1600" dirty="0">
              <a:solidFill>
                <a:prstClr val="black"/>
              </a:solidFill>
              <a:latin typeface="Arial Narrow" panose="020B0606020202030204" pitchFamily="34" charset="0"/>
            </a:endParaRPr>
          </a:p>
        </p:txBody>
      </p:sp>
      <p:sp>
        <p:nvSpPr>
          <p:cNvPr id="13" name="TextBox 12"/>
          <p:cNvSpPr txBox="1"/>
          <p:nvPr/>
        </p:nvSpPr>
        <p:spPr>
          <a:xfrm>
            <a:off x="4876800" y="2097375"/>
            <a:ext cx="4191000" cy="1954381"/>
          </a:xfrm>
          <a:prstGeom prst="rect">
            <a:avLst/>
          </a:prstGeom>
          <a:solidFill>
            <a:schemeClr val="accent1">
              <a:lumMod val="20000"/>
              <a:lumOff val="80000"/>
              <a:alpha val="80000"/>
            </a:schemeClr>
          </a:solidFill>
        </p:spPr>
        <p:txBody>
          <a:bodyPr wrap="square" rtlCol="0">
            <a:spAutoFit/>
          </a:bodyPr>
          <a:lstStyle/>
          <a:p>
            <a:pPr defTabSz="914400"/>
            <a:r>
              <a:rPr lang="en-US" sz="1600" dirty="0" smtClean="0">
                <a:solidFill>
                  <a:prstClr val="black"/>
                </a:solidFill>
                <a:latin typeface="Arial Narrow" panose="020B0606020202030204" pitchFamily="34" charset="0"/>
              </a:rPr>
              <a:t>The </a:t>
            </a:r>
            <a:r>
              <a:rPr lang="en-US" sz="1600" b="1" u="sng" dirty="0">
                <a:solidFill>
                  <a:prstClr val="black"/>
                </a:solidFill>
                <a:latin typeface="Arial Narrow" panose="020B0606020202030204" pitchFamily="34" charset="0"/>
              </a:rPr>
              <a:t>t</a:t>
            </a:r>
            <a:r>
              <a:rPr lang="en-US" sz="1600" b="1" u="sng" dirty="0" smtClean="0">
                <a:solidFill>
                  <a:prstClr val="black"/>
                </a:solidFill>
                <a:latin typeface="Arial Narrow" panose="020B0606020202030204" pitchFamily="34" charset="0"/>
              </a:rPr>
              <a:t>argeted</a:t>
            </a:r>
            <a:r>
              <a:rPr lang="en-US" sz="1600" dirty="0" smtClean="0">
                <a:solidFill>
                  <a:prstClr val="black"/>
                </a:solidFill>
                <a:latin typeface="Arial Narrow" panose="020B0606020202030204" pitchFamily="34" charset="0"/>
              </a:rPr>
              <a:t> review of telemetry to:</a:t>
            </a:r>
            <a:endParaRPr lang="en-US" sz="1600" dirty="0">
              <a:solidFill>
                <a:prstClr val="black"/>
              </a:solidFill>
              <a:latin typeface="Arial Narrow" panose="020B0606020202030204" pitchFamily="34" charset="0"/>
            </a:endParaRPr>
          </a:p>
          <a:p>
            <a:pPr marL="112713" lvl="1" indent="-112713" defTabSz="914400">
              <a:buFont typeface="Arial" panose="020B0604020202020204" pitchFamily="34" charset="0"/>
              <a:buChar char="•"/>
            </a:pPr>
            <a:r>
              <a:rPr lang="en-US" sz="1600" dirty="0">
                <a:solidFill>
                  <a:prstClr val="black"/>
                </a:solidFill>
                <a:latin typeface="Arial Narrow" panose="020B0606020202030204" pitchFamily="34" charset="0"/>
              </a:rPr>
              <a:t>Identify</a:t>
            </a:r>
          </a:p>
          <a:p>
            <a:pPr marL="112713" lvl="1" indent="-112713" defTabSz="914400">
              <a:buFont typeface="Arial" panose="020B0604020202020204" pitchFamily="34" charset="0"/>
              <a:buChar char="•"/>
            </a:pPr>
            <a:r>
              <a:rPr lang="en-US" sz="1600" dirty="0">
                <a:solidFill>
                  <a:prstClr val="black"/>
                </a:solidFill>
                <a:latin typeface="Arial Narrow" panose="020B0606020202030204" pitchFamily="34" charset="0"/>
              </a:rPr>
              <a:t>Characterize</a:t>
            </a:r>
          </a:p>
          <a:p>
            <a:pPr marL="112713" lvl="1" indent="-112713" defTabSz="914400">
              <a:buFont typeface="Arial" panose="020B0604020202020204" pitchFamily="34" charset="0"/>
              <a:buChar char="•"/>
            </a:pPr>
            <a:r>
              <a:rPr lang="en-US" sz="1600" dirty="0">
                <a:solidFill>
                  <a:prstClr val="black"/>
                </a:solidFill>
                <a:latin typeface="Arial Narrow" panose="020B0606020202030204" pitchFamily="34" charset="0"/>
              </a:rPr>
              <a:t>Explain and</a:t>
            </a:r>
          </a:p>
          <a:p>
            <a:pPr marL="112713" lvl="1" indent="-112713" defTabSz="914400">
              <a:buFont typeface="Arial" panose="020B0604020202020204" pitchFamily="34" charset="0"/>
              <a:buChar char="•"/>
            </a:pPr>
            <a:r>
              <a:rPr lang="en-US" sz="1600" dirty="0">
                <a:solidFill>
                  <a:prstClr val="black"/>
                </a:solidFill>
                <a:latin typeface="Arial Narrow" panose="020B0606020202030204" pitchFamily="34" charset="0"/>
              </a:rPr>
              <a:t>Workaround </a:t>
            </a:r>
          </a:p>
          <a:p>
            <a:pPr defTabSz="914400"/>
            <a:r>
              <a:rPr lang="en-US" sz="1600" dirty="0">
                <a:solidFill>
                  <a:prstClr val="black"/>
                </a:solidFill>
                <a:latin typeface="Arial Narrow" panose="020B0606020202030204" pitchFamily="34" charset="0"/>
              </a:rPr>
              <a:t>an observed anomaly or </a:t>
            </a:r>
            <a:r>
              <a:rPr lang="en-US" sz="1600" dirty="0" smtClean="0">
                <a:solidFill>
                  <a:prstClr val="black"/>
                </a:solidFill>
                <a:latin typeface="Arial Narrow" panose="020B0606020202030204" pitchFamily="34" charset="0"/>
              </a:rPr>
              <a:t>failure in a timely fashion.</a:t>
            </a:r>
          </a:p>
          <a:p>
            <a:pPr defTabSz="914400"/>
            <a:endParaRPr lang="en-US" sz="1600" dirty="0" smtClean="0">
              <a:solidFill>
                <a:prstClr val="black"/>
              </a:solidFill>
              <a:latin typeface="Arial Narrow" panose="020B0606020202030204" pitchFamily="34" charset="0"/>
            </a:endParaRPr>
          </a:p>
          <a:p>
            <a:pPr defTabSz="914400"/>
            <a:endParaRPr lang="en-US" sz="900" dirty="0">
              <a:solidFill>
                <a:prstClr val="black"/>
              </a:solidFill>
              <a:latin typeface="Arial Narrow" panose="020B0606020202030204" pitchFamily="34" charset="0"/>
            </a:endParaRPr>
          </a:p>
        </p:txBody>
      </p:sp>
      <p:sp>
        <p:nvSpPr>
          <p:cNvPr id="14" name="TextBox 13"/>
          <p:cNvSpPr txBox="1"/>
          <p:nvPr/>
        </p:nvSpPr>
        <p:spPr>
          <a:xfrm>
            <a:off x="69012" y="3705254"/>
            <a:ext cx="4652620" cy="338554"/>
          </a:xfrm>
          <a:prstGeom prst="rect">
            <a:avLst/>
          </a:prstGeom>
          <a:noFill/>
          <a:effectLst>
            <a:outerShdw blurRad="50800" dist="38100" dir="2700000" algn="tl" rotWithShape="0">
              <a:prstClr val="black">
                <a:alpha val="40000"/>
              </a:prstClr>
            </a:outerShdw>
          </a:effectLst>
        </p:spPr>
        <p:txBody>
          <a:bodyPr wrap="none" rtlCol="0">
            <a:spAutoFit/>
          </a:bodyPr>
          <a:lstStyle/>
          <a:p>
            <a:pPr defTabSz="914400"/>
            <a:r>
              <a:rPr lang="en-US" sz="1600" b="1" i="1" dirty="0" smtClean="0">
                <a:solidFill>
                  <a:srgbClr val="1F497D">
                    <a:lumMod val="75000"/>
                  </a:srgbClr>
                </a:solidFill>
                <a:latin typeface="Arial Narrow" panose="020B0606020202030204" pitchFamily="34" charset="0"/>
              </a:rPr>
              <a:t>Proactive</a:t>
            </a:r>
            <a:r>
              <a:rPr lang="en-US" sz="1600" b="1" i="1" dirty="0">
                <a:solidFill>
                  <a:srgbClr val="1F497D">
                    <a:lumMod val="75000"/>
                  </a:srgbClr>
                </a:solidFill>
                <a:latin typeface="Arial Narrow" panose="020B0606020202030204" pitchFamily="34" charset="0"/>
              </a:rPr>
              <a:t> </a:t>
            </a:r>
            <a:r>
              <a:rPr lang="en-US" sz="1600" b="1" i="1" dirty="0" smtClean="0">
                <a:solidFill>
                  <a:srgbClr val="1F497D">
                    <a:lumMod val="75000"/>
                  </a:srgbClr>
                </a:solidFill>
                <a:latin typeface="Arial Narrow" panose="020B0606020202030204" pitchFamily="34" charset="0"/>
              </a:rPr>
              <a:t>— Comprehensive</a:t>
            </a:r>
            <a:r>
              <a:rPr lang="en-US" sz="1600" b="1" i="1" dirty="0">
                <a:solidFill>
                  <a:srgbClr val="1F497D">
                    <a:lumMod val="75000"/>
                  </a:srgbClr>
                </a:solidFill>
                <a:latin typeface="Arial Narrow" panose="020B0606020202030204" pitchFamily="34" charset="0"/>
              </a:rPr>
              <a:t> </a:t>
            </a:r>
            <a:r>
              <a:rPr lang="en-US" sz="1600" b="1" i="1" dirty="0" smtClean="0">
                <a:solidFill>
                  <a:srgbClr val="1F497D">
                    <a:lumMod val="75000"/>
                  </a:srgbClr>
                </a:solidFill>
                <a:latin typeface="Arial Narrow" panose="020B0606020202030204" pitchFamily="34" charset="0"/>
              </a:rPr>
              <a:t>— Predictive</a:t>
            </a:r>
            <a:r>
              <a:rPr lang="en-US" sz="1600" b="1" i="1" dirty="0">
                <a:solidFill>
                  <a:srgbClr val="1F497D">
                    <a:lumMod val="75000"/>
                  </a:srgbClr>
                </a:solidFill>
                <a:latin typeface="Arial Narrow" panose="020B0606020202030204" pitchFamily="34" charset="0"/>
              </a:rPr>
              <a:t> </a:t>
            </a:r>
            <a:r>
              <a:rPr lang="en-US" sz="1600" b="1" i="1" dirty="0" smtClean="0">
                <a:solidFill>
                  <a:srgbClr val="1F497D">
                    <a:lumMod val="75000"/>
                  </a:srgbClr>
                </a:solidFill>
                <a:latin typeface="Arial Narrow" panose="020B0606020202030204" pitchFamily="34" charset="0"/>
              </a:rPr>
              <a:t>— Automated</a:t>
            </a:r>
            <a:endParaRPr lang="en-US" sz="1600" b="1" i="1" dirty="0">
              <a:solidFill>
                <a:srgbClr val="1F497D">
                  <a:lumMod val="75000"/>
                </a:srgbClr>
              </a:solidFill>
              <a:latin typeface="Arial Narrow" panose="020B0606020202030204" pitchFamily="34" charset="0"/>
            </a:endParaRPr>
          </a:p>
        </p:txBody>
      </p:sp>
      <p:sp>
        <p:nvSpPr>
          <p:cNvPr id="17" name="TextBox 16"/>
          <p:cNvSpPr txBox="1"/>
          <p:nvPr/>
        </p:nvSpPr>
        <p:spPr>
          <a:xfrm>
            <a:off x="4887024" y="3720962"/>
            <a:ext cx="4204164"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a:defRPr sz="1200" b="1" i="1">
                <a:solidFill>
                  <a:srgbClr val="948A54"/>
                </a:solidFill>
                <a:latin typeface="Arial Narrow" panose="020B0606020202030204" pitchFamily="34" charset="0"/>
              </a:defRPr>
            </a:lvl1pPr>
          </a:lstStyle>
          <a:p>
            <a:pPr defTabSz="914400"/>
            <a:r>
              <a:rPr lang="en-US" sz="1600" dirty="0" smtClean="0">
                <a:solidFill>
                  <a:srgbClr val="1F497D">
                    <a:lumMod val="75000"/>
                  </a:srgbClr>
                </a:solidFill>
              </a:rPr>
              <a:t>Reactive — Targeted — Investigative — Interactive</a:t>
            </a:r>
            <a:endParaRPr lang="en-US" sz="1600" dirty="0">
              <a:solidFill>
                <a:srgbClr val="1F497D">
                  <a:lumMod val="75000"/>
                </a:srgbClr>
              </a:solidFill>
            </a:endParaRPr>
          </a:p>
        </p:txBody>
      </p:sp>
      <p:sp>
        <p:nvSpPr>
          <p:cNvPr id="20" name="Rectangle 19"/>
          <p:cNvSpPr/>
          <p:nvPr/>
        </p:nvSpPr>
        <p:spPr>
          <a:xfrm>
            <a:off x="69012" y="4876800"/>
            <a:ext cx="8998788" cy="1600438"/>
          </a:xfrm>
          <a:prstGeom prst="rect">
            <a:avLst/>
          </a:prstGeom>
          <a:solidFill>
            <a:srgbClr val="FFFFFF"/>
          </a:solidFill>
        </p:spPr>
        <p:txBody>
          <a:bodyPr wrap="square">
            <a:spAutoFit/>
          </a:bodyPr>
          <a:lstStyle/>
          <a:p>
            <a:pPr defTabSz="914400"/>
            <a:r>
              <a:rPr lang="en-US" sz="1400" b="1" dirty="0">
                <a:solidFill>
                  <a:prstClr val="black"/>
                </a:solidFill>
                <a:latin typeface="Agency FB" panose="020B0503020202020204" pitchFamily="34" charset="0"/>
              </a:rPr>
              <a:t>GOES-R </a:t>
            </a:r>
            <a:r>
              <a:rPr lang="en-US" sz="1400" b="1" dirty="0" smtClean="0">
                <a:solidFill>
                  <a:prstClr val="black"/>
                </a:solidFill>
                <a:latin typeface="Agency FB" panose="020B0503020202020204" pitchFamily="34" charset="0"/>
              </a:rPr>
              <a:t>integrates the (COTS) CASSIE™ Telemetry System for a low cost, highly flexible solution which provides:</a:t>
            </a:r>
          </a:p>
          <a:p>
            <a:pPr marL="285750" indent="-285750" defTabSz="914400">
              <a:buFont typeface="Arial" panose="020B0604020202020204" pitchFamily="34" charset="0"/>
              <a:buChar char="•"/>
            </a:pPr>
            <a:r>
              <a:rPr lang="en-US" sz="1400" b="1" dirty="0" smtClean="0">
                <a:solidFill>
                  <a:prstClr val="black"/>
                </a:solidFill>
                <a:latin typeface="Agency FB" panose="020B0503020202020204" pitchFamily="34" charset="0"/>
              </a:rPr>
              <a:t>A scalable</a:t>
            </a:r>
            <a:r>
              <a:rPr lang="en-US" sz="1400" b="1" dirty="0">
                <a:solidFill>
                  <a:prstClr val="black"/>
                </a:solidFill>
                <a:latin typeface="Agency FB" panose="020B0503020202020204" pitchFamily="34" charset="0"/>
              </a:rPr>
              <a:t>,</a:t>
            </a:r>
            <a:r>
              <a:rPr lang="en-US" sz="1400" b="1" dirty="0" smtClean="0">
                <a:solidFill>
                  <a:prstClr val="black"/>
                </a:solidFill>
                <a:latin typeface="Agency FB" panose="020B0503020202020204" pitchFamily="34" charset="0"/>
              </a:rPr>
              <a:t> high-performance telemetry decommuation engine with integrated equations and statistics</a:t>
            </a:r>
          </a:p>
          <a:p>
            <a:pPr marL="285750" indent="-285750" defTabSz="914400">
              <a:buFont typeface="Arial" panose="020B0604020202020204" pitchFamily="34" charset="0"/>
              <a:buChar char="•"/>
            </a:pPr>
            <a:r>
              <a:rPr lang="en-US" sz="1400" b="1" dirty="0" smtClean="0">
                <a:solidFill>
                  <a:prstClr val="black"/>
                </a:solidFill>
                <a:latin typeface="Agency FB" panose="020B0503020202020204" pitchFamily="34" charset="0"/>
              </a:rPr>
              <a:t>A modular and extensible application infrastructure to efficiently include mission-specific algorithms</a:t>
            </a:r>
          </a:p>
          <a:p>
            <a:pPr marL="285750" indent="-285750" defTabSz="914400">
              <a:buFont typeface="Arial" panose="020B0604020202020204" pitchFamily="34" charset="0"/>
              <a:buChar char="•"/>
            </a:pPr>
            <a:r>
              <a:rPr lang="en-US" sz="1400" b="1" dirty="0" smtClean="0">
                <a:solidFill>
                  <a:prstClr val="black"/>
                </a:solidFill>
                <a:latin typeface="Agency FB" panose="020B0503020202020204" pitchFamily="34" charset="0"/>
              </a:rPr>
              <a:t>Visualization programs that can be used both interactively and batched for off-line production</a:t>
            </a:r>
          </a:p>
          <a:p>
            <a:pPr marL="285750" indent="-285750" defTabSz="914400">
              <a:buFont typeface="Arial" panose="020B0604020202020204" pitchFamily="34" charset="0"/>
              <a:buChar char="•"/>
            </a:pPr>
            <a:r>
              <a:rPr lang="en-US" sz="1400" b="1" dirty="0" smtClean="0">
                <a:solidFill>
                  <a:prstClr val="black"/>
                </a:solidFill>
                <a:latin typeface="Agency FB" panose="020B0503020202020204" pitchFamily="34" charset="0"/>
              </a:rPr>
              <a:t>Licensing without replication and per-seat fees</a:t>
            </a:r>
          </a:p>
          <a:p>
            <a:pPr marL="285750" indent="-285750" defTabSz="914400">
              <a:buFont typeface="Arial" panose="020B0604020202020204" pitchFamily="34" charset="0"/>
              <a:buChar char="•"/>
            </a:pPr>
            <a:endParaRPr lang="en-US" sz="1400" b="1" dirty="0">
              <a:solidFill>
                <a:prstClr val="black"/>
              </a:solidFill>
              <a:latin typeface="Agency FB" panose="020B0503020202020204" pitchFamily="34" charset="0"/>
            </a:endParaRPr>
          </a:p>
        </p:txBody>
      </p:sp>
      <p:grpSp>
        <p:nvGrpSpPr>
          <p:cNvPr id="22" name="Group 21"/>
          <p:cNvGrpSpPr/>
          <p:nvPr/>
        </p:nvGrpSpPr>
        <p:grpSpPr>
          <a:xfrm>
            <a:off x="0" y="4103419"/>
            <a:ext cx="9144000" cy="697181"/>
            <a:chOff x="-152400" y="6287508"/>
            <a:chExt cx="9144000" cy="838200"/>
          </a:xfrm>
        </p:grpSpPr>
        <p:sp>
          <p:nvSpPr>
            <p:cNvPr id="23" name="Rectangle 22"/>
            <p:cNvSpPr/>
            <p:nvPr/>
          </p:nvSpPr>
          <p:spPr>
            <a:xfrm>
              <a:off x="-152400" y="6287508"/>
              <a:ext cx="9144000" cy="83820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76200" y="6644311"/>
              <a:ext cx="8839200" cy="481040"/>
            </a:xfrm>
            <a:prstGeom prst="rect">
              <a:avLst/>
            </a:prstGeom>
            <a:effectLst>
              <a:outerShdw blurRad="50800" dist="63500" dir="2700000" algn="tl" rotWithShape="0">
                <a:prstClr val="black">
                  <a:alpha val="40000"/>
                </a:prstClr>
              </a:outerShdw>
            </a:effectLst>
          </p:spPr>
          <p:txBody>
            <a:bodyPr wrap="square">
              <a:spAutoFit/>
            </a:bodyPr>
            <a:lstStyle/>
            <a:p>
              <a:pPr algn="ctr" defTabSz="914400"/>
              <a:r>
                <a:rPr lang="en-US" sz="2000" b="1" i="1" dirty="0" smtClean="0">
                  <a:solidFill>
                    <a:prstClr val="white"/>
                  </a:solidFill>
                  <a:effectLst>
                    <a:outerShdw blurRad="38100" dist="38100" dir="2700000" algn="tl">
                      <a:srgbClr val="000000">
                        <a:alpha val="43137"/>
                      </a:srgbClr>
                    </a:outerShdw>
                  </a:effectLst>
                  <a:latin typeface="Arial Narrow" panose="020B0606020202030204" pitchFamily="34" charset="0"/>
                </a:rPr>
                <a:t>A mission needs a telemetry system</a:t>
              </a:r>
              <a:r>
                <a:rPr lang="en-US" sz="2000" b="1" i="1" dirty="0">
                  <a:solidFill>
                    <a:prstClr val="white"/>
                  </a:solidFill>
                  <a:effectLst>
                    <a:outerShdw blurRad="38100" dist="38100" dir="2700000" algn="tl">
                      <a:srgbClr val="000000">
                        <a:alpha val="43137"/>
                      </a:srgbClr>
                    </a:outerShdw>
                  </a:effectLst>
                  <a:latin typeface="Arial Narrow" panose="020B0606020202030204" pitchFamily="34" charset="0"/>
                </a:rPr>
                <a:t> </a:t>
              </a:r>
              <a:r>
                <a:rPr lang="en-US" sz="2000" b="1" i="1" u="sng" dirty="0" smtClean="0">
                  <a:solidFill>
                    <a:prstClr val="white"/>
                  </a:solidFill>
                  <a:effectLst>
                    <a:outerShdw blurRad="38100" dist="38100" dir="2700000" algn="tl">
                      <a:srgbClr val="000000">
                        <a:alpha val="43137"/>
                      </a:srgbClr>
                    </a:outerShdw>
                  </a:effectLst>
                  <a:latin typeface="Arial Narrow" panose="020B0606020202030204" pitchFamily="34" charset="0"/>
                </a:rPr>
                <a:t>desi</a:t>
              </a:r>
              <a:r>
                <a:rPr lang="en-US" sz="2000" b="1" i="1" dirty="0" smtClean="0">
                  <a:solidFill>
                    <a:prstClr val="white"/>
                  </a:solidFill>
                  <a:effectLst>
                    <a:outerShdw blurRad="38100" dist="38100" dir="2700000" algn="tl">
                      <a:srgbClr val="000000">
                        <a:alpha val="43137"/>
                      </a:srgbClr>
                    </a:outerShdw>
                  </a:effectLst>
                  <a:latin typeface="Arial Narrow" panose="020B0606020202030204" pitchFamily="34" charset="0"/>
                </a:rPr>
                <a:t>g</a:t>
              </a:r>
              <a:r>
                <a:rPr lang="en-US" sz="2000" b="1" i="1" u="sng" dirty="0" smtClean="0">
                  <a:solidFill>
                    <a:prstClr val="white"/>
                  </a:solidFill>
                  <a:effectLst>
                    <a:outerShdw blurRad="38100" dist="38100" dir="2700000" algn="tl">
                      <a:srgbClr val="000000">
                        <a:alpha val="43137"/>
                      </a:srgbClr>
                    </a:outerShdw>
                  </a:effectLst>
                  <a:latin typeface="Arial Narrow" panose="020B0606020202030204" pitchFamily="34" charset="0"/>
                </a:rPr>
                <a:t>ned for anal</a:t>
              </a:r>
              <a:r>
                <a:rPr lang="en-US" sz="2000" b="1" i="1" dirty="0" smtClean="0">
                  <a:solidFill>
                    <a:prstClr val="white"/>
                  </a:solidFill>
                  <a:effectLst>
                    <a:outerShdw blurRad="38100" dist="38100" dir="2700000" algn="tl">
                      <a:srgbClr val="000000">
                        <a:alpha val="43137"/>
                      </a:srgbClr>
                    </a:outerShdw>
                  </a:effectLst>
                  <a:latin typeface="Arial Narrow" panose="020B0606020202030204" pitchFamily="34" charset="0"/>
                </a:rPr>
                <a:t>y</a:t>
              </a:r>
              <a:r>
                <a:rPr lang="en-US" sz="2000" b="1" i="1" u="sng" dirty="0" smtClean="0">
                  <a:solidFill>
                    <a:prstClr val="white"/>
                  </a:solidFill>
                  <a:effectLst>
                    <a:outerShdw blurRad="38100" dist="38100" dir="2700000" algn="tl">
                      <a:srgbClr val="000000">
                        <a:alpha val="43137"/>
                      </a:srgbClr>
                    </a:outerShdw>
                  </a:effectLst>
                  <a:latin typeface="Arial Narrow" panose="020B0606020202030204" pitchFamily="34" charset="0"/>
                </a:rPr>
                <a:t>sis</a:t>
              </a:r>
              <a:r>
                <a:rPr lang="en-US" sz="2000" b="1" i="1" dirty="0" smtClean="0">
                  <a:solidFill>
                    <a:prstClr val="white"/>
                  </a:solidFill>
                  <a:effectLst>
                    <a:outerShdw blurRad="38100" dist="38100" dir="2700000" algn="tl">
                      <a:srgbClr val="000000">
                        <a:alpha val="43137"/>
                      </a:srgbClr>
                    </a:outerShdw>
                  </a:effectLst>
                  <a:latin typeface="Arial Narrow" panose="020B0606020202030204" pitchFamily="34" charset="0"/>
                </a:rPr>
                <a:t>!</a:t>
              </a:r>
              <a:endParaRPr lang="en-US" sz="2000" i="1" dirty="0">
                <a:solidFill>
                  <a:prstClr val="white"/>
                </a:solidFill>
                <a:effectLst>
                  <a:outerShdw blurRad="38100" dist="38100" dir="2700000" algn="tl">
                    <a:srgbClr val="000000">
                      <a:alpha val="43137"/>
                    </a:srgbClr>
                  </a:outerShdw>
                </a:effectLst>
                <a:latin typeface="Arial Narrow" panose="020B060602020203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047457"/>
            <a:ext cx="1873390" cy="9222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740" y="6145387"/>
            <a:ext cx="556260" cy="556260"/>
          </a:xfrm>
          <a:prstGeom prst="rect">
            <a:avLst/>
          </a:prstGeom>
        </p:spPr>
      </p:pic>
      <p:sp>
        <p:nvSpPr>
          <p:cNvPr id="25" name="Rectangle 24"/>
          <p:cNvSpPr/>
          <p:nvPr/>
        </p:nvSpPr>
        <p:spPr>
          <a:xfrm>
            <a:off x="713501" y="864762"/>
            <a:ext cx="8018197" cy="400110"/>
          </a:xfrm>
          <a:prstGeom prst="rect">
            <a:avLst/>
          </a:prstGeom>
          <a:effectLst>
            <a:outerShdw blurRad="50800" dist="63500" dir="2700000" algn="tl" rotWithShape="0">
              <a:prstClr val="black">
                <a:alpha val="40000"/>
              </a:prstClr>
            </a:outerShdw>
          </a:effectLst>
        </p:spPr>
        <p:txBody>
          <a:bodyPr wrap="square">
            <a:spAutoFit/>
          </a:bodyPr>
          <a:lstStyle/>
          <a:p>
            <a:pPr algn="ctr" defTabSz="914400"/>
            <a:r>
              <a:rPr lang="en-US" sz="2000" b="1" dirty="0">
                <a:solidFill>
                  <a:srgbClr val="FFFF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Engineering Analysis (EA</a:t>
            </a:r>
            <a:r>
              <a:rPr lang="en-US" sz="2000" b="1" dirty="0" smtClean="0">
                <a:solidFill>
                  <a:srgbClr val="FFFF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 is more than </a:t>
            </a:r>
            <a:r>
              <a:rPr lang="en-US" sz="2000" b="1" dirty="0">
                <a:solidFill>
                  <a:srgbClr val="FFFF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just </a:t>
            </a:r>
            <a:r>
              <a:rPr lang="en-US" sz="2000" b="1" dirty="0" smtClean="0">
                <a:solidFill>
                  <a:srgbClr val="FFFF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a plotting program.</a:t>
            </a:r>
          </a:p>
        </p:txBody>
      </p:sp>
      <p:sp>
        <p:nvSpPr>
          <p:cNvPr id="26" name="Rectangle 25"/>
          <p:cNvSpPr/>
          <p:nvPr/>
        </p:nvSpPr>
        <p:spPr>
          <a:xfrm>
            <a:off x="0" y="4103419"/>
            <a:ext cx="9144000" cy="400110"/>
          </a:xfrm>
          <a:prstGeom prst="rect">
            <a:avLst/>
          </a:prstGeom>
          <a:effectLst>
            <a:outerShdw blurRad="50800" dist="63500" dir="2700000" algn="tl" rotWithShape="0">
              <a:prstClr val="black">
                <a:alpha val="40000"/>
              </a:prstClr>
            </a:outerShdw>
          </a:effectLst>
        </p:spPr>
        <p:txBody>
          <a:bodyPr wrap="square">
            <a:spAutoFit/>
          </a:bodyPr>
          <a:lstStyle/>
          <a:p>
            <a:pPr algn="ctr" defTabSz="914400"/>
            <a:r>
              <a:rPr lang="en-US" sz="2000" b="1" dirty="0" smtClean="0">
                <a:solidFill>
                  <a:srgbClr val="FFFF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How can such diverse requirements be met in a safe and cost effective way?</a:t>
            </a:r>
          </a:p>
        </p:txBody>
      </p:sp>
      <p:sp>
        <p:nvSpPr>
          <p:cNvPr id="30" name="TextBox 29"/>
          <p:cNvSpPr txBox="1"/>
          <p:nvPr/>
        </p:nvSpPr>
        <p:spPr>
          <a:xfrm>
            <a:off x="7908508" y="6656713"/>
            <a:ext cx="1159292" cy="246221"/>
          </a:xfrm>
          <a:prstGeom prst="rect">
            <a:avLst/>
          </a:prstGeom>
          <a:noFill/>
        </p:spPr>
        <p:txBody>
          <a:bodyPr wrap="none" rtlCol="0">
            <a:spAutoFit/>
          </a:bodyPr>
          <a:lstStyle/>
          <a:p>
            <a:pPr defTabSz="914400"/>
            <a:r>
              <a:rPr lang="en-US" sz="1000" dirty="0" smtClean="0">
                <a:solidFill>
                  <a:prstClr val="white"/>
                </a:solidFill>
              </a:rPr>
              <a:t>Astrofrontiers, Inc.</a:t>
            </a:r>
            <a:endParaRPr lang="en-US" sz="1000" dirty="0">
              <a:solidFill>
                <a:prstClr val="white"/>
              </a:solidFill>
            </a:endParaRPr>
          </a:p>
        </p:txBody>
      </p:sp>
      <p:sp>
        <p:nvSpPr>
          <p:cNvPr id="27" name="TextBox 26"/>
          <p:cNvSpPr txBox="1"/>
          <p:nvPr/>
        </p:nvSpPr>
        <p:spPr>
          <a:xfrm>
            <a:off x="4572000" y="6030158"/>
            <a:ext cx="2015758" cy="461665"/>
          </a:xfrm>
          <a:prstGeom prst="rect">
            <a:avLst/>
          </a:prstGeom>
          <a:noFill/>
        </p:spPr>
        <p:txBody>
          <a:bodyPr wrap="square" rtlCol="0">
            <a:spAutoFit/>
          </a:bodyPr>
          <a:lstStyle/>
          <a:p>
            <a:pPr algn="ctr"/>
            <a:r>
              <a:rPr lang="en-US" sz="2400" dirty="0" smtClean="0">
                <a:solidFill>
                  <a:srgbClr val="FF0000"/>
                </a:solidFill>
              </a:rPr>
              <a:t>Poster # 2.48</a:t>
            </a:r>
            <a:endParaRPr lang="en-US" sz="2400" dirty="0">
              <a:solidFill>
                <a:srgbClr val="FF0000"/>
              </a:solidFill>
            </a:endParaRPr>
          </a:p>
        </p:txBody>
      </p:sp>
    </p:spTree>
    <p:extLst>
      <p:ext uri="{BB962C8B-B14F-4D97-AF65-F5344CB8AC3E}">
        <p14:creationId xmlns:p14="http://schemas.microsoft.com/office/powerpoint/2010/main" val="38590463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pitchFamily="34" charset="0"/>
                <a:cs typeface="Arial" pitchFamily="34" charset="0"/>
              </a:rPr>
              <a:t>Integrating Changes to JPSS Cross-Track Infrared Sounder (</a:t>
            </a:r>
            <a:r>
              <a:rPr lang="en-US" sz="2400" dirty="0" err="1" smtClean="0">
                <a:solidFill>
                  <a:srgbClr val="0000FF"/>
                </a:solidFill>
                <a:latin typeface="Arial" pitchFamily="34" charset="0"/>
                <a:cs typeface="Arial" pitchFamily="34" charset="0"/>
              </a:rPr>
              <a:t>CrIS</a:t>
            </a:r>
            <a:r>
              <a:rPr lang="en-US" sz="2400" dirty="0" smtClean="0">
                <a:solidFill>
                  <a:srgbClr val="0000FF"/>
                </a:solidFill>
                <a:latin typeface="Arial" pitchFamily="34" charset="0"/>
                <a:cs typeface="Arial" pitchFamily="34" charset="0"/>
              </a:rPr>
              <a:t>) SDR Algorithm using the Algorithm Development Library (ADL)</a:t>
            </a:r>
          </a:p>
          <a:p>
            <a:r>
              <a:rPr lang="en-US" sz="2000" dirty="0" err="1" smtClean="0">
                <a:solidFill>
                  <a:srgbClr val="0000FF"/>
                </a:solidFill>
              </a:rPr>
              <a:t>Vipuli</a:t>
            </a:r>
            <a:r>
              <a:rPr lang="en-US" sz="2000" dirty="0" smtClean="0">
                <a:solidFill>
                  <a:srgbClr val="0000FF"/>
                </a:solidFill>
              </a:rPr>
              <a:t> </a:t>
            </a:r>
            <a:r>
              <a:rPr lang="en-US" sz="2000" dirty="0" err="1" smtClean="0">
                <a:solidFill>
                  <a:srgbClr val="0000FF"/>
                </a:solidFill>
              </a:rPr>
              <a:t>Dharmawardane</a:t>
            </a:r>
            <a:r>
              <a:rPr lang="en-US" sz="2000" dirty="0" smtClean="0">
                <a:solidFill>
                  <a:srgbClr val="0000FF"/>
                </a:solidFill>
              </a:rPr>
              <a:t>,  </a:t>
            </a:r>
            <a:r>
              <a:rPr lang="en-US" sz="2000" dirty="0" err="1" smtClean="0">
                <a:solidFill>
                  <a:srgbClr val="0000FF"/>
                </a:solidFill>
              </a:rPr>
              <a:t>Bigyani</a:t>
            </a:r>
            <a:r>
              <a:rPr lang="en-US" sz="2000" dirty="0" smtClean="0">
                <a:solidFill>
                  <a:srgbClr val="0000FF"/>
                </a:solidFill>
              </a:rPr>
              <a:t> Das, Valerie </a:t>
            </a:r>
            <a:r>
              <a:rPr lang="en-US" sz="2000" dirty="0" err="1" smtClean="0">
                <a:solidFill>
                  <a:srgbClr val="0000FF"/>
                </a:solidFill>
              </a:rPr>
              <a:t>Mikles</a:t>
            </a:r>
            <a:r>
              <a:rPr lang="en-US" sz="2000" dirty="0" smtClean="0">
                <a:solidFill>
                  <a:srgbClr val="0000FF"/>
                </a:solidFill>
              </a:rPr>
              <a:t>, Walter Wolf</a:t>
            </a:r>
          </a:p>
          <a:p>
            <a:r>
              <a:rPr lang="en-US" sz="1500" dirty="0" smtClean="0">
                <a:solidFill>
                  <a:srgbClr val="0000FF"/>
                </a:solidFill>
                <a:latin typeface="Arial" pitchFamily="34" charset="0"/>
                <a:cs typeface="Arial" pitchFamily="34" charset="0"/>
              </a:rPr>
              <a:t>I. M. Systems Group, NOAA/NESDIS/STAR </a:t>
            </a:r>
          </a:p>
          <a:p>
            <a:endParaRPr lang="en-US" sz="2400" dirty="0" smtClean="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7526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1800" kern="0" dirty="0" err="1" smtClean="0">
                <a:solidFill>
                  <a:srgbClr val="333399"/>
                </a:solidFill>
                <a:latin typeface="Arial"/>
              </a:rPr>
              <a:t>CrIS</a:t>
            </a:r>
            <a:r>
              <a:rPr lang="en-US" sz="1800" kern="0" dirty="0" smtClean="0">
                <a:solidFill>
                  <a:srgbClr val="333399"/>
                </a:solidFill>
                <a:latin typeface="Arial"/>
              </a:rPr>
              <a:t> has used nominal resolution data packets during the S-NPP era</a:t>
            </a:r>
          </a:p>
          <a:p>
            <a:pPr marL="342900" lvl="0" indent="-342900" algn="l" fontAlgn="base">
              <a:lnSpc>
                <a:spcPct val="90000"/>
              </a:lnSpc>
              <a:spcAft>
                <a:spcPct val="0"/>
              </a:spcAft>
              <a:buFontTx/>
              <a:buChar char="•"/>
            </a:pPr>
            <a:r>
              <a:rPr lang="en-US" sz="1800" kern="0" dirty="0" smtClean="0">
                <a:solidFill>
                  <a:srgbClr val="333399"/>
                </a:solidFill>
                <a:latin typeface="Arial"/>
              </a:rPr>
              <a:t>Currently revisions to the </a:t>
            </a:r>
            <a:r>
              <a:rPr lang="en-US" sz="1800" kern="0" dirty="0" err="1" smtClean="0">
                <a:solidFill>
                  <a:srgbClr val="333399"/>
                </a:solidFill>
                <a:latin typeface="Arial"/>
              </a:rPr>
              <a:t>CrIS</a:t>
            </a:r>
            <a:r>
              <a:rPr lang="en-US" sz="1800" kern="0" dirty="0" smtClean="0">
                <a:solidFill>
                  <a:srgbClr val="333399"/>
                </a:solidFill>
                <a:latin typeface="Arial"/>
              </a:rPr>
              <a:t> Sensor Data Records (SDR) algorithm are underway to support production of the full resolution J1 </a:t>
            </a:r>
            <a:r>
              <a:rPr kumimoji="0" lang="en-US" sz="1800" b="0" i="0" u="none" strike="noStrike" kern="0" cap="none" spc="0" normalizeH="0" baseline="0" noProof="0" dirty="0" smtClean="0">
                <a:ln>
                  <a:noFill/>
                </a:ln>
                <a:solidFill>
                  <a:srgbClr val="333399"/>
                </a:solidFill>
                <a:effectLst/>
                <a:uLnTx/>
                <a:uFillTx/>
                <a:latin typeface="Arial"/>
                <a:ea typeface="+mn-ea"/>
                <a:cs typeface="+mn-cs"/>
              </a:rPr>
              <a:t>SDRs</a:t>
            </a:r>
          </a:p>
          <a:p>
            <a:pPr marL="800100" lvl="1" indent="-342900" algn="l" fontAlgn="base">
              <a:lnSpc>
                <a:spcPct val="90000"/>
              </a:lnSpc>
              <a:spcAft>
                <a:spcPct val="0"/>
              </a:spcAft>
              <a:buFontTx/>
              <a:buChar char="•"/>
            </a:pPr>
            <a:r>
              <a:rPr lang="en-US" sz="1600" kern="0" dirty="0" smtClean="0">
                <a:solidFill>
                  <a:srgbClr val="0099CC"/>
                </a:solidFill>
                <a:latin typeface="Arial"/>
              </a:rPr>
              <a:t>ADL is the test system that mimics the Interface Data Processing Segment (IDPS) and is used for testing, troubleshooting and integrating algorithm updates.</a:t>
            </a:r>
          </a:p>
          <a:p>
            <a:pPr marL="800100" lvl="1" indent="-342900" algn="l" fontAlgn="base">
              <a:lnSpc>
                <a:spcPct val="90000"/>
              </a:lnSpc>
              <a:spcAft>
                <a:spcPct val="0"/>
              </a:spcAft>
              <a:buFontTx/>
              <a:buChar char="•"/>
            </a:pPr>
            <a:r>
              <a:rPr lang="en-US" sz="1600" kern="0" noProof="0" dirty="0" smtClean="0">
                <a:solidFill>
                  <a:srgbClr val="0099CC"/>
                </a:solidFill>
                <a:latin typeface="Arial"/>
              </a:rPr>
              <a:t>Pre-operational full spectral resolution algorithm is tested by the STAR Algorithm Integration Team (AIT) for product accuracy in the ADL environment before it is submitted to the ground project Data Products Engineering Services (DPES) for the unit testing.</a:t>
            </a:r>
            <a:endParaRPr lang="en-US" sz="1600" kern="0" dirty="0">
              <a:solidFill>
                <a:srgbClr val="0099CC"/>
              </a:solidFill>
              <a:latin typeface="Arial"/>
            </a:endParaRPr>
          </a:p>
          <a:p>
            <a:pPr>
              <a:lnSpc>
                <a:spcPct val="90000"/>
              </a:lnSpc>
            </a:pPr>
            <a:endParaRPr lang="en-US" dirty="0"/>
          </a:p>
        </p:txBody>
      </p:sp>
      <p:sp>
        <p:nvSpPr>
          <p:cNvPr id="8" name="TextBox 7"/>
          <p:cNvSpPr txBox="1"/>
          <p:nvPr/>
        </p:nvSpPr>
        <p:spPr>
          <a:xfrm>
            <a:off x="4800600" y="5257800"/>
            <a:ext cx="4343400" cy="523220"/>
          </a:xfrm>
          <a:prstGeom prst="rect">
            <a:avLst/>
          </a:prstGeom>
          <a:noFill/>
        </p:spPr>
        <p:txBody>
          <a:bodyPr wrap="square" rtlCol="0">
            <a:spAutoFit/>
          </a:bodyPr>
          <a:lstStyle/>
          <a:p>
            <a:r>
              <a:rPr lang="en-US" sz="1400" i="1" dirty="0" smtClean="0"/>
              <a:t>Comparison of  Earth Scene full resolution and truncated (normal) resolution data for  the short-wave band</a:t>
            </a:r>
            <a:endParaRPr lang="en-US" sz="1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2.49</a:t>
            </a:r>
            <a:endParaRPr lang="en-US" sz="2400" dirty="0"/>
          </a:p>
        </p:txBody>
      </p:sp>
      <p:grpSp>
        <p:nvGrpSpPr>
          <p:cNvPr id="11" name="Group 10"/>
          <p:cNvGrpSpPr/>
          <p:nvPr/>
        </p:nvGrpSpPr>
        <p:grpSpPr>
          <a:xfrm>
            <a:off x="4900353" y="1752600"/>
            <a:ext cx="4243647" cy="3400053"/>
            <a:chOff x="4900353" y="1752600"/>
            <a:chExt cx="4243647" cy="3400053"/>
          </a:xfrm>
        </p:grpSpPr>
        <p:pic>
          <p:nvPicPr>
            <p:cNvPr id="10" name="Picture 9" descr="ES_RealSW_FR_MX86_FOV1.png"/>
            <p:cNvPicPr>
              <a:picLocks noChangeAspect="1"/>
            </p:cNvPicPr>
            <p:nvPr/>
          </p:nvPicPr>
          <p:blipFill>
            <a:blip r:embed="rId3" cstate="print"/>
            <a:stretch>
              <a:fillRect/>
            </a:stretch>
          </p:blipFill>
          <p:spPr>
            <a:xfrm>
              <a:off x="4900353" y="1752600"/>
              <a:ext cx="4243647" cy="3400053"/>
            </a:xfrm>
            <a:prstGeom prst="rect">
              <a:avLst/>
            </a:prstGeom>
          </p:spPr>
        </p:pic>
        <p:sp>
          <p:nvSpPr>
            <p:cNvPr id="12" name="TextBox 11"/>
            <p:cNvSpPr txBox="1"/>
            <p:nvPr/>
          </p:nvSpPr>
          <p:spPr>
            <a:xfrm>
              <a:off x="6172200" y="1752600"/>
              <a:ext cx="2667000" cy="553998"/>
            </a:xfrm>
            <a:prstGeom prst="rect">
              <a:avLst/>
            </a:prstGeom>
            <a:solidFill>
              <a:schemeClr val="bg1"/>
            </a:solidFill>
            <a:ln>
              <a:solidFill>
                <a:schemeClr val="tx1"/>
              </a:solidFill>
            </a:ln>
          </p:spPr>
          <p:txBody>
            <a:bodyPr wrap="square" rtlCol="0">
              <a:spAutoFit/>
            </a:bodyPr>
            <a:lstStyle/>
            <a:p>
              <a:r>
                <a:rPr lang="en-US" sz="1400" dirty="0" smtClean="0"/>
                <a:t>                      </a:t>
              </a:r>
              <a:r>
                <a:rPr lang="en-US" sz="1500" dirty="0" smtClean="0"/>
                <a:t>Full resolution</a:t>
              </a:r>
            </a:p>
            <a:p>
              <a:r>
                <a:rPr lang="en-US" sz="1500" dirty="0" smtClean="0"/>
                <a:t>                     Normal resolution</a:t>
              </a:r>
              <a:endParaRPr lang="en-US" sz="1500" dirty="0"/>
            </a:p>
          </p:txBody>
        </p:sp>
        <p:cxnSp>
          <p:nvCxnSpPr>
            <p:cNvPr id="16" name="Straight Connector 15"/>
            <p:cNvCxnSpPr/>
            <p:nvPr/>
          </p:nvCxnSpPr>
          <p:spPr>
            <a:xfrm>
              <a:off x="6400800" y="1905000"/>
              <a:ext cx="533400"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0" y="2133600"/>
              <a:ext cx="5334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167887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0960" y="71981"/>
            <a:ext cx="9144000" cy="1909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2400" dirty="0" smtClean="0">
                <a:solidFill>
                  <a:srgbClr val="0000FF"/>
                </a:solidFill>
                <a:latin typeface="Arial" pitchFamily="34" charset="0"/>
                <a:cs typeface="Arial" pitchFamily="34" charset="0"/>
              </a:rPr>
              <a:t>Use </a:t>
            </a:r>
            <a:r>
              <a:rPr lang="en-US" sz="2400" dirty="0">
                <a:solidFill>
                  <a:srgbClr val="0000FF"/>
                </a:solidFill>
                <a:latin typeface="Arial" pitchFamily="34" charset="0"/>
                <a:cs typeface="Arial" pitchFamily="34" charset="0"/>
              </a:rPr>
              <a:t>of JPSS ATMS and VIIRS data to </a:t>
            </a:r>
            <a:r>
              <a:rPr lang="en-US" sz="2400" dirty="0" smtClean="0">
                <a:solidFill>
                  <a:srgbClr val="0000FF"/>
                </a:solidFill>
                <a:latin typeface="Arial" pitchFamily="34" charset="0"/>
                <a:cs typeface="Arial" pitchFamily="34" charset="0"/>
              </a:rPr>
              <a:t>Improve Tropical </a:t>
            </a:r>
            <a:r>
              <a:rPr lang="en-US" sz="2400" dirty="0">
                <a:solidFill>
                  <a:srgbClr val="0000FF"/>
                </a:solidFill>
                <a:latin typeface="Arial" pitchFamily="34" charset="0"/>
                <a:cs typeface="Arial" pitchFamily="34" charset="0"/>
              </a:rPr>
              <a:t>Cyclone Track and Intensity </a:t>
            </a:r>
            <a:r>
              <a:rPr lang="en-US" sz="2400" dirty="0" smtClean="0">
                <a:solidFill>
                  <a:srgbClr val="0000FF"/>
                </a:solidFill>
                <a:latin typeface="Arial" pitchFamily="34" charset="0"/>
                <a:cs typeface="Arial" pitchFamily="34" charset="0"/>
              </a:rPr>
              <a:t>Forecasting</a:t>
            </a:r>
          </a:p>
          <a:p>
            <a:r>
              <a:rPr lang="en-US" sz="2000" dirty="0" smtClean="0">
                <a:solidFill>
                  <a:srgbClr val="0000FF"/>
                </a:solidFill>
                <a:latin typeface="Arial" pitchFamily="34" charset="0"/>
                <a:cs typeface="Arial" pitchFamily="34" charset="0"/>
              </a:rPr>
              <a:t>Galina Chirokova</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a:t>
            </a:r>
            <a:r>
              <a:rPr lang="en-US" sz="2000" dirty="0">
                <a:solidFill>
                  <a:srgbClr val="0000FF"/>
                </a:solidFill>
                <a:latin typeface="Arial" pitchFamily="34" charset="0"/>
                <a:cs typeface="Arial" pitchFamily="34" charset="0"/>
              </a:rPr>
              <a:t>Mark </a:t>
            </a:r>
            <a:r>
              <a:rPr lang="en-US" sz="2000" dirty="0" smtClean="0">
                <a:solidFill>
                  <a:srgbClr val="0000FF"/>
                </a:solidFill>
                <a:latin typeface="Arial" pitchFamily="34" charset="0"/>
                <a:cs typeface="Arial" pitchFamily="34" charset="0"/>
              </a:rPr>
              <a:t>DeMaria</a:t>
            </a:r>
            <a:r>
              <a:rPr lang="en-US" sz="2000" baseline="30000" dirty="0" smtClean="0">
                <a:solidFill>
                  <a:srgbClr val="0000FF"/>
                </a:solidFill>
                <a:latin typeface="Arial" pitchFamily="34" charset="0"/>
                <a:cs typeface="Arial" pitchFamily="34" charset="0"/>
              </a:rPr>
              <a:t>2</a:t>
            </a:r>
            <a:r>
              <a:rPr lang="en-US" sz="2000" dirty="0" smtClean="0">
                <a:solidFill>
                  <a:srgbClr val="0000FF"/>
                </a:solidFill>
                <a:latin typeface="Arial" pitchFamily="34" charset="0"/>
                <a:cs typeface="Arial" pitchFamily="34" charset="0"/>
              </a:rPr>
              <a:t>, </a:t>
            </a:r>
            <a:r>
              <a:rPr lang="en-US" sz="2000" dirty="0">
                <a:solidFill>
                  <a:srgbClr val="0000FF"/>
                </a:solidFill>
                <a:latin typeface="Arial" pitchFamily="34" charset="0"/>
                <a:cs typeface="Arial" pitchFamily="34" charset="0"/>
              </a:rPr>
              <a:t>Robert </a:t>
            </a:r>
            <a:r>
              <a:rPr lang="en-US" sz="2000" dirty="0" smtClean="0">
                <a:solidFill>
                  <a:srgbClr val="0000FF"/>
                </a:solidFill>
                <a:latin typeface="Arial" pitchFamily="34" charset="0"/>
                <a:cs typeface="Arial" pitchFamily="34" charset="0"/>
              </a:rPr>
              <a:t>DeMaria</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a:t>
            </a:r>
            <a:endParaRPr lang="en-US" sz="2000" dirty="0">
              <a:solidFill>
                <a:srgbClr val="0000FF"/>
              </a:solidFill>
              <a:latin typeface="Arial" pitchFamily="34" charset="0"/>
              <a:cs typeface="Arial" pitchFamily="34" charset="0"/>
            </a:endParaRPr>
          </a:p>
          <a:p>
            <a:r>
              <a:rPr lang="en-US" sz="2000" dirty="0" smtClean="0">
                <a:solidFill>
                  <a:srgbClr val="0000FF"/>
                </a:solidFill>
                <a:latin typeface="Arial" pitchFamily="34" charset="0"/>
                <a:cs typeface="Arial" pitchFamily="34" charset="0"/>
              </a:rPr>
              <a:t>John Knaff</a:t>
            </a:r>
            <a:r>
              <a:rPr lang="en-US" sz="2000" baseline="30000" dirty="0" smtClean="0">
                <a:solidFill>
                  <a:srgbClr val="0000FF"/>
                </a:solidFill>
                <a:latin typeface="Arial" pitchFamily="34" charset="0"/>
                <a:cs typeface="Arial" pitchFamily="34" charset="0"/>
              </a:rPr>
              <a:t>3</a:t>
            </a:r>
            <a:r>
              <a:rPr lang="en-US" sz="2000" dirty="0" smtClean="0">
                <a:solidFill>
                  <a:srgbClr val="0000FF"/>
                </a:solidFill>
                <a:latin typeface="Arial" pitchFamily="34" charset="0"/>
                <a:cs typeface="Arial" pitchFamily="34" charset="0"/>
              </a:rPr>
              <a:t>, </a:t>
            </a:r>
            <a:r>
              <a:rPr lang="en-US" sz="2000" smtClean="0">
                <a:solidFill>
                  <a:srgbClr val="0000FF"/>
                </a:solidFill>
                <a:latin typeface="Arial" pitchFamily="34" charset="0"/>
                <a:cs typeface="Arial" pitchFamily="34" charset="0"/>
              </a:rPr>
              <a:t>Jack Dostalek</a:t>
            </a:r>
            <a:r>
              <a:rPr lang="en-US" sz="2000" baseline="30000" smtClean="0">
                <a:solidFill>
                  <a:srgbClr val="0000FF"/>
                </a:solidFill>
                <a:latin typeface="Arial" pitchFamily="34" charset="0"/>
                <a:cs typeface="Arial" pitchFamily="34" charset="0"/>
              </a:rPr>
              <a:t>1</a:t>
            </a:r>
            <a:r>
              <a:rPr lang="en-US" sz="2000" smtClean="0">
                <a:solidFill>
                  <a:srgbClr val="0000FF"/>
                </a:solidFill>
                <a:latin typeface="Arial" pitchFamily="34" charset="0"/>
                <a:cs typeface="Arial" pitchFamily="34" charset="0"/>
              </a:rPr>
              <a:t>, and </a:t>
            </a:r>
            <a:r>
              <a:rPr lang="en-US" sz="2000" dirty="0" smtClean="0">
                <a:solidFill>
                  <a:srgbClr val="0000FF"/>
                </a:solidFill>
                <a:latin typeface="Arial" pitchFamily="34" charset="0"/>
                <a:cs typeface="Arial" pitchFamily="34" charset="0"/>
              </a:rPr>
              <a:t>John L. Beven</a:t>
            </a:r>
            <a:r>
              <a:rPr lang="en-US" sz="2000" baseline="30000" dirty="0" smtClean="0">
                <a:solidFill>
                  <a:srgbClr val="0000FF"/>
                </a:solidFill>
                <a:latin typeface="Arial" pitchFamily="34" charset="0"/>
                <a:cs typeface="Arial" pitchFamily="34" charset="0"/>
              </a:rPr>
              <a:t>2 </a:t>
            </a:r>
          </a:p>
          <a:p>
            <a:r>
              <a:rPr lang="en-US" sz="1400" dirty="0" smtClean="0">
                <a:solidFill>
                  <a:srgbClr val="0000FF"/>
                </a:solidFill>
                <a:latin typeface="Arial" pitchFamily="34" charset="0"/>
                <a:cs typeface="Arial" pitchFamily="34" charset="0"/>
              </a:rPr>
              <a:t>(1) </a:t>
            </a:r>
            <a:r>
              <a:rPr lang="en-US" sz="1400" dirty="0">
                <a:solidFill>
                  <a:srgbClr val="0000FF"/>
                </a:solidFill>
                <a:latin typeface="Arial" pitchFamily="34" charset="0"/>
                <a:cs typeface="Arial" pitchFamily="34" charset="0"/>
              </a:rPr>
              <a:t>CIRA, Colorado State University, Fort Collins, CO      </a:t>
            </a:r>
            <a:r>
              <a:rPr lang="en-US" sz="1400" dirty="0" smtClean="0">
                <a:solidFill>
                  <a:srgbClr val="0000FF"/>
                </a:solidFill>
                <a:latin typeface="Arial" pitchFamily="34" charset="0"/>
                <a:cs typeface="Arial" pitchFamily="34" charset="0"/>
              </a:rPr>
              <a:t>(</a:t>
            </a:r>
            <a:r>
              <a:rPr lang="en-US" sz="1400" dirty="0">
                <a:solidFill>
                  <a:srgbClr val="0000FF"/>
                </a:solidFill>
                <a:latin typeface="Arial" pitchFamily="34" charset="0"/>
                <a:cs typeface="Arial" pitchFamily="34" charset="0"/>
              </a:rPr>
              <a:t>2) NOAA/NWS/National Hurricane Center, Miami, FL</a:t>
            </a:r>
          </a:p>
          <a:p>
            <a:r>
              <a:rPr lang="en-US" sz="1400" dirty="0">
                <a:solidFill>
                  <a:srgbClr val="0000FF"/>
                </a:solidFill>
                <a:latin typeface="Arial" pitchFamily="34" charset="0"/>
                <a:cs typeface="Arial" pitchFamily="34" charset="0"/>
              </a:rPr>
              <a:t>(3) NOAA/NESDIS/StAR, Fort Collins, </a:t>
            </a:r>
            <a:r>
              <a:rPr lang="en-US" sz="1400" dirty="0" smtClean="0">
                <a:solidFill>
                  <a:srgbClr val="0000FF"/>
                </a:solidFill>
                <a:latin typeface="Arial" pitchFamily="34" charset="0"/>
                <a:cs typeface="Arial" pitchFamily="34" charset="0"/>
              </a:rPr>
              <a:t>CO</a:t>
            </a:r>
          </a:p>
        </p:txBody>
      </p:sp>
      <p:sp>
        <p:nvSpPr>
          <p:cNvPr id="5" name="Rectangle 5"/>
          <p:cNvSpPr txBox="1">
            <a:spLocks noChangeArrowheads="1"/>
          </p:cNvSpPr>
          <p:nvPr/>
        </p:nvSpPr>
        <p:spPr>
          <a:xfrm>
            <a:off x="35869" y="2012563"/>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Bef>
                <a:spcPts val="0"/>
              </a:spcBef>
              <a:spcAft>
                <a:spcPct val="0"/>
              </a:spcAft>
              <a:buFontTx/>
              <a:buChar char="•"/>
            </a:pPr>
            <a:r>
              <a:rPr lang="en-US" sz="2000" kern="0" dirty="0" smtClean="0">
                <a:solidFill>
                  <a:srgbClr val="333399"/>
                </a:solidFill>
                <a:latin typeface="Arial"/>
              </a:rPr>
              <a:t>Use of ATMS and VIIRS data has great potential for improving tropical cyclones track and intensity forecasting:</a:t>
            </a:r>
          </a:p>
          <a:p>
            <a:pPr marL="742950" lvl="1" indent="-285750" algn="l" fontAlgn="base">
              <a:lnSpc>
                <a:spcPct val="90000"/>
              </a:lnSpc>
              <a:spcAft>
                <a:spcPct val="0"/>
              </a:spcAft>
              <a:buFontTx/>
              <a:buChar char="–"/>
            </a:pPr>
            <a:r>
              <a:rPr lang="en-US" sz="2000" kern="0" dirty="0" smtClean="0">
                <a:solidFill>
                  <a:srgbClr val="009999"/>
                </a:solidFill>
                <a:latin typeface="Arial"/>
              </a:rPr>
              <a:t>Statistical intensity forecast models and Rapid Intensification Index could be improved with ATMS data </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Objective automated eye-detection algorithm using VIIRS data could further improve track and intensity forecasts</a:t>
            </a: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VIIRS DNB imagery provides</a:t>
            </a:r>
            <a:r>
              <a:rPr kumimoji="0" lang="en-US" sz="2000" b="0" i="0" u="none" strike="noStrike" kern="0" cap="none" spc="0" normalizeH="0" noProof="0" dirty="0" smtClean="0">
                <a:ln>
                  <a:noFill/>
                </a:ln>
                <a:solidFill>
                  <a:srgbClr val="009999"/>
                </a:solidFill>
                <a:effectLst/>
                <a:uLnTx/>
                <a:uFillTx/>
                <a:latin typeface="Arial"/>
              </a:rPr>
              <a:t> TC forecasters with unique data</a:t>
            </a:r>
            <a:endParaRPr kumimoji="0" lang="en-US" sz="2000" b="0" i="0" u="none" strike="noStrike" kern="0" cap="none" spc="0" normalizeH="0" baseline="0" noProof="0" dirty="0" smtClean="0">
              <a:ln>
                <a:noFill/>
              </a:ln>
              <a:solidFill>
                <a:srgbClr val="009999"/>
              </a:solidFill>
              <a:effectLst/>
              <a:uLnTx/>
              <a:uFillTx/>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69" y="6045231"/>
            <a:ext cx="4724400" cy="682434"/>
          </a:xfrm>
          <a:prstGeom prst="rect">
            <a:avLst/>
          </a:prstGeom>
        </p:spPr>
      </p:pic>
      <p:sp>
        <p:nvSpPr>
          <p:cNvPr id="3" name="TextBox 2"/>
          <p:cNvSpPr txBox="1"/>
          <p:nvPr/>
        </p:nvSpPr>
        <p:spPr>
          <a:xfrm>
            <a:off x="7680960" y="611092"/>
            <a:ext cx="1524000" cy="830997"/>
          </a:xfrm>
          <a:prstGeom prst="rect">
            <a:avLst/>
          </a:prstGeom>
          <a:noFill/>
        </p:spPr>
        <p:txBody>
          <a:bodyPr wrap="square" rtlCol="0">
            <a:spAutoFit/>
          </a:bodyPr>
          <a:lstStyle/>
          <a:p>
            <a:pPr algn="ctr"/>
            <a:r>
              <a:rPr lang="en-US" sz="2400" dirty="0" smtClean="0"/>
              <a:t>Poster </a:t>
            </a:r>
          </a:p>
          <a:p>
            <a:pPr algn="ctr"/>
            <a:r>
              <a:rPr lang="en-US" sz="2400" dirty="0" smtClean="0"/>
              <a:t># </a:t>
            </a:r>
            <a:r>
              <a:rPr lang="en-US" sz="2400" dirty="0"/>
              <a:t>2</a:t>
            </a:r>
            <a:r>
              <a:rPr lang="en-US" sz="2400" dirty="0" smtClean="0"/>
              <a:t>.51</a:t>
            </a:r>
            <a:endParaRPr lang="en-US" sz="2400" dirty="0"/>
          </a:p>
        </p:txBody>
      </p:sp>
      <p:grpSp>
        <p:nvGrpSpPr>
          <p:cNvPr id="9" name="Group 8"/>
          <p:cNvGrpSpPr/>
          <p:nvPr/>
        </p:nvGrpSpPr>
        <p:grpSpPr>
          <a:xfrm>
            <a:off x="5029200" y="1990789"/>
            <a:ext cx="3962400" cy="1816114"/>
            <a:chOff x="0" y="0"/>
            <a:chExt cx="5610225" cy="2428875"/>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2802"/>
            <a:stretch/>
          </p:blipFill>
          <p:spPr bwMode="auto">
            <a:xfrm>
              <a:off x="2800350" y="9525"/>
              <a:ext cx="2809875" cy="2419350"/>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13261"/>
            <a:stretch/>
          </p:blipFill>
          <p:spPr bwMode="auto">
            <a:xfrm>
              <a:off x="0" y="0"/>
              <a:ext cx="2800350" cy="2419350"/>
            </a:xfrm>
            <a:prstGeom prst="rect">
              <a:avLst/>
            </a:prstGeom>
            <a:ln>
              <a:noFill/>
            </a:ln>
            <a:extLst>
              <a:ext uri="{53640926-AAD7-44D8-BBD7-CCE9431645EC}">
                <a14:shadowObscured xmlns:a14="http://schemas.microsoft.com/office/drawing/2010/main"/>
              </a:ext>
            </a:extLst>
          </p:spPr>
        </p:pic>
      </p:grpSp>
      <p:grpSp>
        <p:nvGrpSpPr>
          <p:cNvPr id="12" name="Group 11"/>
          <p:cNvGrpSpPr/>
          <p:nvPr/>
        </p:nvGrpSpPr>
        <p:grpSpPr>
          <a:xfrm>
            <a:off x="5029200" y="5279926"/>
            <a:ext cx="3894588" cy="1559606"/>
            <a:chOff x="29337000" y="19461538"/>
            <a:chExt cx="6255174" cy="2837352"/>
          </a:xfrm>
        </p:grpSpPr>
        <p:pic>
          <p:nvPicPr>
            <p:cNvPr id="13"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37000" y="19461540"/>
              <a:ext cx="3129683" cy="283735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20674" y="19461538"/>
              <a:ext cx="3071500" cy="2784602"/>
            </a:xfrm>
            <a:prstGeom prst="rect">
              <a:avLst/>
            </a:prstGeom>
          </p:spPr>
        </p:pic>
      </p:gr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8529" y="3865984"/>
            <a:ext cx="1983501" cy="1390630"/>
          </a:xfrm>
          <a:prstGeom prst="rect">
            <a:avLst/>
          </a:prstGeom>
        </p:spPr>
      </p:pic>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170359" y="3890715"/>
            <a:ext cx="1821241" cy="13892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03499" y="3195402"/>
            <a:ext cx="838200" cy="381000"/>
          </a:xfrm>
          <a:prstGeom prst="rect">
            <a:avLst/>
          </a:prstGeom>
          <a:noFill/>
        </p:spPr>
        <p:txBody>
          <a:bodyPr wrap="square" rtlCol="0">
            <a:spAutoFit/>
          </a:bodyPr>
          <a:lstStyle/>
          <a:p>
            <a:r>
              <a:rPr lang="en-US" dirty="0" smtClean="0"/>
              <a:t>ATMS</a:t>
            </a:r>
            <a:endParaRPr lang="en-US" dirty="0"/>
          </a:p>
        </p:txBody>
      </p:sp>
      <p:sp>
        <p:nvSpPr>
          <p:cNvPr id="19" name="TextBox 18"/>
          <p:cNvSpPr txBox="1"/>
          <p:nvPr/>
        </p:nvSpPr>
        <p:spPr>
          <a:xfrm>
            <a:off x="7680960" y="2764616"/>
            <a:ext cx="1181100" cy="923330"/>
          </a:xfrm>
          <a:prstGeom prst="rect">
            <a:avLst/>
          </a:prstGeom>
          <a:noFill/>
        </p:spPr>
        <p:txBody>
          <a:bodyPr wrap="square" rtlCol="0">
            <a:spAutoFit/>
          </a:bodyPr>
          <a:lstStyle/>
          <a:p>
            <a:r>
              <a:rPr lang="en-US" dirty="0" smtClean="0"/>
              <a:t>Bias-corrected ATMS</a:t>
            </a:r>
            <a:endParaRPr lang="en-US" dirty="0"/>
          </a:p>
        </p:txBody>
      </p:sp>
      <p:sp>
        <p:nvSpPr>
          <p:cNvPr id="7" name="TextBox 6"/>
          <p:cNvSpPr txBox="1"/>
          <p:nvPr/>
        </p:nvSpPr>
        <p:spPr>
          <a:xfrm>
            <a:off x="6175468" y="4714272"/>
            <a:ext cx="802331" cy="369332"/>
          </a:xfrm>
          <a:prstGeom prst="rect">
            <a:avLst/>
          </a:prstGeom>
          <a:noFill/>
        </p:spPr>
        <p:txBody>
          <a:bodyPr wrap="square" rtlCol="0">
            <a:spAutoFit/>
          </a:bodyPr>
          <a:lstStyle/>
          <a:p>
            <a:r>
              <a:rPr lang="en-US" dirty="0" smtClean="0"/>
              <a:t>LGEM</a:t>
            </a:r>
            <a:endParaRPr lang="en-US" dirty="0"/>
          </a:p>
        </p:txBody>
      </p:sp>
      <p:sp>
        <p:nvSpPr>
          <p:cNvPr id="20" name="TextBox 19"/>
          <p:cNvSpPr txBox="1"/>
          <p:nvPr/>
        </p:nvSpPr>
        <p:spPr>
          <a:xfrm>
            <a:off x="7238903" y="4600613"/>
            <a:ext cx="1101861" cy="646331"/>
          </a:xfrm>
          <a:prstGeom prst="rect">
            <a:avLst/>
          </a:prstGeom>
          <a:noFill/>
        </p:spPr>
        <p:txBody>
          <a:bodyPr wrap="square" rtlCol="0">
            <a:spAutoFit/>
          </a:bodyPr>
          <a:lstStyle/>
          <a:p>
            <a:r>
              <a:rPr lang="en-US" dirty="0" smtClean="0"/>
              <a:t>Eye Detection</a:t>
            </a:r>
            <a:endParaRPr lang="en-US" dirty="0"/>
          </a:p>
        </p:txBody>
      </p:sp>
      <p:sp>
        <p:nvSpPr>
          <p:cNvPr id="21" name="TextBox 20"/>
          <p:cNvSpPr txBox="1"/>
          <p:nvPr/>
        </p:nvSpPr>
        <p:spPr>
          <a:xfrm>
            <a:off x="5161055" y="6399091"/>
            <a:ext cx="1220720" cy="369332"/>
          </a:xfrm>
          <a:prstGeom prst="rect">
            <a:avLst/>
          </a:prstGeom>
          <a:noFill/>
        </p:spPr>
        <p:txBody>
          <a:bodyPr wrap="square" rtlCol="0">
            <a:spAutoFit/>
          </a:bodyPr>
          <a:lstStyle/>
          <a:p>
            <a:r>
              <a:rPr lang="en-US" dirty="0" smtClean="0">
                <a:solidFill>
                  <a:srgbClr val="FFFF00"/>
                </a:solidFill>
              </a:rPr>
              <a:t>VIIRS DNB</a:t>
            </a:r>
            <a:endParaRPr lang="en-US" dirty="0">
              <a:solidFill>
                <a:srgbClr val="FFFF00"/>
              </a:solidFill>
            </a:endParaRPr>
          </a:p>
        </p:txBody>
      </p:sp>
      <p:sp>
        <p:nvSpPr>
          <p:cNvPr id="22" name="TextBox 21"/>
          <p:cNvSpPr txBox="1"/>
          <p:nvPr/>
        </p:nvSpPr>
        <p:spPr>
          <a:xfrm>
            <a:off x="7100017" y="6383617"/>
            <a:ext cx="908878" cy="369332"/>
          </a:xfrm>
          <a:prstGeom prst="rect">
            <a:avLst/>
          </a:prstGeom>
          <a:noFill/>
        </p:spPr>
        <p:txBody>
          <a:bodyPr wrap="square" rtlCol="0">
            <a:spAutoFit/>
          </a:bodyPr>
          <a:lstStyle/>
          <a:p>
            <a:r>
              <a:rPr lang="en-US" dirty="0" smtClean="0">
                <a:solidFill>
                  <a:srgbClr val="FFFF00"/>
                </a:solidFill>
              </a:rPr>
              <a:t>VIIRS IR</a:t>
            </a:r>
            <a:endParaRPr lang="en-US" dirty="0">
              <a:solidFill>
                <a:srgbClr val="FFFF00"/>
              </a:solidFill>
            </a:endParaRPr>
          </a:p>
        </p:txBody>
      </p:sp>
    </p:spTree>
    <p:extLst>
      <p:ext uri="{BB962C8B-B14F-4D97-AF65-F5344CB8AC3E}">
        <p14:creationId xmlns:p14="http://schemas.microsoft.com/office/powerpoint/2010/main" val="110373143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0C0"/>
                </a:solidFill>
                <a:latin typeface="Arial" pitchFamily="34" charset="0"/>
                <a:cs typeface="Arial" pitchFamily="34" charset="0"/>
              </a:rPr>
              <a:t>Processing Himawari-8 Geostationary Satellite Data Using  GOES-R Algorithms for Algorithm Continuity in Operations</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000" dirty="0" smtClean="0">
                <a:solidFill>
                  <a:prstClr val="black"/>
                </a:solidFill>
              </a:rPr>
              <a:t> </a:t>
            </a:r>
            <a:r>
              <a:rPr lang="en-US" sz="1200" dirty="0" smtClean="0">
                <a:solidFill>
                  <a:srgbClr val="0070C0"/>
                </a:solidFill>
                <a:latin typeface="Arial" pitchFamily="34" charset="0"/>
                <a:cs typeface="Arial" pitchFamily="34" charset="0"/>
              </a:rPr>
              <a:t>Jonathan Wrotny</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A. Li</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H. Xie</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M. Fan</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R. Chen</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T. Yu</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S. Sampson</a:t>
            </a:r>
            <a:r>
              <a:rPr lang="en-US" sz="1200" baseline="30000" dirty="0" smtClean="0">
                <a:solidFill>
                  <a:srgbClr val="0070C0"/>
                </a:solidFill>
                <a:latin typeface="Arial" pitchFamily="34" charset="0"/>
                <a:cs typeface="Arial" pitchFamily="34" charset="0"/>
              </a:rPr>
              <a:t>1</a:t>
            </a:r>
            <a:r>
              <a:rPr lang="en-US" sz="1200" dirty="0" smtClean="0">
                <a:solidFill>
                  <a:srgbClr val="0070C0"/>
                </a:solidFill>
                <a:latin typeface="Arial" pitchFamily="34" charset="0"/>
                <a:cs typeface="Arial" pitchFamily="34" charset="0"/>
              </a:rPr>
              <a:t>, W Wolf</a:t>
            </a:r>
            <a:r>
              <a:rPr lang="en-US" sz="1200" baseline="30000" dirty="0" smtClean="0">
                <a:solidFill>
                  <a:srgbClr val="0070C0"/>
                </a:solidFill>
                <a:latin typeface="Arial" pitchFamily="34" charset="0"/>
                <a:cs typeface="Arial" pitchFamily="34" charset="0"/>
              </a:rPr>
              <a:t>2</a:t>
            </a:r>
            <a:r>
              <a:rPr lang="en-US" sz="1200" dirty="0" smtClean="0">
                <a:solidFill>
                  <a:srgbClr val="0070C0"/>
                </a:solidFill>
                <a:latin typeface="Arial" pitchFamily="34" charset="0"/>
                <a:cs typeface="Arial" pitchFamily="34" charset="0"/>
              </a:rPr>
              <a:t>, W. Straka</a:t>
            </a:r>
            <a:r>
              <a:rPr lang="en-US" sz="1200" baseline="30000" dirty="0" smtClean="0">
                <a:solidFill>
                  <a:srgbClr val="0070C0"/>
                </a:solidFill>
                <a:latin typeface="Arial" pitchFamily="34" charset="0"/>
                <a:cs typeface="Arial" pitchFamily="34" charset="0"/>
              </a:rPr>
              <a:t>3</a:t>
            </a:r>
            <a:r>
              <a:rPr lang="en-US" sz="1200" dirty="0" smtClean="0">
                <a:solidFill>
                  <a:srgbClr val="0070C0"/>
                </a:solidFill>
                <a:latin typeface="Arial" pitchFamily="34" charset="0"/>
                <a:cs typeface="Arial" pitchFamily="34" charset="0"/>
              </a:rPr>
              <a:t>, A. Heidinger</a:t>
            </a:r>
            <a:r>
              <a:rPr lang="en-US" sz="1200" baseline="30000" dirty="0" smtClean="0">
                <a:solidFill>
                  <a:srgbClr val="0070C0"/>
                </a:solidFill>
                <a:latin typeface="Arial" pitchFamily="34" charset="0"/>
                <a:cs typeface="Arial" pitchFamily="34" charset="0"/>
              </a:rPr>
              <a:t>4</a:t>
            </a:r>
            <a:r>
              <a:rPr lang="en-US" sz="1200" dirty="0" smtClean="0">
                <a:solidFill>
                  <a:srgbClr val="0070C0"/>
                </a:solidFill>
                <a:latin typeface="Arial" pitchFamily="34" charset="0"/>
                <a:cs typeface="Arial" pitchFamily="34" charset="0"/>
              </a:rPr>
              <a:t>, and J. Daniels</a:t>
            </a:r>
            <a:r>
              <a:rPr lang="en-US" sz="1200" baseline="30000" dirty="0" smtClean="0">
                <a:solidFill>
                  <a:srgbClr val="0070C0"/>
                </a:solidFill>
                <a:latin typeface="Arial" pitchFamily="34" charset="0"/>
                <a:cs typeface="Arial" pitchFamily="34" charset="0"/>
              </a:rPr>
              <a:t>2</a:t>
            </a:r>
            <a:endParaRPr lang="en-US" sz="1200" dirty="0" smtClean="0">
              <a:solidFill>
                <a:srgbClr val="0070C0"/>
              </a:solidFill>
              <a:latin typeface="Arial" pitchFamily="34" charset="0"/>
              <a:cs typeface="Arial" pitchFamily="34" charset="0"/>
            </a:endParaRPr>
          </a:p>
          <a:p>
            <a:r>
              <a:rPr lang="pt-BR" sz="1200" baseline="30000" dirty="0" smtClean="0">
                <a:solidFill>
                  <a:srgbClr val="0070C0"/>
                </a:solidFill>
                <a:latin typeface="Arial" pitchFamily="34" charset="0"/>
                <a:cs typeface="Arial" pitchFamily="34" charset="0"/>
              </a:rPr>
              <a:t>1</a:t>
            </a:r>
            <a:r>
              <a:rPr lang="pt-BR" sz="1200" dirty="0" smtClean="0">
                <a:solidFill>
                  <a:srgbClr val="0070C0"/>
                </a:solidFill>
                <a:latin typeface="Arial" pitchFamily="34" charset="0"/>
                <a:cs typeface="Arial" pitchFamily="34" charset="0"/>
              </a:rPr>
              <a:t>IMSG, College Park, MD 20740, USA</a:t>
            </a:r>
            <a:endParaRPr lang="en-US" sz="1200" dirty="0" smtClean="0">
              <a:solidFill>
                <a:srgbClr val="0070C0"/>
              </a:solidFill>
              <a:latin typeface="Arial" pitchFamily="34" charset="0"/>
              <a:cs typeface="Arial" pitchFamily="34" charset="0"/>
            </a:endParaRPr>
          </a:p>
          <a:p>
            <a:r>
              <a:rPr lang="en-US" sz="1200" baseline="30000" dirty="0" smtClean="0">
                <a:solidFill>
                  <a:srgbClr val="0070C0"/>
                </a:solidFill>
                <a:latin typeface="Arial" pitchFamily="34" charset="0"/>
                <a:cs typeface="Arial" pitchFamily="34" charset="0"/>
              </a:rPr>
              <a:t>2</a:t>
            </a:r>
            <a:r>
              <a:rPr lang="en-US" sz="1200" dirty="0" smtClean="0">
                <a:solidFill>
                  <a:srgbClr val="0070C0"/>
                </a:solidFill>
                <a:latin typeface="Arial" pitchFamily="34" charset="0"/>
                <a:cs typeface="Arial" pitchFamily="34" charset="0"/>
              </a:rPr>
              <a:t>NOAA/NESDIS/STAR, College Park, MD 20740, USA</a:t>
            </a:r>
          </a:p>
          <a:p>
            <a:r>
              <a:rPr lang="en-GB" sz="1200" baseline="30000" dirty="0" smtClean="0">
                <a:solidFill>
                  <a:srgbClr val="0070C0"/>
                </a:solidFill>
                <a:latin typeface="Arial" pitchFamily="34" charset="0"/>
                <a:cs typeface="Arial" pitchFamily="34" charset="0"/>
              </a:rPr>
              <a:t>3</a:t>
            </a:r>
            <a:r>
              <a:rPr lang="en-GB" sz="1200" dirty="0" smtClean="0">
                <a:solidFill>
                  <a:srgbClr val="0070C0"/>
                </a:solidFill>
                <a:latin typeface="Arial" pitchFamily="34" charset="0"/>
                <a:cs typeface="Arial" pitchFamily="34" charset="0"/>
              </a:rPr>
              <a:t>CIMSS, Madison, WI 53706, USA</a:t>
            </a:r>
            <a:endParaRPr lang="en-US" sz="1200" dirty="0" smtClean="0">
              <a:solidFill>
                <a:srgbClr val="0070C0"/>
              </a:solidFill>
              <a:latin typeface="Arial" pitchFamily="34" charset="0"/>
              <a:cs typeface="Arial" pitchFamily="34" charset="0"/>
            </a:endParaRPr>
          </a:p>
          <a:p>
            <a:r>
              <a:rPr lang="en-GB" sz="1200" baseline="30000" dirty="0" smtClean="0">
                <a:solidFill>
                  <a:srgbClr val="0070C0"/>
                </a:solidFill>
                <a:latin typeface="Arial" pitchFamily="34" charset="0"/>
                <a:cs typeface="Arial" pitchFamily="34" charset="0"/>
              </a:rPr>
              <a:t>4</a:t>
            </a:r>
            <a:r>
              <a:rPr lang="en-GB" sz="1200" dirty="0" smtClean="0">
                <a:solidFill>
                  <a:srgbClr val="0070C0"/>
                </a:solidFill>
                <a:latin typeface="Arial" pitchFamily="34" charset="0"/>
                <a:cs typeface="Arial" pitchFamily="34" charset="0"/>
              </a:rPr>
              <a:t>NOAA, Madison, WI 53706, USA</a:t>
            </a:r>
            <a:endParaRPr lang="en-US" sz="1200" dirty="0">
              <a:solidFill>
                <a:srgbClr val="0070C0"/>
              </a:solidFill>
              <a:latin typeface="Arial" pitchFamily="34" charset="0"/>
              <a:cs typeface="Arial" pitchFamily="34" charset="0"/>
            </a:endParaRPr>
          </a:p>
        </p:txBody>
      </p:sp>
      <p:sp>
        <p:nvSpPr>
          <p:cNvPr id="5" name="Rectangle 5"/>
          <p:cNvSpPr txBox="1">
            <a:spLocks noChangeArrowheads="1"/>
          </p:cNvSpPr>
          <p:nvPr/>
        </p:nvSpPr>
        <p:spPr>
          <a:xfrm>
            <a:off x="0" y="2057400"/>
            <a:ext cx="4419600" cy="3581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200" dirty="0" smtClean="0">
                <a:solidFill>
                  <a:srgbClr val="002060"/>
                </a:solidFill>
                <a:latin typeface="Arial" pitchFamily="34" charset="0"/>
                <a:cs typeface="Arial" pitchFamily="34" charset="0"/>
              </a:rPr>
              <a:t>The GOES-R Algorithm Working Group (AWG) Algorithm Integration Team (AIT) maintains and updates a data processing framework for GOES-R algorithm processing.</a:t>
            </a:r>
          </a:p>
          <a:p>
            <a:pPr marL="342900" indent="-342900" algn="l" fontAlgn="base">
              <a:lnSpc>
                <a:spcPct val="90000"/>
              </a:lnSpc>
              <a:spcAft>
                <a:spcPct val="0"/>
              </a:spcAft>
            </a:pPr>
            <a:endParaRPr lang="en-US" sz="2200" dirty="0" smtClean="0">
              <a:solidFill>
                <a:srgbClr val="002060"/>
              </a:solidFill>
              <a:latin typeface="Arial" pitchFamily="34" charset="0"/>
              <a:cs typeface="Arial" pitchFamily="34" charset="0"/>
            </a:endParaRPr>
          </a:p>
          <a:p>
            <a:pPr marL="342900" indent="-342900" algn="l" fontAlgn="base">
              <a:lnSpc>
                <a:spcPct val="90000"/>
              </a:lnSpc>
              <a:spcAft>
                <a:spcPct val="0"/>
              </a:spcAft>
              <a:buFontTx/>
              <a:buChar char="•"/>
            </a:pPr>
            <a:r>
              <a:rPr lang="en-US" sz="2200" dirty="0" smtClean="0">
                <a:solidFill>
                  <a:srgbClr val="002060"/>
                </a:solidFill>
                <a:latin typeface="Arial" pitchFamily="34" charset="0"/>
                <a:cs typeface="Arial" pitchFamily="34" charset="0"/>
              </a:rPr>
              <a:t>This poster describes updates made to the GOES-R Framework to process </a:t>
            </a:r>
            <a:r>
              <a:rPr lang="en-US" sz="2200" dirty="0" err="1" smtClean="0">
                <a:solidFill>
                  <a:srgbClr val="002060"/>
                </a:solidFill>
                <a:latin typeface="Arial" pitchFamily="34" charset="0"/>
                <a:cs typeface="Arial" pitchFamily="34" charset="0"/>
              </a:rPr>
              <a:t>Himawari</a:t>
            </a:r>
            <a:r>
              <a:rPr lang="en-US" sz="2200" dirty="0" smtClean="0">
                <a:solidFill>
                  <a:srgbClr val="002060"/>
                </a:solidFill>
                <a:latin typeface="Arial" pitchFamily="34" charset="0"/>
                <a:cs typeface="Arial" pitchFamily="34" charset="0"/>
              </a:rPr>
              <a:t>-8/AHI data for algorithm use.</a:t>
            </a:r>
            <a:endParaRPr lang="en-US" sz="2200" kern="0" dirty="0">
              <a:solidFill>
                <a:srgbClr val="002060"/>
              </a:solidFill>
              <a:latin typeface="Arial" pitchFamily="34" charset="0"/>
              <a:cs typeface="Arial" pitchFamily="34" charset="0"/>
            </a:endParaRPr>
          </a:p>
          <a:p>
            <a:pPr>
              <a:lnSpc>
                <a:spcPct val="90000"/>
              </a:lnSpc>
            </a:pPr>
            <a:endParaRPr lang="en-US" dirty="0">
              <a:solidFill>
                <a:prstClr val="black">
                  <a:tint val="75000"/>
                </a:prstClr>
              </a:solidFill>
            </a:endParaRPr>
          </a:p>
        </p:txBody>
      </p:sp>
      <p:sp>
        <p:nvSpPr>
          <p:cNvPr id="8" name="TextBox 7"/>
          <p:cNvSpPr txBox="1"/>
          <p:nvPr/>
        </p:nvSpPr>
        <p:spPr>
          <a:xfrm>
            <a:off x="4343400" y="5410200"/>
            <a:ext cx="4572000" cy="307777"/>
          </a:xfrm>
          <a:prstGeom prst="rect">
            <a:avLst/>
          </a:prstGeom>
          <a:noFill/>
        </p:spPr>
        <p:txBody>
          <a:bodyPr wrap="square" rtlCol="0">
            <a:spAutoFit/>
          </a:bodyPr>
          <a:lstStyle/>
          <a:p>
            <a:pPr defTabSz="914400"/>
            <a:r>
              <a:rPr lang="en-US" sz="1400" i="1" dirty="0" smtClean="0">
                <a:solidFill>
                  <a:prstClr val="black"/>
                </a:solidFill>
                <a:latin typeface="Arial" pitchFamily="34" charset="0"/>
                <a:cs typeface="Arial" pitchFamily="34" charset="0"/>
              </a:rPr>
              <a:t>System-level diagram of the AHI Winds Product System</a:t>
            </a:r>
            <a:endParaRPr lang="en-US" sz="1400"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86600" y="6096000"/>
            <a:ext cx="1905000" cy="461665"/>
          </a:xfrm>
          <a:prstGeom prst="rect">
            <a:avLst/>
          </a:prstGeom>
          <a:noFill/>
        </p:spPr>
        <p:txBody>
          <a:bodyPr wrap="square" rtlCol="0">
            <a:spAutoFit/>
          </a:bodyPr>
          <a:lstStyle/>
          <a:p>
            <a:pPr algn="ctr" defTabSz="914400"/>
            <a:r>
              <a:rPr lang="en-US" sz="2400" dirty="0" smtClean="0">
                <a:solidFill>
                  <a:prstClr val="black"/>
                </a:solidFill>
              </a:rPr>
              <a:t>Poster # 2-52</a:t>
            </a:r>
            <a:endParaRPr lang="en-US" sz="2400" dirty="0">
              <a:solidFill>
                <a:prstClr val="black"/>
              </a:solidFill>
            </a:endParaRPr>
          </a:p>
        </p:txBody>
      </p:sp>
      <p:pic>
        <p:nvPicPr>
          <p:cNvPr id="9" name="Picture 12"/>
          <p:cNvPicPr>
            <a:picLocks noChangeAspect="1" noChangeArrowheads="1"/>
          </p:cNvPicPr>
          <p:nvPr/>
        </p:nvPicPr>
        <p:blipFill>
          <a:blip r:embed="rId3" cstate="print"/>
          <a:srcRect/>
          <a:stretch>
            <a:fillRect/>
          </a:stretch>
        </p:blipFill>
        <p:spPr bwMode="auto">
          <a:xfrm>
            <a:off x="4328550" y="2057400"/>
            <a:ext cx="4815450" cy="3291840"/>
          </a:xfrm>
          <a:prstGeom prst="rect">
            <a:avLst/>
          </a:prstGeom>
          <a:noFill/>
          <a:ln w="9525">
            <a:noFill/>
            <a:miter lim="800000"/>
            <a:headEnd/>
            <a:tailEnd/>
          </a:ln>
        </p:spPr>
      </p:pic>
    </p:spTree>
    <p:extLst>
      <p:ext uri="{BB962C8B-B14F-4D97-AF65-F5344CB8AC3E}">
        <p14:creationId xmlns:p14="http://schemas.microsoft.com/office/powerpoint/2010/main" val="183189368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4572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Impact Analysis of </a:t>
            </a:r>
            <a:r>
              <a:rPr lang="en-US" sz="2800" b="1" dirty="0" smtClean="0"/>
              <a:t>LEO </a:t>
            </a:r>
            <a:r>
              <a:rPr lang="en-US" sz="2800" b="1" dirty="0" err="1" smtClean="0"/>
              <a:t>Hyperspectral</a:t>
            </a:r>
            <a:r>
              <a:rPr lang="en-US" sz="2800" b="1" dirty="0" smtClean="0"/>
              <a:t> </a:t>
            </a:r>
            <a:r>
              <a:rPr lang="en-US" sz="2800" b="1" dirty="0"/>
              <a:t>Sensor IFOV </a:t>
            </a:r>
            <a:r>
              <a:rPr lang="en-US" sz="2800" b="1" dirty="0" smtClean="0"/>
              <a:t>size </a:t>
            </a:r>
            <a:r>
              <a:rPr lang="en-US" sz="2800" b="1" dirty="0"/>
              <a:t>on the next generation NWP model forecast </a:t>
            </a:r>
            <a:r>
              <a:rPr lang="en-US" sz="2800" b="1" dirty="0" smtClean="0"/>
              <a:t> performance</a:t>
            </a:r>
            <a:endParaRPr lang="en-US" sz="2800" b="1" dirty="0"/>
          </a:p>
          <a:p>
            <a:r>
              <a:rPr lang="en-US" sz="2000" dirty="0" smtClean="0">
                <a:solidFill>
                  <a:srgbClr val="0000FF"/>
                </a:solidFill>
                <a:latin typeface="Arial" pitchFamily="34" charset="0"/>
                <a:cs typeface="Arial" pitchFamily="34" charset="0"/>
              </a:rPr>
              <a:t>Allen Huang</a:t>
            </a:r>
          </a:p>
          <a:p>
            <a:r>
              <a:rPr lang="en-US" sz="2000" dirty="0" smtClean="0">
                <a:solidFill>
                  <a:srgbClr val="0000FF"/>
                </a:solidFill>
                <a:latin typeface="Arial" pitchFamily="34" charset="0"/>
                <a:cs typeface="Arial" pitchFamily="34" charset="0"/>
              </a:rPr>
              <a:t>CIMSS/SSEC Madison, WI</a:t>
            </a:r>
            <a:endParaRPr lang="en-US" sz="20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676400"/>
            <a:ext cx="49530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b="1" dirty="0">
                <a:solidFill>
                  <a:srgbClr val="000090"/>
                </a:solidFill>
              </a:rPr>
              <a:t>To assess the forecast impact obtained from assimilating </a:t>
            </a:r>
            <a:r>
              <a:rPr lang="en-US" sz="2800" b="1" dirty="0" err="1">
                <a:solidFill>
                  <a:srgbClr val="000090"/>
                </a:solidFill>
              </a:rPr>
              <a:t>CrIS</a:t>
            </a:r>
            <a:r>
              <a:rPr lang="en-US" sz="2800" b="1" dirty="0">
                <a:solidFill>
                  <a:srgbClr val="000090"/>
                </a:solidFill>
              </a:rPr>
              <a:t> observations at half the current spatial </a:t>
            </a:r>
            <a:r>
              <a:rPr lang="en-US" sz="2800" b="1" dirty="0" smtClean="0">
                <a:solidFill>
                  <a:srgbClr val="000090"/>
                </a:solidFill>
              </a:rPr>
              <a:t>resolution</a:t>
            </a:r>
            <a:endParaRPr kumimoji="0" lang="en-US" sz="2800" b="1" i="0" u="none" strike="noStrike" kern="0" cap="none" spc="0" normalizeH="0" baseline="0" noProof="0" dirty="0" smtClean="0">
              <a:ln>
                <a:noFill/>
              </a:ln>
              <a:solidFill>
                <a:srgbClr val="000090"/>
              </a:solidFill>
              <a:effectLst/>
              <a:uLnTx/>
              <a:uFillTx/>
            </a:endParaRPr>
          </a:p>
          <a:p>
            <a:pPr marL="342900" lvl="0" indent="-342900" algn="l" fontAlgn="base">
              <a:lnSpc>
                <a:spcPct val="90000"/>
              </a:lnSpc>
              <a:spcAft>
                <a:spcPct val="0"/>
              </a:spcAft>
              <a:buFontTx/>
              <a:buChar char="•"/>
            </a:pPr>
            <a:r>
              <a:rPr kumimoji="0" lang="en-US" sz="2800" b="1" i="0" u="none" strike="noStrike" kern="0" cap="none" spc="0" normalizeH="0" baseline="0" noProof="0" dirty="0" smtClean="0">
                <a:ln>
                  <a:noFill/>
                </a:ln>
                <a:solidFill>
                  <a:srgbClr val="333399"/>
                </a:solidFill>
                <a:effectLst/>
                <a:uLnTx/>
                <a:uFillTx/>
                <a:ea typeface="+mn-ea"/>
                <a:cs typeface="+mn-cs"/>
              </a:rPr>
              <a:t>Observing</a:t>
            </a:r>
            <a:r>
              <a:rPr kumimoji="0" lang="en-US" sz="2800" b="1" i="0" u="none" strike="noStrike" kern="0" cap="none" spc="0" normalizeH="0" noProof="0" dirty="0" smtClean="0">
                <a:ln>
                  <a:noFill/>
                </a:ln>
                <a:solidFill>
                  <a:srgbClr val="333399"/>
                </a:solidFill>
                <a:effectLst/>
                <a:uLnTx/>
                <a:uFillTx/>
                <a:ea typeface="+mn-ea"/>
                <a:cs typeface="+mn-cs"/>
              </a:rPr>
              <a:t> System Simulation Experiment (OSSE)</a:t>
            </a:r>
            <a:endParaRPr kumimoji="0" lang="en-US" sz="2800" b="1" i="0" u="none" strike="noStrike" kern="0" cap="none" spc="0" normalizeH="0" baseline="0" noProof="0" dirty="0" smtClean="0">
              <a:ln>
                <a:noFill/>
              </a:ln>
              <a:solidFill>
                <a:srgbClr val="333399"/>
              </a:solidFill>
              <a:effectLst/>
              <a:uLnTx/>
              <a:uFillTx/>
              <a:ea typeface="+mn-ea"/>
              <a:cs typeface="+mn-cs"/>
            </a:endParaRPr>
          </a:p>
          <a:p>
            <a:pPr marL="742950" lvl="1" indent="-285750" algn="l" fontAlgn="base">
              <a:lnSpc>
                <a:spcPct val="90000"/>
              </a:lnSpc>
              <a:spcAft>
                <a:spcPct val="0"/>
              </a:spcAft>
              <a:buFontTx/>
              <a:buChar char="–"/>
            </a:pPr>
            <a:r>
              <a:rPr kumimoji="0" lang="en-US" sz="2000" b="1" i="0" u="none" strike="noStrike" kern="0" cap="none" spc="0" normalizeH="0" baseline="0" noProof="0" smtClean="0">
                <a:ln>
                  <a:noFill/>
                </a:ln>
                <a:solidFill>
                  <a:srgbClr val="C21577"/>
                </a:solidFill>
                <a:effectLst/>
                <a:uLnTx/>
                <a:uFillTx/>
              </a:rPr>
              <a:t> G5NR</a:t>
            </a:r>
          </a:p>
          <a:p>
            <a:pPr marL="742950" lvl="1" indent="-285750" algn="l" fontAlgn="base">
              <a:lnSpc>
                <a:spcPct val="90000"/>
              </a:lnSpc>
              <a:spcAft>
                <a:spcPct val="0"/>
              </a:spcAft>
              <a:buFontTx/>
              <a:buChar char="–"/>
            </a:pPr>
            <a:r>
              <a:rPr kumimoji="0" lang="en-US" sz="2000" b="1" i="0" u="none" strike="noStrike" kern="0" cap="none" spc="0" normalizeH="0" baseline="0" noProof="0" dirty="0" smtClean="0">
                <a:ln>
                  <a:noFill/>
                </a:ln>
                <a:solidFill>
                  <a:srgbClr val="C21577"/>
                </a:solidFill>
                <a:effectLst/>
                <a:uLnTx/>
                <a:uFillTx/>
              </a:rPr>
              <a:t>GFS @ T1534</a:t>
            </a:r>
          </a:p>
          <a:p>
            <a:pPr marL="742950" lvl="1" indent="-285750" algn="l" fontAlgn="base">
              <a:lnSpc>
                <a:spcPct val="90000"/>
              </a:lnSpc>
              <a:spcAft>
                <a:spcPct val="0"/>
              </a:spcAft>
              <a:buFontTx/>
              <a:buChar char="–"/>
            </a:pPr>
            <a:r>
              <a:rPr lang="en-US" sz="2000" b="1" kern="0" dirty="0" smtClean="0">
                <a:solidFill>
                  <a:srgbClr val="C21577"/>
                </a:solidFill>
              </a:rPr>
              <a:t>Simulated observations: </a:t>
            </a:r>
            <a:r>
              <a:rPr lang="en-US" sz="2000" b="1" kern="0" dirty="0" err="1" smtClean="0">
                <a:solidFill>
                  <a:srgbClr val="C21577"/>
                </a:solidFill>
              </a:rPr>
              <a:t>rawinsondes</a:t>
            </a:r>
            <a:r>
              <a:rPr lang="en-US" sz="2000" b="1" kern="0" dirty="0" smtClean="0">
                <a:solidFill>
                  <a:srgbClr val="C21577"/>
                </a:solidFill>
              </a:rPr>
              <a:t>, aircraft, GPSRO,  AMSU-A, MHS, HIRS-4, AIRS, IASI, ATMS, current </a:t>
            </a:r>
            <a:r>
              <a:rPr lang="en-US" sz="2000" b="1" kern="0" dirty="0" err="1" smtClean="0">
                <a:solidFill>
                  <a:srgbClr val="C21577"/>
                </a:solidFill>
              </a:rPr>
              <a:t>CrIS</a:t>
            </a:r>
            <a:r>
              <a:rPr lang="en-US" sz="2000" b="1" kern="0" dirty="0" smtClean="0">
                <a:solidFill>
                  <a:srgbClr val="C21577"/>
                </a:solidFill>
              </a:rPr>
              <a:t> and </a:t>
            </a:r>
            <a:r>
              <a:rPr lang="en-US" sz="2000" b="1" kern="0" dirty="0" err="1" smtClean="0">
                <a:solidFill>
                  <a:srgbClr val="C21577"/>
                </a:solidFill>
              </a:rPr>
              <a:t>CrIS</a:t>
            </a:r>
            <a:r>
              <a:rPr lang="en-US" sz="2000" b="1" kern="0" dirty="0" smtClean="0">
                <a:solidFill>
                  <a:srgbClr val="C21577"/>
                </a:solidFill>
              </a:rPr>
              <a:t> at half the resolution.</a:t>
            </a:r>
            <a:endParaRPr lang="en-US" sz="2000" kern="0" dirty="0">
              <a:solidFill>
                <a:srgbClr val="009999"/>
              </a:solidFill>
              <a:latin typeface="Arial"/>
            </a:endParaRPr>
          </a:p>
          <a:p>
            <a:pPr>
              <a:lnSpc>
                <a:spcPct val="90000"/>
              </a:lnSpc>
            </a:pPr>
            <a:endParaRPr lang="en-US" dirty="0"/>
          </a:p>
        </p:txBody>
      </p:sp>
      <p:sp>
        <p:nvSpPr>
          <p:cNvPr id="8" name="TextBox 7"/>
          <p:cNvSpPr txBox="1"/>
          <p:nvPr/>
        </p:nvSpPr>
        <p:spPr>
          <a:xfrm>
            <a:off x="5105400" y="5559623"/>
            <a:ext cx="3886200" cy="307777"/>
          </a:xfrm>
          <a:prstGeom prst="rect">
            <a:avLst/>
          </a:prstGeom>
          <a:noFill/>
        </p:spPr>
        <p:txBody>
          <a:bodyPr wrap="square" rtlCol="0">
            <a:spAutoFit/>
          </a:bodyPr>
          <a:lstStyle/>
          <a:p>
            <a:pPr algn="ctr"/>
            <a:r>
              <a:rPr lang="en-US" sz="1400" i="1" dirty="0" smtClean="0"/>
              <a:t>BT “observed” by flying </a:t>
            </a:r>
            <a:r>
              <a:rPr lang="en-US" sz="1400" i="1" dirty="0" err="1" smtClean="0"/>
              <a:t>CrIS</a:t>
            </a:r>
            <a:r>
              <a:rPr lang="en-US" sz="1400" i="1" dirty="0" smtClean="0"/>
              <a:t> in G5NR</a:t>
            </a:r>
            <a:endParaRPr lang="en-US" sz="1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6096000"/>
            <a:ext cx="3657600" cy="76200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2.53</a:t>
            </a:r>
            <a:endParaRPr lang="en-US" sz="2400" dirty="0"/>
          </a:p>
        </p:txBody>
      </p:sp>
      <p:grpSp>
        <p:nvGrpSpPr>
          <p:cNvPr id="13" name="Group 12"/>
          <p:cNvGrpSpPr/>
          <p:nvPr/>
        </p:nvGrpSpPr>
        <p:grpSpPr>
          <a:xfrm>
            <a:off x="4876800" y="3657600"/>
            <a:ext cx="4267200" cy="1965997"/>
            <a:chOff x="4876800" y="3657600"/>
            <a:chExt cx="4267200" cy="1965997"/>
          </a:xfrm>
        </p:grpSpPr>
        <p:pic>
          <p:nvPicPr>
            <p:cNvPr id="10" name="Picture 9" descr="CrIS_sim_chn0921_079.png"/>
            <p:cNvPicPr>
              <a:picLocks noChangeAspect="1"/>
            </p:cNvPicPr>
            <p:nvPr/>
          </p:nvPicPr>
          <p:blipFill rotWithShape="1">
            <a:blip r:embed="rId3" cstate="print">
              <a:extLst>
                <a:ext uri="{28A0092B-C50C-407E-A947-70E740481C1C}">
                  <a14:useLocalDpi xmlns:a14="http://schemas.microsoft.com/office/drawing/2010/main" val="0"/>
                </a:ext>
              </a:extLst>
            </a:blip>
            <a:srcRect l="11575" t="5961" r="8791" b="4448"/>
            <a:stretch/>
          </p:blipFill>
          <p:spPr>
            <a:xfrm>
              <a:off x="4876800" y="3657600"/>
              <a:ext cx="2330000" cy="1965997"/>
            </a:xfrm>
            <a:prstGeom prst="rect">
              <a:avLst/>
            </a:prstGeom>
          </p:spPr>
        </p:pic>
        <p:pic>
          <p:nvPicPr>
            <p:cNvPr id="11" name="Picture 10" descr="CrIS_sim_chn0427_079.png"/>
            <p:cNvPicPr>
              <a:picLocks noChangeAspect="1"/>
            </p:cNvPicPr>
            <p:nvPr/>
          </p:nvPicPr>
          <p:blipFill rotWithShape="1">
            <a:blip r:embed="rId4" cstate="print">
              <a:extLst>
                <a:ext uri="{28A0092B-C50C-407E-A947-70E740481C1C}">
                  <a14:useLocalDpi xmlns:a14="http://schemas.microsoft.com/office/drawing/2010/main" val="0"/>
                </a:ext>
              </a:extLst>
            </a:blip>
            <a:srcRect l="11228" t="5579" r="8443" b="5140"/>
            <a:stretch/>
          </p:blipFill>
          <p:spPr>
            <a:xfrm>
              <a:off x="6793666" y="3657600"/>
              <a:ext cx="2350334" cy="1959194"/>
            </a:xfrm>
            <a:prstGeom prst="rect">
              <a:avLst/>
            </a:prstGeom>
          </p:spPr>
        </p:pic>
      </p:grpSp>
      <p:pic>
        <p:nvPicPr>
          <p:cNvPr id="12" name="Picture 11" descr="gpsro_ne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1676400"/>
            <a:ext cx="2560150" cy="1920112"/>
          </a:xfrm>
          <a:prstGeom prst="rect">
            <a:avLst/>
          </a:prstGeom>
        </p:spPr>
      </p:pic>
      <p:sp>
        <p:nvSpPr>
          <p:cNvPr id="14" name="Rectangle 13"/>
          <p:cNvSpPr/>
          <p:nvPr/>
        </p:nvSpPr>
        <p:spPr>
          <a:xfrm>
            <a:off x="7315200" y="1981200"/>
            <a:ext cx="1524000" cy="1384995"/>
          </a:xfrm>
          <a:prstGeom prst="rect">
            <a:avLst/>
          </a:prstGeom>
        </p:spPr>
        <p:txBody>
          <a:bodyPr wrap="square">
            <a:spAutoFit/>
          </a:bodyPr>
          <a:lstStyle/>
          <a:p>
            <a:pPr algn="just"/>
            <a:r>
              <a:rPr lang="en-US" sz="1400" i="1" dirty="0"/>
              <a:t>Comparison of simulated and observed bending angle for CHAMP at he start of the NR.</a:t>
            </a:r>
          </a:p>
        </p:txBody>
      </p:sp>
      <p:sp>
        <p:nvSpPr>
          <p:cNvPr id="15" name="Rectangle 14"/>
          <p:cNvSpPr/>
          <p:nvPr/>
        </p:nvSpPr>
        <p:spPr>
          <a:xfrm>
            <a:off x="2286000" y="2828836"/>
            <a:ext cx="4572000" cy="369332"/>
          </a:xfrm>
          <a:prstGeom prst="rect">
            <a:avLst/>
          </a:prstGeom>
        </p:spPr>
        <p:txBody>
          <a:bodyPr>
            <a:spAutoFit/>
          </a:bodyPr>
          <a:lstStyle/>
          <a:p>
            <a:pPr algn="ctr"/>
            <a:endParaRPr lang="en-US" b="1" dirty="0">
              <a:solidFill>
                <a:srgbClr val="D60093"/>
              </a:solidFill>
            </a:endParaRPr>
          </a:p>
        </p:txBody>
      </p:sp>
    </p:spTree>
    <p:extLst>
      <p:ext uri="{BB962C8B-B14F-4D97-AF65-F5344CB8AC3E}">
        <p14:creationId xmlns:p14="http://schemas.microsoft.com/office/powerpoint/2010/main" val="30107309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FF"/>
                </a:solidFill>
                <a:latin typeface="Arial" pitchFamily="34" charset="0"/>
                <a:cs typeface="Arial" pitchFamily="34" charset="0"/>
              </a:rPr>
              <a:t>Using GOES Imagery as Pointing Truth </a:t>
            </a:r>
            <a:endParaRPr lang="en-US" sz="2800" b="1" dirty="0" smtClean="0">
              <a:solidFill>
                <a:srgbClr val="0000FF"/>
              </a:solidFill>
              <a:latin typeface="Arial" pitchFamily="34" charset="0"/>
              <a:cs typeface="Arial" pitchFamily="34" charset="0"/>
            </a:endParaRPr>
          </a:p>
          <a:p>
            <a:r>
              <a:rPr lang="en-US" sz="2800" b="1" dirty="0" smtClean="0">
                <a:solidFill>
                  <a:srgbClr val="0000FF"/>
                </a:solidFill>
                <a:latin typeface="Arial" pitchFamily="34" charset="0"/>
                <a:cs typeface="Arial" pitchFamily="34" charset="0"/>
              </a:rPr>
              <a:t>for TEMPO </a:t>
            </a:r>
            <a:r>
              <a:rPr lang="en-US" sz="2800" b="1" dirty="0">
                <a:solidFill>
                  <a:srgbClr val="0000FF"/>
                </a:solidFill>
                <a:latin typeface="Arial" pitchFamily="34" charset="0"/>
                <a:cs typeface="Arial" pitchFamily="34" charset="0"/>
              </a:rPr>
              <a:t>Image Navigation and Registration</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s-ES" sz="1600" b="1" dirty="0">
                <a:solidFill>
                  <a:srgbClr val="0000FF"/>
                </a:solidFill>
                <a:latin typeface="Arial" pitchFamily="34" charset="0"/>
                <a:cs typeface="Arial" pitchFamily="34" charset="0"/>
              </a:rPr>
              <a:t>Kerrie Allen</a:t>
            </a:r>
            <a:r>
              <a:rPr lang="es-ES" sz="1600" b="1" baseline="30000" dirty="0">
                <a:solidFill>
                  <a:srgbClr val="0000FF"/>
                </a:solidFill>
                <a:latin typeface="Arial" pitchFamily="34" charset="0"/>
                <a:cs typeface="Arial" pitchFamily="34" charset="0"/>
              </a:rPr>
              <a:t>1</a:t>
            </a:r>
            <a:r>
              <a:rPr lang="es-ES" sz="1600" b="1" dirty="0">
                <a:solidFill>
                  <a:srgbClr val="0000FF"/>
                </a:solidFill>
                <a:latin typeface="Arial" pitchFamily="34" charset="0"/>
                <a:cs typeface="Arial" pitchFamily="34" charset="0"/>
              </a:rPr>
              <a:t>, James L. </a:t>
            </a:r>
            <a:r>
              <a:rPr lang="es-ES" sz="1600" b="1" dirty="0" smtClean="0">
                <a:solidFill>
                  <a:srgbClr val="0000FF"/>
                </a:solidFill>
                <a:latin typeface="Arial" pitchFamily="34" charset="0"/>
                <a:cs typeface="Arial" pitchFamily="34" charset="0"/>
              </a:rPr>
              <a:t>Carr</a:t>
            </a:r>
            <a:r>
              <a:rPr lang="es-ES" sz="1600" b="1" baseline="30000" dirty="0" smtClean="0">
                <a:solidFill>
                  <a:srgbClr val="0000FF"/>
                </a:solidFill>
                <a:latin typeface="Arial" pitchFamily="34" charset="0"/>
                <a:cs typeface="Arial" pitchFamily="34" charset="0"/>
              </a:rPr>
              <a:t>1</a:t>
            </a:r>
            <a:r>
              <a:rPr lang="es-ES" sz="1600" b="1" dirty="0" smtClean="0">
                <a:solidFill>
                  <a:srgbClr val="0000FF"/>
                </a:solidFill>
                <a:latin typeface="Arial" pitchFamily="34" charset="0"/>
                <a:cs typeface="Arial" pitchFamily="34" charset="0"/>
              </a:rPr>
              <a:t>, </a:t>
            </a:r>
            <a:r>
              <a:rPr lang="es-ES" sz="1600" b="1" dirty="0">
                <a:solidFill>
                  <a:srgbClr val="0000FF"/>
                </a:solidFill>
                <a:latin typeface="Arial" pitchFamily="34" charset="0"/>
                <a:cs typeface="Arial" pitchFamily="34" charset="0"/>
              </a:rPr>
              <a:t>Brad </a:t>
            </a:r>
            <a:r>
              <a:rPr lang="es-ES" sz="1600" b="1" dirty="0" smtClean="0">
                <a:solidFill>
                  <a:srgbClr val="0000FF"/>
                </a:solidFill>
                <a:latin typeface="Arial" pitchFamily="34" charset="0"/>
                <a:cs typeface="Arial" pitchFamily="34" charset="0"/>
              </a:rPr>
              <a:t>Pierce</a:t>
            </a:r>
            <a:r>
              <a:rPr lang="es-ES" sz="1600" b="1" baseline="30000" dirty="0" smtClean="0">
                <a:solidFill>
                  <a:srgbClr val="0000FF"/>
                </a:solidFill>
                <a:latin typeface="Arial" pitchFamily="34" charset="0"/>
                <a:cs typeface="Arial" pitchFamily="34" charset="0"/>
              </a:rPr>
              <a:t>2</a:t>
            </a:r>
            <a:r>
              <a:rPr lang="es-ES" sz="1600" b="1" dirty="0" smtClean="0">
                <a:solidFill>
                  <a:srgbClr val="0000FF"/>
                </a:solidFill>
                <a:latin typeface="Arial" pitchFamily="34" charset="0"/>
                <a:cs typeface="Arial" pitchFamily="34" charset="0"/>
              </a:rPr>
              <a:t>, </a:t>
            </a:r>
          </a:p>
          <a:p>
            <a:r>
              <a:rPr lang="es-ES" sz="1600" b="1" dirty="0" smtClean="0">
                <a:solidFill>
                  <a:srgbClr val="0000FF"/>
                </a:solidFill>
                <a:latin typeface="Arial" pitchFamily="34" charset="0"/>
                <a:cs typeface="Arial" pitchFamily="34" charset="0"/>
              </a:rPr>
              <a:t>Joseph </a:t>
            </a:r>
            <a:r>
              <a:rPr lang="es-ES" sz="1600" b="1" dirty="0">
                <a:solidFill>
                  <a:srgbClr val="0000FF"/>
                </a:solidFill>
                <a:latin typeface="Arial" pitchFamily="34" charset="0"/>
                <a:cs typeface="Arial" pitchFamily="34" charset="0"/>
              </a:rPr>
              <a:t>Fox-Rabinovitz</a:t>
            </a:r>
            <a:r>
              <a:rPr lang="es-ES" sz="1600" b="1" baseline="30000" dirty="0">
                <a:solidFill>
                  <a:srgbClr val="0000FF"/>
                </a:solidFill>
                <a:latin typeface="Arial" pitchFamily="34" charset="0"/>
                <a:cs typeface="Arial" pitchFamily="34" charset="0"/>
              </a:rPr>
              <a:t>1</a:t>
            </a:r>
            <a:r>
              <a:rPr lang="es-ES" sz="1600" b="1" dirty="0">
                <a:solidFill>
                  <a:srgbClr val="0000FF"/>
                </a:solidFill>
                <a:latin typeface="Arial" pitchFamily="34" charset="0"/>
                <a:cs typeface="Arial" pitchFamily="34" charset="0"/>
              </a:rPr>
              <a:t>, Norman Lo</a:t>
            </a:r>
            <a:r>
              <a:rPr lang="es-ES" sz="1600" b="1" baseline="30000" dirty="0">
                <a:solidFill>
                  <a:srgbClr val="0000FF"/>
                </a:solidFill>
                <a:latin typeface="Arial" pitchFamily="34" charset="0"/>
                <a:cs typeface="Arial" pitchFamily="34" charset="0"/>
              </a:rPr>
              <a:t>1</a:t>
            </a:r>
            <a:r>
              <a:rPr lang="es-ES" sz="1600" b="1" dirty="0">
                <a:solidFill>
                  <a:srgbClr val="0000FF"/>
                </a:solidFill>
                <a:latin typeface="Arial" pitchFamily="34" charset="0"/>
                <a:cs typeface="Arial" pitchFamily="34" charset="0"/>
              </a:rPr>
              <a:t>, David Zakar</a:t>
            </a:r>
            <a:r>
              <a:rPr lang="es-ES" sz="1600" b="1" baseline="30000" dirty="0">
                <a:solidFill>
                  <a:srgbClr val="0000FF"/>
                </a:solidFill>
                <a:latin typeface="Arial" pitchFamily="34" charset="0"/>
                <a:cs typeface="Arial" pitchFamily="34" charset="0"/>
              </a:rPr>
              <a:t>1</a:t>
            </a:r>
          </a:p>
          <a:p>
            <a:r>
              <a:rPr lang="en-US" sz="1400" dirty="0" smtClean="0">
                <a:solidFill>
                  <a:srgbClr val="0000FF"/>
                </a:solidFill>
                <a:latin typeface="Arial" pitchFamily="34" charset="0"/>
                <a:cs typeface="Arial" pitchFamily="34" charset="0"/>
              </a:rPr>
              <a:t>1. Carr </a:t>
            </a:r>
            <a:r>
              <a:rPr lang="en-US" sz="1400" dirty="0">
                <a:solidFill>
                  <a:srgbClr val="0000FF"/>
                </a:solidFill>
                <a:latin typeface="Arial" pitchFamily="34" charset="0"/>
                <a:cs typeface="Arial" pitchFamily="34" charset="0"/>
              </a:rPr>
              <a:t>Astronautics, </a:t>
            </a:r>
            <a:r>
              <a:rPr lang="en-US" sz="1400" dirty="0" smtClean="0">
                <a:solidFill>
                  <a:srgbClr val="0000FF"/>
                </a:solidFill>
                <a:latin typeface="Arial" pitchFamily="34" charset="0"/>
                <a:cs typeface="Arial" pitchFamily="34" charset="0"/>
              </a:rPr>
              <a:t>Greenbelt, MD</a:t>
            </a:r>
            <a:endParaRPr lang="en-US" sz="1400" dirty="0">
              <a:solidFill>
                <a:srgbClr val="0000FF"/>
              </a:solidFill>
              <a:latin typeface="Arial" pitchFamily="34" charset="0"/>
              <a:cs typeface="Arial" pitchFamily="34" charset="0"/>
            </a:endParaRPr>
          </a:p>
          <a:p>
            <a:r>
              <a:rPr lang="en-US" sz="1400" dirty="0" smtClean="0">
                <a:solidFill>
                  <a:srgbClr val="0000FF"/>
                </a:solidFill>
                <a:latin typeface="Arial" pitchFamily="34" charset="0"/>
                <a:cs typeface="Arial" pitchFamily="34" charset="0"/>
              </a:rPr>
              <a:t>2. NOAA/NESDIS </a:t>
            </a:r>
            <a:r>
              <a:rPr lang="en-US" sz="1400" dirty="0">
                <a:solidFill>
                  <a:srgbClr val="0000FF"/>
                </a:solidFill>
                <a:latin typeface="Arial" pitchFamily="34" charset="0"/>
                <a:cs typeface="Arial" pitchFamily="34" charset="0"/>
              </a:rPr>
              <a:t>Center for Satellite Applications and Research (STAR), Madison, </a:t>
            </a:r>
            <a:r>
              <a:rPr lang="en-US" sz="1400" dirty="0" smtClean="0">
                <a:solidFill>
                  <a:srgbClr val="0000FF"/>
                </a:solidFill>
                <a:latin typeface="Arial" pitchFamily="34" charset="0"/>
                <a:cs typeface="Arial" pitchFamily="34" charset="0"/>
              </a:rPr>
              <a:t>WI</a:t>
            </a:r>
          </a:p>
        </p:txBody>
      </p:sp>
      <p:sp>
        <p:nvSpPr>
          <p:cNvPr id="5" name="Rectangle 5"/>
          <p:cNvSpPr txBox="1">
            <a:spLocks noChangeArrowheads="1"/>
          </p:cNvSpPr>
          <p:nvPr/>
        </p:nvSpPr>
        <p:spPr>
          <a:xfrm>
            <a:off x="304800" y="2212878"/>
            <a:ext cx="3378643" cy="372342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ct val="0"/>
              </a:spcAft>
            </a:pPr>
            <a:r>
              <a:rPr kumimoji="0" lang="en-US" sz="1400" b="0" i="0" u="none" strike="noStrike" kern="0" cap="none" spc="0" normalizeH="0" baseline="0" noProof="0" dirty="0" smtClean="0">
                <a:ln>
                  <a:noFill/>
                </a:ln>
                <a:solidFill>
                  <a:srgbClr val="333399"/>
                </a:solidFill>
                <a:effectLst/>
                <a:uLnTx/>
                <a:uFillTx/>
                <a:latin typeface="Arial"/>
              </a:rPr>
              <a:t>TEMPO is a</a:t>
            </a:r>
            <a:r>
              <a:rPr kumimoji="0" lang="en-US" sz="1400" b="0" i="0" u="none" strike="noStrike" kern="0" cap="none" spc="0" normalizeH="0" noProof="0" dirty="0" smtClean="0">
                <a:ln>
                  <a:noFill/>
                </a:ln>
                <a:solidFill>
                  <a:srgbClr val="333399"/>
                </a:solidFill>
                <a:effectLst/>
                <a:uLnTx/>
                <a:uFillTx/>
                <a:latin typeface="Arial"/>
              </a:rPr>
              <a:t> NASA sponsored</a:t>
            </a:r>
            <a:r>
              <a:rPr kumimoji="0" lang="en-US" sz="1400" b="0" i="0" u="none" strike="noStrike" kern="0" cap="none" spc="0" normalizeH="0" baseline="0" noProof="0" dirty="0" smtClean="0">
                <a:ln>
                  <a:noFill/>
                </a:ln>
                <a:solidFill>
                  <a:srgbClr val="333399"/>
                </a:solidFill>
                <a:effectLst/>
                <a:uLnTx/>
                <a:uFillTx/>
                <a:latin typeface="Arial"/>
              </a:rPr>
              <a:t> Earth Venture Instrument</a:t>
            </a:r>
            <a:r>
              <a:rPr kumimoji="0" lang="en-US" sz="1400" b="0" i="0" u="none" strike="noStrike" kern="0" cap="none" spc="0" normalizeH="0" noProof="0" dirty="0" smtClean="0">
                <a:ln>
                  <a:noFill/>
                </a:ln>
                <a:solidFill>
                  <a:srgbClr val="333399"/>
                </a:solidFill>
                <a:effectLst/>
                <a:uLnTx/>
                <a:uFillTx/>
                <a:latin typeface="Arial"/>
              </a:rPr>
              <a:t> to be flown on a commercial GEO communications satellite as an atmospheric chemistry mission:</a:t>
            </a:r>
          </a:p>
          <a:p>
            <a:pPr marL="285750" lvl="0" indent="-285750" algn="l" fontAlgn="base">
              <a:lnSpc>
                <a:spcPct val="90000"/>
              </a:lnSpc>
              <a:spcAft>
                <a:spcPct val="0"/>
              </a:spcAft>
              <a:buFont typeface="Arial" panose="020B0604020202020204" pitchFamily="34" charset="0"/>
              <a:buChar char="•"/>
            </a:pPr>
            <a:r>
              <a:rPr lang="en-US" sz="1400" kern="0" dirty="0" smtClean="0">
                <a:solidFill>
                  <a:srgbClr val="333399"/>
                </a:solidFill>
                <a:latin typeface="Arial"/>
              </a:rPr>
              <a:t>C</a:t>
            </a:r>
            <a:r>
              <a:rPr kumimoji="0" lang="en-US" sz="1400" b="0" i="0" u="none" strike="noStrike" kern="0" cap="none" spc="0" normalizeH="0" noProof="0" dirty="0" smtClean="0">
                <a:ln>
                  <a:noFill/>
                </a:ln>
                <a:solidFill>
                  <a:srgbClr val="333399"/>
                </a:solidFill>
                <a:effectLst/>
                <a:uLnTx/>
                <a:uFillTx/>
                <a:latin typeface="Arial"/>
              </a:rPr>
              <a:t>overs CONUS and parts of Canada and Mexico</a:t>
            </a:r>
          </a:p>
          <a:p>
            <a:pPr marL="285750" lvl="0" indent="-285750" algn="l" fontAlgn="base">
              <a:lnSpc>
                <a:spcPct val="90000"/>
              </a:lnSpc>
              <a:spcAft>
                <a:spcPct val="0"/>
              </a:spcAft>
              <a:buFont typeface="Arial" panose="020B0604020202020204" pitchFamily="34" charset="0"/>
              <a:buChar char="•"/>
            </a:pPr>
            <a:r>
              <a:rPr lang="en-US" sz="1400" kern="0" dirty="0" smtClean="0">
                <a:solidFill>
                  <a:srgbClr val="333399"/>
                </a:solidFill>
                <a:latin typeface="Arial"/>
              </a:rPr>
              <a:t>Retrieves </a:t>
            </a:r>
            <a:r>
              <a:rPr kumimoji="0" lang="en-US" sz="1400" b="0" i="0" u="none" strike="noStrike" kern="0" cap="none" spc="0" normalizeH="0" noProof="0" dirty="0" smtClean="0">
                <a:ln>
                  <a:noFill/>
                </a:ln>
                <a:solidFill>
                  <a:srgbClr val="333399"/>
                </a:solidFill>
                <a:effectLst/>
                <a:uLnTx/>
                <a:uFillTx/>
                <a:latin typeface="Arial"/>
              </a:rPr>
              <a:t>trace gas hourly</a:t>
            </a:r>
          </a:p>
          <a:p>
            <a:pPr lvl="0" algn="l" fontAlgn="base">
              <a:lnSpc>
                <a:spcPct val="90000"/>
              </a:lnSpc>
              <a:spcAft>
                <a:spcPct val="0"/>
              </a:spcAft>
            </a:pPr>
            <a:r>
              <a:rPr lang="en-US" sz="1400" kern="0" dirty="0" smtClean="0">
                <a:solidFill>
                  <a:srgbClr val="333399"/>
                </a:solidFill>
                <a:latin typeface="Arial"/>
              </a:rPr>
              <a:t>TEMPO will implement its Image Navigation and Registration (INR) using GOES imagery as a reference for pointing truth rather than using stars or landmarks</a:t>
            </a:r>
          </a:p>
          <a:p>
            <a:pPr marL="285750" lvl="0" indent="-285750" algn="l" fontAlgn="base">
              <a:lnSpc>
                <a:spcPct val="90000"/>
              </a:lnSpc>
              <a:spcAft>
                <a:spcPct val="0"/>
              </a:spcAft>
              <a:buFont typeface="Arial" panose="020B0604020202020204" pitchFamily="34" charset="0"/>
              <a:buChar char="•"/>
            </a:pPr>
            <a:r>
              <a:rPr lang="en-US" sz="1400" kern="0" dirty="0" smtClean="0">
                <a:solidFill>
                  <a:srgbClr val="333399"/>
                </a:solidFill>
                <a:latin typeface="Arial"/>
              </a:rPr>
              <a:t>Accurately locating TEMPO pixels geographically is a key INR objective</a:t>
            </a:r>
          </a:p>
          <a:p>
            <a:pPr marL="285750" lvl="0" indent="-285750" algn="l" fontAlgn="base">
              <a:lnSpc>
                <a:spcPct val="90000"/>
              </a:lnSpc>
              <a:spcAft>
                <a:spcPct val="0"/>
              </a:spcAft>
              <a:buFont typeface="Arial" panose="020B0604020202020204" pitchFamily="34" charset="0"/>
              <a:buChar char="•"/>
            </a:pPr>
            <a:r>
              <a:rPr lang="en-US" sz="1400" kern="0" dirty="0" smtClean="0">
                <a:solidFill>
                  <a:srgbClr val="333399"/>
                </a:solidFill>
                <a:latin typeface="Arial"/>
              </a:rPr>
              <a:t>Management of parallax due to cloud heights is key</a:t>
            </a:r>
          </a:p>
          <a:p>
            <a:pPr marL="285750" lvl="0" indent="-285750" algn="l" fontAlgn="base">
              <a:lnSpc>
                <a:spcPct val="90000"/>
              </a:lnSpc>
              <a:spcAft>
                <a:spcPct val="0"/>
              </a:spcAft>
              <a:buFont typeface="Arial" panose="020B0604020202020204" pitchFamily="34" charset="0"/>
              <a:buChar char="•"/>
            </a:pPr>
            <a:endParaRPr lang="en-US" sz="1600" kern="0" dirty="0">
              <a:solidFill>
                <a:srgbClr val="009999"/>
              </a:solidFill>
              <a:latin typeface="Arial"/>
            </a:endParaRPr>
          </a:p>
          <a:p>
            <a:pPr>
              <a:lnSpc>
                <a:spcPct val="90000"/>
              </a:lnSpc>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408" y="5862816"/>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a:t>
            </a:r>
            <a:br>
              <a:rPr lang="en-US" sz="2400" dirty="0" smtClean="0"/>
            </a:br>
            <a:r>
              <a:rPr lang="en-US" sz="2400" dirty="0" smtClean="0"/>
              <a:t>#2.54</a:t>
            </a: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52" y="5947819"/>
            <a:ext cx="1260038" cy="779569"/>
          </a:xfrm>
          <a:prstGeom prst="rect">
            <a:avLst/>
          </a:prstGeom>
        </p:spPr>
      </p:pic>
      <p:grpSp>
        <p:nvGrpSpPr>
          <p:cNvPr id="21" name="Group 20"/>
          <p:cNvGrpSpPr/>
          <p:nvPr/>
        </p:nvGrpSpPr>
        <p:grpSpPr>
          <a:xfrm>
            <a:off x="5029200" y="2177813"/>
            <a:ext cx="2449881" cy="1205325"/>
            <a:chOff x="266344" y="1590652"/>
            <a:chExt cx="3429000" cy="1888196"/>
          </a:xfrm>
        </p:grpSpPr>
        <p:cxnSp>
          <p:nvCxnSpPr>
            <p:cNvPr id="22" name="Straight Connector 21"/>
            <p:cNvCxnSpPr/>
            <p:nvPr/>
          </p:nvCxnSpPr>
          <p:spPr>
            <a:xfrm>
              <a:off x="266344" y="3478848"/>
              <a:ext cx="3429000" cy="0"/>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sp>
          <p:nvSpPr>
            <p:cNvPr id="23" name="Cloud Callout 22"/>
            <p:cNvSpPr/>
            <p:nvPr/>
          </p:nvSpPr>
          <p:spPr>
            <a:xfrm>
              <a:off x="1504594" y="2691567"/>
              <a:ext cx="952500" cy="381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a:off x="2009420" y="2196819"/>
              <a:ext cx="701496" cy="5011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26094" y="2196819"/>
              <a:ext cx="730072" cy="50508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3" idx="3"/>
            </p:cNvCxnSpPr>
            <p:nvPr/>
          </p:nvCxnSpPr>
          <p:spPr>
            <a:xfrm>
              <a:off x="1980844" y="2031048"/>
              <a:ext cx="0" cy="682303"/>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99922" y="1621225"/>
              <a:ext cx="819204" cy="819648"/>
            </a:xfrm>
            <a:prstGeom prst="rect">
              <a:avLst/>
            </a:prstGeom>
            <a:noFill/>
          </p:spPr>
          <p:txBody>
            <a:bodyPr wrap="none" rtlCol="0">
              <a:spAutoFit/>
            </a:bodyPr>
            <a:lstStyle/>
            <a:p>
              <a:r>
                <a:rPr lang="en-US" sz="1400" dirty="0" smtClean="0"/>
                <a:t>GOES</a:t>
              </a:r>
            </a:p>
            <a:p>
              <a:r>
                <a:rPr lang="en-US" sz="1400" dirty="0" smtClean="0"/>
                <a:t>EAST</a:t>
              </a:r>
              <a:endParaRPr lang="en-US" sz="1400" dirty="0"/>
            </a:p>
          </p:txBody>
        </p:sp>
        <p:sp>
          <p:nvSpPr>
            <p:cNvPr id="28" name="TextBox 27"/>
            <p:cNvSpPr txBox="1"/>
            <p:nvPr/>
          </p:nvSpPr>
          <p:spPr>
            <a:xfrm>
              <a:off x="1504595" y="1645583"/>
              <a:ext cx="1016826" cy="482147"/>
            </a:xfrm>
            <a:prstGeom prst="rect">
              <a:avLst/>
            </a:prstGeom>
            <a:noFill/>
          </p:spPr>
          <p:txBody>
            <a:bodyPr wrap="none" rtlCol="0">
              <a:spAutoFit/>
            </a:bodyPr>
            <a:lstStyle/>
            <a:p>
              <a:r>
                <a:rPr lang="en-US" sz="1400" dirty="0" smtClean="0"/>
                <a:t>TEMPO</a:t>
              </a:r>
              <a:endParaRPr lang="en-US" sz="1400" dirty="0"/>
            </a:p>
          </p:txBody>
        </p:sp>
        <p:sp>
          <p:nvSpPr>
            <p:cNvPr id="29" name="TextBox 28"/>
            <p:cNvSpPr txBox="1"/>
            <p:nvPr/>
          </p:nvSpPr>
          <p:spPr>
            <a:xfrm>
              <a:off x="386158" y="1590652"/>
              <a:ext cx="839937" cy="819648"/>
            </a:xfrm>
            <a:prstGeom prst="rect">
              <a:avLst/>
            </a:prstGeom>
            <a:noFill/>
          </p:spPr>
          <p:txBody>
            <a:bodyPr wrap="none" rtlCol="0">
              <a:spAutoFit/>
            </a:bodyPr>
            <a:lstStyle/>
            <a:p>
              <a:r>
                <a:rPr lang="en-US" sz="1400" dirty="0" smtClean="0"/>
                <a:t>GOES</a:t>
              </a:r>
            </a:p>
            <a:p>
              <a:r>
                <a:rPr lang="en-US" sz="1400" dirty="0" smtClean="0"/>
                <a:t>WEST</a:t>
              </a:r>
              <a:endParaRPr lang="en-US" sz="1400" dirty="0"/>
            </a:p>
          </p:txBody>
        </p:sp>
        <p:cxnSp>
          <p:nvCxnSpPr>
            <p:cNvPr id="30" name="Straight Arrow Connector 29"/>
            <p:cNvCxnSpPr>
              <a:endCxn id="23" idx="1"/>
            </p:cNvCxnSpPr>
            <p:nvPr/>
          </p:nvCxnSpPr>
          <p:spPr>
            <a:xfrm flipV="1">
              <a:off x="1980844" y="3072161"/>
              <a:ext cx="0" cy="4066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404" y="3565455"/>
            <a:ext cx="5327650" cy="1645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30" y="5963737"/>
            <a:ext cx="856930" cy="813844"/>
          </a:xfrm>
          <a:prstGeom prst="rect">
            <a:avLst/>
          </a:prstGeom>
        </p:spPr>
      </p:pic>
    </p:spTree>
    <p:extLst>
      <p:ext uri="{BB962C8B-B14F-4D97-AF65-F5344CB8AC3E}">
        <p14:creationId xmlns:p14="http://schemas.microsoft.com/office/powerpoint/2010/main" val="226051678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066800" y="304800"/>
            <a:ext cx="73914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Evaluation of the VIIRS Risk Reduction Aerosol Optical Thickness Algorithm</a:t>
            </a:r>
          </a:p>
        </p:txBody>
      </p:sp>
      <p:sp>
        <p:nvSpPr>
          <p:cNvPr id="5" name="Rectangle 5"/>
          <p:cNvSpPr txBox="1">
            <a:spLocks noChangeArrowheads="1"/>
          </p:cNvSpPr>
          <p:nvPr/>
        </p:nvSpPr>
        <p:spPr>
          <a:xfrm>
            <a:off x="0" y="1905000"/>
            <a:ext cx="8839200" cy="114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The VIIRS</a:t>
            </a:r>
            <a:r>
              <a:rPr kumimoji="0" lang="en-US" sz="2800" b="0" i="0" u="none" strike="noStrike" kern="0" cap="none" spc="0" normalizeH="0" noProof="0" dirty="0" smtClean="0">
                <a:ln>
                  <a:noFill/>
                </a:ln>
                <a:solidFill>
                  <a:srgbClr val="333399"/>
                </a:solidFill>
                <a:effectLst/>
                <a:uLnTx/>
                <a:uFillTx/>
                <a:latin typeface="Arial"/>
                <a:ea typeface="+mn-ea"/>
                <a:cs typeface="+mn-cs"/>
              </a:rPr>
              <a:t> risk reduction algorithm improves </a:t>
            </a:r>
            <a:r>
              <a:rPr lang="en-US" sz="2800" kern="0" dirty="0" smtClean="0">
                <a:solidFill>
                  <a:srgbClr val="333399"/>
                </a:solidFill>
                <a:latin typeface="Arial"/>
              </a:rPr>
              <a:t>aerosol optical thickness retrieval</a:t>
            </a: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p:txBody>
      </p:sp>
      <p:sp>
        <p:nvSpPr>
          <p:cNvPr id="8" name="TextBox 7"/>
          <p:cNvSpPr txBox="1"/>
          <p:nvPr/>
        </p:nvSpPr>
        <p:spPr>
          <a:xfrm>
            <a:off x="3810000" y="5559623"/>
            <a:ext cx="5410200" cy="307777"/>
          </a:xfrm>
          <a:prstGeom prst="rect">
            <a:avLst/>
          </a:prstGeom>
          <a:noFill/>
        </p:spPr>
        <p:txBody>
          <a:bodyPr wrap="square" rtlCol="0">
            <a:spAutoFit/>
          </a:bodyPr>
          <a:lstStyle/>
          <a:p>
            <a:r>
              <a:rPr lang="en-US" sz="1400" i="1" dirty="0" smtClean="0"/>
              <a:t>Retrieved  aerosol optical thickness by the VIIRS risk reduction algorithm</a:t>
            </a:r>
            <a:endParaRPr lang="en-US" sz="1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239000" y="6096000"/>
            <a:ext cx="1676400" cy="461665"/>
          </a:xfrm>
          <a:prstGeom prst="rect">
            <a:avLst/>
          </a:prstGeom>
          <a:noFill/>
        </p:spPr>
        <p:txBody>
          <a:bodyPr wrap="square" rtlCol="0">
            <a:spAutoFit/>
          </a:bodyPr>
          <a:lstStyle/>
          <a:p>
            <a:pPr algn="ctr"/>
            <a:r>
              <a:rPr lang="en-US" sz="2400" dirty="0" smtClean="0"/>
              <a:t>Poster # 2.5</a:t>
            </a:r>
            <a:endParaRPr lang="en-US" sz="2400" dirty="0"/>
          </a:p>
        </p:txBody>
      </p:sp>
      <p:sp>
        <p:nvSpPr>
          <p:cNvPr id="9" name="Rectangle 4"/>
          <p:cNvSpPr txBox="1">
            <a:spLocks noChangeArrowheads="1"/>
          </p:cNvSpPr>
          <p:nvPr/>
        </p:nvSpPr>
        <p:spPr>
          <a:xfrm>
            <a:off x="228600" y="10668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t>Hongqing</a:t>
            </a:r>
            <a:r>
              <a:rPr lang="en-US" sz="2800" dirty="0" smtClean="0"/>
              <a:t> Liu</a:t>
            </a:r>
            <a:r>
              <a:rPr lang="en-US" sz="2800" baseline="30000" dirty="0" smtClean="0"/>
              <a:t>(1)</a:t>
            </a:r>
            <a:r>
              <a:rPr lang="en-US" sz="2800" dirty="0" smtClean="0"/>
              <a:t> and </a:t>
            </a:r>
            <a:r>
              <a:rPr lang="en-US" sz="2800" dirty="0" err="1" smtClean="0"/>
              <a:t>Istvan</a:t>
            </a:r>
            <a:r>
              <a:rPr lang="en-US" sz="2800" dirty="0" smtClean="0"/>
              <a:t> Laszlo</a:t>
            </a:r>
            <a:r>
              <a:rPr lang="en-US" sz="2800" baseline="30000" dirty="0" smtClean="0"/>
              <a:t>(2)</a:t>
            </a:r>
          </a:p>
          <a:p>
            <a:pPr lvl="0"/>
            <a:r>
              <a:rPr lang="en-US" sz="1800" dirty="0" smtClean="0"/>
              <a:t> (1) I.M. Systems Group, Inc. (2) NOAA/NESDIS</a:t>
            </a:r>
          </a:p>
        </p:txBody>
      </p:sp>
      <p:pic>
        <p:nvPicPr>
          <p:cNvPr id="1027" name="Picture 3" descr="C:\Users\hliu\Desktop\Picture1.jpg"/>
          <p:cNvPicPr>
            <a:picLocks noChangeAspect="1" noChangeArrowheads="1"/>
          </p:cNvPicPr>
          <p:nvPr/>
        </p:nvPicPr>
        <p:blipFill>
          <a:blip r:embed="rId3" cstate="print"/>
          <a:srcRect t="8503"/>
          <a:stretch>
            <a:fillRect/>
          </a:stretch>
        </p:blipFill>
        <p:spPr bwMode="auto">
          <a:xfrm>
            <a:off x="4078861" y="2743200"/>
            <a:ext cx="5065139" cy="2898776"/>
          </a:xfrm>
          <a:prstGeom prst="rect">
            <a:avLst/>
          </a:prstGeom>
          <a:noFill/>
        </p:spPr>
      </p:pic>
      <p:sp>
        <p:nvSpPr>
          <p:cNvPr id="11" name="Rectangle 5"/>
          <p:cNvSpPr txBox="1">
            <a:spLocks noChangeArrowheads="1"/>
          </p:cNvSpPr>
          <p:nvPr/>
        </p:nvSpPr>
        <p:spPr>
          <a:xfrm>
            <a:off x="0" y="2819400"/>
            <a:ext cx="4191000" cy="3124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30238" lvl="1" indent="-346075"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Extended spatial and measurement</a:t>
            </a:r>
            <a:r>
              <a:rPr kumimoji="0" lang="en-US" sz="2000" b="0" i="0" u="none" strike="noStrike" kern="0" cap="none" spc="0" normalizeH="0" noProof="0" dirty="0" smtClean="0">
                <a:ln>
                  <a:noFill/>
                </a:ln>
                <a:solidFill>
                  <a:srgbClr val="009999"/>
                </a:solidFill>
                <a:effectLst/>
                <a:uLnTx/>
                <a:uFillTx/>
                <a:latin typeface="Arial"/>
              </a:rPr>
              <a:t> range</a:t>
            </a:r>
            <a:endParaRPr kumimoji="0" lang="en-US" sz="2000" b="0" i="0" u="none" strike="noStrike" kern="0" cap="none" spc="0" normalizeH="0" baseline="0" noProof="0" dirty="0" smtClean="0">
              <a:ln>
                <a:noFill/>
              </a:ln>
              <a:solidFill>
                <a:srgbClr val="009999"/>
              </a:solidFill>
              <a:effectLst/>
              <a:uLnTx/>
              <a:uFillTx/>
              <a:latin typeface="Arial"/>
            </a:endParaRPr>
          </a:p>
          <a:p>
            <a:pPr marL="630238" lvl="1" indent="-346075"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Updated aerosol</a:t>
            </a:r>
            <a:r>
              <a:rPr kumimoji="0" lang="en-US" sz="2000" b="0" i="0" u="none" strike="noStrike" kern="0" cap="none" spc="0" normalizeH="0" noProof="0" dirty="0" smtClean="0">
                <a:ln>
                  <a:noFill/>
                </a:ln>
                <a:solidFill>
                  <a:srgbClr val="009999"/>
                </a:solidFill>
                <a:effectLst/>
                <a:uLnTx/>
                <a:uFillTx/>
                <a:latin typeface="Arial"/>
              </a:rPr>
              <a:t> models</a:t>
            </a:r>
            <a:endParaRPr kumimoji="0" lang="en-US" sz="2000" b="0" i="0" u="none" strike="noStrike" kern="0" cap="none" spc="0" normalizeH="0" baseline="0" noProof="0" dirty="0" smtClean="0">
              <a:ln>
                <a:noFill/>
              </a:ln>
              <a:solidFill>
                <a:srgbClr val="009999"/>
              </a:solidFill>
              <a:effectLst/>
              <a:uLnTx/>
              <a:uFillTx/>
              <a:latin typeface="Arial"/>
            </a:endParaRPr>
          </a:p>
          <a:p>
            <a:pPr marL="630238" lvl="1" indent="-346075"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Scene-dependent</a:t>
            </a:r>
            <a:r>
              <a:rPr kumimoji="0" lang="en-US" sz="2000" b="0" i="0" u="none" strike="noStrike" kern="0" cap="none" spc="0" normalizeH="0" noProof="0" dirty="0" smtClean="0">
                <a:ln>
                  <a:noFill/>
                </a:ln>
                <a:solidFill>
                  <a:srgbClr val="009999"/>
                </a:solidFill>
                <a:effectLst/>
                <a:uLnTx/>
                <a:uFillTx/>
                <a:latin typeface="Arial"/>
              </a:rPr>
              <a:t> surface spectral reflectance relationship</a:t>
            </a:r>
          </a:p>
          <a:p>
            <a:pPr marL="630238" lvl="1" indent="-346075" algn="l" fontAlgn="base">
              <a:lnSpc>
                <a:spcPct val="90000"/>
              </a:lnSpc>
              <a:spcAft>
                <a:spcPct val="0"/>
              </a:spcAft>
              <a:buFontTx/>
              <a:buChar char="–"/>
            </a:pPr>
            <a:r>
              <a:rPr lang="en-US" sz="2000" kern="0" noProof="0" dirty="0" smtClean="0">
                <a:solidFill>
                  <a:srgbClr val="009999"/>
                </a:solidFill>
                <a:latin typeface="Arial"/>
              </a:rPr>
              <a:t>Improved accuracy and precision</a:t>
            </a:r>
          </a:p>
          <a:p>
            <a:pPr marL="630238" lvl="1" indent="-346075" algn="l" fontAlgn="base">
              <a:lnSpc>
                <a:spcPct val="90000"/>
              </a:lnSpc>
              <a:spcAft>
                <a:spcPct val="0"/>
              </a:spcAft>
              <a:buFontTx/>
              <a:buChar char="–"/>
            </a:pPr>
            <a:r>
              <a:rPr kumimoji="0" lang="en-US" sz="2000" b="0" i="0" u="none" strike="noStrike" kern="0" cap="none" spc="0" normalizeH="0" dirty="0" smtClean="0">
                <a:ln>
                  <a:noFill/>
                </a:ln>
                <a:solidFill>
                  <a:srgbClr val="009999"/>
                </a:solidFill>
                <a:effectLst/>
                <a:uLnTx/>
                <a:uFillTx/>
                <a:latin typeface="Arial"/>
              </a:rPr>
              <a:t>Can be driven by both </a:t>
            </a:r>
            <a:r>
              <a:rPr lang="en-US" sz="2000" kern="0" dirty="0" smtClean="0">
                <a:solidFill>
                  <a:srgbClr val="009999"/>
                </a:solidFill>
                <a:latin typeface="Arial"/>
              </a:rPr>
              <a:t>VIIRS and ABI observations</a:t>
            </a:r>
            <a:endParaRPr kumimoji="0" lang="en-US" sz="2000" b="0" i="0" u="none" strike="noStrike" kern="0" cap="none" spc="0" normalizeH="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endParaRPr kumimoji="0" lang="en-US" sz="2000" b="0" i="0" u="none" strike="noStrike" kern="0" cap="none" spc="0" normalizeH="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endParaRPr lang="en-US" sz="2000" kern="0" dirty="0">
              <a:solidFill>
                <a:srgbClr val="009999"/>
              </a:solidFill>
              <a:latin typeface="Arial"/>
            </a:endParaRPr>
          </a:p>
          <a:p>
            <a:pPr>
              <a:lnSpc>
                <a:spcPct val="90000"/>
              </a:lnSpc>
            </a:pPr>
            <a:endParaRPr lang="en-US" dirty="0"/>
          </a:p>
        </p:txBody>
      </p:sp>
    </p:spTree>
    <p:extLst>
      <p:ext uri="{BB962C8B-B14F-4D97-AF65-F5344CB8AC3E}">
        <p14:creationId xmlns:p14="http://schemas.microsoft.com/office/powerpoint/2010/main" val="41188358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
            <a:ext cx="91440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smtClean="0">
                <a:solidFill>
                  <a:srgbClr val="0000FF"/>
                </a:solidFill>
                <a:latin typeface="Arial" pitchFamily="34" charset="0"/>
                <a:cs typeface="Arial" pitchFamily="34" charset="0"/>
              </a:rPr>
              <a:t>On the Use of 1-Minute Satellite Imagery in the Storm Prediction Center</a:t>
            </a:r>
            <a:br>
              <a:rPr lang="en-US" sz="2600" dirty="0" smtClean="0">
                <a:solidFill>
                  <a:srgbClr val="0000FF"/>
                </a:solidFill>
                <a:latin typeface="Arial" pitchFamily="34" charset="0"/>
                <a:cs typeface="Arial" pitchFamily="34" charset="0"/>
              </a:rPr>
            </a:br>
            <a:r>
              <a:rPr lang="en-US" sz="2400" dirty="0" smtClean="0">
                <a:solidFill>
                  <a:srgbClr val="0000FF"/>
                </a:solidFill>
                <a:latin typeface="Arial" pitchFamily="34" charset="0"/>
                <a:cs typeface="Arial" pitchFamily="34" charset="0"/>
              </a:rPr>
              <a:t>Bill Line</a:t>
            </a:r>
          </a:p>
          <a:p>
            <a:r>
              <a:rPr lang="en-US" sz="1800" dirty="0" smtClean="0">
                <a:solidFill>
                  <a:srgbClr val="0000FF"/>
                </a:solidFill>
                <a:latin typeface="Arial" pitchFamily="34" charset="0"/>
                <a:cs typeface="Arial" pitchFamily="34" charset="0"/>
              </a:rPr>
              <a:t>OU/CIMMS and NOAA/NWS/Storm Prediction Center</a:t>
            </a:r>
          </a:p>
          <a:p>
            <a:r>
              <a:rPr lang="en-US" sz="1800" dirty="0" smtClean="0">
                <a:solidFill>
                  <a:srgbClr val="0000FF"/>
                </a:solidFill>
                <a:latin typeface="Arial" pitchFamily="34" charset="0"/>
                <a:cs typeface="Arial" pitchFamily="34" charset="0"/>
              </a:rPr>
              <a:t>Norman, OK</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828800"/>
            <a:ext cx="5257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1775" lvl="0" indent="-231775" algn="l" fontAlgn="base">
              <a:lnSpc>
                <a:spcPct val="90000"/>
              </a:lnSpc>
              <a:spcAft>
                <a:spcPct val="0"/>
              </a:spcAft>
              <a:buFontTx/>
              <a:buChar char="•"/>
            </a:pPr>
            <a:r>
              <a:rPr kumimoji="0" lang="en-US" sz="2000" b="0" i="0" u="none" strike="noStrike" kern="0" cap="none" spc="0" normalizeH="0" baseline="0" noProof="0" dirty="0" smtClean="0">
                <a:ln>
                  <a:noFill/>
                </a:ln>
                <a:solidFill>
                  <a:srgbClr val="333399"/>
                </a:solidFill>
                <a:effectLst/>
                <a:uLnTx/>
                <a:uFillTx/>
                <a:latin typeface="Arial"/>
                <a:ea typeface="+mn-ea"/>
                <a:cs typeface="+mn-cs"/>
              </a:rPr>
              <a:t>1-min</a:t>
            </a:r>
            <a:r>
              <a:rPr kumimoji="0" lang="en-US" sz="2000" b="0" i="0" u="none" strike="noStrike" kern="0" cap="none" spc="0" normalizeH="0" noProof="0" dirty="0" smtClean="0">
                <a:ln>
                  <a:noFill/>
                </a:ln>
                <a:solidFill>
                  <a:srgbClr val="333399"/>
                </a:solidFill>
                <a:effectLst/>
                <a:uLnTx/>
                <a:uFillTx/>
                <a:latin typeface="Arial"/>
                <a:ea typeface="+mn-ea"/>
                <a:cs typeface="+mn-cs"/>
              </a:rPr>
              <a:t> satellite imagery from GOES-14 was utilized  considerably in SPC operations during parts of Aug 2013, May 2014 and Aug 2014.</a:t>
            </a:r>
            <a:endParaRPr kumimoji="0" lang="en-US" sz="2000" b="0" i="0" u="none" strike="noStrike" kern="0" cap="none" spc="0" normalizeH="0" baseline="0" noProof="0" dirty="0" smtClean="0">
              <a:ln>
                <a:noFill/>
              </a:ln>
              <a:solidFill>
                <a:srgbClr val="333399"/>
              </a:solidFill>
              <a:effectLst/>
              <a:uLnTx/>
              <a:uFillTx/>
              <a:latin typeface="Arial"/>
              <a:ea typeface="+mn-ea"/>
              <a:cs typeface="+mn-cs"/>
            </a:endParaRPr>
          </a:p>
          <a:p>
            <a:pPr marL="508000" lvl="1" indent="-217488" algn="l" fontAlgn="base">
              <a:lnSpc>
                <a:spcPct val="90000"/>
              </a:lnSpc>
              <a:spcAft>
                <a:spcPct val="0"/>
              </a:spcAft>
              <a:buFontTx/>
              <a:buChar char="–"/>
            </a:pPr>
            <a:r>
              <a:rPr lang="en-US" sz="1800" kern="0" dirty="0" smtClean="0">
                <a:solidFill>
                  <a:srgbClr val="009999"/>
                </a:solidFill>
                <a:latin typeface="Arial"/>
              </a:rPr>
              <a:t>Benefits to </a:t>
            </a:r>
            <a:r>
              <a:rPr lang="en-US" sz="1800" kern="0" dirty="0">
                <a:solidFill>
                  <a:srgbClr val="009999"/>
                </a:solidFill>
                <a:latin typeface="Arial"/>
              </a:rPr>
              <a:t>SPC </a:t>
            </a:r>
            <a:r>
              <a:rPr lang="en-US" sz="1800" kern="0" dirty="0" smtClean="0">
                <a:solidFill>
                  <a:srgbClr val="009999"/>
                </a:solidFill>
                <a:latin typeface="Arial"/>
              </a:rPr>
              <a:t>ops </a:t>
            </a:r>
            <a:r>
              <a:rPr lang="en-US" sz="1800" kern="0" dirty="0">
                <a:solidFill>
                  <a:srgbClr val="009999"/>
                </a:solidFill>
                <a:latin typeface="Arial"/>
              </a:rPr>
              <a:t>were realized during all parts of the convective </a:t>
            </a:r>
            <a:r>
              <a:rPr lang="en-US" sz="1800" kern="0" dirty="0" err="1">
                <a:solidFill>
                  <a:srgbClr val="009999"/>
                </a:solidFill>
                <a:latin typeface="Arial"/>
              </a:rPr>
              <a:t>nowcast</a:t>
            </a:r>
            <a:r>
              <a:rPr lang="en-US" sz="1800" kern="0" dirty="0">
                <a:solidFill>
                  <a:srgbClr val="009999"/>
                </a:solidFill>
                <a:latin typeface="Arial"/>
              </a:rPr>
              <a:t> </a:t>
            </a:r>
            <a:r>
              <a:rPr lang="en-US" sz="1800" kern="0" dirty="0" smtClean="0">
                <a:solidFill>
                  <a:srgbClr val="009999"/>
                </a:solidFill>
                <a:latin typeface="Arial"/>
              </a:rPr>
              <a:t>cycle.</a:t>
            </a:r>
          </a:p>
          <a:p>
            <a:pPr marL="508000" lvl="1" indent="-217488" algn="l" fontAlgn="base">
              <a:lnSpc>
                <a:spcPct val="90000"/>
              </a:lnSpc>
              <a:spcAft>
                <a:spcPct val="0"/>
              </a:spcAft>
              <a:buFontTx/>
              <a:buChar char="–"/>
            </a:pPr>
            <a:r>
              <a:rPr lang="en-US" sz="1800" kern="0" dirty="0" smtClean="0">
                <a:solidFill>
                  <a:srgbClr val="009999"/>
                </a:solidFill>
                <a:latin typeface="Arial"/>
              </a:rPr>
              <a:t>References in SPC mesoscale discussions and convective outlooks</a:t>
            </a:r>
          </a:p>
          <a:p>
            <a:pPr marL="508000" lvl="1" indent="-217488" algn="l" fontAlgn="base">
              <a:lnSpc>
                <a:spcPct val="90000"/>
              </a:lnSpc>
              <a:spcAft>
                <a:spcPct val="0"/>
              </a:spcAft>
              <a:buFontTx/>
              <a:buChar char="–"/>
            </a:pPr>
            <a:r>
              <a:rPr lang="en-US" sz="1800" kern="0" dirty="0" smtClean="0">
                <a:solidFill>
                  <a:srgbClr val="009999"/>
                </a:solidFill>
                <a:latin typeface="Arial"/>
              </a:rPr>
              <a:t>“Potentially </a:t>
            </a:r>
            <a:r>
              <a:rPr lang="en-US" sz="1800" kern="0" dirty="0">
                <a:solidFill>
                  <a:srgbClr val="009999"/>
                </a:solidFill>
                <a:latin typeface="Arial"/>
              </a:rPr>
              <a:t>providing insight into processes important to storm development not currently recognized / diagnosable.”</a:t>
            </a:r>
            <a:endParaRPr lang="en-US" sz="1800" kern="0" dirty="0" smtClean="0">
              <a:solidFill>
                <a:srgbClr val="009999"/>
              </a:solidFill>
              <a:latin typeface="Arial"/>
            </a:endParaRPr>
          </a:p>
          <a:p>
            <a:pPr marL="508000" lvl="1" indent="-217488" algn="l" fontAlgn="base">
              <a:lnSpc>
                <a:spcPct val="90000"/>
              </a:lnSpc>
              <a:spcAft>
                <a:spcPct val="0"/>
              </a:spcAft>
              <a:buFontTx/>
              <a:buChar char="–"/>
            </a:pPr>
            <a:r>
              <a:rPr lang="en-US" sz="1800" kern="0" dirty="0">
                <a:solidFill>
                  <a:srgbClr val="009999"/>
                </a:solidFill>
                <a:latin typeface="Arial"/>
              </a:rPr>
              <a:t>“Satellite imagery at 1-min temporal resolution needs to become the new standard for severe weather operations.”</a:t>
            </a:r>
            <a:endParaRPr lang="en-US" sz="1800" kern="0" dirty="0" smtClean="0">
              <a:solidFill>
                <a:srgbClr val="009999"/>
              </a:solidFill>
              <a:latin typeface="Arial"/>
            </a:endParaRPr>
          </a:p>
          <a:p>
            <a:pPr marL="577850" indent="-241300">
              <a:lnSpc>
                <a:spcPct val="90000"/>
              </a:lnSpc>
            </a:pPr>
            <a:endParaRPr lang="en-US" dirty="0"/>
          </a:p>
        </p:txBody>
      </p:sp>
      <p:sp>
        <p:nvSpPr>
          <p:cNvPr id="8" name="TextBox 7"/>
          <p:cNvSpPr txBox="1"/>
          <p:nvPr/>
        </p:nvSpPr>
        <p:spPr>
          <a:xfrm>
            <a:off x="4876800" y="5052536"/>
            <a:ext cx="4267201" cy="692497"/>
          </a:xfrm>
          <a:prstGeom prst="rect">
            <a:avLst/>
          </a:prstGeom>
          <a:noFill/>
        </p:spPr>
        <p:txBody>
          <a:bodyPr wrap="square" rtlCol="0">
            <a:spAutoFit/>
          </a:bodyPr>
          <a:lstStyle/>
          <a:p>
            <a:r>
              <a:rPr lang="en-US" sz="1300" i="1" dirty="0" smtClean="0"/>
              <a:t>Generation of an orphan anvil is identified in GOES-14 1-min visible imagery on May 11, 2014 near the Kansas/Nebraska border, signaling imminent convective initiation in the area</a:t>
            </a:r>
            <a:endParaRPr lang="en-US" sz="1300"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162800" y="6320135"/>
            <a:ext cx="1905000" cy="461665"/>
          </a:xfrm>
          <a:prstGeom prst="rect">
            <a:avLst/>
          </a:prstGeom>
          <a:noFill/>
        </p:spPr>
        <p:txBody>
          <a:bodyPr wrap="square" rtlCol="0">
            <a:spAutoFit/>
          </a:bodyPr>
          <a:lstStyle/>
          <a:p>
            <a:pPr algn="ctr"/>
            <a:r>
              <a:rPr lang="en-US" sz="2400" dirty="0" smtClean="0"/>
              <a:t>Poster # 2-55</a:t>
            </a:r>
            <a:endParaRPr lang="en-US" sz="2400" dirty="0"/>
          </a:p>
        </p:txBody>
      </p:sp>
      <p:pic>
        <p:nvPicPr>
          <p:cNvPr id="1028" name="Picture 4" descr="C:\Users\bline\Desktop\SPC\GOES-R_cases\SRSO\srsor_20140511_1800z_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03371" y="2152649"/>
            <a:ext cx="3810000" cy="28765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753712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381000"/>
            <a:ext cx="9144000" cy="1084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The VIIRS Active Fire Data for Fire Management:  </a:t>
            </a:r>
          </a:p>
          <a:p>
            <a:r>
              <a:rPr lang="en-US" sz="2000" dirty="0">
                <a:solidFill>
                  <a:srgbClr val="0000FF"/>
                </a:solidFill>
                <a:latin typeface="Arial" pitchFamily="34" charset="0"/>
                <a:cs typeface="Arial" pitchFamily="34" charset="0"/>
              </a:rPr>
              <a:t>A review of the Proving Ground and Risk Reduction (PGRR) Project efforts</a:t>
            </a:r>
          </a:p>
          <a:p>
            <a:r>
              <a:rPr lang="en-US" sz="2000" dirty="0">
                <a:solidFill>
                  <a:srgbClr val="0000FF"/>
                </a:solidFill>
                <a:latin typeface="Arial" pitchFamily="34" charset="0"/>
                <a:cs typeface="Arial" pitchFamily="34" charset="0"/>
              </a:rPr>
              <a:t>E. </a:t>
            </a:r>
            <a:r>
              <a:rPr lang="en-US" sz="2000" dirty="0" smtClean="0">
                <a:solidFill>
                  <a:srgbClr val="0000FF"/>
                </a:solidFill>
                <a:latin typeface="Arial" pitchFamily="34" charset="0"/>
                <a:cs typeface="Arial" pitchFamily="34" charset="0"/>
              </a:rPr>
              <a:t>Ellicott</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I</a:t>
            </a:r>
            <a:r>
              <a:rPr lang="en-US" sz="2000" dirty="0">
                <a:solidFill>
                  <a:srgbClr val="0000FF"/>
                </a:solidFill>
                <a:latin typeface="Arial" pitchFamily="34" charset="0"/>
                <a:cs typeface="Arial" pitchFamily="34" charset="0"/>
              </a:rPr>
              <a:t>. Csiszar</a:t>
            </a:r>
            <a:r>
              <a:rPr lang="en-US" sz="2000" baseline="300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L. </a:t>
            </a:r>
            <a:r>
              <a:rPr lang="en-US" sz="2000" dirty="0" smtClean="0">
                <a:solidFill>
                  <a:srgbClr val="0000FF"/>
                </a:solidFill>
                <a:latin typeface="Arial" pitchFamily="34" charset="0"/>
                <a:cs typeface="Arial" pitchFamily="34" charset="0"/>
              </a:rPr>
              <a:t>Giglio</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a:t>
            </a:r>
            <a:r>
              <a:rPr lang="en-US" sz="2000" dirty="0">
                <a:solidFill>
                  <a:srgbClr val="0000FF"/>
                </a:solidFill>
                <a:latin typeface="Arial" pitchFamily="34" charset="0"/>
                <a:cs typeface="Arial" pitchFamily="34" charset="0"/>
              </a:rPr>
              <a:t>W. </a:t>
            </a:r>
            <a:r>
              <a:rPr lang="en-US" sz="2000" dirty="0" smtClean="0">
                <a:solidFill>
                  <a:srgbClr val="0000FF"/>
                </a:solidFill>
                <a:latin typeface="Arial" pitchFamily="34" charset="0"/>
                <a:cs typeface="Arial" pitchFamily="34" charset="0"/>
              </a:rPr>
              <a:t>Schroeder</a:t>
            </a:r>
            <a:r>
              <a:rPr lang="en-US" sz="2000" baseline="30000" dirty="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and C. Justice</a:t>
            </a:r>
            <a:r>
              <a:rPr lang="en-US" sz="2000" baseline="30000" dirty="0" smtClean="0">
                <a:solidFill>
                  <a:srgbClr val="0000FF"/>
                </a:solidFill>
                <a:latin typeface="Arial" pitchFamily="34" charset="0"/>
                <a:cs typeface="Arial" pitchFamily="34" charset="0"/>
              </a:rPr>
              <a:t>1</a:t>
            </a:r>
          </a:p>
          <a:p>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University of Maryland Department of Geographical Sciences </a:t>
            </a:r>
            <a:r>
              <a:rPr lang="en-US" sz="2000" baseline="30000" dirty="0" smtClean="0">
                <a:solidFill>
                  <a:srgbClr val="0000FF"/>
                </a:solidFill>
                <a:latin typeface="Arial" pitchFamily="34" charset="0"/>
                <a:cs typeface="Arial" pitchFamily="34" charset="0"/>
              </a:rPr>
              <a:t>2</a:t>
            </a:r>
            <a:r>
              <a:rPr lang="en-US" sz="2000" dirty="0" smtClean="0">
                <a:solidFill>
                  <a:srgbClr val="0000FF"/>
                </a:solidFill>
                <a:latin typeface="Arial" pitchFamily="34" charset="0"/>
                <a:cs typeface="Arial" pitchFamily="34" charset="0"/>
              </a:rPr>
              <a:t>NOAA/NESDIS/STAR</a:t>
            </a:r>
            <a:endParaRPr lang="en-US" sz="20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36576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200" kern="0" dirty="0" smtClean="0">
                <a:solidFill>
                  <a:srgbClr val="333399"/>
                </a:solidFill>
                <a:latin typeface="Arial"/>
              </a:rPr>
              <a:t>The PGRR VIIRS </a:t>
            </a:r>
            <a:r>
              <a:rPr lang="en-US" sz="2200" kern="0" dirty="0">
                <a:solidFill>
                  <a:srgbClr val="333399"/>
                </a:solidFill>
                <a:latin typeface="Arial"/>
              </a:rPr>
              <a:t>AF </a:t>
            </a:r>
            <a:r>
              <a:rPr lang="en-US" sz="2200" kern="0" dirty="0" smtClean="0">
                <a:solidFill>
                  <a:srgbClr val="333399"/>
                </a:solidFill>
                <a:latin typeface="Arial"/>
              </a:rPr>
              <a:t>project seeks </a:t>
            </a:r>
            <a:r>
              <a:rPr lang="en-US" sz="2200" kern="0" dirty="0">
                <a:solidFill>
                  <a:srgbClr val="333399"/>
                </a:solidFill>
                <a:latin typeface="Arial"/>
              </a:rPr>
              <a:t>to improve </a:t>
            </a:r>
            <a:r>
              <a:rPr lang="en-US" sz="2200" kern="0" dirty="0" smtClean="0">
                <a:solidFill>
                  <a:srgbClr val="333399"/>
                </a:solidFill>
                <a:latin typeface="Arial"/>
              </a:rPr>
              <a:t>data</a:t>
            </a:r>
            <a:r>
              <a:rPr lang="en-US" sz="2200" kern="0" dirty="0">
                <a:solidFill>
                  <a:srgbClr val="333399"/>
                </a:solidFill>
                <a:latin typeface="Arial"/>
              </a:rPr>
              <a:t>, algorithms, and products for downstream operational and research </a:t>
            </a:r>
            <a:r>
              <a:rPr lang="en-US" sz="2200" kern="0" dirty="0" smtClean="0">
                <a:solidFill>
                  <a:srgbClr val="333399"/>
                </a:solidFill>
                <a:latin typeface="Arial"/>
              </a:rPr>
              <a:t>users </a:t>
            </a:r>
            <a:r>
              <a:rPr lang="en-US" sz="2200" kern="0" dirty="0">
                <a:solidFill>
                  <a:srgbClr val="333399"/>
                </a:solidFill>
                <a:latin typeface="Arial"/>
              </a:rPr>
              <a:t>(gateways to the public).  </a:t>
            </a:r>
            <a:endParaRPr lang="en-US" sz="2200" kern="0" dirty="0" smtClean="0">
              <a:solidFill>
                <a:srgbClr val="333399"/>
              </a:solidFill>
              <a:latin typeface="Arial"/>
            </a:endParaRPr>
          </a:p>
          <a:p>
            <a:pPr marL="800100" lvl="1" indent="-342900" algn="l" fontAlgn="base">
              <a:lnSpc>
                <a:spcPct val="90000"/>
              </a:lnSpc>
              <a:spcAft>
                <a:spcPct val="0"/>
              </a:spcAft>
              <a:buFontTx/>
              <a:buChar char="•"/>
            </a:pPr>
            <a:r>
              <a:rPr lang="en-US" sz="1800" kern="0" dirty="0" smtClean="0">
                <a:solidFill>
                  <a:srgbClr val="009999"/>
                </a:solidFill>
                <a:latin typeface="Arial"/>
              </a:rPr>
              <a:t>The process </a:t>
            </a:r>
            <a:r>
              <a:rPr lang="en-US" sz="1800" kern="0" dirty="0">
                <a:solidFill>
                  <a:srgbClr val="009999"/>
                </a:solidFill>
                <a:latin typeface="Arial"/>
              </a:rPr>
              <a:t>includes product evaluation, validation, and </a:t>
            </a:r>
            <a:r>
              <a:rPr lang="en-US" sz="1800" kern="0" dirty="0" smtClean="0">
                <a:solidFill>
                  <a:srgbClr val="009999"/>
                </a:solidFill>
                <a:latin typeface="Arial"/>
              </a:rPr>
              <a:t>improvement. </a:t>
            </a:r>
            <a:endParaRPr lang="en-US" sz="1800" kern="0" dirty="0">
              <a:solidFill>
                <a:srgbClr val="009999"/>
              </a:solidFill>
              <a:latin typeface="Arial"/>
            </a:endParaRPr>
          </a:p>
          <a:p>
            <a:pPr marL="800100" lvl="1" indent="-342900" algn="l" fontAlgn="base">
              <a:lnSpc>
                <a:spcPct val="90000"/>
              </a:lnSpc>
              <a:spcAft>
                <a:spcPct val="0"/>
              </a:spcAft>
              <a:buFontTx/>
              <a:buChar char="•"/>
            </a:pPr>
            <a:r>
              <a:rPr lang="en-US" sz="1800" kern="0" dirty="0">
                <a:solidFill>
                  <a:srgbClr val="009999"/>
                </a:solidFill>
                <a:latin typeface="Arial"/>
              </a:rPr>
              <a:t>Collaboration with the wildland fire user community to develop product understanding, dissemination, and to leverage the VIIRS AF products for active and post-fire management. </a:t>
            </a:r>
          </a:p>
          <a:p>
            <a:pPr marL="800100" lvl="1" indent="-342900" algn="l" fontAlgn="base">
              <a:lnSpc>
                <a:spcPct val="90000"/>
              </a:lnSpc>
              <a:spcAft>
                <a:spcPct val="0"/>
              </a:spcAft>
              <a:buFontTx/>
              <a:buChar char="•"/>
            </a:pPr>
            <a:endParaRPr lang="en-US" sz="1800" kern="0" dirty="0">
              <a:solidFill>
                <a:srgbClr val="009999"/>
              </a:solidFill>
              <a:latin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4" y="5817850"/>
            <a:ext cx="4724400" cy="984250"/>
          </a:xfrm>
          <a:prstGeom prst="rect">
            <a:avLst/>
          </a:prstGeom>
        </p:spPr>
      </p:pic>
      <p:sp>
        <p:nvSpPr>
          <p:cNvPr id="3" name="TextBox 2"/>
          <p:cNvSpPr txBox="1"/>
          <p:nvPr/>
        </p:nvSpPr>
        <p:spPr>
          <a:xfrm>
            <a:off x="81280" y="5261625"/>
            <a:ext cx="1828800" cy="461665"/>
          </a:xfrm>
          <a:prstGeom prst="rect">
            <a:avLst/>
          </a:prstGeom>
          <a:noFill/>
        </p:spPr>
        <p:txBody>
          <a:bodyPr wrap="square" rtlCol="0">
            <a:spAutoFit/>
          </a:bodyPr>
          <a:lstStyle/>
          <a:p>
            <a:pPr algn="ctr"/>
            <a:r>
              <a:rPr lang="en-US" sz="2400" dirty="0" smtClean="0"/>
              <a:t>Poster # 2-58</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846" y="4601187"/>
            <a:ext cx="2641028" cy="1980771"/>
          </a:xfrm>
          <a:prstGeom prst="rect">
            <a:avLst/>
          </a:prstGeom>
        </p:spPr>
      </p:pic>
      <p:sp>
        <p:nvSpPr>
          <p:cNvPr id="10" name="TextBox 9"/>
          <p:cNvSpPr txBox="1"/>
          <p:nvPr/>
        </p:nvSpPr>
        <p:spPr>
          <a:xfrm>
            <a:off x="5064760" y="4076667"/>
            <a:ext cx="3505200" cy="523220"/>
          </a:xfrm>
          <a:prstGeom prst="rect">
            <a:avLst/>
          </a:prstGeom>
          <a:noFill/>
        </p:spPr>
        <p:txBody>
          <a:bodyPr wrap="square" rtlCol="0">
            <a:spAutoFit/>
          </a:bodyPr>
          <a:lstStyle/>
          <a:p>
            <a:pPr algn="ctr"/>
            <a:r>
              <a:rPr lang="en-US" sz="1400" i="1" dirty="0" smtClean="0"/>
              <a:t>Evaluation of VIIRS AF data for the Funny River fire, Alaska – May 2014</a:t>
            </a:r>
            <a:endParaRPr lang="en-US" sz="1400" i="1"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329" t="14440" r="14162" b="3327"/>
          <a:stretch/>
        </p:blipFill>
        <p:spPr>
          <a:xfrm>
            <a:off x="5518356" y="1866866"/>
            <a:ext cx="2598009" cy="2209801"/>
          </a:xfrm>
          <a:prstGeom prst="rect">
            <a:avLst/>
          </a:prstGeom>
        </p:spPr>
      </p:pic>
      <p:sp>
        <p:nvSpPr>
          <p:cNvPr id="12" name="TextBox 11"/>
          <p:cNvSpPr txBox="1"/>
          <p:nvPr/>
        </p:nvSpPr>
        <p:spPr>
          <a:xfrm>
            <a:off x="4953000" y="6550223"/>
            <a:ext cx="3733800" cy="307777"/>
          </a:xfrm>
          <a:prstGeom prst="rect">
            <a:avLst/>
          </a:prstGeom>
          <a:noFill/>
        </p:spPr>
        <p:txBody>
          <a:bodyPr wrap="square" rtlCol="0">
            <a:spAutoFit/>
          </a:bodyPr>
          <a:lstStyle/>
          <a:p>
            <a:pPr algn="ctr"/>
            <a:r>
              <a:rPr lang="en-US" sz="1400" i="1" dirty="0" smtClean="0"/>
              <a:t>Field &amp; lab experiments to validate VIIRS AF data</a:t>
            </a:r>
            <a:endParaRPr lang="en-US" sz="1400" i="1" dirty="0"/>
          </a:p>
        </p:txBody>
      </p:sp>
    </p:spTree>
    <p:extLst>
      <p:ext uri="{BB962C8B-B14F-4D97-AF65-F5344CB8AC3E}">
        <p14:creationId xmlns:p14="http://schemas.microsoft.com/office/powerpoint/2010/main" val="363973827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42</a:t>
            </a:fld>
            <a:endParaRPr lang="en-US" altLang="en-US" sz="1200"/>
          </a:p>
        </p:txBody>
      </p:sp>
      <p:sp>
        <p:nvSpPr>
          <p:cNvPr id="4099" name="Rectangle 2"/>
          <p:cNvSpPr>
            <a:spLocks noGrp="1" noChangeArrowheads="1"/>
          </p:cNvSpPr>
          <p:nvPr>
            <p:ph type="title"/>
          </p:nvPr>
        </p:nvSpPr>
        <p:spPr>
          <a:xfrm>
            <a:off x="0" y="38100"/>
            <a:ext cx="9144000" cy="715963"/>
          </a:xfrm>
        </p:spPr>
        <p:txBody>
          <a:bodyPr>
            <a:normAutofit fontScale="90000"/>
          </a:bodyPr>
          <a:lstStyle/>
          <a:p>
            <a:pPr algn="ctr">
              <a:defRPr/>
            </a:pPr>
            <a:r>
              <a:rPr lang="en-US" sz="2100" dirty="0" smtClean="0">
                <a:solidFill>
                  <a:srgbClr val="000099"/>
                </a:solidFill>
                <a:latin typeface="+mj-lt"/>
                <a:ea typeface="ＭＳ Ｐゴシック" charset="0"/>
                <a:cs typeface="+mj-cs"/>
              </a:rPr>
              <a:t>High Resolution Atmospheric Motion Vectors (AMVs) for Application in High Impact Weather Events in the GOES-R era</a:t>
            </a:r>
            <a:endParaRPr lang="en-US" sz="2100" dirty="0">
              <a:solidFill>
                <a:srgbClr val="000099"/>
              </a:solidFill>
              <a:latin typeface="+mj-lt"/>
              <a:ea typeface="ＭＳ Ｐゴシック" charset="0"/>
              <a:cs typeface="+mj-cs"/>
            </a:endParaRPr>
          </a:p>
        </p:txBody>
      </p:sp>
      <p:sp>
        <p:nvSpPr>
          <p:cNvPr id="3" name="TextBox 2"/>
          <p:cNvSpPr txBox="1"/>
          <p:nvPr/>
        </p:nvSpPr>
        <p:spPr>
          <a:xfrm>
            <a:off x="228600" y="808180"/>
            <a:ext cx="8521700" cy="338554"/>
          </a:xfrm>
          <a:prstGeom prst="rect">
            <a:avLst/>
          </a:prstGeom>
          <a:noFill/>
        </p:spPr>
        <p:txBody>
          <a:bodyPr wrap="square" rtlCol="0">
            <a:spAutoFit/>
          </a:bodyPr>
          <a:lstStyle/>
          <a:p>
            <a:r>
              <a:rPr lang="en-US" altLang="en-US" b="1" i="1" dirty="0" smtClean="0">
                <a:solidFill>
                  <a:srgbClr val="0070C0"/>
                </a:solidFill>
                <a:latin typeface="+mn-lt"/>
              </a:rPr>
              <a:t>Christopher </a:t>
            </a:r>
            <a:r>
              <a:rPr lang="en-US" altLang="en-US" b="1" i="1" dirty="0" err="1" smtClean="0">
                <a:solidFill>
                  <a:srgbClr val="0070C0"/>
                </a:solidFill>
                <a:latin typeface="+mn-lt"/>
              </a:rPr>
              <a:t>Velden</a:t>
            </a:r>
            <a:r>
              <a:rPr lang="en-US" altLang="en-US" b="1" i="1" dirty="0" smtClean="0">
                <a:solidFill>
                  <a:srgbClr val="0070C0"/>
                </a:solidFill>
                <a:latin typeface="+mn-lt"/>
              </a:rPr>
              <a:t>, Jaime Daniels, Wayne </a:t>
            </a:r>
            <a:r>
              <a:rPr lang="en-US" altLang="en-US" b="1" i="1" dirty="0" err="1" smtClean="0">
                <a:solidFill>
                  <a:srgbClr val="0070C0"/>
                </a:solidFill>
                <a:latin typeface="+mn-lt"/>
              </a:rPr>
              <a:t>Bresky</a:t>
            </a:r>
            <a:r>
              <a:rPr lang="en-US" altLang="en-US" b="1" i="1" dirty="0" smtClean="0">
                <a:solidFill>
                  <a:srgbClr val="0070C0"/>
                </a:solidFill>
                <a:latin typeface="+mn-lt"/>
              </a:rPr>
              <a:t>, Steve </a:t>
            </a:r>
            <a:r>
              <a:rPr lang="en-US" altLang="en-US" b="1" i="1" dirty="0" err="1" smtClean="0">
                <a:solidFill>
                  <a:srgbClr val="0070C0"/>
                </a:solidFill>
                <a:latin typeface="+mn-lt"/>
              </a:rPr>
              <a:t>Wanzong</a:t>
            </a:r>
            <a:r>
              <a:rPr lang="en-US" altLang="en-US" b="1" i="1" dirty="0" smtClean="0">
                <a:solidFill>
                  <a:srgbClr val="0070C0"/>
                </a:solidFill>
                <a:latin typeface="+mn-lt"/>
              </a:rPr>
              <a:t> and David </a:t>
            </a:r>
            <a:r>
              <a:rPr lang="en-US" altLang="en-US" b="1" i="1" dirty="0" err="1" smtClean="0">
                <a:solidFill>
                  <a:srgbClr val="0070C0"/>
                </a:solidFill>
                <a:latin typeface="+mn-lt"/>
              </a:rPr>
              <a:t>Stettner</a:t>
            </a:r>
            <a:r>
              <a:rPr lang="en-US" altLang="en-US" b="1" i="1" dirty="0" smtClean="0">
                <a:solidFill>
                  <a:srgbClr val="0070C0"/>
                </a:solidFill>
                <a:latin typeface="+mn-lt"/>
              </a:rPr>
              <a:t> </a:t>
            </a:r>
          </a:p>
        </p:txBody>
      </p:sp>
      <p:grpSp>
        <p:nvGrpSpPr>
          <p:cNvPr id="13" name="Group 12"/>
          <p:cNvGrpSpPr/>
          <p:nvPr/>
        </p:nvGrpSpPr>
        <p:grpSpPr>
          <a:xfrm>
            <a:off x="4243387" y="2625455"/>
            <a:ext cx="4570413" cy="4011374"/>
            <a:chOff x="4243387" y="2057400"/>
            <a:chExt cx="4570413" cy="4011374"/>
          </a:xfrm>
        </p:grpSpPr>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787" y="2057400"/>
              <a:ext cx="4062414" cy="3049134"/>
            </a:xfrm>
            <a:prstGeom prst="rect">
              <a:avLst/>
            </a:prstGeom>
            <a:noFill/>
            <a:ln>
              <a:noFill/>
            </a:ln>
            <a:extLst>
              <a:ext uri="{909E8E84-426E-40DD-AFC4-6F175D3DCCD1}">
                <a14:hiddenFill xmlns:a14="http://schemas.microsoft.com/office/drawing/2010/main">
                  <a:solidFill>
                    <a:srgbClr val="000050"/>
                  </a:solidFill>
                </a14:hiddenFill>
              </a:ext>
              <a:ext uri="{91240B29-F687-4F45-9708-019B960494DF}">
                <a14:hiddenLine xmlns:a14="http://schemas.microsoft.com/office/drawing/2010/main" w="19050" cap="flat" cmpd="sng" algn="ctr">
                  <a:solidFill>
                    <a:schemeClr val="accent1"/>
                  </a:solidFill>
                  <a:prstDash val="solid"/>
                  <a:miter lim="800000"/>
                  <a:headEnd/>
                  <a:tailEnd/>
                </a14:hiddenLine>
              </a:ext>
            </a:extLst>
          </p:spPr>
        </p:pic>
        <p:sp>
          <p:nvSpPr>
            <p:cNvPr id="6" name="TextBox 5"/>
            <p:cNvSpPr txBox="1"/>
            <p:nvPr/>
          </p:nvSpPr>
          <p:spPr>
            <a:xfrm>
              <a:off x="4243387" y="5207000"/>
              <a:ext cx="4570413" cy="861774"/>
            </a:xfrm>
            <a:prstGeom prst="rect">
              <a:avLst/>
            </a:prstGeom>
            <a:noFill/>
          </p:spPr>
          <p:txBody>
            <a:bodyPr wrap="square" rtlCol="0">
              <a:spAutoFit/>
            </a:bodyPr>
            <a:lstStyle/>
            <a:p>
              <a:r>
                <a:rPr lang="en-US" dirty="0" smtClean="0">
                  <a:solidFill>
                    <a:schemeClr val="tx1"/>
                  </a:solidFill>
                  <a:latin typeface="+mn-lt"/>
                </a:rPr>
                <a:t>Hurricane Sandy 1-minute mesoscale </a:t>
              </a:r>
              <a:r>
                <a:rPr lang="en-US" dirty="0" err="1" smtClean="0">
                  <a:solidFill>
                    <a:schemeClr val="tx1"/>
                  </a:solidFill>
                  <a:latin typeface="+mn-lt"/>
                </a:rPr>
                <a:t>AMVs</a:t>
              </a:r>
              <a:r>
                <a:rPr lang="en-US" dirty="0" smtClean="0">
                  <a:solidFill>
                    <a:schemeClr val="tx1"/>
                  </a:solidFill>
                  <a:latin typeface="+mn-lt"/>
                </a:rPr>
                <a:t> (left), and results of Sandy assimilation experiments (above)</a:t>
              </a:r>
              <a:endParaRPr lang="en-US" dirty="0">
                <a:solidFill>
                  <a:schemeClr val="tx1"/>
                </a:solidFill>
                <a:latin typeface="+mn-lt"/>
              </a:endParaRPr>
            </a:p>
          </p:txBody>
        </p:sp>
      </p:grpSp>
      <p:grpSp>
        <p:nvGrpSpPr>
          <p:cNvPr id="12" name="Group 11"/>
          <p:cNvGrpSpPr/>
          <p:nvPr/>
        </p:nvGrpSpPr>
        <p:grpSpPr>
          <a:xfrm>
            <a:off x="101600" y="2618527"/>
            <a:ext cx="4040913" cy="3983183"/>
            <a:chOff x="101600" y="2036617"/>
            <a:chExt cx="4040913" cy="3983183"/>
          </a:xfrm>
        </p:grpSpPr>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2070100"/>
              <a:ext cx="3949700" cy="3949700"/>
            </a:xfrm>
            <a:prstGeom prst="rect">
              <a:avLst/>
            </a:prstGeom>
            <a:noFill/>
            <a:ln>
              <a:noFill/>
            </a:ln>
            <a:extLst>
              <a:ext uri="{909E8E84-426E-40DD-AFC4-6F175D3DCCD1}">
                <a14:hiddenFill xmlns:a14="http://schemas.microsoft.com/office/drawing/2010/main">
                  <a:solidFill>
                    <a:srgbClr val="000050"/>
                  </a:solidFill>
                </a14:hiddenFill>
              </a:ext>
              <a:ext uri="{91240B29-F687-4F45-9708-019B960494DF}">
                <a14:hiddenLine xmlns:a14="http://schemas.microsoft.com/office/drawing/2010/main" w="19050" cap="flat" cmpd="sng" algn="ctr">
                  <a:solidFill>
                    <a:schemeClr val="accent1"/>
                  </a:solidFill>
                  <a:prstDash val="solid"/>
                  <a:miter lim="800000"/>
                  <a:headEnd/>
                  <a:tailEnd/>
                </a14:hiddenLine>
              </a:ext>
            </a:extLst>
          </p:spPr>
        </p:pic>
        <p:sp>
          <p:nvSpPr>
            <p:cNvPr id="10" name="TextBox 9"/>
            <p:cNvSpPr txBox="1"/>
            <p:nvPr/>
          </p:nvSpPr>
          <p:spPr>
            <a:xfrm>
              <a:off x="120330" y="5694217"/>
              <a:ext cx="2969232" cy="281751"/>
            </a:xfrm>
            <a:prstGeom prst="rect">
              <a:avLst/>
            </a:prstGeom>
            <a:solidFill>
              <a:schemeClr val="tx1">
                <a:alpha val="28000"/>
              </a:schemeClr>
            </a:solidFill>
          </p:spPr>
          <p:txBody>
            <a:bodyPr wrap="square" rtlCol="0">
              <a:spAutoFit/>
            </a:bodyPr>
            <a:lstStyle/>
            <a:p>
              <a:r>
                <a:rPr lang="en-US" sz="1200" dirty="0" smtClean="0">
                  <a:solidFill>
                    <a:srgbClr val="00CCFF"/>
                  </a:solidFill>
                  <a:latin typeface="+mj-lt"/>
                </a:rPr>
                <a:t>Hurricane force winds (&gt; 75 mph)</a:t>
              </a:r>
              <a:endParaRPr lang="en-US" sz="1200" dirty="0">
                <a:solidFill>
                  <a:srgbClr val="00CCFF"/>
                </a:solidFill>
                <a:latin typeface="+mj-lt"/>
              </a:endParaRPr>
            </a:p>
          </p:txBody>
        </p:sp>
        <p:sp>
          <p:nvSpPr>
            <p:cNvPr id="11" name="TextBox 10"/>
            <p:cNvSpPr txBox="1"/>
            <p:nvPr/>
          </p:nvSpPr>
          <p:spPr>
            <a:xfrm>
              <a:off x="2341439" y="2036617"/>
              <a:ext cx="1801074" cy="307777"/>
            </a:xfrm>
            <a:prstGeom prst="rect">
              <a:avLst/>
            </a:prstGeom>
            <a:noFill/>
          </p:spPr>
          <p:txBody>
            <a:bodyPr wrap="square" rtlCol="0">
              <a:spAutoFit/>
            </a:bodyPr>
            <a:lstStyle/>
            <a:p>
              <a:r>
                <a:rPr lang="en-US" sz="1400" b="1" dirty="0" smtClean="0">
                  <a:solidFill>
                    <a:schemeClr val="bg1"/>
                  </a:solidFill>
                  <a:effectLst>
                    <a:outerShdw blurRad="38100" dist="38100" dir="2700000" algn="tl">
                      <a:srgbClr val="000000">
                        <a:alpha val="43137"/>
                      </a:srgbClr>
                    </a:outerShdw>
                  </a:effectLst>
                  <a:latin typeface="+mj-lt"/>
                </a:rPr>
                <a:t>Hurricane Sandy</a:t>
              </a:r>
              <a:endParaRPr lang="en-US" sz="1400" b="1" dirty="0">
                <a:solidFill>
                  <a:schemeClr val="bg1"/>
                </a:solidFill>
                <a:effectLst>
                  <a:outerShdw blurRad="38100" dist="38100" dir="2700000" algn="tl">
                    <a:srgbClr val="000000">
                      <a:alpha val="43137"/>
                    </a:srgbClr>
                  </a:outerShdw>
                </a:effectLst>
                <a:latin typeface="+mj-lt"/>
              </a:endParaRPr>
            </a:p>
          </p:txBody>
        </p:sp>
      </p:grpSp>
      <p:sp>
        <p:nvSpPr>
          <p:cNvPr id="15" name="TextBox 14"/>
          <p:cNvSpPr txBox="1"/>
          <p:nvPr/>
        </p:nvSpPr>
        <p:spPr>
          <a:xfrm>
            <a:off x="0" y="1260766"/>
            <a:ext cx="9144000" cy="1138773"/>
          </a:xfrm>
          <a:prstGeom prst="rect">
            <a:avLst/>
          </a:prstGeom>
          <a:solidFill>
            <a:srgbClr val="FF99FF">
              <a:alpha val="22000"/>
            </a:srgbClr>
          </a:solidFill>
          <a:scene3d>
            <a:camera prst="orthographicFront"/>
            <a:lightRig rig="threePt" dir="t"/>
          </a:scene3d>
          <a:sp3d>
            <a:bevelT/>
          </a:sp3d>
        </p:spPr>
        <p:txBody>
          <a:bodyPr wrap="square" rtlCol="0">
            <a:spAutoFit/>
          </a:bodyPr>
          <a:lstStyle/>
          <a:p>
            <a:pPr algn="ctr"/>
            <a:r>
              <a:rPr lang="en-US" altLang="en-US" sz="1700" b="1" dirty="0" smtClean="0">
                <a:solidFill>
                  <a:srgbClr val="0000FF"/>
                </a:solidFill>
                <a:latin typeface="+mn-lt"/>
              </a:rPr>
              <a:t>Development and optimization of </a:t>
            </a:r>
            <a:r>
              <a:rPr lang="en-US" altLang="en-US" sz="1700" b="1" dirty="0" err="1" smtClean="0">
                <a:solidFill>
                  <a:srgbClr val="0000FF"/>
                </a:solidFill>
                <a:latin typeface="+mn-lt"/>
              </a:rPr>
              <a:t>mesoscale</a:t>
            </a:r>
            <a:r>
              <a:rPr lang="en-US" altLang="en-US" sz="1700" b="1" dirty="0" smtClean="0">
                <a:solidFill>
                  <a:srgbClr val="0000FF"/>
                </a:solidFill>
                <a:latin typeface="+mn-lt"/>
              </a:rPr>
              <a:t> Atmospheric Motion Vectors (AMVs) using novel GOES-R processing algorithms on GOES-14 SRSO imagery and demonstrating the impact of assimilating these AMVs in the</a:t>
            </a:r>
          </a:p>
          <a:p>
            <a:pPr algn="ctr"/>
            <a:r>
              <a:rPr lang="en-US" altLang="en-US" sz="1700" b="1" dirty="0" smtClean="0">
                <a:solidFill>
                  <a:srgbClr val="0000FF"/>
                </a:solidFill>
                <a:latin typeface="+mn-lt"/>
              </a:rPr>
              <a:t> NCEP HWRF/GSI System</a:t>
            </a:r>
            <a:endParaRPr lang="en-US" sz="1700" dirty="0"/>
          </a:p>
        </p:txBody>
      </p:sp>
      <p:sp>
        <p:nvSpPr>
          <p:cNvPr id="16" name="TextBox 15"/>
          <p:cNvSpPr txBox="1"/>
          <p:nvPr/>
        </p:nvSpPr>
        <p:spPr>
          <a:xfrm>
            <a:off x="4655119" y="2673923"/>
            <a:ext cx="3657608" cy="707886"/>
          </a:xfrm>
          <a:prstGeom prst="rect">
            <a:avLst/>
          </a:prstGeom>
          <a:noFill/>
        </p:spPr>
        <p:txBody>
          <a:bodyPr wrap="square" rtlCol="0">
            <a:spAutoFit/>
          </a:bodyPr>
          <a:lstStyle/>
          <a:p>
            <a:r>
              <a:rPr lang="en-US" sz="1000" dirty="0" smtClean="0">
                <a:solidFill>
                  <a:schemeClr val="bg1">
                    <a:lumMod val="65000"/>
                  </a:schemeClr>
                </a:solidFill>
                <a:latin typeface="+mj-lt"/>
              </a:rPr>
              <a:t>H214- </a:t>
            </a:r>
            <a:r>
              <a:rPr lang="en-US" sz="1000" dirty="0" smtClean="0">
                <a:solidFill>
                  <a:schemeClr val="tx1"/>
                </a:solidFill>
                <a:latin typeface="+mj-lt"/>
              </a:rPr>
              <a:t>Operational HWRF run  (All data, no AMVs)</a:t>
            </a:r>
          </a:p>
          <a:p>
            <a:r>
              <a:rPr lang="en-US" sz="1000" dirty="0" smtClean="0">
                <a:solidFill>
                  <a:schemeClr val="tx1"/>
                </a:solidFill>
                <a:latin typeface="+mj-lt"/>
              </a:rPr>
              <a:t>CTL-  Our control run (only </a:t>
            </a:r>
            <a:r>
              <a:rPr lang="en-US" sz="1000" dirty="0" err="1" smtClean="0">
                <a:solidFill>
                  <a:schemeClr val="tx1"/>
                </a:solidFill>
                <a:latin typeface="+mj-lt"/>
              </a:rPr>
              <a:t>radiosondes</a:t>
            </a:r>
            <a:r>
              <a:rPr lang="en-US" sz="1000" dirty="0" smtClean="0">
                <a:solidFill>
                  <a:schemeClr val="tx1"/>
                </a:solidFill>
                <a:latin typeface="+mj-lt"/>
              </a:rPr>
              <a:t>)</a:t>
            </a:r>
          </a:p>
          <a:p>
            <a:r>
              <a:rPr lang="en-US" sz="1000" dirty="0" smtClean="0">
                <a:solidFill>
                  <a:srgbClr val="FF0000"/>
                </a:solidFill>
                <a:latin typeface="+mj-lt"/>
              </a:rPr>
              <a:t>AMV1</a:t>
            </a:r>
            <a:r>
              <a:rPr lang="en-US" sz="1000" dirty="0" smtClean="0">
                <a:solidFill>
                  <a:schemeClr val="tx1"/>
                </a:solidFill>
                <a:latin typeface="+mj-lt"/>
              </a:rPr>
              <a:t>- CTL plus GOES AMVs (heritage)</a:t>
            </a:r>
          </a:p>
          <a:p>
            <a:r>
              <a:rPr lang="en-US" sz="1000" dirty="0" smtClean="0">
                <a:solidFill>
                  <a:srgbClr val="0000FF"/>
                </a:solidFill>
                <a:latin typeface="+mj-lt"/>
              </a:rPr>
              <a:t>AMV2</a:t>
            </a:r>
            <a:r>
              <a:rPr lang="en-US" sz="1000" dirty="0" smtClean="0">
                <a:solidFill>
                  <a:schemeClr val="tx1"/>
                </a:solidFill>
                <a:latin typeface="+mj-lt"/>
              </a:rPr>
              <a:t>- CTL plus GOES AMVs (GOES-R algorithm)</a:t>
            </a:r>
            <a:endParaRPr lang="en-US" sz="1000" dirty="0">
              <a:solidFill>
                <a:schemeClr val="tx1"/>
              </a:solidFill>
              <a:latin typeface="+mj-lt"/>
            </a:endParaRPr>
          </a:p>
        </p:txBody>
      </p:sp>
      <p:sp>
        <p:nvSpPr>
          <p:cNvPr id="17" name="TextBox 16"/>
          <p:cNvSpPr txBox="1"/>
          <p:nvPr/>
        </p:nvSpPr>
        <p:spPr>
          <a:xfrm>
            <a:off x="7480300" y="6447821"/>
            <a:ext cx="1739900" cy="400110"/>
          </a:xfrm>
          <a:prstGeom prst="rect">
            <a:avLst/>
          </a:prstGeom>
          <a:noFill/>
        </p:spPr>
        <p:txBody>
          <a:bodyPr wrap="square" rtlCol="0">
            <a:spAutoFit/>
          </a:bodyPr>
          <a:lstStyle/>
          <a:p>
            <a:r>
              <a:rPr lang="en-US" sz="2000" dirty="0" smtClean="0">
                <a:solidFill>
                  <a:srgbClr val="FF0000"/>
                </a:solidFill>
                <a:ea typeface="ＭＳ Ｐゴシック" charset="0"/>
              </a:rPr>
              <a:t>Poster # 2-59</a:t>
            </a:r>
            <a:endParaRPr lang="en-US" sz="2000" dirty="0">
              <a:solidFill>
                <a:srgbClr val="FF0000"/>
              </a:solidFill>
            </a:endParaRPr>
          </a:p>
        </p:txBody>
      </p:sp>
    </p:spTree>
    <p:extLst>
      <p:ext uri="{BB962C8B-B14F-4D97-AF65-F5344CB8AC3E}">
        <p14:creationId xmlns:p14="http://schemas.microsoft.com/office/powerpoint/2010/main" val="204072177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p:nvPr/>
        </p:nvSpPr>
        <p:spPr>
          <a:xfrm>
            <a:off x="0" y="609600"/>
            <a:ext cx="9144000" cy="762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2800" b="0" i="0" u="none" strike="noStrike" cap="none" baseline="0">
              <a:solidFill>
                <a:srgbClr val="0000FF"/>
              </a:solidFill>
              <a:latin typeface="Arial"/>
              <a:ea typeface="Arial"/>
              <a:cs typeface="Arial"/>
              <a:sym typeface="Arial"/>
            </a:endParaRPr>
          </a:p>
        </p:txBody>
      </p:sp>
      <p:sp>
        <p:nvSpPr>
          <p:cNvPr id="81" name="Shape 81"/>
          <p:cNvSpPr txBox="1"/>
          <p:nvPr/>
        </p:nvSpPr>
        <p:spPr>
          <a:xfrm>
            <a:off x="0" y="1447800"/>
            <a:ext cx="5105399" cy="54102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333399"/>
              </a:buClr>
              <a:buSzPct val="100000"/>
              <a:buFont typeface="Arial"/>
              <a:buChar char="•"/>
            </a:pPr>
            <a:r>
              <a:rPr lang="en-US" sz="2400" b="0" i="0" u="none" strike="noStrike" cap="none" baseline="0">
                <a:solidFill>
                  <a:srgbClr val="333399"/>
                </a:solidFill>
                <a:latin typeface="Arial"/>
                <a:ea typeface="Arial"/>
                <a:cs typeface="Arial"/>
                <a:sym typeface="Arial"/>
              </a:rPr>
              <a:t>Satellite radiance data have positive impact within the hourly Rapid Refresh (one-month retro) </a:t>
            </a:r>
          </a:p>
          <a:p>
            <a:pPr marL="742950" marR="0" lvl="1" indent="-285750" algn="l" rtl="0">
              <a:lnSpc>
                <a:spcPct val="90000"/>
              </a:lnSpc>
              <a:spcBef>
                <a:spcPts val="1600"/>
              </a:spcBef>
              <a:spcAft>
                <a:spcPts val="0"/>
              </a:spcAft>
              <a:buClr>
                <a:srgbClr val="009999"/>
              </a:buClr>
              <a:buSzPct val="100000"/>
              <a:buFont typeface="Arial"/>
              <a:buChar char="–"/>
            </a:pPr>
            <a:r>
              <a:rPr lang="en-US" sz="2000" b="0" i="0" u="none" strike="noStrike" cap="none" baseline="0">
                <a:solidFill>
                  <a:srgbClr val="009999"/>
                </a:solidFill>
                <a:latin typeface="Arial"/>
                <a:ea typeface="Arial"/>
                <a:cs typeface="Arial"/>
                <a:sym typeface="Arial"/>
              </a:rPr>
              <a:t>The RARS direct readout data greatly improve the real-time hourly coverage</a:t>
            </a:r>
          </a:p>
          <a:p>
            <a:pPr marL="742950" marR="0" lvl="1" indent="-285750" algn="l" rtl="0">
              <a:lnSpc>
                <a:spcPct val="90000"/>
              </a:lnSpc>
              <a:spcBef>
                <a:spcPts val="1000"/>
              </a:spcBef>
              <a:spcAft>
                <a:spcPts val="0"/>
              </a:spcAft>
              <a:buClr>
                <a:srgbClr val="009999"/>
              </a:buClr>
              <a:buSzPct val="100000"/>
              <a:buFont typeface="Arial"/>
              <a:buChar char="–"/>
            </a:pPr>
            <a:r>
              <a:rPr lang="en-US" sz="2000" b="0" i="0" u="none" strike="noStrike" cap="none" baseline="0">
                <a:solidFill>
                  <a:srgbClr val="009999"/>
                </a:solidFill>
                <a:latin typeface="Arial"/>
                <a:ea typeface="Arial"/>
                <a:cs typeface="Arial"/>
                <a:sym typeface="Arial"/>
              </a:rPr>
              <a:t>Larger positive impact (statistically significant) when the direct readout data are included</a:t>
            </a:r>
          </a:p>
          <a:p>
            <a:pPr marL="742950" marR="0" lvl="1" indent="-285750" algn="l" rtl="0">
              <a:lnSpc>
                <a:spcPct val="90000"/>
              </a:lnSpc>
              <a:spcBef>
                <a:spcPts val="1000"/>
              </a:spcBef>
              <a:spcAft>
                <a:spcPts val="0"/>
              </a:spcAft>
              <a:buClr>
                <a:srgbClr val="009999"/>
              </a:buClr>
              <a:buSzPct val="100000"/>
              <a:buFont typeface="Arial"/>
              <a:buChar char="–"/>
            </a:pPr>
            <a:r>
              <a:rPr lang="en-US" sz="2000" b="0" i="0" u="none" strike="noStrike" cap="none" baseline="0">
                <a:solidFill>
                  <a:srgbClr val="009999"/>
                </a:solidFill>
                <a:latin typeface="Arial"/>
                <a:ea typeface="Arial"/>
                <a:cs typeface="Arial"/>
                <a:sym typeface="Arial"/>
              </a:rPr>
              <a:t>Radiance data impact comparable to raob data impact, but less than aircraft data impact (the largest impact data set in RAP)</a:t>
            </a:r>
          </a:p>
        </p:txBody>
      </p:sp>
      <p:pic>
        <p:nvPicPr>
          <p:cNvPr id="82" name="Shape 82"/>
          <p:cNvPicPr preferRelativeResize="0"/>
          <p:nvPr/>
        </p:nvPicPr>
        <p:blipFill rotWithShape="1">
          <a:blip r:embed="rId3">
            <a:alphaModFix/>
          </a:blip>
          <a:srcRect/>
          <a:stretch/>
        </p:blipFill>
        <p:spPr>
          <a:xfrm>
            <a:off x="3276600" y="6248400"/>
            <a:ext cx="4724400" cy="609599"/>
          </a:xfrm>
          <a:prstGeom prst="rect">
            <a:avLst/>
          </a:prstGeom>
          <a:noFill/>
          <a:ln>
            <a:noFill/>
          </a:ln>
        </p:spPr>
      </p:pic>
      <p:sp>
        <p:nvSpPr>
          <p:cNvPr id="83" name="Shape 83"/>
          <p:cNvSpPr txBox="1"/>
          <p:nvPr/>
        </p:nvSpPr>
        <p:spPr>
          <a:xfrm>
            <a:off x="8109486" y="6191309"/>
            <a:ext cx="958313" cy="62938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Poster # 2-</a:t>
            </a:r>
            <a:r>
              <a:rPr lang="en-US" sz="2000" dirty="0">
                <a:solidFill>
                  <a:schemeClr val="dk1"/>
                </a:solidFill>
                <a:latin typeface="Calibri"/>
                <a:ea typeface="Calibri"/>
                <a:cs typeface="Calibri"/>
                <a:sym typeface="Calibri"/>
              </a:rPr>
              <a:t>60</a:t>
            </a:r>
          </a:p>
        </p:txBody>
      </p:sp>
      <p:sp>
        <p:nvSpPr>
          <p:cNvPr id="84" name="Shape 84"/>
          <p:cNvSpPr txBox="1"/>
          <p:nvPr/>
        </p:nvSpPr>
        <p:spPr>
          <a:xfrm>
            <a:off x="228600" y="15777"/>
            <a:ext cx="8229600" cy="152400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Calibri"/>
              <a:buNone/>
            </a:pPr>
            <a:r>
              <a:rPr lang="en-US" sz="2400" b="1" i="0" u="none" strike="noStrike" cap="none" baseline="0">
                <a:solidFill>
                  <a:srgbClr val="0000FF"/>
                </a:solidFill>
                <a:latin typeface="Calibri"/>
                <a:ea typeface="Calibri"/>
                <a:cs typeface="Calibri"/>
                <a:sym typeface="Calibri"/>
              </a:rPr>
              <a:t>Evaluation of the impact of satellite radiance data within the hourly Rapid Refresh data assimilation system</a:t>
            </a:r>
          </a:p>
          <a:p>
            <a:pPr marL="0" marR="0" lvl="0" indent="0" algn="ctr" rtl="0">
              <a:spcBef>
                <a:spcPts val="0"/>
              </a:spcBef>
              <a:buClr>
                <a:srgbClr val="0000FF"/>
              </a:buClr>
              <a:buSzPct val="25000"/>
              <a:buFont typeface="Calibri"/>
              <a:buNone/>
            </a:pPr>
            <a:r>
              <a:rPr lang="en-US" sz="2000" b="0" i="0" u="none" strike="noStrike" cap="none" baseline="0">
                <a:solidFill>
                  <a:srgbClr val="0000FF"/>
                </a:solidFill>
                <a:latin typeface="Calibri"/>
                <a:ea typeface="Calibri"/>
                <a:cs typeface="Calibri"/>
                <a:sym typeface="Calibri"/>
              </a:rPr>
              <a:t>Haidao Lin, Steve Weygandt, Ming Hu, Curtis Alexander, Stan Benjamin</a:t>
            </a:r>
          </a:p>
          <a:p>
            <a:pPr marL="0" marR="0" lvl="0" indent="0" algn="ctr" rtl="0">
              <a:spcBef>
                <a:spcPts val="0"/>
              </a:spcBef>
              <a:buClr>
                <a:srgbClr val="0000FF"/>
              </a:buClr>
              <a:buSzPct val="25000"/>
              <a:buFont typeface="Calibri"/>
              <a:buNone/>
            </a:pPr>
            <a:r>
              <a:rPr lang="en-US" sz="2000" b="0" i="0" u="none" strike="noStrike" cap="none" baseline="0">
                <a:solidFill>
                  <a:srgbClr val="0000FF"/>
                </a:solidFill>
                <a:latin typeface="Calibri"/>
                <a:ea typeface="Calibri"/>
                <a:cs typeface="Calibri"/>
                <a:sym typeface="Calibri"/>
              </a:rPr>
              <a:t>NOAA/ESRL/GSD </a:t>
            </a:r>
          </a:p>
          <a:p>
            <a:pPr marL="0" marR="0" lvl="0" indent="0" algn="ctr" rtl="0">
              <a:spcBef>
                <a:spcPts val="0"/>
              </a:spcBef>
              <a:buClr>
                <a:schemeClr val="dk1"/>
              </a:buClr>
              <a:buFont typeface="Calibri"/>
              <a:buNone/>
            </a:pPr>
            <a:endParaRPr sz="2400" b="1" i="0" u="none" strike="noStrike" cap="none" baseline="0">
              <a:solidFill>
                <a:srgbClr val="0000FF"/>
              </a:solidFill>
              <a:latin typeface="Calibri"/>
              <a:ea typeface="Calibri"/>
              <a:cs typeface="Calibri"/>
              <a:sym typeface="Calibri"/>
            </a:endParaRPr>
          </a:p>
        </p:txBody>
      </p:sp>
      <p:pic>
        <p:nvPicPr>
          <p:cNvPr id="85" name="Shape 85"/>
          <p:cNvPicPr preferRelativeResize="0"/>
          <p:nvPr/>
        </p:nvPicPr>
        <p:blipFill rotWithShape="1">
          <a:blip r:embed="rId4">
            <a:alphaModFix/>
          </a:blip>
          <a:srcRect/>
          <a:stretch/>
        </p:blipFill>
        <p:spPr>
          <a:xfrm>
            <a:off x="0" y="6319833"/>
            <a:ext cx="1904999" cy="533399"/>
          </a:xfrm>
          <a:prstGeom prst="rect">
            <a:avLst/>
          </a:prstGeom>
          <a:noFill/>
          <a:ln>
            <a:noFill/>
          </a:ln>
        </p:spPr>
      </p:pic>
      <p:pic>
        <p:nvPicPr>
          <p:cNvPr id="86" name="Shape 86"/>
          <p:cNvPicPr preferRelativeResize="0"/>
          <p:nvPr/>
        </p:nvPicPr>
        <p:blipFill rotWithShape="1">
          <a:blip r:embed="rId5">
            <a:alphaModFix/>
          </a:blip>
          <a:srcRect/>
          <a:stretch/>
        </p:blipFill>
        <p:spPr>
          <a:xfrm>
            <a:off x="1981200" y="6297612"/>
            <a:ext cx="1244599" cy="560387"/>
          </a:xfrm>
          <a:prstGeom prst="rect">
            <a:avLst/>
          </a:prstGeom>
          <a:noFill/>
          <a:ln>
            <a:noFill/>
          </a:ln>
        </p:spPr>
      </p:pic>
      <p:pic>
        <p:nvPicPr>
          <p:cNvPr id="87" name="Shape 87"/>
          <p:cNvPicPr preferRelativeResize="0"/>
          <p:nvPr/>
        </p:nvPicPr>
        <p:blipFill rotWithShape="1">
          <a:blip r:embed="rId6">
            <a:alphaModFix/>
          </a:blip>
          <a:srcRect l="6302" t="3243" r="8021" b="5000"/>
          <a:stretch/>
        </p:blipFill>
        <p:spPr>
          <a:xfrm>
            <a:off x="5181600" y="2438400"/>
            <a:ext cx="3962399" cy="1676399"/>
          </a:xfrm>
          <a:prstGeom prst="rect">
            <a:avLst/>
          </a:prstGeom>
          <a:noFill/>
          <a:ln>
            <a:noFill/>
          </a:ln>
        </p:spPr>
      </p:pic>
      <p:pic>
        <p:nvPicPr>
          <p:cNvPr id="88" name="Shape 88"/>
          <p:cNvPicPr preferRelativeResize="0"/>
          <p:nvPr/>
        </p:nvPicPr>
        <p:blipFill rotWithShape="1">
          <a:blip r:embed="rId7">
            <a:alphaModFix/>
          </a:blip>
          <a:srcRect l="6667" t="4581" r="7500"/>
          <a:stretch/>
        </p:blipFill>
        <p:spPr>
          <a:xfrm>
            <a:off x="5257800" y="990600"/>
            <a:ext cx="3809999" cy="1371599"/>
          </a:xfrm>
          <a:prstGeom prst="rect">
            <a:avLst/>
          </a:prstGeom>
          <a:noFill/>
          <a:ln>
            <a:noFill/>
          </a:ln>
        </p:spPr>
      </p:pic>
      <p:pic>
        <p:nvPicPr>
          <p:cNvPr id="89" name="Shape 89"/>
          <p:cNvPicPr preferRelativeResize="0"/>
          <p:nvPr/>
        </p:nvPicPr>
        <p:blipFill rotWithShape="1">
          <a:blip r:embed="rId8">
            <a:alphaModFix/>
          </a:blip>
          <a:srcRect l="7674" t="3963" r="8235" b="5086"/>
          <a:stretch/>
        </p:blipFill>
        <p:spPr>
          <a:xfrm>
            <a:off x="5181600" y="4114800"/>
            <a:ext cx="3962399" cy="1687309"/>
          </a:xfrm>
          <a:prstGeom prst="rect">
            <a:avLst/>
          </a:prstGeom>
          <a:noFill/>
          <a:ln>
            <a:noFill/>
          </a:ln>
        </p:spPr>
      </p:pic>
      <p:sp>
        <p:nvSpPr>
          <p:cNvPr id="90" name="Shape 90"/>
          <p:cNvSpPr txBox="1"/>
          <p:nvPr/>
        </p:nvSpPr>
        <p:spPr>
          <a:xfrm>
            <a:off x="4648200" y="5791200"/>
            <a:ext cx="487679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rgbClr val="000000"/>
                </a:solidFill>
                <a:latin typeface="Arial"/>
                <a:ea typeface="Arial"/>
                <a:cs typeface="Arial"/>
                <a:sym typeface="Arial"/>
              </a:rPr>
              <a:t>100-850 hPa RMS mean against raob </a:t>
            </a:r>
          </a:p>
        </p:txBody>
      </p:sp>
      <p:sp>
        <p:nvSpPr>
          <p:cNvPr id="91" name="Shape 91"/>
          <p:cNvSpPr txBox="1"/>
          <p:nvPr/>
        </p:nvSpPr>
        <p:spPr>
          <a:xfrm>
            <a:off x="6858000" y="2438400"/>
            <a:ext cx="1981199" cy="416353"/>
          </a:xfrm>
          <a:prstGeom prst="rect">
            <a:avLst/>
          </a:prstGeom>
          <a:noFill/>
          <a:ln>
            <a:noFill/>
          </a:ln>
        </p:spPr>
        <p:txBody>
          <a:bodyPr lIns="91425" tIns="45700" rIns="91425" bIns="45700" anchor="t" anchorCtr="0">
            <a:noAutofit/>
          </a:bodyPr>
          <a:lstStyle/>
          <a:p>
            <a:pPr marL="0" marR="0" lvl="0" indent="0" algn="ctr" rtl="0">
              <a:lnSpc>
                <a:spcPct val="144444"/>
              </a:lnSpc>
              <a:spcBef>
                <a:spcPts val="0"/>
              </a:spcBef>
              <a:buSzPct val="25000"/>
              <a:buNone/>
            </a:pPr>
            <a:r>
              <a:rPr lang="en-US" sz="1800" b="1" i="0" u="none" strike="noStrike" cap="none" baseline="0">
                <a:solidFill>
                  <a:srgbClr val="CC00CC"/>
                </a:solidFill>
                <a:latin typeface="Arial Black"/>
                <a:ea typeface="Arial Black"/>
                <a:cs typeface="Arial Black"/>
                <a:sym typeface="Arial Black"/>
              </a:rPr>
              <a:t>Temperature</a:t>
            </a:r>
          </a:p>
        </p:txBody>
      </p:sp>
      <p:cxnSp>
        <p:nvCxnSpPr>
          <p:cNvPr id="92" name="Shape 92"/>
          <p:cNvCxnSpPr/>
          <p:nvPr/>
        </p:nvCxnSpPr>
        <p:spPr>
          <a:xfrm rot="10800000" flipH="1">
            <a:off x="4724400" y="1676399"/>
            <a:ext cx="533399" cy="1295400"/>
          </a:xfrm>
          <a:prstGeom prst="straightConnector1">
            <a:avLst/>
          </a:prstGeom>
          <a:noFill/>
          <a:ln w="25400" cap="flat">
            <a:solidFill>
              <a:schemeClr val="accent1"/>
            </a:solidFill>
            <a:prstDash val="solid"/>
            <a:round/>
            <a:headEnd type="none" w="med" len="med"/>
            <a:tailEnd type="stealth" w="lg" len="lg"/>
          </a:ln>
        </p:spPr>
      </p:cxnSp>
      <p:cxnSp>
        <p:nvCxnSpPr>
          <p:cNvPr id="93" name="Shape 93"/>
          <p:cNvCxnSpPr/>
          <p:nvPr/>
        </p:nvCxnSpPr>
        <p:spPr>
          <a:xfrm rot="10800000" flipH="1">
            <a:off x="4724400" y="3581399"/>
            <a:ext cx="533399" cy="762000"/>
          </a:xfrm>
          <a:prstGeom prst="straightConnector1">
            <a:avLst/>
          </a:prstGeom>
          <a:noFill/>
          <a:ln w="25400" cap="flat">
            <a:solidFill>
              <a:schemeClr val="accent1"/>
            </a:solidFill>
            <a:prstDash val="solid"/>
            <a:round/>
            <a:headEnd type="none" w="med" len="med"/>
            <a:tailEnd type="stealth" w="lg" len="lg"/>
          </a:ln>
        </p:spPr>
      </p:cxnSp>
      <p:cxnSp>
        <p:nvCxnSpPr>
          <p:cNvPr id="94" name="Shape 94"/>
          <p:cNvCxnSpPr/>
          <p:nvPr/>
        </p:nvCxnSpPr>
        <p:spPr>
          <a:xfrm rot="10800000" flipH="1">
            <a:off x="4648200" y="4724399"/>
            <a:ext cx="533399" cy="457199"/>
          </a:xfrm>
          <a:prstGeom prst="straightConnector1">
            <a:avLst/>
          </a:prstGeom>
          <a:noFill/>
          <a:ln w="25400" cap="flat">
            <a:solidFill>
              <a:schemeClr val="accent1"/>
            </a:solidFill>
            <a:prstDash val="solid"/>
            <a:round/>
            <a:headEnd type="none" w="med" len="med"/>
            <a:tailEnd type="stealth" w="lg" len="lg"/>
          </a:ln>
        </p:spPr>
      </p:cxnSp>
      <p:sp>
        <p:nvSpPr>
          <p:cNvPr id="95" name="Shape 95"/>
          <p:cNvSpPr txBox="1"/>
          <p:nvPr/>
        </p:nvSpPr>
        <p:spPr>
          <a:xfrm>
            <a:off x="7086600" y="4495800"/>
            <a:ext cx="1981199" cy="416353"/>
          </a:xfrm>
          <a:prstGeom prst="rect">
            <a:avLst/>
          </a:prstGeom>
          <a:noFill/>
          <a:ln>
            <a:noFill/>
          </a:ln>
        </p:spPr>
        <p:txBody>
          <a:bodyPr lIns="91425" tIns="45700" rIns="91425" bIns="45700" anchor="t" anchorCtr="0">
            <a:noAutofit/>
          </a:bodyPr>
          <a:lstStyle/>
          <a:p>
            <a:pPr marL="0" marR="0" lvl="0" indent="0" algn="ctr" rtl="0">
              <a:lnSpc>
                <a:spcPct val="144444"/>
              </a:lnSpc>
              <a:spcBef>
                <a:spcPts val="0"/>
              </a:spcBef>
              <a:buSzPct val="25000"/>
              <a:buNone/>
            </a:pPr>
            <a:r>
              <a:rPr lang="en-US" sz="1800" b="1" i="0" u="none" strike="noStrike" cap="none" baseline="0">
                <a:solidFill>
                  <a:srgbClr val="CC00CC"/>
                </a:solidFill>
                <a:latin typeface="Arial Black"/>
                <a:ea typeface="Arial Black"/>
                <a:cs typeface="Arial Black"/>
                <a:sym typeface="Arial Black"/>
              </a:rPr>
              <a:t>Temperature</a:t>
            </a:r>
          </a:p>
        </p:txBody>
      </p:sp>
      <p:sp>
        <p:nvSpPr>
          <p:cNvPr id="96" name="Shape 96"/>
          <p:cNvSpPr txBox="1"/>
          <p:nvPr/>
        </p:nvSpPr>
        <p:spPr>
          <a:xfrm>
            <a:off x="7239000" y="1295400"/>
            <a:ext cx="1981199" cy="400964"/>
          </a:xfrm>
          <a:prstGeom prst="rect">
            <a:avLst/>
          </a:prstGeom>
          <a:noFill/>
          <a:ln>
            <a:noFill/>
          </a:ln>
        </p:spPr>
        <p:txBody>
          <a:bodyPr lIns="91425" tIns="45700" rIns="91425" bIns="45700" anchor="t" anchorCtr="0">
            <a:noAutofit/>
          </a:bodyPr>
          <a:lstStyle/>
          <a:p>
            <a:pPr marL="0" marR="0" lvl="0" indent="0" algn="ctr" rtl="0">
              <a:lnSpc>
                <a:spcPct val="216666"/>
              </a:lnSpc>
              <a:spcBef>
                <a:spcPts val="0"/>
              </a:spcBef>
              <a:buSzPct val="25000"/>
              <a:buNone/>
            </a:pPr>
            <a:r>
              <a:rPr lang="en-US" sz="1200" b="1" i="0" u="none" strike="noStrike" cap="none" baseline="0">
                <a:solidFill>
                  <a:schemeClr val="dk1"/>
                </a:solidFill>
                <a:latin typeface="Arial Black"/>
                <a:ea typeface="Arial Black"/>
                <a:cs typeface="Arial Black"/>
                <a:sym typeface="Arial Black"/>
              </a:rPr>
              <a:t>Avg. obs count</a:t>
            </a:r>
          </a:p>
        </p:txBody>
      </p:sp>
      <p:sp>
        <p:nvSpPr>
          <p:cNvPr id="97" name="Shape 97"/>
          <p:cNvSpPr txBox="1"/>
          <p:nvPr/>
        </p:nvSpPr>
        <p:spPr>
          <a:xfrm>
            <a:off x="5410200" y="3886200"/>
            <a:ext cx="3048000" cy="416353"/>
          </a:xfrm>
          <a:prstGeom prst="rect">
            <a:avLst/>
          </a:prstGeom>
          <a:noFill/>
          <a:ln>
            <a:noFill/>
          </a:ln>
        </p:spPr>
        <p:txBody>
          <a:bodyPr lIns="91425" tIns="45700" rIns="91425" bIns="45700" anchor="t" anchorCtr="0">
            <a:noAutofit/>
          </a:bodyPr>
          <a:lstStyle/>
          <a:p>
            <a:pPr marL="0" marR="0" lvl="0" indent="0" algn="ctr" rtl="0">
              <a:lnSpc>
                <a:spcPct val="144444"/>
              </a:lnSpc>
              <a:spcBef>
                <a:spcPts val="0"/>
              </a:spcBef>
              <a:buSzPct val="25000"/>
              <a:buNone/>
            </a:pPr>
            <a:r>
              <a:rPr lang="en-US" sz="1800" b="1" i="0" u="none" strike="noStrike" cap="none" baseline="0">
                <a:solidFill>
                  <a:srgbClr val="CC00CC"/>
                </a:solidFill>
                <a:latin typeface="Arial Black"/>
                <a:ea typeface="Arial Black"/>
                <a:cs typeface="Arial Black"/>
                <a:sym typeface="Arial Black"/>
              </a:rPr>
              <a:t>normalized impact (%) </a:t>
            </a:r>
          </a:p>
        </p:txBody>
      </p:sp>
    </p:spTree>
    <p:extLst>
      <p:ext uri="{BB962C8B-B14F-4D97-AF65-F5344CB8AC3E}">
        <p14:creationId xmlns:p14="http://schemas.microsoft.com/office/powerpoint/2010/main" val="209110049"/>
      </p:ext>
    </p:extLst>
  </p:cSld>
  <p:clrMapOvr>
    <a:masterClrMapping/>
  </p:clrMapOvr>
  <p:transition spd="slow" advTm="10000">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094" y="-74973"/>
            <a:ext cx="9070694" cy="7009173"/>
          </a:xfrm>
        </p:spPr>
      </p:pic>
    </p:spTree>
    <p:extLst>
      <p:ext uri="{BB962C8B-B14F-4D97-AF65-F5344CB8AC3E}">
        <p14:creationId xmlns:p14="http://schemas.microsoft.com/office/powerpoint/2010/main" val="359962866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06775"/>
            <a:ext cx="7772400" cy="1470025"/>
          </a:xfrm>
        </p:spPr>
        <p:txBody>
          <a:bodyPr/>
          <a:lstStyle/>
          <a:p>
            <a:r>
              <a:rPr lang="en-US" dirty="0" smtClean="0"/>
              <a:t>Thank you to all poster presenters!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316343654"/>
      </p:ext>
    </p:extLst>
  </p:cSld>
  <p:clrMapOvr>
    <a:masterClrMapping/>
  </p:clrMapOvr>
  <mc:AlternateContent xmlns:mc="http://schemas.openxmlformats.org/markup-compatibility/2006">
    <mc:Choice xmlns:p14="http://schemas.microsoft.com/office/powerpoint/2010/main" Requires="p14">
      <p:transition p14:dur="250" advTm="5000"/>
    </mc:Choice>
    <mc:Fallback>
      <p:transition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Simulated Satellite Imagery: Verifying NWP model analyses and forecasts</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Thomas Blackmore</a:t>
            </a:r>
          </a:p>
          <a:p>
            <a:r>
              <a:rPr lang="en-US" sz="1800" dirty="0" smtClean="0">
                <a:solidFill>
                  <a:srgbClr val="0000FF"/>
                </a:solidFill>
                <a:latin typeface="Arial" pitchFamily="34" charset="0"/>
                <a:cs typeface="Arial" pitchFamily="34" charset="0"/>
              </a:rPr>
              <a:t>Met Office</a:t>
            </a:r>
          </a:p>
          <a:p>
            <a:r>
              <a:rPr lang="en-US" sz="1800" dirty="0" smtClean="0">
                <a:solidFill>
                  <a:srgbClr val="0000FF"/>
                </a:solidFill>
                <a:latin typeface="Arial" pitchFamily="34" charset="0"/>
                <a:cs typeface="Arial" pitchFamily="34" charset="0"/>
              </a:rPr>
              <a:t>Exeter, UK</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GB" sz="2800" kern="0" dirty="0" smtClean="0">
                <a:solidFill>
                  <a:srgbClr val="333399"/>
                </a:solidFill>
                <a:latin typeface="Arial"/>
              </a:rPr>
              <a:t>Interpreting NWP model analyses and forecasts and presenting them as if they were satellite images.</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Direct comparison with observations.</a:t>
            </a:r>
          </a:p>
          <a:p>
            <a:pPr marL="742950" lvl="1" indent="-285750" algn="l" fontAlgn="base">
              <a:lnSpc>
                <a:spcPct val="90000"/>
              </a:lnSpc>
              <a:spcAft>
                <a:spcPct val="0"/>
              </a:spcAft>
              <a:buFontTx/>
              <a:buChar char="–"/>
            </a:pPr>
            <a:r>
              <a:rPr lang="en-US" sz="2000" kern="0" dirty="0" smtClean="0">
                <a:solidFill>
                  <a:srgbClr val="009999"/>
                </a:solidFill>
                <a:latin typeface="Arial"/>
              </a:rPr>
              <a:t>Uses Met Office NWP models and a fast radiative transfer model (RTTOV-11).</a:t>
            </a:r>
          </a:p>
          <a:p>
            <a:pPr marL="742950" lvl="1" indent="-285750" algn="l" fontAlgn="base">
              <a:lnSpc>
                <a:spcPct val="90000"/>
              </a:lnSpc>
              <a:spcAft>
                <a:spcPct val="0"/>
              </a:spcAft>
              <a:buFontTx/>
              <a:buChar char="–"/>
            </a:pPr>
            <a:r>
              <a:rPr lang="en-US" sz="2000" kern="0" dirty="0" smtClean="0">
                <a:solidFill>
                  <a:srgbClr val="009999"/>
                </a:solidFill>
                <a:latin typeface="Arial"/>
              </a:rPr>
              <a:t>Applications in Operational meteorology and NWP research.</a:t>
            </a:r>
          </a:p>
        </p:txBody>
      </p:sp>
      <p:sp>
        <p:nvSpPr>
          <p:cNvPr id="8" name="TextBox 7"/>
          <p:cNvSpPr txBox="1"/>
          <p:nvPr/>
        </p:nvSpPr>
        <p:spPr>
          <a:xfrm>
            <a:off x="4572000" y="5559623"/>
            <a:ext cx="4648200" cy="307777"/>
          </a:xfrm>
          <a:prstGeom prst="rect">
            <a:avLst/>
          </a:prstGeom>
          <a:noFill/>
        </p:spPr>
        <p:txBody>
          <a:bodyPr wrap="square" rtlCol="0">
            <a:spAutoFit/>
          </a:bodyPr>
          <a:lstStyle/>
          <a:p>
            <a:r>
              <a:rPr lang="en-US" sz="1400" i="1" dirty="0" smtClean="0"/>
              <a:t>Simulated  MSG Visible  channel imagery  from Global model</a:t>
            </a:r>
            <a:endParaRPr lang="en-US" sz="1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a:r>
              <a:rPr lang="en-US" sz="2400" dirty="0" smtClean="0"/>
              <a:t>Poster #  2.7</a:t>
            </a:r>
            <a:endParaRPr lang="en-US" sz="2400" dirty="0"/>
          </a:p>
        </p:txBody>
      </p:sp>
      <p:pic>
        <p:nvPicPr>
          <p:cNvPr id="18" name="Picture 2" descr="simim_20150212_gl00_T12_VIS08_Disk_crop.png"/>
          <p:cNvPicPr>
            <a:picLocks noChangeAspect="1"/>
          </p:cNvPicPr>
          <p:nvPr/>
        </p:nvPicPr>
        <p:blipFill>
          <a:blip r:embed="rId3" cstate="print"/>
          <a:srcRect/>
          <a:stretch>
            <a:fillRect/>
          </a:stretch>
        </p:blipFill>
        <p:spPr bwMode="auto">
          <a:xfrm>
            <a:off x="5105400" y="1943092"/>
            <a:ext cx="3733800" cy="361950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333835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smtClean="0"/>
          </a:p>
          <a:p>
            <a:endParaRPr lang="en-US" sz="1800" b="1" dirty="0" smtClean="0"/>
          </a:p>
          <a:p>
            <a:r>
              <a:rPr lang="en-US" sz="2000" b="1" dirty="0" smtClean="0">
                <a:solidFill>
                  <a:srgbClr val="0066FF"/>
                </a:solidFill>
              </a:rPr>
              <a:t>Facilitation of OMPS Dark Table Production Transition to GRAVITE by STAR Algorithm Integration Team (AIT)</a:t>
            </a:r>
            <a:endParaRPr lang="en-US" sz="2000" dirty="0" smtClean="0">
              <a:solidFill>
                <a:srgbClr val="0066FF"/>
              </a:solidFill>
            </a:endParaRPr>
          </a:p>
          <a:p>
            <a:r>
              <a:rPr lang="en-US" sz="1800" dirty="0" err="1" smtClean="0">
                <a:solidFill>
                  <a:srgbClr val="0066FF"/>
                </a:solidFill>
              </a:rPr>
              <a:t>Bigyani</a:t>
            </a:r>
            <a:r>
              <a:rPr lang="en-US" sz="1800" dirty="0" smtClean="0">
                <a:solidFill>
                  <a:srgbClr val="0066FF"/>
                </a:solidFill>
              </a:rPr>
              <a:t> Das</a:t>
            </a:r>
            <a:r>
              <a:rPr lang="en-US" sz="1800" baseline="30000" dirty="0" smtClean="0">
                <a:solidFill>
                  <a:srgbClr val="0066FF"/>
                </a:solidFill>
              </a:rPr>
              <a:t>1</a:t>
            </a:r>
            <a:r>
              <a:rPr lang="en-US" sz="1800" dirty="0" smtClean="0">
                <a:solidFill>
                  <a:srgbClr val="0066FF"/>
                </a:solidFill>
              </a:rPr>
              <a:t>, </a:t>
            </a:r>
            <a:r>
              <a:rPr lang="en-US" sz="1800" dirty="0" err="1" smtClean="0">
                <a:solidFill>
                  <a:srgbClr val="0066FF"/>
                </a:solidFill>
              </a:rPr>
              <a:t>Weizhong</a:t>
            </a:r>
            <a:r>
              <a:rPr lang="en-US" sz="1800" dirty="0" smtClean="0">
                <a:solidFill>
                  <a:srgbClr val="0066FF"/>
                </a:solidFill>
              </a:rPr>
              <a:t> Chen</a:t>
            </a:r>
            <a:r>
              <a:rPr lang="en-US" sz="1800" baseline="30000" dirty="0" smtClean="0">
                <a:solidFill>
                  <a:srgbClr val="0066FF"/>
                </a:solidFill>
              </a:rPr>
              <a:t>1</a:t>
            </a:r>
            <a:r>
              <a:rPr lang="en-US" sz="1800" dirty="0" smtClean="0">
                <a:solidFill>
                  <a:srgbClr val="0066FF"/>
                </a:solidFill>
              </a:rPr>
              <a:t>, Kristina Sprietzer</a:t>
            </a:r>
            <a:r>
              <a:rPr lang="en-US" sz="1800" baseline="30000" dirty="0" smtClean="0">
                <a:solidFill>
                  <a:srgbClr val="0066FF"/>
                </a:solidFill>
              </a:rPr>
              <a:t>1</a:t>
            </a:r>
            <a:r>
              <a:rPr lang="en-US" sz="1800" dirty="0" smtClean="0">
                <a:solidFill>
                  <a:srgbClr val="0066FF"/>
                </a:solidFill>
              </a:rPr>
              <a:t>, Walter Wolf</a:t>
            </a:r>
            <a:r>
              <a:rPr lang="en-US" sz="1800" baseline="30000" dirty="0" smtClean="0">
                <a:solidFill>
                  <a:srgbClr val="0066FF"/>
                </a:solidFill>
              </a:rPr>
              <a:t>2</a:t>
            </a:r>
            <a:endParaRPr lang="en-US" sz="1800" dirty="0" smtClean="0">
              <a:solidFill>
                <a:srgbClr val="0066FF"/>
              </a:solidFill>
            </a:endParaRPr>
          </a:p>
          <a:p>
            <a:r>
              <a:rPr lang="en-US" sz="1800" baseline="30000" dirty="0" smtClean="0">
                <a:solidFill>
                  <a:srgbClr val="0066FF"/>
                </a:solidFill>
              </a:rPr>
              <a:t>1</a:t>
            </a:r>
            <a:r>
              <a:rPr lang="en-US" sz="1800" dirty="0" smtClean="0">
                <a:solidFill>
                  <a:srgbClr val="0066FF"/>
                </a:solidFill>
              </a:rPr>
              <a:t>IMSG, Rockville, MD 20852, USA</a:t>
            </a:r>
          </a:p>
          <a:p>
            <a:r>
              <a:rPr lang="en-US" sz="1800" baseline="30000" dirty="0" smtClean="0">
                <a:solidFill>
                  <a:srgbClr val="0066FF"/>
                </a:solidFill>
              </a:rPr>
              <a:t>2</a:t>
            </a:r>
            <a:r>
              <a:rPr lang="en-US" sz="1800" dirty="0" smtClean="0">
                <a:solidFill>
                  <a:srgbClr val="0066FF"/>
                </a:solidFill>
              </a:rPr>
              <a:t>NOAA/NESDIS/STAR, College Park, MD 20740, USA</a:t>
            </a:r>
          </a:p>
          <a:p>
            <a:endParaRPr lang="en-US" sz="1800" dirty="0" smtClean="0"/>
          </a:p>
          <a:p>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905000"/>
            <a:ext cx="4876800" cy="3200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000" b="0" i="0" u="none" strike="noStrike" kern="0" cap="none" spc="0" normalizeH="0" baseline="0" noProof="0" dirty="0" smtClean="0">
                <a:ln>
                  <a:noFill/>
                </a:ln>
                <a:solidFill>
                  <a:srgbClr val="333399"/>
                </a:solidFill>
                <a:effectLst/>
                <a:uLnTx/>
                <a:uFillTx/>
                <a:latin typeface="Arial"/>
                <a:ea typeface="+mn-ea"/>
                <a:cs typeface="+mn-cs"/>
              </a:rPr>
              <a:t>OMPS Dark Tables are produced on GRAVITE by using a master </a:t>
            </a:r>
            <a:r>
              <a:rPr lang="en-US" sz="2000" kern="0" dirty="0" smtClean="0">
                <a:solidFill>
                  <a:srgbClr val="333399"/>
                </a:solidFill>
                <a:latin typeface="Arial"/>
              </a:rPr>
              <a:t>Perl script that combines </a:t>
            </a:r>
            <a:r>
              <a:rPr kumimoji="0" lang="en-US" sz="2000" b="0" i="0" u="none" strike="noStrike" kern="0" cap="none" spc="0" normalizeH="0" baseline="0" noProof="0" dirty="0" smtClean="0">
                <a:ln>
                  <a:noFill/>
                </a:ln>
                <a:solidFill>
                  <a:srgbClr val="333399"/>
                </a:solidFill>
                <a:effectLst/>
                <a:uLnTx/>
                <a:uFillTx/>
                <a:latin typeface="Arial"/>
                <a:ea typeface="+mn-ea"/>
                <a:cs typeface="+mn-cs"/>
              </a:rPr>
              <a:t>the 4 main steps:</a:t>
            </a:r>
          </a:p>
          <a:p>
            <a:pPr marL="742950" lvl="1" indent="-285750" algn="l" fontAlgn="base">
              <a:lnSpc>
                <a:spcPct val="90000"/>
              </a:lnSpc>
              <a:spcAft>
                <a:spcPct val="0"/>
              </a:spcAft>
              <a:buFontTx/>
              <a:buChar char="–"/>
            </a:pPr>
            <a:r>
              <a:rPr lang="en-US" sz="1800" dirty="0" smtClean="0">
                <a:solidFill>
                  <a:srgbClr val="0033CC"/>
                </a:solidFill>
              </a:rPr>
              <a:t>Step 1: Creating L1A files from Raw Data Record (RDR) files</a:t>
            </a:r>
          </a:p>
          <a:p>
            <a:pPr marL="742950" lvl="1" indent="-285750" algn="l" fontAlgn="base">
              <a:lnSpc>
                <a:spcPct val="90000"/>
              </a:lnSpc>
              <a:spcAft>
                <a:spcPct val="0"/>
              </a:spcAft>
              <a:buFontTx/>
              <a:buChar char="–"/>
            </a:pPr>
            <a:r>
              <a:rPr lang="en-US" sz="1800" dirty="0" smtClean="0">
                <a:solidFill>
                  <a:srgbClr val="0033CC"/>
                </a:solidFill>
              </a:rPr>
              <a:t>Step 2: Using those L1A files to produce Sensor Data Record (SDR) files</a:t>
            </a:r>
          </a:p>
          <a:p>
            <a:pPr marL="742950" lvl="1" indent="-285750" algn="l" fontAlgn="base">
              <a:lnSpc>
                <a:spcPct val="90000"/>
              </a:lnSpc>
              <a:spcAft>
                <a:spcPct val="0"/>
              </a:spcAft>
              <a:buFontTx/>
              <a:buChar char="–"/>
            </a:pPr>
            <a:r>
              <a:rPr lang="en-US" sz="1800" dirty="0" smtClean="0">
                <a:solidFill>
                  <a:srgbClr val="0033CC"/>
                </a:solidFill>
              </a:rPr>
              <a:t>Step 3: Using SDR files to create DARK files in HDF5 format </a:t>
            </a:r>
          </a:p>
          <a:p>
            <a:pPr marL="742950" lvl="1" indent="-285750" algn="l" fontAlgn="base">
              <a:lnSpc>
                <a:spcPct val="90000"/>
              </a:lnSpc>
              <a:spcAft>
                <a:spcPct val="0"/>
              </a:spcAft>
              <a:buFontTx/>
              <a:buChar char="–"/>
            </a:pPr>
            <a:r>
              <a:rPr lang="en-US" sz="1800" dirty="0" smtClean="0">
                <a:solidFill>
                  <a:srgbClr val="0033CC"/>
                </a:solidFill>
              </a:rPr>
              <a:t>Step 4: Using the above HDF5 files to produce the final binary files</a:t>
            </a:r>
            <a:endParaRPr lang="en-US" sz="1800" dirty="0">
              <a:solidFill>
                <a:srgbClr val="0033CC"/>
              </a:solidFill>
            </a:endParaRPr>
          </a:p>
        </p:txBody>
      </p:sp>
      <p:sp>
        <p:nvSpPr>
          <p:cNvPr id="8" name="TextBox 7"/>
          <p:cNvSpPr txBox="1"/>
          <p:nvPr/>
        </p:nvSpPr>
        <p:spPr>
          <a:xfrm>
            <a:off x="4953000" y="1676400"/>
            <a:ext cx="4191000" cy="400110"/>
          </a:xfrm>
          <a:prstGeom prst="rect">
            <a:avLst/>
          </a:prstGeom>
          <a:noFill/>
        </p:spPr>
        <p:txBody>
          <a:bodyPr wrap="square" rtlCol="0">
            <a:spAutoFit/>
          </a:bodyPr>
          <a:lstStyle/>
          <a:p>
            <a:r>
              <a:rPr lang="en-US" sz="2000" i="1" u="sng" dirty="0" smtClean="0"/>
              <a:t>Steps in the DARK Generation Process </a:t>
            </a:r>
            <a:endParaRPr lang="en-US" sz="2000" i="1" u="sng"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86600" y="6019800"/>
            <a:ext cx="1676400" cy="400110"/>
          </a:xfrm>
          <a:prstGeom prst="rect">
            <a:avLst/>
          </a:prstGeom>
          <a:noFill/>
        </p:spPr>
        <p:txBody>
          <a:bodyPr wrap="square" rtlCol="0">
            <a:spAutoFit/>
          </a:bodyPr>
          <a:lstStyle/>
          <a:p>
            <a:pPr algn="ctr"/>
            <a:r>
              <a:rPr lang="en-US" sz="2000" dirty="0" smtClean="0"/>
              <a:t>Poster # 2-11</a:t>
            </a:r>
            <a:endParaRPr lang="en-US" sz="2000" dirty="0"/>
          </a:p>
        </p:txBody>
      </p:sp>
      <p:sp>
        <p:nvSpPr>
          <p:cNvPr id="10" name="TextBox 9"/>
          <p:cNvSpPr txBox="1"/>
          <p:nvPr/>
        </p:nvSpPr>
        <p:spPr>
          <a:xfrm>
            <a:off x="228600" y="5181600"/>
            <a:ext cx="4495800" cy="615553"/>
          </a:xfrm>
          <a:prstGeom prst="rect">
            <a:avLst/>
          </a:prstGeom>
          <a:noFill/>
        </p:spPr>
        <p:txBody>
          <a:bodyPr wrap="square" rtlCol="0">
            <a:spAutoFit/>
          </a:bodyPr>
          <a:lstStyle/>
          <a:p>
            <a:r>
              <a:rPr lang="en-US" sz="2000" i="1" dirty="0" smtClean="0"/>
              <a:t>GRAVITE: </a:t>
            </a:r>
            <a:r>
              <a:rPr lang="en-US" sz="1400" dirty="0" smtClean="0"/>
              <a:t>Government Resource for Algorithm Verification, Independent Test, and Evaluation</a:t>
            </a:r>
            <a:endParaRPr lang="en-US" sz="2000" i="1" dirty="0"/>
          </a:p>
        </p:txBody>
      </p:sp>
      <p:pic>
        <p:nvPicPr>
          <p:cNvPr id="11" name="Picture 10" descr="steps1.jpg"/>
          <p:cNvPicPr>
            <a:picLocks noChangeAspect="1"/>
          </p:cNvPicPr>
          <p:nvPr/>
        </p:nvPicPr>
        <p:blipFill>
          <a:blip r:embed="rId3" cstate="print"/>
          <a:stretch>
            <a:fillRect/>
          </a:stretch>
        </p:blipFill>
        <p:spPr>
          <a:xfrm>
            <a:off x="5029200" y="2057400"/>
            <a:ext cx="3984547" cy="3638550"/>
          </a:xfrm>
          <a:prstGeom prst="rect">
            <a:avLst/>
          </a:prstGeom>
        </p:spPr>
      </p:pic>
    </p:spTree>
    <p:extLst>
      <p:ext uri="{BB962C8B-B14F-4D97-AF65-F5344CB8AC3E}">
        <p14:creationId xmlns:p14="http://schemas.microsoft.com/office/powerpoint/2010/main" val="32190856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50"/>
            <a:ext cx="4724400" cy="984250"/>
          </a:xfrm>
          <a:prstGeom prst="rect">
            <a:avLst/>
          </a:prstGeom>
        </p:spPr>
      </p:pic>
      <p:sp>
        <p:nvSpPr>
          <p:cNvPr id="7" name="Title 11"/>
          <p:cNvSpPr txBox="1">
            <a:spLocks/>
          </p:cNvSpPr>
          <p:nvPr/>
        </p:nvSpPr>
        <p:spPr>
          <a:xfrm>
            <a:off x="685800" y="152400"/>
            <a:ext cx="7772400" cy="1066800"/>
          </a:xfrm>
          <a:prstGeom prst="rect">
            <a:avLst/>
          </a:prstGeom>
          <a:solidFill>
            <a:schemeClr val="tx2">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Suomi-NPP VIIRS Imagery Update</a:t>
            </a:r>
            <a:r>
              <a:rPr lang="en-US" sz="2000" dirty="0" smtClean="0"/>
              <a:t/>
            </a:r>
            <a:br>
              <a:rPr lang="en-US" sz="2000" dirty="0" smtClean="0"/>
            </a:br>
            <a:r>
              <a:rPr lang="en-US" sz="1800" b="1" dirty="0" smtClean="0"/>
              <a:t>Donald W. Hillger</a:t>
            </a:r>
            <a:r>
              <a:rPr lang="en-US" sz="1800" dirty="0" smtClean="0"/>
              <a:t>, NOAA/NESDIS, Fort Collins, CO; and C. J. Seaman, S. D. Miller, T. J. Kopp, R. Williams, and G. Mineart</a:t>
            </a:r>
            <a:endParaRPr lang="en-US" sz="1800" dirty="0"/>
          </a:p>
        </p:txBody>
      </p:sp>
      <p:sp>
        <p:nvSpPr>
          <p:cNvPr id="9" name="Content Placeholder 12"/>
          <p:cNvSpPr txBox="1">
            <a:spLocks/>
          </p:cNvSpPr>
          <p:nvPr/>
        </p:nvSpPr>
        <p:spPr>
          <a:xfrm>
            <a:off x="176332" y="1341437"/>
            <a:ext cx="3735269" cy="45259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457200">
              <a:spcBef>
                <a:spcPts val="0"/>
              </a:spcBef>
            </a:pPr>
            <a:r>
              <a:rPr lang="en-US" sz="1800" b="1" dirty="0" smtClean="0">
                <a:solidFill>
                  <a:prstClr val="black"/>
                </a:solidFill>
              </a:rPr>
              <a:t>VIIRS Imagery is </a:t>
            </a:r>
            <a:r>
              <a:rPr lang="en-US" sz="1800" b="1" u="sng" dirty="0" smtClean="0">
                <a:solidFill>
                  <a:prstClr val="black"/>
                </a:solidFill>
              </a:rPr>
              <a:t>excellent</a:t>
            </a:r>
            <a:r>
              <a:rPr lang="en-US" sz="1800" b="1" dirty="0" smtClean="0">
                <a:solidFill>
                  <a:prstClr val="black"/>
                </a:solidFill>
              </a:rPr>
              <a:t>:</a:t>
            </a:r>
          </a:p>
          <a:p>
            <a:pPr lvl="1" algn="l" defTabSz="457200">
              <a:spcBef>
                <a:spcPts val="0"/>
              </a:spcBef>
            </a:pPr>
            <a:r>
              <a:rPr lang="en-US" sz="1800" dirty="0" smtClean="0">
                <a:solidFill>
                  <a:prstClr val="black"/>
                </a:solidFill>
              </a:rPr>
              <a:t>The I-bands provide </a:t>
            </a:r>
            <a:r>
              <a:rPr lang="en-US" sz="1800" u="sng" dirty="0" smtClean="0">
                <a:solidFill>
                  <a:prstClr val="black"/>
                </a:solidFill>
              </a:rPr>
              <a:t>high-resolution imagery </a:t>
            </a:r>
            <a:r>
              <a:rPr lang="en-US" sz="1800" dirty="0" smtClean="0">
                <a:solidFill>
                  <a:prstClr val="black"/>
                </a:solidFill>
              </a:rPr>
              <a:t>of tropical storms, thunderstorms, RGB imagery, etc.,  depicting details in cloud formations or features on the ground which were not seen before (as noted in many of the VIIRS Blogs and VIIRS Imagery websites).</a:t>
            </a:r>
            <a:endParaRPr lang="en-US" sz="1800" b="1" dirty="0" smtClean="0">
              <a:solidFill>
                <a:prstClr val="black"/>
              </a:solidFill>
            </a:endParaRPr>
          </a:p>
          <a:p>
            <a:pPr algn="l" defTabSz="457200">
              <a:spcBef>
                <a:spcPts val="0"/>
              </a:spcBef>
            </a:pPr>
            <a:r>
              <a:rPr lang="en-US" sz="1800" b="1" dirty="0" smtClean="0">
                <a:solidFill>
                  <a:prstClr val="black"/>
                </a:solidFill>
              </a:rPr>
              <a:t>Users especially like </a:t>
            </a:r>
            <a:r>
              <a:rPr lang="en-US" sz="1800" b="1" u="sng" dirty="0" smtClean="0">
                <a:solidFill>
                  <a:prstClr val="black"/>
                </a:solidFill>
              </a:rPr>
              <a:t>DNB and/or NCC.</a:t>
            </a:r>
          </a:p>
          <a:p>
            <a:pPr algn="l" defTabSz="457200">
              <a:spcBef>
                <a:spcPts val="0"/>
              </a:spcBef>
            </a:pPr>
            <a:r>
              <a:rPr lang="en-US" sz="1800" b="1" dirty="0" smtClean="0">
                <a:solidFill>
                  <a:prstClr val="black"/>
                </a:solidFill>
              </a:rPr>
              <a:t>Some Improvements in VIIRS Imagery are possible:</a:t>
            </a:r>
          </a:p>
          <a:p>
            <a:pPr lvl="1" algn="l" defTabSz="457200">
              <a:spcBef>
                <a:spcPts val="0"/>
              </a:spcBef>
            </a:pPr>
            <a:r>
              <a:rPr lang="en-US" sz="1800" b="1" dirty="0" smtClean="0">
                <a:solidFill>
                  <a:prstClr val="black"/>
                </a:solidFill>
              </a:rPr>
              <a:t>Additional (all 16) M-band EDRs desired (currently only 6 M bands)</a:t>
            </a:r>
          </a:p>
          <a:p>
            <a:pPr lvl="1" algn="l" defTabSz="457200">
              <a:spcBef>
                <a:spcPts val="0"/>
              </a:spcBef>
            </a:pPr>
            <a:r>
              <a:rPr lang="en-US" sz="1800" b="1" u="sng" dirty="0" smtClean="0">
                <a:solidFill>
                  <a:prstClr val="black"/>
                </a:solidFill>
              </a:rPr>
              <a:t>Improved  “erf-dynamic scaling” (EDS) DNB</a:t>
            </a:r>
            <a:endParaRPr lang="en-US" sz="1800" b="1" dirty="0" smtClean="0">
              <a:solidFill>
                <a:prstClr val="black"/>
              </a:solidFill>
            </a:endParaRPr>
          </a:p>
          <a:p>
            <a:pPr algn="l" defTabSz="457200">
              <a:spcBef>
                <a:spcPts val="0"/>
              </a:spcBef>
            </a:pPr>
            <a:r>
              <a:rPr lang="en-US" sz="1800" b="1" u="sng" dirty="0" smtClean="0">
                <a:solidFill>
                  <a:prstClr val="black"/>
                </a:solidFill>
              </a:rPr>
              <a:t>Data latency </a:t>
            </a:r>
            <a:r>
              <a:rPr lang="en-US" sz="1800" b="1" dirty="0" smtClean="0">
                <a:solidFill>
                  <a:prstClr val="black"/>
                </a:solidFill>
              </a:rPr>
              <a:t>is main realtime usage issue (6 hour delay is not user friendly).</a:t>
            </a:r>
            <a:endParaRPr lang="en-US" sz="1800" b="1" dirty="0">
              <a:solidFill>
                <a:prstClr val="black"/>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415002"/>
            <a:ext cx="2402167" cy="209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1955800"/>
            <a:ext cx="260990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248400" y="1304836"/>
            <a:ext cx="2819400" cy="600164"/>
          </a:xfrm>
          <a:prstGeom prst="rect">
            <a:avLst/>
          </a:prstGeom>
          <a:noFill/>
        </p:spPr>
        <p:txBody>
          <a:bodyPr wrap="square" rtlCol="0">
            <a:spAutoFit/>
          </a:bodyPr>
          <a:lstStyle/>
          <a:p>
            <a:r>
              <a:rPr lang="en-US" sz="1100" dirty="0"/>
              <a:t>VIIRS I-band-5 Image of </a:t>
            </a:r>
            <a:r>
              <a:rPr lang="en-US" sz="1100" dirty="0" smtClean="0"/>
              <a:t>Typhoon Hagupit</a:t>
            </a:r>
            <a:r>
              <a:rPr lang="en-US" sz="1100" dirty="0"/>
              <a:t>:</a:t>
            </a:r>
            <a:r>
              <a:rPr lang="en-US" sz="1100" dirty="0" smtClean="0"/>
              <a:t> </a:t>
            </a:r>
            <a:r>
              <a:rPr lang="en-US" sz="1100" dirty="0"/>
              <a:t>rapidly-intensifying </a:t>
            </a:r>
            <a:r>
              <a:rPr lang="en-US" sz="1100" dirty="0" smtClean="0"/>
              <a:t>1555 </a:t>
            </a:r>
            <a:r>
              <a:rPr lang="en-US" sz="1100" dirty="0"/>
              <a:t>UTC on 3 Dec </a:t>
            </a:r>
            <a:r>
              <a:rPr lang="en-US" sz="1100" dirty="0" smtClean="0"/>
              <a:t>2014, maximum intensify </a:t>
            </a:r>
            <a:r>
              <a:rPr lang="fr-FR" sz="1100" dirty="0"/>
              <a:t>0440 UTC on 4 Dec </a:t>
            </a:r>
            <a:r>
              <a:rPr lang="fr-FR" sz="1100" dirty="0" smtClean="0"/>
              <a:t>2014.</a:t>
            </a:r>
            <a:endParaRPr lang="en-US" sz="1100" dirty="0"/>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683266"/>
            <a:ext cx="3411892" cy="203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298092" y="3665309"/>
            <a:ext cx="1710616" cy="2192908"/>
          </a:xfrm>
          <a:prstGeom prst="rect">
            <a:avLst/>
          </a:prstGeom>
          <a:noFill/>
        </p:spPr>
        <p:txBody>
          <a:bodyPr wrap="square" rtlCol="0">
            <a:spAutoFit/>
          </a:bodyPr>
          <a:lstStyle/>
          <a:p>
            <a:r>
              <a:rPr lang="en-US" sz="1050" i="1" dirty="0"/>
              <a:t>VIIRS DNB and NCC images of a twilight scene on the night following a last quarter moon (13:23 UTC 19 July 2014). A) DNB image produced using the EDS method. B) NCC image. The dashed lines in (A) and (B) represent the 89° solar zenith angle contour with daylight in the upper right corner and night in the lower left corner.</a:t>
            </a:r>
            <a:endParaRPr lang="en-US" sz="1050" dirty="0"/>
          </a:p>
        </p:txBody>
      </p:sp>
      <p:sp>
        <p:nvSpPr>
          <p:cNvPr id="15" name="TextBox 14"/>
          <p:cNvSpPr txBox="1"/>
          <p:nvPr/>
        </p:nvSpPr>
        <p:spPr>
          <a:xfrm>
            <a:off x="7658100" y="5950376"/>
            <a:ext cx="1066800" cy="830997"/>
          </a:xfrm>
          <a:prstGeom prst="rect">
            <a:avLst/>
          </a:prstGeom>
          <a:noFill/>
        </p:spPr>
        <p:txBody>
          <a:bodyPr wrap="square" rtlCol="0">
            <a:spAutoFit/>
          </a:bodyPr>
          <a:lstStyle/>
          <a:p>
            <a:pPr algn="ctr"/>
            <a:r>
              <a:rPr lang="en-US" sz="2400" dirty="0" smtClean="0"/>
              <a:t>Poster # 2-12</a:t>
            </a:r>
            <a:endParaRPr lang="en-US" sz="2400" dirty="0"/>
          </a:p>
        </p:txBody>
      </p:sp>
    </p:spTree>
    <p:extLst>
      <p:ext uri="{BB962C8B-B14F-4D97-AF65-F5344CB8AC3E}">
        <p14:creationId xmlns:p14="http://schemas.microsoft.com/office/powerpoint/2010/main" val="300181518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1037166"/>
            <a:ext cx="3429000" cy="23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3100" b="1" dirty="0" smtClean="0">
                <a:latin typeface="+mn-lt"/>
              </a:rPr>
              <a:t>Modeling Suomi-NPP VIIRS Solar Diffuser Degradation due to Space Radiation</a:t>
            </a:r>
            <a:r>
              <a:rPr lang="en-US" sz="3100" b="1" dirty="0">
                <a:latin typeface="+mn-lt"/>
              </a:rPr>
              <a:t/>
            </a:r>
            <a:br>
              <a:rPr lang="en-US" sz="3100" b="1" dirty="0">
                <a:latin typeface="+mn-lt"/>
              </a:rPr>
            </a:br>
            <a:r>
              <a:rPr lang="en-US" sz="400" b="1" dirty="0">
                <a:latin typeface="+mn-lt"/>
              </a:rPr>
              <a:t/>
            </a:r>
            <a:br>
              <a:rPr lang="en-US" sz="400" b="1" dirty="0">
                <a:latin typeface="+mn-lt"/>
              </a:rPr>
            </a:br>
            <a:r>
              <a:rPr lang="en-US" sz="400" b="1" dirty="0">
                <a:latin typeface="+mn-lt"/>
              </a:rPr>
              <a:t/>
            </a:r>
            <a:br>
              <a:rPr lang="en-US" sz="400" b="1" dirty="0">
                <a:latin typeface="+mn-lt"/>
              </a:rPr>
            </a:br>
            <a:r>
              <a:rPr lang="en-US" sz="1800" b="1" dirty="0" err="1" smtClean="0">
                <a:latin typeface="+mn-lt"/>
              </a:rPr>
              <a:t>Changyong</a:t>
            </a:r>
            <a:r>
              <a:rPr lang="en-US" sz="1800" b="1" dirty="0" smtClean="0">
                <a:latin typeface="+mn-lt"/>
              </a:rPr>
              <a:t> Cao</a:t>
            </a:r>
            <a:r>
              <a:rPr lang="en-US" sz="1800" b="1" baseline="30000" dirty="0" smtClean="0">
                <a:latin typeface="+mn-lt"/>
              </a:rPr>
              <a:t> </a:t>
            </a:r>
            <a:r>
              <a:rPr lang="en-US" sz="1800" b="1" dirty="0" smtClean="0">
                <a:latin typeface="+mn-lt"/>
              </a:rPr>
              <a:t> (NOAA/NESDIS/STAR) </a:t>
            </a:r>
            <a:r>
              <a:rPr lang="en-US" altLang="zh-CN" sz="1800" b="1" dirty="0" smtClean="0">
                <a:latin typeface="+mn-lt"/>
              </a:rPr>
              <a:t>and X</a:t>
            </a:r>
            <a:r>
              <a:rPr lang="en-US" sz="1800" b="1" noProof="0" dirty="0" err="1" smtClean="0">
                <a:latin typeface="+mn-lt"/>
              </a:rPr>
              <a:t>i</a:t>
            </a:r>
            <a:r>
              <a:rPr lang="en-US" sz="1800" b="1" noProof="0" dirty="0" smtClean="0">
                <a:latin typeface="+mn-lt"/>
              </a:rPr>
              <a:t> Shao (UMD) </a:t>
            </a:r>
            <a:r>
              <a:rPr lang="en-US" sz="2400" b="1" baseline="30000" dirty="0"/>
              <a:t/>
            </a:r>
            <a:br>
              <a:rPr lang="en-US" sz="2400" b="1" baseline="30000" dirty="0"/>
            </a:br>
            <a:endParaRPr lang="en-US" dirty="0"/>
          </a:p>
        </p:txBody>
      </p:sp>
      <p:sp>
        <p:nvSpPr>
          <p:cNvPr id="3" name="Content Placeholder 2"/>
          <p:cNvSpPr>
            <a:spLocks noGrp="1"/>
          </p:cNvSpPr>
          <p:nvPr>
            <p:ph idx="1"/>
          </p:nvPr>
        </p:nvSpPr>
        <p:spPr>
          <a:xfrm>
            <a:off x="381000" y="1295399"/>
            <a:ext cx="4114800" cy="5450671"/>
          </a:xfrm>
        </p:spPr>
        <p:txBody>
          <a:bodyPr>
            <a:normAutofit fontScale="25000" lnSpcReduction="20000"/>
          </a:bodyPr>
          <a:lstStyle/>
          <a:p>
            <a:r>
              <a:rPr lang="en-US" sz="6400" dirty="0" smtClean="0"/>
              <a:t>Solar diffuser is made of </a:t>
            </a:r>
            <a:r>
              <a:rPr lang="en-US" sz="6400" dirty="0" err="1" smtClean="0"/>
              <a:t>Spectralon</a:t>
            </a:r>
            <a:r>
              <a:rPr lang="en-US" sz="6400" baseline="30000" dirty="0" smtClean="0"/>
              <a:t> TM</a:t>
            </a:r>
            <a:r>
              <a:rPr lang="en-US" sz="6400" dirty="0" smtClean="0"/>
              <a:t> (one type of fluoropolymer) and was chosen because of its controlled reflectance in the VIS-NIR-SWIR region and its near-</a:t>
            </a:r>
            <a:r>
              <a:rPr lang="en-US" sz="6400" dirty="0" err="1" smtClean="0"/>
              <a:t>Lambertian</a:t>
            </a:r>
            <a:r>
              <a:rPr lang="en-US" sz="6400" dirty="0" smtClean="0"/>
              <a:t> reflectance profile. </a:t>
            </a:r>
          </a:p>
          <a:p>
            <a:r>
              <a:rPr lang="en-US" sz="6400" dirty="0" err="1" smtClean="0"/>
              <a:t>Spectralon</a:t>
            </a:r>
            <a:r>
              <a:rPr lang="en-US" sz="6400" baseline="30000" dirty="0" smtClean="0"/>
              <a:t> TM</a:t>
            </a:r>
            <a:r>
              <a:rPr lang="en-US" sz="6400" dirty="0" smtClean="0"/>
              <a:t> is known to degrade in reflectance at the blue end of the spectrum due to exposure to solar UV radiation and energetic protons. </a:t>
            </a:r>
          </a:p>
          <a:p>
            <a:r>
              <a:rPr lang="en-US" sz="6400" dirty="0" smtClean="0"/>
              <a:t>VIIRS uses a SDSM to monitor the change in the Solar Diffuser reflectance in the 0.4 – 0.94 um wavelength range and provide a correction to the calibration constants.</a:t>
            </a:r>
          </a:p>
          <a:p>
            <a:r>
              <a:rPr lang="en-US" sz="6400" dirty="0" smtClean="0"/>
              <a:t>The H factor derived from SDSM reveals that reflectance of 0.4 to 0.6um channels of VIIRS degrades faster than the reflectance of longer wavelength channels. </a:t>
            </a:r>
          </a:p>
          <a:p>
            <a:r>
              <a:rPr lang="en-US" altLang="zh-CN" sz="6400" dirty="0" smtClean="0"/>
              <a:t>A </a:t>
            </a:r>
            <a:r>
              <a:rPr lang="en-US" sz="6400" dirty="0" smtClean="0"/>
              <a:t>model is developed to derive mean SD surface roughness height (</a:t>
            </a:r>
            <a:r>
              <a:rPr lang="en-US" sz="6400" i="1" dirty="0" smtClean="0"/>
              <a:t>l</a:t>
            </a:r>
            <a:r>
              <a:rPr lang="en-US" sz="6400" dirty="0" smtClean="0"/>
              <a:t>) and </a:t>
            </a:r>
            <a:r>
              <a:rPr lang="en-US" sz="6400" i="1" dirty="0" err="1" smtClean="0"/>
              <a:t>autocovariance</a:t>
            </a:r>
            <a:r>
              <a:rPr lang="en-US" sz="6400" i="1" dirty="0" smtClean="0"/>
              <a:t> length (</a:t>
            </a:r>
            <a:r>
              <a:rPr lang="el-GR" sz="6400" i="1" dirty="0" smtClean="0">
                <a:latin typeface="Calibri"/>
              </a:rPr>
              <a:t>σ</a:t>
            </a:r>
            <a:r>
              <a:rPr lang="en-US" sz="6400" i="1" dirty="0" smtClean="0"/>
              <a:t>) </a:t>
            </a:r>
            <a:r>
              <a:rPr lang="en-US" sz="6400" dirty="0" smtClean="0"/>
              <a:t>of SD surface roughness from the long term spectral degradation of SD reflectance. </a:t>
            </a:r>
          </a:p>
          <a:p>
            <a:r>
              <a:rPr lang="en-US" sz="6400" dirty="0" smtClean="0"/>
              <a:t>These parameters are trended to assess surface roughness change of the SD of VIIRS.</a:t>
            </a:r>
          </a:p>
          <a:p>
            <a:pPr marL="0" indent="0">
              <a:buNone/>
            </a:pPr>
            <a:endParaRPr lang="en-US" dirty="0" smtClean="0"/>
          </a:p>
          <a:p>
            <a:endParaRPr lang="en-US" dirty="0" smtClean="0"/>
          </a:p>
          <a:p>
            <a:pPr marL="0" indent="0">
              <a:buNone/>
            </a:pP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657600"/>
            <a:ext cx="3200400" cy="259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95800" y="3276600"/>
            <a:ext cx="4572000" cy="584775"/>
          </a:xfrm>
          <a:prstGeom prst="rect">
            <a:avLst/>
          </a:prstGeom>
        </p:spPr>
        <p:txBody>
          <a:bodyPr>
            <a:spAutoFit/>
          </a:bodyPr>
          <a:lstStyle/>
          <a:p>
            <a:r>
              <a:rPr lang="en-US" sz="1600" b="1" dirty="0" smtClean="0"/>
              <a:t>Figure 1</a:t>
            </a:r>
            <a:r>
              <a:rPr lang="en-US" sz="1600" dirty="0" smtClean="0"/>
              <a:t>: Fitting of VIIRS SD spectral reflectance time series with Elson surface roughness model.</a:t>
            </a:r>
            <a:endParaRPr lang="en-US" sz="1600" dirty="0" smtClean="0">
              <a:solidFill>
                <a:schemeClr val="tx1"/>
              </a:solidFill>
            </a:endParaRPr>
          </a:p>
        </p:txBody>
      </p:sp>
      <mc:AlternateContent xmlns:mc="http://schemas.openxmlformats.org/markup-compatibility/2006" xmlns:a14="http://schemas.microsoft.com/office/drawing/2010/main">
        <mc:Choice Requires="a14">
          <p:sp>
            <p:nvSpPr>
              <p:cNvPr id="6" name="Rectangle 5"/>
              <p:cNvSpPr/>
              <p:nvPr/>
            </p:nvSpPr>
            <p:spPr>
              <a:xfrm>
                <a:off x="4495800" y="6161296"/>
                <a:ext cx="4572000" cy="584775"/>
              </a:xfrm>
              <a:prstGeom prst="rect">
                <a:avLst/>
              </a:prstGeom>
            </p:spPr>
            <p:txBody>
              <a:bodyPr>
                <a:spAutoFit/>
              </a:bodyPr>
              <a:lstStyle/>
              <a:p>
                <a:r>
                  <a:rPr lang="en-US" sz="1600" b="1" dirty="0" smtClean="0"/>
                  <a:t>Figure 2: </a:t>
                </a:r>
                <a:r>
                  <a:rPr lang="en-US" sz="1600" dirty="0" smtClean="0"/>
                  <a:t>Trending of VIIRS SD surface roughness characteristic parameter </a:t>
                </a:r>
                <a14:m>
                  <m:oMath xmlns:m="http://schemas.openxmlformats.org/officeDocument/2006/math">
                    <m:r>
                      <a:rPr lang="en-US" sz="1600" i="1" smtClean="0">
                        <a:latin typeface="Cambria Math"/>
                        <a:ea typeface="Cambria Math"/>
                      </a:rPr>
                      <m:t>𝜎</m:t>
                    </m:r>
                    <m:r>
                      <a:rPr lang="en-US" sz="1600" i="1" smtClean="0">
                        <a:latin typeface="Cambria Math"/>
                        <a:ea typeface="Cambria Math"/>
                      </a:rPr>
                      <m:t>𝑙</m:t>
                    </m:r>
                  </m:oMath>
                </a14:m>
                <a:r>
                  <a:rPr lang="en-US" sz="1600" dirty="0" smtClean="0"/>
                  <a:t>  </a:t>
                </a:r>
                <a:endParaRPr lang="en-US" sz="1600" dirty="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4495800" y="6161296"/>
                <a:ext cx="4572000" cy="584775"/>
              </a:xfrm>
              <a:prstGeom prst="rect">
                <a:avLst/>
              </a:prstGeom>
              <a:blipFill rotWithShape="1">
                <a:blip r:embed="rId4"/>
                <a:stretch>
                  <a:fillRect l="-800" t="-3125" b="-12500"/>
                </a:stretch>
              </a:blipFill>
            </p:spPr>
            <p:txBody>
              <a:bodyPr/>
              <a:lstStyle/>
              <a:p>
                <a:r>
                  <a:rPr lang="en-US">
                    <a:noFill/>
                  </a:rPr>
                  <a:t> </a:t>
                </a:r>
              </a:p>
            </p:txBody>
          </p:sp>
        </mc:Fallback>
      </mc:AlternateContent>
      <p:sp>
        <p:nvSpPr>
          <p:cNvPr id="8" name="TextBox 7"/>
          <p:cNvSpPr txBox="1"/>
          <p:nvPr/>
        </p:nvSpPr>
        <p:spPr>
          <a:xfrm>
            <a:off x="7467600" y="6453683"/>
            <a:ext cx="1676400" cy="400110"/>
          </a:xfrm>
          <a:prstGeom prst="rect">
            <a:avLst/>
          </a:prstGeom>
          <a:noFill/>
        </p:spPr>
        <p:txBody>
          <a:bodyPr wrap="square" rtlCol="0">
            <a:spAutoFit/>
          </a:bodyPr>
          <a:lstStyle/>
          <a:p>
            <a:pPr algn="ctr"/>
            <a:r>
              <a:rPr lang="en-US" sz="2000" dirty="0" smtClean="0">
                <a:solidFill>
                  <a:srgbClr val="FF0000"/>
                </a:solidFill>
              </a:rPr>
              <a:t>Poster # 2-14</a:t>
            </a:r>
            <a:endParaRPr lang="en-US" sz="2000" dirty="0">
              <a:solidFill>
                <a:srgbClr val="FF0000"/>
              </a:solidFill>
            </a:endParaRPr>
          </a:p>
        </p:txBody>
      </p:sp>
    </p:spTree>
    <p:extLst>
      <p:ext uri="{BB962C8B-B14F-4D97-AF65-F5344CB8AC3E}">
        <p14:creationId xmlns:p14="http://schemas.microsoft.com/office/powerpoint/2010/main" val="388189200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Latest developments related to the improvement of the operational NOAA VIIRS active fire product</a:t>
            </a:r>
            <a:br>
              <a:rPr lang="en-US" sz="2800" dirty="0" smtClean="0">
                <a:solidFill>
                  <a:srgbClr val="0000FF"/>
                </a:solidFill>
                <a:latin typeface="Arial" pitchFamily="34" charset="0"/>
                <a:cs typeface="Arial" pitchFamily="34" charset="0"/>
              </a:rPr>
            </a:br>
            <a:r>
              <a:rPr lang="en-US" sz="2000" dirty="0" smtClean="0">
                <a:solidFill>
                  <a:srgbClr val="0000FF"/>
                </a:solidFill>
                <a:latin typeface="Arial" pitchFamily="34" charset="0"/>
                <a:cs typeface="Arial" pitchFamily="34" charset="0"/>
              </a:rPr>
              <a:t>I. Csiszar</a:t>
            </a:r>
            <a:r>
              <a:rPr lang="en-US" sz="20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L. Giglio</a:t>
            </a:r>
            <a:r>
              <a:rPr lang="en-US" sz="2000" baseline="30000" dirty="0" smtClean="0">
                <a:solidFill>
                  <a:srgbClr val="0000FF"/>
                </a:solidFill>
                <a:latin typeface="Arial" pitchFamily="34" charset="0"/>
                <a:cs typeface="Arial" pitchFamily="34" charset="0"/>
              </a:rPr>
              <a:t>2</a:t>
            </a:r>
            <a:r>
              <a:rPr lang="en-US" sz="2000" dirty="0" smtClean="0">
                <a:solidFill>
                  <a:srgbClr val="0000FF"/>
                </a:solidFill>
                <a:latin typeface="Arial" pitchFamily="34" charset="0"/>
                <a:cs typeface="Arial" pitchFamily="34" charset="0"/>
              </a:rPr>
              <a:t>, W. Schroeder</a:t>
            </a:r>
            <a:r>
              <a:rPr lang="en-US" sz="2000" baseline="30000" dirty="0" smtClean="0">
                <a:solidFill>
                  <a:srgbClr val="0000FF"/>
                </a:solidFill>
                <a:latin typeface="Arial" pitchFamily="34" charset="0"/>
                <a:cs typeface="Arial" pitchFamily="34" charset="0"/>
              </a:rPr>
              <a:t>2</a:t>
            </a:r>
            <a:r>
              <a:rPr lang="en-US" sz="2000" dirty="0" smtClean="0">
                <a:solidFill>
                  <a:srgbClr val="0000FF"/>
                </a:solidFill>
                <a:latin typeface="Arial" pitchFamily="34" charset="0"/>
                <a:cs typeface="Arial" pitchFamily="34" charset="0"/>
              </a:rPr>
              <a:t> and E. Ellicott</a:t>
            </a:r>
            <a:r>
              <a:rPr lang="en-US" sz="2000" baseline="30000" dirty="0" smtClean="0">
                <a:solidFill>
                  <a:srgbClr val="0000FF"/>
                </a:solidFill>
                <a:latin typeface="Arial" pitchFamily="34" charset="0"/>
                <a:cs typeface="Arial" pitchFamily="34" charset="0"/>
              </a:rPr>
              <a:t>2</a:t>
            </a:r>
            <a:endParaRPr lang="en-US" sz="2800" dirty="0" smtClean="0">
              <a:solidFill>
                <a:srgbClr val="0000FF"/>
              </a:solidFill>
              <a:latin typeface="Arial" pitchFamily="34" charset="0"/>
              <a:cs typeface="Arial" pitchFamily="34" charset="0"/>
            </a:endParaRPr>
          </a:p>
          <a:p>
            <a:r>
              <a:rPr lang="en-US" sz="1600" baseline="30000" dirty="0" smtClean="0">
                <a:solidFill>
                  <a:srgbClr val="0000FF"/>
                </a:solidFill>
                <a:latin typeface="Arial" pitchFamily="34" charset="0"/>
                <a:cs typeface="Arial" pitchFamily="34" charset="0"/>
              </a:rPr>
              <a:t>1</a:t>
            </a:r>
            <a:r>
              <a:rPr lang="en-US" sz="1600" dirty="0" smtClean="0">
                <a:solidFill>
                  <a:srgbClr val="0000FF"/>
                </a:solidFill>
                <a:latin typeface="Arial" pitchFamily="34" charset="0"/>
                <a:cs typeface="Arial" pitchFamily="34" charset="0"/>
              </a:rPr>
              <a:t>NOAA/NESDIS/STAR; </a:t>
            </a:r>
            <a:r>
              <a:rPr lang="en-US" sz="1600" baseline="30000" dirty="0" smtClean="0">
                <a:solidFill>
                  <a:srgbClr val="0000FF"/>
                </a:solidFill>
                <a:latin typeface="Arial" pitchFamily="34" charset="0"/>
                <a:cs typeface="Arial" pitchFamily="34" charset="0"/>
              </a:rPr>
              <a:t>2</a:t>
            </a:r>
            <a:r>
              <a:rPr lang="en-US" sz="1600" dirty="0" smtClean="0">
                <a:solidFill>
                  <a:srgbClr val="0000FF"/>
                </a:solidFill>
                <a:latin typeface="Arial" pitchFamily="34" charset="0"/>
                <a:cs typeface="Arial" pitchFamily="34" charset="0"/>
              </a:rPr>
              <a:t>University of Maryland Department of Geographical Sciences</a:t>
            </a:r>
          </a:p>
          <a:p>
            <a:r>
              <a:rPr lang="en-US" sz="16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4196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23838" lvl="0" indent="-223838" algn="l" fontAlgn="base">
              <a:lnSpc>
                <a:spcPct val="90000"/>
              </a:lnSpc>
              <a:spcAft>
                <a:spcPct val="0"/>
              </a:spcAft>
              <a:buFontTx/>
              <a:buChar char="•"/>
              <a:tabLst>
                <a:tab pos="223838" algn="l"/>
              </a:tabLst>
            </a:pPr>
            <a:r>
              <a:rPr lang="en-US" sz="2000" kern="0" dirty="0" smtClean="0">
                <a:solidFill>
                  <a:srgbClr val="333399"/>
                </a:solidFill>
                <a:latin typeface="Arial"/>
              </a:rPr>
              <a:t>A new 750m VIIRS fire algorithm is transitioning into NOAA operations</a:t>
            </a:r>
            <a:endParaRPr kumimoji="0" lang="en-US" sz="2000" b="0" i="0" u="none" strike="noStrike" kern="0" cap="none" spc="0" normalizeH="0" baseline="0" noProof="0" dirty="0" smtClean="0">
              <a:ln>
                <a:noFill/>
              </a:ln>
              <a:solidFill>
                <a:srgbClr val="333399"/>
              </a:solidFill>
              <a:effectLst/>
              <a:uLnTx/>
              <a:uFillTx/>
              <a:latin typeface="Arial"/>
              <a:ea typeface="+mn-ea"/>
              <a:cs typeface="+mn-cs"/>
            </a:endParaRPr>
          </a:p>
          <a:p>
            <a:pPr marL="463550" lvl="1" indent="-285750" algn="l" fontAlgn="base">
              <a:lnSpc>
                <a:spcPct val="90000"/>
              </a:lnSpc>
              <a:spcAft>
                <a:spcPct val="0"/>
              </a:spcAft>
              <a:buFontTx/>
              <a:buChar char="–"/>
            </a:pPr>
            <a:r>
              <a:rPr lang="en-US" sz="1800" kern="0" dirty="0" smtClean="0">
                <a:solidFill>
                  <a:srgbClr val="009999"/>
                </a:solidFill>
                <a:latin typeface="Arial"/>
              </a:rPr>
              <a:t>g</a:t>
            </a:r>
            <a:r>
              <a:rPr kumimoji="0" lang="en-US" sz="1800" b="0" i="0" u="none" strike="noStrike" kern="0" cap="none" spc="0" normalizeH="0" baseline="0" noProof="0" dirty="0" err="1" smtClean="0">
                <a:ln>
                  <a:noFill/>
                </a:ln>
                <a:solidFill>
                  <a:srgbClr val="009999"/>
                </a:solidFill>
                <a:effectLst/>
                <a:uLnTx/>
                <a:uFillTx/>
                <a:latin typeface="Arial"/>
              </a:rPr>
              <a:t>lobal</a:t>
            </a:r>
            <a:r>
              <a:rPr kumimoji="0" lang="en-US" sz="1800" b="0" i="0" u="none" strike="noStrike" kern="0" cap="none" spc="0" normalizeH="0" baseline="0" noProof="0" dirty="0" smtClean="0">
                <a:ln>
                  <a:noFill/>
                </a:ln>
                <a:solidFill>
                  <a:srgbClr val="009999"/>
                </a:solidFill>
                <a:effectLst/>
                <a:uLnTx/>
                <a:uFillTx/>
                <a:latin typeface="Arial"/>
              </a:rPr>
              <a:t> mask of thematic classes</a:t>
            </a:r>
            <a:r>
              <a:rPr kumimoji="0" lang="en-US" sz="1800" b="0" i="0" u="none" strike="noStrike" kern="0" cap="none" spc="0" normalizeH="0" noProof="0" dirty="0" smtClean="0">
                <a:ln>
                  <a:noFill/>
                </a:ln>
                <a:solidFill>
                  <a:srgbClr val="009999"/>
                </a:solidFill>
                <a:effectLst/>
                <a:uLnTx/>
                <a:uFillTx/>
                <a:latin typeface="Arial"/>
              </a:rPr>
              <a:t> including </a:t>
            </a:r>
            <a:r>
              <a:rPr kumimoji="0" lang="en-US" sz="1800" b="0" i="0" u="none" strike="noStrike" kern="0" cap="none" spc="0" normalizeH="0" baseline="0" noProof="0" dirty="0" smtClean="0">
                <a:ln>
                  <a:noFill/>
                </a:ln>
                <a:solidFill>
                  <a:srgbClr val="009999"/>
                </a:solidFill>
                <a:effectLst/>
                <a:uLnTx/>
                <a:uFillTx/>
                <a:latin typeface="Arial"/>
              </a:rPr>
              <a:t>water, cloud,</a:t>
            </a:r>
            <a:r>
              <a:rPr kumimoji="0" lang="en-US" sz="1800" b="0" i="0" u="none" strike="noStrike" kern="0" cap="none" spc="0" normalizeH="0" noProof="0" dirty="0" smtClean="0">
                <a:ln>
                  <a:noFill/>
                </a:ln>
                <a:solidFill>
                  <a:srgbClr val="009999"/>
                </a:solidFill>
                <a:effectLst/>
                <a:uLnTx/>
                <a:uFillTx/>
                <a:latin typeface="Arial"/>
              </a:rPr>
              <a:t> non-fire clear land </a:t>
            </a:r>
            <a:r>
              <a:rPr kumimoji="0" lang="en-US" sz="1800" b="0" i="0" u="none" strike="noStrike" kern="0" cap="none" spc="0" normalizeH="0" baseline="0" noProof="0" dirty="0" smtClean="0">
                <a:ln>
                  <a:noFill/>
                </a:ln>
                <a:solidFill>
                  <a:srgbClr val="009999"/>
                </a:solidFill>
                <a:effectLst/>
                <a:uLnTx/>
                <a:uFillTx/>
                <a:latin typeface="Arial"/>
              </a:rPr>
              <a:t>and </a:t>
            </a:r>
            <a:r>
              <a:rPr lang="en-US" sz="1800" kern="0" dirty="0" smtClean="0">
                <a:solidFill>
                  <a:srgbClr val="009999"/>
                </a:solidFill>
                <a:latin typeface="Arial"/>
              </a:rPr>
              <a:t>fire at three </a:t>
            </a:r>
            <a:r>
              <a:rPr kumimoji="0" lang="en-US" sz="1800" b="0" i="0" u="none" strike="noStrike" kern="0" cap="none" spc="0" normalizeH="0" baseline="0" noProof="0" dirty="0" smtClean="0">
                <a:ln>
                  <a:noFill/>
                </a:ln>
                <a:solidFill>
                  <a:srgbClr val="009999"/>
                </a:solidFill>
                <a:effectLst/>
                <a:uLnTx/>
                <a:uFillTx/>
                <a:latin typeface="Arial"/>
              </a:rPr>
              <a:t>confidence </a:t>
            </a:r>
            <a:r>
              <a:rPr lang="en-US" sz="1800" kern="0" dirty="0" smtClean="0">
                <a:solidFill>
                  <a:srgbClr val="009999"/>
                </a:solidFill>
                <a:latin typeface="Arial"/>
              </a:rPr>
              <a:t>levels</a:t>
            </a:r>
            <a:endParaRPr kumimoji="0" lang="en-US" sz="1800" b="0" i="0" u="none" strike="noStrike" kern="0" cap="none" spc="0" normalizeH="0" baseline="0" noProof="0" dirty="0" smtClean="0">
              <a:ln>
                <a:noFill/>
              </a:ln>
              <a:solidFill>
                <a:srgbClr val="009999"/>
              </a:solidFill>
              <a:effectLst/>
              <a:uLnTx/>
              <a:uFillTx/>
              <a:latin typeface="Arial"/>
            </a:endParaRPr>
          </a:p>
          <a:p>
            <a:pPr marL="466725" lvl="1" indent="-288925" algn="l" fontAlgn="base">
              <a:lnSpc>
                <a:spcPct val="90000"/>
              </a:lnSpc>
              <a:spcAft>
                <a:spcPct val="0"/>
              </a:spcAft>
              <a:buFontTx/>
              <a:buChar char="–"/>
            </a:pPr>
            <a:r>
              <a:rPr lang="en-US" sz="1800" kern="0" dirty="0" smtClean="0">
                <a:solidFill>
                  <a:srgbClr val="009999"/>
                </a:solidFill>
                <a:latin typeface="Arial"/>
              </a:rPr>
              <a:t>fire </a:t>
            </a:r>
            <a:r>
              <a:rPr lang="en-US" sz="1800" kern="0" dirty="0" err="1" smtClean="0">
                <a:solidFill>
                  <a:srgbClr val="009999"/>
                </a:solidFill>
                <a:latin typeface="Arial"/>
              </a:rPr>
              <a:t>radiative</a:t>
            </a:r>
            <a:r>
              <a:rPr lang="en-US" sz="1800" kern="0" dirty="0" smtClean="0">
                <a:solidFill>
                  <a:srgbClr val="009999"/>
                </a:solidFill>
                <a:latin typeface="Arial"/>
              </a:rPr>
              <a:t> power for each fire-affected pixel</a:t>
            </a:r>
          </a:p>
          <a:p>
            <a:pPr marL="466725" lvl="1" indent="-288925" algn="l" fontAlgn="base">
              <a:lnSpc>
                <a:spcPct val="90000"/>
              </a:lnSpc>
              <a:spcAft>
                <a:spcPct val="0"/>
              </a:spcAft>
              <a:buFontTx/>
              <a:buChar char="–"/>
            </a:pPr>
            <a:r>
              <a:rPr lang="en-US" sz="1800" kern="0" dirty="0" smtClean="0">
                <a:solidFill>
                  <a:srgbClr val="009999"/>
                </a:solidFill>
                <a:latin typeface="Arial"/>
              </a:rPr>
              <a:t>new algorithm elements to improve detection performance</a:t>
            </a:r>
            <a:endParaRPr kumimoji="0" lang="en-US" sz="1800" b="0" i="0" u="none" strike="noStrike" kern="0" cap="none" spc="0" normalizeH="0" baseline="0" noProof="0" dirty="0" smtClean="0">
              <a:ln>
                <a:noFill/>
              </a:ln>
              <a:solidFill>
                <a:srgbClr val="009999"/>
              </a:solidFill>
              <a:effectLst/>
              <a:uLnTx/>
              <a:uFillTx/>
              <a:latin typeface="Arial"/>
            </a:endParaRPr>
          </a:p>
          <a:p>
            <a:pPr marL="285750" lvl="0" indent="-285750" algn="l" fontAlgn="base">
              <a:lnSpc>
                <a:spcPct val="90000"/>
              </a:lnSpc>
              <a:spcAft>
                <a:spcPct val="0"/>
              </a:spcAft>
              <a:buFont typeface="Arial" pitchFamily="34" charset="0"/>
              <a:buChar char="•"/>
            </a:pPr>
            <a:r>
              <a:rPr lang="en-US" sz="2000" kern="0" dirty="0" smtClean="0">
                <a:solidFill>
                  <a:srgbClr val="333399"/>
                </a:solidFill>
                <a:latin typeface="Arial"/>
              </a:rPr>
              <a:t>The product is tailored subset of the NASA science product for real-time NOAA operations</a:t>
            </a:r>
            <a:endParaRPr kumimoji="0" lang="en-US" sz="2000" b="0" i="0" u="none" strike="noStrike" kern="0" cap="none" spc="0" normalizeH="0" baseline="0" noProof="0" dirty="0" smtClean="0">
              <a:ln>
                <a:noFill/>
              </a:ln>
              <a:solidFill>
                <a:srgbClr val="009999"/>
              </a:solidFill>
              <a:effectLst/>
              <a:uLnTx/>
              <a:uFillTx/>
              <a:latin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797550"/>
            <a:ext cx="4724400" cy="984250"/>
          </a:xfrm>
          <a:prstGeom prst="rect">
            <a:avLst/>
          </a:prstGeom>
        </p:spPr>
      </p:pic>
      <p:sp>
        <p:nvSpPr>
          <p:cNvPr id="3" name="TextBox 2"/>
          <p:cNvSpPr txBox="1"/>
          <p:nvPr/>
        </p:nvSpPr>
        <p:spPr>
          <a:xfrm>
            <a:off x="2743200" y="5367635"/>
            <a:ext cx="2438400" cy="461665"/>
          </a:xfrm>
          <a:prstGeom prst="rect">
            <a:avLst/>
          </a:prstGeom>
          <a:noFill/>
        </p:spPr>
        <p:txBody>
          <a:bodyPr wrap="square" rtlCol="0">
            <a:spAutoFit/>
          </a:bodyPr>
          <a:lstStyle/>
          <a:p>
            <a:pPr algn="ctr"/>
            <a:r>
              <a:rPr lang="en-US" sz="2400" dirty="0" smtClean="0"/>
              <a:t>Poster # 2.15</a:t>
            </a:r>
            <a:endParaRPr lang="en-US" sz="2400" dirty="0"/>
          </a:p>
        </p:txBody>
      </p:sp>
      <p:pic>
        <p:nvPicPr>
          <p:cNvPr id="9" name="Picture 8" descr="AF_20150301_1415559_1417183fire_mask_color_rotate_crop.png"/>
          <p:cNvPicPr>
            <a:picLocks noChangeAspect="1"/>
          </p:cNvPicPr>
          <p:nvPr/>
        </p:nvPicPr>
        <p:blipFill>
          <a:blip r:embed="rId3" cstate="print"/>
          <a:stretch>
            <a:fillRect/>
          </a:stretch>
        </p:blipFill>
        <p:spPr>
          <a:xfrm>
            <a:off x="5410200" y="1952754"/>
            <a:ext cx="3603519" cy="3666996"/>
          </a:xfrm>
          <a:prstGeom prst="rect">
            <a:avLst/>
          </a:prstGeom>
        </p:spPr>
      </p:pic>
      <p:pic>
        <p:nvPicPr>
          <p:cNvPr id="10" name="Picture 9" descr="AF_20150301_1415559_1417183fire_mask_color_rotate.png"/>
          <p:cNvPicPr>
            <a:picLocks noChangeAspect="1"/>
          </p:cNvPicPr>
          <p:nvPr/>
        </p:nvPicPr>
        <p:blipFill>
          <a:blip r:embed="rId4" cstate="print"/>
          <a:stretch>
            <a:fillRect/>
          </a:stretch>
        </p:blipFill>
        <p:spPr>
          <a:xfrm>
            <a:off x="4953000" y="5638800"/>
            <a:ext cx="4127500" cy="990600"/>
          </a:xfrm>
          <a:prstGeom prst="rect">
            <a:avLst/>
          </a:prstGeom>
        </p:spPr>
      </p:pic>
      <p:sp>
        <p:nvSpPr>
          <p:cNvPr id="11" name="TextBox 10"/>
          <p:cNvSpPr txBox="1"/>
          <p:nvPr/>
        </p:nvSpPr>
        <p:spPr>
          <a:xfrm>
            <a:off x="4267200" y="3048000"/>
            <a:ext cx="1143000" cy="1169551"/>
          </a:xfrm>
          <a:prstGeom prst="rect">
            <a:avLst/>
          </a:prstGeom>
          <a:noFill/>
        </p:spPr>
        <p:txBody>
          <a:bodyPr wrap="square" rtlCol="0">
            <a:spAutoFit/>
          </a:bodyPr>
          <a:lstStyle/>
          <a:p>
            <a:r>
              <a:rPr lang="en-US" sz="1400" b="1" i="1" dirty="0" smtClean="0"/>
              <a:t>VIIRS fire mask over West Africa on 3/1/2015 at 14:15 UTC</a:t>
            </a:r>
            <a:endParaRPr lang="en-US" sz="1400" b="1" i="1" dirty="0"/>
          </a:p>
        </p:txBody>
      </p:sp>
      <p:sp>
        <p:nvSpPr>
          <p:cNvPr id="12" name="TextBox 11"/>
          <p:cNvSpPr txBox="1"/>
          <p:nvPr/>
        </p:nvSpPr>
        <p:spPr>
          <a:xfrm>
            <a:off x="5638800" y="5117068"/>
            <a:ext cx="725711" cy="369332"/>
          </a:xfrm>
          <a:prstGeom prst="rect">
            <a:avLst/>
          </a:prstGeom>
          <a:noFill/>
        </p:spPr>
        <p:txBody>
          <a:bodyPr wrap="none" rtlCol="0">
            <a:spAutoFit/>
          </a:bodyPr>
          <a:lstStyle/>
          <a:p>
            <a:r>
              <a:rPr lang="en-US" i="1" dirty="0" smtClean="0">
                <a:solidFill>
                  <a:schemeClr val="bg1"/>
                </a:solidFill>
              </a:rPr>
              <a:t>water</a:t>
            </a:r>
            <a:endParaRPr lang="en-US" i="1" dirty="0">
              <a:solidFill>
                <a:schemeClr val="bg1"/>
              </a:solidFill>
            </a:endParaRPr>
          </a:p>
        </p:txBody>
      </p:sp>
      <p:sp>
        <p:nvSpPr>
          <p:cNvPr id="13" name="TextBox 12"/>
          <p:cNvSpPr txBox="1"/>
          <p:nvPr/>
        </p:nvSpPr>
        <p:spPr>
          <a:xfrm>
            <a:off x="5791200" y="2057400"/>
            <a:ext cx="1101584" cy="369332"/>
          </a:xfrm>
          <a:prstGeom prst="rect">
            <a:avLst/>
          </a:prstGeom>
          <a:noFill/>
        </p:spPr>
        <p:txBody>
          <a:bodyPr wrap="none" rtlCol="0">
            <a:spAutoFit/>
          </a:bodyPr>
          <a:lstStyle/>
          <a:p>
            <a:r>
              <a:rPr lang="en-US" i="1" dirty="0" smtClean="0"/>
              <a:t>clear land</a:t>
            </a:r>
            <a:endParaRPr lang="en-US" i="1" dirty="0"/>
          </a:p>
        </p:txBody>
      </p:sp>
      <p:sp>
        <p:nvSpPr>
          <p:cNvPr id="14" name="TextBox 13"/>
          <p:cNvSpPr txBox="1"/>
          <p:nvPr/>
        </p:nvSpPr>
        <p:spPr>
          <a:xfrm>
            <a:off x="7772400" y="1981200"/>
            <a:ext cx="590418" cy="369332"/>
          </a:xfrm>
          <a:prstGeom prst="rect">
            <a:avLst/>
          </a:prstGeom>
          <a:noFill/>
        </p:spPr>
        <p:txBody>
          <a:bodyPr wrap="none" rtlCol="0">
            <a:spAutoFit/>
          </a:bodyPr>
          <a:lstStyle/>
          <a:p>
            <a:r>
              <a:rPr lang="en-US" i="1" dirty="0" smtClean="0"/>
              <a:t>fires</a:t>
            </a:r>
            <a:endParaRPr lang="en-US" i="1" dirty="0"/>
          </a:p>
        </p:txBody>
      </p:sp>
      <p:cxnSp>
        <p:nvCxnSpPr>
          <p:cNvPr id="16" name="Straight Arrow Connector 15"/>
          <p:cNvCxnSpPr/>
          <p:nvPr/>
        </p:nvCxnSpPr>
        <p:spPr>
          <a:xfrm>
            <a:off x="8220009" y="2350532"/>
            <a:ext cx="238191" cy="773668"/>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848600" y="2350532"/>
            <a:ext cx="142810" cy="773668"/>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8090" y="2362200"/>
            <a:ext cx="283910" cy="198120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86400" y="5694680"/>
            <a:ext cx="790601" cy="369332"/>
          </a:xfrm>
          <a:prstGeom prst="rect">
            <a:avLst/>
          </a:prstGeom>
          <a:noFill/>
        </p:spPr>
        <p:txBody>
          <a:bodyPr wrap="none" rtlCol="0">
            <a:spAutoFit/>
          </a:bodyPr>
          <a:lstStyle/>
          <a:p>
            <a:r>
              <a:rPr lang="en-US" i="1" dirty="0" smtClean="0">
                <a:solidFill>
                  <a:schemeClr val="bg1"/>
                </a:solidFill>
              </a:rPr>
              <a:t>clouds</a:t>
            </a:r>
            <a:endParaRPr lang="en-US" i="1" dirty="0">
              <a:solidFill>
                <a:schemeClr val="bg1"/>
              </a:solidFill>
            </a:endParaRPr>
          </a:p>
        </p:txBody>
      </p:sp>
      <p:cxnSp>
        <p:nvCxnSpPr>
          <p:cNvPr id="25" name="Straight Arrow Connector 24"/>
          <p:cNvCxnSpPr/>
          <p:nvPr/>
        </p:nvCxnSpPr>
        <p:spPr>
          <a:xfrm flipH="1">
            <a:off x="5715000" y="6075680"/>
            <a:ext cx="152401" cy="30480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334000" y="5933440"/>
            <a:ext cx="198121" cy="6604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53000" y="6581001"/>
            <a:ext cx="4114800" cy="276999"/>
          </a:xfrm>
          <a:prstGeom prst="rect">
            <a:avLst/>
          </a:prstGeom>
          <a:noFill/>
        </p:spPr>
        <p:txBody>
          <a:bodyPr wrap="square" rtlCol="0">
            <a:spAutoFit/>
          </a:bodyPr>
          <a:lstStyle/>
          <a:p>
            <a:pPr algn="ctr"/>
            <a:r>
              <a:rPr lang="en-US" sz="1200" b="1" i="1" dirty="0" smtClean="0"/>
              <a:t>Data processed by STAR AIT from IDPS input</a:t>
            </a:r>
            <a:endParaRPr lang="en-US" sz="1200" b="1" i="1" dirty="0"/>
          </a:p>
        </p:txBody>
      </p:sp>
    </p:spTree>
    <p:extLst>
      <p:ext uri="{BB962C8B-B14F-4D97-AF65-F5344CB8AC3E}">
        <p14:creationId xmlns:p14="http://schemas.microsoft.com/office/powerpoint/2010/main" val="291751522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5624</Words>
  <Application>Microsoft Office PowerPoint</Application>
  <PresentationFormat>On-screen Show (4:3)</PresentationFormat>
  <Paragraphs>673</Paragraphs>
  <Slides>45</Slides>
  <Notes>4</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45</vt:i4>
      </vt:variant>
    </vt:vector>
  </HeadingPairs>
  <TitlesOfParts>
    <vt:vector size="52" baseType="lpstr">
      <vt:lpstr>Office Theme</vt:lpstr>
      <vt:lpstr>1_Office Theme</vt:lpstr>
      <vt:lpstr>2_Office Theme</vt:lpstr>
      <vt:lpstr>3_Office Theme</vt:lpstr>
      <vt:lpstr>4_Office Theme</vt:lpstr>
      <vt:lpstr>5_Office Theme</vt:lpstr>
      <vt:lpstr>Equation</vt:lpstr>
      <vt:lpstr>Poster Session II</vt:lpstr>
      <vt:lpstr>PowerPoint Presentation</vt:lpstr>
      <vt:lpstr>PowerPoint Presentation</vt:lpstr>
      <vt:lpstr>PowerPoint Presentation</vt:lpstr>
      <vt:lpstr>PowerPoint Presentation</vt:lpstr>
      <vt:lpstr>PowerPoint Presentation</vt:lpstr>
      <vt:lpstr>PowerPoint Presentation</vt:lpstr>
      <vt:lpstr>Modeling Suomi-NPP VIIRS Solar Diffuser Degradation due to Space Radiation   Changyong Cao  (NOAA/NESDIS/STAR) and Xi Shao (UMD)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Suomi NPP VIIRS Reflective Solar Band On-orbit                                           Radiometric Performance Assessment   Sirish Upretya  Changyong Caob  aCIRA, Colorado State University, bNOAA/NESDIS/STAR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Resolution Atmospheric Motion Vectors (AMVs) for Application in High Impact Weather Events in the GOES-R era</vt:lpstr>
      <vt:lpstr>PowerPoint Presentation</vt:lpstr>
      <vt:lpstr>PowerPoint Presentation</vt:lpstr>
      <vt:lpstr>Thank you to all poster presenters!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Session I</dc:title>
  <dc:creator>Janel Thomas</dc:creator>
  <cp:lastModifiedBy>Tim Schmit</cp:lastModifiedBy>
  <cp:revision>19</cp:revision>
  <dcterms:created xsi:type="dcterms:W3CDTF">2015-04-15T21:28:32Z</dcterms:created>
  <dcterms:modified xsi:type="dcterms:W3CDTF">2015-04-24T13:11:34Z</dcterms:modified>
</cp:coreProperties>
</file>