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 id="2147483865" r:id="rId19"/>
    <p:sldMasterId id="2147483877" r:id="rId20"/>
    <p:sldMasterId id="2147483889" r:id="rId21"/>
    <p:sldMasterId id="2147483901" r:id="rId22"/>
    <p:sldMasterId id="2147483913" r:id="rId23"/>
  </p:sldMasterIdLst>
  <p:notesMasterIdLst>
    <p:notesMasterId r:id="rId58"/>
  </p:notesMasterIdLst>
  <p:sldIdLst>
    <p:sldId id="256" r:id="rId24"/>
    <p:sldId id="262" r:id="rId25"/>
    <p:sldId id="272" r:id="rId26"/>
    <p:sldId id="286" r:id="rId27"/>
    <p:sldId id="287" r:id="rId28"/>
    <p:sldId id="283" r:id="rId29"/>
    <p:sldId id="278" r:id="rId30"/>
    <p:sldId id="269" r:id="rId31"/>
    <p:sldId id="273" r:id="rId32"/>
    <p:sldId id="265" r:id="rId33"/>
    <p:sldId id="279" r:id="rId34"/>
    <p:sldId id="277" r:id="rId35"/>
    <p:sldId id="263" r:id="rId36"/>
    <p:sldId id="258" r:id="rId37"/>
    <p:sldId id="266" r:id="rId38"/>
    <p:sldId id="267" r:id="rId39"/>
    <p:sldId id="260" r:id="rId40"/>
    <p:sldId id="270" r:id="rId41"/>
    <p:sldId id="259" r:id="rId42"/>
    <p:sldId id="280" r:id="rId43"/>
    <p:sldId id="281" r:id="rId44"/>
    <p:sldId id="282" r:id="rId45"/>
    <p:sldId id="268" r:id="rId46"/>
    <p:sldId id="284" r:id="rId47"/>
    <p:sldId id="276" r:id="rId48"/>
    <p:sldId id="264" r:id="rId49"/>
    <p:sldId id="275" r:id="rId50"/>
    <p:sldId id="257" r:id="rId51"/>
    <p:sldId id="271" r:id="rId52"/>
    <p:sldId id="274" r:id="rId53"/>
    <p:sldId id="261" r:id="rId54"/>
    <p:sldId id="285" r:id="rId55"/>
    <p:sldId id="288" r:id="rId56"/>
    <p:sldId id="289" r:id="rId57"/>
  </p:sldIdLst>
  <p:sldSz cx="9144000" cy="6858000" type="screen4x3"/>
  <p:notesSz cx="6858000" cy="9144000"/>
  <p:defaultTextStyle>
    <a:defPPr>
      <a:defRPr lang="en-US"/>
    </a:defPPr>
    <a:lvl1pPr marL="0" algn="l" defTabSz="908112" rtl="0" eaLnBrk="1" latinLnBrk="0" hangingPunct="1">
      <a:defRPr sz="1800" kern="1200">
        <a:solidFill>
          <a:schemeClr val="tx1"/>
        </a:solidFill>
        <a:latin typeface="+mn-lt"/>
        <a:ea typeface="+mn-ea"/>
        <a:cs typeface="+mn-cs"/>
      </a:defRPr>
    </a:lvl1pPr>
    <a:lvl2pPr marL="454055" algn="l" defTabSz="908112" rtl="0" eaLnBrk="1" latinLnBrk="0" hangingPunct="1">
      <a:defRPr sz="1800" kern="1200">
        <a:solidFill>
          <a:schemeClr val="tx1"/>
        </a:solidFill>
        <a:latin typeface="+mn-lt"/>
        <a:ea typeface="+mn-ea"/>
        <a:cs typeface="+mn-cs"/>
      </a:defRPr>
    </a:lvl2pPr>
    <a:lvl3pPr marL="908112" algn="l" defTabSz="908112" rtl="0" eaLnBrk="1" latinLnBrk="0" hangingPunct="1">
      <a:defRPr sz="1800" kern="1200">
        <a:solidFill>
          <a:schemeClr val="tx1"/>
        </a:solidFill>
        <a:latin typeface="+mn-lt"/>
        <a:ea typeface="+mn-ea"/>
        <a:cs typeface="+mn-cs"/>
      </a:defRPr>
    </a:lvl3pPr>
    <a:lvl4pPr marL="1362168" algn="l" defTabSz="908112" rtl="0" eaLnBrk="1" latinLnBrk="0" hangingPunct="1">
      <a:defRPr sz="1800" kern="1200">
        <a:solidFill>
          <a:schemeClr val="tx1"/>
        </a:solidFill>
        <a:latin typeface="+mn-lt"/>
        <a:ea typeface="+mn-ea"/>
        <a:cs typeface="+mn-cs"/>
      </a:defRPr>
    </a:lvl4pPr>
    <a:lvl5pPr marL="1816224" algn="l" defTabSz="908112" rtl="0" eaLnBrk="1" latinLnBrk="0" hangingPunct="1">
      <a:defRPr sz="1800" kern="1200">
        <a:solidFill>
          <a:schemeClr val="tx1"/>
        </a:solidFill>
        <a:latin typeface="+mn-lt"/>
        <a:ea typeface="+mn-ea"/>
        <a:cs typeface="+mn-cs"/>
      </a:defRPr>
    </a:lvl5pPr>
    <a:lvl6pPr marL="2270280" algn="l" defTabSz="908112" rtl="0" eaLnBrk="1" latinLnBrk="0" hangingPunct="1">
      <a:defRPr sz="1800" kern="1200">
        <a:solidFill>
          <a:schemeClr val="tx1"/>
        </a:solidFill>
        <a:latin typeface="+mn-lt"/>
        <a:ea typeface="+mn-ea"/>
        <a:cs typeface="+mn-cs"/>
      </a:defRPr>
    </a:lvl6pPr>
    <a:lvl7pPr marL="2724337" algn="l" defTabSz="908112" rtl="0" eaLnBrk="1" latinLnBrk="0" hangingPunct="1">
      <a:defRPr sz="1800" kern="1200">
        <a:solidFill>
          <a:schemeClr val="tx1"/>
        </a:solidFill>
        <a:latin typeface="+mn-lt"/>
        <a:ea typeface="+mn-ea"/>
        <a:cs typeface="+mn-cs"/>
      </a:defRPr>
    </a:lvl7pPr>
    <a:lvl8pPr marL="3178392" algn="l" defTabSz="908112" rtl="0" eaLnBrk="1" latinLnBrk="0" hangingPunct="1">
      <a:defRPr sz="1800" kern="1200">
        <a:solidFill>
          <a:schemeClr val="tx1"/>
        </a:solidFill>
        <a:latin typeface="+mn-lt"/>
        <a:ea typeface="+mn-ea"/>
        <a:cs typeface="+mn-cs"/>
      </a:defRPr>
    </a:lvl8pPr>
    <a:lvl9pPr marL="3632448" algn="l" defTabSz="90811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100" autoAdjust="0"/>
  </p:normalViewPr>
  <p:slideViewPr>
    <p:cSldViewPr>
      <p:cViewPr>
        <p:scale>
          <a:sx n="50" d="100"/>
          <a:sy n="50" d="100"/>
        </p:scale>
        <p:origin x="-2376" y="-18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0E6A97-66E3-4CB0-A61D-34B5051AF787}" type="datetimeFigureOut">
              <a:rPr lang="en-US" smtClean="0"/>
              <a:t>4/24/2015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BD5A91-F48D-4EB8-8EBE-4A198FBC99BC}" type="slidenum">
              <a:rPr lang="en-US" smtClean="0"/>
              <a:t>‹#›</a:t>
            </a:fld>
            <a:endParaRPr lang="en-US"/>
          </a:p>
        </p:txBody>
      </p:sp>
    </p:spTree>
    <p:extLst>
      <p:ext uri="{BB962C8B-B14F-4D97-AF65-F5344CB8AC3E}">
        <p14:creationId xmlns:p14="http://schemas.microsoft.com/office/powerpoint/2010/main" val="3881614792"/>
      </p:ext>
    </p:extLst>
  </p:cSld>
  <p:clrMap bg1="lt1" tx1="dk1" bg2="lt2" tx2="dk2" accent1="accent1" accent2="accent2" accent3="accent3" accent4="accent4" accent5="accent5" accent6="accent6" hlink="hlink" folHlink="folHlink"/>
  <p:notesStyle>
    <a:lvl1pPr marL="0" algn="l" defTabSz="908112" rtl="0" eaLnBrk="1" latinLnBrk="0" hangingPunct="1">
      <a:defRPr sz="1200" kern="1200">
        <a:solidFill>
          <a:schemeClr val="tx1"/>
        </a:solidFill>
        <a:latin typeface="+mn-lt"/>
        <a:ea typeface="+mn-ea"/>
        <a:cs typeface="+mn-cs"/>
      </a:defRPr>
    </a:lvl1pPr>
    <a:lvl2pPr marL="454055" algn="l" defTabSz="908112" rtl="0" eaLnBrk="1" latinLnBrk="0" hangingPunct="1">
      <a:defRPr sz="1200" kern="1200">
        <a:solidFill>
          <a:schemeClr val="tx1"/>
        </a:solidFill>
        <a:latin typeface="+mn-lt"/>
        <a:ea typeface="+mn-ea"/>
        <a:cs typeface="+mn-cs"/>
      </a:defRPr>
    </a:lvl2pPr>
    <a:lvl3pPr marL="908112" algn="l" defTabSz="908112" rtl="0" eaLnBrk="1" latinLnBrk="0" hangingPunct="1">
      <a:defRPr sz="1200" kern="1200">
        <a:solidFill>
          <a:schemeClr val="tx1"/>
        </a:solidFill>
        <a:latin typeface="+mn-lt"/>
        <a:ea typeface="+mn-ea"/>
        <a:cs typeface="+mn-cs"/>
      </a:defRPr>
    </a:lvl3pPr>
    <a:lvl4pPr marL="1362168" algn="l" defTabSz="908112" rtl="0" eaLnBrk="1" latinLnBrk="0" hangingPunct="1">
      <a:defRPr sz="1200" kern="1200">
        <a:solidFill>
          <a:schemeClr val="tx1"/>
        </a:solidFill>
        <a:latin typeface="+mn-lt"/>
        <a:ea typeface="+mn-ea"/>
        <a:cs typeface="+mn-cs"/>
      </a:defRPr>
    </a:lvl4pPr>
    <a:lvl5pPr marL="1816224" algn="l" defTabSz="908112" rtl="0" eaLnBrk="1" latinLnBrk="0" hangingPunct="1">
      <a:defRPr sz="1200" kern="1200">
        <a:solidFill>
          <a:schemeClr val="tx1"/>
        </a:solidFill>
        <a:latin typeface="+mn-lt"/>
        <a:ea typeface="+mn-ea"/>
        <a:cs typeface="+mn-cs"/>
      </a:defRPr>
    </a:lvl5pPr>
    <a:lvl6pPr marL="2270280" algn="l" defTabSz="908112" rtl="0" eaLnBrk="1" latinLnBrk="0" hangingPunct="1">
      <a:defRPr sz="1200" kern="1200">
        <a:solidFill>
          <a:schemeClr val="tx1"/>
        </a:solidFill>
        <a:latin typeface="+mn-lt"/>
        <a:ea typeface="+mn-ea"/>
        <a:cs typeface="+mn-cs"/>
      </a:defRPr>
    </a:lvl6pPr>
    <a:lvl7pPr marL="2724337" algn="l" defTabSz="908112" rtl="0" eaLnBrk="1" latinLnBrk="0" hangingPunct="1">
      <a:defRPr sz="1200" kern="1200">
        <a:solidFill>
          <a:schemeClr val="tx1"/>
        </a:solidFill>
        <a:latin typeface="+mn-lt"/>
        <a:ea typeface="+mn-ea"/>
        <a:cs typeface="+mn-cs"/>
      </a:defRPr>
    </a:lvl7pPr>
    <a:lvl8pPr marL="3178392" algn="l" defTabSz="908112" rtl="0" eaLnBrk="1" latinLnBrk="0" hangingPunct="1">
      <a:defRPr sz="1200" kern="1200">
        <a:solidFill>
          <a:schemeClr val="tx1"/>
        </a:solidFill>
        <a:latin typeface="+mn-lt"/>
        <a:ea typeface="+mn-ea"/>
        <a:cs typeface="+mn-cs"/>
      </a:defRPr>
    </a:lvl8pPr>
    <a:lvl9pPr marL="3632448" algn="l" defTabSz="9081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5E4FE-2847-4934-831A-7141C0837680}" type="slidenum">
              <a:rPr lang="en-US" smtClean="0"/>
              <a:t>13</a:t>
            </a:fld>
            <a:endParaRPr lang="en-US"/>
          </a:p>
        </p:txBody>
      </p:sp>
    </p:spTree>
    <p:extLst>
      <p:ext uri="{BB962C8B-B14F-4D97-AF65-F5344CB8AC3E}">
        <p14:creationId xmlns:p14="http://schemas.microsoft.com/office/powerpoint/2010/main" val="113160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lvl1pPr eaLnBrk="0">
              <a:tabLst>
                <a:tab pos="649628" algn="l"/>
                <a:tab pos="1299256" algn="l"/>
                <a:tab pos="1948884" algn="l"/>
                <a:tab pos="2598511" algn="l"/>
              </a:tabLst>
              <a:defRPr>
                <a:solidFill>
                  <a:schemeClr val="tx1"/>
                </a:solidFill>
                <a:latin typeface="Arial" charset="0"/>
                <a:cs typeface="Arial" charset="0"/>
              </a:defRPr>
            </a:lvl1pPr>
            <a:lvl2pPr eaLnBrk="0">
              <a:tabLst>
                <a:tab pos="649628" algn="l"/>
                <a:tab pos="1299256" algn="l"/>
                <a:tab pos="1948884" algn="l"/>
                <a:tab pos="2598511" algn="l"/>
              </a:tabLst>
              <a:defRPr>
                <a:solidFill>
                  <a:schemeClr val="tx1"/>
                </a:solidFill>
                <a:latin typeface="Arial" charset="0"/>
                <a:cs typeface="Arial" charset="0"/>
              </a:defRPr>
            </a:lvl2pPr>
            <a:lvl3pPr eaLnBrk="0">
              <a:tabLst>
                <a:tab pos="649628" algn="l"/>
                <a:tab pos="1299256" algn="l"/>
                <a:tab pos="1948884" algn="l"/>
                <a:tab pos="2598511" algn="l"/>
              </a:tabLst>
              <a:defRPr>
                <a:solidFill>
                  <a:schemeClr val="tx1"/>
                </a:solidFill>
                <a:latin typeface="Arial" charset="0"/>
                <a:cs typeface="Arial" charset="0"/>
              </a:defRPr>
            </a:lvl3pPr>
            <a:lvl4pPr eaLnBrk="0">
              <a:tabLst>
                <a:tab pos="649628" algn="l"/>
                <a:tab pos="1299256" algn="l"/>
                <a:tab pos="1948884" algn="l"/>
                <a:tab pos="2598511" algn="l"/>
              </a:tabLst>
              <a:defRPr>
                <a:solidFill>
                  <a:schemeClr val="tx1"/>
                </a:solidFill>
                <a:latin typeface="Arial" charset="0"/>
                <a:cs typeface="Arial" charset="0"/>
              </a:defRPr>
            </a:lvl4pPr>
            <a:lvl5pPr eaLnBrk="0">
              <a:tabLst>
                <a:tab pos="649628" algn="l"/>
                <a:tab pos="1299256" algn="l"/>
                <a:tab pos="1948884" algn="l"/>
                <a:tab pos="2598511" algn="l"/>
              </a:tabLst>
              <a:defRPr>
                <a:solidFill>
                  <a:schemeClr val="tx1"/>
                </a:solidFill>
                <a:latin typeface="Arial" charset="0"/>
                <a:cs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cs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cs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cs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cs typeface="Arial" charset="0"/>
              </a:defRPr>
            </a:lvl9pPr>
          </a:lstStyle>
          <a:p>
            <a:pPr eaLnBrk="1">
              <a:buFont typeface="Times New Roman" pitchFamily="18" charset="0"/>
              <a:buNone/>
            </a:pPr>
            <a:fld id="{61A8E7D8-9D6A-41E0-B794-D55F28BE4794}" type="slidenum">
              <a:rPr lang="en-US" smtClean="0">
                <a:solidFill>
                  <a:srgbClr val="000000"/>
                </a:solidFill>
                <a:latin typeface="Times New Roman" pitchFamily="18" charset="0"/>
              </a:rPr>
              <a:pPr eaLnBrk="1">
                <a:buFont typeface="Times New Roman" pitchFamily="18" charset="0"/>
                <a:buNone/>
              </a:pPr>
              <a:t>26</a:t>
            </a:fld>
            <a:endParaRPr lang="en-US" smtClean="0">
              <a:solidFill>
                <a:srgbClr val="000000"/>
              </a:solidFill>
              <a:latin typeface="Times New Roman" pitchFamily="18" charset="0"/>
            </a:endParaRPr>
          </a:p>
        </p:txBody>
      </p:sp>
      <p:sp>
        <p:nvSpPr>
          <p:cNvPr id="4099"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055" indent="0" algn="ctr">
              <a:buNone/>
              <a:defRPr>
                <a:solidFill>
                  <a:schemeClr val="tx1">
                    <a:tint val="75000"/>
                  </a:schemeClr>
                </a:solidFill>
              </a:defRPr>
            </a:lvl2pPr>
            <a:lvl3pPr marL="908112" indent="0" algn="ctr">
              <a:buNone/>
              <a:defRPr>
                <a:solidFill>
                  <a:schemeClr val="tx1">
                    <a:tint val="75000"/>
                  </a:schemeClr>
                </a:solidFill>
              </a:defRPr>
            </a:lvl3pPr>
            <a:lvl4pPr marL="1362168" indent="0" algn="ctr">
              <a:buNone/>
              <a:defRPr>
                <a:solidFill>
                  <a:schemeClr val="tx1">
                    <a:tint val="75000"/>
                  </a:schemeClr>
                </a:solidFill>
              </a:defRPr>
            </a:lvl4pPr>
            <a:lvl5pPr marL="1816224" indent="0" algn="ctr">
              <a:buNone/>
              <a:defRPr>
                <a:solidFill>
                  <a:schemeClr val="tx1">
                    <a:tint val="75000"/>
                  </a:schemeClr>
                </a:solidFill>
              </a:defRPr>
            </a:lvl5pPr>
            <a:lvl6pPr marL="2270280" indent="0" algn="ctr">
              <a:buNone/>
              <a:defRPr>
                <a:solidFill>
                  <a:schemeClr val="tx1">
                    <a:tint val="75000"/>
                  </a:schemeClr>
                </a:solidFill>
              </a:defRPr>
            </a:lvl6pPr>
            <a:lvl7pPr marL="2724337" indent="0" algn="ctr">
              <a:buNone/>
              <a:defRPr>
                <a:solidFill>
                  <a:schemeClr val="tx1">
                    <a:tint val="75000"/>
                  </a:schemeClr>
                </a:solidFill>
              </a:defRPr>
            </a:lvl7pPr>
            <a:lvl8pPr marL="3178392" indent="0" algn="ctr">
              <a:buNone/>
              <a:defRPr>
                <a:solidFill>
                  <a:schemeClr val="tx1">
                    <a:tint val="75000"/>
                  </a:schemeClr>
                </a:solidFill>
              </a:defRPr>
            </a:lvl8pPr>
            <a:lvl9pPr marL="36324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992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103879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231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751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67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900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7634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6844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270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3765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1360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07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67851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948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301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1584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3852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2464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349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4856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837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4311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689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85801" y="2130425"/>
            <a:ext cx="7770813" cy="1468438"/>
          </a:xfrm>
        </p:spPr>
        <p:txBody>
          <a:bodyPr/>
          <a:lstStyle/>
          <a:p>
            <a:r>
              <a:rPr lang="es-ES" smtClean="0"/>
              <a:t>Haga clic para modificar el estilo de título del patrón</a:t>
            </a:r>
            <a:endParaRPr lang="en-US"/>
          </a:p>
        </p:txBody>
      </p:sp>
      <p:sp>
        <p:nvSpPr>
          <p:cNvPr id="3" name="Rectangle 2"/>
          <p:cNvSpPr>
            <a:spLocks noGrp="1" noChangeArrowheads="1"/>
          </p:cNvSpPr>
          <p:nvPr>
            <p:ph type="dt" idx="10"/>
          </p:nvPr>
        </p:nvSpPr>
        <p:spPr>
          <a:ln/>
        </p:spPr>
        <p:txBody>
          <a:bodyPr/>
          <a:lstStyle>
            <a:lvl1pPr>
              <a:defRPr/>
            </a:lvl1pPr>
          </a:lstStyle>
          <a:p>
            <a:pPr>
              <a:defRPr/>
            </a:pPr>
            <a:r>
              <a:rPr lang="en-US"/>
              <a:t>4/5/15</a:t>
            </a:r>
          </a:p>
        </p:txBody>
      </p:sp>
      <p:sp>
        <p:nvSpPr>
          <p:cNvPr id="4" name="Rectangle 4"/>
          <p:cNvSpPr>
            <a:spLocks noGrp="1" noChangeArrowheads="1"/>
          </p:cNvSpPr>
          <p:nvPr>
            <p:ph type="sldNum" idx="11"/>
          </p:nvPr>
        </p:nvSpPr>
        <p:spPr>
          <a:ln/>
        </p:spPr>
        <p:txBody>
          <a:bodyPr/>
          <a:lstStyle>
            <a:lvl1pPr>
              <a:defRPr/>
            </a:lvl1pPr>
          </a:lstStyle>
          <a:p>
            <a:pPr>
              <a:defRPr/>
            </a:pPr>
            <a:fld id="{14ED8548-9CED-4655-969C-7BF4BFFF36B0}" type="slidenum">
              <a:rPr lang="en-US"/>
              <a:pPr>
                <a:defRPr/>
              </a:pPr>
              <a:t>‹#›</a:t>
            </a:fld>
            <a:endParaRPr lang="en-US" dirty="0"/>
          </a:p>
        </p:txBody>
      </p:sp>
    </p:spTree>
    <p:extLst>
      <p:ext uri="{BB962C8B-B14F-4D97-AF65-F5344CB8AC3E}">
        <p14:creationId xmlns:p14="http://schemas.microsoft.com/office/powerpoint/2010/main" val="1707135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9984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303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B846B-9C66-4957-9F98-9F9FF54EA4C7}"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F623AD-FDBC-4656-92B3-39218E3A7A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231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7365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9265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033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6938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4048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052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49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4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3308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901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753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53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748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94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69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61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663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918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9510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1282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6550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4626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0606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6821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69" indent="0" algn="ctr">
              <a:buNone/>
              <a:defRPr>
                <a:solidFill>
                  <a:schemeClr val="tx1">
                    <a:tint val="75000"/>
                  </a:schemeClr>
                </a:solidFill>
              </a:defRPr>
            </a:lvl2pPr>
            <a:lvl3pPr marL="913938" indent="0" algn="ctr">
              <a:buNone/>
              <a:defRPr>
                <a:solidFill>
                  <a:schemeClr val="tx1">
                    <a:tint val="75000"/>
                  </a:schemeClr>
                </a:solidFill>
              </a:defRPr>
            </a:lvl3pPr>
            <a:lvl4pPr marL="1370907" indent="0" algn="ctr">
              <a:buNone/>
              <a:defRPr>
                <a:solidFill>
                  <a:schemeClr val="tx1">
                    <a:tint val="75000"/>
                  </a:schemeClr>
                </a:solidFill>
              </a:defRPr>
            </a:lvl4pPr>
            <a:lvl5pPr marL="1827876" indent="0" algn="ctr">
              <a:buNone/>
              <a:defRPr>
                <a:solidFill>
                  <a:schemeClr val="tx1">
                    <a:tint val="75000"/>
                  </a:schemeClr>
                </a:solidFill>
              </a:defRPr>
            </a:lvl5pPr>
            <a:lvl6pPr marL="2284844" indent="0" algn="ctr">
              <a:buNone/>
              <a:defRPr>
                <a:solidFill>
                  <a:schemeClr val="tx1">
                    <a:tint val="75000"/>
                  </a:schemeClr>
                </a:solidFill>
              </a:defRPr>
            </a:lvl6pPr>
            <a:lvl7pPr marL="2741813" indent="0" algn="ctr">
              <a:buNone/>
              <a:defRPr>
                <a:solidFill>
                  <a:schemeClr val="tx1">
                    <a:tint val="75000"/>
                  </a:schemeClr>
                </a:solidFill>
              </a:defRPr>
            </a:lvl7pPr>
            <a:lvl8pPr marL="3198782" indent="0" algn="ctr">
              <a:buNone/>
              <a:defRPr>
                <a:solidFill>
                  <a:schemeClr val="tx1">
                    <a:tint val="75000"/>
                  </a:schemeClr>
                </a:solidFill>
              </a:defRPr>
            </a:lvl8pPr>
            <a:lvl9pPr marL="36557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1729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2607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69" indent="0">
              <a:buNone/>
              <a:defRPr sz="1800">
                <a:solidFill>
                  <a:schemeClr val="tx1">
                    <a:tint val="75000"/>
                  </a:schemeClr>
                </a:solidFill>
              </a:defRPr>
            </a:lvl2pPr>
            <a:lvl3pPr marL="913938" indent="0">
              <a:buNone/>
              <a:defRPr sz="1600">
                <a:solidFill>
                  <a:schemeClr val="tx1">
                    <a:tint val="75000"/>
                  </a:schemeClr>
                </a:solidFill>
              </a:defRPr>
            </a:lvl3pPr>
            <a:lvl4pPr marL="1370907" indent="0">
              <a:buNone/>
              <a:defRPr sz="1400">
                <a:solidFill>
                  <a:schemeClr val="tx1">
                    <a:tint val="75000"/>
                  </a:schemeClr>
                </a:solidFill>
              </a:defRPr>
            </a:lvl4pPr>
            <a:lvl5pPr marL="1827876" indent="0">
              <a:buNone/>
              <a:defRPr sz="1400">
                <a:solidFill>
                  <a:schemeClr val="tx1">
                    <a:tint val="75000"/>
                  </a:schemeClr>
                </a:solidFill>
              </a:defRPr>
            </a:lvl5pPr>
            <a:lvl6pPr marL="2284844" indent="0">
              <a:buNone/>
              <a:defRPr sz="1400">
                <a:solidFill>
                  <a:schemeClr val="tx1">
                    <a:tint val="75000"/>
                  </a:schemeClr>
                </a:solidFill>
              </a:defRPr>
            </a:lvl6pPr>
            <a:lvl7pPr marL="2741813" indent="0">
              <a:buNone/>
              <a:defRPr sz="1400">
                <a:solidFill>
                  <a:schemeClr val="tx1">
                    <a:tint val="75000"/>
                  </a:schemeClr>
                </a:solidFill>
              </a:defRPr>
            </a:lvl7pPr>
            <a:lvl8pPr marL="3198782" indent="0">
              <a:buNone/>
              <a:defRPr sz="1400">
                <a:solidFill>
                  <a:schemeClr val="tx1">
                    <a:tint val="75000"/>
                  </a:schemeClr>
                </a:solidFill>
              </a:defRPr>
            </a:lvl8pPr>
            <a:lvl9pPr marL="365575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0255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3801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9" indent="0">
              <a:buNone/>
              <a:defRPr sz="2000" b="1"/>
            </a:lvl2pPr>
            <a:lvl3pPr marL="913938" indent="0">
              <a:buNone/>
              <a:defRPr sz="1800" b="1"/>
            </a:lvl3pPr>
            <a:lvl4pPr marL="1370907" indent="0">
              <a:buNone/>
              <a:defRPr sz="1600" b="1"/>
            </a:lvl4pPr>
            <a:lvl5pPr marL="1827876" indent="0">
              <a:buNone/>
              <a:defRPr sz="1600" b="1"/>
            </a:lvl5pPr>
            <a:lvl6pPr marL="2284844" indent="0">
              <a:buNone/>
              <a:defRPr sz="1600" b="1"/>
            </a:lvl6pPr>
            <a:lvl7pPr marL="2741813" indent="0">
              <a:buNone/>
              <a:defRPr sz="1600" b="1"/>
            </a:lvl7pPr>
            <a:lvl8pPr marL="3198782" indent="0">
              <a:buNone/>
              <a:defRPr sz="1600" b="1"/>
            </a:lvl8pPr>
            <a:lvl9pPr marL="36557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969" indent="0">
              <a:buNone/>
              <a:defRPr sz="2000" b="1"/>
            </a:lvl2pPr>
            <a:lvl3pPr marL="913938" indent="0">
              <a:buNone/>
              <a:defRPr sz="1800" b="1"/>
            </a:lvl3pPr>
            <a:lvl4pPr marL="1370907" indent="0">
              <a:buNone/>
              <a:defRPr sz="1600" b="1"/>
            </a:lvl4pPr>
            <a:lvl5pPr marL="1827876" indent="0">
              <a:buNone/>
              <a:defRPr sz="1600" b="1"/>
            </a:lvl5pPr>
            <a:lvl6pPr marL="2284844" indent="0">
              <a:buNone/>
              <a:defRPr sz="1600" b="1"/>
            </a:lvl6pPr>
            <a:lvl7pPr marL="2741813" indent="0">
              <a:buNone/>
              <a:defRPr sz="1600" b="1"/>
            </a:lvl7pPr>
            <a:lvl8pPr marL="3198782" indent="0">
              <a:buNone/>
              <a:defRPr sz="1600" b="1"/>
            </a:lvl8pPr>
            <a:lvl9pPr marL="36557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32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344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4139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8370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6969" indent="0">
              <a:buNone/>
              <a:defRPr sz="1200"/>
            </a:lvl2pPr>
            <a:lvl3pPr marL="913938" indent="0">
              <a:buNone/>
              <a:defRPr sz="1000"/>
            </a:lvl3pPr>
            <a:lvl4pPr marL="1370907" indent="0">
              <a:buNone/>
              <a:defRPr sz="900"/>
            </a:lvl4pPr>
            <a:lvl5pPr marL="1827876" indent="0">
              <a:buNone/>
              <a:defRPr sz="900"/>
            </a:lvl5pPr>
            <a:lvl6pPr marL="2284844" indent="0">
              <a:buNone/>
              <a:defRPr sz="900"/>
            </a:lvl6pPr>
            <a:lvl7pPr marL="2741813" indent="0">
              <a:buNone/>
              <a:defRPr sz="900"/>
            </a:lvl7pPr>
            <a:lvl8pPr marL="3198782" indent="0">
              <a:buNone/>
              <a:defRPr sz="900"/>
            </a:lvl8pPr>
            <a:lvl9pPr marL="36557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5452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9" indent="0">
              <a:buNone/>
              <a:defRPr sz="2800"/>
            </a:lvl2pPr>
            <a:lvl3pPr marL="913938" indent="0">
              <a:buNone/>
              <a:defRPr sz="2400"/>
            </a:lvl3pPr>
            <a:lvl4pPr marL="1370907" indent="0">
              <a:buNone/>
              <a:defRPr sz="2000"/>
            </a:lvl4pPr>
            <a:lvl5pPr marL="1827876" indent="0">
              <a:buNone/>
              <a:defRPr sz="2000"/>
            </a:lvl5pPr>
            <a:lvl6pPr marL="2284844" indent="0">
              <a:buNone/>
              <a:defRPr sz="2000"/>
            </a:lvl6pPr>
            <a:lvl7pPr marL="2741813" indent="0">
              <a:buNone/>
              <a:defRPr sz="2000"/>
            </a:lvl7pPr>
            <a:lvl8pPr marL="3198782" indent="0">
              <a:buNone/>
              <a:defRPr sz="2000"/>
            </a:lvl8pPr>
            <a:lvl9pPr marL="365575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9" indent="0">
              <a:buNone/>
              <a:defRPr sz="1200"/>
            </a:lvl2pPr>
            <a:lvl3pPr marL="913938" indent="0">
              <a:buNone/>
              <a:defRPr sz="1000"/>
            </a:lvl3pPr>
            <a:lvl4pPr marL="1370907" indent="0">
              <a:buNone/>
              <a:defRPr sz="900"/>
            </a:lvl4pPr>
            <a:lvl5pPr marL="1827876" indent="0">
              <a:buNone/>
              <a:defRPr sz="900"/>
            </a:lvl5pPr>
            <a:lvl6pPr marL="2284844" indent="0">
              <a:buNone/>
              <a:defRPr sz="900"/>
            </a:lvl6pPr>
            <a:lvl7pPr marL="2741813" indent="0">
              <a:buNone/>
              <a:defRPr sz="900"/>
            </a:lvl7pPr>
            <a:lvl8pPr marL="3198782" indent="0">
              <a:buNone/>
              <a:defRPr sz="900"/>
            </a:lvl8pPr>
            <a:lvl9pPr marL="36557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5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01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5BED5-455D-4318-ACAD-D6A0FD08896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27C27A-6D94-4E03-94CE-6008316FA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295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196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1453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016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063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486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4557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8393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439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29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1871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0777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5217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961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1000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583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5670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82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9635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707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764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497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1516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152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5F262A-8035-4F10-9DC8-51C8C8BEF94C}"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7C6D6-D207-4737-96A6-D966629C02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62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1063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651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378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8414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3939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582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7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4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589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791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0956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7969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04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9185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4509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5204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2498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2387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078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04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025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2198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816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3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596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5052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3559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344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5762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0363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1250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4772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8952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7910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6102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279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1915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7581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2224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0687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3266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883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5819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2370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9675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155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033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995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3362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7229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09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04406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47845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20554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62050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89405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79752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248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034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85842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585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98200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59085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19090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16082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5300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35222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35208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4640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9933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27618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86020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61679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1770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9976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5125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4377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1014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005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235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9080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527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6151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5302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1397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582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27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441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222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32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4055" indent="0">
              <a:buNone/>
              <a:defRPr sz="1800">
                <a:solidFill>
                  <a:schemeClr val="tx1">
                    <a:tint val="75000"/>
                  </a:schemeClr>
                </a:solidFill>
              </a:defRPr>
            </a:lvl2pPr>
            <a:lvl3pPr marL="908112" indent="0">
              <a:buNone/>
              <a:defRPr sz="1600">
                <a:solidFill>
                  <a:schemeClr val="tx1">
                    <a:tint val="75000"/>
                  </a:schemeClr>
                </a:solidFill>
              </a:defRPr>
            </a:lvl3pPr>
            <a:lvl4pPr marL="1362168" indent="0">
              <a:buNone/>
              <a:defRPr sz="1400">
                <a:solidFill>
                  <a:schemeClr val="tx1">
                    <a:tint val="75000"/>
                  </a:schemeClr>
                </a:solidFill>
              </a:defRPr>
            </a:lvl4pPr>
            <a:lvl5pPr marL="1816224" indent="0">
              <a:buNone/>
              <a:defRPr sz="1400">
                <a:solidFill>
                  <a:schemeClr val="tx1">
                    <a:tint val="75000"/>
                  </a:schemeClr>
                </a:solidFill>
              </a:defRPr>
            </a:lvl5pPr>
            <a:lvl6pPr marL="2270280" indent="0">
              <a:buNone/>
              <a:defRPr sz="1400">
                <a:solidFill>
                  <a:schemeClr val="tx1">
                    <a:tint val="75000"/>
                  </a:schemeClr>
                </a:solidFill>
              </a:defRPr>
            </a:lvl6pPr>
            <a:lvl7pPr marL="2724337" indent="0">
              <a:buNone/>
              <a:defRPr sz="1400">
                <a:solidFill>
                  <a:schemeClr val="tx1">
                    <a:tint val="75000"/>
                  </a:schemeClr>
                </a:solidFill>
              </a:defRPr>
            </a:lvl7pPr>
            <a:lvl8pPr marL="3178392" indent="0">
              <a:buNone/>
              <a:defRPr sz="1400">
                <a:solidFill>
                  <a:schemeClr val="tx1">
                    <a:tint val="75000"/>
                  </a:schemeClr>
                </a:solidFill>
              </a:defRPr>
            </a:lvl8pPr>
            <a:lvl9pPr marL="3632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AA3B9C-F34D-4A08-AEA1-F0E3DB2EF660}" type="datetimeFigureOut">
              <a:rPr lang="en-US" smtClean="0"/>
              <a:t>4/24/2015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25072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79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33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791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50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502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93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263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014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856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68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659230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334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64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212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564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23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840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445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04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182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25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055" indent="0">
              <a:buNone/>
              <a:defRPr sz="2000" b="1"/>
            </a:lvl2pPr>
            <a:lvl3pPr marL="908112" indent="0">
              <a:buNone/>
              <a:defRPr sz="1800" b="1"/>
            </a:lvl3pPr>
            <a:lvl4pPr marL="1362168" indent="0">
              <a:buNone/>
              <a:defRPr sz="1600" b="1"/>
            </a:lvl4pPr>
            <a:lvl5pPr marL="1816224" indent="0">
              <a:buNone/>
              <a:defRPr sz="1600" b="1"/>
            </a:lvl5pPr>
            <a:lvl6pPr marL="2270280" indent="0">
              <a:buNone/>
              <a:defRPr sz="1600" b="1"/>
            </a:lvl6pPr>
            <a:lvl7pPr marL="2724337" indent="0">
              <a:buNone/>
              <a:defRPr sz="1600" b="1"/>
            </a:lvl7pPr>
            <a:lvl8pPr marL="3178392" indent="0">
              <a:buNone/>
              <a:defRPr sz="1600" b="1"/>
            </a:lvl8pPr>
            <a:lvl9pPr marL="3632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055" indent="0">
              <a:buNone/>
              <a:defRPr sz="2000" b="1"/>
            </a:lvl2pPr>
            <a:lvl3pPr marL="908112" indent="0">
              <a:buNone/>
              <a:defRPr sz="1800" b="1"/>
            </a:lvl3pPr>
            <a:lvl4pPr marL="1362168" indent="0">
              <a:buNone/>
              <a:defRPr sz="1600" b="1"/>
            </a:lvl4pPr>
            <a:lvl5pPr marL="1816224" indent="0">
              <a:buNone/>
              <a:defRPr sz="1600" b="1"/>
            </a:lvl5pPr>
            <a:lvl6pPr marL="2270280" indent="0">
              <a:buNone/>
              <a:defRPr sz="1600" b="1"/>
            </a:lvl6pPr>
            <a:lvl7pPr marL="2724337" indent="0">
              <a:buNone/>
              <a:defRPr sz="1600" b="1"/>
            </a:lvl7pPr>
            <a:lvl8pPr marL="3178392" indent="0">
              <a:buNone/>
              <a:defRPr sz="1600" b="1"/>
            </a:lvl8pPr>
            <a:lvl9pPr marL="3632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A3B9C-F34D-4A08-AEA1-F0E3DB2EF660}" type="datetimeFigureOut">
              <a:rPr lang="en-US" smtClean="0"/>
              <a:t>4/24/2015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30317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693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843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877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009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955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418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314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6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40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33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AA3B9C-F34D-4A08-AEA1-F0E3DB2EF660}" type="datetimeFigureOut">
              <a:rPr lang="en-US" smtClean="0"/>
              <a:t>4/24/2015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1683841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512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362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614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976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365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529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363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054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346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14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A3B9C-F34D-4A08-AEA1-F0E3DB2EF660}" type="datetimeFigureOut">
              <a:rPr lang="en-US" smtClean="0"/>
              <a:t>4/24/2015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3110729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992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9020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71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83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060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69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648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4568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62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39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4"/>
            <a:ext cx="3008313" cy="4691063"/>
          </a:xfrm>
        </p:spPr>
        <p:txBody>
          <a:bodyPr/>
          <a:lstStyle>
            <a:lvl1pPr marL="0" indent="0">
              <a:buNone/>
              <a:defRPr sz="1400"/>
            </a:lvl1pPr>
            <a:lvl2pPr marL="454055" indent="0">
              <a:buNone/>
              <a:defRPr sz="1200"/>
            </a:lvl2pPr>
            <a:lvl3pPr marL="908112" indent="0">
              <a:buNone/>
              <a:defRPr sz="1000"/>
            </a:lvl3pPr>
            <a:lvl4pPr marL="1362168" indent="0">
              <a:buNone/>
              <a:defRPr sz="900"/>
            </a:lvl4pPr>
            <a:lvl5pPr marL="1816224" indent="0">
              <a:buNone/>
              <a:defRPr sz="900"/>
            </a:lvl5pPr>
            <a:lvl6pPr marL="2270280" indent="0">
              <a:buNone/>
              <a:defRPr sz="900"/>
            </a:lvl6pPr>
            <a:lvl7pPr marL="2724337" indent="0">
              <a:buNone/>
              <a:defRPr sz="900"/>
            </a:lvl7pPr>
            <a:lvl8pPr marL="3178392" indent="0">
              <a:buNone/>
              <a:defRPr sz="900"/>
            </a:lvl8pPr>
            <a:lvl9pPr marL="363244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21242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743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281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980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461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253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935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49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52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879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55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055" indent="0">
              <a:buNone/>
              <a:defRPr sz="2800"/>
            </a:lvl2pPr>
            <a:lvl3pPr marL="908112" indent="0">
              <a:buNone/>
              <a:defRPr sz="2400"/>
            </a:lvl3pPr>
            <a:lvl4pPr marL="1362168" indent="0">
              <a:buNone/>
              <a:defRPr sz="2000"/>
            </a:lvl4pPr>
            <a:lvl5pPr marL="1816224" indent="0">
              <a:buNone/>
              <a:defRPr sz="2000"/>
            </a:lvl5pPr>
            <a:lvl6pPr marL="2270280" indent="0">
              <a:buNone/>
              <a:defRPr sz="2000"/>
            </a:lvl6pPr>
            <a:lvl7pPr marL="2724337" indent="0">
              <a:buNone/>
              <a:defRPr sz="2000"/>
            </a:lvl7pPr>
            <a:lvl8pPr marL="3178392" indent="0">
              <a:buNone/>
              <a:defRPr sz="2000"/>
            </a:lvl8pPr>
            <a:lvl9pPr marL="363244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055" indent="0">
              <a:buNone/>
              <a:defRPr sz="1200"/>
            </a:lvl2pPr>
            <a:lvl3pPr marL="908112" indent="0">
              <a:buNone/>
              <a:defRPr sz="1000"/>
            </a:lvl3pPr>
            <a:lvl4pPr marL="1362168" indent="0">
              <a:buNone/>
              <a:defRPr sz="900"/>
            </a:lvl4pPr>
            <a:lvl5pPr marL="1816224" indent="0">
              <a:buNone/>
              <a:defRPr sz="900"/>
            </a:lvl5pPr>
            <a:lvl6pPr marL="2270280" indent="0">
              <a:buNone/>
              <a:defRPr sz="900"/>
            </a:lvl6pPr>
            <a:lvl7pPr marL="2724337" indent="0">
              <a:buNone/>
              <a:defRPr sz="900"/>
            </a:lvl7pPr>
            <a:lvl8pPr marL="3178392" indent="0">
              <a:buNone/>
              <a:defRPr sz="900"/>
            </a:lvl8pPr>
            <a:lvl9pPr marL="363244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A3B9C-F34D-4A08-AEA1-F0E3DB2EF660}" type="datetimeFigureOut">
              <a:rPr lang="en-US" smtClean="0"/>
              <a:t>4/24/2015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9E984-80F3-46A5-81A1-D177533B803F}" type="slidenum">
              <a:rPr lang="en-US" smtClean="0"/>
              <a:t>‹#›</a:t>
            </a:fld>
            <a:endParaRPr lang="en-US"/>
          </a:p>
        </p:txBody>
      </p:sp>
    </p:spTree>
    <p:extLst>
      <p:ext uri="{BB962C8B-B14F-4D97-AF65-F5344CB8AC3E}">
        <p14:creationId xmlns:p14="http://schemas.microsoft.com/office/powerpoint/2010/main" val="24225683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04" indent="0" algn="ctr">
              <a:buNone/>
              <a:defRPr>
                <a:solidFill>
                  <a:schemeClr val="tx1">
                    <a:tint val="75000"/>
                  </a:schemeClr>
                </a:solidFill>
              </a:defRPr>
            </a:lvl2pPr>
            <a:lvl3pPr marL="908410" indent="0" algn="ctr">
              <a:buNone/>
              <a:defRPr>
                <a:solidFill>
                  <a:schemeClr val="tx1">
                    <a:tint val="75000"/>
                  </a:schemeClr>
                </a:solidFill>
              </a:defRPr>
            </a:lvl3pPr>
            <a:lvl4pPr marL="1362614" indent="0" algn="ctr">
              <a:buNone/>
              <a:defRPr>
                <a:solidFill>
                  <a:schemeClr val="tx1">
                    <a:tint val="75000"/>
                  </a:schemeClr>
                </a:solidFill>
              </a:defRPr>
            </a:lvl4pPr>
            <a:lvl5pPr marL="1816819" indent="0" algn="ctr">
              <a:buNone/>
              <a:defRPr>
                <a:solidFill>
                  <a:schemeClr val="tx1">
                    <a:tint val="75000"/>
                  </a:schemeClr>
                </a:solidFill>
              </a:defRPr>
            </a:lvl5pPr>
            <a:lvl6pPr marL="2271024" indent="0" algn="ctr">
              <a:buNone/>
              <a:defRPr>
                <a:solidFill>
                  <a:schemeClr val="tx1">
                    <a:tint val="75000"/>
                  </a:schemeClr>
                </a:solidFill>
              </a:defRPr>
            </a:lvl6pPr>
            <a:lvl7pPr marL="2725229" indent="0" algn="ctr">
              <a:buNone/>
              <a:defRPr>
                <a:solidFill>
                  <a:schemeClr val="tx1">
                    <a:tint val="75000"/>
                  </a:schemeClr>
                </a:solidFill>
              </a:defRPr>
            </a:lvl7pPr>
            <a:lvl8pPr marL="3179433" indent="0" algn="ctr">
              <a:buNone/>
              <a:defRPr>
                <a:solidFill>
                  <a:schemeClr val="tx1">
                    <a:tint val="75000"/>
                  </a:schemeClr>
                </a:solidFill>
              </a:defRPr>
            </a:lvl8pPr>
            <a:lvl9pPr marL="36336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1479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572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4204" indent="0">
              <a:buNone/>
              <a:defRPr sz="1800">
                <a:solidFill>
                  <a:schemeClr val="tx1">
                    <a:tint val="75000"/>
                  </a:schemeClr>
                </a:solidFill>
              </a:defRPr>
            </a:lvl2pPr>
            <a:lvl3pPr marL="908410" indent="0">
              <a:buNone/>
              <a:defRPr sz="1600">
                <a:solidFill>
                  <a:schemeClr val="tx1">
                    <a:tint val="75000"/>
                  </a:schemeClr>
                </a:solidFill>
              </a:defRPr>
            </a:lvl3pPr>
            <a:lvl4pPr marL="1362614" indent="0">
              <a:buNone/>
              <a:defRPr sz="1400">
                <a:solidFill>
                  <a:schemeClr val="tx1">
                    <a:tint val="75000"/>
                  </a:schemeClr>
                </a:solidFill>
              </a:defRPr>
            </a:lvl4pPr>
            <a:lvl5pPr marL="1816819" indent="0">
              <a:buNone/>
              <a:defRPr sz="1400">
                <a:solidFill>
                  <a:schemeClr val="tx1">
                    <a:tint val="75000"/>
                  </a:schemeClr>
                </a:solidFill>
              </a:defRPr>
            </a:lvl5pPr>
            <a:lvl6pPr marL="2271024" indent="0">
              <a:buNone/>
              <a:defRPr sz="1400">
                <a:solidFill>
                  <a:schemeClr val="tx1">
                    <a:tint val="75000"/>
                  </a:schemeClr>
                </a:solidFill>
              </a:defRPr>
            </a:lvl6pPr>
            <a:lvl7pPr marL="2725229" indent="0">
              <a:buNone/>
              <a:defRPr sz="1400">
                <a:solidFill>
                  <a:schemeClr val="tx1">
                    <a:tint val="75000"/>
                  </a:schemeClr>
                </a:solidFill>
              </a:defRPr>
            </a:lvl7pPr>
            <a:lvl8pPr marL="3179433" indent="0">
              <a:buNone/>
              <a:defRPr sz="1400">
                <a:solidFill>
                  <a:schemeClr val="tx1">
                    <a:tint val="75000"/>
                  </a:schemeClr>
                </a:solidFill>
              </a:defRPr>
            </a:lvl8pPr>
            <a:lvl9pPr marL="36336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22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586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4204" indent="0">
              <a:buNone/>
              <a:defRPr sz="2000" b="1"/>
            </a:lvl2pPr>
            <a:lvl3pPr marL="908410" indent="0">
              <a:buNone/>
              <a:defRPr sz="1800" b="1"/>
            </a:lvl3pPr>
            <a:lvl4pPr marL="1362614" indent="0">
              <a:buNone/>
              <a:defRPr sz="1600" b="1"/>
            </a:lvl4pPr>
            <a:lvl5pPr marL="1816819" indent="0">
              <a:buNone/>
              <a:defRPr sz="1600" b="1"/>
            </a:lvl5pPr>
            <a:lvl6pPr marL="2271024" indent="0">
              <a:buNone/>
              <a:defRPr sz="1600" b="1"/>
            </a:lvl6pPr>
            <a:lvl7pPr marL="2725229" indent="0">
              <a:buNone/>
              <a:defRPr sz="1600" b="1"/>
            </a:lvl7pPr>
            <a:lvl8pPr marL="3179433" indent="0">
              <a:buNone/>
              <a:defRPr sz="1600" b="1"/>
            </a:lvl8pPr>
            <a:lvl9pPr marL="36336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564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716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529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3" cy="4691063"/>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36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04" indent="0">
              <a:buNone/>
              <a:defRPr sz="2800"/>
            </a:lvl2pPr>
            <a:lvl3pPr marL="908410" indent="0">
              <a:buNone/>
              <a:defRPr sz="2400"/>
            </a:lvl3pPr>
            <a:lvl4pPr marL="1362614" indent="0">
              <a:buNone/>
              <a:defRPr sz="2000"/>
            </a:lvl4pPr>
            <a:lvl5pPr marL="1816819" indent="0">
              <a:buNone/>
              <a:defRPr sz="2000"/>
            </a:lvl5pPr>
            <a:lvl6pPr marL="2271024" indent="0">
              <a:buNone/>
              <a:defRPr sz="2000"/>
            </a:lvl6pPr>
            <a:lvl7pPr marL="2725229" indent="0">
              <a:buNone/>
              <a:defRPr sz="2000"/>
            </a:lvl7pPr>
            <a:lvl8pPr marL="3179433" indent="0">
              <a:buNone/>
              <a:defRPr sz="2000"/>
            </a:lvl8pPr>
            <a:lvl9pPr marL="36336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04" indent="0">
              <a:buNone/>
              <a:defRPr sz="1200"/>
            </a:lvl2pPr>
            <a:lvl3pPr marL="908410" indent="0">
              <a:buNone/>
              <a:defRPr sz="1000"/>
            </a:lvl3pPr>
            <a:lvl4pPr marL="1362614" indent="0">
              <a:buNone/>
              <a:defRPr sz="900"/>
            </a:lvl4pPr>
            <a:lvl5pPr marL="1816819" indent="0">
              <a:buNone/>
              <a:defRPr sz="900"/>
            </a:lvl5pPr>
            <a:lvl6pPr marL="2271024" indent="0">
              <a:buNone/>
              <a:defRPr sz="900"/>
            </a:lvl6pPr>
            <a:lvl7pPr marL="2725229" indent="0">
              <a:buNone/>
              <a:defRPr sz="900"/>
            </a:lvl7pPr>
            <a:lvl8pPr marL="3179433" indent="0">
              <a:buNone/>
              <a:defRPr sz="900"/>
            </a:lvl8pPr>
            <a:lvl9pPr marL="36336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425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461AD-AE4D-4E5F-B105-5EEE0D965221}" type="datetimeFigureOut">
              <a:rPr lang="en-US" smtClean="0">
                <a:solidFill>
                  <a:prstClr val="black">
                    <a:tint val="75000"/>
                  </a:prstClr>
                </a:solidFill>
              </a:rPr>
              <a:pPr/>
              <a:t>4/24/2015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774F97-2FA2-4CA9-A9F0-BFC1A6E5C6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83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2" tIns="45406" rIns="90812" bIns="454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4"/>
            <a:ext cx="8229600" cy="4525963"/>
          </a:xfrm>
          <a:prstGeom prst="rect">
            <a:avLst/>
          </a:prstGeom>
        </p:spPr>
        <p:txBody>
          <a:bodyPr vert="horz" lIns="90812" tIns="45406" rIns="90812" bIns="454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0812" tIns="45406" rIns="90812" bIns="45406" rtlCol="0" anchor="ctr"/>
          <a:lstStyle>
            <a:lvl1pPr algn="l">
              <a:defRPr sz="1200">
                <a:solidFill>
                  <a:schemeClr val="tx1">
                    <a:tint val="75000"/>
                  </a:schemeClr>
                </a:solidFill>
              </a:defRPr>
            </a:lvl1pPr>
          </a:lstStyle>
          <a:p>
            <a:fld id="{34AA3B9C-F34D-4A08-AEA1-F0E3DB2EF660}" type="datetimeFigureOut">
              <a:rPr lang="en-US" smtClean="0"/>
              <a:t>4/24/2015</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0812" tIns="45406" rIns="90812" bIns="454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0812" tIns="45406" rIns="90812" bIns="45406" rtlCol="0" anchor="ctr"/>
          <a:lstStyle>
            <a:lvl1pPr algn="r">
              <a:defRPr sz="1200">
                <a:solidFill>
                  <a:schemeClr val="tx1">
                    <a:tint val="75000"/>
                  </a:schemeClr>
                </a:solidFill>
              </a:defRPr>
            </a:lvl1pPr>
          </a:lstStyle>
          <a:p>
            <a:fld id="{F839E984-80F3-46A5-81A1-D177533B803F}" type="slidenum">
              <a:rPr lang="en-US" smtClean="0"/>
              <a:t>‹#›</a:t>
            </a:fld>
            <a:endParaRPr lang="en-US"/>
          </a:p>
        </p:txBody>
      </p:sp>
    </p:spTree>
    <p:extLst>
      <p:ext uri="{BB962C8B-B14F-4D97-AF65-F5344CB8AC3E}">
        <p14:creationId xmlns:p14="http://schemas.microsoft.com/office/powerpoint/2010/main" val="23944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08112" rtl="0" eaLnBrk="1" latinLnBrk="0" hangingPunct="1">
        <a:spcBef>
          <a:spcPct val="0"/>
        </a:spcBef>
        <a:buNone/>
        <a:defRPr sz="4400" kern="1200">
          <a:solidFill>
            <a:schemeClr val="tx1"/>
          </a:solidFill>
          <a:latin typeface="+mj-lt"/>
          <a:ea typeface="+mj-ea"/>
          <a:cs typeface="+mj-cs"/>
        </a:defRPr>
      </a:lvl1pPr>
    </p:titleStyle>
    <p:bodyStyle>
      <a:lvl1pPr marL="340543" indent="-340543" algn="l" defTabSz="90811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7843" indent="-283785" algn="l" defTabSz="90811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141" indent="-227030" algn="l" defTabSz="9081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196"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3251"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7308"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1365"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5420"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9473" indent="-227030" algn="l" defTabSz="9081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8112" rtl="0" eaLnBrk="1" latinLnBrk="0" hangingPunct="1">
        <a:defRPr sz="1800" kern="1200">
          <a:solidFill>
            <a:schemeClr val="tx1"/>
          </a:solidFill>
          <a:latin typeface="+mn-lt"/>
          <a:ea typeface="+mn-ea"/>
          <a:cs typeface="+mn-cs"/>
        </a:defRPr>
      </a:lvl1pPr>
      <a:lvl2pPr marL="454055" algn="l" defTabSz="908112" rtl="0" eaLnBrk="1" latinLnBrk="0" hangingPunct="1">
        <a:defRPr sz="1800" kern="1200">
          <a:solidFill>
            <a:schemeClr val="tx1"/>
          </a:solidFill>
          <a:latin typeface="+mn-lt"/>
          <a:ea typeface="+mn-ea"/>
          <a:cs typeface="+mn-cs"/>
        </a:defRPr>
      </a:lvl2pPr>
      <a:lvl3pPr marL="908112" algn="l" defTabSz="908112" rtl="0" eaLnBrk="1" latinLnBrk="0" hangingPunct="1">
        <a:defRPr sz="1800" kern="1200">
          <a:solidFill>
            <a:schemeClr val="tx1"/>
          </a:solidFill>
          <a:latin typeface="+mn-lt"/>
          <a:ea typeface="+mn-ea"/>
          <a:cs typeface="+mn-cs"/>
        </a:defRPr>
      </a:lvl3pPr>
      <a:lvl4pPr marL="1362168" algn="l" defTabSz="908112" rtl="0" eaLnBrk="1" latinLnBrk="0" hangingPunct="1">
        <a:defRPr sz="1800" kern="1200">
          <a:solidFill>
            <a:schemeClr val="tx1"/>
          </a:solidFill>
          <a:latin typeface="+mn-lt"/>
          <a:ea typeface="+mn-ea"/>
          <a:cs typeface="+mn-cs"/>
        </a:defRPr>
      </a:lvl4pPr>
      <a:lvl5pPr marL="1816224" algn="l" defTabSz="908112" rtl="0" eaLnBrk="1" latinLnBrk="0" hangingPunct="1">
        <a:defRPr sz="1800" kern="1200">
          <a:solidFill>
            <a:schemeClr val="tx1"/>
          </a:solidFill>
          <a:latin typeface="+mn-lt"/>
          <a:ea typeface="+mn-ea"/>
          <a:cs typeface="+mn-cs"/>
        </a:defRPr>
      </a:lvl5pPr>
      <a:lvl6pPr marL="2270280" algn="l" defTabSz="908112" rtl="0" eaLnBrk="1" latinLnBrk="0" hangingPunct="1">
        <a:defRPr sz="1800" kern="1200">
          <a:solidFill>
            <a:schemeClr val="tx1"/>
          </a:solidFill>
          <a:latin typeface="+mn-lt"/>
          <a:ea typeface="+mn-ea"/>
          <a:cs typeface="+mn-cs"/>
        </a:defRPr>
      </a:lvl6pPr>
      <a:lvl7pPr marL="2724337" algn="l" defTabSz="908112" rtl="0" eaLnBrk="1" latinLnBrk="0" hangingPunct="1">
        <a:defRPr sz="1800" kern="1200">
          <a:solidFill>
            <a:schemeClr val="tx1"/>
          </a:solidFill>
          <a:latin typeface="+mn-lt"/>
          <a:ea typeface="+mn-ea"/>
          <a:cs typeface="+mn-cs"/>
        </a:defRPr>
      </a:lvl7pPr>
      <a:lvl8pPr marL="3178392" algn="l" defTabSz="908112" rtl="0" eaLnBrk="1" latinLnBrk="0" hangingPunct="1">
        <a:defRPr sz="1800" kern="1200">
          <a:solidFill>
            <a:schemeClr val="tx1"/>
          </a:solidFill>
          <a:latin typeface="+mn-lt"/>
          <a:ea typeface="+mn-ea"/>
          <a:cs typeface="+mn-cs"/>
        </a:defRPr>
      </a:lvl8pPr>
      <a:lvl9pPr marL="3632448" algn="l" defTabSz="90811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38270907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1D4B846B-9C66-4957-9F98-9F9FF54EA4C7}"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93F623AD-FDBC-4656-92B3-39218E3A7A20}"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268420403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161787868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241496936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4" tIns="45697" rIns="91394" bIns="4569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94" tIns="45697" rIns="91394" bIns="4569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94" tIns="45697" rIns="91394" bIns="45697" rtlCol="0" anchor="ctr"/>
          <a:lstStyle>
            <a:lvl1pPr algn="l">
              <a:defRPr sz="1200">
                <a:solidFill>
                  <a:schemeClr val="tx1">
                    <a:tint val="75000"/>
                  </a:schemeClr>
                </a:solidFill>
              </a:defRPr>
            </a:lvl1pPr>
          </a:lstStyle>
          <a:p>
            <a:pPr defTabSz="913938"/>
            <a:fld id="{87F5BED5-455D-4318-ACAD-D6A0FD088961}" type="datetimeFigureOut">
              <a:rPr lang="en-US" smtClean="0">
                <a:solidFill>
                  <a:prstClr val="black">
                    <a:tint val="75000"/>
                  </a:prstClr>
                </a:solidFill>
              </a:rPr>
              <a:pPr defTabSz="913938"/>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4" tIns="45697" rIns="91394" bIns="45697" rtlCol="0" anchor="ctr"/>
          <a:lstStyle>
            <a:lvl1pPr algn="ctr">
              <a:defRPr sz="1200">
                <a:solidFill>
                  <a:schemeClr val="tx1">
                    <a:tint val="75000"/>
                  </a:schemeClr>
                </a:solidFill>
              </a:defRPr>
            </a:lvl1pPr>
          </a:lstStyle>
          <a:p>
            <a:pPr defTabSz="913938"/>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4" tIns="45697" rIns="91394" bIns="45697" rtlCol="0" anchor="ctr"/>
          <a:lstStyle>
            <a:lvl1pPr algn="r">
              <a:defRPr sz="1200">
                <a:solidFill>
                  <a:schemeClr val="tx1">
                    <a:tint val="75000"/>
                  </a:schemeClr>
                </a:solidFill>
              </a:defRPr>
            </a:lvl1pPr>
          </a:lstStyle>
          <a:p>
            <a:pPr defTabSz="913938"/>
            <a:fld id="{FE27C27A-6D94-4E03-94CE-6008316FAB1A}" type="slidenum">
              <a:rPr lang="en-US" smtClean="0">
                <a:solidFill>
                  <a:prstClr val="black">
                    <a:tint val="75000"/>
                  </a:prstClr>
                </a:solidFill>
              </a:rPr>
              <a:pPr defTabSz="913938"/>
              <a:t>‹#›</a:t>
            </a:fld>
            <a:endParaRPr lang="en-US">
              <a:solidFill>
                <a:prstClr val="black">
                  <a:tint val="75000"/>
                </a:prstClr>
              </a:solidFill>
            </a:endParaRPr>
          </a:p>
        </p:txBody>
      </p:sp>
    </p:spTree>
    <p:extLst>
      <p:ext uri="{BB962C8B-B14F-4D97-AF65-F5344CB8AC3E}">
        <p14:creationId xmlns:p14="http://schemas.microsoft.com/office/powerpoint/2010/main" val="2235163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3938" rtl="0" eaLnBrk="1" latinLnBrk="0" hangingPunct="1">
        <a:spcBef>
          <a:spcPct val="0"/>
        </a:spcBef>
        <a:buNone/>
        <a:defRPr sz="4400" kern="1200">
          <a:solidFill>
            <a:schemeClr val="tx1"/>
          </a:solidFill>
          <a:latin typeface="+mj-lt"/>
          <a:ea typeface="+mj-ea"/>
          <a:cs typeface="+mj-cs"/>
        </a:defRPr>
      </a:lvl1pPr>
    </p:titleStyle>
    <p:bodyStyle>
      <a:lvl1pPr marL="342727" indent="-342727" algn="l" defTabSz="9139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22" indent="-228484" algn="l" defTabSz="91393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391"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60"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29"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298"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67"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36" indent="-228484" algn="l" defTabSz="91393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38" rtl="0" eaLnBrk="1" latinLnBrk="0" hangingPunct="1">
        <a:defRPr sz="1800" kern="1200">
          <a:solidFill>
            <a:schemeClr val="tx1"/>
          </a:solidFill>
          <a:latin typeface="+mn-lt"/>
          <a:ea typeface="+mn-ea"/>
          <a:cs typeface="+mn-cs"/>
        </a:defRPr>
      </a:lvl1pPr>
      <a:lvl2pPr marL="456969" algn="l" defTabSz="913938" rtl="0" eaLnBrk="1" latinLnBrk="0" hangingPunct="1">
        <a:defRPr sz="1800" kern="1200">
          <a:solidFill>
            <a:schemeClr val="tx1"/>
          </a:solidFill>
          <a:latin typeface="+mn-lt"/>
          <a:ea typeface="+mn-ea"/>
          <a:cs typeface="+mn-cs"/>
        </a:defRPr>
      </a:lvl2pPr>
      <a:lvl3pPr marL="913938" algn="l" defTabSz="913938" rtl="0" eaLnBrk="1" latinLnBrk="0" hangingPunct="1">
        <a:defRPr sz="1800" kern="1200">
          <a:solidFill>
            <a:schemeClr val="tx1"/>
          </a:solidFill>
          <a:latin typeface="+mn-lt"/>
          <a:ea typeface="+mn-ea"/>
          <a:cs typeface="+mn-cs"/>
        </a:defRPr>
      </a:lvl3pPr>
      <a:lvl4pPr marL="1370907" algn="l" defTabSz="913938" rtl="0" eaLnBrk="1" latinLnBrk="0" hangingPunct="1">
        <a:defRPr sz="1800" kern="1200">
          <a:solidFill>
            <a:schemeClr val="tx1"/>
          </a:solidFill>
          <a:latin typeface="+mn-lt"/>
          <a:ea typeface="+mn-ea"/>
          <a:cs typeface="+mn-cs"/>
        </a:defRPr>
      </a:lvl4pPr>
      <a:lvl5pPr marL="1827876" algn="l" defTabSz="913938" rtl="0" eaLnBrk="1" latinLnBrk="0" hangingPunct="1">
        <a:defRPr sz="1800" kern="1200">
          <a:solidFill>
            <a:schemeClr val="tx1"/>
          </a:solidFill>
          <a:latin typeface="+mn-lt"/>
          <a:ea typeface="+mn-ea"/>
          <a:cs typeface="+mn-cs"/>
        </a:defRPr>
      </a:lvl5pPr>
      <a:lvl6pPr marL="2284844" algn="l" defTabSz="913938" rtl="0" eaLnBrk="1" latinLnBrk="0" hangingPunct="1">
        <a:defRPr sz="1800" kern="1200">
          <a:solidFill>
            <a:schemeClr val="tx1"/>
          </a:solidFill>
          <a:latin typeface="+mn-lt"/>
          <a:ea typeface="+mn-ea"/>
          <a:cs typeface="+mn-cs"/>
        </a:defRPr>
      </a:lvl6pPr>
      <a:lvl7pPr marL="2741813" algn="l" defTabSz="913938" rtl="0" eaLnBrk="1" latinLnBrk="0" hangingPunct="1">
        <a:defRPr sz="1800" kern="1200">
          <a:solidFill>
            <a:schemeClr val="tx1"/>
          </a:solidFill>
          <a:latin typeface="+mn-lt"/>
          <a:ea typeface="+mn-ea"/>
          <a:cs typeface="+mn-cs"/>
        </a:defRPr>
      </a:lvl7pPr>
      <a:lvl8pPr marL="3198782" algn="l" defTabSz="913938" rtl="0" eaLnBrk="1" latinLnBrk="0" hangingPunct="1">
        <a:defRPr sz="1800" kern="1200">
          <a:solidFill>
            <a:schemeClr val="tx1"/>
          </a:solidFill>
          <a:latin typeface="+mn-lt"/>
          <a:ea typeface="+mn-ea"/>
          <a:cs typeface="+mn-cs"/>
        </a:defRPr>
      </a:lvl8pPr>
      <a:lvl9pPr marL="3655751" algn="l" defTabSz="91393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6613350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05F262A-8035-4F10-9DC8-51C8C8BEF94C}"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117C6D6-D207-4737-96A6-D966629C02E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180442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8598350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1104373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0615280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232556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4839131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48128805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58027455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C1461AD-AE4D-4E5F-B105-5EEE0D965221}" type="datetimeFigureOut">
              <a:rPr lang="en-US" smtClean="0">
                <a:solidFill>
                  <a:prstClr val="black">
                    <a:tint val="75000"/>
                  </a:prstClr>
                </a:solidFill>
              </a:rPr>
              <a:pPr defTabSz="91440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774F97-2FA2-4CA9-A9F0-BFC1A6E5C6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0877900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12922620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37417477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40073605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40490989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17645588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30836424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42" tIns="45421" rIns="90842" bIns="4542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3"/>
            <a:ext cx="8229600" cy="4525963"/>
          </a:xfrm>
          <a:prstGeom prst="rect">
            <a:avLst/>
          </a:prstGeom>
        </p:spPr>
        <p:txBody>
          <a:bodyPr vert="horz" lIns="90842" tIns="45421" rIns="90842" bIns="454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842" tIns="45421" rIns="90842" bIns="45421" rtlCol="0" anchor="ctr"/>
          <a:lstStyle>
            <a:lvl1pPr algn="l">
              <a:defRPr sz="1200">
                <a:solidFill>
                  <a:schemeClr val="tx1">
                    <a:tint val="75000"/>
                  </a:schemeClr>
                </a:solidFill>
              </a:defRPr>
            </a:lvl1pPr>
          </a:lstStyle>
          <a:p>
            <a:pPr defTabSz="908410"/>
            <a:fld id="{8C1461AD-AE4D-4E5F-B105-5EEE0D965221}" type="datetimeFigureOut">
              <a:rPr lang="en-US" smtClean="0">
                <a:solidFill>
                  <a:prstClr val="black">
                    <a:tint val="75000"/>
                  </a:prstClr>
                </a:solidFill>
              </a:rPr>
              <a:pPr defTabSz="908410"/>
              <a:t>4/24/2015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42" tIns="45421" rIns="90842" bIns="45421" rtlCol="0" anchor="ctr"/>
          <a:lstStyle>
            <a:lvl1pPr algn="ctr">
              <a:defRPr sz="1200">
                <a:solidFill>
                  <a:schemeClr val="tx1">
                    <a:tint val="75000"/>
                  </a:schemeClr>
                </a:solidFill>
              </a:defRPr>
            </a:lvl1pPr>
          </a:lstStyle>
          <a:p>
            <a:pPr defTabSz="9084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42" tIns="45421" rIns="90842" bIns="45421" rtlCol="0" anchor="ctr"/>
          <a:lstStyle>
            <a:lvl1pPr algn="r">
              <a:defRPr sz="1200">
                <a:solidFill>
                  <a:schemeClr val="tx1">
                    <a:tint val="75000"/>
                  </a:schemeClr>
                </a:solidFill>
              </a:defRPr>
            </a:lvl1pPr>
          </a:lstStyle>
          <a:p>
            <a:pPr defTabSz="908410"/>
            <a:fld id="{C2774F97-2FA2-4CA9-A9F0-BFC1A6E5C639}" type="slidenum">
              <a:rPr lang="en-US" smtClean="0">
                <a:solidFill>
                  <a:prstClr val="black">
                    <a:tint val="75000"/>
                  </a:prstClr>
                </a:solidFill>
              </a:rPr>
              <a:pPr defTabSz="908410"/>
              <a:t>‹#›</a:t>
            </a:fld>
            <a:endParaRPr lang="en-US">
              <a:solidFill>
                <a:prstClr val="black">
                  <a:tint val="75000"/>
                </a:prstClr>
              </a:solidFill>
            </a:endParaRPr>
          </a:p>
        </p:txBody>
      </p:sp>
    </p:spTree>
    <p:extLst>
      <p:ext uri="{BB962C8B-B14F-4D97-AF65-F5344CB8AC3E}">
        <p14:creationId xmlns:p14="http://schemas.microsoft.com/office/powerpoint/2010/main" val="146267945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08410" rtl="0" eaLnBrk="1" latinLnBrk="0" hangingPunct="1">
        <a:spcBef>
          <a:spcPct val="0"/>
        </a:spcBef>
        <a:buNone/>
        <a:defRPr sz="4400" kern="1200">
          <a:solidFill>
            <a:schemeClr val="tx1"/>
          </a:solidFill>
          <a:latin typeface="+mj-lt"/>
          <a:ea typeface="+mj-ea"/>
          <a:cs typeface="+mj-cs"/>
        </a:defRPr>
      </a:lvl1pPr>
    </p:titleStyle>
    <p:bodyStyle>
      <a:lvl1pPr marL="340654" indent="-340654" algn="l" defTabSz="9084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084" indent="-283878" algn="l" defTabSz="9084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512" indent="-227104" algn="l" defTabSz="9084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717"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922"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8128"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331"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536"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745" indent="-227104" algn="l" defTabSz="9084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10" rtl="0" eaLnBrk="1" latinLnBrk="0" hangingPunct="1">
        <a:defRPr sz="1800" kern="1200">
          <a:solidFill>
            <a:schemeClr val="tx1"/>
          </a:solidFill>
          <a:latin typeface="+mn-lt"/>
          <a:ea typeface="+mn-ea"/>
          <a:cs typeface="+mn-cs"/>
        </a:defRPr>
      </a:lvl1pPr>
      <a:lvl2pPr marL="454204" algn="l" defTabSz="908410" rtl="0" eaLnBrk="1" latinLnBrk="0" hangingPunct="1">
        <a:defRPr sz="1800" kern="1200">
          <a:solidFill>
            <a:schemeClr val="tx1"/>
          </a:solidFill>
          <a:latin typeface="+mn-lt"/>
          <a:ea typeface="+mn-ea"/>
          <a:cs typeface="+mn-cs"/>
        </a:defRPr>
      </a:lvl2pPr>
      <a:lvl3pPr marL="908410" algn="l" defTabSz="908410" rtl="0" eaLnBrk="1" latinLnBrk="0" hangingPunct="1">
        <a:defRPr sz="1800" kern="1200">
          <a:solidFill>
            <a:schemeClr val="tx1"/>
          </a:solidFill>
          <a:latin typeface="+mn-lt"/>
          <a:ea typeface="+mn-ea"/>
          <a:cs typeface="+mn-cs"/>
        </a:defRPr>
      </a:lvl3pPr>
      <a:lvl4pPr marL="1362614" algn="l" defTabSz="908410" rtl="0" eaLnBrk="1" latinLnBrk="0" hangingPunct="1">
        <a:defRPr sz="1800" kern="1200">
          <a:solidFill>
            <a:schemeClr val="tx1"/>
          </a:solidFill>
          <a:latin typeface="+mn-lt"/>
          <a:ea typeface="+mn-ea"/>
          <a:cs typeface="+mn-cs"/>
        </a:defRPr>
      </a:lvl4pPr>
      <a:lvl5pPr marL="1816819" algn="l" defTabSz="908410" rtl="0" eaLnBrk="1" latinLnBrk="0" hangingPunct="1">
        <a:defRPr sz="1800" kern="1200">
          <a:solidFill>
            <a:schemeClr val="tx1"/>
          </a:solidFill>
          <a:latin typeface="+mn-lt"/>
          <a:ea typeface="+mn-ea"/>
          <a:cs typeface="+mn-cs"/>
        </a:defRPr>
      </a:lvl5pPr>
      <a:lvl6pPr marL="2271024" algn="l" defTabSz="908410" rtl="0" eaLnBrk="1" latinLnBrk="0" hangingPunct="1">
        <a:defRPr sz="1800" kern="1200">
          <a:solidFill>
            <a:schemeClr val="tx1"/>
          </a:solidFill>
          <a:latin typeface="+mn-lt"/>
          <a:ea typeface="+mn-ea"/>
          <a:cs typeface="+mn-cs"/>
        </a:defRPr>
      </a:lvl6pPr>
      <a:lvl7pPr marL="2725229" algn="l" defTabSz="908410" rtl="0" eaLnBrk="1" latinLnBrk="0" hangingPunct="1">
        <a:defRPr sz="1800" kern="1200">
          <a:solidFill>
            <a:schemeClr val="tx1"/>
          </a:solidFill>
          <a:latin typeface="+mn-lt"/>
          <a:ea typeface="+mn-ea"/>
          <a:cs typeface="+mn-cs"/>
        </a:defRPr>
      </a:lvl7pPr>
      <a:lvl8pPr marL="3179433" algn="l" defTabSz="908410" rtl="0" eaLnBrk="1" latinLnBrk="0" hangingPunct="1">
        <a:defRPr sz="1800" kern="1200">
          <a:solidFill>
            <a:schemeClr val="tx1"/>
          </a:solidFill>
          <a:latin typeface="+mn-lt"/>
          <a:ea typeface="+mn-ea"/>
          <a:cs typeface="+mn-cs"/>
        </a:defRPr>
      </a:lvl8pPr>
      <a:lvl9pPr marL="3633639" algn="l" defTabSz="9084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hyperlink" Target="http://www.ospo.noaa.gov/Products/ocean/color/index.html" TargetMode="Externa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5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mailto:bilee01@korea.kr"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168.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89.xml"/><Relationship Id="rId6" Type="http://schemas.openxmlformats.org/officeDocument/2006/relationships/image" Target="../media/image61.png"/><Relationship Id="rId5" Type="http://schemas.openxmlformats.org/officeDocument/2006/relationships/image" Target="../media/image3.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mailto:csr@korea.kr" TargetMode="External"/><Relationship Id="rId2" Type="http://schemas.openxmlformats.org/officeDocument/2006/relationships/image" Target="../media/image3.jpeg"/><Relationship Id="rId1" Type="http://schemas.openxmlformats.org/officeDocument/2006/relationships/slideLayout" Target="../slideLayouts/slideLayout21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123.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file://localhost/http://www.gina.alaska.edu/assets/gina-logo-large-a519de9a44b702d7d9c4addcd423719a.png" TargetMode="External"/><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jpeg"/><Relationship Id="rId9" Type="http://schemas.openxmlformats.org/officeDocument/2006/relationships/image" Target="file://localhost/http://awakeinsurancenc.com/wordpress/wp-content/uploads/2011/07/noaa_icon_bigger.gi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3.jpeg"/><Relationship Id="rId1" Type="http://schemas.openxmlformats.org/officeDocument/2006/relationships/slideLayout" Target="../slideLayouts/slideLayout68.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jpe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3.jpeg"/><Relationship Id="rId1" Type="http://schemas.openxmlformats.org/officeDocument/2006/relationships/slideLayout" Target="../slideLayouts/slideLayout222.xml"/></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jpeg"/><Relationship Id="rId1" Type="http://schemas.openxmlformats.org/officeDocument/2006/relationships/slideLayout" Target="../slideLayouts/slideLayout233.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44.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0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6.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9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Poster Session III</a:t>
            </a:r>
            <a:endParaRPr lang="en-US" dirty="0"/>
          </a:p>
        </p:txBody>
      </p:sp>
      <p:sp>
        <p:nvSpPr>
          <p:cNvPr id="3" name="Subtitle 2"/>
          <p:cNvSpPr>
            <a:spLocks noGrp="1"/>
          </p:cNvSpPr>
          <p:nvPr>
            <p:ph type="subTitle" idx="1"/>
          </p:nvPr>
        </p:nvSpPr>
        <p:spPr/>
        <p:txBody>
          <a:bodyPr/>
          <a:lstStyle/>
          <a:p>
            <a:r>
              <a:rPr lang="en-US" dirty="0" smtClean="0"/>
              <a:t>Thursday April 30, 2015</a:t>
            </a:r>
          </a:p>
          <a:p>
            <a:r>
              <a:rPr lang="en-US" dirty="0" smtClean="0"/>
              <a:t>10:30 AM &amp; 3:15 PM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342729967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THE CARIBBEAN GOES SATELLITE </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GREGORY G. GIBSON</a:t>
            </a:r>
          </a:p>
          <a:p>
            <a:r>
              <a:rPr lang="en-US" sz="1800" dirty="0">
                <a:solidFill>
                  <a:srgbClr val="0000FF"/>
                </a:solidFill>
                <a:latin typeface="Arial" pitchFamily="34" charset="0"/>
                <a:cs typeface="Arial" pitchFamily="34" charset="0"/>
              </a:rPr>
              <a:t>NOAA/NESDIS </a:t>
            </a:r>
          </a:p>
          <a:p>
            <a:r>
              <a:rPr lang="en-US" sz="1800" dirty="0">
                <a:solidFill>
                  <a:srgbClr val="0000FF"/>
                </a:solidFill>
                <a:latin typeface="Arial" pitchFamily="34" charset="0"/>
                <a:cs typeface="Arial" pitchFamily="34" charset="0"/>
              </a:rPr>
              <a:t>BAHAMAS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3.12</a:t>
            </a:r>
          </a:p>
        </p:txBody>
      </p:sp>
      <p:pic>
        <p:nvPicPr>
          <p:cNvPr id="1026" name="Picture 2" descr="C:\Users\EMWIN_SYSTEM\Pictures\Bahamas Automatic Weather Stations.gif"/>
          <p:cNvPicPr>
            <a:picLocks noChangeAspect="1" noChangeArrowheads="1"/>
          </p:cNvPicPr>
          <p:nvPr/>
        </p:nvPicPr>
        <p:blipFill>
          <a:blip r:embed="rId3" cstate="print"/>
          <a:srcRect/>
          <a:stretch>
            <a:fillRect/>
          </a:stretch>
        </p:blipFill>
        <p:spPr bwMode="auto">
          <a:xfrm>
            <a:off x="4114800" y="1828800"/>
            <a:ext cx="5029200" cy="3886200"/>
          </a:xfrm>
          <a:prstGeom prst="rect">
            <a:avLst/>
          </a:prstGeom>
          <a:noFill/>
        </p:spPr>
      </p:pic>
      <p:pic>
        <p:nvPicPr>
          <p:cNvPr id="1028" name="Picture 4" descr="Image result for VASALIA MAWS IMAGES"/>
          <p:cNvPicPr>
            <a:picLocks noChangeAspect="1" noChangeArrowheads="1"/>
          </p:cNvPicPr>
          <p:nvPr/>
        </p:nvPicPr>
        <p:blipFill>
          <a:blip r:embed="rId4" cstate="print"/>
          <a:srcRect/>
          <a:stretch>
            <a:fillRect/>
          </a:stretch>
        </p:blipFill>
        <p:spPr bwMode="auto">
          <a:xfrm>
            <a:off x="457200" y="1676400"/>
            <a:ext cx="3352800" cy="4038600"/>
          </a:xfrm>
          <a:prstGeom prst="rect">
            <a:avLst/>
          </a:prstGeom>
          <a:noFill/>
        </p:spPr>
      </p:pic>
    </p:spTree>
    <p:extLst>
      <p:ext uri="{BB962C8B-B14F-4D97-AF65-F5344CB8AC3E}">
        <p14:creationId xmlns:p14="http://schemas.microsoft.com/office/powerpoint/2010/main" val="30730280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Access to GOES-R Satellite Data and Products with McIDAS and Mobile Apps</a:t>
            </a:r>
          </a:p>
          <a:p>
            <a:r>
              <a:rPr lang="en-US" sz="2400" dirty="0">
                <a:solidFill>
                  <a:srgbClr val="0000FF"/>
                </a:solidFill>
                <a:latin typeface="Arial" pitchFamily="34" charset="0"/>
                <a:cs typeface="Arial" pitchFamily="34" charset="0"/>
              </a:rPr>
              <a:t>D. Santek, R. Dengel, S. Batzli, D. </a:t>
            </a:r>
            <a:r>
              <a:rPr lang="en-US" sz="2400" dirty="0" smtClean="0">
                <a:solidFill>
                  <a:srgbClr val="0000FF"/>
                </a:solidFill>
                <a:latin typeface="Arial" pitchFamily="34" charset="0"/>
                <a:cs typeface="Arial" pitchFamily="34" charset="0"/>
              </a:rPr>
              <a:t>Parker, </a:t>
            </a:r>
            <a:r>
              <a:rPr lang="en-US" sz="2400" dirty="0">
                <a:solidFill>
                  <a:srgbClr val="0000FF"/>
                </a:solidFill>
                <a:latin typeface="Arial" pitchFamily="34" charset="0"/>
                <a:cs typeface="Arial" pitchFamily="34" charset="0"/>
              </a:rPr>
              <a:t>N. Bearson</a:t>
            </a:r>
          </a:p>
          <a:p>
            <a:r>
              <a:rPr lang="en-US" sz="1800" dirty="0">
                <a:solidFill>
                  <a:srgbClr val="0000FF"/>
                </a:solidFill>
                <a:latin typeface="Arial" pitchFamily="34" charset="0"/>
                <a:cs typeface="Arial" pitchFamily="34" charset="0"/>
              </a:rPr>
              <a:t>University of Wisconsin-Madison</a:t>
            </a:r>
          </a:p>
          <a:p>
            <a:r>
              <a:rPr lang="en-US" sz="1800" dirty="0">
                <a:solidFill>
                  <a:srgbClr val="0000FF"/>
                </a:solidFill>
                <a:latin typeface="Arial" pitchFamily="34" charset="0"/>
                <a:cs typeface="Arial" pitchFamily="34" charset="0"/>
              </a:rPr>
              <a:t>Madison, WI</a:t>
            </a: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kern="0" dirty="0" smtClean="0">
                <a:solidFill>
                  <a:srgbClr val="333399"/>
                </a:solidFill>
                <a:latin typeface="Arial"/>
              </a:rPr>
              <a:t>McIDAS readiness for GOES-R data</a:t>
            </a:r>
          </a:p>
          <a:p>
            <a:pPr marL="742950" lvl="1" indent="-285750" algn="l" fontAlgn="base">
              <a:lnSpc>
                <a:spcPct val="90000"/>
              </a:lnSpc>
              <a:spcAft>
                <a:spcPct val="0"/>
              </a:spcAft>
              <a:buFontTx/>
              <a:buChar char="–"/>
            </a:pPr>
            <a:r>
              <a:rPr lang="en-US" sz="2000" kern="0" dirty="0" smtClean="0">
                <a:solidFill>
                  <a:srgbClr val="009999"/>
                </a:solidFill>
                <a:latin typeface="Arial"/>
              </a:rPr>
              <a:t>ADDE </a:t>
            </a:r>
            <a:r>
              <a:rPr lang="en-US" sz="2000" kern="0" dirty="0">
                <a:solidFill>
                  <a:srgbClr val="009999"/>
                </a:solidFill>
                <a:latin typeface="Arial"/>
              </a:rPr>
              <a:t>servers for ABI channel data, Level 2, </a:t>
            </a:r>
            <a:r>
              <a:rPr lang="en-US" sz="2000" kern="0" dirty="0" smtClean="0">
                <a:solidFill>
                  <a:srgbClr val="009999"/>
                </a:solidFill>
                <a:latin typeface="Arial"/>
              </a:rPr>
              <a:t>Level </a:t>
            </a:r>
            <a:r>
              <a:rPr lang="en-US" sz="2000" kern="0" dirty="0">
                <a:solidFill>
                  <a:srgbClr val="009999"/>
                </a:solidFill>
                <a:latin typeface="Arial"/>
              </a:rPr>
              <a:t>2+ products</a:t>
            </a:r>
          </a:p>
          <a:p>
            <a:pPr marL="742950" lvl="1" indent="-285750" algn="l" fontAlgn="base">
              <a:lnSpc>
                <a:spcPct val="90000"/>
              </a:lnSpc>
              <a:spcAft>
                <a:spcPct val="0"/>
              </a:spcAft>
              <a:buFontTx/>
              <a:buChar char="–"/>
            </a:pPr>
            <a:r>
              <a:rPr lang="en-US" sz="2000" kern="0" dirty="0" smtClean="0">
                <a:solidFill>
                  <a:srgbClr val="009999"/>
                </a:solidFill>
                <a:latin typeface="Arial"/>
              </a:rPr>
              <a:t>ADDE </a:t>
            </a:r>
            <a:r>
              <a:rPr lang="en-US" sz="2000" kern="0" dirty="0">
                <a:solidFill>
                  <a:srgbClr val="009999"/>
                </a:solidFill>
                <a:latin typeface="Arial"/>
              </a:rPr>
              <a:t>server for GLM data</a:t>
            </a:r>
          </a:p>
          <a:p>
            <a:pPr marL="742950" lvl="1" indent="-285750" algn="l" fontAlgn="base">
              <a:lnSpc>
                <a:spcPct val="90000"/>
              </a:lnSpc>
              <a:spcAft>
                <a:spcPct val="0"/>
              </a:spcAft>
              <a:buFontTx/>
              <a:buChar char="–"/>
            </a:pPr>
            <a:r>
              <a:rPr lang="en-US" sz="2000" kern="0" dirty="0" smtClean="0">
                <a:solidFill>
                  <a:srgbClr val="009999"/>
                </a:solidFill>
                <a:latin typeface="Arial"/>
              </a:rPr>
              <a:t>McIDAS</a:t>
            </a:r>
            <a:r>
              <a:rPr lang="en-US" sz="2000" kern="0" dirty="0">
                <a:solidFill>
                  <a:srgbClr val="009999"/>
                </a:solidFill>
                <a:latin typeface="Arial"/>
              </a:rPr>
              <a:t>-V access to GOES-R data and products</a:t>
            </a:r>
          </a:p>
          <a:p>
            <a:pPr marL="742950" lvl="1" indent="-285750" algn="l" fontAlgn="base">
              <a:lnSpc>
                <a:spcPct val="90000"/>
              </a:lnSpc>
              <a:spcAft>
                <a:spcPct val="0"/>
              </a:spcAft>
              <a:buFontTx/>
              <a:buChar char="–"/>
            </a:pPr>
            <a:r>
              <a:rPr lang="en-US" sz="2000" kern="0" dirty="0" smtClean="0">
                <a:solidFill>
                  <a:srgbClr val="009999"/>
                </a:solidFill>
                <a:latin typeface="Arial"/>
              </a:rPr>
              <a:t>Access </a:t>
            </a:r>
            <a:r>
              <a:rPr lang="en-US" sz="2000" kern="0" dirty="0">
                <a:solidFill>
                  <a:srgbClr val="009999"/>
                </a:solidFill>
                <a:latin typeface="Arial"/>
              </a:rPr>
              <a:t>to GOES-R data and products in RealEarth and mobile apps</a:t>
            </a:r>
          </a:p>
          <a:p>
            <a:pPr marL="742950" lvl="1" indent="-285750" algn="l" fontAlgn="base">
              <a:lnSpc>
                <a:spcPct val="90000"/>
              </a:lnSpc>
              <a:spcAft>
                <a:spcPct val="0"/>
              </a:spcAft>
              <a:buFontTx/>
              <a:buChar char="–"/>
            </a:pPr>
            <a:r>
              <a:rPr lang="en-US" sz="2000" kern="0" dirty="0" smtClean="0">
                <a:solidFill>
                  <a:srgbClr val="009999"/>
                </a:solidFill>
                <a:latin typeface="Arial"/>
              </a:rPr>
              <a:t>McIDAS</a:t>
            </a:r>
            <a:r>
              <a:rPr lang="en-US" sz="2000" kern="0" dirty="0">
                <a:solidFill>
                  <a:srgbClr val="009999"/>
                </a:solidFill>
                <a:latin typeface="Arial"/>
              </a:rPr>
              <a:t>-X and McIDAS-V </a:t>
            </a:r>
            <a:r>
              <a:rPr lang="en-US" sz="2000" kern="0" dirty="0" smtClean="0">
                <a:solidFill>
                  <a:srgbClr val="009999"/>
                </a:solidFill>
                <a:latin typeface="Arial"/>
              </a:rPr>
              <a:t>access to Himawari</a:t>
            </a:r>
            <a:r>
              <a:rPr lang="en-US" sz="2000" kern="0" dirty="0">
                <a:solidFill>
                  <a:srgbClr val="009999"/>
                </a:solidFill>
                <a:latin typeface="Arial"/>
              </a:rPr>
              <a:t>-8 AHI data</a:t>
            </a:r>
          </a:p>
          <a:p>
            <a:pPr>
              <a:lnSpc>
                <a:spcPct val="90000"/>
              </a:lnSpc>
            </a:pPr>
            <a:endParaRPr lang="en-US" dirty="0">
              <a:solidFill>
                <a:prstClr val="black">
                  <a:tint val="75000"/>
                </a:prstClr>
              </a:solidFill>
            </a:endParaRPr>
          </a:p>
        </p:txBody>
      </p:sp>
      <p:sp>
        <p:nvSpPr>
          <p:cNvPr id="8" name="TextBox 7"/>
          <p:cNvSpPr txBox="1"/>
          <p:nvPr/>
        </p:nvSpPr>
        <p:spPr>
          <a:xfrm>
            <a:off x="5105400" y="5559623"/>
            <a:ext cx="3886200" cy="307777"/>
          </a:xfrm>
          <a:prstGeom prst="rect">
            <a:avLst/>
          </a:prstGeom>
          <a:noFill/>
        </p:spPr>
        <p:txBody>
          <a:bodyPr wrap="square" rtlCol="0">
            <a:spAutoFit/>
          </a:bodyPr>
          <a:lstStyle/>
          <a:p>
            <a:pPr algn="ctr" defTabSz="914400"/>
            <a:r>
              <a:rPr lang="en-US" sz="1400" i="1" dirty="0" err="1">
                <a:solidFill>
                  <a:prstClr val="black"/>
                </a:solidFill>
              </a:rPr>
              <a:t>Himawari</a:t>
            </a:r>
            <a:r>
              <a:rPr lang="en-US" sz="1400" i="1" dirty="0">
                <a:solidFill>
                  <a:prstClr val="black"/>
                </a:solidFill>
              </a:rPr>
              <a:t> AHI band 1 (0.46 </a:t>
            </a:r>
            <a:r>
              <a:rPr lang="en-US" sz="1400" i="1" dirty="0" smtClean="0">
                <a:solidFill>
                  <a:prstClr val="black"/>
                </a:solidFill>
              </a:rPr>
              <a:t>μ) </a:t>
            </a:r>
            <a:endParaRPr lang="en-US" sz="1400" i="1"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defTabSz="914400"/>
            <a:r>
              <a:rPr lang="en-US" sz="2400" dirty="0" smtClean="0">
                <a:solidFill>
                  <a:prstClr val="black"/>
                </a:solidFill>
              </a:rPr>
              <a:t>Poster # 3-14</a:t>
            </a:r>
            <a:endParaRPr lang="en-US" sz="2400" dirty="0">
              <a:solidFill>
                <a:prstClr val="black"/>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257800" y="1905000"/>
            <a:ext cx="3581400" cy="3505200"/>
          </a:xfrm>
          <a:prstGeom prst="rect">
            <a:avLst/>
          </a:prstGeom>
        </p:spPr>
      </p:pic>
    </p:spTree>
    <p:extLst>
      <p:ext uri="{BB962C8B-B14F-4D97-AF65-F5344CB8AC3E}">
        <p14:creationId xmlns:p14="http://schemas.microsoft.com/office/powerpoint/2010/main" val="184314866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84665"/>
            <a:ext cx="9144000" cy="1676400"/>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a:solidFill>
                  <a:srgbClr val="0000FF"/>
                </a:solidFill>
                <a:latin typeface="Arial" pitchFamily="34" charset="0"/>
                <a:cs typeface="Arial" pitchFamily="34" charset="0"/>
              </a:rPr>
              <a:t>A CERES-Consistent Cloud Property Climate Data Record Using AVHRR Observations</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n-US" sz="2400" dirty="0">
                <a:solidFill>
                  <a:prstClr val="black"/>
                </a:solidFill>
                <a:latin typeface="Arial" pitchFamily="34" charset="0"/>
                <a:cs typeface="Arial" pitchFamily="34" charset="0"/>
              </a:rPr>
              <a:t>Patrick Minnis</a:t>
            </a:r>
          </a:p>
          <a:p>
            <a:r>
              <a:rPr lang="en-US" sz="1800" dirty="0">
                <a:solidFill>
                  <a:srgbClr val="000000"/>
                </a:solidFill>
                <a:latin typeface="Arial" pitchFamily="34" charset="0"/>
                <a:cs typeface="Arial" pitchFamily="34" charset="0"/>
              </a:rPr>
              <a:t>NASA Langley Research Center</a:t>
            </a:r>
          </a:p>
        </p:txBody>
      </p:sp>
      <p:sp>
        <p:nvSpPr>
          <p:cNvPr id="5" name="Rectangle 5"/>
          <p:cNvSpPr txBox="1">
            <a:spLocks noChangeArrowheads="1"/>
          </p:cNvSpPr>
          <p:nvPr/>
        </p:nvSpPr>
        <p:spPr>
          <a:xfrm>
            <a:off x="16945" y="1490141"/>
            <a:ext cx="9144001" cy="98213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000" b="1" kern="0" dirty="0">
                <a:solidFill>
                  <a:srgbClr val="333399"/>
                </a:solidFill>
                <a:latin typeface="Arial"/>
              </a:rPr>
              <a:t>New Climate Data Records of AVHRR Cloud Property Retrievals and Shortwave Channel Reflectance have been developed at NASA LaRC and are currently being delivered to NOAA NCDC</a:t>
            </a:r>
          </a:p>
          <a:p>
            <a:pPr algn="l" fontAlgn="base">
              <a:lnSpc>
                <a:spcPct val="90000"/>
              </a:lnSpc>
              <a:spcAft>
                <a:spcPct val="0"/>
              </a:spcAft>
            </a:pPr>
            <a:endParaRPr lang="en-US" sz="2000" b="1" kern="0" dirty="0">
              <a:solidFill>
                <a:srgbClr val="333399"/>
              </a:solidFill>
              <a:latin typeface="Aria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600" y="6048375"/>
            <a:ext cx="3886200" cy="809625"/>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3-16</a:t>
            </a:r>
          </a:p>
        </p:txBody>
      </p:sp>
      <p:pic>
        <p:nvPicPr>
          <p:cNvPr id="8" name="Picture 7" descr="4panel_AVHRR_showcase.png"/>
          <p:cNvPicPr>
            <a:picLocks noChangeAspect="1"/>
          </p:cNvPicPr>
          <p:nvPr/>
        </p:nvPicPr>
        <p:blipFill rotWithShape="1">
          <a:blip r:embed="rId3" cstate="print">
            <a:extLst>
              <a:ext uri="{28A0092B-C50C-407E-A947-70E740481C1C}">
                <a14:useLocalDpi xmlns:a14="http://schemas.microsoft.com/office/drawing/2010/main" val="0"/>
              </a:ext>
            </a:extLst>
          </a:blip>
          <a:srcRect l="1250" t="10160" b="2794"/>
          <a:stretch/>
        </p:blipFill>
        <p:spPr>
          <a:xfrm>
            <a:off x="4116912" y="2514602"/>
            <a:ext cx="4874684" cy="3429001"/>
          </a:xfrm>
          <a:prstGeom prst="rect">
            <a:avLst/>
          </a:prstGeom>
        </p:spPr>
      </p:pic>
      <p:sp>
        <p:nvSpPr>
          <p:cNvPr id="9" name="TextBox 8"/>
          <p:cNvSpPr txBox="1"/>
          <p:nvPr/>
        </p:nvSpPr>
        <p:spPr>
          <a:xfrm>
            <a:off x="-169330" y="2404541"/>
            <a:ext cx="4267200" cy="3914314"/>
          </a:xfrm>
          <a:prstGeom prst="rect">
            <a:avLst/>
          </a:prstGeom>
          <a:noFill/>
        </p:spPr>
        <p:txBody>
          <a:bodyPr wrap="square" lIns="90842" tIns="45421" rIns="90842" bIns="45421" rtlCol="0">
            <a:spAutoFit/>
          </a:bodyPr>
          <a:lstStyle/>
          <a:p>
            <a:pPr marL="503094" lvl="1" indent="-283878" defTabSz="908410" fontAlgn="base">
              <a:lnSpc>
                <a:spcPct val="90000"/>
              </a:lnSpc>
              <a:spcAft>
                <a:spcPct val="0"/>
              </a:spcAft>
              <a:buFontTx/>
              <a:buChar char="–"/>
            </a:pPr>
            <a:r>
              <a:rPr lang="en-US" sz="1600" kern="0" dirty="0">
                <a:solidFill>
                  <a:srgbClr val="009999"/>
                </a:solidFill>
                <a:latin typeface="Arial"/>
              </a:rPr>
              <a:t>Cloud detection and retrieval method consistent with methods used with MODIS for the NASA CERES program</a:t>
            </a:r>
          </a:p>
          <a:p>
            <a:pPr marL="503094" lvl="1" indent="-283878" defTabSz="908410" fontAlgn="base">
              <a:lnSpc>
                <a:spcPct val="90000"/>
              </a:lnSpc>
              <a:spcAft>
                <a:spcPct val="0"/>
              </a:spcAft>
              <a:buFontTx/>
              <a:buChar char="–"/>
            </a:pPr>
            <a:endParaRPr lang="en-US" sz="1600" kern="0" dirty="0">
              <a:solidFill>
                <a:srgbClr val="009999"/>
              </a:solidFill>
              <a:latin typeface="Arial"/>
            </a:endParaRPr>
          </a:p>
          <a:p>
            <a:pPr marL="503094" lvl="1" indent="-283878" defTabSz="908410" fontAlgn="base">
              <a:lnSpc>
                <a:spcPct val="90000"/>
              </a:lnSpc>
              <a:spcAft>
                <a:spcPct val="0"/>
              </a:spcAft>
              <a:buFontTx/>
              <a:buChar char="–"/>
            </a:pPr>
            <a:r>
              <a:rPr lang="en-US" sz="1600" kern="0" dirty="0">
                <a:solidFill>
                  <a:srgbClr val="009999"/>
                </a:solidFill>
                <a:latin typeface="Arial"/>
              </a:rPr>
              <a:t>Shortwave calibration referenced to Aqua MODIS  </a:t>
            </a:r>
          </a:p>
          <a:p>
            <a:pPr marL="503094" lvl="1" indent="-283878" defTabSz="908410" fontAlgn="base">
              <a:lnSpc>
                <a:spcPct val="90000"/>
              </a:lnSpc>
              <a:spcAft>
                <a:spcPct val="0"/>
              </a:spcAft>
              <a:buFontTx/>
              <a:buChar char="–"/>
            </a:pPr>
            <a:endParaRPr lang="en-US" sz="1600" kern="0" dirty="0">
              <a:solidFill>
                <a:srgbClr val="009999"/>
              </a:solidFill>
              <a:latin typeface="Arial"/>
            </a:endParaRPr>
          </a:p>
          <a:p>
            <a:pPr marL="503094" lvl="1" indent="-283878" defTabSz="908410" fontAlgn="base">
              <a:lnSpc>
                <a:spcPct val="90000"/>
              </a:lnSpc>
              <a:spcAft>
                <a:spcPct val="0"/>
              </a:spcAft>
              <a:buFontTx/>
              <a:buChar char="–"/>
            </a:pPr>
            <a:r>
              <a:rPr lang="en-US" sz="1600" kern="0" dirty="0">
                <a:solidFill>
                  <a:srgbClr val="009999"/>
                </a:solidFill>
                <a:latin typeface="Arial"/>
              </a:rPr>
              <a:t>Products include cloud mask, phase, height, optical depth, effective particle size, overshooting cloud top detection, broadband radiation, and skin temp</a:t>
            </a:r>
          </a:p>
          <a:p>
            <a:pPr marL="503094" lvl="1" indent="-283878" defTabSz="908410" fontAlgn="base">
              <a:lnSpc>
                <a:spcPct val="90000"/>
              </a:lnSpc>
              <a:spcAft>
                <a:spcPct val="0"/>
              </a:spcAft>
              <a:buFontTx/>
              <a:buChar char="–"/>
            </a:pPr>
            <a:endParaRPr lang="en-US" sz="1600" kern="0" dirty="0">
              <a:solidFill>
                <a:srgbClr val="009999"/>
              </a:solidFill>
              <a:latin typeface="Arial"/>
            </a:endParaRPr>
          </a:p>
          <a:p>
            <a:pPr marL="503094" lvl="1" indent="-283878" defTabSz="908410" fontAlgn="base">
              <a:lnSpc>
                <a:spcPct val="90000"/>
              </a:lnSpc>
              <a:spcAft>
                <a:spcPct val="0"/>
              </a:spcAft>
              <a:buFontTx/>
              <a:buChar char="–"/>
            </a:pPr>
            <a:r>
              <a:rPr lang="en-US" sz="1600" kern="0" dirty="0">
                <a:solidFill>
                  <a:srgbClr val="009999"/>
                </a:solidFill>
                <a:latin typeface="Arial"/>
              </a:rPr>
              <a:t>Validation indicates accuracy of cloud mask: 86%, cloud phase: 90%, cloud top height: ~1.5 km, and skin temperature: 0.6 (SST) to 2 K (LST)</a:t>
            </a:r>
          </a:p>
          <a:p>
            <a:pPr defTabSz="908410"/>
            <a:endParaRPr lang="en-US">
              <a:solidFill>
                <a:prstClr val="black"/>
              </a:solidFill>
            </a:endParaRPr>
          </a:p>
        </p:txBody>
      </p:sp>
      <p:sp>
        <p:nvSpPr>
          <p:cNvPr id="17" name="TextBox 16"/>
          <p:cNvSpPr txBox="1"/>
          <p:nvPr/>
        </p:nvSpPr>
        <p:spPr>
          <a:xfrm>
            <a:off x="4097862" y="2427823"/>
            <a:ext cx="2432050" cy="291784"/>
          </a:xfrm>
          <a:prstGeom prst="rect">
            <a:avLst/>
          </a:prstGeom>
          <a:solidFill>
            <a:schemeClr val="tx1"/>
          </a:solidFill>
        </p:spPr>
        <p:txBody>
          <a:bodyPr wrap="square" lIns="90842" tIns="45421" rIns="90842" bIns="45421" rtlCol="0">
            <a:spAutoFit/>
          </a:bodyPr>
          <a:lstStyle/>
          <a:p>
            <a:pPr algn="ctr" defTabSz="908410"/>
            <a:r>
              <a:rPr lang="en-US" sz="1300" b="1">
                <a:solidFill>
                  <a:prstClr val="white"/>
                </a:solidFill>
              </a:rPr>
              <a:t>Daytime False Color Composite</a:t>
            </a:r>
          </a:p>
        </p:txBody>
      </p:sp>
      <p:sp>
        <p:nvSpPr>
          <p:cNvPr id="18" name="TextBox 17"/>
          <p:cNvSpPr txBox="1"/>
          <p:nvPr/>
        </p:nvSpPr>
        <p:spPr>
          <a:xfrm>
            <a:off x="6529912" y="2300820"/>
            <a:ext cx="2489200" cy="430283"/>
          </a:xfrm>
          <a:prstGeom prst="rect">
            <a:avLst/>
          </a:prstGeom>
          <a:solidFill>
            <a:srgbClr val="000000"/>
          </a:solidFill>
        </p:spPr>
        <p:txBody>
          <a:bodyPr wrap="square" lIns="90842" tIns="45421" rIns="90842" bIns="45421" rtlCol="0">
            <a:spAutoFit/>
          </a:bodyPr>
          <a:lstStyle/>
          <a:p>
            <a:pPr algn="ctr" defTabSz="908410"/>
            <a:r>
              <a:rPr lang="en-US" sz="1100" b="1">
                <a:solidFill>
                  <a:srgbClr val="FFFFFF"/>
                </a:solidFill>
              </a:rPr>
              <a:t>Cloud Phase  </a:t>
            </a:r>
            <a:r>
              <a:rPr lang="en-US" sz="1100" b="1">
                <a:solidFill>
                  <a:srgbClr val="FF0000"/>
                </a:solidFill>
              </a:rPr>
              <a:t>Red: ICE</a:t>
            </a:r>
            <a:r>
              <a:rPr lang="en-US" sz="1100" b="1">
                <a:solidFill>
                  <a:srgbClr val="FFFFFF"/>
                </a:solidFill>
              </a:rPr>
              <a:t>, </a:t>
            </a:r>
            <a:r>
              <a:rPr lang="en-US" sz="1100" b="1">
                <a:solidFill>
                  <a:srgbClr val="0000FF"/>
                </a:solidFill>
              </a:rPr>
              <a:t>Blue: WATER</a:t>
            </a:r>
            <a:r>
              <a:rPr lang="en-US" sz="1100" b="1">
                <a:solidFill>
                  <a:srgbClr val="FFFFFF"/>
                </a:solidFill>
              </a:rPr>
              <a:t>, White: CLEAR SKY SNOW </a:t>
            </a:r>
          </a:p>
        </p:txBody>
      </p:sp>
      <p:sp>
        <p:nvSpPr>
          <p:cNvPr id="19" name="TextBox 18"/>
          <p:cNvSpPr txBox="1"/>
          <p:nvPr/>
        </p:nvSpPr>
        <p:spPr>
          <a:xfrm>
            <a:off x="4110562" y="4148675"/>
            <a:ext cx="2432050" cy="291784"/>
          </a:xfrm>
          <a:prstGeom prst="rect">
            <a:avLst/>
          </a:prstGeom>
          <a:solidFill>
            <a:schemeClr val="tx1"/>
          </a:solidFill>
        </p:spPr>
        <p:txBody>
          <a:bodyPr wrap="square" lIns="90842" tIns="45421" rIns="90842" bIns="45421" rtlCol="0">
            <a:spAutoFit/>
          </a:bodyPr>
          <a:lstStyle/>
          <a:p>
            <a:pPr algn="ctr" defTabSz="908410"/>
            <a:r>
              <a:rPr lang="en-US" sz="1300" b="1">
                <a:solidFill>
                  <a:prstClr val="white"/>
                </a:solidFill>
              </a:rPr>
              <a:t>Cloud Top Height</a:t>
            </a:r>
          </a:p>
        </p:txBody>
      </p:sp>
      <p:sp>
        <p:nvSpPr>
          <p:cNvPr id="20" name="TextBox 19"/>
          <p:cNvSpPr txBox="1"/>
          <p:nvPr/>
        </p:nvSpPr>
        <p:spPr>
          <a:xfrm>
            <a:off x="6510862" y="4148675"/>
            <a:ext cx="2514600" cy="291784"/>
          </a:xfrm>
          <a:prstGeom prst="rect">
            <a:avLst/>
          </a:prstGeom>
          <a:solidFill>
            <a:schemeClr val="tx1"/>
          </a:solidFill>
        </p:spPr>
        <p:txBody>
          <a:bodyPr wrap="square" lIns="90842" tIns="45421" rIns="90842" bIns="45421" rtlCol="0">
            <a:spAutoFit/>
          </a:bodyPr>
          <a:lstStyle/>
          <a:p>
            <a:pPr algn="ctr" defTabSz="908410"/>
            <a:r>
              <a:rPr lang="en-US" sz="1300" b="1">
                <a:solidFill>
                  <a:prstClr val="white"/>
                </a:solidFill>
              </a:rPr>
              <a:t>Clear Sky Skin Temperature</a:t>
            </a:r>
          </a:p>
        </p:txBody>
      </p:sp>
    </p:spTree>
    <p:extLst>
      <p:ext uri="{BB962C8B-B14F-4D97-AF65-F5344CB8AC3E}">
        <p14:creationId xmlns:p14="http://schemas.microsoft.com/office/powerpoint/2010/main" val="18806357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7" y="1676400"/>
            <a:ext cx="4481513"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205" t="12113" r="2923" b="4666"/>
          <a:stretch/>
        </p:blipFill>
        <p:spPr bwMode="auto">
          <a:xfrm>
            <a:off x="6240167" y="2190797"/>
            <a:ext cx="2815599" cy="285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txBox="1">
            <a:spLocks noChangeArrowheads="1"/>
          </p:cNvSpPr>
          <p:nvPr/>
        </p:nvSpPr>
        <p:spPr>
          <a:xfrm>
            <a:off x="-107302" y="24881"/>
            <a:ext cx="9251302" cy="1651519"/>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Land Product Characterization System (LPCS) for analysis and validation of ABI and VIIRS land products</a:t>
            </a:r>
          </a:p>
          <a:p>
            <a:r>
              <a:rPr lang="en-US" sz="1600" dirty="0">
                <a:solidFill>
                  <a:srgbClr val="0000FF"/>
                </a:solidFill>
                <a:latin typeface="Arial" pitchFamily="34" charset="0"/>
                <a:cs typeface="Arial" pitchFamily="34" charset="0"/>
              </a:rPr>
              <a:t>Kevin Gallo</a:t>
            </a:r>
            <a:r>
              <a:rPr lang="en-US" sz="1600" baseline="30000" dirty="0">
                <a:solidFill>
                  <a:srgbClr val="0000FF"/>
                </a:solidFill>
                <a:latin typeface="Arial" pitchFamily="34" charset="0"/>
                <a:cs typeface="Arial" pitchFamily="34" charset="0"/>
              </a:rPr>
              <a:t>1</a:t>
            </a:r>
            <a:r>
              <a:rPr lang="en-US" sz="1600" dirty="0">
                <a:solidFill>
                  <a:srgbClr val="0000FF"/>
                </a:solidFill>
                <a:latin typeface="Arial" pitchFamily="34" charset="0"/>
                <a:cs typeface="Arial" pitchFamily="34" charset="0"/>
              </a:rPr>
              <a:t>, John Dwyer</a:t>
            </a:r>
            <a:r>
              <a:rPr lang="en-US" sz="1600" baseline="30000" dirty="0">
                <a:solidFill>
                  <a:srgbClr val="0000FF"/>
                </a:solidFill>
                <a:latin typeface="Arial" pitchFamily="34" charset="0"/>
                <a:cs typeface="Arial" pitchFamily="34" charset="0"/>
              </a:rPr>
              <a:t>2</a:t>
            </a:r>
            <a:r>
              <a:rPr lang="en-US" sz="1600" dirty="0">
                <a:solidFill>
                  <a:srgbClr val="0000FF"/>
                </a:solidFill>
                <a:latin typeface="Arial" pitchFamily="34" charset="0"/>
                <a:cs typeface="Arial" pitchFamily="34" charset="0"/>
              </a:rPr>
              <a:t>, Steve Foga</a:t>
            </a:r>
            <a:r>
              <a:rPr lang="en-US" sz="1600" baseline="30000" dirty="0">
                <a:solidFill>
                  <a:srgbClr val="0000FF"/>
                </a:solidFill>
                <a:latin typeface="Arial" pitchFamily="34" charset="0"/>
                <a:cs typeface="Arial" pitchFamily="34" charset="0"/>
              </a:rPr>
              <a:t>3</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Calli</a:t>
            </a:r>
            <a:r>
              <a:rPr lang="en-US" sz="1600" dirty="0">
                <a:solidFill>
                  <a:srgbClr val="0000FF"/>
                </a:solidFill>
                <a:latin typeface="Arial" pitchFamily="34" charset="0"/>
                <a:cs typeface="Arial" pitchFamily="34" charset="0"/>
              </a:rPr>
              <a:t> Jenkerson</a:t>
            </a:r>
            <a:r>
              <a:rPr lang="en-US" sz="1600" baseline="30000" dirty="0">
                <a:solidFill>
                  <a:srgbClr val="0000FF"/>
                </a:solidFill>
                <a:latin typeface="Arial" pitchFamily="34" charset="0"/>
                <a:cs typeface="Arial" pitchFamily="34" charset="0"/>
              </a:rPr>
              <a:t>3</a:t>
            </a:r>
            <a:r>
              <a:rPr lang="en-US" sz="1600" dirty="0">
                <a:solidFill>
                  <a:srgbClr val="0000FF"/>
                </a:solidFill>
                <a:latin typeface="Arial" pitchFamily="34" charset="0"/>
                <a:cs typeface="Arial" pitchFamily="34" charset="0"/>
              </a:rPr>
              <a:t>, Ryan Longhenry</a:t>
            </a:r>
            <a:r>
              <a:rPr lang="en-US" sz="1600" baseline="30000" dirty="0">
                <a:solidFill>
                  <a:srgbClr val="0000FF"/>
                </a:solidFill>
                <a:latin typeface="Arial" pitchFamily="34" charset="0"/>
                <a:cs typeface="Arial" pitchFamily="34" charset="0"/>
              </a:rPr>
              <a:t>2</a:t>
            </a:r>
            <a:r>
              <a:rPr lang="en-US" sz="1600" dirty="0">
                <a:solidFill>
                  <a:srgbClr val="0000FF"/>
                </a:solidFill>
                <a:latin typeface="Arial" pitchFamily="34" charset="0"/>
                <a:cs typeface="Arial" pitchFamily="34" charset="0"/>
              </a:rPr>
              <a:t> and Greg Stensaas</a:t>
            </a:r>
            <a:r>
              <a:rPr lang="en-US" sz="1600" baseline="30000" dirty="0">
                <a:solidFill>
                  <a:srgbClr val="0000FF"/>
                </a:solidFill>
                <a:latin typeface="Arial" pitchFamily="34" charset="0"/>
                <a:cs typeface="Arial" pitchFamily="34" charset="0"/>
              </a:rPr>
              <a:t>2</a:t>
            </a:r>
            <a:r>
              <a:rPr lang="en-US" sz="1600" dirty="0">
                <a:solidFill>
                  <a:srgbClr val="0000FF"/>
                </a:solidFill>
                <a:latin typeface="Arial" pitchFamily="34" charset="0"/>
                <a:cs typeface="Arial" pitchFamily="34" charset="0"/>
              </a:rPr>
              <a:t> </a:t>
            </a:r>
          </a:p>
          <a:p>
            <a:r>
              <a:rPr lang="en-US" sz="1400" baseline="30000" dirty="0">
                <a:solidFill>
                  <a:srgbClr val="0000FF"/>
                </a:solidFill>
                <a:latin typeface="Univers 57 Condensed" pitchFamily="34" charset="0"/>
                <a:cs typeface="Times New Roman" panose="02020603050405020304" pitchFamily="18" charset="0"/>
              </a:rPr>
              <a:t>1</a:t>
            </a:r>
            <a:r>
              <a:rPr lang="en-US" sz="1400" dirty="0">
                <a:solidFill>
                  <a:srgbClr val="0000FF"/>
                </a:solidFill>
                <a:latin typeface="Univers 57 Condensed" pitchFamily="34" charset="0"/>
                <a:cs typeface="Times New Roman" panose="02020603050405020304" pitchFamily="18" charset="0"/>
              </a:rPr>
              <a:t>NOAA/NESDIS, </a:t>
            </a:r>
            <a:r>
              <a:rPr lang="en-US" sz="1400" baseline="30000" dirty="0">
                <a:solidFill>
                  <a:srgbClr val="0000FF"/>
                </a:solidFill>
                <a:latin typeface="Univers 57 Condensed" pitchFamily="34" charset="0"/>
                <a:cs typeface="Times New Roman" panose="02020603050405020304" pitchFamily="18" charset="0"/>
              </a:rPr>
              <a:t>2</a:t>
            </a:r>
            <a:r>
              <a:rPr lang="en-US" sz="1400" dirty="0">
                <a:solidFill>
                  <a:srgbClr val="0000FF"/>
                </a:solidFill>
                <a:latin typeface="Univers 57 Condensed" pitchFamily="34" charset="0"/>
                <a:cs typeface="Times New Roman" panose="02020603050405020304" pitchFamily="18" charset="0"/>
              </a:rPr>
              <a:t>U.S. Geological Survey, </a:t>
            </a:r>
            <a:r>
              <a:rPr lang="en-US" sz="1400" baseline="30000" dirty="0">
                <a:solidFill>
                  <a:srgbClr val="0000FF"/>
                </a:solidFill>
                <a:latin typeface="Univers 57 Condensed" pitchFamily="34" charset="0"/>
                <a:cs typeface="Times New Roman" panose="02020603050405020304" pitchFamily="18" charset="0"/>
              </a:rPr>
              <a:t>3</a:t>
            </a:r>
            <a:r>
              <a:rPr lang="en-US" sz="1400" dirty="0">
                <a:solidFill>
                  <a:srgbClr val="0000FF"/>
                </a:solidFill>
                <a:latin typeface="Univers 57 Condensed" pitchFamily="34" charset="0"/>
                <a:cs typeface="Times New Roman" panose="02020603050405020304" pitchFamily="18" charset="0"/>
              </a:rPr>
              <a:t>Stinger </a:t>
            </a:r>
            <a:r>
              <a:rPr lang="en-US" sz="1400" dirty="0" err="1">
                <a:solidFill>
                  <a:srgbClr val="0000FF"/>
                </a:solidFill>
                <a:latin typeface="Univers 57 Condensed" pitchFamily="34" charset="0"/>
                <a:cs typeface="Times New Roman" panose="02020603050405020304" pitchFamily="18" charset="0"/>
              </a:rPr>
              <a:t>Ghaffarian</a:t>
            </a:r>
            <a:r>
              <a:rPr lang="en-US" sz="1400" dirty="0">
                <a:solidFill>
                  <a:srgbClr val="0000FF"/>
                </a:solidFill>
                <a:latin typeface="Univers 57 Condensed" pitchFamily="34" charset="0"/>
                <a:cs typeface="Times New Roman" panose="02020603050405020304" pitchFamily="18" charset="0"/>
              </a:rPr>
              <a:t> Technologies </a:t>
            </a:r>
            <a:endParaRPr lang="en-US" sz="1400" dirty="0">
              <a:solidFill>
                <a:srgbClr val="0000FF"/>
              </a:solidFill>
              <a:latin typeface="Arial" pitchFamily="34" charset="0"/>
              <a:cs typeface="Arial" pitchFamily="34" charset="0"/>
            </a:endParaRPr>
          </a:p>
        </p:txBody>
      </p:sp>
      <p:sp>
        <p:nvSpPr>
          <p:cNvPr id="8" name="TextBox 7"/>
          <p:cNvSpPr txBox="1"/>
          <p:nvPr/>
        </p:nvSpPr>
        <p:spPr>
          <a:xfrm>
            <a:off x="4662489" y="5251849"/>
            <a:ext cx="4393267" cy="307173"/>
          </a:xfrm>
          <a:prstGeom prst="rect">
            <a:avLst/>
          </a:prstGeom>
          <a:noFill/>
        </p:spPr>
        <p:txBody>
          <a:bodyPr wrap="square" lIns="90842" tIns="45421" rIns="90842" bIns="45421" rtlCol="0">
            <a:spAutoFit/>
          </a:bodyPr>
          <a:lstStyle/>
          <a:p>
            <a:r>
              <a:rPr lang="en-US" sz="1400" i="1" dirty="0"/>
              <a:t>LPCS home page and sensor product comparison example.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36059" y="6135047"/>
            <a:ext cx="1943100" cy="461061"/>
          </a:xfrm>
          <a:prstGeom prst="rect">
            <a:avLst/>
          </a:prstGeom>
          <a:noFill/>
        </p:spPr>
        <p:txBody>
          <a:bodyPr wrap="square" lIns="90842" tIns="45421" rIns="90842" bIns="45421" rtlCol="0">
            <a:spAutoFit/>
          </a:bodyPr>
          <a:lstStyle/>
          <a:p>
            <a:pPr algn="ctr"/>
            <a:r>
              <a:rPr lang="en-US" sz="2400" dirty="0"/>
              <a:t>Poster # 3-17</a:t>
            </a:r>
          </a:p>
        </p:txBody>
      </p:sp>
      <p:sp>
        <p:nvSpPr>
          <p:cNvPr id="10" name="Rectangle 5"/>
          <p:cNvSpPr txBox="1">
            <a:spLocks noChangeArrowheads="1"/>
          </p:cNvSpPr>
          <p:nvPr/>
        </p:nvSpPr>
        <p:spPr>
          <a:xfrm>
            <a:off x="14299" y="1905000"/>
            <a:ext cx="4648201"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 typeface="Arial" panose="020B0604020202020204" pitchFamily="34" charset="0"/>
              <a:buChar char="•"/>
            </a:pPr>
            <a:r>
              <a:rPr lang="en-US" sz="2400" kern="0" dirty="0">
                <a:solidFill>
                  <a:srgbClr val="333399"/>
                </a:solidFill>
                <a:latin typeface="Arial"/>
              </a:rPr>
              <a:t>LPCS automatically blends satellite products for analysis. </a:t>
            </a:r>
          </a:p>
          <a:p>
            <a:pPr marL="738084" lvl="1" indent="-283878" algn="l" fontAlgn="base">
              <a:lnSpc>
                <a:spcPct val="90000"/>
              </a:lnSpc>
              <a:spcAft>
                <a:spcPct val="0"/>
              </a:spcAft>
              <a:buFontTx/>
              <a:buChar char="-"/>
            </a:pPr>
            <a:r>
              <a:rPr lang="en-US" sz="2000" kern="0" dirty="0">
                <a:solidFill>
                  <a:srgbClr val="009999"/>
                </a:solidFill>
                <a:latin typeface="Arial"/>
              </a:rPr>
              <a:t>Validation and characterization of GOES-R ABI and JPSS/VIIRS land products are required. </a:t>
            </a:r>
          </a:p>
          <a:p>
            <a:pPr marL="738084" lvl="1" indent="-283878" algn="l" fontAlgn="base">
              <a:lnSpc>
                <a:spcPct val="90000"/>
              </a:lnSpc>
              <a:spcAft>
                <a:spcPct val="0"/>
              </a:spcAft>
              <a:buFontTx/>
              <a:buChar char="-"/>
            </a:pPr>
            <a:r>
              <a:rPr lang="en-US" sz="2000" kern="0" dirty="0">
                <a:solidFill>
                  <a:srgbClr val="009999"/>
                </a:solidFill>
                <a:latin typeface="Arial"/>
              </a:rPr>
              <a:t>A web-based system under development for validation and characterization of ABI and VIIRS data/products that facilitates access and use of land products from multiple sensors (e.g., Landsat and MODIS).  </a:t>
            </a:r>
          </a:p>
          <a:p>
            <a:pPr>
              <a:lnSpc>
                <a:spcPct val="90000"/>
              </a:lnSpc>
            </a:pPr>
            <a:endParaRPr lang="en-US" dirty="0"/>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2106" y="4035091"/>
            <a:ext cx="1207153" cy="938967"/>
          </a:xfrm>
          <a:prstGeom prst="rect">
            <a:avLst/>
          </a:prstGeom>
          <a:noFill/>
          <a:ln w="25400">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46462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6200"/>
            <a:ext cx="6629400" cy="457200"/>
          </a:xfrm>
        </p:spPr>
        <p:txBody>
          <a:bodyPr>
            <a:noAutofit/>
          </a:bodyPr>
          <a:lstStyle/>
          <a:p>
            <a:r>
              <a:rPr lang="en-US" sz="1600" b="1" dirty="0">
                <a:latin typeface="Times New Roman" pitchFamily="18" charset="0"/>
                <a:cs typeface="Times New Roman" pitchFamily="18" charset="0"/>
              </a:rPr>
              <a:t>NOAA’S OPERATIONAL OCEAN COLOR PRODUCTS </a:t>
            </a:r>
            <a:br>
              <a:rPr lang="en-US" sz="1600" b="1" dirty="0">
                <a:latin typeface="Times New Roman" pitchFamily="18" charset="0"/>
                <a:cs typeface="Times New Roman" pitchFamily="18" charset="0"/>
              </a:rPr>
            </a:br>
            <a:r>
              <a:rPr lang="en-US" sz="1600" b="1" dirty="0">
                <a:latin typeface="Times New Roman" pitchFamily="18" charset="0"/>
                <a:cs typeface="Times New Roman" pitchFamily="18" charset="0"/>
              </a:rPr>
              <a:t>FROM THE OSPO COASTWATCH OKEANOS SYSTEM</a:t>
            </a:r>
          </a:p>
        </p:txBody>
      </p:sp>
      <p:sp>
        <p:nvSpPr>
          <p:cNvPr id="6" name="Content Placeholder 5"/>
          <p:cNvSpPr>
            <a:spLocks noGrp="1"/>
          </p:cNvSpPr>
          <p:nvPr>
            <p:ph sz="half" idx="2"/>
          </p:nvPr>
        </p:nvSpPr>
        <p:spPr>
          <a:xfrm>
            <a:off x="152400" y="990600"/>
            <a:ext cx="4495800" cy="3124200"/>
          </a:xfrm>
          <a:gradFill>
            <a:gsLst>
              <a:gs pos="0">
                <a:srgbClr val="FFEFD1"/>
              </a:gs>
              <a:gs pos="64999">
                <a:srgbClr val="F0EBD5"/>
              </a:gs>
              <a:gs pos="100000">
                <a:srgbClr val="D1C39F"/>
              </a:gs>
            </a:gsLst>
            <a:lin ang="5400000" scaled="0"/>
          </a:gradFill>
        </p:spPr>
        <p:txBody>
          <a:bodyPr>
            <a:normAutofit/>
          </a:bodyPr>
          <a:lstStyle/>
          <a:p>
            <a:pPr algn="ctr">
              <a:lnSpc>
                <a:spcPct val="120000"/>
              </a:lnSpc>
              <a:buNone/>
              <a:defRPr/>
            </a:pPr>
            <a:r>
              <a:rPr lang="en-US" sz="1400" b="1" dirty="0">
                <a:effectLst>
                  <a:outerShdw blurRad="38100" dist="38100" dir="2700000" algn="tl">
                    <a:srgbClr val="000000">
                      <a:alpha val="43137"/>
                    </a:srgbClr>
                  </a:outerShdw>
                </a:effectLst>
                <a:latin typeface="Times New Roman" pitchFamily="18" charset="0"/>
                <a:cs typeface="Times New Roman" pitchFamily="18" charset="0"/>
              </a:rPr>
              <a:t>Operational Ocean Color Products</a:t>
            </a:r>
          </a:p>
        </p:txBody>
      </p:sp>
      <p:grpSp>
        <p:nvGrpSpPr>
          <p:cNvPr id="9" name="Group 10"/>
          <p:cNvGrpSpPr>
            <a:grpSpLocks/>
          </p:cNvGrpSpPr>
          <p:nvPr/>
        </p:nvGrpSpPr>
        <p:grpSpPr bwMode="auto">
          <a:xfrm>
            <a:off x="8610600" y="0"/>
            <a:ext cx="401638" cy="430211"/>
            <a:chOff x="3211" y="144"/>
            <a:chExt cx="768" cy="768"/>
          </a:xfrm>
        </p:grpSpPr>
        <p:sp>
          <p:nvSpPr>
            <p:cNvPr id="10" name="Oval 11"/>
            <p:cNvSpPr>
              <a:spLocks noChangeArrowheads="1"/>
            </p:cNvSpPr>
            <p:nvPr/>
          </p:nvSpPr>
          <p:spPr bwMode="auto">
            <a:xfrm>
              <a:off x="3221" y="154"/>
              <a:ext cx="748" cy="748"/>
            </a:xfrm>
            <a:prstGeom prst="ellipse">
              <a:avLst/>
            </a:prstGeom>
            <a:solidFill>
              <a:srgbClr val="FFFFFF"/>
            </a:solidFill>
            <a:ln w="9525">
              <a:noFill/>
              <a:round/>
              <a:headEnd/>
              <a:tailEnd/>
            </a:ln>
            <a:effectLst/>
          </p:spPr>
          <p:txBody>
            <a:bodyPr wrap="none" anchor="ctr"/>
            <a:lstStyle/>
            <a:p>
              <a:endParaRPr lang="en-US"/>
            </a:p>
          </p:txBody>
        </p:sp>
        <p:pic>
          <p:nvPicPr>
            <p:cNvPr id="11" name="Picture 12" descr="noaa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p:spPr>
        </p:pic>
      </p:grpSp>
      <p:sp>
        <p:nvSpPr>
          <p:cNvPr id="12" name="Content Placeholder 5"/>
          <p:cNvSpPr txBox="1">
            <a:spLocks/>
          </p:cNvSpPr>
          <p:nvPr/>
        </p:nvSpPr>
        <p:spPr>
          <a:xfrm>
            <a:off x="4800600" y="990600"/>
            <a:ext cx="4191000" cy="3124200"/>
          </a:xfrm>
          <a:prstGeom prst="rect">
            <a:avLst/>
          </a:prstGeom>
          <a:gradFill>
            <a:gsLst>
              <a:gs pos="0">
                <a:srgbClr val="FFEFD1"/>
              </a:gs>
              <a:gs pos="64999">
                <a:srgbClr val="F0EBD5"/>
              </a:gs>
              <a:gs pos="100000">
                <a:srgbClr val="D1C39F"/>
              </a:gs>
            </a:gsLst>
            <a:lin ang="5400000" scaled="0"/>
          </a:gradFill>
        </p:spPr>
        <p:txBody>
          <a:bodyPr vert="horz" lIns="90842" tIns="45421" rIns="90842" bIns="45421" rtlCol="0">
            <a:normAutofit/>
          </a:bodyPr>
          <a:lstStyle/>
          <a:p>
            <a:pPr marL="340654" indent="-340654" algn="ctr" defTabSz="908410">
              <a:spcBef>
                <a:spcPct val="20000"/>
              </a:spcBef>
              <a:defRPr/>
            </a:pPr>
            <a:r>
              <a:rPr lang="en-US" sz="1400" b="1" dirty="0">
                <a:effectLst>
                  <a:outerShdw blurRad="38100" dist="38100" dir="2700000" algn="tl">
                    <a:srgbClr val="000000">
                      <a:alpha val="43137"/>
                    </a:srgbClr>
                  </a:outerShdw>
                </a:effectLst>
                <a:latin typeface="Times New Roman" pitchFamily="18" charset="0"/>
                <a:cs typeface="Times New Roman" pitchFamily="18" charset="0"/>
              </a:rPr>
              <a:t>Products Users and Applications</a:t>
            </a:r>
          </a:p>
          <a:p>
            <a:pPr marL="340654" indent="-340654" defTabSz="908410">
              <a:spcBef>
                <a:spcPct val="20000"/>
              </a:spcBef>
              <a:defRPr/>
            </a:pPr>
            <a:r>
              <a:rPr lang="en-US" sz="800" dirty="0">
                <a:latin typeface="Times New Roman" pitchFamily="18" charset="0"/>
                <a:cs typeface="Times New Roman" pitchFamily="18" charset="0"/>
              </a:rPr>
              <a:t>     </a:t>
            </a:r>
            <a:endParaRPr lang="en-US" sz="1000" dirty="0">
              <a:latin typeface="Times New Roman" pitchFamily="18" charset="0"/>
              <a:cs typeface="Times New Roman" pitchFamily="18" charset="0"/>
            </a:endParaRPr>
          </a:p>
        </p:txBody>
      </p:sp>
      <p:pic>
        <p:nvPicPr>
          <p:cNvPr id="14" name="Picture 32" descr="SWFCW_S2010328_C4_190322_190412_204531_204533_GM03_mixed_chlora.png"/>
          <p:cNvPicPr>
            <a:picLocks noChangeAspect="1"/>
          </p:cNvPicPr>
          <p:nvPr/>
        </p:nvPicPr>
        <p:blipFill>
          <a:blip r:embed="rId3" cstate="print"/>
          <a:srcRect/>
          <a:stretch>
            <a:fillRect/>
          </a:stretch>
        </p:blipFill>
        <p:spPr bwMode="auto">
          <a:xfrm>
            <a:off x="304800" y="1371600"/>
            <a:ext cx="1295400" cy="939108"/>
          </a:xfrm>
          <a:prstGeom prst="rect">
            <a:avLst/>
          </a:prstGeom>
          <a:noFill/>
          <a:ln w="9525">
            <a:noFill/>
            <a:miter lim="800000"/>
            <a:headEnd/>
            <a:tailEnd/>
          </a:ln>
        </p:spPr>
      </p:pic>
      <p:sp>
        <p:nvSpPr>
          <p:cNvPr id="15" name="TextBox 14"/>
          <p:cNvSpPr txBox="1"/>
          <p:nvPr/>
        </p:nvSpPr>
        <p:spPr>
          <a:xfrm>
            <a:off x="228603" y="2286002"/>
            <a:ext cx="1515554" cy="214840"/>
          </a:xfrm>
          <a:prstGeom prst="rect">
            <a:avLst/>
          </a:prstGeom>
          <a:noFill/>
        </p:spPr>
        <p:txBody>
          <a:bodyPr wrap="none" lIns="90842" tIns="45421" rIns="90842" bIns="45421" rtlCol="0">
            <a:spAutoFit/>
          </a:bodyPr>
          <a:lstStyle/>
          <a:p>
            <a:r>
              <a:rPr lang="en-US" sz="800" b="1" dirty="0"/>
              <a:t>Daily chlorophyll concentration</a:t>
            </a:r>
          </a:p>
        </p:txBody>
      </p:sp>
      <p:sp>
        <p:nvSpPr>
          <p:cNvPr id="17" name="TextBox 16"/>
          <p:cNvSpPr txBox="1"/>
          <p:nvPr/>
        </p:nvSpPr>
        <p:spPr>
          <a:xfrm>
            <a:off x="1752603" y="2286005"/>
            <a:ext cx="1417771" cy="337950"/>
          </a:xfrm>
          <a:prstGeom prst="rect">
            <a:avLst/>
          </a:prstGeom>
          <a:noFill/>
        </p:spPr>
        <p:txBody>
          <a:bodyPr wrap="none" lIns="90842" tIns="45421" rIns="90842" bIns="45421" rtlCol="0">
            <a:spAutoFit/>
          </a:bodyPr>
          <a:lstStyle/>
          <a:p>
            <a:r>
              <a:rPr lang="en-US" sz="800" b="1" dirty="0"/>
              <a:t>Bimonthly-mean chlorophyll </a:t>
            </a:r>
          </a:p>
          <a:p>
            <a:r>
              <a:rPr lang="en-US" sz="800" b="1" dirty="0"/>
              <a:t>concentration</a:t>
            </a:r>
          </a:p>
        </p:txBody>
      </p:sp>
      <p:sp>
        <p:nvSpPr>
          <p:cNvPr id="18" name="TextBox 17"/>
          <p:cNvSpPr txBox="1"/>
          <p:nvPr/>
        </p:nvSpPr>
        <p:spPr>
          <a:xfrm>
            <a:off x="1752600" y="3653136"/>
            <a:ext cx="1371600" cy="461061"/>
          </a:xfrm>
          <a:prstGeom prst="rect">
            <a:avLst/>
          </a:prstGeom>
          <a:noFill/>
        </p:spPr>
        <p:txBody>
          <a:bodyPr wrap="square" lIns="90842" tIns="45421" rIns="90842" bIns="45421" rtlCol="0">
            <a:spAutoFit/>
          </a:bodyPr>
          <a:lstStyle/>
          <a:p>
            <a:r>
              <a:rPr lang="en-US" sz="800" b="1" dirty="0"/>
              <a:t>Suspended sediment proxy </a:t>
            </a:r>
          </a:p>
          <a:p>
            <a:r>
              <a:rPr lang="en-US" sz="800" b="1" dirty="0"/>
              <a:t>(Remote sensing reflectance at 667 nm)</a:t>
            </a:r>
          </a:p>
        </p:txBody>
      </p:sp>
      <p:pic>
        <p:nvPicPr>
          <p:cNvPr id="19" name="Picture 18" descr="MODSCW_A2011020_A2011080_E61_SE05_closest_chlora.png"/>
          <p:cNvPicPr>
            <a:picLocks noChangeAspect="1"/>
          </p:cNvPicPr>
          <p:nvPr/>
        </p:nvPicPr>
        <p:blipFill>
          <a:blip r:embed="rId4" cstate="print"/>
          <a:stretch>
            <a:fillRect/>
          </a:stretch>
        </p:blipFill>
        <p:spPr>
          <a:xfrm>
            <a:off x="1752613" y="1371600"/>
            <a:ext cx="1317789" cy="914400"/>
          </a:xfrm>
          <a:prstGeom prst="rect">
            <a:avLst/>
          </a:prstGeom>
        </p:spPr>
      </p:pic>
      <p:pic>
        <p:nvPicPr>
          <p:cNvPr id="20" name="Picture 19" descr="MODSCW_P2011087_C3_1800_1805_1940_GL05_closest_Rrs667.png"/>
          <p:cNvPicPr>
            <a:picLocks noChangeAspect="1"/>
          </p:cNvPicPr>
          <p:nvPr/>
        </p:nvPicPr>
        <p:blipFill>
          <a:blip r:embed="rId5" cstate="print"/>
          <a:stretch>
            <a:fillRect/>
          </a:stretch>
        </p:blipFill>
        <p:spPr>
          <a:xfrm>
            <a:off x="1752600" y="2743200"/>
            <a:ext cx="1295400" cy="914400"/>
          </a:xfrm>
          <a:prstGeom prst="rect">
            <a:avLst/>
          </a:prstGeom>
        </p:spPr>
      </p:pic>
      <p:pic>
        <p:nvPicPr>
          <p:cNvPr id="21" name="Picture 20" descr="MODSCW_P2011087_C4_1620_1625_1755_1800_E61_P2010364_NE05_closest_chlorANOMALY.png"/>
          <p:cNvPicPr>
            <a:picLocks noChangeAspect="1"/>
          </p:cNvPicPr>
          <p:nvPr/>
        </p:nvPicPr>
        <p:blipFill>
          <a:blip r:embed="rId6" cstate="print"/>
          <a:stretch>
            <a:fillRect/>
          </a:stretch>
        </p:blipFill>
        <p:spPr>
          <a:xfrm>
            <a:off x="3200400" y="1371600"/>
            <a:ext cx="1295400" cy="914400"/>
          </a:xfrm>
          <a:prstGeom prst="rect">
            <a:avLst/>
          </a:prstGeom>
        </p:spPr>
      </p:pic>
      <p:sp>
        <p:nvSpPr>
          <p:cNvPr id="22" name="TextBox 21"/>
          <p:cNvSpPr txBox="1"/>
          <p:nvPr/>
        </p:nvSpPr>
        <p:spPr>
          <a:xfrm>
            <a:off x="3200404" y="2281537"/>
            <a:ext cx="1345636" cy="461061"/>
          </a:xfrm>
          <a:prstGeom prst="rect">
            <a:avLst/>
          </a:prstGeom>
          <a:noFill/>
        </p:spPr>
        <p:txBody>
          <a:bodyPr wrap="none" lIns="90842" tIns="45421" rIns="90842" bIns="45421" rtlCol="0">
            <a:spAutoFit/>
          </a:bodyPr>
          <a:lstStyle/>
          <a:p>
            <a:r>
              <a:rPr lang="en-US" sz="800" b="1" dirty="0"/>
              <a:t>New algal growth (Positive </a:t>
            </a:r>
          </a:p>
          <a:p>
            <a:r>
              <a:rPr lang="en-US" sz="800" b="1" dirty="0"/>
              <a:t>chlorophyll concentration </a:t>
            </a:r>
          </a:p>
          <a:p>
            <a:r>
              <a:rPr lang="en-US" sz="800" b="1" dirty="0"/>
              <a:t>anomaly)</a:t>
            </a:r>
          </a:p>
        </p:txBody>
      </p:sp>
      <p:sp>
        <p:nvSpPr>
          <p:cNvPr id="28" name="Content Placeholder 2"/>
          <p:cNvSpPr txBox="1">
            <a:spLocks/>
          </p:cNvSpPr>
          <p:nvPr/>
        </p:nvSpPr>
        <p:spPr>
          <a:xfrm>
            <a:off x="4876800" y="1295400"/>
            <a:ext cx="1981200" cy="1219200"/>
          </a:xfrm>
          <a:prstGeom prst="rect">
            <a:avLst/>
          </a:prstGeom>
          <a:gradFill>
            <a:gsLst>
              <a:gs pos="0">
                <a:schemeClr val="accent6">
                  <a:lumMod val="20000"/>
                  <a:lumOff val="80000"/>
                </a:schemeClr>
              </a:gs>
              <a:gs pos="75000">
                <a:srgbClr val="D4DEFF"/>
              </a:gs>
              <a:gs pos="99000">
                <a:srgbClr val="D4DEFF"/>
              </a:gs>
              <a:gs pos="100000">
                <a:srgbClr val="96AB94"/>
              </a:gs>
            </a:gsLst>
            <a:lin ang="5400000" scaled="0"/>
          </a:gradFill>
        </p:spPr>
        <p:txBody>
          <a:bodyPr vert="horz" lIns="90842" tIns="45421" rIns="90842" bIns="45421" rtlCol="0">
            <a:noAutofit/>
          </a:bodyPr>
          <a:lstStyle/>
          <a:p>
            <a:pPr marL="340654" indent="-340654" algn="ctr" defTabSz="908410">
              <a:spcBef>
                <a:spcPct val="20000"/>
              </a:spcBef>
              <a:defRPr/>
            </a:pPr>
            <a:r>
              <a:rPr lang="en-US" sz="1000" b="1" dirty="0">
                <a:solidFill>
                  <a:srgbClr val="0000FF"/>
                </a:solidFill>
                <a:latin typeface="Times New Roman" pitchFamily="18" charset="0"/>
                <a:cs typeface="Times New Roman" pitchFamily="18" charset="0"/>
              </a:rPr>
              <a:t>Users</a:t>
            </a:r>
          </a:p>
          <a:p>
            <a:pPr marL="340654" indent="-340654">
              <a:spcBef>
                <a:spcPct val="20000"/>
              </a:spcBef>
              <a:defRPr/>
            </a:pPr>
            <a:r>
              <a:rPr lang="en-US" sz="900" dirty="0">
                <a:latin typeface="Times New Roman" pitchFamily="18" charset="0"/>
                <a:cs typeface="Times New Roman" pitchFamily="18" charset="0"/>
              </a:rPr>
              <a:t>- National Ocean Service &amp; NESDIS </a:t>
            </a:r>
          </a:p>
          <a:p>
            <a:pPr marL="340654" indent="-340654">
              <a:spcBef>
                <a:spcPct val="20000"/>
              </a:spcBef>
              <a:defRPr/>
            </a:pPr>
            <a:r>
              <a:rPr lang="en-US" sz="900" dirty="0">
                <a:latin typeface="Times New Roman" pitchFamily="18" charset="0"/>
                <a:cs typeface="Times New Roman" pitchFamily="18" charset="0"/>
              </a:rPr>
              <a:t>- NOAA ocean forecast model</a:t>
            </a:r>
          </a:p>
          <a:p>
            <a:pPr marL="340654" indent="-340654">
              <a:spcBef>
                <a:spcPct val="20000"/>
              </a:spcBef>
              <a:defRPr/>
            </a:pPr>
            <a:r>
              <a:rPr lang="en-US" sz="900" dirty="0">
                <a:latin typeface="Times New Roman" pitchFamily="18" charset="0"/>
                <a:cs typeface="Times New Roman" pitchFamily="18" charset="0"/>
              </a:rPr>
              <a:t>- F</a:t>
            </a:r>
            <a:r>
              <a:rPr lang="en-US" sz="900" dirty="0" err="1">
                <a:latin typeface="Times New Roman" pitchFamily="18" charset="0"/>
                <a:cs typeface="Times New Roman" pitchFamily="18" charset="0"/>
              </a:rPr>
              <a:t>ederal</a:t>
            </a:r>
            <a:r>
              <a:rPr lang="en-US" sz="900" dirty="0">
                <a:latin typeface="Times New Roman" pitchFamily="18" charset="0"/>
                <a:cs typeface="Times New Roman" pitchFamily="18" charset="0"/>
              </a:rPr>
              <a:t>, state and local marine </a:t>
            </a:r>
          </a:p>
          <a:p>
            <a:pPr marL="340654" indent="-340654">
              <a:spcBef>
                <a:spcPct val="20000"/>
              </a:spcBef>
              <a:defRPr/>
            </a:pPr>
            <a:r>
              <a:rPr lang="en-US" sz="900" dirty="0">
                <a:latin typeface="Times New Roman" pitchFamily="18" charset="0"/>
                <a:cs typeface="Times New Roman" pitchFamily="18" charset="0"/>
              </a:rPr>
              <a:t>   scientists, and coastal  m</a:t>
            </a:r>
            <a:r>
              <a:rPr lang="en-US" sz="900" dirty="0" err="1">
                <a:latin typeface="Times New Roman" pitchFamily="18" charset="0"/>
                <a:cs typeface="Times New Roman" pitchFamily="18" charset="0"/>
              </a:rPr>
              <a:t>anagers</a:t>
            </a:r>
            <a:endParaRPr lang="en-US" sz="900" dirty="0">
              <a:latin typeface="Times New Roman" pitchFamily="18" charset="0"/>
              <a:cs typeface="Times New Roman" pitchFamily="18" charset="0"/>
            </a:endParaRPr>
          </a:p>
          <a:p>
            <a:pPr marL="340654" indent="-340654" defTabSz="908410">
              <a:spcBef>
                <a:spcPct val="20000"/>
              </a:spcBef>
              <a:defRPr/>
            </a:pPr>
            <a:r>
              <a:rPr lang="en-US" sz="900" dirty="0">
                <a:latin typeface="Times New Roman" pitchFamily="18" charset="0"/>
                <a:cs typeface="Times New Roman" pitchFamily="18" charset="0"/>
              </a:rPr>
              <a:t>- Fisheries managers</a:t>
            </a:r>
          </a:p>
          <a:p>
            <a:pPr marL="340654" indent="-340654" defTabSz="908410">
              <a:spcBef>
                <a:spcPct val="20000"/>
              </a:spcBef>
              <a:defRPr/>
            </a:pPr>
            <a:r>
              <a:rPr lang="en-US" sz="900" dirty="0">
                <a:latin typeface="Times New Roman" pitchFamily="18" charset="0"/>
                <a:cs typeface="Times New Roman" pitchFamily="18" charset="0"/>
              </a:rPr>
              <a:t>- General public</a:t>
            </a:r>
          </a:p>
        </p:txBody>
      </p:sp>
      <p:pic>
        <p:nvPicPr>
          <p:cNvPr id="30" name="Picture 29" descr="MERHCW_M2011067_C1_151122_CY05_mixed_Kd490.png"/>
          <p:cNvPicPr>
            <a:picLocks noChangeAspect="1"/>
          </p:cNvPicPr>
          <p:nvPr/>
        </p:nvPicPr>
        <p:blipFill>
          <a:blip r:embed="rId7" cstate="print"/>
          <a:stretch>
            <a:fillRect/>
          </a:stretch>
        </p:blipFill>
        <p:spPr>
          <a:xfrm>
            <a:off x="3200400" y="2743200"/>
            <a:ext cx="1295400" cy="914400"/>
          </a:xfrm>
          <a:prstGeom prst="rect">
            <a:avLst/>
          </a:prstGeom>
        </p:spPr>
      </p:pic>
      <p:sp>
        <p:nvSpPr>
          <p:cNvPr id="37" name="TextBox 36"/>
          <p:cNvSpPr txBox="1"/>
          <p:nvPr/>
        </p:nvSpPr>
        <p:spPr>
          <a:xfrm>
            <a:off x="304805" y="3700050"/>
            <a:ext cx="1278310" cy="337950"/>
          </a:xfrm>
          <a:prstGeom prst="rect">
            <a:avLst/>
          </a:prstGeom>
          <a:noFill/>
        </p:spPr>
        <p:txBody>
          <a:bodyPr wrap="none" lIns="90842" tIns="45421" rIns="90842" bIns="45421" rtlCol="0">
            <a:spAutoFit/>
          </a:bodyPr>
          <a:lstStyle/>
          <a:p>
            <a:r>
              <a:rPr lang="en-US" sz="800" b="1" dirty="0"/>
              <a:t>Chesapeake Bay daily </a:t>
            </a:r>
          </a:p>
          <a:p>
            <a:r>
              <a:rPr lang="en-US" sz="800" b="1" dirty="0"/>
              <a:t>chlorophyll concentration</a:t>
            </a:r>
          </a:p>
        </p:txBody>
      </p:sp>
      <p:pic>
        <p:nvPicPr>
          <p:cNvPr id="38" name="Picture 37" descr="MODCYCW_P2011062_C1_1805_CY05_closest_chlora.png"/>
          <p:cNvPicPr>
            <a:picLocks noChangeAspect="1"/>
          </p:cNvPicPr>
          <p:nvPr/>
        </p:nvPicPr>
        <p:blipFill>
          <a:blip r:embed="rId8" cstate="print"/>
          <a:stretch>
            <a:fillRect/>
          </a:stretch>
        </p:blipFill>
        <p:spPr>
          <a:xfrm>
            <a:off x="304800" y="2749076"/>
            <a:ext cx="1295400" cy="914400"/>
          </a:xfrm>
          <a:prstGeom prst="rect">
            <a:avLst/>
          </a:prstGeom>
        </p:spPr>
      </p:pic>
      <p:sp>
        <p:nvSpPr>
          <p:cNvPr id="39" name="TextBox 38"/>
          <p:cNvSpPr txBox="1"/>
          <p:nvPr/>
        </p:nvSpPr>
        <p:spPr>
          <a:xfrm>
            <a:off x="3276604" y="3653137"/>
            <a:ext cx="1199762" cy="461061"/>
          </a:xfrm>
          <a:prstGeom prst="rect">
            <a:avLst/>
          </a:prstGeom>
          <a:noFill/>
        </p:spPr>
        <p:txBody>
          <a:bodyPr wrap="none" lIns="90842" tIns="45421" rIns="90842" bIns="45421" rtlCol="0">
            <a:spAutoFit/>
          </a:bodyPr>
          <a:lstStyle/>
          <a:p>
            <a:r>
              <a:rPr lang="en-US" sz="800" b="1" dirty="0"/>
              <a:t>Water turbidity(Diffuse </a:t>
            </a:r>
          </a:p>
          <a:p>
            <a:r>
              <a:rPr lang="en-US" sz="800" b="1" dirty="0"/>
              <a:t>attenuation coefficient </a:t>
            </a:r>
          </a:p>
          <a:p>
            <a:r>
              <a:rPr lang="en-US" sz="800" b="1" dirty="0"/>
              <a:t>at 490 nm)</a:t>
            </a:r>
          </a:p>
        </p:txBody>
      </p:sp>
      <p:sp>
        <p:nvSpPr>
          <p:cNvPr id="40" name="Content Placeholder 2"/>
          <p:cNvSpPr txBox="1">
            <a:spLocks/>
          </p:cNvSpPr>
          <p:nvPr/>
        </p:nvSpPr>
        <p:spPr>
          <a:xfrm>
            <a:off x="6934200" y="1295400"/>
            <a:ext cx="1981200" cy="1219200"/>
          </a:xfrm>
          <a:prstGeom prst="rect">
            <a:avLst/>
          </a:prstGeom>
          <a:gradFill>
            <a:gsLst>
              <a:gs pos="0">
                <a:schemeClr val="accent6">
                  <a:lumMod val="20000"/>
                  <a:lumOff val="80000"/>
                </a:schemeClr>
              </a:gs>
              <a:gs pos="75000">
                <a:srgbClr val="D4DEFF"/>
              </a:gs>
              <a:gs pos="99000">
                <a:srgbClr val="D4DEFF"/>
              </a:gs>
              <a:gs pos="100000">
                <a:srgbClr val="96AB94"/>
              </a:gs>
            </a:gsLst>
            <a:lin ang="5400000" scaled="0"/>
          </a:gradFill>
        </p:spPr>
        <p:txBody>
          <a:bodyPr vert="horz" lIns="90842" tIns="45421" rIns="90842" bIns="45421" rtlCol="0">
            <a:noAutofit/>
          </a:bodyPr>
          <a:lstStyle/>
          <a:p>
            <a:pPr marL="340654" indent="-340654" defTabSz="908410">
              <a:spcBef>
                <a:spcPct val="20000"/>
              </a:spcBef>
              <a:defRPr/>
            </a:pPr>
            <a:r>
              <a:rPr lang="en-US" sz="1000" b="1" dirty="0">
                <a:solidFill>
                  <a:srgbClr val="0000FF"/>
                </a:solidFill>
                <a:latin typeface="Times New Roman" pitchFamily="18" charset="0"/>
                <a:cs typeface="Times New Roman" pitchFamily="18" charset="0"/>
              </a:rPr>
              <a:t>                 Applications</a:t>
            </a:r>
          </a:p>
          <a:p>
            <a:pPr marL="340654" indent="-340654" defTabSz="908410">
              <a:spcBef>
                <a:spcPct val="20000"/>
              </a:spcBef>
              <a:defRPr/>
            </a:pPr>
            <a:r>
              <a:rPr lang="en-US" sz="1000" dirty="0">
                <a:latin typeface="Times New Roman" pitchFamily="18" charset="0"/>
                <a:cs typeface="Times New Roman" pitchFamily="18" charset="0"/>
              </a:rPr>
              <a:t>- </a:t>
            </a:r>
            <a:r>
              <a:rPr lang="en-US" sz="800" dirty="0">
                <a:latin typeface="Times New Roman" pitchFamily="18" charset="0"/>
                <a:cs typeface="Times New Roman" pitchFamily="18" charset="0"/>
              </a:rPr>
              <a:t>Track potential harmful  algal blooms</a:t>
            </a:r>
          </a:p>
          <a:p>
            <a:pPr marL="340654" indent="-340654">
              <a:spcBef>
                <a:spcPct val="20000"/>
              </a:spcBef>
              <a:defRPr/>
            </a:pPr>
            <a:r>
              <a:rPr lang="en-US" sz="800" dirty="0">
                <a:latin typeface="Times New Roman" pitchFamily="18" charset="0"/>
                <a:cs typeface="Times New Roman" pitchFamily="18" charset="0"/>
              </a:rPr>
              <a:t>- Assess air quality through marine</a:t>
            </a:r>
          </a:p>
          <a:p>
            <a:pPr marL="340654" indent="-340654">
              <a:spcBef>
                <a:spcPct val="20000"/>
              </a:spcBef>
              <a:defRPr/>
            </a:pPr>
            <a:r>
              <a:rPr lang="en-US" sz="800" dirty="0">
                <a:latin typeface="Times New Roman" pitchFamily="18" charset="0"/>
                <a:cs typeface="Times New Roman" pitchFamily="18" charset="0"/>
              </a:rPr>
              <a:t>   isoprene fluxes </a:t>
            </a:r>
          </a:p>
          <a:p>
            <a:pPr marL="340654" indent="-340654">
              <a:spcBef>
                <a:spcPct val="20000"/>
              </a:spcBef>
              <a:defRPr/>
            </a:pPr>
            <a:r>
              <a:rPr lang="en-US" sz="800" dirty="0">
                <a:latin typeface="Times New Roman" pitchFamily="18" charset="0"/>
                <a:cs typeface="Times New Roman" pitchFamily="18" charset="0"/>
              </a:rPr>
              <a:t>- Assess water quality </a:t>
            </a:r>
          </a:p>
          <a:p>
            <a:pPr marL="340654" indent="-340654">
              <a:spcBef>
                <a:spcPct val="20000"/>
              </a:spcBef>
              <a:defRPr/>
            </a:pPr>
            <a:r>
              <a:rPr lang="en-US" sz="800" dirty="0">
                <a:latin typeface="Times New Roman" pitchFamily="18" charset="0"/>
                <a:cs typeface="Times New Roman" pitchFamily="18" charset="0"/>
              </a:rPr>
              <a:t>- A</a:t>
            </a:r>
            <a:r>
              <a:rPr lang="en-US" sz="800" dirty="0" err="1">
                <a:latin typeface="Times New Roman" pitchFamily="18" charset="0"/>
                <a:cs typeface="Times New Roman" pitchFamily="18" charset="0"/>
              </a:rPr>
              <a:t>ssess</a:t>
            </a:r>
            <a:r>
              <a:rPr lang="en-US" sz="800" dirty="0">
                <a:latin typeface="Times New Roman" pitchFamily="18" charset="0"/>
                <a:cs typeface="Times New Roman" pitchFamily="18" charset="0"/>
              </a:rPr>
              <a:t> habitat</a:t>
            </a:r>
          </a:p>
          <a:p>
            <a:pPr marL="340654" indent="-340654" defTabSz="908410">
              <a:spcBef>
                <a:spcPct val="20000"/>
              </a:spcBef>
              <a:defRPr/>
            </a:pPr>
            <a:r>
              <a:rPr lang="en-US" sz="800" dirty="0">
                <a:latin typeface="Times New Roman" pitchFamily="18" charset="0"/>
                <a:cs typeface="Times New Roman" pitchFamily="18" charset="0"/>
              </a:rPr>
              <a:t>- R</a:t>
            </a:r>
            <a:r>
              <a:rPr lang="en-US" sz="800" dirty="0" err="1">
                <a:latin typeface="Times New Roman" pitchFamily="18" charset="0"/>
                <a:cs typeface="Times New Roman" pitchFamily="18" charset="0"/>
              </a:rPr>
              <a:t>eview</a:t>
            </a:r>
            <a:r>
              <a:rPr lang="en-US" sz="800" dirty="0">
                <a:latin typeface="Times New Roman" pitchFamily="18" charset="0"/>
                <a:cs typeface="Times New Roman" pitchFamily="18" charset="0"/>
              </a:rPr>
              <a:t> ocean features</a:t>
            </a:r>
          </a:p>
        </p:txBody>
      </p:sp>
      <p:pic>
        <p:nvPicPr>
          <p:cNvPr id="1028" name="Picture 4"/>
          <p:cNvPicPr>
            <a:picLocks noChangeAspect="1" noChangeArrowheads="1"/>
          </p:cNvPicPr>
          <p:nvPr/>
        </p:nvPicPr>
        <p:blipFill>
          <a:blip r:embed="rId9" cstate="print"/>
          <a:srcRect/>
          <a:stretch>
            <a:fillRect/>
          </a:stretch>
        </p:blipFill>
        <p:spPr bwMode="auto">
          <a:xfrm>
            <a:off x="6934200" y="2590800"/>
            <a:ext cx="1981200" cy="1447800"/>
          </a:xfrm>
          <a:prstGeom prst="rect">
            <a:avLst/>
          </a:prstGeom>
          <a:noFill/>
          <a:ln w="9525">
            <a:noFill/>
            <a:miter lim="800000"/>
            <a:headEnd/>
            <a:tailEnd/>
          </a:ln>
        </p:spPr>
      </p:pic>
      <p:pic>
        <p:nvPicPr>
          <p:cNvPr id="1032" name="Picture 8"/>
          <p:cNvPicPr>
            <a:picLocks noChangeAspect="1" noChangeArrowheads="1"/>
          </p:cNvPicPr>
          <p:nvPr/>
        </p:nvPicPr>
        <p:blipFill>
          <a:blip r:embed="rId10" cstate="print"/>
          <a:srcRect/>
          <a:stretch>
            <a:fillRect/>
          </a:stretch>
        </p:blipFill>
        <p:spPr bwMode="auto">
          <a:xfrm>
            <a:off x="4876800" y="2590800"/>
            <a:ext cx="1981200" cy="1447800"/>
          </a:xfrm>
          <a:prstGeom prst="rect">
            <a:avLst/>
          </a:prstGeom>
          <a:noFill/>
          <a:ln w="9525">
            <a:noFill/>
            <a:miter lim="800000"/>
            <a:headEnd/>
            <a:tailEnd/>
          </a:ln>
        </p:spPr>
      </p:pic>
      <p:sp>
        <p:nvSpPr>
          <p:cNvPr id="44" name="TextBox 43"/>
          <p:cNvSpPr txBox="1"/>
          <p:nvPr/>
        </p:nvSpPr>
        <p:spPr>
          <a:xfrm>
            <a:off x="4800600" y="2514603"/>
            <a:ext cx="1371600" cy="253312"/>
          </a:xfrm>
          <a:prstGeom prst="rect">
            <a:avLst/>
          </a:prstGeom>
          <a:noFill/>
        </p:spPr>
        <p:txBody>
          <a:bodyPr wrap="square" lIns="90842" tIns="45421" rIns="90842" bIns="45421" rtlCol="0">
            <a:spAutoFit/>
          </a:bodyPr>
          <a:lstStyle/>
          <a:p>
            <a:pPr>
              <a:lnSpc>
                <a:spcPct val="150000"/>
              </a:lnSpc>
            </a:pPr>
            <a:r>
              <a:rPr lang="en-US" sz="700" b="1" dirty="0"/>
              <a:t>Predict Harmful Algal Bloom </a:t>
            </a:r>
          </a:p>
        </p:txBody>
      </p:sp>
      <p:sp>
        <p:nvSpPr>
          <p:cNvPr id="46" name="Rectangle 5"/>
          <p:cNvSpPr txBox="1">
            <a:spLocks noChangeArrowheads="1"/>
          </p:cNvSpPr>
          <p:nvPr/>
        </p:nvSpPr>
        <p:spPr>
          <a:xfrm>
            <a:off x="152400" y="4267200"/>
            <a:ext cx="4495800" cy="2514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vert="horz" lIns="90842" tIns="45421" rIns="90842" bIns="45421"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3878" indent="-283878" algn="l" fontAlgn="base">
              <a:lnSpc>
                <a:spcPct val="90000"/>
              </a:lnSpc>
              <a:spcAft>
                <a:spcPct val="0"/>
              </a:spcAft>
              <a:buFont typeface="Wingdings" panose="05000000000000000000" pitchFamily="2" charset="2"/>
              <a:buChar char="Ø"/>
            </a:pPr>
            <a:r>
              <a:rPr lang="en-US" sz="1400" b="1" kern="0" dirty="0">
                <a:solidFill>
                  <a:srgbClr val="333399"/>
                </a:solidFill>
                <a:effectLst>
                  <a:outerShdw blurRad="38100" dist="38100" dir="2700000" algn="tl">
                    <a:srgbClr val="000000">
                      <a:alpha val="43137"/>
                    </a:srgbClr>
                  </a:outerShdw>
                </a:effectLst>
                <a:latin typeface="Arial"/>
              </a:rPr>
              <a:t>New OSPO </a:t>
            </a:r>
            <a:r>
              <a:rPr lang="en-US" sz="1400" b="1" kern="0" dirty="0" err="1">
                <a:solidFill>
                  <a:srgbClr val="333399"/>
                </a:solidFill>
                <a:effectLst>
                  <a:outerShdw blurRad="38100" dist="38100" dir="2700000" algn="tl">
                    <a:srgbClr val="000000">
                      <a:alpha val="43137"/>
                    </a:srgbClr>
                  </a:outerShdw>
                </a:effectLst>
                <a:latin typeface="Arial"/>
              </a:rPr>
              <a:t>Okeanos</a:t>
            </a:r>
            <a:r>
              <a:rPr lang="en-US" sz="1400" b="1" kern="0" dirty="0">
                <a:solidFill>
                  <a:srgbClr val="333399"/>
                </a:solidFill>
                <a:effectLst>
                  <a:outerShdw blurRad="38100" dist="38100" dir="2700000" algn="tl">
                    <a:srgbClr val="000000">
                      <a:alpha val="43137"/>
                    </a:srgbClr>
                  </a:outerShdw>
                </a:effectLst>
                <a:latin typeface="Arial"/>
              </a:rPr>
              <a:t> Operational Web-Based QA Monitoring Tool </a:t>
            </a:r>
            <a:r>
              <a:rPr lang="en-US" sz="1400" kern="0" dirty="0">
                <a:solidFill>
                  <a:srgbClr val="333399"/>
                </a:solidFill>
                <a:latin typeface="Arial"/>
              </a:rPr>
              <a:t>(</a:t>
            </a:r>
            <a:r>
              <a:rPr lang="en-US" sz="800" i="1" dirty="0">
                <a:hlinkClick r:id="rId11"/>
              </a:rPr>
              <a:t>http://www.ospo.noaa.gov/Products/ocean/color/index.html</a:t>
            </a:r>
            <a:r>
              <a:rPr lang="en-US" sz="1400" kern="0" dirty="0">
                <a:solidFill>
                  <a:srgbClr val="333399"/>
                </a:solidFill>
                <a:latin typeface="Arial"/>
              </a:rPr>
              <a:t>)</a:t>
            </a:r>
          </a:p>
          <a:p>
            <a:pPr marL="738084" lvl="1" indent="-283878" algn="l" fontAlgn="base">
              <a:lnSpc>
                <a:spcPct val="90000"/>
              </a:lnSpc>
              <a:spcAft>
                <a:spcPct val="0"/>
              </a:spcAft>
              <a:buFontTx/>
              <a:buChar char="–"/>
            </a:pPr>
            <a:r>
              <a:rPr lang="en-US" sz="1200" kern="0" dirty="0">
                <a:solidFill>
                  <a:srgbClr val="009999"/>
                </a:solidFill>
                <a:latin typeface="Arial"/>
              </a:rPr>
              <a:t>Monitor the availability and quality of operational ocean color (OC) products in near real time (NRT) mode</a:t>
            </a:r>
          </a:p>
          <a:p>
            <a:pPr marL="738084" lvl="1" indent="-283878" algn="l" fontAlgn="base">
              <a:lnSpc>
                <a:spcPct val="90000"/>
              </a:lnSpc>
              <a:spcAft>
                <a:spcPct val="0"/>
              </a:spcAft>
              <a:buFontTx/>
              <a:buChar char="–"/>
            </a:pPr>
            <a:r>
              <a:rPr lang="en-US" sz="1200" kern="0" dirty="0">
                <a:solidFill>
                  <a:srgbClr val="009999"/>
                </a:solidFill>
                <a:latin typeface="Arial"/>
              </a:rPr>
              <a:t>Monitor time series of operational OC product statistics</a:t>
            </a:r>
          </a:p>
          <a:p>
            <a:pPr marL="738084" lvl="1" indent="-283878" algn="l" fontAlgn="base">
              <a:lnSpc>
                <a:spcPct val="90000"/>
              </a:lnSpc>
              <a:spcAft>
                <a:spcPct val="0"/>
              </a:spcAft>
              <a:buFontTx/>
              <a:buChar char="–"/>
            </a:pPr>
            <a:r>
              <a:rPr lang="en-US" sz="1200" kern="0" dirty="0">
                <a:solidFill>
                  <a:srgbClr val="009999"/>
                </a:solidFill>
                <a:latin typeface="Arial"/>
              </a:rPr>
              <a:t>Detect suspicious OC products in NRT mode</a:t>
            </a:r>
          </a:p>
          <a:p>
            <a:pPr marL="738084" lvl="1" indent="-283878" algn="l" fontAlgn="base">
              <a:lnSpc>
                <a:spcPct val="90000"/>
              </a:lnSpc>
              <a:spcAft>
                <a:spcPct val="0"/>
              </a:spcAft>
              <a:buFontTx/>
              <a:buChar char="–"/>
            </a:pPr>
            <a:r>
              <a:rPr lang="en-US" sz="1200" kern="0" dirty="0">
                <a:solidFill>
                  <a:srgbClr val="009999"/>
                </a:solidFill>
                <a:latin typeface="Arial"/>
              </a:rPr>
              <a:t>Monitor the ingest, process, generation, and distribution of </a:t>
            </a:r>
            <a:r>
              <a:rPr lang="en-US" sz="1200" kern="0" dirty="0" err="1">
                <a:solidFill>
                  <a:srgbClr val="009999"/>
                </a:solidFill>
                <a:latin typeface="Arial"/>
              </a:rPr>
              <a:t>Okeanos</a:t>
            </a:r>
            <a:r>
              <a:rPr lang="en-US" sz="1200" kern="0" dirty="0">
                <a:solidFill>
                  <a:srgbClr val="009999"/>
                </a:solidFill>
                <a:latin typeface="Arial"/>
              </a:rPr>
              <a:t> system in NRT mode</a:t>
            </a:r>
          </a:p>
          <a:p>
            <a:pPr marL="738084" lvl="1" indent="-283878" algn="l" fontAlgn="base">
              <a:lnSpc>
                <a:spcPct val="90000"/>
              </a:lnSpc>
              <a:spcAft>
                <a:spcPct val="0"/>
              </a:spcAft>
              <a:buFontTx/>
              <a:buChar char="–"/>
            </a:pPr>
            <a:r>
              <a:rPr lang="en-US" sz="1200" kern="0" dirty="0">
                <a:solidFill>
                  <a:srgbClr val="009999"/>
                </a:solidFill>
                <a:latin typeface="Arial"/>
              </a:rPr>
              <a:t>Monitor the performance and stability of the system in NRT mode</a:t>
            </a:r>
          </a:p>
          <a:p>
            <a:pPr>
              <a:lnSpc>
                <a:spcPct val="90000"/>
              </a:lnSpc>
            </a:pPr>
            <a:endParaRPr lang="en-US" sz="1800" dirty="0"/>
          </a:p>
        </p:txBody>
      </p:sp>
      <p:pic>
        <p:nvPicPr>
          <p:cNvPr id="47" name="Shape 552"/>
          <p:cNvPicPr preferRelativeResize="0"/>
          <p:nvPr/>
        </p:nvPicPr>
        <p:blipFill rotWithShape="1">
          <a:blip r:embed="rId12">
            <a:alphaModFix/>
          </a:blip>
          <a:srcRect/>
          <a:stretch/>
        </p:blipFill>
        <p:spPr>
          <a:xfrm>
            <a:off x="4810125" y="4267200"/>
            <a:ext cx="4257675" cy="2514600"/>
          </a:xfrm>
          <a:prstGeom prst="rect">
            <a:avLst/>
          </a:prstGeom>
          <a:noFill/>
          <a:ln w="9525" cap="flat">
            <a:solidFill>
              <a:schemeClr val="dk1"/>
            </a:solidFill>
            <a:prstDash val="solid"/>
            <a:miter/>
            <a:headEnd type="none" w="med" len="med"/>
            <a:tailEnd type="none" w="med" len="med"/>
          </a:ln>
        </p:spPr>
      </p:pic>
      <p:sp>
        <p:nvSpPr>
          <p:cNvPr id="48" name="Shape 556"/>
          <p:cNvSpPr txBox="1"/>
          <p:nvPr/>
        </p:nvSpPr>
        <p:spPr>
          <a:xfrm>
            <a:off x="5867413" y="4185684"/>
            <a:ext cx="2859089" cy="310116"/>
          </a:xfrm>
          <a:prstGeom prst="rect">
            <a:avLst/>
          </a:prstGeom>
          <a:solidFill>
            <a:schemeClr val="bg1"/>
          </a:solidFill>
          <a:ln>
            <a:noFill/>
          </a:ln>
        </p:spPr>
        <p:txBody>
          <a:bodyPr lIns="90827" tIns="45401" rIns="90827" bIns="45401" anchor="t" anchorCtr="0">
            <a:noAutofit/>
          </a:bodyPr>
          <a:lstStyle/>
          <a:p>
            <a:pPr algn="ctr">
              <a:buSzPct val="25000"/>
            </a:pPr>
            <a:r>
              <a:rPr lang="en-US" sz="900" dirty="0">
                <a:solidFill>
                  <a:srgbClr val="FF0000"/>
                </a:solidFill>
                <a:latin typeface="Times New Roman"/>
                <a:ea typeface="Times New Roman"/>
                <a:cs typeface="Times New Roman"/>
                <a:sym typeface="Times New Roman"/>
              </a:rPr>
              <a:t>An example of QA Tool: Monitor suspicious products</a:t>
            </a:r>
            <a:r>
              <a:rPr lang="en-US" sz="900" dirty="0">
                <a:latin typeface="Times New Roman"/>
                <a:ea typeface="Times New Roman"/>
                <a:cs typeface="Times New Roman"/>
                <a:sym typeface="Times New Roman"/>
              </a:rPr>
              <a:t> </a:t>
            </a:r>
          </a:p>
          <a:p>
            <a:pPr algn="ctr">
              <a:buSzPct val="25000"/>
            </a:pPr>
            <a:r>
              <a:rPr lang="en-US" sz="800" b="1" dirty="0">
                <a:latin typeface="Times New Roman"/>
                <a:ea typeface="Times New Roman"/>
                <a:cs typeface="Times New Roman"/>
                <a:sym typeface="Times New Roman"/>
              </a:rPr>
              <a:t>Interactive Date  &amp; Region  for selected options.</a:t>
            </a:r>
          </a:p>
        </p:txBody>
      </p:sp>
      <p:sp>
        <p:nvSpPr>
          <p:cNvPr id="3" name="Rectangle 2"/>
          <p:cNvSpPr/>
          <p:nvPr/>
        </p:nvSpPr>
        <p:spPr>
          <a:xfrm>
            <a:off x="2590800" y="510999"/>
            <a:ext cx="5029200" cy="445672"/>
          </a:xfrm>
          <a:prstGeom prst="rect">
            <a:avLst/>
          </a:prstGeom>
        </p:spPr>
        <p:txBody>
          <a:bodyPr wrap="square" lIns="90842" tIns="45421" rIns="90842" bIns="45421">
            <a:spAutoFit/>
          </a:bodyPr>
          <a:lstStyle/>
          <a:p>
            <a:pPr algn="ctr"/>
            <a:r>
              <a:rPr lang="en-US" sz="1200" dirty="0" err="1">
                <a:latin typeface="Arial" pitchFamily="34" charset="0"/>
                <a:cs typeface="Arial" pitchFamily="34" charset="0"/>
              </a:rPr>
              <a:t>Banghua</a:t>
            </a:r>
            <a:r>
              <a:rPr lang="en-US" sz="1200" dirty="0">
                <a:latin typeface="Arial" pitchFamily="34" charset="0"/>
                <a:cs typeface="Arial" pitchFamily="34" charset="0"/>
              </a:rPr>
              <a:t> Yan, Ian Simpson, Edmond Rodriguez and Antonio Irving</a:t>
            </a:r>
          </a:p>
          <a:p>
            <a:pPr algn="ctr"/>
            <a:r>
              <a:rPr lang="en-US" sz="1100" dirty="0">
                <a:latin typeface="Arial" pitchFamily="34" charset="0"/>
                <a:cs typeface="Arial" pitchFamily="34" charset="0"/>
              </a:rPr>
              <a:t>NOAA/NESDIS/OSPO/Satellite Products and Services Division</a:t>
            </a:r>
          </a:p>
        </p:txBody>
      </p:sp>
      <p:sp>
        <p:nvSpPr>
          <p:cNvPr id="49" name="TextBox 48"/>
          <p:cNvSpPr txBox="1"/>
          <p:nvPr/>
        </p:nvSpPr>
        <p:spPr>
          <a:xfrm>
            <a:off x="228600" y="443216"/>
            <a:ext cx="1516762" cy="368728"/>
          </a:xfrm>
          <a:prstGeom prst="rect">
            <a:avLst/>
          </a:prstGeom>
          <a:noFill/>
        </p:spPr>
        <p:txBody>
          <a:bodyPr wrap="square" lIns="90842" tIns="45421" rIns="90842" bIns="45421" rtlCol="0">
            <a:spAutoFit/>
          </a:bodyPr>
          <a:lstStyle/>
          <a:p>
            <a:pPr algn="ctr"/>
            <a:r>
              <a:rPr lang="en-US" b="1" dirty="0" smtClean="0"/>
              <a:t>Poster # 3.18</a:t>
            </a:r>
            <a:endParaRPr lang="en-US" b="1" dirty="0"/>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37214" y="65567"/>
            <a:ext cx="1715386" cy="381000"/>
          </a:xfrm>
          <a:prstGeom prst="rect">
            <a:avLst/>
          </a:prstGeom>
        </p:spPr>
      </p:pic>
    </p:spTree>
    <p:extLst>
      <p:ext uri="{BB962C8B-B14F-4D97-AF65-F5344CB8AC3E}">
        <p14:creationId xmlns:p14="http://schemas.microsoft.com/office/powerpoint/2010/main" val="137813545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E35205"/>
                </a:solidFill>
              </a:rPr>
              <a:t>Ingest and Analysis of NPP-VIIRs Data from the NOAA CLASS System: </a:t>
            </a:r>
            <a:r>
              <a:rPr lang="en-US" sz="1800" dirty="0">
                <a:solidFill>
                  <a:srgbClr val="E35205"/>
                </a:solidFill>
              </a:rPr>
              <a:t>Radiometric Calibration, Bow Tie Correction and Derived Dataset support in the ENVI COTS Software</a:t>
            </a:r>
            <a:endParaRPr lang="en-US" sz="1800" dirty="0">
              <a:solidFill>
                <a:srgbClr val="E35205"/>
              </a:solidFill>
              <a:latin typeface="Arial" pitchFamily="34" charset="0"/>
              <a:cs typeface="Arial" pitchFamily="34" charset="0"/>
            </a:endParaRPr>
          </a:p>
        </p:txBody>
      </p:sp>
      <p:sp>
        <p:nvSpPr>
          <p:cNvPr id="5" name="Rectangle 5"/>
          <p:cNvSpPr txBox="1">
            <a:spLocks noChangeArrowheads="1"/>
          </p:cNvSpPr>
          <p:nvPr/>
        </p:nvSpPr>
        <p:spPr>
          <a:xfrm>
            <a:off x="0" y="1143000"/>
            <a:ext cx="5334000" cy="4724400"/>
          </a:xfrm>
          <a:prstGeom prst="rect">
            <a:avLst/>
          </a:prstGeom>
        </p:spPr>
        <p:txBody>
          <a:bodyPr vert="horz" lIns="90842" tIns="45421" rIns="90842" bIns="45421"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34000"/>
              </a:lnSpc>
            </a:pPr>
            <a:r>
              <a:rPr lang="en-US" sz="6400" b="1" dirty="0">
                <a:solidFill>
                  <a:srgbClr val="E35205"/>
                </a:solidFill>
              </a:rPr>
              <a:t>ENVI image analysis software now supports VIIRS data from the NOAA CLASS system allowing users to open VIIRS Sensor Data Records (SDRs) in a point and click user interface with no a priori information about the dataset or the file format.  Options for opening and processing the data include: </a:t>
            </a:r>
          </a:p>
          <a:p>
            <a:pPr lvl="1" algn="l">
              <a:lnSpc>
                <a:spcPct val="120000"/>
              </a:lnSpc>
              <a:buFont typeface="Arial" pitchFamily="34" charset="0"/>
              <a:buChar char="•"/>
            </a:pPr>
            <a:r>
              <a:rPr lang="en-US" sz="5600" b="1" dirty="0">
                <a:solidFill>
                  <a:srgbClr val="E35205"/>
                </a:solidFill>
              </a:rPr>
              <a:t>Automatically opening I-bands, M-bands, Day-Night-Band (DNB), and the Near-Constant-Contrast (NCC) Environmental data record (EDR)</a:t>
            </a:r>
          </a:p>
          <a:p>
            <a:pPr lvl="1" algn="l">
              <a:lnSpc>
                <a:spcPct val="120000"/>
              </a:lnSpc>
              <a:buFont typeface="Arial" pitchFamily="34" charset="0"/>
              <a:buChar char="•"/>
            </a:pPr>
            <a:r>
              <a:rPr lang="en-US" sz="5600" b="1" dirty="0">
                <a:solidFill>
                  <a:srgbClr val="E35205"/>
                </a:solidFill>
              </a:rPr>
              <a:t>Automatic calibration to radiance, reflectance, brightness temperature or albedo (depending on the data product)</a:t>
            </a:r>
          </a:p>
          <a:p>
            <a:pPr lvl="1" algn="l">
              <a:lnSpc>
                <a:spcPct val="120000"/>
              </a:lnSpc>
              <a:buFont typeface="Arial" pitchFamily="34" charset="0"/>
              <a:buChar char="•"/>
            </a:pPr>
            <a:r>
              <a:rPr lang="en-US" sz="5600" b="1" dirty="0">
                <a:solidFill>
                  <a:srgbClr val="E35205"/>
                </a:solidFill>
              </a:rPr>
              <a:t>Optional Swath-to-Grid geocorrection with elimination of bow-tie deletion artifacts for SDRs </a:t>
            </a:r>
          </a:p>
          <a:p>
            <a:pPr lvl="1" algn="l">
              <a:lnSpc>
                <a:spcPct val="120000"/>
              </a:lnSpc>
              <a:buFont typeface="Arial" pitchFamily="34" charset="0"/>
              <a:buChar char="•"/>
            </a:pPr>
            <a:r>
              <a:rPr lang="en-US" sz="5600" b="1" dirty="0">
                <a:solidFill>
                  <a:srgbClr val="E35205"/>
                </a:solidFill>
              </a:rPr>
              <a:t>Automatic granule merging to remove swath gap lines for (EDRs) </a:t>
            </a:r>
          </a:p>
          <a:p>
            <a:pPr lvl="1" algn="l">
              <a:lnSpc>
                <a:spcPct val="120000"/>
              </a:lnSpc>
              <a:buFont typeface="Arial" pitchFamily="34" charset="0"/>
              <a:buChar char="•"/>
            </a:pPr>
            <a:r>
              <a:rPr lang="en-US" sz="5600" b="1" dirty="0">
                <a:solidFill>
                  <a:srgbClr val="E35205"/>
                </a:solidFill>
              </a:rPr>
              <a:t>Opening derived EDRs such as Aerosol Optical Thickness, Land Surface Temperature, Ocean Color/Chlorophyll, Sea Surface Temperature, Surface Type, and Vegetation Indices</a:t>
            </a:r>
          </a:p>
          <a:p>
            <a:pPr lvl="1" algn="l">
              <a:lnSpc>
                <a:spcPct val="120000"/>
              </a:lnSpc>
              <a:buFont typeface="Arial" pitchFamily="34" charset="0"/>
              <a:buChar char="•"/>
            </a:pPr>
            <a:r>
              <a:rPr lang="en-US" sz="5600" b="1" dirty="0">
                <a:solidFill>
                  <a:srgbClr val="E35205"/>
                </a:solidFill>
              </a:rPr>
              <a:t>Scripting processes  for working with many NPP-VIIRS scenes</a:t>
            </a:r>
          </a:p>
          <a:p>
            <a:pPr>
              <a:lnSpc>
                <a:spcPct val="90000"/>
              </a:lnSpc>
            </a:pPr>
            <a:endParaRPr lang="en-US" dirty="0">
              <a:solidFill>
                <a:prstClr val="black">
                  <a:tint val="75000"/>
                </a:prstClr>
              </a:solidFill>
            </a:endParaRPr>
          </a:p>
        </p:txBody>
      </p:sp>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3.20</a:t>
            </a:r>
          </a:p>
        </p:txBody>
      </p:sp>
      <p:pic>
        <p:nvPicPr>
          <p:cNvPr id="11" name="Picture 10" descr="IDLcfTempFile1494705761"/>
          <p:cNvPicPr>
            <a:picLocks noChangeAspect="1"/>
          </p:cNvPicPr>
          <p:nvPr/>
        </p:nvPicPr>
        <p:blipFill>
          <a:blip r:embed="rId2" cstate="print"/>
          <a:stretch>
            <a:fillRect/>
          </a:stretch>
        </p:blipFill>
        <p:spPr>
          <a:xfrm>
            <a:off x="5486413" y="1143013"/>
            <a:ext cx="3455529" cy="212258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5984875"/>
            <a:ext cx="4191000" cy="873125"/>
          </a:xfrm>
          <a:prstGeom prst="rect">
            <a:avLst/>
          </a:prstGeom>
        </p:spPr>
      </p:pic>
      <p:pic>
        <p:nvPicPr>
          <p:cNvPr id="14" name="Picture 2" descr="http://engwiki/download/attachments/33137079/glttool.png?version=1&amp;modificationDate=1384467829000"/>
          <p:cNvPicPr>
            <a:picLocks noChangeAspect="1" noChangeArrowheads="1"/>
          </p:cNvPicPr>
          <p:nvPr/>
        </p:nvPicPr>
        <p:blipFill>
          <a:blip r:embed="rId4" cstate="print"/>
          <a:srcRect/>
          <a:stretch>
            <a:fillRect/>
          </a:stretch>
        </p:blipFill>
        <p:spPr bwMode="auto">
          <a:xfrm>
            <a:off x="5486400" y="3529327"/>
            <a:ext cx="3505200" cy="2070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843918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4111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rPr>
              <a:t>Development of surface reflectance ratios database for VIIRS AOT retrieval over land </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n-US" sz="1600" dirty="0">
                <a:solidFill>
                  <a:srgbClr val="0000FF"/>
                </a:solidFill>
              </a:rPr>
              <a:t> </a:t>
            </a:r>
            <a:r>
              <a:rPr lang="en-US" sz="1600" dirty="0" err="1">
                <a:solidFill>
                  <a:srgbClr val="0000FF"/>
                </a:solidFill>
              </a:rPr>
              <a:t>Hai</a:t>
            </a:r>
            <a:r>
              <a:rPr lang="en-US" sz="1600" dirty="0">
                <a:solidFill>
                  <a:srgbClr val="0000FF"/>
                </a:solidFill>
              </a:rPr>
              <a:t> Zhang</a:t>
            </a:r>
            <a:r>
              <a:rPr lang="en-US" sz="1600" baseline="30000" dirty="0">
                <a:solidFill>
                  <a:srgbClr val="0000FF"/>
                </a:solidFill>
              </a:rPr>
              <a:t>1</a:t>
            </a:r>
            <a:r>
              <a:rPr lang="en-US" sz="1600" dirty="0">
                <a:solidFill>
                  <a:srgbClr val="0000FF"/>
                </a:solidFill>
              </a:rPr>
              <a:t>, </a:t>
            </a:r>
            <a:r>
              <a:rPr lang="en-US" sz="1600" dirty="0" err="1">
                <a:solidFill>
                  <a:srgbClr val="0000FF"/>
                </a:solidFill>
              </a:rPr>
              <a:t>Hongqing</a:t>
            </a:r>
            <a:r>
              <a:rPr lang="en-US" sz="1600" dirty="0">
                <a:solidFill>
                  <a:srgbClr val="0000FF"/>
                </a:solidFill>
              </a:rPr>
              <a:t> Liu</a:t>
            </a:r>
            <a:r>
              <a:rPr lang="en-US" sz="1600" baseline="30000" dirty="0">
                <a:solidFill>
                  <a:srgbClr val="0000FF"/>
                </a:solidFill>
              </a:rPr>
              <a:t>1</a:t>
            </a:r>
            <a:r>
              <a:rPr lang="en-US" sz="1600" dirty="0">
                <a:solidFill>
                  <a:srgbClr val="0000FF"/>
                </a:solidFill>
              </a:rPr>
              <a:t>, </a:t>
            </a:r>
            <a:r>
              <a:rPr lang="en-US" sz="1600" dirty="0" err="1">
                <a:solidFill>
                  <a:srgbClr val="0000FF"/>
                </a:solidFill>
              </a:rPr>
              <a:t>Shobha</a:t>
            </a:r>
            <a:r>
              <a:rPr lang="en-US" sz="1600" dirty="0">
                <a:solidFill>
                  <a:srgbClr val="0000FF"/>
                </a:solidFill>
              </a:rPr>
              <a:t> Kondragunta</a:t>
            </a:r>
            <a:r>
              <a:rPr lang="en-US" sz="1600" baseline="30000" dirty="0">
                <a:solidFill>
                  <a:srgbClr val="0000FF"/>
                </a:solidFill>
              </a:rPr>
              <a:t>2</a:t>
            </a:r>
            <a:r>
              <a:rPr lang="en-US" sz="1600" dirty="0">
                <a:solidFill>
                  <a:srgbClr val="0000FF"/>
                </a:solidFill>
              </a:rPr>
              <a:t>, </a:t>
            </a:r>
            <a:r>
              <a:rPr lang="en-US" sz="1600" dirty="0" err="1">
                <a:solidFill>
                  <a:srgbClr val="0000FF"/>
                </a:solidFill>
              </a:rPr>
              <a:t>Istvan</a:t>
            </a:r>
            <a:r>
              <a:rPr lang="en-US" sz="1600" dirty="0">
                <a:solidFill>
                  <a:srgbClr val="0000FF"/>
                </a:solidFill>
              </a:rPr>
              <a:t> Laszlo</a:t>
            </a:r>
            <a:r>
              <a:rPr lang="en-US" sz="1600" baseline="30000" dirty="0">
                <a:solidFill>
                  <a:srgbClr val="0000FF"/>
                </a:solidFill>
              </a:rPr>
              <a:t>2</a:t>
            </a:r>
            <a:r>
              <a:rPr lang="en-US" sz="1600" dirty="0">
                <a:solidFill>
                  <a:srgbClr val="0000FF"/>
                </a:solidFill>
              </a:rPr>
              <a:t>, Lorraine Remer</a:t>
            </a:r>
            <a:r>
              <a:rPr lang="en-US" sz="1600" baseline="30000" dirty="0">
                <a:solidFill>
                  <a:srgbClr val="0000FF"/>
                </a:solidFill>
              </a:rPr>
              <a:t>3</a:t>
            </a:r>
            <a:r>
              <a:rPr lang="en-US" sz="1600" dirty="0">
                <a:solidFill>
                  <a:srgbClr val="0000FF"/>
                </a:solidFill>
              </a:rPr>
              <a:t>, </a:t>
            </a:r>
            <a:r>
              <a:rPr lang="en-US" sz="1600" dirty="0" err="1">
                <a:solidFill>
                  <a:srgbClr val="0000FF"/>
                </a:solidFill>
              </a:rPr>
              <a:t>Jingfeng</a:t>
            </a:r>
            <a:r>
              <a:rPr lang="en-US" sz="1600" dirty="0">
                <a:solidFill>
                  <a:srgbClr val="0000FF"/>
                </a:solidFill>
              </a:rPr>
              <a:t> Huang</a:t>
            </a:r>
            <a:r>
              <a:rPr lang="en-US" sz="1600" baseline="30000" dirty="0">
                <a:solidFill>
                  <a:srgbClr val="0000FF"/>
                </a:solidFill>
              </a:rPr>
              <a:t>4</a:t>
            </a:r>
            <a:r>
              <a:rPr lang="en-US" sz="1600" dirty="0">
                <a:solidFill>
                  <a:srgbClr val="0000FF"/>
                </a:solidFill>
              </a:rPr>
              <a:t>, Stephen Superczynski</a:t>
            </a:r>
            <a:r>
              <a:rPr lang="en-US" sz="1600" baseline="30000" dirty="0">
                <a:solidFill>
                  <a:srgbClr val="0000FF"/>
                </a:solidFill>
              </a:rPr>
              <a:t>5</a:t>
            </a:r>
          </a:p>
          <a:p>
            <a:r>
              <a:rPr lang="en-US" sz="1200" dirty="0">
                <a:solidFill>
                  <a:srgbClr val="0000FF"/>
                </a:solidFill>
                <a:latin typeface="Arial" pitchFamily="34" charset="0"/>
                <a:cs typeface="Arial" pitchFamily="34" charset="0"/>
              </a:rPr>
              <a:t>1. IMSG at NOAA, 2. NOAA NESDIS, 3. UMBC, 4. UMD, 5. SRG</a:t>
            </a:r>
          </a:p>
        </p:txBody>
      </p:sp>
      <p:sp>
        <p:nvSpPr>
          <p:cNvPr id="5" name="Rectangle 5"/>
          <p:cNvSpPr txBox="1">
            <a:spLocks noChangeArrowheads="1"/>
          </p:cNvSpPr>
          <p:nvPr/>
        </p:nvSpPr>
        <p:spPr>
          <a:xfrm>
            <a:off x="0" y="1600200"/>
            <a:ext cx="48768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000" kern="0" dirty="0">
                <a:solidFill>
                  <a:srgbClr val="333399"/>
                </a:solidFill>
                <a:latin typeface="Arial"/>
              </a:rPr>
              <a:t>VIIRS surface reflectance ratios between selected bands were derived from the lower bound of the 2-year corrected TOA </a:t>
            </a:r>
            <a:r>
              <a:rPr lang="en-US" sz="2000" kern="0" dirty="0" err="1">
                <a:solidFill>
                  <a:srgbClr val="333399"/>
                </a:solidFill>
                <a:latin typeface="Arial"/>
              </a:rPr>
              <a:t>reflectances</a:t>
            </a:r>
            <a:r>
              <a:rPr lang="en-US" sz="2000" kern="0" dirty="0">
                <a:solidFill>
                  <a:srgbClr val="333399"/>
                </a:solidFill>
                <a:latin typeface="Arial"/>
              </a:rPr>
              <a:t> with a spatial resolution of 0.1º</a:t>
            </a:r>
          </a:p>
          <a:p>
            <a:pPr marL="340654" indent="-340654" algn="l" fontAlgn="base">
              <a:lnSpc>
                <a:spcPct val="90000"/>
              </a:lnSpc>
              <a:spcAft>
                <a:spcPct val="0"/>
              </a:spcAft>
              <a:buFontTx/>
              <a:buChar char="•"/>
            </a:pPr>
            <a:r>
              <a:rPr lang="en-US" sz="2000" kern="0" dirty="0">
                <a:solidFill>
                  <a:srgbClr val="333399"/>
                </a:solidFill>
                <a:latin typeface="Arial"/>
              </a:rPr>
              <a:t>VIIRS AOT retrieval using global surface reflectance ratios database improves AOT retrieval accuracy and data coverage</a:t>
            </a:r>
          </a:p>
          <a:p>
            <a:pPr marL="738084" lvl="1" indent="-283878" algn="l" fontAlgn="base">
              <a:lnSpc>
                <a:spcPct val="90000"/>
              </a:lnSpc>
              <a:spcAft>
                <a:spcPct val="0"/>
              </a:spcAft>
              <a:buFontTx/>
              <a:buChar char="–"/>
            </a:pPr>
            <a:r>
              <a:rPr lang="en-US" sz="1800" kern="0" dirty="0">
                <a:solidFill>
                  <a:srgbClr val="009999"/>
                </a:solidFill>
                <a:latin typeface="Arial"/>
              </a:rPr>
              <a:t>Retrieve AOT over bright surface with good accuracy, where current operational retrieval algorithm cannot retrieve AOT</a:t>
            </a:r>
          </a:p>
          <a:p>
            <a:pPr marL="738084" lvl="1" indent="-283878" algn="l" fontAlgn="base">
              <a:lnSpc>
                <a:spcPct val="90000"/>
              </a:lnSpc>
              <a:spcAft>
                <a:spcPct val="0"/>
              </a:spcAft>
              <a:buFontTx/>
              <a:buChar char="–"/>
            </a:pPr>
            <a:r>
              <a:rPr lang="en-US" sz="1800" kern="0" dirty="0">
                <a:solidFill>
                  <a:srgbClr val="009999"/>
                </a:solidFill>
                <a:latin typeface="Arial"/>
              </a:rPr>
              <a:t>Improve AOT retrieval accuracy over dark surface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3.24</a:t>
            </a:r>
          </a:p>
        </p:txBody>
      </p:sp>
      <p:pic>
        <p:nvPicPr>
          <p:cNvPr id="14" name="Picture 13" descr="viirs_rgbaot_20130823wb.png"/>
          <p:cNvPicPr>
            <a:picLocks noChangeAspect="1"/>
          </p:cNvPicPr>
          <p:nvPr/>
        </p:nvPicPr>
        <p:blipFill>
          <a:blip r:embed="rId3" cstate="print"/>
          <a:stretch>
            <a:fillRect/>
          </a:stretch>
        </p:blipFill>
        <p:spPr>
          <a:xfrm>
            <a:off x="4876800" y="1828800"/>
            <a:ext cx="4267200" cy="3200400"/>
          </a:xfrm>
          <a:prstGeom prst="rect">
            <a:avLst/>
          </a:prstGeom>
        </p:spPr>
      </p:pic>
    </p:spTree>
    <p:extLst>
      <p:ext uri="{BB962C8B-B14F-4D97-AF65-F5344CB8AC3E}">
        <p14:creationId xmlns:p14="http://schemas.microsoft.com/office/powerpoint/2010/main" val="277649906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52400"/>
            <a:ext cx="9144000" cy="1524000"/>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Recent additions to the Community Satellite Processing Package (CSPP) from algorithm developers at NOAA</a:t>
            </a:r>
          </a:p>
          <a:p>
            <a:r>
              <a:rPr lang="en-US" sz="2400" i="1" dirty="0">
                <a:solidFill>
                  <a:srgbClr val="0000FF"/>
                </a:solidFill>
                <a:latin typeface="Arial" pitchFamily="34" charset="0"/>
                <a:cs typeface="Arial" pitchFamily="34" charset="0"/>
              </a:rPr>
              <a:t>James E. Davies &amp; collaborators</a:t>
            </a:r>
          </a:p>
          <a:p>
            <a:r>
              <a:rPr lang="en-US" sz="1800" i="1" dirty="0">
                <a:solidFill>
                  <a:srgbClr val="0000FF"/>
                </a:solidFill>
                <a:latin typeface="Arial" pitchFamily="34" charset="0"/>
                <a:cs typeface="Arial" pitchFamily="34" charset="0"/>
              </a:rPr>
              <a:t>Space Science and Engineering Center/University of Wisconsin-Madison, WI</a:t>
            </a:r>
          </a:p>
        </p:txBody>
      </p:sp>
      <p:sp>
        <p:nvSpPr>
          <p:cNvPr id="5" name="Rectangle 5"/>
          <p:cNvSpPr txBox="1">
            <a:spLocks noChangeArrowheads="1"/>
          </p:cNvSpPr>
          <p:nvPr/>
        </p:nvSpPr>
        <p:spPr>
          <a:xfrm>
            <a:off x="76200" y="1828800"/>
            <a:ext cx="4876800" cy="38862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200" kern="0" dirty="0">
                <a:solidFill>
                  <a:srgbClr val="333399"/>
                </a:solidFill>
                <a:latin typeface="Arial"/>
              </a:rPr>
              <a:t>CSPP supports the Direct Broadcast (DB) meteorological and environmental satellite community through packaging and distribution of science software that now includes:</a:t>
            </a:r>
          </a:p>
          <a:p>
            <a:pPr marL="738084" lvl="1" indent="-283878" algn="l" fontAlgn="base">
              <a:lnSpc>
                <a:spcPct val="90000"/>
              </a:lnSpc>
              <a:spcAft>
                <a:spcPct val="0"/>
              </a:spcAft>
              <a:buFontTx/>
              <a:buChar char="–"/>
            </a:pPr>
            <a:r>
              <a:rPr lang="en-US" sz="2000" b="1" dirty="0">
                <a:solidFill>
                  <a:srgbClr val="FF0000"/>
                </a:solidFill>
              </a:rPr>
              <a:t>Microwave Integrated Retrieval System (MIRS)</a:t>
            </a:r>
            <a:endParaRPr lang="en-US" sz="2000" kern="0" dirty="0">
              <a:solidFill>
                <a:srgbClr val="FF0000"/>
              </a:solidFill>
              <a:latin typeface="Arial"/>
            </a:endParaRPr>
          </a:p>
          <a:p>
            <a:pPr marL="738084" lvl="1" indent="-283878" algn="l" fontAlgn="base">
              <a:lnSpc>
                <a:spcPct val="90000"/>
              </a:lnSpc>
              <a:spcAft>
                <a:spcPct val="0"/>
              </a:spcAft>
              <a:buFontTx/>
              <a:buChar char="–"/>
            </a:pPr>
            <a:r>
              <a:rPr lang="en-US" sz="2000" b="1" dirty="0">
                <a:solidFill>
                  <a:srgbClr val="408000"/>
                </a:solidFill>
              </a:rPr>
              <a:t>NOAA Unique </a:t>
            </a:r>
            <a:r>
              <a:rPr lang="en-US" sz="2000" b="1" dirty="0" err="1">
                <a:solidFill>
                  <a:srgbClr val="408000"/>
                </a:solidFill>
              </a:rPr>
              <a:t>CrIS</a:t>
            </a:r>
            <a:r>
              <a:rPr lang="en-US" sz="2000" b="1" dirty="0">
                <a:solidFill>
                  <a:srgbClr val="408000"/>
                </a:solidFill>
              </a:rPr>
              <a:t>/ATMS Processing System (NUCAPS)</a:t>
            </a:r>
            <a:endParaRPr lang="en-US" sz="2000" kern="0" dirty="0">
              <a:solidFill>
                <a:srgbClr val="408000"/>
              </a:solidFill>
              <a:latin typeface="Arial"/>
            </a:endParaRPr>
          </a:p>
          <a:p>
            <a:pPr marL="738084" lvl="1" indent="-283878" algn="l" fontAlgn="base">
              <a:lnSpc>
                <a:spcPct val="90000"/>
              </a:lnSpc>
              <a:spcAft>
                <a:spcPct val="0"/>
              </a:spcAft>
              <a:buFontTx/>
              <a:buChar char="–"/>
            </a:pPr>
            <a:r>
              <a:rPr lang="en-US" sz="2000" b="1" dirty="0">
                <a:solidFill>
                  <a:srgbClr val="000080"/>
                </a:solidFill>
              </a:rPr>
              <a:t>Advanced Clear-Sky Processor for Oceans (ACSPO)</a:t>
            </a:r>
            <a:endParaRPr lang="en-US" dirty="0">
              <a:solidFill>
                <a:srgbClr val="00008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3" name="Picture 2" descr="Table4Summa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28800"/>
            <a:ext cx="4003675" cy="3978275"/>
          </a:xfrm>
          <a:prstGeom prst="rect">
            <a:avLst/>
          </a:prstGeom>
          <a:ln>
            <a:solidFill>
              <a:srgbClr val="3366FF"/>
            </a:solidFill>
          </a:ln>
        </p:spPr>
      </p:pic>
      <p:sp>
        <p:nvSpPr>
          <p:cNvPr id="6" name="TextBox 5"/>
          <p:cNvSpPr txBox="1"/>
          <p:nvPr/>
        </p:nvSpPr>
        <p:spPr>
          <a:xfrm>
            <a:off x="7467600" y="6019805"/>
            <a:ext cx="1295400" cy="830393"/>
          </a:xfrm>
          <a:prstGeom prst="rect">
            <a:avLst/>
          </a:prstGeom>
          <a:noFill/>
        </p:spPr>
        <p:txBody>
          <a:bodyPr wrap="square" lIns="90842" tIns="45421" rIns="90842" bIns="45421" rtlCol="0">
            <a:spAutoFit/>
          </a:bodyPr>
          <a:lstStyle/>
          <a:p>
            <a:pPr algn="ctr"/>
            <a:r>
              <a:rPr lang="en-US" sz="2400" dirty="0"/>
              <a:t>Poster # 3-28</a:t>
            </a:r>
          </a:p>
        </p:txBody>
      </p:sp>
    </p:spTree>
    <p:extLst>
      <p:ext uri="{BB962C8B-B14F-4D97-AF65-F5344CB8AC3E}">
        <p14:creationId xmlns:p14="http://schemas.microsoft.com/office/powerpoint/2010/main" val="23285126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52400" y="466531"/>
            <a:ext cx="94488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b="1" dirty="0">
                <a:solidFill>
                  <a:srgbClr val="0000FF"/>
                </a:solidFill>
                <a:latin typeface="Arial" pitchFamily="34" charset="0"/>
                <a:cs typeface="Arial" pitchFamily="34" charset="0"/>
              </a:rPr>
              <a:t>ATMS/AMSU Snowfall Rates during the 2014-15 Winter Season</a:t>
            </a:r>
            <a:endParaRPr lang="en-US" sz="2800" dirty="0">
              <a:solidFill>
                <a:srgbClr val="0000FF"/>
              </a:solidFill>
              <a:latin typeface="Arial" pitchFamily="34" charset="0"/>
              <a:cs typeface="Arial" pitchFamily="34" charset="0"/>
            </a:endParaRPr>
          </a:p>
          <a:p>
            <a:r>
              <a:rPr lang="en-US" sz="2000" dirty="0" err="1">
                <a:solidFill>
                  <a:srgbClr val="0000FF"/>
                </a:solidFill>
              </a:rPr>
              <a:t>Huan</a:t>
            </a:r>
            <a:r>
              <a:rPr lang="en-US" sz="2000" dirty="0">
                <a:solidFill>
                  <a:srgbClr val="0000FF"/>
                </a:solidFill>
              </a:rPr>
              <a:t> Meng</a:t>
            </a:r>
            <a:r>
              <a:rPr lang="en-US" sz="2000" baseline="30000" dirty="0">
                <a:solidFill>
                  <a:srgbClr val="0000FF"/>
                </a:solidFill>
              </a:rPr>
              <a:t>1</a:t>
            </a:r>
            <a:r>
              <a:rPr lang="en-US" sz="2000" dirty="0">
                <a:solidFill>
                  <a:srgbClr val="0000FF"/>
                </a:solidFill>
              </a:rPr>
              <a:t>, Cezar Kongoli</a:t>
            </a:r>
            <a:r>
              <a:rPr lang="en-US" sz="2000" baseline="30000" dirty="0">
                <a:solidFill>
                  <a:srgbClr val="0000FF"/>
                </a:solidFill>
              </a:rPr>
              <a:t>2</a:t>
            </a:r>
            <a:r>
              <a:rPr lang="en-US" sz="2000" dirty="0">
                <a:solidFill>
                  <a:srgbClr val="0000FF"/>
                </a:solidFill>
              </a:rPr>
              <a:t>, Jun Dong</a:t>
            </a:r>
            <a:r>
              <a:rPr lang="en-US" sz="2000" baseline="30000" dirty="0">
                <a:solidFill>
                  <a:srgbClr val="0000FF"/>
                </a:solidFill>
              </a:rPr>
              <a:t>2</a:t>
            </a:r>
            <a:r>
              <a:rPr lang="en-US" sz="2000" dirty="0">
                <a:solidFill>
                  <a:srgbClr val="0000FF"/>
                </a:solidFill>
              </a:rPr>
              <a:t>, Ralph Ferraro</a:t>
            </a:r>
            <a:r>
              <a:rPr lang="en-US" sz="2000" baseline="30000" dirty="0">
                <a:solidFill>
                  <a:srgbClr val="0000FF"/>
                </a:solidFill>
              </a:rPr>
              <a:t>1</a:t>
            </a:r>
            <a:r>
              <a:rPr lang="en-US" sz="2000" dirty="0">
                <a:solidFill>
                  <a:srgbClr val="0000FF"/>
                </a:solidFill>
              </a:rPr>
              <a:t>, Bradley Zavodsky</a:t>
            </a:r>
            <a:r>
              <a:rPr lang="en-US" sz="2000" baseline="30000" dirty="0">
                <a:solidFill>
                  <a:srgbClr val="0000FF"/>
                </a:solidFill>
              </a:rPr>
              <a:t>3</a:t>
            </a:r>
            <a:endParaRPr lang="en-US" sz="2000" dirty="0">
              <a:solidFill>
                <a:srgbClr val="0000FF"/>
              </a:solidFill>
              <a:latin typeface="Arial" pitchFamily="34" charset="0"/>
              <a:cs typeface="Arial" pitchFamily="34" charset="0"/>
            </a:endParaRPr>
          </a:p>
          <a:p>
            <a:r>
              <a:rPr lang="en-US" sz="1400" baseline="30000" dirty="0">
                <a:solidFill>
                  <a:srgbClr val="0000FF"/>
                </a:solidFill>
                <a:latin typeface="Arial" panose="020B0604020202020204" pitchFamily="34" charset="0"/>
                <a:cs typeface="Arial" panose="020B0604020202020204" pitchFamily="34" charset="0"/>
              </a:rPr>
              <a:t>1 </a:t>
            </a:r>
            <a:r>
              <a:rPr lang="en-US" sz="1400" dirty="0">
                <a:solidFill>
                  <a:srgbClr val="0000FF"/>
                </a:solidFill>
                <a:latin typeface="Arial" pitchFamily="34" charset="0"/>
                <a:cs typeface="Arial" pitchFamily="34" charset="0"/>
              </a:rPr>
              <a:t>NOAA/NESDIS/Center for Satellite Applications and Research</a:t>
            </a:r>
          </a:p>
          <a:p>
            <a:r>
              <a:rPr lang="en-US" sz="1400" dirty="0">
                <a:solidFill>
                  <a:srgbClr val="0000FF"/>
                </a:solidFill>
                <a:latin typeface="Arial" pitchFamily="34" charset="0"/>
                <a:cs typeface="Arial" pitchFamily="34" charset="0"/>
              </a:rPr>
              <a:t> </a:t>
            </a:r>
            <a:r>
              <a:rPr lang="en-US" sz="1400" baseline="30000" dirty="0">
                <a:solidFill>
                  <a:srgbClr val="0000FF"/>
                </a:solidFill>
                <a:latin typeface="Arial" panose="020B0604020202020204" pitchFamily="34" charset="0"/>
                <a:cs typeface="Arial" panose="020B0604020202020204" pitchFamily="34" charset="0"/>
              </a:rPr>
              <a:t>2 </a:t>
            </a:r>
            <a:r>
              <a:rPr lang="en-US" sz="1400" dirty="0">
                <a:solidFill>
                  <a:srgbClr val="0000FF"/>
                </a:solidFill>
                <a:latin typeface="Arial" panose="020B0604020202020204" pitchFamily="34" charset="0"/>
                <a:cs typeface="Arial" panose="020B0604020202020204" pitchFamily="34" charset="0"/>
              </a:rPr>
              <a:t>Cooperative Institute for Climate and Satellites (CICS), University of Maryland</a:t>
            </a:r>
          </a:p>
          <a:p>
            <a:r>
              <a:rPr lang="en-US" sz="1400" baseline="30000" dirty="0">
                <a:solidFill>
                  <a:srgbClr val="0000FF"/>
                </a:solidFill>
                <a:latin typeface="Arial" panose="020B0604020202020204" pitchFamily="34" charset="0"/>
                <a:cs typeface="Arial" panose="020B0604020202020204" pitchFamily="34" charset="0"/>
              </a:rPr>
              <a:t>3 </a:t>
            </a:r>
            <a:r>
              <a:rPr lang="en-US" sz="1400" dirty="0">
                <a:solidFill>
                  <a:srgbClr val="0000FF"/>
                </a:solidFill>
                <a:latin typeface="Arial" panose="020B0604020202020204" pitchFamily="34" charset="0"/>
                <a:cs typeface="Arial" panose="020B0604020202020204" pitchFamily="34" charset="0"/>
              </a:rPr>
              <a:t>NASA/Short-term Prediction Research and Transition Center (SPoRT)</a:t>
            </a:r>
          </a:p>
        </p:txBody>
      </p:sp>
      <p:sp>
        <p:nvSpPr>
          <p:cNvPr id="5" name="Rectangle 5"/>
          <p:cNvSpPr txBox="1">
            <a:spLocks noChangeArrowheads="1"/>
          </p:cNvSpPr>
          <p:nvPr/>
        </p:nvSpPr>
        <p:spPr>
          <a:xfrm>
            <a:off x="309466" y="1544246"/>
            <a:ext cx="48768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600" kern="0" dirty="0">
                <a:solidFill>
                  <a:srgbClr val="333399"/>
                </a:solidFill>
                <a:latin typeface="Arial"/>
              </a:rPr>
              <a:t>ATMS and AMSU Snowfall Rate (SFR) products were evaluated in the 2014-2015 winter season</a:t>
            </a:r>
          </a:p>
          <a:p>
            <a:pPr marL="738084" lvl="1" indent="-283878" algn="l" fontAlgn="base">
              <a:lnSpc>
                <a:spcPct val="90000"/>
              </a:lnSpc>
              <a:spcAft>
                <a:spcPct val="0"/>
              </a:spcAft>
              <a:buFontTx/>
              <a:buChar char="–"/>
            </a:pPr>
            <a:r>
              <a:rPr lang="en-US" sz="2000" kern="0" dirty="0">
                <a:solidFill>
                  <a:srgbClr val="009999"/>
                </a:solidFill>
                <a:latin typeface="Arial"/>
              </a:rPr>
              <a:t>AMSU SFR is operational at NESDIS. First season ATMS SFR became available</a:t>
            </a:r>
          </a:p>
          <a:p>
            <a:pPr marL="738084" lvl="1" indent="-283878" algn="l" fontAlgn="base">
              <a:lnSpc>
                <a:spcPct val="90000"/>
              </a:lnSpc>
              <a:spcAft>
                <a:spcPct val="0"/>
              </a:spcAft>
              <a:buFontTx/>
              <a:buChar char="–"/>
            </a:pPr>
            <a:r>
              <a:rPr lang="en-US" sz="2000" kern="0" dirty="0">
                <a:solidFill>
                  <a:srgbClr val="009999"/>
                </a:solidFill>
                <a:latin typeface="Arial"/>
              </a:rPr>
              <a:t>SFR assessment at several NWS Forecast Offices, effort led by NASA/SPoRT</a:t>
            </a:r>
          </a:p>
          <a:p>
            <a:pPr marL="738084" lvl="1" indent="-283878" algn="l" fontAlgn="base">
              <a:lnSpc>
                <a:spcPct val="90000"/>
              </a:lnSpc>
              <a:spcAft>
                <a:spcPct val="0"/>
              </a:spcAft>
              <a:buFontTx/>
              <a:buChar char="–"/>
            </a:pPr>
            <a:r>
              <a:rPr lang="en-US" sz="2000" kern="0" dirty="0">
                <a:solidFill>
                  <a:srgbClr val="009999"/>
                </a:solidFill>
                <a:latin typeface="Arial"/>
              </a:rPr>
              <a:t>Use direct broadcast data from UW/CIMSS and UAF/GINA</a:t>
            </a:r>
          </a:p>
          <a:p>
            <a:pPr marL="738084" lvl="1" indent="-283878" algn="l" fontAlgn="base">
              <a:lnSpc>
                <a:spcPct val="90000"/>
              </a:lnSpc>
              <a:spcAft>
                <a:spcPct val="0"/>
              </a:spcAft>
              <a:buFontTx/>
              <a:buChar char="–"/>
            </a:pPr>
            <a:r>
              <a:rPr lang="en-US" sz="2000" kern="0" dirty="0">
                <a:solidFill>
                  <a:srgbClr val="009999"/>
                </a:solidFill>
                <a:latin typeface="Arial"/>
              </a:rPr>
              <a:t>Case studies</a:t>
            </a:r>
          </a:p>
          <a:p>
            <a:pPr>
              <a:lnSpc>
                <a:spcPct val="90000"/>
              </a:lnSpc>
            </a:pPr>
            <a:endParaRPr lang="en-US" dirty="0">
              <a:solidFill>
                <a:prstClr val="black">
                  <a:tint val="75000"/>
                </a:prstClr>
              </a:solidFill>
            </a:endParaRPr>
          </a:p>
        </p:txBody>
      </p:sp>
      <p:sp>
        <p:nvSpPr>
          <p:cNvPr id="8" name="TextBox 7"/>
          <p:cNvSpPr txBox="1"/>
          <p:nvPr/>
        </p:nvSpPr>
        <p:spPr>
          <a:xfrm>
            <a:off x="5257800" y="5403135"/>
            <a:ext cx="3886200" cy="522616"/>
          </a:xfrm>
          <a:prstGeom prst="rect">
            <a:avLst/>
          </a:prstGeom>
          <a:noFill/>
        </p:spPr>
        <p:txBody>
          <a:bodyPr wrap="square" lIns="90842" tIns="45421" rIns="90842" bIns="45421" rtlCol="0">
            <a:spAutoFit/>
          </a:bodyPr>
          <a:lstStyle/>
          <a:p>
            <a:pPr defTabSz="908410"/>
            <a:r>
              <a:rPr lang="en-US" sz="1400" i="1" dirty="0">
                <a:solidFill>
                  <a:prstClr val="black"/>
                </a:solidFill>
              </a:rPr>
              <a:t>ATMS SFR (top) and composite radar reflectivity (bottom) during 2015 New England Blizzard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020508" y="6178657"/>
            <a:ext cx="1943100" cy="461061"/>
          </a:xfrm>
          <a:prstGeom prst="rect">
            <a:avLst/>
          </a:prstGeom>
          <a:noFill/>
        </p:spPr>
        <p:txBody>
          <a:bodyPr wrap="square" lIns="90842" tIns="45421" rIns="90842" bIns="45421" rtlCol="0">
            <a:spAutoFit/>
          </a:bodyPr>
          <a:lstStyle/>
          <a:p>
            <a:pPr algn="ctr" defTabSz="908410"/>
            <a:r>
              <a:rPr lang="en-US" sz="2400" dirty="0">
                <a:solidFill>
                  <a:prstClr val="black"/>
                </a:solidFill>
              </a:rPr>
              <a:t>Poster # 3-31</a:t>
            </a:r>
          </a:p>
        </p:txBody>
      </p:sp>
      <p:pic>
        <p:nvPicPr>
          <p:cNvPr id="9" name="Picture 8"/>
          <p:cNvPicPr>
            <a:picLocks noChangeAspect="1"/>
          </p:cNvPicPr>
          <p:nvPr/>
        </p:nvPicPr>
        <p:blipFill>
          <a:blip r:embed="rId3"/>
          <a:stretch>
            <a:fillRect/>
          </a:stretch>
        </p:blipFill>
        <p:spPr>
          <a:xfrm>
            <a:off x="5435288" y="1524000"/>
            <a:ext cx="2997849" cy="1967122"/>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275" y="3530227"/>
            <a:ext cx="2972966" cy="187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13567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4" name="Rectangle 4"/>
          <p:cNvSpPr txBox="1">
            <a:spLocks noChangeArrowheads="1"/>
          </p:cNvSpPr>
          <p:nvPr/>
        </p:nvSpPr>
        <p:spPr>
          <a:xfrm>
            <a:off x="0" y="76200"/>
            <a:ext cx="9144000" cy="1524000"/>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ko-KR" sz="2800" dirty="0">
                <a:solidFill>
                  <a:srgbClr val="0000FF"/>
                </a:solidFill>
                <a:effectLst>
                  <a:outerShdw blurRad="38100" dist="38100" dir="2700000" algn="tl">
                    <a:srgbClr val="000000">
                      <a:alpha val="43137"/>
                    </a:srgbClr>
                  </a:outerShdw>
                </a:effectLst>
                <a:latin typeface="Arial Black" pitchFamily="34" charset="0"/>
              </a:rPr>
              <a:t>Improvement of Cloud Detection with COMS </a:t>
            </a:r>
          </a:p>
          <a:p>
            <a:r>
              <a:rPr lang="en-US" altLang="ko-KR" sz="2800" dirty="0">
                <a:solidFill>
                  <a:srgbClr val="0000FF"/>
                </a:solidFill>
                <a:effectLst>
                  <a:outerShdw blurRad="38100" dist="38100" dir="2700000" algn="tl">
                    <a:srgbClr val="000000">
                      <a:alpha val="43137"/>
                    </a:srgbClr>
                  </a:outerShdw>
                </a:effectLst>
                <a:latin typeface="Arial Black" pitchFamily="34" charset="0"/>
              </a:rPr>
              <a:t>in the Day-Night Transition Area </a:t>
            </a:r>
          </a:p>
          <a:p>
            <a:endParaRPr lang="en-US" sz="1100" dirty="0">
              <a:solidFill>
                <a:srgbClr val="0000FF"/>
              </a:solidFill>
              <a:latin typeface="Arial Black" pitchFamily="34" charset="0"/>
              <a:cs typeface="Arial" pitchFamily="34" charset="0"/>
            </a:endParaRPr>
          </a:p>
          <a:p>
            <a:r>
              <a:rPr lang="en-US" altLang="ko-KR" sz="1600" dirty="0" err="1">
                <a:solidFill>
                  <a:srgbClr val="0000FF"/>
                </a:solidFill>
                <a:latin typeface="Arial" pitchFamily="34" charset="0"/>
                <a:cs typeface="Arial" pitchFamily="34" charset="0"/>
              </a:rPr>
              <a:t>Byung-il</a:t>
            </a:r>
            <a:r>
              <a:rPr lang="en-US" altLang="ko-KR" sz="1600" dirty="0">
                <a:solidFill>
                  <a:srgbClr val="0000FF"/>
                </a:solidFill>
                <a:latin typeface="Arial" pitchFamily="34" charset="0"/>
                <a:cs typeface="Arial" pitchFamily="34" charset="0"/>
              </a:rPr>
              <a:t> Lee, </a:t>
            </a:r>
            <a:r>
              <a:rPr lang="en-US" altLang="ko-KR" sz="1600" dirty="0" err="1">
                <a:solidFill>
                  <a:srgbClr val="0000FF"/>
                </a:solidFill>
                <a:latin typeface="Arial" pitchFamily="34" charset="0"/>
                <a:cs typeface="Arial" pitchFamily="34" charset="0"/>
              </a:rPr>
              <a:t>Hyungmin</a:t>
            </a:r>
            <a:r>
              <a:rPr lang="en-US" altLang="ko-KR" sz="1600" dirty="0">
                <a:solidFill>
                  <a:srgbClr val="0000FF"/>
                </a:solidFill>
                <a:latin typeface="Arial" pitchFamily="34" charset="0"/>
                <a:cs typeface="Arial" pitchFamily="34" charset="0"/>
              </a:rPr>
              <a:t> Park, Sung-Rae Chung</a:t>
            </a:r>
            <a:endParaRPr lang="ko-KR" altLang="ko-KR" sz="1600" dirty="0">
              <a:solidFill>
                <a:srgbClr val="0000FF"/>
              </a:solidFill>
              <a:latin typeface="Arial" pitchFamily="34" charset="0"/>
              <a:cs typeface="Arial" pitchFamily="34" charset="0"/>
            </a:endParaRPr>
          </a:p>
          <a:p>
            <a:r>
              <a:rPr lang="en-US" sz="1600" dirty="0">
                <a:solidFill>
                  <a:srgbClr val="0000FF"/>
                </a:solidFill>
                <a:latin typeface="Arial" pitchFamily="34" charset="0"/>
                <a:cs typeface="Arial" pitchFamily="34" charset="0"/>
              </a:rPr>
              <a:t>Satellite Planning Division, </a:t>
            </a:r>
            <a:r>
              <a:rPr lang="en-US" altLang="ko-KR" sz="1600" dirty="0">
                <a:solidFill>
                  <a:srgbClr val="0000FF"/>
                </a:solidFill>
                <a:latin typeface="Arial" pitchFamily="34" charset="0"/>
                <a:cs typeface="Arial" pitchFamily="34" charset="0"/>
              </a:rPr>
              <a:t>NMSC/KMA, </a:t>
            </a:r>
            <a:r>
              <a:rPr lang="en-US" sz="1600" dirty="0">
                <a:solidFill>
                  <a:srgbClr val="0000FF"/>
                </a:solidFill>
                <a:latin typeface="Arial" pitchFamily="34" charset="0"/>
                <a:cs typeface="Arial" pitchFamily="34" charset="0"/>
              </a:rPr>
              <a:t>Republic of Korea, </a:t>
            </a:r>
            <a:r>
              <a:rPr lang="en-US" sz="1600" dirty="0">
                <a:solidFill>
                  <a:srgbClr val="0000FF"/>
                </a:solidFill>
                <a:latin typeface="Arial" pitchFamily="34" charset="0"/>
                <a:cs typeface="Arial" pitchFamily="34" charset="0"/>
                <a:hlinkClick r:id="rId3"/>
              </a:rPr>
              <a:t>bilee01@korea.kr</a:t>
            </a:r>
            <a:r>
              <a:rPr lang="en-US" sz="1600" dirty="0">
                <a:solidFill>
                  <a:srgbClr val="0000FF"/>
                </a:solidFill>
                <a:latin typeface="Arial" pitchFamily="34" charset="0"/>
                <a:cs typeface="Arial" pitchFamily="34" charset="0"/>
              </a:rPr>
              <a:t> </a:t>
            </a:r>
          </a:p>
        </p:txBody>
      </p:sp>
      <p:sp>
        <p:nvSpPr>
          <p:cNvPr id="3" name="TextBox 2"/>
          <p:cNvSpPr txBox="1"/>
          <p:nvPr/>
        </p:nvSpPr>
        <p:spPr>
          <a:xfrm>
            <a:off x="7315200" y="6019805"/>
            <a:ext cx="1676400" cy="830393"/>
          </a:xfrm>
          <a:prstGeom prst="rect">
            <a:avLst/>
          </a:prstGeom>
          <a:noFill/>
        </p:spPr>
        <p:txBody>
          <a:bodyPr wrap="square" lIns="90842" tIns="45421" rIns="90842" bIns="45421" rtlCol="0">
            <a:spAutoFit/>
          </a:bodyPr>
          <a:lstStyle/>
          <a:p>
            <a:pPr algn="ctr"/>
            <a:r>
              <a:rPr lang="en-US" sz="2400" dirty="0"/>
              <a:t>Poster # 3.32</a:t>
            </a:r>
          </a:p>
        </p:txBody>
      </p:sp>
      <p:pic>
        <p:nvPicPr>
          <p:cNvPr id="1026" name="Picture 2" descr="D:\300000_행정\출장관련\201504_NOAA_Sat_conf\발표자료\resul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2310378"/>
            <a:ext cx="4470400" cy="3709422"/>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5"/>
          <p:cNvSpPr txBox="1">
            <a:spLocks noChangeArrowheads="1"/>
          </p:cNvSpPr>
          <p:nvPr/>
        </p:nvSpPr>
        <p:spPr>
          <a:xfrm>
            <a:off x="76200" y="2691378"/>
            <a:ext cx="4343400" cy="3480822"/>
          </a:xfrm>
          <a:prstGeom prst="rect">
            <a:avLst/>
          </a:prstGeom>
        </p:spPr>
        <p:txBody>
          <a:bodyPr vert="horz" lIns="90842" tIns="45421" rIns="90842" bIns="45421"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29905" lvl="1" indent="-264952" algn="l" fontAlgn="base">
              <a:spcAft>
                <a:spcPct val="0"/>
              </a:spcAft>
              <a:buFont typeface="Wingdings" pitchFamily="2" charset="2"/>
              <a:buChar char="§"/>
            </a:pPr>
            <a:r>
              <a:rPr lang="en-US" altLang="ko-KR" sz="2000" dirty="0">
                <a:solidFill>
                  <a:srgbClr val="00B050"/>
                </a:solidFill>
                <a:latin typeface="Arial" pitchFamily="34" charset="0"/>
                <a:cs typeface="Arial" pitchFamily="34" charset="0"/>
              </a:rPr>
              <a:t>Operational CLD Algorithm consists of several tests </a:t>
            </a:r>
          </a:p>
          <a:p>
            <a:pPr marL="719158" indent="-189252" algn="just" defTabSz="3561092">
              <a:buFont typeface="Arial" pitchFamily="34" charset="0"/>
              <a:buChar char="•"/>
            </a:pPr>
            <a:r>
              <a:rPr lang="en-US" altLang="ko-KR" sz="1800" dirty="0">
                <a:solidFill>
                  <a:srgbClr val="00B050"/>
                </a:solidFill>
                <a:latin typeface="Arial" pitchFamily="34" charset="0"/>
                <a:cs typeface="Arial" pitchFamily="34" charset="0"/>
              </a:rPr>
              <a:t>Single channel threshold test</a:t>
            </a:r>
          </a:p>
          <a:p>
            <a:pPr marL="719158" indent="-189252" algn="just" defTabSz="3561092">
              <a:buFont typeface="Arial" pitchFamily="34" charset="0"/>
              <a:buChar char="•"/>
            </a:pPr>
            <a:r>
              <a:rPr lang="en-US" altLang="ko-KR" sz="1800" dirty="0">
                <a:solidFill>
                  <a:srgbClr val="00B050"/>
                </a:solidFill>
                <a:latin typeface="Arial" pitchFamily="34" charset="0"/>
                <a:cs typeface="Arial" pitchFamily="34" charset="0"/>
              </a:rPr>
              <a:t>Dual channel BTD test</a:t>
            </a:r>
          </a:p>
          <a:p>
            <a:pPr marL="719158" indent="-189252" algn="just" defTabSz="3561092">
              <a:buFont typeface="Arial" pitchFamily="34" charset="0"/>
              <a:buChar char="•"/>
            </a:pPr>
            <a:r>
              <a:rPr lang="en-US" altLang="ko-KR" sz="1800" dirty="0">
                <a:solidFill>
                  <a:srgbClr val="00B050"/>
                </a:solidFill>
                <a:latin typeface="Arial" pitchFamily="34" charset="0"/>
                <a:cs typeface="Arial" pitchFamily="34" charset="0"/>
              </a:rPr>
              <a:t>Homogeneity test </a:t>
            </a:r>
          </a:p>
          <a:p>
            <a:pPr marL="719158" indent="-189252" algn="just" defTabSz="3561092">
              <a:buFont typeface="Arial" pitchFamily="34" charset="0"/>
              <a:buChar char="•"/>
            </a:pPr>
            <a:r>
              <a:rPr lang="en-US" altLang="ko-KR" sz="1800" dirty="0">
                <a:solidFill>
                  <a:srgbClr val="00B050"/>
                </a:solidFill>
                <a:latin typeface="Arial" pitchFamily="34" charset="0"/>
                <a:cs typeface="Arial" pitchFamily="34" charset="0"/>
              </a:rPr>
              <a:t>Sun-glint test</a:t>
            </a:r>
          </a:p>
          <a:p>
            <a:pPr marL="529905" indent="-264952" algn="just" defTabSz="3561092">
              <a:buFont typeface="Wingdings" pitchFamily="2" charset="2"/>
              <a:buChar char="§"/>
            </a:pPr>
            <a:r>
              <a:rPr lang="en-US" altLang="ko-KR" sz="2000" dirty="0">
                <a:solidFill>
                  <a:srgbClr val="00B050"/>
                </a:solidFill>
                <a:latin typeface="Arial" pitchFamily="34" charset="0"/>
                <a:cs typeface="Arial" pitchFamily="34" charset="0"/>
              </a:rPr>
              <a:t>Improved Algorithm</a:t>
            </a:r>
          </a:p>
          <a:p>
            <a:pPr marL="719158" lvl="1" indent="-189252" algn="just" defTabSz="3561092">
              <a:buFont typeface="Arial" pitchFamily="34" charset="0"/>
              <a:buChar char="•"/>
            </a:pPr>
            <a:r>
              <a:rPr lang="en-US" altLang="ko-KR" sz="1800" dirty="0">
                <a:solidFill>
                  <a:srgbClr val="00B050"/>
                </a:solidFill>
                <a:latin typeface="Arial" pitchFamily="34" charset="0"/>
                <a:cs typeface="Arial" pitchFamily="34" charset="0"/>
              </a:rPr>
              <a:t>Introduced normalized visible reflectance</a:t>
            </a:r>
          </a:p>
          <a:p>
            <a:pPr marL="719158" lvl="1" indent="-189252" algn="just" defTabSz="3561092">
              <a:buFont typeface="Arial" pitchFamily="34" charset="0"/>
              <a:buChar char="•"/>
            </a:pPr>
            <a:r>
              <a:rPr lang="en-US" altLang="ko-KR" sz="1800" dirty="0">
                <a:solidFill>
                  <a:srgbClr val="00B050"/>
                </a:solidFill>
                <a:latin typeface="Arial" pitchFamily="34" charset="0"/>
                <a:cs typeface="Arial" pitchFamily="34" charset="0"/>
              </a:rPr>
              <a:t>Applied dynamic threshold (11-3.7</a:t>
            </a:r>
            <a:r>
              <a:rPr lang="el-GR" altLang="ko-KR" sz="1800" dirty="0">
                <a:solidFill>
                  <a:srgbClr val="00B050"/>
                </a:solidFill>
                <a:latin typeface="Arial" pitchFamily="34" charset="0"/>
                <a:cs typeface="Arial" pitchFamily="34" charset="0"/>
              </a:rPr>
              <a:t>μ</a:t>
            </a:r>
            <a:r>
              <a:rPr lang="en-US" altLang="ko-KR" sz="1800" dirty="0">
                <a:solidFill>
                  <a:srgbClr val="00B050"/>
                </a:solidFill>
                <a:latin typeface="Arial" pitchFamily="34" charset="0"/>
                <a:cs typeface="Arial" pitchFamily="34" charset="0"/>
              </a:rPr>
              <a:t>m) in transition regions</a:t>
            </a:r>
            <a:endParaRPr lang="en-US" dirty="0">
              <a:solidFill>
                <a:srgbClr val="00B050"/>
              </a:solidFill>
            </a:endParaRPr>
          </a:p>
        </p:txBody>
      </p:sp>
      <p:sp>
        <p:nvSpPr>
          <p:cNvPr id="5" name="Rectangle 5"/>
          <p:cNvSpPr txBox="1">
            <a:spLocks noChangeArrowheads="1"/>
          </p:cNvSpPr>
          <p:nvPr/>
        </p:nvSpPr>
        <p:spPr>
          <a:xfrm>
            <a:off x="76200" y="1776978"/>
            <a:ext cx="9067800" cy="9906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53270" indent="-353270" algn="l" fontAlgn="base">
              <a:spcAft>
                <a:spcPct val="0"/>
              </a:spcAft>
              <a:buFont typeface="Wingdings" pitchFamily="2" charset="2"/>
              <a:buChar char="v"/>
            </a:pPr>
            <a:r>
              <a:rPr lang="en-US" sz="2400" kern="0" dirty="0">
                <a:solidFill>
                  <a:srgbClr val="002060"/>
                </a:solidFill>
                <a:latin typeface="Arial" pitchFamily="34" charset="0"/>
                <a:cs typeface="Arial" pitchFamily="34" charset="0"/>
              </a:rPr>
              <a:t>We will improve the operational COMS CLD algorithm to solve discontinuity in transition area</a:t>
            </a:r>
            <a:endParaRPr lang="en-US" dirty="0">
              <a:solidFill>
                <a:srgbClr val="002060"/>
              </a:solidFill>
            </a:endParaRPr>
          </a:p>
        </p:txBody>
      </p:sp>
    </p:spTree>
    <p:extLst>
      <p:ext uri="{BB962C8B-B14F-4D97-AF65-F5344CB8AC3E}">
        <p14:creationId xmlns:p14="http://schemas.microsoft.com/office/powerpoint/2010/main" val="35284065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981200"/>
            <a:ext cx="4800600" cy="3619301"/>
          </a:xfrm>
          <a:prstGeom prst="rect">
            <a:avLst/>
          </a:prstGeom>
          <a:effectLst>
            <a:outerShdw blurRad="50800" dist="38100" dir="5400000" algn="t" rotWithShape="0">
              <a:prstClr val="black">
                <a:alpha val="40000"/>
              </a:prstClr>
            </a:outerShdw>
          </a:effectLst>
        </p:spPr>
      </p:pic>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3-D Printing with CLASS: Making Models for Education and Outreach Using Satellite Weather Imagery</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Francis Reddy</a:t>
            </a:r>
          </a:p>
          <a:p>
            <a:r>
              <a:rPr lang="en-US" sz="1800" dirty="0">
                <a:solidFill>
                  <a:srgbClr val="0000FF"/>
                </a:solidFill>
                <a:latin typeface="Arial" pitchFamily="34" charset="0"/>
                <a:cs typeface="Arial" pitchFamily="34" charset="0"/>
              </a:rPr>
              <a:t>Syneren Technologies Corp.</a:t>
            </a:r>
          </a:p>
          <a:p>
            <a:r>
              <a:rPr lang="en-US" sz="1800" dirty="0">
                <a:solidFill>
                  <a:srgbClr val="0000FF"/>
                </a:solidFill>
                <a:latin typeface="Arial" pitchFamily="34" charset="0"/>
                <a:cs typeface="Arial" pitchFamily="34" charset="0"/>
              </a:rPr>
              <a:t>Arlington, VA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8" name="TextBox 7"/>
          <p:cNvSpPr txBox="1"/>
          <p:nvPr/>
        </p:nvSpPr>
        <p:spPr>
          <a:xfrm>
            <a:off x="4724400" y="5584348"/>
            <a:ext cx="4038600" cy="291784"/>
          </a:xfrm>
          <a:prstGeom prst="rect">
            <a:avLst/>
          </a:prstGeom>
          <a:noFill/>
        </p:spPr>
        <p:txBody>
          <a:bodyPr wrap="square" lIns="90842" tIns="45421" rIns="90842" bIns="45421" rtlCol="0">
            <a:spAutoFit/>
          </a:bodyPr>
          <a:lstStyle/>
          <a:p>
            <a:pPr algn="ctr"/>
            <a:r>
              <a:rPr lang="en-US" sz="1300" i="1" dirty="0"/>
              <a:t>Katrina: GOES image, digital mesh, and 3D print</a:t>
            </a:r>
          </a:p>
        </p:txBody>
      </p:sp>
      <p:sp>
        <p:nvSpPr>
          <p:cNvPr id="5" name="Rectangle 5"/>
          <p:cNvSpPr txBox="1">
            <a:spLocks noChangeArrowheads="1"/>
          </p:cNvSpPr>
          <p:nvPr/>
        </p:nvSpPr>
        <p:spPr>
          <a:xfrm>
            <a:off x="76200" y="1904999"/>
            <a:ext cx="44196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800" kern="0" dirty="0">
                <a:solidFill>
                  <a:srgbClr val="333399"/>
                </a:solidFill>
                <a:latin typeface="Arial"/>
              </a:rPr>
              <a:t>GOES infrared and visible imagery in NOAA’s CLASS archive can be transformed into  models for 3-D printing </a:t>
            </a:r>
          </a:p>
          <a:p>
            <a:pPr marL="738084" lvl="1" indent="-283878" algn="l" fontAlgn="base">
              <a:lnSpc>
                <a:spcPct val="90000"/>
              </a:lnSpc>
              <a:spcAft>
                <a:spcPct val="0"/>
              </a:spcAft>
              <a:buFontTx/>
              <a:buChar char="–"/>
            </a:pPr>
            <a:r>
              <a:rPr lang="en-US" sz="2000" kern="0" dirty="0">
                <a:solidFill>
                  <a:srgbClr val="009999"/>
                </a:solidFill>
                <a:latin typeface="Arial"/>
              </a:rPr>
              <a:t>Hold a hurricane in your hands</a:t>
            </a:r>
          </a:p>
          <a:p>
            <a:pPr marL="738084" lvl="1" indent="-283878" algn="l" fontAlgn="base">
              <a:lnSpc>
                <a:spcPct val="90000"/>
              </a:lnSpc>
              <a:spcAft>
                <a:spcPct val="0"/>
              </a:spcAft>
              <a:buFontTx/>
              <a:buChar char="–"/>
            </a:pPr>
            <a:r>
              <a:rPr lang="en-US" sz="2000" kern="0" dirty="0">
                <a:solidFill>
                  <a:srgbClr val="009999"/>
                </a:solidFill>
                <a:latin typeface="Arial"/>
              </a:rPr>
              <a:t>Low-cost software converts pixel values into a printable digital mesh</a:t>
            </a:r>
          </a:p>
          <a:p>
            <a:pPr marL="738084" lvl="1" indent="-283878" algn="l" fontAlgn="base">
              <a:lnSpc>
                <a:spcPct val="90000"/>
              </a:lnSpc>
              <a:spcAft>
                <a:spcPct val="0"/>
              </a:spcAft>
              <a:buFontTx/>
              <a:buChar char="–"/>
            </a:pPr>
            <a:r>
              <a:rPr lang="en-US" sz="2000" kern="0" dirty="0">
                <a:solidFill>
                  <a:srgbClr val="009999"/>
                </a:solidFill>
                <a:latin typeface="Arial"/>
              </a:rPr>
              <a:t>Models of Julio, Sandy and </a:t>
            </a:r>
            <a:r>
              <a:rPr lang="en-US" sz="2000" kern="0">
                <a:solidFill>
                  <a:srgbClr val="009999"/>
                </a:solidFill>
                <a:latin typeface="Arial"/>
              </a:rPr>
              <a:t>Katrina freely </a:t>
            </a:r>
            <a:r>
              <a:rPr lang="en-US" sz="2000" kern="0" dirty="0">
                <a:solidFill>
                  <a:srgbClr val="009999"/>
                </a:solidFill>
                <a:latin typeface="Arial"/>
              </a:rPr>
              <a:t>available</a:t>
            </a:r>
          </a:p>
          <a:p>
            <a:pPr lvl="1" algn="l" fontAlgn="base">
              <a:lnSpc>
                <a:spcPct val="90000"/>
              </a:lnSpc>
              <a:spcAft>
                <a:spcPct val="0"/>
              </a:spcAft>
            </a:pPr>
            <a:endParaRPr lang="en-US" sz="2000" kern="0" dirty="0">
              <a:solidFill>
                <a:srgbClr val="009999"/>
              </a:solidFill>
              <a:latin typeface="Arial"/>
            </a:endParaRPr>
          </a:p>
          <a:p>
            <a:pPr>
              <a:lnSpc>
                <a:spcPct val="90000"/>
              </a:lnSpc>
            </a:pPr>
            <a:endParaRPr lang="en-US" dirty="0"/>
          </a:p>
        </p:txBody>
      </p:sp>
      <p:sp>
        <p:nvSpPr>
          <p:cNvPr id="7" name="TextBox 6"/>
          <p:cNvSpPr txBox="1"/>
          <p:nvPr/>
        </p:nvSpPr>
        <p:spPr>
          <a:xfrm>
            <a:off x="7467600" y="6019802"/>
            <a:ext cx="990600" cy="830393"/>
          </a:xfrm>
          <a:prstGeom prst="rect">
            <a:avLst/>
          </a:prstGeom>
          <a:noFill/>
        </p:spPr>
        <p:txBody>
          <a:bodyPr wrap="square" lIns="90842" tIns="45421" rIns="90842" bIns="45421" rtlCol="0">
            <a:spAutoFit/>
          </a:bodyPr>
          <a:lstStyle/>
          <a:p>
            <a:pPr algn="ctr"/>
            <a:r>
              <a:rPr lang="en-US" sz="2400" dirty="0"/>
              <a:t>Poster # 3-1</a:t>
            </a:r>
          </a:p>
        </p:txBody>
      </p:sp>
    </p:spTree>
    <p:extLst>
      <p:ext uri="{BB962C8B-B14F-4D97-AF65-F5344CB8AC3E}">
        <p14:creationId xmlns:p14="http://schemas.microsoft.com/office/powerpoint/2010/main" val="31782000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XShao\Documents\NOAA\GOES-R\lunar_radiance\GOES12_200602141746_fig_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80" r="17775"/>
          <a:stretch/>
        </p:blipFill>
        <p:spPr bwMode="auto">
          <a:xfrm>
            <a:off x="4796605" y="3429001"/>
            <a:ext cx="2001144" cy="2343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143000"/>
          </a:xfrm>
        </p:spPr>
        <p:txBody>
          <a:bodyPr>
            <a:normAutofit fontScale="90000"/>
          </a:bodyPr>
          <a:lstStyle/>
          <a:p>
            <a:r>
              <a:rPr lang="en-US" sz="3100" b="1" dirty="0" err="1" smtClean="0"/>
              <a:t>Selenographic</a:t>
            </a:r>
            <a:r>
              <a:rPr lang="en-US" sz="3100" b="1" dirty="0" smtClean="0"/>
              <a:t> Coordinate Mapping of Lunar Observations by GOES Imager</a:t>
            </a:r>
            <a:br>
              <a:rPr lang="en-US" sz="3100" b="1" dirty="0" smtClean="0"/>
            </a:br>
            <a:r>
              <a:rPr lang="en-US" sz="2000" dirty="0" smtClean="0"/>
              <a:t>Xi Shao (ERT Inc., UMD), </a:t>
            </a:r>
            <a:r>
              <a:rPr lang="en-US" sz="2000" dirty="0" err="1" smtClean="0"/>
              <a:t>Xiangqian</a:t>
            </a:r>
            <a:r>
              <a:rPr lang="en-US" sz="2000" dirty="0" smtClean="0"/>
              <a:t> Wu (NOAA/NESDIS/STAR), </a:t>
            </a:r>
            <a:r>
              <a:rPr lang="en-US" sz="2000" dirty="0" err="1" smtClean="0"/>
              <a:t>Fangfang</a:t>
            </a:r>
            <a:r>
              <a:rPr lang="en-US" sz="2000" dirty="0" smtClean="0"/>
              <a:t> Yu (ERT Inc.)</a:t>
            </a:r>
            <a:endParaRPr lang="en-US" sz="3600" dirty="0"/>
          </a:p>
        </p:txBody>
      </p:sp>
      <p:sp>
        <p:nvSpPr>
          <p:cNvPr id="3" name="Content Placeholder 2"/>
          <p:cNvSpPr>
            <a:spLocks noGrp="1"/>
          </p:cNvSpPr>
          <p:nvPr>
            <p:ph idx="1"/>
          </p:nvPr>
        </p:nvSpPr>
        <p:spPr>
          <a:xfrm>
            <a:off x="152400" y="1447800"/>
            <a:ext cx="4419600" cy="5105400"/>
          </a:xfrm>
        </p:spPr>
        <p:txBody>
          <a:bodyPr>
            <a:noAutofit/>
          </a:bodyPr>
          <a:lstStyle/>
          <a:p>
            <a:r>
              <a:rPr lang="en-US" sz="1400" dirty="0" smtClean="0"/>
              <a:t>Lunar calibration for solar bands has been an important part of trending the instrument radiometric performance. </a:t>
            </a:r>
          </a:p>
          <a:p>
            <a:r>
              <a:rPr lang="en-US" sz="1400" dirty="0" smtClean="0"/>
              <a:t>The lunar disk-equivalent irradiance has been used to trend the on-orbit degradation of the GOES imager and its performance is largely affected by the uncertainties in lunar phase and </a:t>
            </a:r>
            <a:r>
              <a:rPr lang="en-US" sz="1400" dirty="0" err="1" smtClean="0"/>
              <a:t>libration</a:t>
            </a:r>
            <a:r>
              <a:rPr lang="en-US" sz="1400" dirty="0" smtClean="0"/>
              <a:t>.   </a:t>
            </a:r>
          </a:p>
          <a:p>
            <a:r>
              <a:rPr lang="en-US" sz="1400" dirty="0"/>
              <a:t>T</a:t>
            </a:r>
            <a:r>
              <a:rPr lang="en-US" sz="1400" dirty="0" smtClean="0"/>
              <a:t>he lunar view by GOES imager provides opportunity to perform radiometric calibration of GOES imager using lunar radiances of selected locations on the Moon. </a:t>
            </a:r>
          </a:p>
          <a:p>
            <a:r>
              <a:rPr lang="en-US" sz="1400" dirty="0" smtClean="0"/>
              <a:t>In this study, algorithms and procedures are developed. Both controlling point and landmark matching are applied to determine rotation angles and three consecutive rotations are performed to map onto </a:t>
            </a:r>
            <a:r>
              <a:rPr lang="en-US" sz="1400" dirty="0" err="1" smtClean="0"/>
              <a:t>selenographic</a:t>
            </a:r>
            <a:r>
              <a:rPr lang="en-US" sz="1400" dirty="0" smtClean="0"/>
              <a:t> coordinates. </a:t>
            </a:r>
          </a:p>
          <a:p>
            <a:r>
              <a:rPr lang="en-US" sz="1400" dirty="0" smtClean="0"/>
              <a:t>Lunar observations of GOES-12 are processed and ROIs are identified. Lunar phase angle-dependence of lunar radiances at ROIs are analyzed. </a:t>
            </a:r>
          </a:p>
          <a:p>
            <a:r>
              <a:rPr lang="en-US" sz="1400" dirty="0"/>
              <a:t>L</a:t>
            </a:r>
            <a:r>
              <a:rPr lang="en-US" sz="1400" dirty="0" smtClean="0"/>
              <a:t>unar radiance depends strongly on Sun-Moon-Satellite geometry and knowledge of BRDF of lunar surface  help trending radiometric performance of GOES imager.</a:t>
            </a:r>
            <a:endParaRPr lang="en-US" sz="14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783" t="2464" r="38345" b="34255"/>
          <a:stretch/>
        </p:blipFill>
        <p:spPr bwMode="auto">
          <a:xfrm>
            <a:off x="7086600" y="3263757"/>
            <a:ext cx="1676400" cy="245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XShao\Documents\NOAA\GOES-R\lunar_radiance\GOES12_20060214_boundary_detec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27" t="2764" r="6720" b="5729"/>
          <a:stretch/>
        </p:blipFill>
        <p:spPr bwMode="auto">
          <a:xfrm>
            <a:off x="4648200" y="1447801"/>
            <a:ext cx="2286000" cy="1829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XShao\Documents\NOAA\GOES-R\lunar_radiance\GOES12_20060214_fig_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7" t="2944" r="7258" b="6204"/>
          <a:stretch/>
        </p:blipFill>
        <p:spPr bwMode="auto">
          <a:xfrm>
            <a:off x="6870405" y="1447800"/>
            <a:ext cx="2197395" cy="17739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5800" y="5562600"/>
            <a:ext cx="4572000" cy="1323439"/>
          </a:xfrm>
          <a:prstGeom prst="rect">
            <a:avLst/>
          </a:prstGeom>
        </p:spPr>
        <p:txBody>
          <a:bodyPr>
            <a:spAutoFit/>
          </a:bodyPr>
          <a:lstStyle/>
          <a:p>
            <a:pPr defTabSz="914400"/>
            <a:r>
              <a:rPr lang="en-US" sz="1600" b="1" dirty="0" smtClean="0">
                <a:solidFill>
                  <a:prstClr val="black"/>
                </a:solidFill>
              </a:rPr>
              <a:t>Figure: (a)</a:t>
            </a:r>
            <a:r>
              <a:rPr lang="en-US" sz="1600" dirty="0" smtClean="0">
                <a:solidFill>
                  <a:prstClr val="black"/>
                </a:solidFill>
              </a:rPr>
              <a:t> lunar observation by GOES-12; (b) Image processing performed to scale lunar image to a disk; (c) Mapped lunar image in </a:t>
            </a:r>
            <a:r>
              <a:rPr lang="en-US" sz="1600" dirty="0" err="1" smtClean="0">
                <a:solidFill>
                  <a:prstClr val="black"/>
                </a:solidFill>
              </a:rPr>
              <a:t>selenographic</a:t>
            </a:r>
            <a:r>
              <a:rPr lang="en-US" sz="1600" dirty="0" smtClean="0">
                <a:solidFill>
                  <a:prstClr val="black"/>
                </a:solidFill>
              </a:rPr>
              <a:t> coordinate;</a:t>
            </a:r>
          </a:p>
          <a:p>
            <a:pPr defTabSz="914400"/>
            <a:r>
              <a:rPr lang="en-US" sz="1600" dirty="0" smtClean="0">
                <a:solidFill>
                  <a:prstClr val="black"/>
                </a:solidFill>
              </a:rPr>
              <a:t>(d) Lunar radiance vs. moon phase angle around moon center     </a:t>
            </a:r>
          </a:p>
        </p:txBody>
      </p:sp>
      <p:sp>
        <p:nvSpPr>
          <p:cNvPr id="4" name="TextBox 3"/>
          <p:cNvSpPr txBox="1"/>
          <p:nvPr/>
        </p:nvSpPr>
        <p:spPr>
          <a:xfrm>
            <a:off x="4816549" y="1524001"/>
            <a:ext cx="295274" cy="369332"/>
          </a:xfrm>
          <a:prstGeom prst="rect">
            <a:avLst/>
          </a:prstGeom>
          <a:noFill/>
        </p:spPr>
        <p:txBody>
          <a:bodyPr wrap="none" rtlCol="0">
            <a:spAutoFit/>
          </a:bodyPr>
          <a:lstStyle/>
          <a:p>
            <a:pPr defTabSz="914400"/>
            <a:r>
              <a:rPr lang="en-US" dirty="0" smtClean="0">
                <a:solidFill>
                  <a:prstClr val="white"/>
                </a:solidFill>
              </a:rPr>
              <a:t>a</a:t>
            </a:r>
            <a:endParaRPr lang="en-US" dirty="0">
              <a:solidFill>
                <a:prstClr val="white"/>
              </a:solidFill>
            </a:endParaRPr>
          </a:p>
        </p:txBody>
      </p:sp>
      <p:sp>
        <p:nvSpPr>
          <p:cNvPr id="10" name="TextBox 9"/>
          <p:cNvSpPr txBox="1"/>
          <p:nvPr/>
        </p:nvSpPr>
        <p:spPr>
          <a:xfrm>
            <a:off x="7010400" y="1536406"/>
            <a:ext cx="306494" cy="369332"/>
          </a:xfrm>
          <a:prstGeom prst="rect">
            <a:avLst/>
          </a:prstGeom>
          <a:noFill/>
        </p:spPr>
        <p:txBody>
          <a:bodyPr wrap="none" rtlCol="0">
            <a:spAutoFit/>
          </a:bodyPr>
          <a:lstStyle/>
          <a:p>
            <a:pPr defTabSz="914400"/>
            <a:r>
              <a:rPr lang="en-US" dirty="0">
                <a:solidFill>
                  <a:prstClr val="white"/>
                </a:solidFill>
              </a:rPr>
              <a:t>b</a:t>
            </a:r>
          </a:p>
        </p:txBody>
      </p:sp>
      <p:sp>
        <p:nvSpPr>
          <p:cNvPr id="11" name="TextBox 10"/>
          <p:cNvSpPr txBox="1"/>
          <p:nvPr/>
        </p:nvSpPr>
        <p:spPr>
          <a:xfrm>
            <a:off x="4953000" y="3523291"/>
            <a:ext cx="282450" cy="369332"/>
          </a:xfrm>
          <a:prstGeom prst="rect">
            <a:avLst/>
          </a:prstGeom>
          <a:noFill/>
        </p:spPr>
        <p:txBody>
          <a:bodyPr wrap="none" rtlCol="0">
            <a:spAutoFit/>
          </a:bodyPr>
          <a:lstStyle/>
          <a:p>
            <a:pPr defTabSz="914400"/>
            <a:r>
              <a:rPr lang="en-US" dirty="0" smtClean="0">
                <a:solidFill>
                  <a:prstClr val="black"/>
                </a:solidFill>
              </a:rPr>
              <a:t>c</a:t>
            </a:r>
            <a:endParaRPr lang="en-US" dirty="0">
              <a:solidFill>
                <a:prstClr val="black"/>
              </a:solidFill>
            </a:endParaRPr>
          </a:p>
        </p:txBody>
      </p:sp>
      <p:sp>
        <p:nvSpPr>
          <p:cNvPr id="12" name="TextBox 11"/>
          <p:cNvSpPr txBox="1"/>
          <p:nvPr/>
        </p:nvSpPr>
        <p:spPr>
          <a:xfrm>
            <a:off x="7469294" y="3523291"/>
            <a:ext cx="306494" cy="369332"/>
          </a:xfrm>
          <a:prstGeom prst="rect">
            <a:avLst/>
          </a:prstGeom>
          <a:noFill/>
        </p:spPr>
        <p:txBody>
          <a:bodyPr wrap="none" rtlCol="0">
            <a:spAutoFit/>
          </a:bodyPr>
          <a:lstStyle/>
          <a:p>
            <a:pPr defTabSz="914400"/>
            <a:r>
              <a:rPr lang="en-US" dirty="0">
                <a:solidFill>
                  <a:prstClr val="black"/>
                </a:solidFill>
              </a:rPr>
              <a:t>d</a:t>
            </a:r>
          </a:p>
        </p:txBody>
      </p:sp>
      <p:sp>
        <p:nvSpPr>
          <p:cNvPr id="9" name="Rectangle 8"/>
          <p:cNvSpPr/>
          <p:nvPr/>
        </p:nvSpPr>
        <p:spPr>
          <a:xfrm>
            <a:off x="5715000" y="4419600"/>
            <a:ext cx="228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Box 13"/>
          <p:cNvSpPr txBox="1"/>
          <p:nvPr/>
        </p:nvSpPr>
        <p:spPr>
          <a:xfrm>
            <a:off x="7848600" y="19055"/>
            <a:ext cx="1295400" cy="830393"/>
          </a:xfrm>
          <a:prstGeom prst="rect">
            <a:avLst/>
          </a:prstGeom>
          <a:noFill/>
        </p:spPr>
        <p:txBody>
          <a:bodyPr wrap="square" lIns="90842" tIns="45421" rIns="90842" bIns="45421" rtlCol="0">
            <a:spAutoFit/>
          </a:bodyPr>
          <a:lstStyle/>
          <a:p>
            <a:pPr algn="ctr"/>
            <a:r>
              <a:rPr lang="en-US" sz="2400" dirty="0">
                <a:solidFill>
                  <a:srgbClr val="FF0000"/>
                </a:solidFill>
              </a:rPr>
              <a:t>Poster # </a:t>
            </a:r>
            <a:r>
              <a:rPr lang="en-US" sz="2400" dirty="0" smtClean="0">
                <a:solidFill>
                  <a:srgbClr val="FF0000"/>
                </a:solidFill>
              </a:rPr>
              <a:t>3-33</a:t>
            </a:r>
            <a:endParaRPr lang="en-US" sz="2400" dirty="0">
              <a:solidFill>
                <a:srgbClr val="FF0000"/>
              </a:solidFill>
            </a:endParaRPr>
          </a:p>
        </p:txBody>
      </p:sp>
    </p:spTree>
    <p:extLst>
      <p:ext uri="{BB962C8B-B14F-4D97-AF65-F5344CB8AC3E}">
        <p14:creationId xmlns:p14="http://schemas.microsoft.com/office/powerpoint/2010/main" val="153205449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GOES-R Atmospheric Motion Vectors </a:t>
            </a:r>
          </a:p>
          <a:p>
            <a:r>
              <a:rPr lang="en-US" sz="2800" dirty="0" smtClean="0">
                <a:solidFill>
                  <a:srgbClr val="0000FF"/>
                </a:solidFill>
                <a:latin typeface="Arial" pitchFamily="34" charset="0"/>
                <a:cs typeface="Arial" pitchFamily="34" charset="0"/>
              </a:rPr>
              <a:t>Future Use in NCEP GFS</a:t>
            </a:r>
          </a:p>
          <a:p>
            <a:r>
              <a:rPr lang="en-US" sz="2000" dirty="0" smtClean="0">
                <a:solidFill>
                  <a:srgbClr val="0000FF"/>
                </a:solidFill>
                <a:latin typeface="Arial" pitchFamily="34" charset="0"/>
                <a:cs typeface="Arial" pitchFamily="34" charset="0"/>
              </a:rPr>
              <a:t>Sharon Nebuda</a:t>
            </a:r>
            <a:r>
              <a:rPr lang="en-US" sz="1600" baseline="30000" dirty="0" smtClean="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Jim Jung</a:t>
            </a:r>
            <a:r>
              <a:rPr lang="en-US" sz="2000" baseline="30000" dirty="0" smtClean="0">
                <a:solidFill>
                  <a:srgbClr val="0000FF"/>
                </a:solidFill>
                <a:latin typeface="Arial" pitchFamily="34" charset="0"/>
                <a:cs typeface="Arial" pitchFamily="34" charset="0"/>
              </a:rPr>
              <a:t>1,2</a:t>
            </a:r>
            <a:r>
              <a:rPr lang="en-US" sz="2000" dirty="0" smtClean="0">
                <a:solidFill>
                  <a:srgbClr val="0000FF"/>
                </a:solidFill>
                <a:latin typeface="Arial" pitchFamily="34" charset="0"/>
                <a:cs typeface="Arial" pitchFamily="34" charset="0"/>
              </a:rPr>
              <a:t>, David Santek</a:t>
            </a:r>
            <a:r>
              <a:rPr lang="en-US" sz="2000" baseline="30000" dirty="0">
                <a:solidFill>
                  <a:srgbClr val="0000FF"/>
                </a:solidFill>
                <a:latin typeface="Arial" pitchFamily="34" charset="0"/>
                <a:cs typeface="Arial" pitchFamily="34" charset="0"/>
              </a:rPr>
              <a:t>1</a:t>
            </a:r>
            <a:r>
              <a:rPr lang="en-US" sz="2000" dirty="0" smtClean="0">
                <a:solidFill>
                  <a:srgbClr val="0000FF"/>
                </a:solidFill>
                <a:latin typeface="Arial" pitchFamily="34" charset="0"/>
                <a:cs typeface="Arial" pitchFamily="34" charset="0"/>
              </a:rPr>
              <a:t>, Jaime Daniels</a:t>
            </a:r>
            <a:r>
              <a:rPr lang="en-US" sz="2000" baseline="30000" dirty="0">
                <a:solidFill>
                  <a:srgbClr val="0000FF"/>
                </a:solidFill>
                <a:latin typeface="Arial" pitchFamily="34" charset="0"/>
                <a:cs typeface="Arial" pitchFamily="34" charset="0"/>
              </a:rPr>
              <a:t>3</a:t>
            </a:r>
            <a:r>
              <a:rPr lang="en-US" sz="2000" dirty="0" smtClean="0">
                <a:solidFill>
                  <a:srgbClr val="0000FF"/>
                </a:solidFill>
                <a:latin typeface="Arial" pitchFamily="34" charset="0"/>
                <a:cs typeface="Arial" pitchFamily="34" charset="0"/>
              </a:rPr>
              <a:t>, Wayne Bresky</a:t>
            </a:r>
            <a:r>
              <a:rPr lang="en-US" sz="2000" baseline="30000" dirty="0">
                <a:solidFill>
                  <a:srgbClr val="0000FF"/>
                </a:solidFill>
                <a:latin typeface="Arial" pitchFamily="34" charset="0"/>
                <a:cs typeface="Arial" pitchFamily="34" charset="0"/>
              </a:rPr>
              <a:t>4</a:t>
            </a:r>
            <a:endParaRPr lang="en-US" sz="2000" dirty="0" smtClean="0">
              <a:solidFill>
                <a:srgbClr val="0000FF"/>
              </a:solidFill>
              <a:latin typeface="Arial" pitchFamily="34" charset="0"/>
              <a:cs typeface="Arial" pitchFamily="34" charset="0"/>
            </a:endParaRPr>
          </a:p>
          <a:p>
            <a:r>
              <a:rPr lang="en-US" sz="1600" baseline="30000" dirty="0">
                <a:solidFill>
                  <a:srgbClr val="0000FF"/>
                </a:solidFill>
                <a:latin typeface="Arial" pitchFamily="34" charset="0"/>
                <a:cs typeface="Arial" pitchFamily="34" charset="0"/>
              </a:rPr>
              <a:t>1</a:t>
            </a:r>
            <a:r>
              <a:rPr lang="en-US" sz="1600" dirty="0" smtClean="0">
                <a:solidFill>
                  <a:srgbClr val="0000FF"/>
                </a:solidFill>
                <a:latin typeface="Arial" pitchFamily="34" charset="0"/>
                <a:cs typeface="Arial" pitchFamily="34" charset="0"/>
              </a:rPr>
              <a:t>CIMSS UW Madison WI, </a:t>
            </a:r>
            <a:r>
              <a:rPr lang="en-US" sz="1600" baseline="30000" dirty="0" smtClean="0">
                <a:solidFill>
                  <a:srgbClr val="0000FF"/>
                </a:solidFill>
                <a:latin typeface="Arial" pitchFamily="34" charset="0"/>
                <a:cs typeface="Arial" pitchFamily="34" charset="0"/>
              </a:rPr>
              <a:t>2</a:t>
            </a:r>
            <a:r>
              <a:rPr lang="en-US" sz="1600" dirty="0" smtClean="0">
                <a:solidFill>
                  <a:srgbClr val="0000FF"/>
                </a:solidFill>
                <a:latin typeface="Arial" pitchFamily="34" charset="0"/>
                <a:cs typeface="Arial" pitchFamily="34" charset="0"/>
              </a:rPr>
              <a:t>JCSDA College Park MD </a:t>
            </a:r>
            <a:r>
              <a:rPr lang="en-US" sz="1600" baseline="30000" dirty="0">
                <a:solidFill>
                  <a:srgbClr val="0000FF"/>
                </a:solidFill>
                <a:latin typeface="Arial" pitchFamily="34" charset="0"/>
                <a:cs typeface="Arial" pitchFamily="34" charset="0"/>
              </a:rPr>
              <a:t>3</a:t>
            </a:r>
            <a:r>
              <a:rPr lang="en-US" sz="1600" dirty="0" smtClean="0">
                <a:solidFill>
                  <a:srgbClr val="0000FF"/>
                </a:solidFill>
                <a:latin typeface="Arial" pitchFamily="34" charset="0"/>
                <a:cs typeface="Arial" pitchFamily="34" charset="0"/>
              </a:rPr>
              <a:t>NOAA/NESDIS STAR College Park MD, </a:t>
            </a:r>
          </a:p>
          <a:p>
            <a:r>
              <a:rPr lang="en-US" sz="1600" baseline="30000" dirty="0" smtClean="0">
                <a:solidFill>
                  <a:srgbClr val="0000FF"/>
                </a:solidFill>
                <a:latin typeface="Arial" pitchFamily="34" charset="0"/>
                <a:cs typeface="Arial" pitchFamily="34" charset="0"/>
              </a:rPr>
              <a:t>4</a:t>
            </a:r>
            <a:r>
              <a:rPr lang="en-US" sz="1600" dirty="0" smtClean="0">
                <a:solidFill>
                  <a:srgbClr val="0000FF"/>
                </a:solidFill>
                <a:latin typeface="Arial" pitchFamily="34" charset="0"/>
                <a:cs typeface="Arial" pitchFamily="34" charset="0"/>
              </a:rPr>
              <a:t>IM Systems Group Rockville MD</a:t>
            </a: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kern="0" dirty="0" smtClean="0">
                <a:solidFill>
                  <a:srgbClr val="333399"/>
                </a:solidFill>
                <a:latin typeface="Arial"/>
              </a:rPr>
              <a:t>Proxy ABI Wind Data has been tested in NCEP GFS</a:t>
            </a:r>
          </a:p>
          <a:p>
            <a:pPr marL="742950" lvl="1" indent="-285750" algn="l" fontAlgn="base">
              <a:lnSpc>
                <a:spcPct val="90000"/>
              </a:lnSpc>
              <a:spcAft>
                <a:spcPct val="0"/>
              </a:spcAft>
              <a:buFontTx/>
              <a:buChar char="–"/>
            </a:pPr>
            <a:r>
              <a:rPr lang="en-US" sz="2000" kern="0" dirty="0" smtClean="0">
                <a:solidFill>
                  <a:srgbClr val="009999"/>
                </a:solidFill>
                <a:latin typeface="Arial"/>
              </a:rPr>
              <a:t>Applying the new Nested Tracking Algorithm to </a:t>
            </a:r>
            <a:r>
              <a:rPr lang="en-US" sz="2000" kern="0" dirty="0" err="1" smtClean="0">
                <a:solidFill>
                  <a:srgbClr val="009999"/>
                </a:solidFill>
                <a:latin typeface="Arial"/>
              </a:rPr>
              <a:t>Meteosat</a:t>
            </a:r>
            <a:r>
              <a:rPr lang="en-US" sz="2000" kern="0" dirty="0" smtClean="0">
                <a:solidFill>
                  <a:srgbClr val="009999"/>
                </a:solidFill>
                <a:latin typeface="Arial"/>
              </a:rPr>
              <a:t> SEVIRI data generated proxy ABI AMVs</a:t>
            </a:r>
          </a:p>
          <a:p>
            <a:pPr marL="742950" lvl="1" indent="-285750" algn="l" fontAlgn="base">
              <a:lnSpc>
                <a:spcPct val="90000"/>
              </a:lnSpc>
              <a:spcAft>
                <a:spcPct val="0"/>
              </a:spcAft>
              <a:buFontTx/>
              <a:buChar char="–"/>
            </a:pPr>
            <a:r>
              <a:rPr lang="en-US" sz="2000" kern="0" dirty="0" smtClean="0">
                <a:solidFill>
                  <a:srgbClr val="009999"/>
                </a:solidFill>
                <a:latin typeface="Arial"/>
              </a:rPr>
              <a:t>Quality control procedures have been established</a:t>
            </a:r>
          </a:p>
          <a:p>
            <a:pPr marL="742950" lvl="1" indent="-285750" algn="l" fontAlgn="base">
              <a:lnSpc>
                <a:spcPct val="90000"/>
              </a:lnSpc>
              <a:spcAft>
                <a:spcPct val="0"/>
              </a:spcAft>
              <a:buFontTx/>
              <a:buChar char="–"/>
            </a:pPr>
            <a:r>
              <a:rPr lang="en-US" sz="2000" kern="0" dirty="0" smtClean="0">
                <a:solidFill>
                  <a:srgbClr val="009999"/>
                </a:solidFill>
                <a:latin typeface="Arial"/>
              </a:rPr>
              <a:t>Seasonal runs assimilating this data in GFS have shown neutral to small positive impact on the forecast skill</a:t>
            </a:r>
            <a:endParaRPr lang="en-US" sz="2000" kern="0" dirty="0">
              <a:solidFill>
                <a:srgbClr val="009999"/>
              </a:solidFill>
              <a:latin typeface="Arial"/>
            </a:endParaRPr>
          </a:p>
          <a:p>
            <a:pPr>
              <a:lnSpc>
                <a:spcPct val="90000"/>
              </a:lnSpc>
            </a:pPr>
            <a:endParaRPr lang="en-US" dirty="0">
              <a:solidFill>
                <a:prstClr val="black">
                  <a:tint val="75000"/>
                </a:prst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239000" y="5947819"/>
            <a:ext cx="1752600" cy="830997"/>
          </a:xfrm>
          <a:prstGeom prst="rect">
            <a:avLst/>
          </a:prstGeom>
          <a:noFill/>
        </p:spPr>
        <p:txBody>
          <a:bodyPr wrap="square" rtlCol="0">
            <a:spAutoFit/>
          </a:bodyPr>
          <a:lstStyle/>
          <a:p>
            <a:pPr algn="ctr" defTabSz="914400"/>
            <a:r>
              <a:rPr lang="en-US" sz="2400" dirty="0" smtClean="0">
                <a:solidFill>
                  <a:prstClr val="black"/>
                </a:solidFill>
              </a:rPr>
              <a:t>Poster # 3.37</a:t>
            </a:r>
            <a:endParaRPr lang="en-US" sz="2400" dirty="0">
              <a:solidFill>
                <a:prstClr val="black"/>
              </a:solidFill>
            </a:endParaRPr>
          </a:p>
        </p:txBody>
      </p:sp>
      <p:sp>
        <p:nvSpPr>
          <p:cNvPr id="8" name="TextBox 7"/>
          <p:cNvSpPr txBox="1"/>
          <p:nvPr/>
        </p:nvSpPr>
        <p:spPr>
          <a:xfrm>
            <a:off x="5410200" y="5257800"/>
            <a:ext cx="2895600" cy="523220"/>
          </a:xfrm>
          <a:prstGeom prst="rect">
            <a:avLst/>
          </a:prstGeom>
          <a:noFill/>
        </p:spPr>
        <p:txBody>
          <a:bodyPr wrap="square" rtlCol="0">
            <a:spAutoFit/>
          </a:bodyPr>
          <a:lstStyle/>
          <a:p>
            <a:pPr defTabSz="914400"/>
            <a:r>
              <a:rPr lang="en-US" sz="1400" dirty="0" smtClean="0">
                <a:solidFill>
                  <a:prstClr val="black"/>
                </a:solidFill>
              </a:rPr>
              <a:t>IR AMV wind barbs 12Z 12 Dec 2013 Color indicates speed</a:t>
            </a:r>
            <a:endParaRPr lang="en-US" sz="1400" dirty="0">
              <a:solidFill>
                <a:prstClr val="black"/>
              </a:solidFill>
            </a:endParaRPr>
          </a:p>
        </p:txBody>
      </p:sp>
      <p:pic>
        <p:nvPicPr>
          <p:cNvPr id="9" name="Picture 8" descr="wb.023.lon.lat.wind.j1.scr_use.s2_tdiff.all.WB.ch14.gif"/>
          <p:cNvPicPr>
            <a:picLocks noChangeAspect="1"/>
          </p:cNvPicPr>
          <p:nvPr/>
        </p:nvPicPr>
        <p:blipFill rotWithShape="1">
          <a:blip r:embed="rId3">
            <a:extLst>
              <a:ext uri="{28A0092B-C50C-407E-A947-70E740481C1C}">
                <a14:useLocalDpi xmlns:a14="http://schemas.microsoft.com/office/drawing/2010/main" val="0"/>
              </a:ext>
            </a:extLst>
          </a:blip>
          <a:srcRect l="11438" t="21787" r="13834" b="11111"/>
          <a:stretch/>
        </p:blipFill>
        <p:spPr>
          <a:xfrm>
            <a:off x="5105400" y="1981200"/>
            <a:ext cx="3733800" cy="3352800"/>
          </a:xfrm>
          <a:prstGeom prst="rect">
            <a:avLst/>
          </a:prstGeom>
        </p:spPr>
      </p:pic>
    </p:spTree>
    <p:extLst>
      <p:ext uri="{BB962C8B-B14F-4D97-AF65-F5344CB8AC3E}">
        <p14:creationId xmlns:p14="http://schemas.microsoft.com/office/powerpoint/2010/main" val="20098011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1034" y="4238030"/>
            <a:ext cx="2342591" cy="1738364"/>
          </a:xfrm>
          <a:prstGeom prst="rect">
            <a:avLst/>
          </a:prstGeom>
          <a:noFill/>
          <a:ln>
            <a:noFill/>
          </a:ln>
          <a:effectLst/>
          <a:scene3d>
            <a:camera prst="orthographicFront">
              <a:rot lat="0" lon="0" rev="6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400" kern="0" dirty="0" smtClean="0">
                <a:solidFill>
                  <a:srgbClr val="333399"/>
                </a:solidFill>
                <a:latin typeface="Arial"/>
              </a:rPr>
              <a:t>OSPO </a:t>
            </a:r>
            <a:r>
              <a:rPr lang="en-US" sz="2400" kern="0" dirty="0">
                <a:solidFill>
                  <a:srgbClr val="333399"/>
                </a:solidFill>
                <a:latin typeface="Arial"/>
              </a:rPr>
              <a:t>provides timely access to atmospheric, oceanic, and land surface satellite data from </a:t>
            </a:r>
            <a:r>
              <a:rPr lang="en-US" sz="2400" kern="0" dirty="0" smtClean="0">
                <a:solidFill>
                  <a:srgbClr val="333399"/>
                </a:solidFill>
                <a:latin typeface="Arial"/>
              </a:rPr>
              <a:t>S-NPP</a:t>
            </a:r>
          </a:p>
          <a:p>
            <a:pPr marL="742950" lvl="1" indent="-285750" algn="l" fontAlgn="base">
              <a:lnSpc>
                <a:spcPct val="90000"/>
              </a:lnSpc>
              <a:spcAft>
                <a:spcPct val="0"/>
              </a:spcAft>
              <a:buFontTx/>
              <a:buChar char="–"/>
            </a:pPr>
            <a:r>
              <a:rPr lang="en-US" sz="1800" kern="0" dirty="0" smtClean="0">
                <a:solidFill>
                  <a:srgbClr val="009999"/>
                </a:solidFill>
                <a:latin typeface="Arial"/>
              </a:rPr>
              <a:t>Advanced Clear Sky Processor for Oceans - SST</a:t>
            </a:r>
          </a:p>
          <a:p>
            <a:pPr marL="742950" lvl="1" indent="-285750" algn="l" fontAlgn="base">
              <a:lnSpc>
                <a:spcPct val="90000"/>
              </a:lnSpc>
              <a:spcAft>
                <a:spcPct val="0"/>
              </a:spcAft>
              <a:buFontTx/>
              <a:buChar char="–"/>
            </a:pPr>
            <a:r>
              <a:rPr lang="en-US" sz="1800" kern="0" dirty="0" smtClean="0">
                <a:solidFill>
                  <a:srgbClr val="009999"/>
                </a:solidFill>
                <a:latin typeface="Arial"/>
              </a:rPr>
              <a:t>Green Vegetation Fraction</a:t>
            </a:r>
          </a:p>
          <a:p>
            <a:pPr marL="742950" lvl="1" indent="-285750" algn="l" fontAlgn="base">
              <a:lnSpc>
                <a:spcPct val="90000"/>
              </a:lnSpc>
              <a:spcAft>
                <a:spcPct val="0"/>
              </a:spcAft>
              <a:buFontTx/>
              <a:buChar char="–"/>
            </a:pPr>
            <a:r>
              <a:rPr lang="en-US" sz="1800" kern="0" dirty="0" smtClean="0">
                <a:solidFill>
                  <a:srgbClr val="009999"/>
                </a:solidFill>
                <a:latin typeface="Arial"/>
              </a:rPr>
              <a:t>Microwave Integrated Retrieval System – ATMS</a:t>
            </a:r>
          </a:p>
          <a:p>
            <a:pPr marL="742950" lvl="1" indent="-285750" algn="l" fontAlgn="base">
              <a:lnSpc>
                <a:spcPct val="90000"/>
              </a:lnSpc>
              <a:spcAft>
                <a:spcPct val="0"/>
              </a:spcAft>
              <a:buFontTx/>
              <a:buChar char="–"/>
            </a:pPr>
            <a:r>
              <a:rPr lang="en-US" sz="1800" kern="0" dirty="0">
                <a:solidFill>
                  <a:srgbClr val="009999"/>
                </a:solidFill>
                <a:latin typeface="Arial"/>
              </a:rPr>
              <a:t>NOAA Unique </a:t>
            </a:r>
            <a:r>
              <a:rPr lang="en-US" sz="1800" kern="0" dirty="0" err="1">
                <a:solidFill>
                  <a:srgbClr val="009999"/>
                </a:solidFill>
                <a:latin typeface="Arial"/>
              </a:rPr>
              <a:t>CrIS</a:t>
            </a:r>
            <a:r>
              <a:rPr lang="en-US" sz="1800" kern="0" dirty="0">
                <a:solidFill>
                  <a:srgbClr val="009999"/>
                </a:solidFill>
                <a:latin typeface="Arial"/>
              </a:rPr>
              <a:t> ATMS Product System</a:t>
            </a:r>
          </a:p>
          <a:p>
            <a:pPr marL="742950" lvl="1" indent="-285750" algn="l" fontAlgn="base">
              <a:lnSpc>
                <a:spcPct val="90000"/>
              </a:lnSpc>
              <a:spcAft>
                <a:spcPct val="0"/>
              </a:spcAft>
              <a:buFontTx/>
              <a:buChar char="–"/>
            </a:pPr>
            <a:r>
              <a:rPr lang="en-US" sz="1800" kern="0" dirty="0" smtClean="0">
                <a:solidFill>
                  <a:srgbClr val="009999"/>
                </a:solidFill>
                <a:latin typeface="Arial"/>
              </a:rPr>
              <a:t>VIIRS Polar Winds</a:t>
            </a:r>
          </a:p>
          <a:p>
            <a:pPr marL="742950" lvl="1" indent="-285750" algn="l" fontAlgn="base">
              <a:lnSpc>
                <a:spcPct val="90000"/>
              </a:lnSpc>
              <a:spcAft>
                <a:spcPct val="0"/>
              </a:spcAft>
              <a:buFontTx/>
              <a:buChar char="–"/>
            </a:pPr>
            <a:r>
              <a:rPr lang="en-US" sz="1800" kern="0" dirty="0" smtClean="0">
                <a:solidFill>
                  <a:srgbClr val="009999"/>
                </a:solidFill>
                <a:latin typeface="Arial"/>
              </a:rPr>
              <a:t>Blended Snow and Ice IMS V3</a:t>
            </a:r>
          </a:p>
          <a:p>
            <a:pPr marL="742950" lvl="1" indent="-285750" algn="l" fontAlgn="base">
              <a:lnSpc>
                <a:spcPct val="90000"/>
              </a:lnSpc>
              <a:spcAft>
                <a:spcPct val="0"/>
              </a:spcAft>
              <a:buFontTx/>
              <a:buChar char="–"/>
            </a:pPr>
            <a:r>
              <a:rPr lang="en-US" sz="1800" kern="0" dirty="0" smtClean="0">
                <a:solidFill>
                  <a:srgbClr val="009999"/>
                </a:solidFill>
                <a:latin typeface="Arial"/>
              </a:rPr>
              <a:t>Blended SST </a:t>
            </a:r>
            <a:br>
              <a:rPr lang="en-US" sz="1800" kern="0" dirty="0" smtClean="0">
                <a:solidFill>
                  <a:srgbClr val="009999"/>
                </a:solidFill>
                <a:latin typeface="Arial"/>
              </a:rPr>
            </a:br>
            <a:endParaRPr lang="en-US" sz="1800" kern="0" dirty="0" smtClean="0">
              <a:solidFill>
                <a:srgbClr val="009999"/>
              </a:solidFill>
              <a:latin typeface="Arial"/>
            </a:endParaRPr>
          </a:p>
          <a:p>
            <a:pPr marL="742950" lvl="1" indent="-285750" algn="l" fontAlgn="base">
              <a:lnSpc>
                <a:spcPct val="90000"/>
              </a:lnSpc>
              <a:spcAft>
                <a:spcPct val="0"/>
              </a:spcAft>
              <a:buFontTx/>
              <a:buChar char="–"/>
            </a:pPr>
            <a:endParaRPr lang="en-US" sz="2000" kern="0" dirty="0">
              <a:solidFill>
                <a:srgbClr val="009999"/>
              </a:solidFill>
              <a:latin typeface="Arial"/>
            </a:endParaRPr>
          </a:p>
          <a:p>
            <a:pPr>
              <a:lnSpc>
                <a:spcPct val="90000"/>
              </a:lnSpc>
            </a:pPr>
            <a:endParaRPr lang="en-US" dirty="0">
              <a:solidFill>
                <a:prstClr val="black">
                  <a:tint val="75000"/>
                </a:prstClr>
              </a:solidFil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975" y="4038600"/>
            <a:ext cx="2414225" cy="1668010"/>
          </a:xfrm>
          <a:prstGeom prst="rect">
            <a:avLst/>
          </a:prstGeom>
          <a:noFill/>
          <a:ln>
            <a:noFill/>
          </a:ln>
          <a:effectLst/>
          <a:scene3d>
            <a:camera prst="orthographicFront">
              <a:rot lat="0" lon="0" rev="209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570" y="1752600"/>
            <a:ext cx="2627055" cy="1574733"/>
          </a:xfrm>
          <a:prstGeom prst="rect">
            <a:avLst/>
          </a:prstGeom>
          <a:noFill/>
          <a:ln>
            <a:noFill/>
          </a:ln>
          <a:effectLst/>
          <a:scene3d>
            <a:camera prst="orthographicFront">
              <a:rot lat="0" lon="0" rev="209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S-NPP Operational Products at NOAA/NESDIS/OSPO</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800" dirty="0" err="1">
                <a:solidFill>
                  <a:srgbClr val="0000FF"/>
                </a:solidFill>
                <a:latin typeface="Arial" pitchFamily="34" charset="0"/>
                <a:cs typeface="Arial" pitchFamily="34" charset="0"/>
              </a:rPr>
              <a:t>Shuang</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Qiu</a:t>
            </a:r>
            <a:r>
              <a:rPr lang="en-US" sz="2800" dirty="0">
                <a:solidFill>
                  <a:srgbClr val="0000FF"/>
                </a:solidFill>
                <a:latin typeface="Arial" pitchFamily="34" charset="0"/>
                <a:cs typeface="Arial" pitchFamily="34" charset="0"/>
              </a:rPr>
              <a:t> and Antonio Irving</a:t>
            </a:r>
            <a:endParaRPr lang="en-US" sz="2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NOAA/NESDIS/OSPO Satellite Products Branch (SPB)</a:t>
            </a:r>
          </a:p>
          <a:p>
            <a:r>
              <a:rPr lang="en-US" sz="18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5873749"/>
            <a:ext cx="4023360" cy="83820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defTabSz="914400"/>
            <a:r>
              <a:rPr lang="en-US" sz="2400" dirty="0" smtClean="0">
                <a:solidFill>
                  <a:prstClr val="black"/>
                </a:solidFill>
              </a:rPr>
              <a:t>Poster # 3.39</a:t>
            </a:r>
            <a:endParaRPr lang="en-US" sz="2400" dirty="0">
              <a:solidFill>
                <a:prstClr val="black"/>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1752600"/>
            <a:ext cx="2290763" cy="1762125"/>
          </a:xfrm>
          <a:prstGeom prst="rect">
            <a:avLst/>
          </a:prstGeom>
          <a:noFill/>
          <a:ln>
            <a:noFill/>
          </a:ln>
          <a:scene3d>
            <a:camera prst="orthographicFront">
              <a:rot lat="0" lon="0" rev="3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2969223"/>
            <a:ext cx="2286808" cy="160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1577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b-NO" sz="2800" dirty="0">
              <a:solidFill>
                <a:prstClr val="black"/>
              </a:solidFill>
            </a:endParaRPr>
          </a:p>
          <a:p>
            <a:r>
              <a:rPr lang="en-US" sz="2800" dirty="0">
                <a:solidFill>
                  <a:prstClr val="black"/>
                </a:solidFill>
              </a:rPr>
              <a:t> </a:t>
            </a:r>
            <a:r>
              <a:rPr lang="en-US" sz="2800" dirty="0">
                <a:solidFill>
                  <a:srgbClr val="0000FF"/>
                </a:solidFill>
                <a:latin typeface="Arial" pitchFamily="34" charset="0"/>
                <a:cs typeface="Arial" pitchFamily="34" charset="0"/>
              </a:rPr>
              <a:t>JPSS CGS Handling of SMD</a:t>
            </a:r>
          </a:p>
          <a:p>
            <a:r>
              <a:rPr lang="en-US" sz="2000" dirty="0" err="1">
                <a:solidFill>
                  <a:srgbClr val="0000FF"/>
                </a:solidFill>
                <a:latin typeface="Arial" pitchFamily="34" charset="0"/>
                <a:cs typeface="Arial" pitchFamily="34" charset="0"/>
              </a:rPr>
              <a:t>Hårek</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Gamst</a:t>
            </a:r>
            <a:r>
              <a:rPr lang="en-US" sz="2000" dirty="0">
                <a:solidFill>
                  <a:srgbClr val="0000FF"/>
                </a:solidFill>
                <a:latin typeface="Arial" pitchFamily="34" charset="0"/>
                <a:cs typeface="Arial" pitchFamily="34" charset="0"/>
              </a:rPr>
              <a:t>, Kenneth </a:t>
            </a:r>
            <a:r>
              <a:rPr lang="en-US" sz="2000" dirty="0" err="1">
                <a:solidFill>
                  <a:srgbClr val="0000FF"/>
                </a:solidFill>
                <a:latin typeface="Arial" pitchFamily="34" charset="0"/>
                <a:cs typeface="Arial" pitchFamily="34" charset="0"/>
              </a:rPr>
              <a:t>Pettersen</a:t>
            </a:r>
            <a:r>
              <a:rPr lang="en-US" sz="2000" dirty="0">
                <a:solidFill>
                  <a:srgbClr val="0000FF"/>
                </a:solidFill>
                <a:latin typeface="Arial" pitchFamily="34" charset="0"/>
                <a:cs typeface="Arial" pitchFamily="34" charset="0"/>
              </a:rPr>
              <a:t>: Kongsberg </a:t>
            </a:r>
            <a:r>
              <a:rPr lang="en-US" sz="2000" dirty="0" err="1">
                <a:solidFill>
                  <a:srgbClr val="0000FF"/>
                </a:solidFill>
                <a:latin typeface="Arial" pitchFamily="34" charset="0"/>
                <a:cs typeface="Arial" pitchFamily="34" charset="0"/>
              </a:rPr>
              <a:t>Spacetec</a:t>
            </a:r>
            <a:r>
              <a:rPr lang="en-US" sz="2000" dirty="0">
                <a:solidFill>
                  <a:srgbClr val="0000FF"/>
                </a:solidFill>
                <a:latin typeface="Arial" pitchFamily="34" charset="0"/>
                <a:cs typeface="Arial" pitchFamily="34" charset="0"/>
              </a:rPr>
              <a:t> AS</a:t>
            </a:r>
          </a:p>
        </p:txBody>
      </p:sp>
      <p:sp>
        <p:nvSpPr>
          <p:cNvPr id="5" name="Rectangle 5"/>
          <p:cNvSpPr txBox="1">
            <a:spLocks noChangeArrowheads="1"/>
          </p:cNvSpPr>
          <p:nvPr/>
        </p:nvSpPr>
        <p:spPr>
          <a:xfrm>
            <a:off x="152400" y="1981200"/>
            <a:ext cx="4876800" cy="38862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794860" lvl="1" indent="-340654" algn="l" fontAlgn="base">
              <a:lnSpc>
                <a:spcPct val="90000"/>
              </a:lnSpc>
              <a:spcAft>
                <a:spcPct val="0"/>
              </a:spcAft>
              <a:buFontTx/>
              <a:buChar char="•"/>
            </a:pPr>
            <a:r>
              <a:rPr lang="en-US" sz="2400" kern="0" dirty="0">
                <a:solidFill>
                  <a:srgbClr val="333399"/>
                </a:solidFill>
                <a:latin typeface="Arial"/>
              </a:rPr>
              <a:t>SMD data receivers</a:t>
            </a:r>
          </a:p>
          <a:p>
            <a:pPr marL="794860" lvl="1" indent="-340654" algn="l" fontAlgn="base">
              <a:lnSpc>
                <a:spcPct val="90000"/>
              </a:lnSpc>
              <a:spcAft>
                <a:spcPct val="0"/>
              </a:spcAft>
              <a:buFontTx/>
              <a:buChar char="•"/>
            </a:pPr>
            <a:r>
              <a:rPr lang="en-US" sz="2400" kern="0" dirty="0">
                <a:solidFill>
                  <a:srgbClr val="333399"/>
                </a:solidFill>
                <a:latin typeface="Arial"/>
              </a:rPr>
              <a:t>JPSS SMD Hubs</a:t>
            </a:r>
          </a:p>
          <a:p>
            <a:pPr marL="340654" indent="-340654" algn="l" fontAlgn="base">
              <a:lnSpc>
                <a:spcPct val="90000"/>
              </a:lnSpc>
              <a:spcAft>
                <a:spcPct val="0"/>
              </a:spcAft>
              <a:buFontTx/>
              <a:buChar char="•"/>
            </a:pPr>
            <a:endParaRPr lang="en-US" sz="2400" kern="0" dirty="0">
              <a:solidFill>
                <a:srgbClr val="333399"/>
              </a:solidFill>
              <a:latin typeface="Arial"/>
            </a:endParaRPr>
          </a:p>
          <a:p>
            <a:pPr marL="738084" lvl="1" indent="-283878" algn="l" fontAlgn="base">
              <a:lnSpc>
                <a:spcPct val="90000"/>
              </a:lnSpc>
              <a:spcAft>
                <a:spcPct val="0"/>
              </a:spcAft>
              <a:buFontTx/>
              <a:buChar char="–"/>
            </a:pPr>
            <a:r>
              <a:rPr lang="en-US" sz="2000" kern="0" dirty="0">
                <a:solidFill>
                  <a:srgbClr val="009999"/>
                </a:solidFill>
                <a:latin typeface="Arial"/>
              </a:rPr>
              <a:t>Reliable data capture &amp; delivery</a:t>
            </a:r>
            <a:endParaRPr lang="nb-NO" sz="2000" kern="0" dirty="0">
              <a:solidFill>
                <a:srgbClr val="009999"/>
              </a:solidFill>
              <a:latin typeface="Arial"/>
            </a:endParaRPr>
          </a:p>
          <a:p>
            <a:pPr marL="738084" lvl="1" indent="-283878" algn="l" fontAlgn="base">
              <a:lnSpc>
                <a:spcPct val="90000"/>
              </a:lnSpc>
              <a:spcAft>
                <a:spcPct val="0"/>
              </a:spcAft>
              <a:buFontTx/>
              <a:buChar char="–"/>
            </a:pPr>
            <a:r>
              <a:rPr lang="en-US" sz="2000" kern="0" dirty="0">
                <a:solidFill>
                  <a:srgbClr val="009999"/>
                </a:solidFill>
                <a:latin typeface="Arial"/>
              </a:rPr>
              <a:t>Data consolidation</a:t>
            </a:r>
          </a:p>
          <a:p>
            <a:pPr marL="738084" lvl="1" indent="-283878" algn="l" fontAlgn="base">
              <a:lnSpc>
                <a:spcPct val="90000"/>
              </a:lnSpc>
              <a:spcAft>
                <a:spcPct val="0"/>
              </a:spcAft>
              <a:buFontTx/>
              <a:buChar char="–"/>
            </a:pPr>
            <a:r>
              <a:rPr lang="en-US" sz="2100" kern="0" dirty="0">
                <a:solidFill>
                  <a:srgbClr val="009999"/>
                </a:solidFill>
                <a:latin typeface="Arial"/>
              </a:rPr>
              <a:t>Extensive reporting</a:t>
            </a:r>
          </a:p>
          <a:p>
            <a:pPr marL="738084" lvl="1" indent="-283878" algn="l" fontAlgn="base">
              <a:lnSpc>
                <a:spcPct val="90000"/>
              </a:lnSpc>
              <a:spcAft>
                <a:spcPct val="0"/>
              </a:spcAft>
              <a:buFontTx/>
              <a:buChar char="–"/>
            </a:pPr>
            <a:r>
              <a:rPr lang="en-US" sz="2100" kern="0" dirty="0">
                <a:solidFill>
                  <a:srgbClr val="009999"/>
                </a:solidFill>
                <a:latin typeface="Arial"/>
              </a:rPr>
              <a:t>Multi mission</a:t>
            </a:r>
          </a:p>
          <a:p>
            <a:pPr marL="738084" lvl="1" indent="-283878" algn="l" fontAlgn="base">
              <a:lnSpc>
                <a:spcPct val="90000"/>
              </a:lnSpc>
              <a:spcAft>
                <a:spcPct val="0"/>
              </a:spcAft>
              <a:buFontTx/>
              <a:buChar char="–"/>
            </a:pPr>
            <a:r>
              <a:rPr lang="en-US" sz="2100" kern="0" dirty="0">
                <a:solidFill>
                  <a:srgbClr val="009999"/>
                </a:solidFill>
                <a:latin typeface="Arial"/>
              </a:rPr>
              <a:t>Data driven operations</a:t>
            </a:r>
            <a:endParaRPr lang="nb-NO" sz="2100" kern="0" dirty="0">
              <a:solidFill>
                <a:srgbClr val="009999"/>
              </a:solidFill>
              <a:latin typeface="Arial"/>
            </a:endParaRPr>
          </a:p>
          <a:p>
            <a:pPr marL="738084" lvl="1" indent="-283878" algn="l" fontAlgn="base">
              <a:lnSpc>
                <a:spcPct val="90000"/>
              </a:lnSpc>
              <a:spcAft>
                <a:spcPct val="0"/>
              </a:spcAft>
              <a:buFontTx/>
              <a:buChar char="–"/>
            </a:pPr>
            <a:r>
              <a:rPr lang="en-US" sz="2100" kern="0" dirty="0">
                <a:solidFill>
                  <a:srgbClr val="009999"/>
                </a:solidFill>
                <a:latin typeface="Arial"/>
              </a:rPr>
              <a:t>Standardization &amp; configurability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7" name="Bilde 6" descr="NSC-2015-poster-KSPT_09-Apr-2015.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6336" t="8981" r="3130" b="728"/>
          <a:stretch/>
        </p:blipFill>
        <p:spPr>
          <a:xfrm>
            <a:off x="5101798" y="1696866"/>
            <a:ext cx="3356402" cy="4094334"/>
          </a:xfrm>
          <a:prstGeom prst="rect">
            <a:avLst/>
          </a:prstGeom>
        </p:spPr>
      </p:pic>
      <p:sp>
        <p:nvSpPr>
          <p:cNvPr id="6" name="TextBox 5"/>
          <p:cNvSpPr txBox="1"/>
          <p:nvPr/>
        </p:nvSpPr>
        <p:spPr>
          <a:xfrm>
            <a:off x="7315200" y="6019805"/>
            <a:ext cx="1295400" cy="830393"/>
          </a:xfrm>
          <a:prstGeom prst="rect">
            <a:avLst/>
          </a:prstGeom>
          <a:noFill/>
        </p:spPr>
        <p:txBody>
          <a:bodyPr wrap="square" lIns="90842" tIns="45421" rIns="90842" bIns="45421" rtlCol="0">
            <a:spAutoFit/>
          </a:bodyPr>
          <a:lstStyle/>
          <a:p>
            <a:pPr algn="ctr"/>
            <a:r>
              <a:rPr lang="en-US" sz="2400" dirty="0"/>
              <a:t>Poster # 3-40</a:t>
            </a:r>
          </a:p>
        </p:txBody>
      </p:sp>
    </p:spTree>
    <p:extLst>
      <p:ext uri="{BB962C8B-B14F-4D97-AF65-F5344CB8AC3E}">
        <p14:creationId xmlns:p14="http://schemas.microsoft.com/office/powerpoint/2010/main" val="50165048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4" name="Rectangle 4"/>
          <p:cNvSpPr txBox="1">
            <a:spLocks noChangeArrowheads="1"/>
          </p:cNvSpPr>
          <p:nvPr/>
        </p:nvSpPr>
        <p:spPr>
          <a:xfrm>
            <a:off x="0" y="38100"/>
            <a:ext cx="9144000" cy="201930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Status </a:t>
            </a:r>
            <a:r>
              <a:rPr lang="en-US" altLang="ko-KR" sz="2800" dirty="0">
                <a:solidFill>
                  <a:srgbClr val="0000FF"/>
                </a:solidFill>
                <a:effectLst>
                  <a:outerShdw blurRad="38100" dist="38100" dir="2700000" algn="tl">
                    <a:srgbClr val="000000">
                      <a:alpha val="43137"/>
                    </a:srgbClr>
                  </a:outerShdw>
                </a:effectLst>
                <a:latin typeface="Arial Black" pitchFamily="34" charset="0"/>
              </a:rPr>
              <a:t>and </a:t>
            </a:r>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Future Plan </a:t>
            </a:r>
            <a:r>
              <a:rPr lang="en-US" altLang="ko-KR" sz="2800" dirty="0">
                <a:solidFill>
                  <a:srgbClr val="0000FF"/>
                </a:solidFill>
                <a:effectLst>
                  <a:outerShdw blurRad="38100" dist="38100" dir="2700000" algn="tl">
                    <a:srgbClr val="000000">
                      <a:alpha val="43137"/>
                    </a:srgbClr>
                  </a:outerShdw>
                </a:effectLst>
                <a:latin typeface="Arial Black" pitchFamily="34" charset="0"/>
              </a:rPr>
              <a:t>of </a:t>
            </a:r>
            <a:endParaRPr lang="en-US" altLang="ko-KR" sz="2800" dirty="0" smtClean="0">
              <a:solidFill>
                <a:srgbClr val="0000FF"/>
              </a:solidFill>
              <a:effectLst>
                <a:outerShdw blurRad="38100" dist="38100" dir="2700000" algn="tl">
                  <a:srgbClr val="000000">
                    <a:alpha val="43137"/>
                  </a:srgbClr>
                </a:outerShdw>
              </a:effectLst>
              <a:latin typeface="Arial Black" pitchFamily="34" charset="0"/>
            </a:endParaRPr>
          </a:p>
          <a:p>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Development </a:t>
            </a:r>
            <a:r>
              <a:rPr lang="en-US" altLang="ko-KR" sz="2800" dirty="0">
                <a:solidFill>
                  <a:srgbClr val="0000FF"/>
                </a:solidFill>
                <a:effectLst>
                  <a:outerShdw blurRad="38100" dist="38100" dir="2700000" algn="tl">
                    <a:srgbClr val="000000">
                      <a:alpha val="43137"/>
                    </a:srgbClr>
                  </a:outerShdw>
                </a:effectLst>
                <a:latin typeface="Arial Black" pitchFamily="34" charset="0"/>
              </a:rPr>
              <a:t>of </a:t>
            </a:r>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Meteorological Products </a:t>
            </a:r>
            <a:r>
              <a:rPr lang="en-US" altLang="ko-KR" sz="2800" dirty="0">
                <a:solidFill>
                  <a:srgbClr val="0000FF"/>
                </a:solidFill>
                <a:effectLst>
                  <a:outerShdw blurRad="38100" dist="38100" dir="2700000" algn="tl">
                    <a:srgbClr val="000000">
                      <a:alpha val="43137"/>
                    </a:srgbClr>
                  </a:outerShdw>
                </a:effectLst>
                <a:latin typeface="Arial Black" pitchFamily="34" charset="0"/>
              </a:rPr>
              <a:t>through </a:t>
            </a:r>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Korean </a:t>
            </a:r>
            <a:r>
              <a:rPr lang="en-US" altLang="ko-KR" sz="2800" dirty="0">
                <a:solidFill>
                  <a:srgbClr val="0000FF"/>
                </a:solidFill>
                <a:effectLst>
                  <a:outerShdw blurRad="38100" dist="38100" dir="2700000" algn="tl">
                    <a:srgbClr val="000000">
                      <a:alpha val="43137"/>
                    </a:srgbClr>
                  </a:outerShdw>
                </a:effectLst>
                <a:latin typeface="Arial Black" pitchFamily="34" charset="0"/>
              </a:rPr>
              <a:t>Geo-KOMPSAT-2A </a:t>
            </a:r>
            <a:r>
              <a:rPr lang="en-US" altLang="ko-KR" sz="2800" dirty="0" smtClean="0">
                <a:solidFill>
                  <a:srgbClr val="0000FF"/>
                </a:solidFill>
                <a:effectLst>
                  <a:outerShdw blurRad="38100" dist="38100" dir="2700000" algn="tl">
                    <a:srgbClr val="000000">
                      <a:alpha val="43137"/>
                    </a:srgbClr>
                  </a:outerShdw>
                </a:effectLst>
                <a:latin typeface="Arial Black" pitchFamily="34" charset="0"/>
              </a:rPr>
              <a:t>Satellite </a:t>
            </a:r>
          </a:p>
          <a:p>
            <a:endParaRPr lang="en-US" altLang="ko-KR" sz="800" dirty="0">
              <a:solidFill>
                <a:srgbClr val="0000FF"/>
              </a:solidFill>
              <a:latin typeface="Arial Black" pitchFamily="34" charset="0"/>
              <a:cs typeface="Arial" pitchFamily="34" charset="0"/>
            </a:endParaRPr>
          </a:p>
          <a:p>
            <a:r>
              <a:rPr lang="en-US" altLang="ko-KR" sz="1600" dirty="0" smtClean="0">
                <a:solidFill>
                  <a:srgbClr val="0000FF"/>
                </a:solidFill>
                <a:latin typeface="Arial" pitchFamily="34" charset="0"/>
                <a:cs typeface="Arial" pitchFamily="34" charset="0"/>
              </a:rPr>
              <a:t>Sung-Rae </a:t>
            </a:r>
            <a:r>
              <a:rPr lang="en-US" altLang="ko-KR" sz="1600" dirty="0">
                <a:solidFill>
                  <a:srgbClr val="0000FF"/>
                </a:solidFill>
                <a:latin typeface="Arial" pitchFamily="34" charset="0"/>
                <a:cs typeface="Arial" pitchFamily="34" charset="0"/>
              </a:rPr>
              <a:t>Chung, </a:t>
            </a:r>
            <a:r>
              <a:rPr lang="en-US" altLang="ko-KR" sz="1600" dirty="0" err="1">
                <a:solidFill>
                  <a:srgbClr val="0000FF"/>
                </a:solidFill>
                <a:latin typeface="Arial" pitchFamily="34" charset="0"/>
                <a:cs typeface="Arial" pitchFamily="34" charset="0"/>
              </a:rPr>
              <a:t>Byung-il</a:t>
            </a:r>
            <a:r>
              <a:rPr lang="en-US" altLang="ko-KR" sz="1600" dirty="0">
                <a:solidFill>
                  <a:srgbClr val="0000FF"/>
                </a:solidFill>
                <a:latin typeface="Arial" pitchFamily="34" charset="0"/>
                <a:cs typeface="Arial" pitchFamily="34" charset="0"/>
              </a:rPr>
              <a:t> Lee, Tae-</a:t>
            </a:r>
            <a:r>
              <a:rPr lang="en-US" altLang="ko-KR" sz="1600" dirty="0" err="1">
                <a:solidFill>
                  <a:srgbClr val="0000FF"/>
                </a:solidFill>
                <a:latin typeface="Arial" pitchFamily="34" charset="0"/>
                <a:cs typeface="Arial" pitchFamily="34" charset="0"/>
              </a:rPr>
              <a:t>Myung</a:t>
            </a:r>
            <a:r>
              <a:rPr lang="en-US" altLang="ko-KR" sz="1600" dirty="0">
                <a:solidFill>
                  <a:srgbClr val="0000FF"/>
                </a:solidFill>
                <a:latin typeface="Arial" pitchFamily="34" charset="0"/>
                <a:cs typeface="Arial" pitchFamily="34" charset="0"/>
              </a:rPr>
              <a:t> Kim, </a:t>
            </a:r>
            <a:r>
              <a:rPr lang="en-US" altLang="ko-KR" sz="1600" dirty="0" err="1">
                <a:solidFill>
                  <a:srgbClr val="0000FF"/>
                </a:solidFill>
                <a:latin typeface="Arial" pitchFamily="34" charset="0"/>
                <a:cs typeface="Arial" pitchFamily="34" charset="0"/>
              </a:rPr>
              <a:t>Eun</a:t>
            </a:r>
            <a:r>
              <a:rPr lang="en-US" altLang="ko-KR" sz="1600" dirty="0">
                <a:solidFill>
                  <a:srgbClr val="0000FF"/>
                </a:solidFill>
                <a:latin typeface="Arial" pitchFamily="34" charset="0"/>
                <a:cs typeface="Arial" pitchFamily="34" charset="0"/>
              </a:rPr>
              <a:t>-Bin Park &amp; Jae-</a:t>
            </a:r>
            <a:r>
              <a:rPr lang="en-US" altLang="ko-KR" sz="1600" dirty="0" err="1">
                <a:solidFill>
                  <a:srgbClr val="0000FF"/>
                </a:solidFill>
                <a:latin typeface="Arial" pitchFamily="34" charset="0"/>
                <a:cs typeface="Arial" pitchFamily="34" charset="0"/>
              </a:rPr>
              <a:t>Gwang</a:t>
            </a:r>
            <a:r>
              <a:rPr lang="en-US" altLang="ko-KR" sz="1600" dirty="0">
                <a:solidFill>
                  <a:srgbClr val="0000FF"/>
                </a:solidFill>
                <a:latin typeface="Arial" pitchFamily="34" charset="0"/>
                <a:cs typeface="Arial" pitchFamily="34" charset="0"/>
              </a:rPr>
              <a:t> Won </a:t>
            </a:r>
            <a:endParaRPr lang="ko-KR" altLang="ko-KR" sz="1600" dirty="0">
              <a:solidFill>
                <a:srgbClr val="0000FF"/>
              </a:solidFill>
              <a:latin typeface="Arial" pitchFamily="34" charset="0"/>
              <a:cs typeface="Arial" pitchFamily="34" charset="0"/>
            </a:endParaRPr>
          </a:p>
          <a:p>
            <a:r>
              <a:rPr lang="en-US" sz="1600" dirty="0">
                <a:solidFill>
                  <a:srgbClr val="0000FF"/>
                </a:solidFill>
                <a:latin typeface="Arial" pitchFamily="34" charset="0"/>
                <a:cs typeface="Arial" pitchFamily="34" charset="0"/>
              </a:rPr>
              <a:t>Satellite Planning Division, </a:t>
            </a:r>
            <a:r>
              <a:rPr lang="en-US" altLang="ko-KR" sz="1600" dirty="0">
                <a:solidFill>
                  <a:srgbClr val="0000FF"/>
                </a:solidFill>
                <a:latin typeface="Arial" pitchFamily="34" charset="0"/>
                <a:cs typeface="Arial" pitchFamily="34" charset="0"/>
              </a:rPr>
              <a:t>NMSC/KMA, </a:t>
            </a:r>
            <a:r>
              <a:rPr lang="en-US" sz="1600" dirty="0">
                <a:solidFill>
                  <a:srgbClr val="0000FF"/>
                </a:solidFill>
                <a:latin typeface="Arial" pitchFamily="34" charset="0"/>
                <a:cs typeface="Arial" pitchFamily="34" charset="0"/>
              </a:rPr>
              <a:t>Republic of </a:t>
            </a:r>
            <a:r>
              <a:rPr lang="en-US" sz="1600" dirty="0" smtClean="0">
                <a:solidFill>
                  <a:srgbClr val="0000FF"/>
                </a:solidFill>
                <a:latin typeface="Arial" pitchFamily="34" charset="0"/>
                <a:cs typeface="Arial" pitchFamily="34" charset="0"/>
              </a:rPr>
              <a:t>Korea, </a:t>
            </a:r>
            <a:r>
              <a:rPr lang="en-US" sz="1600" dirty="0" smtClean="0">
                <a:solidFill>
                  <a:srgbClr val="0000FF"/>
                </a:solidFill>
                <a:latin typeface="Arial" pitchFamily="34" charset="0"/>
                <a:cs typeface="Arial" pitchFamily="34" charset="0"/>
                <a:hlinkClick r:id="rId3"/>
              </a:rPr>
              <a:t>csr@korea.kr</a:t>
            </a:r>
            <a:r>
              <a:rPr lang="en-US" sz="1600" dirty="0" smtClean="0">
                <a:solidFill>
                  <a:srgbClr val="0000FF"/>
                </a:solidFill>
                <a:latin typeface="Arial" pitchFamily="34" charset="0"/>
                <a:cs typeface="Arial" pitchFamily="34" charset="0"/>
              </a:rPr>
              <a:t> </a:t>
            </a:r>
            <a:endParaRPr lang="en-US" sz="1600" dirty="0">
              <a:solidFill>
                <a:srgbClr val="0000FF"/>
              </a:solidFill>
              <a:latin typeface="Arial" pitchFamily="34" charset="0"/>
              <a:cs typeface="Arial" pitchFamily="34" charset="0"/>
            </a:endParaRPr>
          </a:p>
        </p:txBody>
      </p:sp>
      <p:sp>
        <p:nvSpPr>
          <p:cNvPr id="3" name="TextBox 2"/>
          <p:cNvSpPr txBox="1"/>
          <p:nvPr/>
        </p:nvSpPr>
        <p:spPr>
          <a:xfrm>
            <a:off x="7315200" y="6019800"/>
            <a:ext cx="1676400" cy="830997"/>
          </a:xfrm>
          <a:prstGeom prst="rect">
            <a:avLst/>
          </a:prstGeom>
          <a:noFill/>
        </p:spPr>
        <p:txBody>
          <a:bodyPr wrap="square" rtlCol="0">
            <a:spAutoFit/>
          </a:bodyPr>
          <a:lstStyle/>
          <a:p>
            <a:pPr algn="ctr" defTabSz="914400"/>
            <a:r>
              <a:rPr lang="en-US" sz="2400" dirty="0" smtClean="0">
                <a:solidFill>
                  <a:prstClr val="black"/>
                </a:solidFill>
              </a:rPr>
              <a:t>Poster # 3.42</a:t>
            </a:r>
            <a:endParaRPr lang="en-US" sz="2400" dirty="0">
              <a:solidFill>
                <a:prstClr val="black"/>
              </a:solidFill>
            </a:endParaRPr>
          </a:p>
        </p:txBody>
      </p:sp>
      <p:sp>
        <p:nvSpPr>
          <p:cNvPr id="80" name="Rectangle 5"/>
          <p:cNvSpPr txBox="1">
            <a:spLocks noChangeArrowheads="1"/>
          </p:cNvSpPr>
          <p:nvPr/>
        </p:nvSpPr>
        <p:spPr>
          <a:xfrm>
            <a:off x="152400" y="3374207"/>
            <a:ext cx="4495800" cy="1883593"/>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33400" lvl="1" indent="-266700" algn="l" fontAlgn="base">
              <a:spcAft>
                <a:spcPct val="0"/>
              </a:spcAft>
              <a:buFont typeface="Wingdings" pitchFamily="2" charset="2"/>
              <a:buChar char="§"/>
            </a:pPr>
            <a:r>
              <a:rPr lang="en-US" altLang="ko-KR" sz="1800" dirty="0" smtClean="0">
                <a:solidFill>
                  <a:srgbClr val="00B050"/>
                </a:solidFill>
                <a:latin typeface="Arial" pitchFamily="34" charset="0"/>
                <a:cs typeface="Arial" pitchFamily="34" charset="0"/>
              </a:rPr>
              <a:t>Development schedule</a:t>
            </a:r>
          </a:p>
          <a:p>
            <a:pPr marL="714375" lvl="2" indent="-171450" algn="l" fontAlgn="base">
              <a:spcAft>
                <a:spcPct val="0"/>
              </a:spcAft>
              <a:buFont typeface="Arial" pitchFamily="34" charset="0"/>
              <a:buChar char="•"/>
            </a:pPr>
            <a:r>
              <a:rPr lang="en-US" altLang="ko-KR" sz="1600" dirty="0" smtClean="0">
                <a:solidFill>
                  <a:srgbClr val="00B050"/>
                </a:solidFill>
                <a:latin typeface="Arial" pitchFamily="34" charset="0"/>
                <a:cs typeface="Arial" pitchFamily="34" charset="0"/>
              </a:rPr>
              <a:t>2014~2016 : Algorithm development</a:t>
            </a:r>
          </a:p>
          <a:p>
            <a:pPr marL="714375" lvl="2" indent="-171450" algn="l" fontAlgn="base">
              <a:spcAft>
                <a:spcPct val="0"/>
              </a:spcAft>
              <a:buFont typeface="Arial" pitchFamily="34" charset="0"/>
              <a:buChar char="•"/>
            </a:pPr>
            <a:r>
              <a:rPr lang="en-US" altLang="ko-KR" sz="1600" dirty="0" smtClean="0">
                <a:solidFill>
                  <a:srgbClr val="00B050"/>
                </a:solidFill>
                <a:latin typeface="Arial" pitchFamily="34" charset="0"/>
                <a:cs typeface="Arial" pitchFamily="34" charset="0"/>
              </a:rPr>
              <a:t>2017~2018 : Validation and Operation</a:t>
            </a:r>
          </a:p>
          <a:p>
            <a:pPr marL="533400" lvl="1" indent="-266700" algn="l" fontAlgn="base">
              <a:spcAft>
                <a:spcPct val="0"/>
              </a:spcAft>
              <a:buFont typeface="Wingdings" pitchFamily="2" charset="2"/>
              <a:buChar char="§"/>
            </a:pPr>
            <a:r>
              <a:rPr lang="en-US" altLang="ko-KR" sz="1800" dirty="0" smtClean="0">
                <a:solidFill>
                  <a:srgbClr val="00B050"/>
                </a:solidFill>
                <a:latin typeface="Arial" pitchFamily="34" charset="0"/>
                <a:cs typeface="Arial" pitchFamily="34" charset="0"/>
              </a:rPr>
              <a:t>4 algorithm groups/52 products</a:t>
            </a:r>
          </a:p>
          <a:p>
            <a:pPr marL="723900" indent="-190500" algn="just" defTabSz="3584575">
              <a:buFont typeface="Arial" pitchFamily="34" charset="0"/>
              <a:buChar char="•"/>
            </a:pPr>
            <a:r>
              <a:rPr lang="en-US" altLang="ko-KR" sz="1600" dirty="0" smtClean="0">
                <a:solidFill>
                  <a:srgbClr val="00B050"/>
                </a:solidFill>
                <a:latin typeface="Arial" pitchFamily="34" charset="0"/>
                <a:cs typeface="Arial" pitchFamily="34" charset="0"/>
              </a:rPr>
              <a:t>Cloud/Precipitation, Radiation/Aerosol, </a:t>
            </a:r>
          </a:p>
          <a:p>
            <a:pPr marL="723900" indent="-190500" algn="just" defTabSz="3584575">
              <a:buFont typeface="Arial" pitchFamily="34" charset="0"/>
              <a:buChar char="•"/>
            </a:pPr>
            <a:r>
              <a:rPr lang="en-US" altLang="ko-KR" sz="1600" dirty="0" smtClean="0">
                <a:solidFill>
                  <a:srgbClr val="00B050"/>
                </a:solidFill>
                <a:latin typeface="Arial" pitchFamily="34" charset="0"/>
                <a:cs typeface="Arial" pitchFamily="34" charset="0"/>
              </a:rPr>
              <a:t>Atmosphere/Aviation, Scene/Surface</a:t>
            </a:r>
            <a:endParaRPr lang="en-US" sz="1600" dirty="0">
              <a:solidFill>
                <a:srgbClr val="00B050"/>
              </a:solidFill>
            </a:endParaRPr>
          </a:p>
        </p:txBody>
      </p:sp>
      <p:sp>
        <p:nvSpPr>
          <p:cNvPr id="5" name="Rectangle 5"/>
          <p:cNvSpPr txBox="1">
            <a:spLocks noChangeArrowheads="1"/>
          </p:cNvSpPr>
          <p:nvPr/>
        </p:nvSpPr>
        <p:spPr>
          <a:xfrm>
            <a:off x="76200" y="2133600"/>
            <a:ext cx="8915400" cy="114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fontAlgn="base">
              <a:lnSpc>
                <a:spcPct val="120000"/>
              </a:lnSpc>
              <a:spcAft>
                <a:spcPct val="0"/>
              </a:spcAft>
              <a:buFont typeface="Wingdings" pitchFamily="2" charset="2"/>
              <a:buChar char="v"/>
            </a:pPr>
            <a:r>
              <a:rPr lang="en-US" sz="2000" kern="0" dirty="0" smtClean="0">
                <a:solidFill>
                  <a:srgbClr val="002060"/>
                </a:solidFill>
                <a:latin typeface="Arial" pitchFamily="34" charset="0"/>
                <a:cs typeface="Arial" pitchFamily="34" charset="0"/>
              </a:rPr>
              <a:t>The AMI on the GK2A will be launched in 2018 </a:t>
            </a:r>
            <a:r>
              <a:rPr lang="en-US" altLang="ko-KR" sz="2000" kern="0" dirty="0">
                <a:solidFill>
                  <a:srgbClr val="002060"/>
                </a:solidFill>
                <a:latin typeface="Arial" pitchFamily="34" charset="0"/>
                <a:cs typeface="Arial" pitchFamily="34" charset="0"/>
              </a:rPr>
              <a:t>which is </a:t>
            </a:r>
            <a:r>
              <a:rPr lang="en-US" altLang="ko-KR" sz="2000" kern="0" dirty="0" smtClean="0">
                <a:solidFill>
                  <a:srgbClr val="002060"/>
                </a:solidFill>
                <a:latin typeface="Arial" pitchFamily="34" charset="0"/>
                <a:cs typeface="Arial" pitchFamily="34" charset="0"/>
              </a:rPr>
              <a:t>followed </a:t>
            </a:r>
            <a:r>
              <a:rPr lang="en-US" altLang="ko-KR" sz="2000" kern="0" dirty="0">
                <a:solidFill>
                  <a:srgbClr val="002060"/>
                </a:solidFill>
                <a:latin typeface="Arial" pitchFamily="34" charset="0"/>
                <a:cs typeface="Arial" pitchFamily="34" charset="0"/>
              </a:rPr>
              <a:t>on </a:t>
            </a:r>
            <a:r>
              <a:rPr lang="en-US" altLang="ko-KR" sz="2000" kern="0" dirty="0" smtClean="0">
                <a:solidFill>
                  <a:srgbClr val="002060"/>
                </a:solidFill>
                <a:latin typeface="Arial" pitchFamily="34" charset="0"/>
                <a:cs typeface="Arial" pitchFamily="34" charset="0"/>
              </a:rPr>
              <a:t>COMS</a:t>
            </a:r>
            <a:r>
              <a:rPr lang="en-US" sz="2000" kern="0" dirty="0" smtClean="0">
                <a:solidFill>
                  <a:srgbClr val="002060"/>
                </a:solidFill>
                <a:latin typeface="Arial" pitchFamily="34" charset="0"/>
                <a:cs typeface="Arial" pitchFamily="34" charset="0"/>
              </a:rPr>
              <a:t>. The 52 meteorological products will be developed and have greatly improved over the COMS products.</a:t>
            </a:r>
            <a:endParaRPr lang="en-US" sz="2800" dirty="0">
              <a:solidFill>
                <a:srgbClr val="002060"/>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000" y="3225801"/>
            <a:ext cx="4572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표 7"/>
          <p:cNvGraphicFramePr>
            <a:graphicFrameLocks noGrp="1"/>
          </p:cNvGraphicFramePr>
          <p:nvPr>
            <p:extLst>
              <p:ext uri="{D42A27DB-BD31-4B8C-83A1-F6EECF244321}">
                <p14:modId xmlns:p14="http://schemas.microsoft.com/office/powerpoint/2010/main" val="4129304563"/>
              </p:ext>
            </p:extLst>
          </p:nvPr>
        </p:nvGraphicFramePr>
        <p:xfrm>
          <a:off x="213847" y="5728222"/>
          <a:ext cx="7177553" cy="1010634"/>
        </p:xfrm>
        <a:graphic>
          <a:graphicData uri="http://schemas.openxmlformats.org/drawingml/2006/table">
            <a:tbl>
              <a:tblPr>
                <a:effectLst>
                  <a:outerShdw blurRad="50800" dist="38100" dir="2700000" algn="tl" rotWithShape="0">
                    <a:prstClr val="black">
                      <a:alpha val="40000"/>
                    </a:prstClr>
                  </a:outerShdw>
                </a:effectLst>
                <a:tableStyleId>{0505E3EF-67EA-436B-97B2-0124C06EBD24}</a:tableStyleId>
              </a:tblPr>
              <a:tblGrid>
                <a:gridCol w="1538753"/>
                <a:gridCol w="5638800"/>
              </a:tblGrid>
              <a:tr h="232586">
                <a:tc>
                  <a:txBody>
                    <a:bodyPr/>
                    <a:lstStyle/>
                    <a:p>
                      <a:pPr marL="0" marR="0" algn="ctr">
                        <a:lnSpc>
                          <a:spcPct val="100000"/>
                        </a:lnSpc>
                        <a:spcBef>
                          <a:spcPts val="0"/>
                        </a:spcBef>
                        <a:spcAft>
                          <a:spcPts val="0"/>
                        </a:spcAft>
                      </a:pPr>
                      <a:r>
                        <a:rPr lang="en-US" altLang="ko-KR" sz="900" dirty="0" smtClean="0">
                          <a:latin typeface="Arial Black" pitchFamily="34" charset="0"/>
                          <a:ea typeface="HY헤드라인M" pitchFamily="18" charset="-127"/>
                        </a:rPr>
                        <a:t>Group</a:t>
                      </a:r>
                      <a:endParaRPr lang="en-US" sz="900" b="0" dirty="0">
                        <a:solidFill>
                          <a:schemeClr val="bg1"/>
                        </a:solidFill>
                        <a:latin typeface="Arial Black" pitchFamily="34" charset="0"/>
                        <a:ea typeface="HY헤드라인M" pitchFamily="18" charset="-127"/>
                      </a:endParaRPr>
                    </a:p>
                  </a:txBody>
                  <a:tcPr marL="50841" marR="50841" marT="45185" marB="45185" anchor="ctr"/>
                </a:tc>
                <a:tc>
                  <a:txBody>
                    <a:bodyPr/>
                    <a:lstStyle/>
                    <a:p>
                      <a:pPr marL="0" marR="0" indent="0" algn="ctr" defTabSz="1280160" rtl="0" eaLnBrk="1" fontAlgn="auto" latinLnBrk="1" hangingPunct="1">
                        <a:lnSpc>
                          <a:spcPct val="100000"/>
                        </a:lnSpc>
                        <a:spcBef>
                          <a:spcPts val="0"/>
                        </a:spcBef>
                        <a:spcAft>
                          <a:spcPts val="0"/>
                        </a:spcAft>
                        <a:buClrTx/>
                        <a:buSzTx/>
                        <a:buFontTx/>
                        <a:buNone/>
                        <a:tabLst/>
                        <a:defRPr/>
                      </a:pPr>
                      <a:r>
                        <a:rPr lang="en-US" altLang="ko-KR" sz="900" dirty="0" smtClean="0">
                          <a:solidFill>
                            <a:schemeClr val="tx1"/>
                          </a:solidFill>
                          <a:latin typeface="Arial Black" pitchFamily="34" charset="0"/>
                          <a:ea typeface="HY헤드라인M" pitchFamily="18" charset="-127"/>
                        </a:rPr>
                        <a:t>Meteorological Products</a:t>
                      </a:r>
                      <a:r>
                        <a:rPr lang="en-US" altLang="ko-KR" sz="900" baseline="0" dirty="0" smtClean="0">
                          <a:solidFill>
                            <a:schemeClr val="tx1"/>
                          </a:solidFill>
                          <a:latin typeface="Arial Black" pitchFamily="34" charset="0"/>
                          <a:ea typeface="HY헤드라인M" pitchFamily="18" charset="-127"/>
                        </a:rPr>
                        <a:t> </a:t>
                      </a:r>
                      <a:r>
                        <a:rPr lang="en-US" sz="900" dirty="0" smtClean="0">
                          <a:solidFill>
                            <a:schemeClr val="tx1"/>
                          </a:solidFill>
                          <a:latin typeface="Arial Black" pitchFamily="34" charset="0"/>
                          <a:ea typeface="HY헤드라인M" pitchFamily="18" charset="-127"/>
                        </a:rPr>
                        <a:t>(</a:t>
                      </a:r>
                      <a:r>
                        <a:rPr lang="en-US" sz="900" dirty="0" smtClean="0">
                          <a:solidFill>
                            <a:srgbClr val="FF0000"/>
                          </a:solidFill>
                          <a:latin typeface="Arial Black" pitchFamily="34" charset="0"/>
                          <a:ea typeface="HY헤드라인M" pitchFamily="18" charset="-127"/>
                        </a:rPr>
                        <a:t>16</a:t>
                      </a:r>
                      <a:r>
                        <a:rPr lang="en-US" sz="900" dirty="0" smtClean="0">
                          <a:solidFill>
                            <a:schemeClr val="tx1"/>
                          </a:solidFill>
                          <a:latin typeface="Arial Black" pitchFamily="34" charset="0"/>
                          <a:ea typeface="HY헤드라인M" pitchFamily="18" charset="-127"/>
                        </a:rPr>
                        <a:t> </a:t>
                      </a:r>
                      <a:r>
                        <a:rPr lang="en-US" sz="900" dirty="0" smtClean="0">
                          <a:solidFill>
                            <a:schemeClr val="tx1"/>
                          </a:solidFill>
                          <a:latin typeface="Arial Black" pitchFamily="34" charset="0"/>
                          <a:ea typeface="HY헤드라인M" pitchFamily="18" charset="-127"/>
                          <a:sym typeface="Wingdings" pitchFamily="2" charset="2"/>
                        </a:rPr>
                        <a:t></a:t>
                      </a:r>
                      <a:r>
                        <a:rPr lang="en-US" sz="900" dirty="0" smtClean="0">
                          <a:solidFill>
                            <a:schemeClr val="tx1"/>
                          </a:solidFill>
                          <a:latin typeface="Arial Black" pitchFamily="34" charset="0"/>
                          <a:ea typeface="HY헤드라인M" pitchFamily="18" charset="-127"/>
                        </a:rPr>
                        <a:t> 52)</a:t>
                      </a:r>
                      <a:endParaRPr lang="en-US" sz="900" b="0" dirty="0" smtClean="0">
                        <a:solidFill>
                          <a:schemeClr val="tx1"/>
                        </a:solidFill>
                        <a:latin typeface="Arial Black" pitchFamily="34" charset="0"/>
                        <a:ea typeface="HY헤드라인M" pitchFamily="18" charset="-127"/>
                      </a:endParaRPr>
                    </a:p>
                  </a:txBody>
                  <a:tcPr marL="50841" marR="50841" marT="45185" marB="45185" anchor="ctr"/>
                </a:tc>
              </a:tr>
              <a:tr h="229978">
                <a:tc>
                  <a:txBody>
                    <a:bodyPr/>
                    <a:lstStyle/>
                    <a:p>
                      <a:pPr marL="0" marR="0" algn="l">
                        <a:lnSpc>
                          <a:spcPct val="130000"/>
                        </a:lnSpc>
                        <a:spcBef>
                          <a:spcPts val="0"/>
                        </a:spcBef>
                        <a:spcAft>
                          <a:spcPts val="0"/>
                        </a:spcAft>
                      </a:pPr>
                      <a:r>
                        <a:rPr lang="en-US" altLang="ko-KR" sz="900" dirty="0" smtClean="0">
                          <a:latin typeface="Arial Black" pitchFamily="34" charset="0"/>
                          <a:ea typeface="HY헤드라인M" pitchFamily="18" charset="-127"/>
                        </a:rPr>
                        <a:t>   Cloud/Rain</a:t>
                      </a:r>
                      <a:endParaRPr lang="ko-KR" altLang="en-US" sz="900" b="0" dirty="0">
                        <a:solidFill>
                          <a:srgbClr val="000000"/>
                        </a:solidFill>
                        <a:latin typeface="Arial Black" pitchFamily="34" charset="0"/>
                        <a:ea typeface="HY헤드라인M" pitchFamily="18" charset="-127"/>
                      </a:endParaRPr>
                    </a:p>
                  </a:txBody>
                  <a:tcPr marL="0" marR="0" marT="0" marB="0" anchor="ctr"/>
                </a:tc>
                <a:tc>
                  <a:txBody>
                    <a:bodyPr/>
                    <a:lstStyle/>
                    <a:p>
                      <a:pPr marL="0" marR="0" algn="l">
                        <a:lnSpc>
                          <a:spcPct val="120000"/>
                        </a:lnSpc>
                        <a:spcBef>
                          <a:spcPts val="0"/>
                        </a:spcBef>
                        <a:spcAft>
                          <a:spcPts val="0"/>
                        </a:spcAft>
                      </a:pPr>
                      <a:r>
                        <a:rPr lang="en-US" altLang="ko-KR" sz="900" dirty="0" smtClean="0">
                          <a:solidFill>
                            <a:srgbClr val="C00000"/>
                          </a:solidFill>
                          <a:latin typeface="Arial Black" pitchFamily="34" charset="0"/>
                          <a:ea typeface="HY헤드라인M" pitchFamily="18" charset="-127"/>
                          <a:cs typeface="Arial" pitchFamily="34" charset="0"/>
                        </a:rPr>
                        <a:t> CTT,</a:t>
                      </a:r>
                      <a:r>
                        <a:rPr lang="ko-KR" altLang="en-US"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CTP,</a:t>
                      </a:r>
                      <a:r>
                        <a:rPr lang="en-US" altLang="ko-KR" sz="900" dirty="0" smtClean="0">
                          <a:solidFill>
                            <a:srgbClr val="0070C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CTH,  </a:t>
                      </a:r>
                      <a:r>
                        <a:rPr lang="en-US" altLang="ko-KR" sz="900" dirty="0" smtClean="0">
                          <a:solidFill>
                            <a:srgbClr val="002060"/>
                          </a:solidFill>
                          <a:latin typeface="Arial Black" pitchFamily="34" charset="0"/>
                          <a:ea typeface="HY헤드라인M" pitchFamily="18" charset="-127"/>
                          <a:cs typeface="Arial" pitchFamily="34" charset="0"/>
                        </a:rPr>
                        <a:t>CP,  CT,</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CA,</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COT,</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CER,</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LWP,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IWP,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RR,</a:t>
                      </a:r>
                      <a:r>
                        <a:rPr lang="ko-KR" altLang="en-US" sz="90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CLH,</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err="1" smtClean="0">
                          <a:solidFill>
                            <a:srgbClr val="002060"/>
                          </a:solidFill>
                          <a:latin typeface="Arial Black" pitchFamily="34" charset="0"/>
                          <a:ea typeface="HY헤드라인M" pitchFamily="18" charset="-127"/>
                          <a:cs typeface="Arial" pitchFamily="34" charset="0"/>
                        </a:rPr>
                        <a:t>PoR</a:t>
                      </a:r>
                      <a:r>
                        <a:rPr lang="en-US" altLang="ko-KR" sz="900" dirty="0" smtClean="0">
                          <a:solidFill>
                            <a:srgbClr val="002060"/>
                          </a:solidFill>
                          <a:latin typeface="Arial Black" pitchFamily="34" charset="0"/>
                          <a:ea typeface="HY헤드라인M" pitchFamily="18" charset="-127"/>
                          <a:cs typeface="Arial" pitchFamily="34" charset="0"/>
                        </a:rPr>
                        <a:t>,</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RP</a:t>
                      </a:r>
                      <a:r>
                        <a:rPr lang="ko-KR" altLang="en-US" sz="900" dirty="0" smtClean="0">
                          <a:solidFill>
                            <a:srgbClr val="002060"/>
                          </a:solidFill>
                          <a:latin typeface="Arial Black" pitchFamily="34" charset="0"/>
                          <a:ea typeface="HY헤드라인M" pitchFamily="18" charset="-127"/>
                          <a:cs typeface="Arial" pitchFamily="34" charset="0"/>
                        </a:rPr>
                        <a:t> </a:t>
                      </a:r>
                      <a:endParaRPr lang="en-US" sz="900" b="0" dirty="0" smtClean="0">
                        <a:solidFill>
                          <a:srgbClr val="002060"/>
                        </a:solidFill>
                        <a:latin typeface="Arial Black" pitchFamily="34" charset="0"/>
                        <a:ea typeface="HY헤드라인M" pitchFamily="18" charset="-127"/>
                        <a:cs typeface="Arial" pitchFamily="34" charset="0"/>
                      </a:endParaRPr>
                    </a:p>
                  </a:txBody>
                  <a:tcPr marL="27000" marR="27000" marT="0" marB="0" anchor="ctr"/>
                </a:tc>
              </a:tr>
              <a:tr h="152400">
                <a:tc>
                  <a:txBody>
                    <a:bodyPr/>
                    <a:lstStyle/>
                    <a:p>
                      <a:pPr marL="0" marR="0" algn="l">
                        <a:lnSpc>
                          <a:spcPct val="130000"/>
                        </a:lnSpc>
                        <a:spcBef>
                          <a:spcPts val="0"/>
                        </a:spcBef>
                        <a:spcAft>
                          <a:spcPts val="0"/>
                        </a:spcAft>
                      </a:pPr>
                      <a:r>
                        <a:rPr lang="en-US" altLang="ko-KR" sz="900" dirty="0" smtClean="0">
                          <a:latin typeface="Arial Black" pitchFamily="34" charset="0"/>
                          <a:ea typeface="HY헤드라인M" pitchFamily="18" charset="-127"/>
                        </a:rPr>
                        <a:t>   Radiation/Aerosol</a:t>
                      </a:r>
                      <a:endParaRPr lang="ko-KR" altLang="en-US" sz="900" b="0" dirty="0">
                        <a:solidFill>
                          <a:srgbClr val="000000"/>
                        </a:solidFill>
                        <a:latin typeface="Arial Black" pitchFamily="34" charset="0"/>
                        <a:ea typeface="HY헤드라인M" pitchFamily="18" charset="-127"/>
                      </a:endParaRPr>
                    </a:p>
                  </a:txBody>
                  <a:tcPr marL="0" marR="0" marT="0" marB="0" anchor="ctr"/>
                </a:tc>
                <a:tc>
                  <a:txBody>
                    <a:bodyPr/>
                    <a:lstStyle/>
                    <a:p>
                      <a:pPr marL="0" marR="0" algn="l">
                        <a:lnSpc>
                          <a:spcPct val="120000"/>
                        </a:lnSpc>
                        <a:spcBef>
                          <a:spcPts val="0"/>
                        </a:spcBef>
                        <a:spcAft>
                          <a:spcPts val="0"/>
                        </a:spcAft>
                      </a:pPr>
                      <a:r>
                        <a:rPr lang="en-US" altLang="ko-KR" sz="900" dirty="0" smtClean="0">
                          <a:solidFill>
                            <a:srgbClr val="C00000"/>
                          </a:solidFill>
                          <a:latin typeface="Arial Black" pitchFamily="34" charset="0"/>
                          <a:ea typeface="HY헤드라인M" pitchFamily="18" charset="-127"/>
                          <a:cs typeface="Arial" pitchFamily="34" charset="0"/>
                        </a:rPr>
                        <a:t> DADP,</a:t>
                      </a:r>
                      <a:r>
                        <a:rPr lang="en-US" altLang="ko-KR"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DAOD,</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ADP,</a:t>
                      </a:r>
                      <a:r>
                        <a:rPr lang="en-US" altLang="ko-KR" sz="900" baseline="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AEP,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AOD,</a:t>
                      </a:r>
                      <a:r>
                        <a:rPr lang="ko-KR" altLang="en-US"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VAP,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VIS,</a:t>
                      </a:r>
                      <a:r>
                        <a:rPr lang="ko-KR" altLang="en-US" sz="900" baseline="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RAD,</a:t>
                      </a:r>
                      <a:r>
                        <a:rPr lang="ko-KR" altLang="en-US" sz="900" baseline="0" dirty="0" smtClean="0">
                          <a:solidFill>
                            <a:srgbClr val="0070C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RSR,</a:t>
                      </a:r>
                      <a:r>
                        <a:rPr lang="en-US" altLang="ko-KR" sz="900" dirty="0" smtClean="0">
                          <a:solidFill>
                            <a:srgbClr val="0070C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DSR,  OLR,  </a:t>
                      </a:r>
                      <a:r>
                        <a:rPr lang="en-US" altLang="ko-KR" sz="900" dirty="0" smtClean="0">
                          <a:solidFill>
                            <a:srgbClr val="002060"/>
                          </a:solidFill>
                          <a:latin typeface="Arial Black" pitchFamily="34" charset="0"/>
                          <a:ea typeface="HY헤드라인M" pitchFamily="18" charset="-127"/>
                          <a:cs typeface="Arial" pitchFamily="34" charset="0"/>
                        </a:rPr>
                        <a:t>ASR, </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ULR,</a:t>
                      </a:r>
                      <a:r>
                        <a:rPr lang="ko-KR" altLang="en-US" sz="900" baseline="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DLR</a:t>
                      </a:r>
                      <a:endParaRPr lang="ko-KR" altLang="en-US" sz="900" b="0" dirty="0">
                        <a:solidFill>
                          <a:srgbClr val="002060"/>
                        </a:solidFill>
                        <a:latin typeface="Arial Black" pitchFamily="34" charset="0"/>
                        <a:ea typeface="HY헤드라인M" pitchFamily="18" charset="-127"/>
                        <a:cs typeface="Arial" pitchFamily="34" charset="0"/>
                      </a:endParaRPr>
                    </a:p>
                  </a:txBody>
                  <a:tcPr marL="27000" marR="27000" marT="0" marB="0" anchor="ctr"/>
                </a:tc>
              </a:tr>
              <a:tr h="184881">
                <a:tc>
                  <a:txBody>
                    <a:bodyPr/>
                    <a:lstStyle/>
                    <a:p>
                      <a:pPr marL="0" marR="0" algn="l">
                        <a:lnSpc>
                          <a:spcPct val="130000"/>
                        </a:lnSpc>
                        <a:spcBef>
                          <a:spcPts val="0"/>
                        </a:spcBef>
                        <a:spcAft>
                          <a:spcPts val="0"/>
                        </a:spcAft>
                      </a:pPr>
                      <a:r>
                        <a:rPr lang="en-US" altLang="ko-KR" sz="900" dirty="0" smtClean="0">
                          <a:latin typeface="Arial Black" pitchFamily="34" charset="0"/>
                          <a:ea typeface="HY헤드라인M" pitchFamily="18" charset="-127"/>
                        </a:rPr>
                        <a:t>   Atmosphere/Aviation</a:t>
                      </a:r>
                      <a:endParaRPr lang="ko-KR" altLang="en-US" sz="900" b="0" dirty="0">
                        <a:solidFill>
                          <a:srgbClr val="000000"/>
                        </a:solidFill>
                        <a:latin typeface="Arial Black" pitchFamily="34" charset="0"/>
                        <a:ea typeface="HY헤드라인M" pitchFamily="18" charset="-127"/>
                      </a:endParaRPr>
                    </a:p>
                  </a:txBody>
                  <a:tcPr marL="0" marR="0" marT="0" marB="0" anchor="ctr"/>
                </a:tc>
                <a:tc>
                  <a:txBody>
                    <a:bodyPr/>
                    <a:lstStyle/>
                    <a:p>
                      <a:pPr marL="0" marR="0" algn="l">
                        <a:lnSpc>
                          <a:spcPct val="120000"/>
                        </a:lnSpc>
                        <a:spcBef>
                          <a:spcPts val="0"/>
                        </a:spcBef>
                        <a:spcAft>
                          <a:spcPts val="0"/>
                        </a:spcAft>
                      </a:pPr>
                      <a:r>
                        <a:rPr lang="en-US" altLang="ko-KR" sz="900" dirty="0" smtClean="0">
                          <a:solidFill>
                            <a:srgbClr val="C00000"/>
                          </a:solidFill>
                          <a:latin typeface="Arial Black" pitchFamily="34" charset="0"/>
                          <a:ea typeface="HY헤드라인M" pitchFamily="18" charset="-127"/>
                          <a:cs typeface="Arial" pitchFamily="34" charset="0"/>
                        </a:rPr>
                        <a:t> AMV, </a:t>
                      </a:r>
                      <a:r>
                        <a:rPr lang="ko-KR" altLang="en-US" sz="90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VTP,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VHP,</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AII, </a:t>
                      </a:r>
                      <a:r>
                        <a:rPr lang="ko-KR" altLang="en-US" sz="900" baseline="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TPW, </a:t>
                      </a:r>
                      <a:r>
                        <a:rPr lang="en-US" altLang="ko-KR"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TFTD,</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CI,  OT,</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Icing,</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SO2D,</a:t>
                      </a:r>
                      <a:r>
                        <a:rPr lang="ko-KR" altLang="en-US" sz="900" baseline="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TOZ</a:t>
                      </a:r>
                      <a:r>
                        <a:rPr lang="ko-KR" altLang="en-US" sz="900" dirty="0" smtClean="0">
                          <a:solidFill>
                            <a:srgbClr val="002060"/>
                          </a:solidFill>
                          <a:latin typeface="Arial Black" pitchFamily="34" charset="0"/>
                          <a:ea typeface="HY헤드라인M" pitchFamily="18" charset="-127"/>
                          <a:cs typeface="Arial" pitchFamily="34" charset="0"/>
                        </a:rPr>
                        <a:t> </a:t>
                      </a:r>
                      <a:endParaRPr lang="ko-KR" altLang="en-US" sz="900" b="0" dirty="0">
                        <a:solidFill>
                          <a:srgbClr val="002060"/>
                        </a:solidFill>
                        <a:latin typeface="Arial Black" pitchFamily="34" charset="0"/>
                        <a:ea typeface="HY헤드라인M" pitchFamily="18" charset="-127"/>
                        <a:cs typeface="Arial" pitchFamily="34" charset="0"/>
                      </a:endParaRPr>
                    </a:p>
                  </a:txBody>
                  <a:tcPr marL="27000" marR="27000" marT="0" marB="0" anchor="ctr"/>
                </a:tc>
              </a:tr>
              <a:tr h="184881">
                <a:tc>
                  <a:txBody>
                    <a:bodyPr/>
                    <a:lstStyle/>
                    <a:p>
                      <a:pPr marL="0" marR="0" algn="l">
                        <a:lnSpc>
                          <a:spcPct val="130000"/>
                        </a:lnSpc>
                        <a:spcBef>
                          <a:spcPts val="0"/>
                        </a:spcBef>
                        <a:spcAft>
                          <a:spcPts val="0"/>
                        </a:spcAft>
                      </a:pPr>
                      <a:r>
                        <a:rPr lang="en-US" altLang="ko-KR" sz="900" dirty="0" smtClean="0">
                          <a:latin typeface="Arial Black" pitchFamily="34" charset="0"/>
                          <a:ea typeface="HY헤드라인M" pitchFamily="18" charset="-127"/>
                        </a:rPr>
                        <a:t>   Scene/Surface</a:t>
                      </a:r>
                      <a:endParaRPr lang="ko-KR" altLang="en-US" sz="900" b="0" dirty="0">
                        <a:solidFill>
                          <a:srgbClr val="000000"/>
                        </a:solidFill>
                        <a:latin typeface="Arial Black" pitchFamily="34" charset="0"/>
                        <a:ea typeface="HY헤드라인M" pitchFamily="18" charset="-127"/>
                      </a:endParaRPr>
                    </a:p>
                  </a:txBody>
                  <a:tcPr marL="0" marR="0" marT="0" marB="0" anchor="ctr"/>
                </a:tc>
                <a:tc>
                  <a:txBody>
                    <a:bodyPr/>
                    <a:lstStyle/>
                    <a:p>
                      <a:pPr marL="0" marR="0" indent="0" algn="l" defTabSz="1280160" rtl="0" eaLnBrk="1" fontAlgn="auto" latinLnBrk="1" hangingPunct="1">
                        <a:lnSpc>
                          <a:spcPct val="120000"/>
                        </a:lnSpc>
                        <a:spcBef>
                          <a:spcPts val="0"/>
                        </a:spcBef>
                        <a:spcAft>
                          <a:spcPts val="0"/>
                        </a:spcAft>
                        <a:buClrTx/>
                        <a:buSzTx/>
                        <a:buFontTx/>
                        <a:buNone/>
                        <a:tabLst/>
                        <a:defRPr/>
                      </a:pPr>
                      <a:r>
                        <a:rPr lang="en-US" altLang="ko-KR" sz="900" dirty="0" smtClean="0">
                          <a:solidFill>
                            <a:srgbClr val="C00000"/>
                          </a:solidFill>
                          <a:latin typeface="Arial Black" pitchFamily="34" charset="0"/>
                          <a:ea typeface="HY헤드라인M" pitchFamily="18" charset="-127"/>
                          <a:cs typeface="Arial" pitchFamily="34" charset="0"/>
                        </a:rPr>
                        <a:t> CLD, </a:t>
                      </a:r>
                      <a:r>
                        <a:rPr lang="ko-KR" altLang="en-US"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SST, </a:t>
                      </a:r>
                      <a:r>
                        <a:rPr lang="ko-KR" altLang="en-US" sz="90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LST, </a:t>
                      </a:r>
                      <a:r>
                        <a:rPr lang="en-US" altLang="ko-KR"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FOG,</a:t>
                      </a:r>
                      <a:r>
                        <a:rPr lang="ko-KR" altLang="en-US" sz="90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FF,</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VI,</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FVC,</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LSE,</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SAL,</a:t>
                      </a:r>
                      <a:r>
                        <a:rPr lang="ko-KR" altLang="en-US" sz="900" dirty="0" smtClean="0">
                          <a:solidFill>
                            <a:srgbClr val="00206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SC,</a:t>
                      </a:r>
                      <a:r>
                        <a:rPr lang="en-US" altLang="ko-KR" sz="900" baseline="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SD,</a:t>
                      </a:r>
                      <a:r>
                        <a:rPr lang="ko-KR" altLang="en-US" sz="900" dirty="0" smtClean="0">
                          <a:solidFill>
                            <a:srgbClr val="0070C0"/>
                          </a:solidFill>
                          <a:latin typeface="Arial Black" pitchFamily="34" charset="0"/>
                          <a:ea typeface="HY헤드라인M" pitchFamily="18" charset="-127"/>
                          <a:cs typeface="Arial" pitchFamily="34" charset="0"/>
                        </a:rPr>
                        <a:t>  </a:t>
                      </a:r>
                      <a:r>
                        <a:rPr lang="en-US" altLang="ko-KR" sz="900" dirty="0" smtClean="0">
                          <a:solidFill>
                            <a:srgbClr val="C00000"/>
                          </a:solidFill>
                          <a:latin typeface="Arial Black" pitchFamily="34" charset="0"/>
                          <a:ea typeface="HY헤드라인M" pitchFamily="18" charset="-127"/>
                          <a:cs typeface="Arial" pitchFamily="34" charset="0"/>
                        </a:rPr>
                        <a:t>SI,</a:t>
                      </a:r>
                      <a:r>
                        <a:rPr lang="ko-KR" altLang="en-US" sz="900" dirty="0" smtClean="0">
                          <a:solidFill>
                            <a:srgbClr val="C00000"/>
                          </a:solidFill>
                          <a:latin typeface="Arial Black" pitchFamily="34" charset="0"/>
                          <a:ea typeface="HY헤드라인M" pitchFamily="18" charset="-127"/>
                          <a:cs typeface="Arial" pitchFamily="34" charset="0"/>
                        </a:rPr>
                        <a:t>  </a:t>
                      </a:r>
                      <a:r>
                        <a:rPr lang="en-US" altLang="ko-KR" sz="900" dirty="0" smtClean="0">
                          <a:solidFill>
                            <a:srgbClr val="002060"/>
                          </a:solidFill>
                          <a:latin typeface="Arial Black" pitchFamily="34" charset="0"/>
                          <a:ea typeface="HY헤드라인M" pitchFamily="18" charset="-127"/>
                          <a:cs typeface="Arial" pitchFamily="34" charset="0"/>
                        </a:rPr>
                        <a:t>OC</a:t>
                      </a:r>
                      <a:endParaRPr lang="en-US" altLang="ko-KR" sz="900" b="0" dirty="0" smtClean="0">
                        <a:solidFill>
                          <a:srgbClr val="002060"/>
                        </a:solidFill>
                        <a:latin typeface="Arial Black" pitchFamily="34" charset="0"/>
                        <a:ea typeface="HY헤드라인M" pitchFamily="18" charset="-127"/>
                        <a:cs typeface="Arial" pitchFamily="34" charset="0"/>
                      </a:endParaRPr>
                    </a:p>
                  </a:txBody>
                  <a:tcPr marL="27000" marR="27000" marT="0" marB="0" anchor="ctr"/>
                </a:tc>
              </a:tr>
            </a:tbl>
          </a:graphicData>
        </a:graphic>
      </p:graphicFrame>
      <p:graphicFrame>
        <p:nvGraphicFramePr>
          <p:cNvPr id="9" name="표 8"/>
          <p:cNvGraphicFramePr>
            <a:graphicFrameLocks noGrp="1"/>
          </p:cNvGraphicFramePr>
          <p:nvPr>
            <p:extLst>
              <p:ext uri="{D42A27DB-BD31-4B8C-83A1-F6EECF244321}">
                <p14:modId xmlns:p14="http://schemas.microsoft.com/office/powerpoint/2010/main" val="2462428328"/>
              </p:ext>
            </p:extLst>
          </p:nvPr>
        </p:nvGraphicFramePr>
        <p:xfrm>
          <a:off x="228600" y="5429894"/>
          <a:ext cx="3429000" cy="24718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429000"/>
              </a:tblGrid>
              <a:tr h="247186">
                <a:tc>
                  <a:txBody>
                    <a:bodyPr/>
                    <a:lstStyle/>
                    <a:p>
                      <a:pPr marL="0" marR="0" indent="0" algn="l" defTabSz="1279913" rtl="0" eaLnBrk="1" fontAlgn="auto" latinLnBrk="1" hangingPunct="1">
                        <a:lnSpc>
                          <a:spcPct val="100000"/>
                        </a:lnSpc>
                        <a:spcBef>
                          <a:spcPts val="0"/>
                        </a:spcBef>
                        <a:spcAft>
                          <a:spcPts val="0"/>
                        </a:spcAft>
                        <a:buClrTx/>
                        <a:buSzTx/>
                        <a:buFontTx/>
                        <a:buNone/>
                        <a:tabLst/>
                        <a:defRPr/>
                      </a:pPr>
                      <a:r>
                        <a:rPr kumimoji="0" lang="en-US" altLang="ko-KR" sz="1100" b="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Black" pitchFamily="34" charset="0"/>
                          <a:ea typeface="HY헤드라인M" pitchFamily="18" charset="-127"/>
                        </a:rPr>
                        <a:t>COMS 16</a:t>
                      </a:r>
                      <a:r>
                        <a:rPr kumimoji="0" lang="ko-KR" altLang="en-US" sz="1100" b="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Black" pitchFamily="34" charset="0"/>
                          <a:ea typeface="HY헤드라인M" pitchFamily="18" charset="-127"/>
                        </a:rPr>
                        <a:t> </a:t>
                      </a:r>
                      <a:r>
                        <a:rPr kumimoji="0" lang="en-US" altLang="ko-KR" sz="1100" b="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Black" pitchFamily="34" charset="0"/>
                          <a:ea typeface="HY헤드라인M" pitchFamily="18" charset="-127"/>
                        </a:rPr>
                        <a:t>products </a:t>
                      </a:r>
                      <a:r>
                        <a:rPr kumimoji="0" lang="en-US" altLang="ko-KR" sz="1100" b="0" u="none" strike="noStrike" kern="1200" cap="none" spc="0" normalizeH="0" baseline="0" noProof="0" dirty="0" smtClean="0">
                          <a:ln>
                            <a:noFill/>
                          </a:ln>
                          <a:solidFill>
                            <a:srgbClr val="3136FB"/>
                          </a:solidFill>
                          <a:effectLst>
                            <a:outerShdw blurRad="38100" dist="38100" dir="2700000" algn="tl">
                              <a:srgbClr val="000000">
                                <a:alpha val="43137"/>
                              </a:srgbClr>
                            </a:outerShdw>
                          </a:effectLst>
                          <a:uLnTx/>
                          <a:uFillTx/>
                          <a:latin typeface="Arial Black" pitchFamily="34" charset="0"/>
                          <a:ea typeface="HY헤드라인M" pitchFamily="18" charset="-127"/>
                        </a:rPr>
                        <a:t>vs. </a:t>
                      </a:r>
                      <a:r>
                        <a:rPr kumimoji="0" lang="en-US" altLang="ko-KR" sz="1100" b="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Black" pitchFamily="34" charset="0"/>
                          <a:ea typeface="HY헤드라인M" pitchFamily="18" charset="-127"/>
                        </a:rPr>
                        <a:t>GK2A 52 products</a:t>
                      </a:r>
                      <a:endParaRPr lang="ko-KR" altLang="en-US" sz="1100" b="0" dirty="0">
                        <a:solidFill>
                          <a:srgbClr val="002060"/>
                        </a:solidFill>
                        <a:effectLst>
                          <a:outerShdw blurRad="38100" dist="38100" dir="2700000" algn="tl">
                            <a:srgbClr val="000000">
                              <a:alpha val="43137"/>
                            </a:srgbClr>
                          </a:outerShdw>
                        </a:effectLst>
                        <a:latin typeface="Arial Black" pitchFamily="34" charset="0"/>
                        <a:ea typeface="HY헤드라인M" pitchFamily="18" charset="-127"/>
                      </a:endParaRPr>
                    </a:p>
                  </a:txBody>
                  <a:tcPr marL="68580" marR="68580" marT="30475" marB="30475">
                    <a:solidFill>
                      <a:schemeClr val="accent5">
                        <a:lumMod val="60000"/>
                        <a:lumOff val="40000"/>
                      </a:schemeClr>
                    </a:solidFill>
                  </a:tcPr>
                </a:tc>
              </a:tr>
            </a:tbl>
          </a:graphicData>
        </a:graphic>
      </p:graphicFrame>
    </p:spTree>
    <p:extLst>
      <p:ext uri="{BB962C8B-B14F-4D97-AF65-F5344CB8AC3E}">
        <p14:creationId xmlns:p14="http://schemas.microsoft.com/office/powerpoint/2010/main" val="26836804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81000" y="639762"/>
            <a:ext cx="85344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a:solidFill>
                  <a:srgbClr val="0000FF"/>
                </a:solidFill>
                <a:latin typeface="Arial" pitchFamily="34" charset="0"/>
                <a:cs typeface="Arial" pitchFamily="34" charset="0"/>
              </a:rPr>
              <a:t>Not-So Silent Night</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Suomi</a:t>
            </a:r>
            <a:r>
              <a:rPr lang="en-US" sz="2400" dirty="0">
                <a:solidFill>
                  <a:srgbClr val="0000FF"/>
                </a:solidFill>
                <a:latin typeface="Arial" pitchFamily="34" charset="0"/>
                <a:cs typeface="Arial" pitchFamily="34" charset="0"/>
              </a:rPr>
              <a:t> NPP’s Day/Night Band Makes Waves as a Disruptive Technology for  Characterization of the Nocturnal Environment</a:t>
            </a:r>
          </a:p>
          <a:p>
            <a:r>
              <a:rPr lang="en-US" sz="2400" dirty="0">
                <a:solidFill>
                  <a:srgbClr val="0000FF"/>
                </a:solidFill>
                <a:latin typeface="Arial" pitchFamily="34" charset="0"/>
                <a:cs typeface="Arial" pitchFamily="34" charset="0"/>
              </a:rPr>
              <a:t>Steven D. Miller</a:t>
            </a:r>
          </a:p>
          <a:p>
            <a:r>
              <a:rPr lang="en-US" sz="1800" dirty="0">
                <a:solidFill>
                  <a:srgbClr val="0000FF"/>
                </a:solidFill>
                <a:latin typeface="Arial" pitchFamily="34" charset="0"/>
                <a:cs typeface="Arial" pitchFamily="34" charset="0"/>
              </a:rPr>
              <a:t>Cooperative Institute for Research in the Atmosphere</a:t>
            </a:r>
          </a:p>
          <a:p>
            <a:r>
              <a:rPr lang="en-US" sz="1800" dirty="0">
                <a:solidFill>
                  <a:srgbClr val="0000FF"/>
                </a:solidFill>
                <a:latin typeface="Arial" pitchFamily="34" charset="0"/>
                <a:cs typeface="Arial" pitchFamily="34" charset="0"/>
              </a:rPr>
              <a:t>Colorado State University; Ft. Collins</a:t>
            </a:r>
          </a:p>
        </p:txBody>
      </p:sp>
      <p:sp>
        <p:nvSpPr>
          <p:cNvPr id="5" name="Rectangle 5"/>
          <p:cNvSpPr txBox="1">
            <a:spLocks noChangeArrowheads="1"/>
          </p:cNvSpPr>
          <p:nvPr/>
        </p:nvSpPr>
        <p:spPr>
          <a:xfrm>
            <a:off x="76200" y="2057400"/>
            <a:ext cx="5029200" cy="44196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400" kern="0" dirty="0">
                <a:solidFill>
                  <a:srgbClr val="333399"/>
                </a:solidFill>
                <a:latin typeface="Arial"/>
              </a:rPr>
              <a:t>The Day/Night Band (DNB) has exceeded performance expectations, and revealed unforeseen capabilities.</a:t>
            </a:r>
          </a:p>
          <a:p>
            <a:pPr marL="340654" indent="-340654" algn="l" fontAlgn="base">
              <a:lnSpc>
                <a:spcPct val="90000"/>
              </a:lnSpc>
              <a:spcAft>
                <a:spcPct val="0"/>
              </a:spcAft>
              <a:buFontTx/>
              <a:buChar char="•"/>
            </a:pPr>
            <a:r>
              <a:rPr lang="en-US" sz="2400" kern="0" dirty="0">
                <a:solidFill>
                  <a:srgbClr val="333399"/>
                </a:solidFill>
                <a:latin typeface="Arial"/>
              </a:rPr>
              <a:t>This poster provides a sampling of nocturnal parameters sensed by the DNB and their relevance to research and operations:</a:t>
            </a:r>
          </a:p>
          <a:p>
            <a:pPr marL="738084" lvl="1" indent="-283878" algn="l" fontAlgn="base">
              <a:lnSpc>
                <a:spcPct val="90000"/>
              </a:lnSpc>
              <a:spcAft>
                <a:spcPct val="0"/>
              </a:spcAft>
              <a:buFontTx/>
              <a:buChar char="–"/>
            </a:pPr>
            <a:r>
              <a:rPr lang="en-US" sz="2000" kern="0" dirty="0">
                <a:solidFill>
                  <a:srgbClr val="009999"/>
                </a:solidFill>
                <a:latin typeface="Arial"/>
              </a:rPr>
              <a:t>Lunar reflectance</a:t>
            </a:r>
          </a:p>
          <a:p>
            <a:pPr marL="738084" lvl="1" indent="-283878" algn="l" fontAlgn="base">
              <a:lnSpc>
                <a:spcPct val="90000"/>
              </a:lnSpc>
              <a:spcAft>
                <a:spcPct val="0"/>
              </a:spcAft>
              <a:buFontTx/>
              <a:buChar char="–"/>
            </a:pPr>
            <a:r>
              <a:rPr lang="en-US" sz="2000" kern="0" dirty="0">
                <a:solidFill>
                  <a:srgbClr val="009999"/>
                </a:solidFill>
                <a:latin typeface="Arial"/>
              </a:rPr>
              <a:t>Emissive sources, both natural and anthropogenic</a:t>
            </a:r>
          </a:p>
          <a:p>
            <a:pPr marL="454204" indent="-454204">
              <a:lnSpc>
                <a:spcPct val="90000"/>
              </a:lnSpc>
              <a:buFont typeface="Arial"/>
              <a:buChar char="•"/>
            </a:pPr>
            <a:endParaRPr lang="en-US" dirty="0">
              <a:solidFill>
                <a:prstClr val="black">
                  <a:tint val="75000"/>
                </a:prstClr>
              </a:solidFill>
            </a:endParaRPr>
          </a:p>
        </p:txBody>
      </p:sp>
      <p:sp>
        <p:nvSpPr>
          <p:cNvPr id="8" name="TextBox 7"/>
          <p:cNvSpPr txBox="1"/>
          <p:nvPr/>
        </p:nvSpPr>
        <p:spPr>
          <a:xfrm>
            <a:off x="5219973" y="5105404"/>
            <a:ext cx="3886200" cy="738060"/>
          </a:xfrm>
          <a:prstGeom prst="rect">
            <a:avLst/>
          </a:prstGeom>
          <a:noFill/>
        </p:spPr>
        <p:txBody>
          <a:bodyPr wrap="square" lIns="90842" tIns="45421" rIns="90842" bIns="45421" rtlCol="0">
            <a:spAutoFit/>
          </a:bodyPr>
          <a:lstStyle/>
          <a:p>
            <a:pPr defTabSz="908410"/>
            <a:r>
              <a:rPr lang="en-US" sz="1400" i="1" dirty="0">
                <a:solidFill>
                  <a:prstClr val="black"/>
                </a:solidFill>
              </a:rPr>
              <a:t>Daytime visible, nighttime infrared, and DNB views of a snow field in northeast Colorado illustrates the utility of lunar reflectance to reveal composition.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9" name="Picture 1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747" y="2132112"/>
            <a:ext cx="3512591" cy="168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3_SnowField_Colorado_DN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1" y="3810000"/>
            <a:ext cx="3777343"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8077200" y="2438400"/>
            <a:ext cx="3810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8458200" y="3581400"/>
            <a:ext cx="1524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15200" y="6019805"/>
            <a:ext cx="1295400" cy="830393"/>
          </a:xfrm>
          <a:prstGeom prst="rect">
            <a:avLst/>
          </a:prstGeom>
          <a:noFill/>
        </p:spPr>
        <p:txBody>
          <a:bodyPr wrap="square" lIns="90842" tIns="45421" rIns="90842" bIns="45421" rtlCol="0">
            <a:spAutoFit/>
          </a:bodyPr>
          <a:lstStyle/>
          <a:p>
            <a:pPr algn="ctr"/>
            <a:r>
              <a:rPr lang="en-US" sz="2400" dirty="0"/>
              <a:t>Poster # 3-43</a:t>
            </a:r>
          </a:p>
        </p:txBody>
      </p:sp>
    </p:spTree>
    <p:extLst>
      <p:ext uri="{BB962C8B-B14F-4D97-AF65-F5344CB8AC3E}">
        <p14:creationId xmlns:p14="http://schemas.microsoft.com/office/powerpoint/2010/main" val="219490707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76200" y="0"/>
            <a:ext cx="8312150" cy="141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842" tIns="45421" rIns="90842" bIns="45421" anchor="ctr"/>
          <a:lstStyle/>
          <a:p>
            <a:pPr algn="ctr">
              <a:tabLst>
                <a:tab pos="719158" algn="l"/>
                <a:tab pos="1438316" algn="l"/>
                <a:tab pos="2157472" algn="l"/>
                <a:tab pos="2876630" algn="l"/>
                <a:tab pos="3595788" algn="l"/>
                <a:tab pos="4314947" algn="l"/>
                <a:tab pos="5034104" algn="l"/>
                <a:tab pos="5753263" algn="l"/>
                <a:tab pos="6472420" algn="l"/>
                <a:tab pos="7191577" algn="l"/>
                <a:tab pos="7910731" algn="l"/>
                <a:tab pos="8629892" algn="l"/>
              </a:tabLst>
            </a:pPr>
            <a:r>
              <a:rPr lang="en-US" sz="2400" b="1"/>
              <a:t>     Verification of Soil moisture Estimations from </a:t>
            </a:r>
          </a:p>
          <a:p>
            <a:pPr algn="ctr">
              <a:tabLst>
                <a:tab pos="719158" algn="l"/>
                <a:tab pos="1438316" algn="l"/>
                <a:tab pos="2157472" algn="l"/>
                <a:tab pos="2876630" algn="l"/>
                <a:tab pos="3595788" algn="l"/>
                <a:tab pos="4314947" algn="l"/>
                <a:tab pos="5034104" algn="l"/>
                <a:tab pos="5753263" algn="l"/>
                <a:tab pos="6472420" algn="l"/>
                <a:tab pos="7191577" algn="l"/>
                <a:tab pos="7910731" algn="l"/>
                <a:tab pos="8629892" algn="l"/>
              </a:tabLst>
            </a:pPr>
            <a:r>
              <a:rPr lang="en-US" sz="2400" b="1"/>
              <a:t>           AMSR-E and AMSR-2</a:t>
            </a:r>
          </a:p>
          <a:p>
            <a:pPr algn="ctr">
              <a:tabLst>
                <a:tab pos="719158" algn="l"/>
                <a:tab pos="1438316" algn="l"/>
                <a:tab pos="2157472" algn="l"/>
                <a:tab pos="2876630" algn="l"/>
                <a:tab pos="3595788" algn="l"/>
                <a:tab pos="4314947" algn="l"/>
                <a:tab pos="5034104" algn="l"/>
                <a:tab pos="5753263" algn="l"/>
                <a:tab pos="6472420" algn="l"/>
                <a:tab pos="7191577" algn="l"/>
                <a:tab pos="7910731" algn="l"/>
                <a:tab pos="8629892" algn="l"/>
              </a:tabLst>
            </a:pPr>
            <a:r>
              <a:rPr lang="es-AR" sz="2400" b="1"/>
              <a:t>       Gloria Cristina Pujol</a:t>
            </a:r>
          </a:p>
          <a:p>
            <a:pPr algn="ctr">
              <a:tabLst>
                <a:tab pos="719158" algn="l"/>
                <a:tab pos="1438316" algn="l"/>
                <a:tab pos="2157472" algn="l"/>
                <a:tab pos="2876630" algn="l"/>
                <a:tab pos="3595788" algn="l"/>
                <a:tab pos="4314947" algn="l"/>
                <a:tab pos="5034104" algn="l"/>
                <a:tab pos="5753263" algn="l"/>
                <a:tab pos="6472420" algn="l"/>
                <a:tab pos="7191577" algn="l"/>
                <a:tab pos="7910731" algn="l"/>
                <a:tab pos="8629892" algn="l"/>
              </a:tabLst>
            </a:pPr>
            <a:r>
              <a:rPr lang="es-AR" sz="2400" b="1"/>
              <a:t>Argentina </a:t>
            </a:r>
            <a:r>
              <a:rPr lang="en-US" sz="2400" b="1"/>
              <a:t>National</a:t>
            </a:r>
            <a:r>
              <a:rPr lang="es-AR" sz="2400" b="1"/>
              <a:t> </a:t>
            </a:r>
            <a:r>
              <a:rPr lang="en-US" sz="2400" b="1"/>
              <a:t>Meteorological Service</a:t>
            </a:r>
            <a:endParaRPr lang="en-US" sz="2400"/>
          </a:p>
        </p:txBody>
      </p:sp>
      <p:sp>
        <p:nvSpPr>
          <p:cNvPr id="2051" name="Rectangle 2"/>
          <p:cNvSpPr>
            <a:spLocks noChangeArrowheads="1"/>
          </p:cNvSpPr>
          <p:nvPr/>
        </p:nvSpPr>
        <p:spPr bwMode="auto">
          <a:xfrm>
            <a:off x="304800" y="1676400"/>
            <a:ext cx="4191000" cy="439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842" tIns="45421" rIns="90842" bIns="45421"/>
          <a:lstStyle/>
          <a:p>
            <a:pPr lvl="1" indent="-282301" algn="just">
              <a:lnSpc>
                <a:spcPct val="85000"/>
              </a:lnSpc>
              <a:spcBef>
                <a:spcPts val="600"/>
              </a:spcBef>
              <a:buSzPct val="60000"/>
              <a:buFont typeface="Wingdings" pitchFamily="2" charset="2"/>
              <a:buChar char="§"/>
              <a:tabLst>
                <a:tab pos="719158" algn="l"/>
                <a:tab pos="1438316" algn="l"/>
                <a:tab pos="2157472" algn="l"/>
                <a:tab pos="2876630" algn="l"/>
                <a:tab pos="3595788" algn="l"/>
                <a:tab pos="4314947" algn="l"/>
              </a:tabLst>
            </a:pPr>
            <a:r>
              <a:rPr lang="en-US" sz="2000">
                <a:solidFill>
                  <a:schemeClr val="accent2"/>
                </a:solidFill>
              </a:rPr>
              <a:t>The usefulness of AMSR-E and AMSR-2 daily soil moisture estimations for Argentine Pampas was explored.</a:t>
            </a:r>
          </a:p>
          <a:p>
            <a:pPr lvl="1" indent="-282301" algn="just">
              <a:lnSpc>
                <a:spcPct val="85000"/>
              </a:lnSpc>
              <a:spcBef>
                <a:spcPts val="600"/>
              </a:spcBef>
              <a:buSzPct val="60000"/>
              <a:buFont typeface="Wingdings" pitchFamily="2" charset="2"/>
              <a:buChar char="§"/>
              <a:tabLst>
                <a:tab pos="719158" algn="l"/>
                <a:tab pos="1438316" algn="l"/>
                <a:tab pos="2157472" algn="l"/>
                <a:tab pos="2876630" algn="l"/>
                <a:tab pos="3595788" algn="l"/>
                <a:tab pos="4314947" algn="l"/>
              </a:tabLst>
            </a:pPr>
            <a:r>
              <a:rPr lang="en-US" sz="2000">
                <a:solidFill>
                  <a:schemeClr val="accent2"/>
                </a:solidFill>
              </a:rPr>
              <a:t>Global retrievals of daily soil moisture estimation from AMSR-E and AMSR-2 under wet and dry conditions were analyzed.</a:t>
            </a:r>
          </a:p>
          <a:p>
            <a:pPr lvl="1" indent="-282301" algn="just">
              <a:lnSpc>
                <a:spcPct val="85000"/>
              </a:lnSpc>
              <a:spcBef>
                <a:spcPts val="600"/>
              </a:spcBef>
              <a:buSzPct val="60000"/>
              <a:buFont typeface="Wingdings" pitchFamily="2" charset="2"/>
              <a:buChar char="§"/>
              <a:tabLst>
                <a:tab pos="719158" algn="l"/>
                <a:tab pos="1438316" algn="l"/>
                <a:tab pos="2157472" algn="l"/>
                <a:tab pos="2876630" algn="l"/>
                <a:tab pos="3595788" algn="l"/>
                <a:tab pos="4314947" algn="l"/>
              </a:tabLst>
            </a:pPr>
            <a:r>
              <a:rPr lang="en-US" sz="2000">
                <a:solidFill>
                  <a:schemeClr val="accent2"/>
                </a:solidFill>
              </a:rPr>
              <a:t>Drought Severity Index (DSI) derived from MODIS, rain from observational data and retrievals from TRMM were also used for comparing.  </a:t>
            </a:r>
            <a:endParaRPr lang="en-US" sz="3200">
              <a:solidFill>
                <a:schemeClr val="accent2"/>
              </a:solidFill>
              <a:latin typeface="Calibri" pitchFamily="34" charset="0"/>
            </a:endParaRPr>
          </a:p>
        </p:txBody>
      </p:sp>
      <p:pic>
        <p:nvPicPr>
          <p:cNvPr id="20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948376"/>
            <a:ext cx="4724400" cy="909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Rectangle 6"/>
          <p:cNvSpPr>
            <a:spLocks noChangeArrowheads="1"/>
          </p:cNvSpPr>
          <p:nvPr/>
        </p:nvSpPr>
        <p:spPr bwMode="auto">
          <a:xfrm>
            <a:off x="7315200" y="5948366"/>
            <a:ext cx="1676400" cy="82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414" tIns="44701" rIns="89414" bIns="44701">
            <a:spAutoFit/>
          </a:bodyPr>
          <a:lstStyle/>
          <a:p>
            <a:pPr algn="ctr">
              <a:tabLst>
                <a:tab pos="719158" algn="l"/>
                <a:tab pos="1438316" algn="l"/>
              </a:tabLst>
            </a:pPr>
            <a:r>
              <a:rPr lang="en-US" sz="2400">
                <a:solidFill>
                  <a:srgbClr val="000000"/>
                </a:solidFill>
                <a:latin typeface="Calibri" pitchFamily="34" charset="0"/>
              </a:rPr>
              <a:t>Poster # 3.47</a:t>
            </a:r>
          </a:p>
        </p:txBody>
      </p:sp>
      <p:pic>
        <p:nvPicPr>
          <p:cNvPr id="2054" name="Picture 11" descr="D:\005 New Soil Moisture Map.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76400"/>
            <a:ext cx="1857375" cy="2066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12" descr="D:\006 New DSI Map.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1676400"/>
            <a:ext cx="1803400" cy="2060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13" descr="D:\012 New Soil Moist Jaxa 2014-08-01.bmp"/>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8600" y="3810000"/>
            <a:ext cx="1803400" cy="2084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14" descr="D:\004 New Rain Map.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1" y="3810000"/>
            <a:ext cx="1871663" cy="2082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485461"/>
      </p:ext>
    </p:extLst>
  </p:cSld>
  <p:clrMapOvr>
    <a:masterClrMapping/>
  </p:clrMapOvr>
  <p:transition spd="med" advTm="10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828801"/>
            <a:ext cx="4800600" cy="4031269"/>
          </a:xfrm>
          <a:prstGeom prst="rect">
            <a:avLst/>
          </a:prstGeom>
          <a:ln>
            <a:noFill/>
          </a:ln>
        </p:spPr>
        <p:txBody>
          <a:bodyPr wrap="square" lIns="90842" tIns="45421" rIns="90842" bIns="45421">
            <a:spAutoFit/>
          </a:bodyPr>
          <a:lstStyle/>
          <a:p>
            <a:pPr defTabSz="908410">
              <a:buFont typeface="Arial" pitchFamily="34" charset="0"/>
              <a:buChar char="•"/>
            </a:pPr>
            <a:r>
              <a:rPr lang="en-US" sz="1600" dirty="0">
                <a:solidFill>
                  <a:srgbClr val="3333CC"/>
                </a:solidFill>
              </a:rPr>
              <a:t>  The current IDPS version of the VIIRS Active Fire algorithm runs over land and produces a list of fire detections in a sparse array format.  </a:t>
            </a:r>
          </a:p>
          <a:p>
            <a:pPr defTabSz="908410">
              <a:buFont typeface="Arial" pitchFamily="34" charset="0"/>
              <a:buChar char="•"/>
            </a:pPr>
            <a:r>
              <a:rPr lang="en-US" sz="1600" dirty="0">
                <a:solidFill>
                  <a:srgbClr val="3333CC"/>
                </a:solidFill>
              </a:rPr>
              <a:t>  The University of Maryland (UMD) enhanced version of the algorithm: </a:t>
            </a:r>
          </a:p>
          <a:p>
            <a:pPr defTabSz="908410"/>
            <a:r>
              <a:rPr lang="en-US" sz="1600" dirty="0">
                <a:solidFill>
                  <a:srgbClr val="009999"/>
                </a:solidFill>
              </a:rPr>
              <a:t>         - provides additional outputs including the Fire </a:t>
            </a:r>
            <a:r>
              <a:rPr lang="en-US" sz="1600" dirty="0" err="1">
                <a:solidFill>
                  <a:srgbClr val="009999"/>
                </a:solidFill>
              </a:rPr>
              <a:t>Radiative</a:t>
            </a:r>
            <a:r>
              <a:rPr lang="en-US" sz="1600" dirty="0">
                <a:solidFill>
                  <a:srgbClr val="009999"/>
                </a:solidFill>
              </a:rPr>
              <a:t> Power (FRP) of each fire pixel and a new attribute to describe land for each pixel (Fire Mask). </a:t>
            </a:r>
          </a:p>
          <a:p>
            <a:pPr defTabSz="908410"/>
            <a:r>
              <a:rPr lang="en-US" sz="1600" dirty="0">
                <a:solidFill>
                  <a:srgbClr val="009999"/>
                </a:solidFill>
              </a:rPr>
              <a:t>         - has global coverage including water </a:t>
            </a:r>
          </a:p>
          <a:p>
            <a:pPr defTabSz="908410"/>
            <a:r>
              <a:rPr lang="en-US" sz="1600" dirty="0">
                <a:solidFill>
                  <a:srgbClr val="009999"/>
                </a:solidFill>
              </a:rPr>
              <a:t>         - planned to be implemented in the NDE development environment</a:t>
            </a:r>
          </a:p>
          <a:p>
            <a:pPr defTabSz="908410"/>
            <a:r>
              <a:rPr lang="en-US" sz="1600" dirty="0">
                <a:solidFill>
                  <a:srgbClr val="009999"/>
                </a:solidFill>
              </a:rPr>
              <a:t>        - initially will run on S-NPP data and is planned to create the J1 product in the future </a:t>
            </a:r>
          </a:p>
          <a:p>
            <a:pPr defTabSz="908410">
              <a:buFont typeface="Arial" pitchFamily="34" charset="0"/>
              <a:buChar char="•"/>
            </a:pPr>
            <a:r>
              <a:rPr lang="en-US" sz="1600" dirty="0">
                <a:solidFill>
                  <a:srgbClr val="0033CC"/>
                </a:solidFill>
              </a:rPr>
              <a:t>  The final product is in NetCDF-4 format and will be available for users through the OSPO distribution system.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715000"/>
            <a:ext cx="4724400" cy="984250"/>
          </a:xfrm>
          <a:prstGeom prst="rect">
            <a:avLst/>
          </a:prstGeom>
        </p:spPr>
      </p:pic>
      <p:sp>
        <p:nvSpPr>
          <p:cNvPr id="5" name="TextBox 4"/>
          <p:cNvSpPr txBox="1"/>
          <p:nvPr/>
        </p:nvSpPr>
        <p:spPr>
          <a:xfrm>
            <a:off x="6934200" y="5712875"/>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3.48</a:t>
            </a:r>
          </a:p>
        </p:txBody>
      </p:sp>
      <p:sp>
        <p:nvSpPr>
          <p:cNvPr id="1025" name="Rectangle 1"/>
          <p:cNvSpPr>
            <a:spLocks noChangeArrowheads="1"/>
          </p:cNvSpPr>
          <p:nvPr/>
        </p:nvSpPr>
        <p:spPr bwMode="auto">
          <a:xfrm>
            <a:off x="304800" y="152704"/>
            <a:ext cx="8382000" cy="830393"/>
          </a:xfrm>
          <a:prstGeom prst="rect">
            <a:avLst/>
          </a:prstGeom>
          <a:noFill/>
          <a:ln w="9525">
            <a:noFill/>
            <a:miter lim="800000"/>
            <a:headEnd/>
            <a:tailEnd/>
          </a:ln>
          <a:effectLst/>
        </p:spPr>
        <p:txBody>
          <a:bodyPr vert="horz" wrap="square" lIns="90842" tIns="45421" rIns="90842" bIns="45421" numCol="1" anchor="ctr" anchorCtr="0" compatLnSpc="1">
            <a:prstTxWarp prst="textNoShape">
              <a:avLst/>
            </a:prstTxWarp>
            <a:spAutoFit/>
          </a:bodyPr>
          <a:lstStyle/>
          <a:p>
            <a:pPr algn="ctr" defTabSz="908410" fontAlgn="base">
              <a:spcBef>
                <a:spcPct val="0"/>
              </a:spcBef>
              <a:spcAft>
                <a:spcPct val="0"/>
              </a:spcAft>
            </a:pPr>
            <a:r>
              <a:rPr lang="en-US" sz="2400" b="1" dirty="0">
                <a:solidFill>
                  <a:srgbClr val="0033CC"/>
                </a:solidFill>
                <a:latin typeface="Arial" pitchFamily="34" charset="0"/>
                <a:ea typeface="Calibri" pitchFamily="34" charset="0"/>
                <a:cs typeface="Arial" pitchFamily="34" charset="0"/>
              </a:rPr>
              <a:t>VIIRS Active Fires algorithm integration in NPP Data Exploitation (NDE) environment: research to operations</a:t>
            </a:r>
            <a:endParaRPr lang="en-US" sz="2400" b="1" dirty="0">
              <a:solidFill>
                <a:srgbClr val="0033CC"/>
              </a:solidFill>
              <a:latin typeface="Arial" pitchFamily="34" charset="0"/>
              <a:cs typeface="Arial" pitchFamily="34" charset="0"/>
            </a:endParaRPr>
          </a:p>
        </p:txBody>
      </p:sp>
      <p:sp>
        <p:nvSpPr>
          <p:cNvPr id="1026" name="Rectangle 2"/>
          <p:cNvSpPr>
            <a:spLocks noChangeArrowheads="1"/>
          </p:cNvSpPr>
          <p:nvPr/>
        </p:nvSpPr>
        <p:spPr bwMode="auto">
          <a:xfrm>
            <a:off x="914400" y="1036325"/>
            <a:ext cx="7239000" cy="707282"/>
          </a:xfrm>
          <a:prstGeom prst="rect">
            <a:avLst/>
          </a:prstGeom>
          <a:noFill/>
          <a:ln w="9525">
            <a:noFill/>
            <a:miter lim="800000"/>
            <a:headEnd/>
            <a:tailEnd/>
          </a:ln>
          <a:effectLst/>
        </p:spPr>
        <p:txBody>
          <a:bodyPr vert="horz" wrap="square" lIns="90842" tIns="45421" rIns="90842" bIns="45421" numCol="1" anchor="ctr" anchorCtr="0" compatLnSpc="1">
            <a:prstTxWarp prst="textNoShape">
              <a:avLst/>
            </a:prstTxWarp>
            <a:spAutoFit/>
          </a:bodyPr>
          <a:lstStyle/>
          <a:p>
            <a:pPr algn="ctr" defTabSz="908410" fontAlgn="base">
              <a:spcBef>
                <a:spcPct val="0"/>
              </a:spcBef>
              <a:spcAft>
                <a:spcPct val="0"/>
              </a:spcAft>
            </a:pPr>
            <a:r>
              <a:rPr lang="en-US" sz="1600" dirty="0">
                <a:solidFill>
                  <a:srgbClr val="0033CC"/>
                </a:solidFill>
                <a:latin typeface="Times New Roman" pitchFamily="18" charset="0"/>
                <a:ea typeface="Calibri" pitchFamily="34" charset="0"/>
                <a:cs typeface="Times New Roman" pitchFamily="18" charset="0"/>
              </a:rPr>
              <a:t>Marina Tsidulko</a:t>
            </a:r>
            <a:r>
              <a:rPr lang="en-US" sz="1600" baseline="30000" dirty="0">
                <a:solidFill>
                  <a:srgbClr val="0033CC"/>
                </a:solidFill>
                <a:latin typeface="Times New Roman" pitchFamily="18" charset="0"/>
                <a:ea typeface="Calibri" pitchFamily="34" charset="0"/>
                <a:cs typeface="Times New Roman" pitchFamily="18" charset="0"/>
              </a:rPr>
              <a:t>1</a:t>
            </a:r>
            <a:r>
              <a:rPr lang="en-US" sz="1600" dirty="0">
                <a:solidFill>
                  <a:srgbClr val="0033CC"/>
                </a:solidFill>
                <a:latin typeface="Times New Roman" pitchFamily="18" charset="0"/>
                <a:ea typeface="Calibri" pitchFamily="34" charset="0"/>
                <a:cs typeface="Times New Roman" pitchFamily="18" charset="0"/>
              </a:rPr>
              <a:t>, Walter Wolf</a:t>
            </a:r>
            <a:r>
              <a:rPr lang="en-US" sz="1600" baseline="30000" dirty="0">
                <a:solidFill>
                  <a:srgbClr val="0033CC"/>
                </a:solidFill>
                <a:latin typeface="Times New Roman" pitchFamily="18" charset="0"/>
                <a:ea typeface="Calibri" pitchFamily="34" charset="0"/>
                <a:cs typeface="Times New Roman" pitchFamily="18" charset="0"/>
              </a:rPr>
              <a:t>2</a:t>
            </a:r>
            <a:r>
              <a:rPr lang="en-US" sz="1600" dirty="0">
                <a:solidFill>
                  <a:srgbClr val="0033CC"/>
                </a:solidFill>
                <a:latin typeface="Times New Roman" pitchFamily="18" charset="0"/>
                <a:ea typeface="Calibri" pitchFamily="34" charset="0"/>
                <a:cs typeface="Times New Roman" pitchFamily="18" charset="0"/>
              </a:rPr>
              <a:t>, Ivan Csiszar</a:t>
            </a:r>
            <a:r>
              <a:rPr lang="en-US" sz="1600" baseline="30000" dirty="0">
                <a:solidFill>
                  <a:srgbClr val="0033CC"/>
                </a:solidFill>
                <a:latin typeface="Times New Roman" pitchFamily="18" charset="0"/>
                <a:ea typeface="Calibri" pitchFamily="34" charset="0"/>
                <a:cs typeface="Times New Roman" pitchFamily="18" charset="0"/>
              </a:rPr>
              <a:t>2</a:t>
            </a:r>
            <a:r>
              <a:rPr lang="en-US" sz="1600" dirty="0">
                <a:solidFill>
                  <a:srgbClr val="0033CC"/>
                </a:solidFill>
                <a:latin typeface="Times New Roman" pitchFamily="18" charset="0"/>
                <a:ea typeface="Calibri" pitchFamily="34" charset="0"/>
                <a:cs typeface="Times New Roman" pitchFamily="18" charset="0"/>
              </a:rPr>
              <a:t>, Louis </a:t>
            </a:r>
            <a:r>
              <a:rPr lang="en-US" sz="1600" dirty="0" err="1">
                <a:solidFill>
                  <a:srgbClr val="0033CC"/>
                </a:solidFill>
                <a:latin typeface="Times New Roman" pitchFamily="18" charset="0"/>
                <a:ea typeface="Calibri" pitchFamily="34" charset="0"/>
                <a:cs typeface="Times New Roman" pitchFamily="18" charset="0"/>
              </a:rPr>
              <a:t>Giglio</a:t>
            </a:r>
            <a:r>
              <a:rPr lang="en-US" sz="1600" baseline="30000" dirty="0">
                <a:solidFill>
                  <a:srgbClr val="0033CC"/>
                </a:solidFill>
                <a:latin typeface="Times New Roman" pitchFamily="18" charset="0"/>
                <a:ea typeface="Calibri" pitchFamily="34" charset="0"/>
                <a:cs typeface="Times New Roman" pitchFamily="18" charset="0"/>
              </a:rPr>
              <a:t> 3</a:t>
            </a:r>
            <a:r>
              <a:rPr lang="en-US" sz="1600" dirty="0">
                <a:solidFill>
                  <a:srgbClr val="0033CC"/>
                </a:solidFill>
                <a:latin typeface="Times New Roman" pitchFamily="18" charset="0"/>
                <a:ea typeface="Calibri" pitchFamily="34" charset="0"/>
                <a:cs typeface="Times New Roman" pitchFamily="18" charset="0"/>
              </a:rPr>
              <a:t>, </a:t>
            </a:r>
            <a:r>
              <a:rPr lang="en-US" sz="1600" dirty="0" err="1">
                <a:solidFill>
                  <a:srgbClr val="0033CC"/>
                </a:solidFill>
                <a:latin typeface="Times New Roman" pitchFamily="18" charset="0"/>
                <a:ea typeface="Calibri" pitchFamily="34" charset="0"/>
                <a:cs typeface="Times New Roman" pitchFamily="18" charset="0"/>
              </a:rPr>
              <a:t>Wilfrid</a:t>
            </a:r>
            <a:r>
              <a:rPr lang="en-US" sz="1600" dirty="0">
                <a:solidFill>
                  <a:srgbClr val="0033CC"/>
                </a:solidFill>
                <a:latin typeface="Times New Roman" pitchFamily="18" charset="0"/>
                <a:ea typeface="Calibri" pitchFamily="34" charset="0"/>
                <a:cs typeface="Times New Roman" pitchFamily="18" charset="0"/>
              </a:rPr>
              <a:t> Schroeder</a:t>
            </a:r>
            <a:r>
              <a:rPr lang="en-US" sz="1600" baseline="30000" dirty="0">
                <a:solidFill>
                  <a:srgbClr val="0033CC"/>
                </a:solidFill>
                <a:latin typeface="Times New Roman" pitchFamily="18" charset="0"/>
                <a:ea typeface="Calibri" pitchFamily="34" charset="0"/>
                <a:cs typeface="Times New Roman" pitchFamily="18" charset="0"/>
              </a:rPr>
              <a:t> 3</a:t>
            </a:r>
            <a:r>
              <a:rPr lang="en-US" sz="1600" dirty="0">
                <a:solidFill>
                  <a:srgbClr val="0033CC"/>
                </a:solidFill>
                <a:latin typeface="Times New Roman" pitchFamily="18" charset="0"/>
                <a:ea typeface="Calibri" pitchFamily="34" charset="0"/>
                <a:cs typeface="Times New Roman" pitchFamily="18" charset="0"/>
              </a:rPr>
              <a:t> </a:t>
            </a:r>
          </a:p>
          <a:p>
            <a:pPr algn="ctr" defTabSz="908410" fontAlgn="base">
              <a:spcBef>
                <a:spcPct val="0"/>
              </a:spcBef>
              <a:spcAft>
                <a:spcPct val="0"/>
              </a:spcAft>
            </a:pPr>
            <a:r>
              <a:rPr lang="en-US" sz="1200" dirty="0">
                <a:solidFill>
                  <a:srgbClr val="0033CC"/>
                </a:solidFill>
                <a:latin typeface="Times New Roman" pitchFamily="18" charset="0"/>
                <a:ea typeface="Calibri" pitchFamily="34" charset="0"/>
                <a:cs typeface="Times New Roman" pitchFamily="18" charset="0"/>
              </a:rPr>
              <a:t>(1)IMSG at NOAA/NESDIS/STAR, College Park, MD, (2) NOAA/NESDIS/STAR, College Park, MD,  (3)University of Maryland, College Park, MD</a:t>
            </a:r>
            <a:endParaRPr lang="en-US" sz="1200" dirty="0">
              <a:solidFill>
                <a:srgbClr val="0033CC"/>
              </a:solidFill>
              <a:latin typeface="Arial" pitchFamily="34" charset="0"/>
              <a:cs typeface="Arial" pitchFamily="34" charset="0"/>
            </a:endParaRPr>
          </a:p>
        </p:txBody>
      </p:sp>
      <p:pic>
        <p:nvPicPr>
          <p:cNvPr id="8" name="Picture 7" descr="AF_plot1.png"/>
          <p:cNvPicPr>
            <a:picLocks noChangeAspect="1"/>
          </p:cNvPicPr>
          <p:nvPr/>
        </p:nvPicPr>
        <p:blipFill>
          <a:blip r:embed="rId3" cstate="print"/>
          <a:stretch>
            <a:fillRect/>
          </a:stretch>
        </p:blipFill>
        <p:spPr>
          <a:xfrm>
            <a:off x="4800600" y="2057400"/>
            <a:ext cx="4244156" cy="2895600"/>
          </a:xfrm>
          <a:prstGeom prst="rect">
            <a:avLst/>
          </a:prstGeom>
        </p:spPr>
      </p:pic>
    </p:spTree>
    <p:extLst>
      <p:ext uri="{BB962C8B-B14F-4D97-AF65-F5344CB8AC3E}">
        <p14:creationId xmlns:p14="http://schemas.microsoft.com/office/powerpoint/2010/main" val="408870042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81600" y="4343400"/>
            <a:ext cx="3581400" cy="2438400"/>
          </a:xfrm>
          <a:prstGeom prst="rect">
            <a:avLst/>
          </a:prstGeom>
        </p:spPr>
        <p:style>
          <a:lnRef idx="1">
            <a:schemeClr val="dk1"/>
          </a:lnRef>
          <a:fillRef idx="2">
            <a:schemeClr val="dk1"/>
          </a:fillRef>
          <a:effectRef idx="1">
            <a:schemeClr val="dk1"/>
          </a:effectRef>
          <a:fontRef idx="minor">
            <a:schemeClr val="dk1"/>
          </a:fontRef>
        </p:style>
        <p:txBody>
          <a:bodyPr lIns="90842" tIns="45421" rIns="90842" bIns="45421" rtlCol="0" anchor="ctr"/>
          <a:lstStyle/>
          <a:p>
            <a:pPr algn="ctr"/>
            <a:endParaRPr lang="en-US"/>
          </a:p>
        </p:txBody>
      </p:sp>
      <p:sp>
        <p:nvSpPr>
          <p:cNvPr id="14" name="Rectangle 13"/>
          <p:cNvSpPr/>
          <p:nvPr/>
        </p:nvSpPr>
        <p:spPr>
          <a:xfrm>
            <a:off x="5181600" y="1828800"/>
            <a:ext cx="3581400" cy="2438400"/>
          </a:xfrm>
          <a:prstGeom prst="rect">
            <a:avLst/>
          </a:prstGeom>
        </p:spPr>
        <p:style>
          <a:lnRef idx="1">
            <a:schemeClr val="dk1"/>
          </a:lnRef>
          <a:fillRef idx="2">
            <a:schemeClr val="dk1"/>
          </a:fillRef>
          <a:effectRef idx="1">
            <a:schemeClr val="dk1"/>
          </a:effectRef>
          <a:fontRef idx="minor">
            <a:schemeClr val="dk1"/>
          </a:fontRef>
        </p:style>
        <p:txBody>
          <a:bodyPr lIns="90842" tIns="45421" rIns="90842" bIns="45421" rtlCol="0" anchor="ctr"/>
          <a:lstStyle/>
          <a:p>
            <a:pPr algn="ctr"/>
            <a:endParaRPr lang="en-US"/>
          </a:p>
        </p:txBody>
      </p:sp>
      <p:sp>
        <p:nvSpPr>
          <p:cNvPr id="4" name="Rectangle 4"/>
          <p:cNvSpPr txBox="1">
            <a:spLocks noChangeArrowheads="1"/>
          </p:cNvSpPr>
          <p:nvPr/>
        </p:nvSpPr>
        <p:spPr>
          <a:xfrm>
            <a:off x="0" y="1066800"/>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t>G. Bryson, J. Cable, J. </a:t>
            </a:r>
            <a:r>
              <a:rPr lang="en-US" sz="1800" dirty="0" err="1"/>
              <a:t>Dabney</a:t>
            </a:r>
            <a:r>
              <a:rPr lang="en-US" sz="1800" dirty="0"/>
              <a:t>, C. </a:t>
            </a:r>
            <a:r>
              <a:rPr lang="en-US" sz="1800" dirty="0" err="1"/>
              <a:t>Dierking</a:t>
            </a:r>
            <a:r>
              <a:rPr lang="en-US" sz="1800" dirty="0"/>
              <a:t>, T. </a:t>
            </a:r>
            <a:r>
              <a:rPr lang="en-US" sz="1800" dirty="0" err="1"/>
              <a:t>Heinrichs</a:t>
            </a:r>
            <a:r>
              <a:rPr lang="en-US" sz="1800" dirty="0"/>
              <a:t>, S. Macfarlane, E. Stevens, G. Wirth</a:t>
            </a:r>
          </a:p>
          <a:p>
            <a:r>
              <a:rPr lang="en-US" sz="1400" dirty="0"/>
              <a:t>Geographic Information Network of Alaska, Geophysical Institute, University of Alaska Fairbanks, Fairbanks, AK</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457200" y="2057400"/>
            <a:ext cx="44196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ct val="0"/>
              </a:spcAft>
            </a:pPr>
            <a:r>
              <a:rPr lang="en-US" sz="2800" dirty="0">
                <a:solidFill>
                  <a:schemeClr val="tx1">
                    <a:lumMod val="85000"/>
                    <a:lumOff val="15000"/>
                  </a:schemeClr>
                </a:solidFill>
              </a:rPr>
              <a:t>Increase satellite data acquisition, near-real time processing, and system redundancy by</a:t>
            </a:r>
          </a:p>
          <a:p>
            <a:pPr marL="403738" lvl="1" indent="-290186" algn="l" fontAlgn="base">
              <a:lnSpc>
                <a:spcPct val="90000"/>
              </a:lnSpc>
              <a:spcAft>
                <a:spcPct val="0"/>
              </a:spcAft>
              <a:buFontTx/>
              <a:buChar char="•"/>
            </a:pPr>
            <a:r>
              <a:rPr lang="en-US" sz="2400" dirty="0">
                <a:solidFill>
                  <a:schemeClr val="tx1">
                    <a:lumMod val="85000"/>
                    <a:lumOff val="15000"/>
                  </a:schemeClr>
                </a:solidFill>
              </a:rPr>
              <a:t>Installing a new 3.0 m antenna </a:t>
            </a:r>
          </a:p>
          <a:p>
            <a:pPr marL="403738" lvl="1" indent="-290186" algn="l" fontAlgn="base">
              <a:lnSpc>
                <a:spcPct val="90000"/>
              </a:lnSpc>
              <a:spcAft>
                <a:spcPct val="0"/>
              </a:spcAft>
              <a:buFontTx/>
              <a:buChar char="•"/>
            </a:pPr>
            <a:r>
              <a:rPr lang="en-US" sz="2400" dirty="0">
                <a:solidFill>
                  <a:schemeClr val="tx1">
                    <a:lumMod val="85000"/>
                    <a:lumOff val="15000"/>
                  </a:schemeClr>
                </a:solidFill>
              </a:rPr>
              <a:t>Deploying NRT processing and distribution capabilities at the NESDIS Fairbanks Command &amp; Data Acquisition Station (FCDAS) in Fairbanks, AK</a:t>
            </a:r>
            <a:endParaRPr lang="en-US" dirty="0">
              <a:solidFill>
                <a:schemeClr val="tx1">
                  <a:lumMod val="85000"/>
                  <a:lumOff val="15000"/>
                </a:schemeClr>
              </a:solidFill>
            </a:endParaRPr>
          </a:p>
        </p:txBody>
      </p:sp>
      <p:pic>
        <p:nvPicPr>
          <p:cNvPr id="7" name="Picture 6" descr="BigDo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9779" y="8712198"/>
            <a:ext cx="4113997" cy="2743200"/>
          </a:xfrm>
          <a:prstGeom prst="rect">
            <a:avLst/>
          </a:prstGeom>
        </p:spPr>
      </p:pic>
      <p:pic>
        <p:nvPicPr>
          <p:cNvPr id="9" name="Picture 8" descr="BigDo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9779" y="8712198"/>
            <a:ext cx="4113997" cy="2743200"/>
          </a:xfrm>
          <a:prstGeom prst="rect">
            <a:avLst/>
          </a:prstGeom>
        </p:spPr>
      </p:pic>
      <p:sp>
        <p:nvSpPr>
          <p:cNvPr id="10" name="TextBox 9"/>
          <p:cNvSpPr txBox="1"/>
          <p:nvPr/>
        </p:nvSpPr>
        <p:spPr>
          <a:xfrm>
            <a:off x="20608280" y="8750686"/>
            <a:ext cx="2115499" cy="2677052"/>
          </a:xfrm>
          <a:prstGeom prst="rect">
            <a:avLst/>
          </a:prstGeom>
          <a:solidFill>
            <a:schemeClr val="tx1"/>
          </a:solidFill>
        </p:spPr>
        <p:txBody>
          <a:bodyPr wrap="square" lIns="90842" tIns="45421" rIns="90842" bIns="45421" rtlCol="0">
            <a:spAutoFit/>
          </a:bodyPr>
          <a:lstStyle/>
          <a:p>
            <a:r>
              <a:rPr lang="en-US" sz="1400" dirty="0">
                <a:solidFill>
                  <a:schemeClr val="bg1"/>
                </a:solidFill>
              </a:rPr>
              <a:t>Site: UAF </a:t>
            </a:r>
          </a:p>
          <a:p>
            <a:r>
              <a:rPr lang="en-US" sz="1400" dirty="0">
                <a:solidFill>
                  <a:schemeClr val="bg1"/>
                </a:solidFill>
              </a:rPr>
              <a:t>Antenna</a:t>
            </a:r>
          </a:p>
          <a:p>
            <a:r>
              <a:rPr lang="en-US" sz="1400" dirty="0">
                <a:solidFill>
                  <a:schemeClr val="bg1"/>
                </a:solidFill>
              </a:rPr>
              <a:t>Frequency</a:t>
            </a:r>
          </a:p>
          <a:p>
            <a:r>
              <a:rPr lang="en-US" sz="1400" dirty="0">
                <a:solidFill>
                  <a:schemeClr val="bg1"/>
                </a:solidFill>
              </a:rPr>
              <a:t>Supported platforms</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p>
          <a:p>
            <a:endParaRPr lang="en-US" sz="1400" dirty="0"/>
          </a:p>
          <a:p>
            <a:endParaRPr lang="en-US" sz="1400" dirty="0"/>
          </a:p>
        </p:txBody>
      </p:sp>
      <p:pic>
        <p:nvPicPr>
          <p:cNvPr id="3" name="Picture 2" descr="BigDo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470" y="1905000"/>
            <a:ext cx="3428330" cy="2286000"/>
          </a:xfrm>
          <a:prstGeom prst="rect">
            <a:avLst/>
          </a:prstGeom>
        </p:spPr>
      </p:pic>
      <p:pic>
        <p:nvPicPr>
          <p:cNvPr id="11" name="Picture 10" descr="P4082017.jpg"/>
          <p:cNvPicPr>
            <a:picLocks noChangeAspect="1"/>
          </p:cNvPicPr>
          <p:nvPr/>
        </p:nvPicPr>
        <p:blipFill rotWithShape="1">
          <a:blip r:embed="rId4" cstate="print">
            <a:extLst>
              <a:ext uri="{28A0092B-C50C-407E-A947-70E740481C1C}">
                <a14:useLocalDpi xmlns:a14="http://schemas.microsoft.com/office/drawing/2010/main" val="0"/>
              </a:ext>
            </a:extLst>
          </a:blip>
          <a:srcRect l="20833"/>
          <a:stretch/>
        </p:blipFill>
        <p:spPr>
          <a:xfrm>
            <a:off x="5257800" y="4419600"/>
            <a:ext cx="2413000" cy="2286000"/>
          </a:xfrm>
          <a:prstGeom prst="rect">
            <a:avLst/>
          </a:prstGeom>
        </p:spPr>
      </p:pic>
      <p:sp>
        <p:nvSpPr>
          <p:cNvPr id="12" name="Rectangle 11"/>
          <p:cNvSpPr/>
          <p:nvPr/>
        </p:nvSpPr>
        <p:spPr>
          <a:xfrm>
            <a:off x="6934200" y="1905000"/>
            <a:ext cx="1752600" cy="2286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lIns="90842" tIns="45421" rIns="90842" bIns="45421" rtlCol="0" anchor="ctr"/>
          <a:lstStyle/>
          <a:p>
            <a:pPr algn="ctr"/>
            <a:endParaRPr lang="en-US"/>
          </a:p>
        </p:txBody>
      </p:sp>
      <p:sp>
        <p:nvSpPr>
          <p:cNvPr id="13" name="Rectangle 12"/>
          <p:cNvSpPr/>
          <p:nvPr/>
        </p:nvSpPr>
        <p:spPr>
          <a:xfrm>
            <a:off x="6934200" y="4419600"/>
            <a:ext cx="1752600" cy="2286000"/>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lIns="90842" tIns="45421" rIns="90842" bIns="45421" rtlCol="0" anchor="ctr"/>
          <a:lstStyle/>
          <a:p>
            <a:pPr algn="ctr"/>
            <a:endParaRPr lang="en-US"/>
          </a:p>
        </p:txBody>
      </p:sp>
      <p:pic>
        <p:nvPicPr>
          <p:cNvPr id="18" name="Picture 18" descr="eographic Information Network of Alaska"/>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5410200" y="1981200"/>
            <a:ext cx="294533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UAFLogo_A_2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166" y="243840"/>
            <a:ext cx="812309"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rc_mi" descr="http://awakeinsurancenc.com/wordpress/wp-content/uploads/2011/07/noaa_icon_bigger.gif"/>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5051169" y="23238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rc_mi" descr="http://awakeinsurancenc.com/wordpress/wp-content/uploads/2011/07/noaa_icon_bigger.gif"/>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5203569" y="38478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rc_mi" descr="http://awakeinsurancenc.com/wordpress/wp-content/uploads/2011/07/noaa_icon_bigger.gif"/>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5355969" y="53718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0" y="228605"/>
            <a:ext cx="9144000" cy="707282"/>
          </a:xfrm>
          <a:prstGeom prst="rect">
            <a:avLst/>
          </a:prstGeom>
        </p:spPr>
        <p:txBody>
          <a:bodyPr wrap="square" lIns="90842" tIns="45421" rIns="90842" bIns="45421">
            <a:spAutoFit/>
          </a:bodyPr>
          <a:lstStyle/>
          <a:p>
            <a:pPr algn="ctr"/>
            <a:r>
              <a:rPr lang="en-US" sz="4000" dirty="0">
                <a:solidFill>
                  <a:srgbClr val="083A7D"/>
                </a:solidFill>
                <a:latin typeface="Arial" pitchFamily="34" charset="0"/>
                <a:cs typeface="Arial" pitchFamily="34" charset="0"/>
              </a:rPr>
              <a:t>A</a:t>
            </a:r>
            <a:r>
              <a:rPr lang="en-US" sz="3600" dirty="0">
                <a:solidFill>
                  <a:srgbClr val="083A7D"/>
                </a:solidFill>
                <a:latin typeface="Arial" pitchFamily="34" charset="0"/>
                <a:cs typeface="Arial" pitchFamily="34" charset="0"/>
              </a:rPr>
              <a:t>LASKA </a:t>
            </a:r>
            <a:r>
              <a:rPr lang="en-US" sz="4000" dirty="0">
                <a:solidFill>
                  <a:srgbClr val="083A7D"/>
                </a:solidFill>
                <a:latin typeface="Arial" pitchFamily="34" charset="0"/>
                <a:cs typeface="Arial" pitchFamily="34" charset="0"/>
              </a:rPr>
              <a:t>D</a:t>
            </a:r>
            <a:r>
              <a:rPr lang="en-US" sz="3600" dirty="0">
                <a:solidFill>
                  <a:srgbClr val="083A7D"/>
                </a:solidFill>
                <a:latin typeface="Arial" pitchFamily="34" charset="0"/>
                <a:cs typeface="Arial" pitchFamily="34" charset="0"/>
              </a:rPr>
              <a:t>IRECT </a:t>
            </a:r>
            <a:r>
              <a:rPr lang="en-US" sz="4000" dirty="0">
                <a:solidFill>
                  <a:srgbClr val="083A7D"/>
                </a:solidFill>
                <a:latin typeface="Arial" pitchFamily="34" charset="0"/>
                <a:cs typeface="Arial" pitchFamily="34" charset="0"/>
              </a:rPr>
              <a:t>B</a:t>
            </a:r>
            <a:r>
              <a:rPr lang="en-US" sz="3600" dirty="0">
                <a:solidFill>
                  <a:srgbClr val="083A7D"/>
                </a:solidFill>
                <a:latin typeface="Arial" pitchFamily="34" charset="0"/>
                <a:cs typeface="Arial" pitchFamily="34" charset="0"/>
              </a:rPr>
              <a:t>ROADCAST</a:t>
            </a:r>
          </a:p>
        </p:txBody>
      </p:sp>
      <p:pic>
        <p:nvPicPr>
          <p:cNvPr id="24" name="irc_mi" descr="http://awakeinsurancenc.com/wordpress/wp-content/uploads/2011/07/noaa_icon_bigger.gif"/>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5508369" y="68958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0"/>
          <a:stretch>
            <a:fillRect/>
          </a:stretch>
        </p:blipFill>
        <p:spPr>
          <a:xfrm>
            <a:off x="8077200" y="152400"/>
            <a:ext cx="910757" cy="914400"/>
          </a:xfrm>
          <a:prstGeom prst="rect">
            <a:avLst/>
          </a:prstGeom>
        </p:spPr>
      </p:pic>
      <p:sp>
        <p:nvSpPr>
          <p:cNvPr id="26" name="TextBox 25"/>
          <p:cNvSpPr txBox="1"/>
          <p:nvPr/>
        </p:nvSpPr>
        <p:spPr>
          <a:xfrm>
            <a:off x="6896100" y="3206120"/>
            <a:ext cx="1828800" cy="984281"/>
          </a:xfrm>
          <a:prstGeom prst="rect">
            <a:avLst/>
          </a:prstGeom>
          <a:noFill/>
        </p:spPr>
        <p:txBody>
          <a:bodyPr wrap="square" lIns="90842" tIns="45421" rIns="90842" bIns="45421" rtlCol="0">
            <a:spAutoFit/>
          </a:bodyPr>
          <a:lstStyle/>
          <a:p>
            <a:r>
              <a:rPr lang="en-US" sz="1400" dirty="0">
                <a:solidFill>
                  <a:schemeClr val="bg1"/>
                </a:solidFill>
              </a:rPr>
              <a:t>EXISTING</a:t>
            </a:r>
          </a:p>
          <a:p>
            <a:r>
              <a:rPr lang="en-US" sz="1600" b="1" dirty="0">
                <a:solidFill>
                  <a:schemeClr val="bg1"/>
                </a:solidFill>
              </a:rPr>
              <a:t>Big Dog Antenna</a:t>
            </a:r>
          </a:p>
          <a:p>
            <a:r>
              <a:rPr lang="en-US" sz="1400" dirty="0">
                <a:solidFill>
                  <a:schemeClr val="bg1"/>
                </a:solidFill>
              </a:rPr>
              <a:t>3.6 m</a:t>
            </a:r>
          </a:p>
          <a:p>
            <a:r>
              <a:rPr lang="en-US" sz="1400" dirty="0">
                <a:solidFill>
                  <a:schemeClr val="bg1"/>
                </a:solidFill>
              </a:rPr>
              <a:t>X-band</a:t>
            </a:r>
          </a:p>
        </p:txBody>
      </p:sp>
      <p:sp>
        <p:nvSpPr>
          <p:cNvPr id="27" name="TextBox 26"/>
          <p:cNvSpPr txBox="1"/>
          <p:nvPr/>
        </p:nvSpPr>
        <p:spPr>
          <a:xfrm>
            <a:off x="6896100" y="5720722"/>
            <a:ext cx="2362200" cy="984281"/>
          </a:xfrm>
          <a:prstGeom prst="rect">
            <a:avLst/>
          </a:prstGeom>
          <a:noFill/>
        </p:spPr>
        <p:txBody>
          <a:bodyPr wrap="square" lIns="90842" tIns="45421" rIns="90842" bIns="45421" rtlCol="0">
            <a:spAutoFit/>
          </a:bodyPr>
          <a:lstStyle/>
          <a:p>
            <a:r>
              <a:rPr lang="en-US" sz="1400" dirty="0">
                <a:solidFill>
                  <a:schemeClr val="bg1"/>
                </a:solidFill>
              </a:rPr>
              <a:t>NEW</a:t>
            </a:r>
          </a:p>
          <a:p>
            <a:r>
              <a:rPr lang="en-US" sz="1600" b="1" dirty="0">
                <a:solidFill>
                  <a:schemeClr val="bg1"/>
                </a:solidFill>
              </a:rPr>
              <a:t>Sandy Dog Antenna</a:t>
            </a:r>
          </a:p>
          <a:p>
            <a:r>
              <a:rPr lang="en-US" sz="1400" dirty="0">
                <a:solidFill>
                  <a:schemeClr val="bg1"/>
                </a:solidFill>
              </a:rPr>
              <a:t>3.0 m</a:t>
            </a:r>
          </a:p>
          <a:p>
            <a:r>
              <a:rPr lang="en-US" sz="1400" dirty="0">
                <a:solidFill>
                  <a:schemeClr val="bg1"/>
                </a:solidFill>
              </a:rPr>
              <a:t>X, L, S-band</a:t>
            </a:r>
          </a:p>
        </p:txBody>
      </p:sp>
      <p:sp>
        <p:nvSpPr>
          <p:cNvPr id="29" name="Rectangle 28"/>
          <p:cNvSpPr/>
          <p:nvPr/>
        </p:nvSpPr>
        <p:spPr>
          <a:xfrm rot="10800000" flipV="1">
            <a:off x="0" y="6396645"/>
            <a:ext cx="5029200" cy="461061"/>
          </a:xfrm>
          <a:prstGeom prst="rect">
            <a:avLst/>
          </a:prstGeom>
        </p:spPr>
        <p:txBody>
          <a:bodyPr wrap="square" lIns="90842" tIns="45421" rIns="90842" bIns="45421">
            <a:spAutoFit/>
          </a:bodyPr>
          <a:lstStyle/>
          <a:p>
            <a:r>
              <a:rPr lang="en-US" sz="600" dirty="0"/>
              <a:t>THE NOAA ® EMBLEM IS A REGISTERED TRADEMARK OF THE U.S. DEPARTMENT OF COMMERCE, USED WITH PERMISSION. THE USE OF THE NOAA EMBLEM RECOGNIZES THE COLLABORATIVE RESEARCH PARTNERSHIP BETWEEN THE INSTITUTE AND NOAA AND DOES NOT CONSTITTUTE ENDORSEMENT BY THE DEPARTMENT OF COMMERCE/NATIONAL OCEANIC AND ATMOSPHERIC ADMINISTRATION OF THE INFORMATION, PRODUCTS, OR SERVICES CONTAINED THEREIN THAT WERE NOT DEVELOPED IN PARTNERSHIP WITH NOAA.</a:t>
            </a:r>
          </a:p>
        </p:txBody>
      </p:sp>
      <p:sp>
        <p:nvSpPr>
          <p:cNvPr id="28" name="TextBox 27"/>
          <p:cNvSpPr txBox="1"/>
          <p:nvPr/>
        </p:nvSpPr>
        <p:spPr>
          <a:xfrm>
            <a:off x="-152400" y="5867402"/>
            <a:ext cx="2197038" cy="461061"/>
          </a:xfrm>
          <a:prstGeom prst="rect">
            <a:avLst/>
          </a:prstGeom>
          <a:noFill/>
        </p:spPr>
        <p:txBody>
          <a:bodyPr wrap="square" lIns="90842" tIns="45421" rIns="90842" bIns="45421" rtlCol="0">
            <a:spAutoFit/>
          </a:bodyPr>
          <a:lstStyle/>
          <a:p>
            <a:pPr algn="ctr"/>
            <a:r>
              <a:rPr lang="en-US" sz="2400" dirty="0"/>
              <a:t>Poster # 3.52</a:t>
            </a:r>
          </a:p>
        </p:txBody>
      </p:sp>
    </p:spTree>
    <p:extLst>
      <p:ext uri="{BB962C8B-B14F-4D97-AF65-F5344CB8AC3E}">
        <p14:creationId xmlns:p14="http://schemas.microsoft.com/office/powerpoint/2010/main" val="304302348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Meteorological Data Monitoring</a:t>
            </a:r>
            <a:br>
              <a:rPr lang="en-US" sz="2800" dirty="0">
                <a:solidFill>
                  <a:srgbClr val="0000FF"/>
                </a:solidFill>
                <a:latin typeface="Arial" pitchFamily="34" charset="0"/>
                <a:cs typeface="Arial" pitchFamily="34" charset="0"/>
              </a:rPr>
            </a:br>
            <a:r>
              <a:rPr lang="en-US" sz="2800" dirty="0">
                <a:solidFill>
                  <a:srgbClr val="0000FF"/>
                </a:solidFill>
                <a:latin typeface="Arial" pitchFamily="34" charset="0"/>
                <a:cs typeface="Arial" pitchFamily="34" charset="0"/>
              </a:rPr>
              <a:t>Jorge </a:t>
            </a:r>
            <a:r>
              <a:rPr lang="en-US" sz="2800" dirty="0" err="1">
                <a:solidFill>
                  <a:srgbClr val="0000FF"/>
                </a:solidFill>
                <a:latin typeface="Arial" pitchFamily="34" charset="0"/>
                <a:cs typeface="Arial" pitchFamily="34" charset="0"/>
              </a:rPr>
              <a:t>Chira</a:t>
            </a:r>
            <a:endParaRPr lang="en-US" sz="2800" dirty="0">
              <a:solidFill>
                <a:srgbClr val="0000FF"/>
              </a:solidFill>
              <a:latin typeface="Arial" pitchFamily="34" charset="0"/>
              <a:cs typeface="Arial" pitchFamily="34" charset="0"/>
            </a:endParaRPr>
          </a:p>
          <a:p>
            <a:r>
              <a:rPr lang="en-US" sz="1800" dirty="0">
                <a:solidFill>
                  <a:srgbClr val="0000FF"/>
                </a:solidFill>
                <a:latin typeface="Arial" pitchFamily="34" charset="0"/>
                <a:cs typeface="Arial" pitchFamily="34" charset="0"/>
              </a:rPr>
              <a:t>National Meteorology </a:t>
            </a:r>
            <a:r>
              <a:rPr lang="en-US" sz="1800">
                <a:solidFill>
                  <a:srgbClr val="0000FF"/>
                </a:solidFill>
                <a:latin typeface="Arial" pitchFamily="34" charset="0"/>
                <a:cs typeface="Arial" pitchFamily="34" charset="0"/>
              </a:rPr>
              <a:t>and Hydrology </a:t>
            </a:r>
            <a:r>
              <a:rPr lang="en-US" sz="1800" dirty="0">
                <a:solidFill>
                  <a:srgbClr val="0000FF"/>
                </a:solidFill>
                <a:latin typeface="Arial" pitchFamily="34" charset="0"/>
                <a:cs typeface="Arial" pitchFamily="34" charset="0"/>
              </a:rPr>
              <a:t>Service of Peru</a:t>
            </a:r>
          </a:p>
        </p:txBody>
      </p:sp>
      <p:sp>
        <p:nvSpPr>
          <p:cNvPr id="5" name="Rectangle 5"/>
          <p:cNvSpPr txBox="1">
            <a:spLocks noChangeArrowheads="1"/>
          </p:cNvSpPr>
          <p:nvPr/>
        </p:nvSpPr>
        <p:spPr>
          <a:xfrm>
            <a:off x="76200" y="1905000"/>
            <a:ext cx="48768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fontAlgn="base">
              <a:lnSpc>
                <a:spcPct val="90000"/>
              </a:lnSpc>
              <a:spcAft>
                <a:spcPct val="0"/>
              </a:spcAft>
            </a:pPr>
            <a:r>
              <a:rPr lang="en-US" sz="2400" kern="0" dirty="0">
                <a:solidFill>
                  <a:srgbClr val="333399"/>
                </a:solidFill>
                <a:latin typeface="Arial"/>
              </a:rPr>
              <a:t>The Peruvian Weather Service monitors its Automatic Weather Stations (AWS) network with GOES 13 satellite transmission; through the Meteorological Data Monitoring Center.</a:t>
            </a:r>
          </a:p>
          <a:p>
            <a:pPr marL="340654" indent="-340654" algn="just" fontAlgn="base">
              <a:lnSpc>
                <a:spcPct val="90000"/>
              </a:lnSpc>
              <a:spcAft>
                <a:spcPct val="0"/>
              </a:spcAft>
              <a:buFontTx/>
              <a:buChar char="•"/>
            </a:pPr>
            <a:r>
              <a:rPr lang="en-US" sz="2000" kern="0" dirty="0">
                <a:solidFill>
                  <a:srgbClr val="009999"/>
                </a:solidFill>
                <a:latin typeface="Arial"/>
              </a:rPr>
              <a:t>The Monitoring Center, controls the daily data transmitted from all AWS and defines the performance of each one of them, for an optimal  maintenance and recovering program.</a:t>
            </a:r>
            <a:endParaRPr lang="en-US" dirty="0">
              <a:solidFill>
                <a:prstClr val="black">
                  <a:tint val="75000"/>
                </a:prst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grpSp>
        <p:nvGrpSpPr>
          <p:cNvPr id="19" name="Grupo 18"/>
          <p:cNvGrpSpPr/>
          <p:nvPr/>
        </p:nvGrpSpPr>
        <p:grpSpPr>
          <a:xfrm>
            <a:off x="5029200" y="1871936"/>
            <a:ext cx="3962400" cy="3888517"/>
            <a:chOff x="5181600" y="1905000"/>
            <a:chExt cx="3962400" cy="3888517"/>
          </a:xfrm>
        </p:grpSpPr>
        <p:sp>
          <p:nvSpPr>
            <p:cNvPr id="18" name="Rectángulo redondeado 17"/>
            <p:cNvSpPr/>
            <p:nvPr/>
          </p:nvSpPr>
          <p:spPr>
            <a:xfrm>
              <a:off x="5181600" y="1905000"/>
              <a:ext cx="3962400" cy="3888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410"/>
              <a:endParaRPr lang="es-PE">
                <a:solidFill>
                  <a:prstClr val="white"/>
                </a:solidFill>
              </a:endParaRPr>
            </a:p>
          </p:txBody>
        </p:sp>
        <p:grpSp>
          <p:nvGrpSpPr>
            <p:cNvPr id="17" name="Grupo 16"/>
            <p:cNvGrpSpPr/>
            <p:nvPr/>
          </p:nvGrpSpPr>
          <p:grpSpPr>
            <a:xfrm>
              <a:off x="5477296" y="2114623"/>
              <a:ext cx="3392136" cy="3417284"/>
              <a:chOff x="5477296" y="2114623"/>
              <a:chExt cx="3392136" cy="3417284"/>
            </a:xfrm>
          </p:grpSpPr>
          <p:pic>
            <p:nvPicPr>
              <p:cNvPr id="3" name="Imagen 2"/>
              <p:cNvPicPr>
                <a:picLocks noChangeAspect="1"/>
              </p:cNvPicPr>
              <p:nvPr/>
            </p:nvPicPr>
            <p:blipFill>
              <a:blip r:embed="rId3"/>
              <a:stretch>
                <a:fillRect/>
              </a:stretch>
            </p:blipFill>
            <p:spPr>
              <a:xfrm>
                <a:off x="5601623" y="2114623"/>
                <a:ext cx="1165004" cy="1545431"/>
              </a:xfrm>
              <a:prstGeom prst="rect">
                <a:avLst/>
              </a:prstGeom>
              <a:ln>
                <a:solidFill>
                  <a:srgbClr val="00B0F0"/>
                </a:solidFill>
              </a:ln>
            </p:spPr>
          </p:pic>
          <p:pic>
            <p:nvPicPr>
              <p:cNvPr id="7" name="Imagen 6"/>
              <p:cNvPicPr>
                <a:picLocks noChangeAspect="1"/>
              </p:cNvPicPr>
              <p:nvPr/>
            </p:nvPicPr>
            <p:blipFill>
              <a:blip r:embed="rId4"/>
              <a:stretch>
                <a:fillRect/>
              </a:stretch>
            </p:blipFill>
            <p:spPr>
              <a:xfrm>
                <a:off x="7467600" y="3886200"/>
                <a:ext cx="1243050" cy="1645707"/>
              </a:xfrm>
              <a:prstGeom prst="rect">
                <a:avLst/>
              </a:prstGeom>
              <a:ln>
                <a:solidFill>
                  <a:srgbClr val="00B0F0"/>
                </a:solidFill>
              </a:ln>
            </p:spPr>
          </p:pic>
          <p:pic>
            <p:nvPicPr>
              <p:cNvPr id="6" name="Imagen 5"/>
              <p:cNvPicPr>
                <a:picLocks noChangeAspect="1"/>
              </p:cNvPicPr>
              <p:nvPr/>
            </p:nvPicPr>
            <p:blipFill>
              <a:blip r:embed="rId5"/>
              <a:stretch>
                <a:fillRect/>
              </a:stretch>
            </p:blipFill>
            <p:spPr>
              <a:xfrm>
                <a:off x="5477296" y="4085445"/>
                <a:ext cx="1646260" cy="1231900"/>
              </a:xfrm>
              <a:prstGeom prst="rect">
                <a:avLst/>
              </a:prstGeom>
              <a:ln>
                <a:solidFill>
                  <a:srgbClr val="00B0F0"/>
                </a:solidFill>
              </a:ln>
              <a:effectLst>
                <a:softEdge rad="12700"/>
              </a:effectLst>
            </p:spPr>
          </p:pic>
          <p:pic>
            <p:nvPicPr>
              <p:cNvPr id="14" name="Imagen 13"/>
              <p:cNvPicPr>
                <a:picLocks noChangeAspect="1"/>
              </p:cNvPicPr>
              <p:nvPr/>
            </p:nvPicPr>
            <p:blipFill>
              <a:blip r:embed="rId6"/>
              <a:stretch>
                <a:fillRect/>
              </a:stretch>
            </p:blipFill>
            <p:spPr>
              <a:xfrm>
                <a:off x="7072221" y="2237258"/>
                <a:ext cx="1797211" cy="1300162"/>
              </a:xfrm>
              <a:prstGeom prst="rect">
                <a:avLst/>
              </a:prstGeom>
              <a:ln>
                <a:solidFill>
                  <a:srgbClr val="00B0F0"/>
                </a:solidFill>
              </a:ln>
            </p:spPr>
          </p:pic>
          <p:sp>
            <p:nvSpPr>
              <p:cNvPr id="12" name="Flecha derecha 11"/>
              <p:cNvSpPr/>
              <p:nvPr/>
            </p:nvSpPr>
            <p:spPr>
              <a:xfrm>
                <a:off x="6766627" y="2887338"/>
                <a:ext cx="305594" cy="45719"/>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410"/>
                <a:endParaRPr lang="es-PE">
                  <a:solidFill>
                    <a:prstClr val="white"/>
                  </a:solidFill>
                </a:endParaRPr>
              </a:p>
            </p:txBody>
          </p:sp>
          <p:sp>
            <p:nvSpPr>
              <p:cNvPr id="13" name="Flecha abajo 12"/>
              <p:cNvSpPr/>
              <p:nvPr/>
            </p:nvSpPr>
            <p:spPr>
              <a:xfrm>
                <a:off x="8089125" y="3537420"/>
                <a:ext cx="45719" cy="34878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410"/>
                <a:endParaRPr lang="es-PE">
                  <a:solidFill>
                    <a:prstClr val="white"/>
                  </a:solidFill>
                </a:endParaRPr>
              </a:p>
            </p:txBody>
          </p:sp>
          <p:sp>
            <p:nvSpPr>
              <p:cNvPr id="15" name="Flecha derecha 14"/>
              <p:cNvSpPr/>
              <p:nvPr/>
            </p:nvSpPr>
            <p:spPr>
              <a:xfrm rot="10800000">
                <a:off x="7123556" y="4709053"/>
                <a:ext cx="344044" cy="45719"/>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410"/>
                <a:endParaRPr lang="es-PE">
                  <a:solidFill>
                    <a:prstClr val="white"/>
                  </a:solidFill>
                </a:endParaRPr>
              </a:p>
            </p:txBody>
          </p:sp>
        </p:grpSp>
      </p:grpSp>
      <p:sp>
        <p:nvSpPr>
          <p:cNvPr id="16" name="CuadroTexto 15"/>
          <p:cNvSpPr txBox="1"/>
          <p:nvPr/>
        </p:nvSpPr>
        <p:spPr>
          <a:xfrm>
            <a:off x="6019800" y="5531912"/>
            <a:ext cx="2438400" cy="261006"/>
          </a:xfrm>
          <a:prstGeom prst="rect">
            <a:avLst/>
          </a:prstGeom>
          <a:noFill/>
        </p:spPr>
        <p:txBody>
          <a:bodyPr wrap="square" lIns="90842" tIns="45421" rIns="90842" bIns="45421" rtlCol="0">
            <a:spAutoFit/>
          </a:bodyPr>
          <a:lstStyle/>
          <a:p>
            <a:pPr algn="ctr" defTabSz="908410"/>
            <a:r>
              <a:rPr lang="es-PE" sz="1100" dirty="0">
                <a:solidFill>
                  <a:prstClr val="black"/>
                </a:solidFill>
                <a:latin typeface="Arial Black" panose="020B0A04020102020204" pitchFamily="34" charset="0"/>
              </a:rPr>
              <a:t>Data </a:t>
            </a:r>
            <a:r>
              <a:rPr lang="es-PE" sz="1100" dirty="0" err="1">
                <a:solidFill>
                  <a:prstClr val="black"/>
                </a:solidFill>
                <a:latin typeface="Arial Black" panose="020B0A04020102020204" pitchFamily="34" charset="0"/>
              </a:rPr>
              <a:t>Monitoring</a:t>
            </a:r>
            <a:r>
              <a:rPr lang="es-PE" sz="1100" dirty="0">
                <a:solidFill>
                  <a:prstClr val="black"/>
                </a:solidFill>
                <a:latin typeface="Arial Black" panose="020B0A04020102020204" pitchFamily="34" charset="0"/>
              </a:rPr>
              <a:t> </a:t>
            </a:r>
            <a:r>
              <a:rPr lang="es-PE" sz="1100" dirty="0" err="1">
                <a:solidFill>
                  <a:prstClr val="black"/>
                </a:solidFill>
                <a:latin typeface="Arial Black" panose="020B0A04020102020204" pitchFamily="34" charset="0"/>
              </a:rPr>
              <a:t>Flow</a:t>
            </a:r>
            <a:endParaRPr lang="es-PE" sz="1100" dirty="0">
              <a:solidFill>
                <a:prstClr val="black"/>
              </a:solidFill>
              <a:latin typeface="Arial Black" panose="020B0A04020102020204" pitchFamily="34" charset="0"/>
            </a:endParaRPr>
          </a:p>
        </p:txBody>
      </p:sp>
      <p:sp>
        <p:nvSpPr>
          <p:cNvPr id="20" name="TextBox 19"/>
          <p:cNvSpPr txBox="1"/>
          <p:nvPr/>
        </p:nvSpPr>
        <p:spPr>
          <a:xfrm>
            <a:off x="7467600" y="5947824"/>
            <a:ext cx="1249432" cy="830393"/>
          </a:xfrm>
          <a:prstGeom prst="rect">
            <a:avLst/>
          </a:prstGeom>
          <a:noFill/>
        </p:spPr>
        <p:txBody>
          <a:bodyPr wrap="square" lIns="90842" tIns="45421" rIns="90842" bIns="45421" rtlCol="0">
            <a:spAutoFit/>
          </a:bodyPr>
          <a:lstStyle/>
          <a:p>
            <a:pPr algn="ctr"/>
            <a:r>
              <a:rPr lang="en-US" sz="2400" dirty="0"/>
              <a:t>Poster # 3-54</a:t>
            </a:r>
          </a:p>
        </p:txBody>
      </p:sp>
    </p:spTree>
    <p:extLst>
      <p:ext uri="{BB962C8B-B14F-4D97-AF65-F5344CB8AC3E}">
        <p14:creationId xmlns:p14="http://schemas.microsoft.com/office/powerpoint/2010/main" val="179851967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1F497D">
                    <a:lumMod val="75000"/>
                  </a:srgbClr>
                </a:solidFill>
                <a:ea typeface="Calibri"/>
                <a:cs typeface="Times New Roman"/>
              </a:rPr>
              <a:t>Synthetic Satellite Imagery: A New Tool for GOES-R User Readiness and Cloud Forecast Visualization</a:t>
            </a:r>
          </a:p>
          <a:p>
            <a:r>
              <a:rPr lang="en-US" sz="2000" dirty="0">
                <a:solidFill>
                  <a:srgbClr val="1F497D">
                    <a:lumMod val="75000"/>
                  </a:srgbClr>
                </a:solidFill>
                <a:cs typeface="Arial" pitchFamily="34" charset="0"/>
              </a:rPr>
              <a:t>Dan Lindsey, NOAA/NESDIS/STAR/RAMMB, Fort Collins, CO</a:t>
            </a:r>
          </a:p>
          <a:p>
            <a:r>
              <a:rPr lang="en-US" sz="2000" dirty="0">
                <a:solidFill>
                  <a:srgbClr val="1F497D">
                    <a:lumMod val="75000"/>
                  </a:srgbClr>
                </a:solidFill>
                <a:cs typeface="Arial" pitchFamily="34" charset="0"/>
              </a:rPr>
              <a:t>Louie Grasso and Dan Bikos, CIRA</a:t>
            </a:r>
            <a:endParaRPr lang="en-US" sz="1800" dirty="0">
              <a:solidFill>
                <a:srgbClr val="1F497D">
                  <a:lumMod val="75000"/>
                </a:srgbClr>
              </a:solidFill>
              <a:cs typeface="Arial" pitchFamily="34" charset="0"/>
            </a:endParaRPr>
          </a:p>
        </p:txBody>
      </p:sp>
      <p:sp>
        <p:nvSpPr>
          <p:cNvPr id="5" name="Rectangle 5"/>
          <p:cNvSpPr txBox="1">
            <a:spLocks noChangeArrowheads="1"/>
          </p:cNvSpPr>
          <p:nvPr/>
        </p:nvSpPr>
        <p:spPr>
          <a:xfrm>
            <a:off x="76200" y="1905000"/>
            <a:ext cx="3962400" cy="4873816"/>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1800" kern="0" dirty="0">
                <a:solidFill>
                  <a:srgbClr val="333399"/>
                </a:solidFill>
                <a:latin typeface="Arial"/>
              </a:rPr>
              <a:t>Synthetic satellite imagery is being generated from high resolution NWP model output</a:t>
            </a:r>
          </a:p>
          <a:p>
            <a:pPr marL="340654" indent="-340654" algn="l" fontAlgn="base">
              <a:lnSpc>
                <a:spcPct val="90000"/>
              </a:lnSpc>
              <a:spcAft>
                <a:spcPct val="0"/>
              </a:spcAft>
              <a:buFontTx/>
              <a:buChar char="•"/>
            </a:pPr>
            <a:r>
              <a:rPr lang="en-US" sz="1800" kern="0" dirty="0">
                <a:solidFill>
                  <a:srgbClr val="333399"/>
                </a:solidFill>
                <a:latin typeface="Arial"/>
              </a:rPr>
              <a:t>The data is used as :</a:t>
            </a:r>
          </a:p>
          <a:p>
            <a:pPr marL="679730" lvl="1" indent="-225526" algn="l" fontAlgn="base">
              <a:lnSpc>
                <a:spcPct val="90000"/>
              </a:lnSpc>
              <a:spcAft>
                <a:spcPct val="0"/>
              </a:spcAft>
              <a:buFontTx/>
              <a:buChar char="•"/>
            </a:pPr>
            <a:r>
              <a:rPr lang="en-US" sz="1400" kern="0" dirty="0">
                <a:solidFill>
                  <a:srgbClr val="009999"/>
                </a:solidFill>
                <a:latin typeface="Arial"/>
              </a:rPr>
              <a:t>A proxy for GOES-R </a:t>
            </a:r>
            <a:r>
              <a:rPr lang="en-US" sz="1400" kern="0" dirty="0" err="1">
                <a:solidFill>
                  <a:srgbClr val="009999"/>
                </a:solidFill>
                <a:latin typeface="Arial"/>
              </a:rPr>
              <a:t>ABI</a:t>
            </a:r>
            <a:r>
              <a:rPr lang="en-US" sz="1400" kern="0" dirty="0">
                <a:solidFill>
                  <a:srgbClr val="009999"/>
                </a:solidFill>
                <a:latin typeface="Arial"/>
              </a:rPr>
              <a:t> data</a:t>
            </a:r>
          </a:p>
          <a:p>
            <a:pPr marL="679730" lvl="1" indent="-225526" algn="l" fontAlgn="base">
              <a:lnSpc>
                <a:spcPct val="90000"/>
              </a:lnSpc>
              <a:spcAft>
                <a:spcPct val="0"/>
              </a:spcAft>
              <a:buFontTx/>
              <a:buChar char="•"/>
            </a:pPr>
            <a:r>
              <a:rPr lang="en-US" sz="1400" kern="0" dirty="0">
                <a:solidFill>
                  <a:srgbClr val="009999"/>
                </a:solidFill>
                <a:latin typeface="Arial"/>
              </a:rPr>
              <a:t>A tool for preparing NWS forecasters for what GOES-R </a:t>
            </a:r>
            <a:r>
              <a:rPr lang="en-US" sz="1400" kern="0" dirty="0" err="1">
                <a:solidFill>
                  <a:srgbClr val="009999"/>
                </a:solidFill>
                <a:latin typeface="Arial"/>
              </a:rPr>
              <a:t>ABI</a:t>
            </a:r>
            <a:r>
              <a:rPr lang="en-US" sz="1400" kern="0" dirty="0">
                <a:solidFill>
                  <a:srgbClr val="009999"/>
                </a:solidFill>
                <a:latin typeface="Arial"/>
              </a:rPr>
              <a:t> bands will look like</a:t>
            </a:r>
          </a:p>
          <a:p>
            <a:pPr marL="679730" lvl="1" indent="-225526" algn="l" fontAlgn="base">
              <a:lnSpc>
                <a:spcPct val="90000"/>
              </a:lnSpc>
              <a:spcAft>
                <a:spcPct val="0"/>
              </a:spcAft>
              <a:buFontTx/>
              <a:buChar char="•"/>
            </a:pPr>
            <a:r>
              <a:rPr lang="en-US" sz="1400" kern="0" dirty="0">
                <a:solidFill>
                  <a:srgbClr val="009999"/>
                </a:solidFill>
                <a:latin typeface="Arial"/>
              </a:rPr>
              <a:t>A visualization tool for forecasters to easily see clouds in the high resolution model forecasts</a:t>
            </a:r>
          </a:p>
          <a:p>
            <a:pPr marL="225526" indent="-225526" algn="l" fontAlgn="base">
              <a:lnSpc>
                <a:spcPct val="90000"/>
              </a:lnSpc>
              <a:spcAft>
                <a:spcPct val="0"/>
              </a:spcAft>
              <a:buFontTx/>
              <a:buChar char="•"/>
            </a:pPr>
            <a:r>
              <a:rPr lang="en-US" sz="1800" kern="0" dirty="0">
                <a:solidFill>
                  <a:srgbClr val="333399"/>
                </a:solidFill>
                <a:latin typeface="Arial"/>
              </a:rPr>
              <a:t>This poster will summarize the work on synthetic satellite imagery and provide examples of its many uses and benefits</a:t>
            </a:r>
          </a:p>
          <a:p>
            <a:pPr algn="l" fontAlgn="base">
              <a:lnSpc>
                <a:spcPct val="90000"/>
              </a:lnSpc>
              <a:spcAft>
                <a:spcPct val="0"/>
              </a:spcAft>
            </a:pPr>
            <a:endParaRPr lang="en-US" sz="1800" kern="0" dirty="0">
              <a:solidFill>
                <a:srgbClr val="009999"/>
              </a:solidFill>
              <a:latin typeface="Arial"/>
            </a:endParaRPr>
          </a:p>
          <a:p>
            <a:pPr marL="225526" indent="-225526" algn="l" fontAlgn="base">
              <a:lnSpc>
                <a:spcPct val="90000"/>
              </a:lnSpc>
              <a:spcAft>
                <a:spcPct val="0"/>
              </a:spcAft>
              <a:buFontTx/>
              <a:buChar char="•"/>
            </a:pPr>
            <a:endParaRPr lang="en-US" sz="1800" kern="0" dirty="0">
              <a:solidFill>
                <a:srgbClr val="009999"/>
              </a:solidFill>
              <a:latin typeface="Arial"/>
            </a:endParaRPr>
          </a:p>
          <a:p>
            <a:pPr>
              <a:lnSpc>
                <a:spcPct val="90000"/>
              </a:lnSpc>
            </a:pPr>
            <a:endParaRPr lang="en-US" sz="1800" dirty="0">
              <a:solidFill>
                <a:prstClr val="black">
                  <a:tint val="75000"/>
                </a:prstClr>
              </a:solidFill>
            </a:endParaRPr>
          </a:p>
        </p:txBody>
      </p:sp>
      <p:sp>
        <p:nvSpPr>
          <p:cNvPr id="8" name="TextBox 7"/>
          <p:cNvSpPr txBox="1"/>
          <p:nvPr/>
        </p:nvSpPr>
        <p:spPr>
          <a:xfrm>
            <a:off x="4572000" y="4648205"/>
            <a:ext cx="4114800" cy="522616"/>
          </a:xfrm>
          <a:prstGeom prst="rect">
            <a:avLst/>
          </a:prstGeom>
          <a:noFill/>
        </p:spPr>
        <p:txBody>
          <a:bodyPr wrap="square" lIns="90842" tIns="45421" rIns="90842" bIns="45421" rtlCol="0">
            <a:spAutoFit/>
          </a:bodyPr>
          <a:lstStyle/>
          <a:p>
            <a:pPr algn="ctr" defTabSz="908410"/>
            <a:r>
              <a:rPr lang="en-US" sz="1400" i="1" dirty="0">
                <a:solidFill>
                  <a:prstClr val="black"/>
                </a:solidFill>
              </a:rPr>
              <a:t>Comparison between synthetic </a:t>
            </a:r>
            <a:r>
              <a:rPr lang="en-US" sz="1400" i="1" dirty="0" err="1">
                <a:solidFill>
                  <a:prstClr val="black"/>
                </a:solidFill>
              </a:rPr>
              <a:t>ABI</a:t>
            </a:r>
            <a:r>
              <a:rPr lang="en-US" sz="1400" i="1" dirty="0">
                <a:solidFill>
                  <a:prstClr val="black"/>
                </a:solidFill>
              </a:rPr>
              <a:t> band 13 (left) and observed GOES-15 band 4 (right) from 24 Nov. 2012</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a:t>
            </a:r>
          </a:p>
          <a:p>
            <a:pPr algn="ctr" defTabSz="908410"/>
            <a:r>
              <a:rPr lang="en-US" sz="2400" dirty="0">
                <a:solidFill>
                  <a:prstClr val="black"/>
                </a:solidFill>
              </a:rPr>
              <a:t> 3-4</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874" y="1905000"/>
            <a:ext cx="4809037" cy="2667000"/>
          </a:xfrm>
          <a:prstGeom prst="rect">
            <a:avLst/>
          </a:prstGeom>
        </p:spPr>
      </p:pic>
    </p:spTree>
    <p:extLst>
      <p:ext uri="{BB962C8B-B14F-4D97-AF65-F5344CB8AC3E}">
        <p14:creationId xmlns:p14="http://schemas.microsoft.com/office/powerpoint/2010/main" val="16182709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OMPS Limb Profiler </a:t>
            </a:r>
            <a:r>
              <a:rPr lang="en-US" sz="2800">
                <a:solidFill>
                  <a:srgbClr val="0000FF"/>
                </a:solidFill>
                <a:latin typeface="Arial" pitchFamily="34" charset="0"/>
                <a:cs typeface="Arial" pitchFamily="34" charset="0"/>
              </a:rPr>
              <a:t>(LP) aerosol </a:t>
            </a:r>
            <a:r>
              <a:rPr lang="en-US" sz="2800" dirty="0">
                <a:solidFill>
                  <a:srgbClr val="0000FF"/>
                </a:solidFill>
                <a:latin typeface="Arial" pitchFamily="34" charset="0"/>
                <a:cs typeface="Arial" pitchFamily="34" charset="0"/>
              </a:rPr>
              <a:t>extinction algorithm development -- Robert Loughman</a:t>
            </a:r>
            <a:r>
              <a:rPr lang="en-US" sz="2800" baseline="30000" dirty="0">
                <a:solidFill>
                  <a:srgbClr val="0000FF"/>
                </a:solidFill>
                <a:latin typeface="Arial" pitchFamily="34" charset="0"/>
                <a:cs typeface="Arial" pitchFamily="34" charset="0"/>
              </a:rPr>
              <a:t>1</a:t>
            </a:r>
            <a:r>
              <a:rPr lang="en-US" sz="2800" dirty="0">
                <a:solidFill>
                  <a:srgbClr val="0000FF"/>
                </a:solidFill>
                <a:latin typeface="Arial" pitchFamily="34" charset="0"/>
                <a:cs typeface="Arial" pitchFamily="34" charset="0"/>
              </a:rPr>
              <a:t>, Ernest Nyaku</a:t>
            </a:r>
            <a:r>
              <a:rPr lang="en-US" sz="2800" baseline="30000" dirty="0">
                <a:solidFill>
                  <a:srgbClr val="0000FF"/>
                </a:solidFill>
                <a:latin typeface="Arial" pitchFamily="34" charset="0"/>
                <a:cs typeface="Arial" pitchFamily="34" charset="0"/>
              </a:rPr>
              <a:t>1</a:t>
            </a:r>
            <a:r>
              <a:rPr lang="en-US" sz="2800" dirty="0">
                <a:solidFill>
                  <a:srgbClr val="0000FF"/>
                </a:solidFill>
                <a:latin typeface="Arial" pitchFamily="34" charset="0"/>
                <a:cs typeface="Arial" pitchFamily="34" charset="0"/>
              </a:rPr>
              <a:t>, P.K. Bhartia</a:t>
            </a:r>
            <a:r>
              <a:rPr lang="en-US" sz="2800" baseline="30000" dirty="0">
                <a:solidFill>
                  <a:srgbClr val="0000FF"/>
                </a:solidFill>
                <a:latin typeface="Arial" pitchFamily="34" charset="0"/>
                <a:cs typeface="Arial" pitchFamily="34" charset="0"/>
              </a:rPr>
              <a:t>2</a:t>
            </a:r>
            <a:r>
              <a:rPr lang="en-US" sz="2800" dirty="0">
                <a:solidFill>
                  <a:srgbClr val="0000FF"/>
                </a:solidFill>
                <a:latin typeface="Arial" pitchFamily="34" charset="0"/>
                <a:cs typeface="Arial" pitchFamily="34" charset="0"/>
              </a:rPr>
              <a:t> and Nick Gorkavyi</a:t>
            </a:r>
            <a:r>
              <a:rPr lang="en-US" sz="2800" baseline="30000" dirty="0">
                <a:solidFill>
                  <a:srgbClr val="0000FF"/>
                </a:solidFill>
                <a:latin typeface="Arial" pitchFamily="34" charset="0"/>
                <a:cs typeface="Arial" pitchFamily="34" charset="0"/>
              </a:rPr>
              <a:t>3</a:t>
            </a:r>
          </a:p>
          <a:p>
            <a:r>
              <a:rPr lang="en-US" sz="1800" baseline="30000" dirty="0">
                <a:solidFill>
                  <a:srgbClr val="0000FF"/>
                </a:solidFill>
                <a:latin typeface="Arial" pitchFamily="34" charset="0"/>
                <a:cs typeface="Arial" pitchFamily="34" charset="0"/>
              </a:rPr>
              <a:t>1</a:t>
            </a:r>
            <a:r>
              <a:rPr lang="en-US" sz="1800" dirty="0">
                <a:solidFill>
                  <a:srgbClr val="0000FF"/>
                </a:solidFill>
                <a:latin typeface="Arial" pitchFamily="34" charset="0"/>
                <a:cs typeface="Arial" pitchFamily="34" charset="0"/>
              </a:rPr>
              <a:t>Hampton University, Dept. of Atmospheric And Planetary Science, Hampton, VA</a:t>
            </a:r>
          </a:p>
          <a:p>
            <a:r>
              <a:rPr lang="en-US" sz="1800" baseline="30000" dirty="0">
                <a:solidFill>
                  <a:srgbClr val="0000FF"/>
                </a:solidFill>
                <a:latin typeface="Arial" pitchFamily="34" charset="0"/>
                <a:cs typeface="Arial" pitchFamily="34" charset="0"/>
              </a:rPr>
              <a:t>2</a:t>
            </a:r>
            <a:r>
              <a:rPr lang="en-US" sz="1800" dirty="0">
                <a:solidFill>
                  <a:srgbClr val="0000FF"/>
                </a:solidFill>
                <a:latin typeface="Arial" pitchFamily="34" charset="0"/>
                <a:cs typeface="Arial" pitchFamily="34" charset="0"/>
              </a:rPr>
              <a:t>NASA Goddard Space Flight Center / </a:t>
            </a:r>
            <a:r>
              <a:rPr lang="en-US" sz="1800" baseline="30000" dirty="0">
                <a:solidFill>
                  <a:srgbClr val="0000FF"/>
                </a:solidFill>
                <a:latin typeface="Arial" pitchFamily="34" charset="0"/>
                <a:cs typeface="Arial" pitchFamily="34" charset="0"/>
              </a:rPr>
              <a:t>3</a:t>
            </a:r>
            <a:r>
              <a:rPr lang="en-US" sz="1800" dirty="0">
                <a:solidFill>
                  <a:srgbClr val="0000FF"/>
                </a:solidFill>
                <a:latin typeface="Arial" pitchFamily="34" charset="0"/>
                <a:cs typeface="Arial" pitchFamily="34" charset="0"/>
              </a:rPr>
              <a:t>SSAI, Greenbelt, MD</a:t>
            </a:r>
          </a:p>
        </p:txBody>
      </p:sp>
      <p:sp>
        <p:nvSpPr>
          <p:cNvPr id="5" name="Rectangle 5"/>
          <p:cNvSpPr txBox="1">
            <a:spLocks noChangeArrowheads="1"/>
          </p:cNvSpPr>
          <p:nvPr/>
        </p:nvSpPr>
        <p:spPr>
          <a:xfrm>
            <a:off x="76200" y="1905000"/>
            <a:ext cx="5029200" cy="4953000"/>
          </a:xfrm>
          <a:prstGeom prst="rect">
            <a:avLst/>
          </a:prstGeom>
        </p:spPr>
        <p:txBody>
          <a:bodyPr vert="horz" lIns="90842" tIns="45421" rIns="90842" bIns="45421"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2800" kern="0" dirty="0">
                <a:solidFill>
                  <a:srgbClr val="333399"/>
                </a:solidFill>
                <a:latin typeface="Arial"/>
              </a:rPr>
              <a:t>The OMPS LP orbit offers great sensitivity to aerosols, particularly in the NH</a:t>
            </a:r>
          </a:p>
          <a:p>
            <a:pPr marL="738084" lvl="1" indent="-283878" algn="l" fontAlgn="base">
              <a:lnSpc>
                <a:spcPct val="90000"/>
              </a:lnSpc>
              <a:spcAft>
                <a:spcPct val="0"/>
              </a:spcAft>
              <a:buFontTx/>
              <a:buChar char="–"/>
            </a:pPr>
            <a:r>
              <a:rPr lang="en-US" sz="2000" kern="0" dirty="0">
                <a:solidFill>
                  <a:srgbClr val="009999"/>
                </a:solidFill>
                <a:latin typeface="Arial"/>
              </a:rPr>
              <a:t>Efforts are underway to simplify the OMPS LP aerosol retrieval and make its residuals easier to interpret</a:t>
            </a:r>
          </a:p>
          <a:p>
            <a:pPr marL="738084" lvl="1" indent="-283878" algn="l" fontAlgn="base">
              <a:lnSpc>
                <a:spcPct val="90000"/>
              </a:lnSpc>
              <a:spcAft>
                <a:spcPct val="0"/>
              </a:spcAft>
              <a:buFontTx/>
              <a:buChar char="–"/>
            </a:pPr>
            <a:r>
              <a:rPr lang="en-US" sz="2000" kern="0" dirty="0">
                <a:solidFill>
                  <a:srgbClr val="009999"/>
                </a:solidFill>
                <a:latin typeface="Arial"/>
              </a:rPr>
              <a:t>The updated algorithm uses the </a:t>
            </a:r>
            <a:r>
              <a:rPr lang="en-US" sz="2000" kern="0" dirty="0" err="1">
                <a:solidFill>
                  <a:srgbClr val="009999"/>
                </a:solidFill>
                <a:latin typeface="Arial"/>
              </a:rPr>
              <a:t>Chahine</a:t>
            </a:r>
            <a:r>
              <a:rPr lang="en-US" sz="2000" kern="0" dirty="0">
                <a:solidFill>
                  <a:srgbClr val="009999"/>
                </a:solidFill>
                <a:latin typeface="Arial"/>
              </a:rPr>
              <a:t> method to retrieve aerosol properties at 675 nm, with an improved </a:t>
            </a:r>
            <a:r>
              <a:rPr lang="en-US" sz="2000" kern="0" dirty="0" err="1">
                <a:solidFill>
                  <a:srgbClr val="009999"/>
                </a:solidFill>
                <a:latin typeface="Arial"/>
              </a:rPr>
              <a:t>radiative</a:t>
            </a:r>
            <a:r>
              <a:rPr lang="en-US" sz="2000" kern="0" dirty="0">
                <a:solidFill>
                  <a:srgbClr val="009999"/>
                </a:solidFill>
                <a:latin typeface="Arial"/>
              </a:rPr>
              <a:t> transfer model</a:t>
            </a:r>
          </a:p>
          <a:p>
            <a:pPr marL="738084" lvl="1" indent="-283878" algn="l" fontAlgn="base">
              <a:lnSpc>
                <a:spcPct val="90000"/>
              </a:lnSpc>
              <a:spcAft>
                <a:spcPct val="0"/>
              </a:spcAft>
              <a:buFontTx/>
              <a:buChar char="–"/>
            </a:pPr>
            <a:r>
              <a:rPr lang="en-US" sz="2000" kern="0" dirty="0">
                <a:solidFill>
                  <a:srgbClr val="009999"/>
                </a:solidFill>
                <a:latin typeface="Arial"/>
              </a:rPr>
              <a:t>Retrieval quality depends on improved stray light characterization </a:t>
            </a:r>
          </a:p>
          <a:p>
            <a:pPr>
              <a:lnSpc>
                <a:spcPct val="90000"/>
              </a:lnSpc>
            </a:pPr>
            <a:endParaRPr lang="en-US" dirty="0">
              <a:solidFill>
                <a:prstClr val="black">
                  <a:tint val="75000"/>
                </a:prstClr>
              </a:solidFill>
            </a:endParaRPr>
          </a:p>
        </p:txBody>
      </p:sp>
      <p:sp>
        <p:nvSpPr>
          <p:cNvPr id="8" name="TextBox 7"/>
          <p:cNvSpPr txBox="1"/>
          <p:nvPr/>
        </p:nvSpPr>
        <p:spPr>
          <a:xfrm>
            <a:off x="5105400" y="5559627"/>
            <a:ext cx="3886200" cy="522616"/>
          </a:xfrm>
          <a:prstGeom prst="rect">
            <a:avLst/>
          </a:prstGeom>
          <a:noFill/>
        </p:spPr>
        <p:txBody>
          <a:bodyPr wrap="square" lIns="90842" tIns="45421" rIns="90842" bIns="45421" rtlCol="0">
            <a:spAutoFit/>
          </a:bodyPr>
          <a:lstStyle/>
          <a:p>
            <a:pPr defTabSz="908410"/>
            <a:r>
              <a:rPr lang="en-US" sz="1400" i="1" dirty="0">
                <a:solidFill>
                  <a:prstClr val="black"/>
                </a:solidFill>
              </a:rPr>
              <a:t>Retrieved aerosol extinction profiles (674.5 nm) Imager) data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defTabSz="908410"/>
            <a:r>
              <a:rPr lang="en-US" sz="2400" dirty="0">
                <a:solidFill>
                  <a:prstClr val="black"/>
                </a:solidFill>
              </a:rPr>
              <a:t>Poster # 3.57</a:t>
            </a:r>
          </a:p>
        </p:txBody>
      </p:sp>
      <p:pic>
        <p:nvPicPr>
          <p:cNvPr id="9" name="Picture 1"/>
          <p:cNvPicPr>
            <a:picLocks noChangeAspect="1" noChangeArrowheads="1"/>
          </p:cNvPicPr>
          <p:nvPr/>
        </p:nvPicPr>
        <p:blipFill>
          <a:blip r:embed="rId3" cstate="print"/>
          <a:srcRect/>
          <a:stretch>
            <a:fillRect/>
          </a:stretch>
        </p:blipFill>
        <p:spPr bwMode="auto">
          <a:xfrm>
            <a:off x="5257800" y="2064574"/>
            <a:ext cx="3324600" cy="3481110"/>
          </a:xfrm>
          <a:prstGeom prst="rect">
            <a:avLst/>
          </a:prstGeom>
          <a:noFill/>
          <a:ln w="9525">
            <a:noFill/>
            <a:round/>
            <a:headEnd/>
            <a:tailEnd/>
          </a:ln>
          <a:effectLst/>
        </p:spPr>
      </p:pic>
    </p:spTree>
    <p:extLst>
      <p:ext uri="{BB962C8B-B14F-4D97-AF65-F5344CB8AC3E}">
        <p14:creationId xmlns:p14="http://schemas.microsoft.com/office/powerpoint/2010/main" val="41512528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7495" y="838201"/>
            <a:ext cx="9144000" cy="685799"/>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Low Cost NOAA Satellite Signal Receiver for the Characterization of Astronomical Sites</a:t>
            </a:r>
          </a:p>
          <a:p>
            <a:r>
              <a:rPr lang="en-US" sz="2000" dirty="0">
                <a:solidFill>
                  <a:srgbClr val="0000FF"/>
                </a:solidFill>
                <a:latin typeface="Arial" pitchFamily="34" charset="0"/>
                <a:cs typeface="Arial" pitchFamily="34" charset="0"/>
              </a:rPr>
              <a:t>Gary Flores</a:t>
            </a:r>
            <a:r>
              <a:rPr lang="en-US" sz="11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Ericson Lopez</a:t>
            </a:r>
            <a:r>
              <a:rPr lang="en-US" sz="11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Luis Tituaña</a:t>
            </a:r>
            <a:r>
              <a:rPr lang="en-US" sz="12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Edwin Mena</a:t>
            </a:r>
            <a:r>
              <a:rPr lang="en-US" sz="12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Daniel Vera</a:t>
            </a:r>
            <a:r>
              <a:rPr lang="en-US" sz="12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a:t>
            </a:r>
          </a:p>
          <a:p>
            <a:r>
              <a:rPr lang="en-US" sz="2000" dirty="0">
                <a:solidFill>
                  <a:srgbClr val="0000FF"/>
                </a:solidFill>
                <a:latin typeface="Arial" pitchFamily="34" charset="0"/>
                <a:cs typeface="Arial" pitchFamily="34" charset="0"/>
              </a:rPr>
              <a:t>Jairo Armijos</a:t>
            </a:r>
            <a:r>
              <a:rPr lang="en-US" sz="1200" dirty="0">
                <a:solidFill>
                  <a:srgbClr val="0000FF"/>
                </a:solidFill>
                <a:latin typeface="Arial" pitchFamily="34" charset="0"/>
                <a:cs typeface="Arial" pitchFamily="34" charset="0"/>
              </a:rPr>
              <a:t>1</a:t>
            </a:r>
            <a:r>
              <a:rPr lang="en-US" sz="2000" dirty="0">
                <a:solidFill>
                  <a:srgbClr val="0000FF"/>
                </a:solidFill>
                <a:latin typeface="Arial" pitchFamily="34" charset="0"/>
                <a:cs typeface="Arial" pitchFamily="34" charset="0"/>
              </a:rPr>
              <a:t> &amp; Enrique Lascano</a:t>
            </a:r>
            <a:r>
              <a:rPr lang="en-US" sz="1200" dirty="0">
                <a:solidFill>
                  <a:srgbClr val="0000FF"/>
                </a:solidFill>
                <a:latin typeface="Arial" pitchFamily="34" charset="0"/>
                <a:cs typeface="Arial" pitchFamily="34" charset="0"/>
              </a:rPr>
              <a:t>2</a:t>
            </a:r>
          </a:p>
          <a:p>
            <a:r>
              <a:rPr lang="en-US" sz="1800" dirty="0">
                <a:solidFill>
                  <a:srgbClr val="0000FF"/>
                </a:solidFill>
                <a:latin typeface="Arial" pitchFamily="34" charset="0"/>
                <a:cs typeface="Arial" pitchFamily="34" charset="0"/>
              </a:rPr>
              <a:t>Quito Astronomical Observatory of National Polytechnic School </a:t>
            </a:r>
            <a:r>
              <a:rPr lang="en-US" sz="1200" dirty="0">
                <a:solidFill>
                  <a:srgbClr val="0000FF"/>
                </a:solidFill>
                <a:latin typeface="Arial" pitchFamily="34" charset="0"/>
                <a:cs typeface="Arial" pitchFamily="34" charset="0"/>
              </a:rPr>
              <a:t>1</a:t>
            </a:r>
            <a:r>
              <a:rPr lang="en-US" sz="1800" dirty="0">
                <a:solidFill>
                  <a:srgbClr val="0000FF"/>
                </a:solidFill>
                <a:latin typeface="Arial" pitchFamily="34" charset="0"/>
                <a:cs typeface="Arial" pitchFamily="34" charset="0"/>
              </a:rPr>
              <a:t> </a:t>
            </a:r>
          </a:p>
          <a:p>
            <a:r>
              <a:rPr lang="en-US" sz="1800" dirty="0">
                <a:solidFill>
                  <a:srgbClr val="0000FF"/>
                </a:solidFill>
                <a:latin typeface="Arial" pitchFamily="34" charset="0"/>
                <a:cs typeface="Arial" pitchFamily="34" charset="0"/>
              </a:rPr>
              <a:t>and Ecuadorian Space Institute,</a:t>
            </a:r>
            <a:r>
              <a:rPr lang="en-US" sz="1100" dirty="0">
                <a:solidFill>
                  <a:srgbClr val="0000FF"/>
                </a:solidFill>
                <a:latin typeface="Arial" pitchFamily="34" charset="0"/>
                <a:cs typeface="Arial" pitchFamily="34" charset="0"/>
              </a:rPr>
              <a:t>2</a:t>
            </a:r>
            <a:r>
              <a:rPr lang="en-US" sz="1800" dirty="0">
                <a:solidFill>
                  <a:srgbClr val="0000FF"/>
                </a:solidFill>
                <a:latin typeface="Arial" pitchFamily="34" charset="0"/>
                <a:cs typeface="Arial" pitchFamily="34" charset="0"/>
              </a:rPr>
              <a:t> Quito, Ecuador</a:t>
            </a:r>
          </a:p>
        </p:txBody>
      </p:sp>
      <p:sp>
        <p:nvSpPr>
          <p:cNvPr id="5" name="Rectangle 5"/>
          <p:cNvSpPr txBox="1">
            <a:spLocks noChangeArrowheads="1"/>
          </p:cNvSpPr>
          <p:nvPr/>
        </p:nvSpPr>
        <p:spPr>
          <a:xfrm>
            <a:off x="-380996" y="2209800"/>
            <a:ext cx="5334001" cy="4648200"/>
          </a:xfrm>
          <a:prstGeom prst="rect">
            <a:avLst/>
          </a:prstGeom>
        </p:spPr>
        <p:txBody>
          <a:bodyPr vert="horz" lIns="90842" tIns="45421" rIns="90842" bIns="45421"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fontAlgn="base">
              <a:lnSpc>
                <a:spcPct val="90000"/>
              </a:lnSpc>
              <a:spcAft>
                <a:spcPct val="0"/>
              </a:spcAft>
            </a:pPr>
            <a:r>
              <a:rPr lang="en-US" sz="3000" kern="0" dirty="0">
                <a:solidFill>
                  <a:srgbClr val="333399"/>
                </a:solidFill>
                <a:latin typeface="Arial"/>
              </a:rPr>
              <a:t>Astronomical sites can be characterized  using low cost, satellite receiver built as university project. </a:t>
            </a:r>
          </a:p>
          <a:p>
            <a:pPr marL="738084" lvl="1" indent="-283878" algn="l" fontAlgn="base">
              <a:lnSpc>
                <a:spcPct val="90000"/>
              </a:lnSpc>
              <a:spcAft>
                <a:spcPct val="0"/>
              </a:spcAft>
              <a:buFontTx/>
              <a:buChar char="–"/>
            </a:pPr>
            <a:r>
              <a:rPr lang="en-US" sz="2200" kern="0" dirty="0">
                <a:solidFill>
                  <a:srgbClr val="009999"/>
                </a:solidFill>
                <a:latin typeface="Arial"/>
              </a:rPr>
              <a:t>The radio system, developed at Quito Astronomical Observatory, was used to sensing interference in the frequency ranges: I (1-200 MHz) and II (1300-1400 MHz).</a:t>
            </a:r>
          </a:p>
          <a:p>
            <a:pPr marL="738084" lvl="1" indent="-283878" algn="l" fontAlgn="base">
              <a:lnSpc>
                <a:spcPct val="90000"/>
              </a:lnSpc>
              <a:spcAft>
                <a:spcPct val="0"/>
              </a:spcAft>
              <a:buFontTx/>
              <a:buChar char="–"/>
            </a:pPr>
            <a:r>
              <a:rPr lang="es-EC" sz="2200" kern="0" dirty="0">
                <a:solidFill>
                  <a:srgbClr val="009999"/>
                </a:solidFill>
                <a:latin typeface="Arial"/>
              </a:rPr>
              <a:t>In </a:t>
            </a:r>
            <a:r>
              <a:rPr lang="es-EC" sz="2200" kern="0" dirty="0" err="1">
                <a:solidFill>
                  <a:srgbClr val="009999"/>
                </a:solidFill>
                <a:latin typeface="Arial"/>
              </a:rPr>
              <a:t>the</a:t>
            </a:r>
            <a:r>
              <a:rPr lang="es-EC" sz="2200" kern="0" dirty="0">
                <a:solidFill>
                  <a:srgbClr val="009999"/>
                </a:solidFill>
                <a:latin typeface="Arial"/>
              </a:rPr>
              <a:t> I </a:t>
            </a:r>
            <a:r>
              <a:rPr lang="es-EC" sz="2200" kern="0" dirty="0" err="1">
                <a:solidFill>
                  <a:srgbClr val="009999"/>
                </a:solidFill>
                <a:latin typeface="Arial"/>
              </a:rPr>
              <a:t>range</a:t>
            </a:r>
            <a:r>
              <a:rPr lang="es-EC" sz="2200" kern="0" dirty="0">
                <a:solidFill>
                  <a:srgbClr val="009999"/>
                </a:solidFill>
                <a:latin typeface="Arial"/>
              </a:rPr>
              <a:t>, </a:t>
            </a:r>
            <a:r>
              <a:rPr lang="es-EC" sz="2200" kern="0" dirty="0" err="1">
                <a:solidFill>
                  <a:srgbClr val="009999"/>
                </a:solidFill>
                <a:latin typeface="Arial"/>
              </a:rPr>
              <a:t>many</a:t>
            </a:r>
            <a:r>
              <a:rPr lang="es-EC" sz="2200" kern="0" dirty="0">
                <a:solidFill>
                  <a:srgbClr val="009999"/>
                </a:solidFill>
                <a:latin typeface="Arial"/>
              </a:rPr>
              <a:t> </a:t>
            </a:r>
            <a:r>
              <a:rPr lang="es-EC" sz="2200" kern="0" dirty="0" err="1">
                <a:solidFill>
                  <a:srgbClr val="009999"/>
                </a:solidFill>
                <a:latin typeface="Arial"/>
              </a:rPr>
              <a:t>spectral</a:t>
            </a:r>
            <a:r>
              <a:rPr lang="es-EC" sz="2200" kern="0" dirty="0">
                <a:solidFill>
                  <a:srgbClr val="009999"/>
                </a:solidFill>
                <a:latin typeface="Arial"/>
              </a:rPr>
              <a:t> </a:t>
            </a:r>
            <a:r>
              <a:rPr lang="es-EC" sz="2200" kern="0" dirty="0" err="1">
                <a:solidFill>
                  <a:srgbClr val="009999"/>
                </a:solidFill>
                <a:latin typeface="Arial"/>
              </a:rPr>
              <a:t>features</a:t>
            </a:r>
            <a:r>
              <a:rPr lang="es-EC" sz="2200" kern="0" dirty="0">
                <a:solidFill>
                  <a:srgbClr val="009999"/>
                </a:solidFill>
                <a:latin typeface="Arial"/>
              </a:rPr>
              <a:t> (</a:t>
            </a:r>
            <a:r>
              <a:rPr lang="es-EC" sz="2200" kern="0" dirty="0" err="1">
                <a:solidFill>
                  <a:srgbClr val="009999"/>
                </a:solidFill>
                <a:latin typeface="Arial"/>
              </a:rPr>
              <a:t>contamination</a:t>
            </a:r>
            <a:r>
              <a:rPr lang="es-EC" sz="2200" kern="0" dirty="0">
                <a:solidFill>
                  <a:srgbClr val="009999"/>
                </a:solidFill>
                <a:latin typeface="Arial"/>
              </a:rPr>
              <a:t>) </a:t>
            </a:r>
            <a:r>
              <a:rPr lang="es-EC" sz="2200" kern="0" dirty="0" err="1">
                <a:solidFill>
                  <a:srgbClr val="009999"/>
                </a:solidFill>
                <a:latin typeface="Arial"/>
              </a:rPr>
              <a:t>were</a:t>
            </a:r>
            <a:r>
              <a:rPr lang="es-EC" sz="2200" kern="0" dirty="0">
                <a:solidFill>
                  <a:srgbClr val="009999"/>
                </a:solidFill>
                <a:latin typeface="Arial"/>
              </a:rPr>
              <a:t> </a:t>
            </a:r>
            <a:r>
              <a:rPr lang="es-EC" sz="2200" kern="0" dirty="0" err="1">
                <a:solidFill>
                  <a:srgbClr val="009999"/>
                </a:solidFill>
                <a:latin typeface="Arial"/>
              </a:rPr>
              <a:t>found</a:t>
            </a:r>
            <a:r>
              <a:rPr lang="es-EC" sz="2200" kern="0" dirty="0">
                <a:solidFill>
                  <a:srgbClr val="009999"/>
                </a:solidFill>
                <a:latin typeface="Arial"/>
              </a:rPr>
              <a:t>.</a:t>
            </a:r>
          </a:p>
          <a:p>
            <a:pPr marL="738084" lvl="1" indent="-283878" algn="l" fontAlgn="base">
              <a:lnSpc>
                <a:spcPct val="90000"/>
              </a:lnSpc>
              <a:spcAft>
                <a:spcPct val="0"/>
              </a:spcAft>
              <a:buFontTx/>
              <a:buChar char="–"/>
            </a:pPr>
            <a:r>
              <a:rPr lang="en-US" sz="2200" kern="0" dirty="0">
                <a:solidFill>
                  <a:srgbClr val="009999"/>
                </a:solidFill>
                <a:latin typeface="Arial"/>
              </a:rPr>
              <a:t>While, the noise amplitude is low enough, as ~2 dB/</a:t>
            </a:r>
            <a:r>
              <a:rPr lang="en-US" sz="2200" kern="0" dirty="0" err="1">
                <a:solidFill>
                  <a:srgbClr val="009999"/>
                </a:solidFill>
                <a:latin typeface="Arial"/>
              </a:rPr>
              <a:t>sqrt</a:t>
            </a:r>
            <a:r>
              <a:rPr lang="en-US" sz="2200" kern="0" dirty="0">
                <a:solidFill>
                  <a:srgbClr val="009999"/>
                </a:solidFill>
                <a:latin typeface="Arial"/>
              </a:rPr>
              <a:t>(Hz) in the II range. </a:t>
            </a:r>
          </a:p>
          <a:p>
            <a:pPr marL="738084" lvl="1" indent="-283878" algn="l" fontAlgn="base">
              <a:lnSpc>
                <a:spcPct val="90000"/>
              </a:lnSpc>
              <a:spcAft>
                <a:spcPct val="0"/>
              </a:spcAft>
              <a:buFontTx/>
              <a:buChar char="–"/>
            </a:pPr>
            <a:r>
              <a:rPr lang="en-US" sz="2200" kern="0" dirty="0">
                <a:solidFill>
                  <a:srgbClr val="009999"/>
                </a:solidFill>
                <a:latin typeface="Arial"/>
              </a:rPr>
              <a:t>Therefore, radio emission from astrophysical sources, in the 1300-1500 MHz range, would be not affected by radio interferences.</a:t>
            </a:r>
          </a:p>
        </p:txBody>
      </p:sp>
      <p:sp>
        <p:nvSpPr>
          <p:cNvPr id="8" name="TextBox 7"/>
          <p:cNvSpPr txBox="1"/>
          <p:nvPr/>
        </p:nvSpPr>
        <p:spPr>
          <a:xfrm>
            <a:off x="5105400" y="5298017"/>
            <a:ext cx="3886200" cy="522616"/>
          </a:xfrm>
          <a:prstGeom prst="rect">
            <a:avLst/>
          </a:prstGeom>
          <a:noFill/>
        </p:spPr>
        <p:txBody>
          <a:bodyPr wrap="square" lIns="90842" tIns="45421" rIns="90842" bIns="45421" rtlCol="0">
            <a:spAutoFit/>
          </a:bodyPr>
          <a:lstStyle/>
          <a:p>
            <a:r>
              <a:rPr lang="en-US" sz="1400" i="1" dirty="0"/>
              <a:t>Radio spectra at Jerusalem Park, near Quito, Ecuador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6069768"/>
            <a:ext cx="3041754" cy="761999"/>
          </a:xfrm>
          <a:prstGeom prst="rect">
            <a:avLst/>
          </a:prstGeom>
        </p:spPr>
      </p:pic>
      <p:sp>
        <p:nvSpPr>
          <p:cNvPr id="3" name="TextBox 2"/>
          <p:cNvSpPr txBox="1"/>
          <p:nvPr/>
        </p:nvSpPr>
        <p:spPr>
          <a:xfrm>
            <a:off x="7467600" y="5947824"/>
            <a:ext cx="1676400" cy="830393"/>
          </a:xfrm>
          <a:prstGeom prst="rect">
            <a:avLst/>
          </a:prstGeom>
          <a:noFill/>
        </p:spPr>
        <p:txBody>
          <a:bodyPr wrap="square" lIns="90842" tIns="45421" rIns="90842" bIns="45421" rtlCol="0">
            <a:spAutoFit/>
          </a:bodyPr>
          <a:lstStyle/>
          <a:p>
            <a:pPr algn="ctr"/>
            <a:r>
              <a:rPr lang="en-US" sz="2400" dirty="0"/>
              <a:t>Poster # 3.59</a:t>
            </a:r>
          </a:p>
        </p:txBody>
      </p:sp>
      <p:pic>
        <p:nvPicPr>
          <p:cNvPr id="9" name="8 Imagen" descr="C:\Users\dan\Downloads\espectros (1).jpg"/>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0"/>
            <a:ext cx="4038600" cy="2876351"/>
          </a:xfrm>
          <a:prstGeom prst="rect">
            <a:avLst/>
          </a:prstGeom>
          <a:noFill/>
          <a:ln>
            <a:noFill/>
          </a:ln>
        </p:spPr>
      </p:pic>
    </p:spTree>
    <p:extLst>
      <p:ext uri="{BB962C8B-B14F-4D97-AF65-F5344CB8AC3E}">
        <p14:creationId xmlns:p14="http://schemas.microsoft.com/office/powerpoint/2010/main" val="36071824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3366FF"/>
                </a:solidFill>
              </a:rPr>
              <a:t>Suomi NPP CrIS and </a:t>
            </a:r>
            <a:r>
              <a:rPr lang="en-US" sz="2800" b="1" dirty="0" smtClean="0">
                <a:solidFill>
                  <a:srgbClr val="3366FF"/>
                </a:solidFill>
              </a:rPr>
              <a:t>MetOp </a:t>
            </a:r>
            <a:r>
              <a:rPr lang="en-US" sz="2800" b="1" dirty="0">
                <a:solidFill>
                  <a:srgbClr val="3366FF"/>
                </a:solidFill>
              </a:rPr>
              <a:t>IASI Sounding </a:t>
            </a:r>
            <a:r>
              <a:rPr lang="en-US" sz="2800" b="1" dirty="0" smtClean="0">
                <a:solidFill>
                  <a:srgbClr val="3366FF"/>
                </a:solidFill>
              </a:rPr>
              <a:t>Validation</a:t>
            </a:r>
          </a:p>
          <a:p>
            <a:r>
              <a:rPr lang="en-US" sz="2800" b="1" dirty="0" smtClean="0">
                <a:solidFill>
                  <a:srgbClr val="3366FF"/>
                </a:solidFill>
              </a:rPr>
              <a:t>William L. Smith Sr.</a:t>
            </a:r>
            <a:endParaRPr lang="en-US" sz="2800" dirty="0">
              <a:solidFill>
                <a:srgbClr val="3366FF"/>
              </a:solidFill>
            </a:endParaRPr>
          </a:p>
          <a:p>
            <a:r>
              <a:rPr lang="en-US" sz="1800" dirty="0" smtClean="0">
                <a:solidFill>
                  <a:srgbClr val="0000FF"/>
                </a:solidFill>
                <a:latin typeface="Arial" pitchFamily="34" charset="0"/>
                <a:cs typeface="Arial" pitchFamily="34" charset="0"/>
              </a:rPr>
              <a:t>SSEC University of Wisconsin - Madison</a:t>
            </a:r>
          </a:p>
          <a:p>
            <a:r>
              <a:rPr lang="en-US" sz="1800" dirty="0" smtClean="0">
                <a:solidFill>
                  <a:srgbClr val="0000FF"/>
                </a:solidFill>
                <a:latin typeface="Arial" pitchFamily="34" charset="0"/>
                <a:cs typeface="Arial" pitchFamily="34" charset="0"/>
              </a:rPr>
              <a:t>Madison, WI</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905000"/>
            <a:ext cx="49530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kern="0" dirty="0" smtClean="0">
                <a:solidFill>
                  <a:srgbClr val="333399"/>
                </a:solidFill>
                <a:latin typeface="Arial"/>
              </a:rPr>
              <a:t>CrIS and IASI Soundings Can Improve Severe Storm Forecasts</a:t>
            </a:r>
          </a:p>
          <a:p>
            <a:pPr marL="742950" lvl="1" indent="-285750" algn="l" fontAlgn="base">
              <a:lnSpc>
                <a:spcPct val="90000"/>
              </a:lnSpc>
              <a:spcAft>
                <a:spcPct val="0"/>
              </a:spcAft>
              <a:buFontTx/>
              <a:buChar char="–"/>
            </a:pPr>
            <a:r>
              <a:rPr lang="en-US" sz="2000" kern="0" dirty="0" smtClean="0">
                <a:solidFill>
                  <a:srgbClr val="009999"/>
                </a:solidFill>
                <a:latin typeface="Arial"/>
              </a:rPr>
              <a:t>Diurnal changes of thermodynamic conditions antecedent to severe convective weather can be observed with the combination of CrIS and IASI vertical soundings</a:t>
            </a:r>
          </a:p>
          <a:p>
            <a:pPr marL="742950" lvl="1" indent="-285750" algn="l" fontAlgn="base">
              <a:lnSpc>
                <a:spcPct val="90000"/>
              </a:lnSpc>
              <a:spcAft>
                <a:spcPct val="0"/>
              </a:spcAft>
              <a:buFontTx/>
              <a:buChar char="–"/>
            </a:pPr>
            <a:r>
              <a:rPr lang="en-US" sz="2000" kern="0" dirty="0" smtClean="0">
                <a:solidFill>
                  <a:srgbClr val="009999"/>
                </a:solidFill>
                <a:latin typeface="Arial"/>
              </a:rPr>
              <a:t>Data from three airborne missions have been used to validate the accuracy of CrIS &amp; IASI  soundings and their potential forecast utility</a:t>
            </a:r>
          </a:p>
          <a:p>
            <a:pPr>
              <a:lnSpc>
                <a:spcPct val="90000"/>
              </a:lnSpc>
            </a:pPr>
            <a:endParaRPr lang="en-US" dirty="0">
              <a:solidFill>
                <a:prstClr val="black">
                  <a:tint val="75000"/>
                </a:prstClr>
              </a:solidFill>
            </a:endParaRPr>
          </a:p>
        </p:txBody>
      </p:sp>
      <p:sp>
        <p:nvSpPr>
          <p:cNvPr id="8" name="TextBox 7"/>
          <p:cNvSpPr txBox="1"/>
          <p:nvPr/>
        </p:nvSpPr>
        <p:spPr>
          <a:xfrm>
            <a:off x="4495800" y="5178623"/>
            <a:ext cx="4724400" cy="523220"/>
          </a:xfrm>
          <a:prstGeom prst="rect">
            <a:avLst/>
          </a:prstGeom>
          <a:noFill/>
        </p:spPr>
        <p:txBody>
          <a:bodyPr wrap="square" rtlCol="0">
            <a:spAutoFit/>
          </a:bodyPr>
          <a:lstStyle/>
          <a:p>
            <a:pPr algn="ctr" defTabSz="914400"/>
            <a:r>
              <a:rPr lang="en-US" sz="1400" b="1" i="1" dirty="0" smtClean="0">
                <a:solidFill>
                  <a:prstClr val="black"/>
                </a:solidFill>
              </a:rPr>
              <a:t>Stability Change dLI/dt) Prior to Tornado Outbreak</a:t>
            </a:r>
          </a:p>
          <a:p>
            <a:pPr algn="ctr" defTabSz="914400"/>
            <a:r>
              <a:rPr lang="en-US" sz="1400" b="1" i="1" dirty="0" smtClean="0">
                <a:solidFill>
                  <a:prstClr val="black"/>
                </a:solidFill>
              </a:rPr>
              <a:t>Observed During 2013 SNPP Cal/Val-1 airborne Mission  </a:t>
            </a:r>
            <a:endParaRPr lang="en-US" sz="1400" b="1" i="1"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315200" y="5947819"/>
            <a:ext cx="1676400" cy="830997"/>
          </a:xfrm>
          <a:prstGeom prst="rect">
            <a:avLst/>
          </a:prstGeom>
          <a:noFill/>
        </p:spPr>
        <p:txBody>
          <a:bodyPr wrap="square" rtlCol="0">
            <a:spAutoFit/>
          </a:bodyPr>
          <a:lstStyle/>
          <a:p>
            <a:pPr algn="ctr" defTabSz="914400"/>
            <a:r>
              <a:rPr lang="en-US" sz="2400" dirty="0" smtClean="0">
                <a:solidFill>
                  <a:prstClr val="black"/>
                </a:solidFill>
              </a:rPr>
              <a:t>Poster # 3-60</a:t>
            </a:r>
            <a:endParaRPr lang="en-US" sz="2400" dirty="0">
              <a:solidFill>
                <a:prstClr val="black"/>
              </a:solidFill>
            </a:endParaRPr>
          </a:p>
        </p:txBody>
      </p:sp>
      <p:pic>
        <p:nvPicPr>
          <p:cNvPr id="9" name="Picture 8" descr="Picture.pdf"/>
          <p:cNvPicPr>
            <a:picLocks noChangeAspect="1"/>
          </p:cNvPicPr>
          <p:nvPr/>
        </p:nvPicPr>
        <p:blipFill rotWithShape="1">
          <a:blip r:embed="rId3" cstate="print">
            <a:extLst>
              <a:ext uri="{28A0092B-C50C-407E-A947-70E740481C1C}">
                <a14:useLocalDpi xmlns:a14="http://schemas.microsoft.com/office/drawing/2010/main" val="0"/>
              </a:ext>
            </a:extLst>
          </a:blip>
          <a:srcRect l="1543"/>
          <a:stretch/>
        </p:blipFill>
        <p:spPr>
          <a:xfrm>
            <a:off x="4876800" y="2133600"/>
            <a:ext cx="4051300" cy="3086100"/>
          </a:xfrm>
          <a:prstGeom prst="rect">
            <a:avLst/>
          </a:prstGeom>
        </p:spPr>
      </p:pic>
    </p:spTree>
    <p:extLst>
      <p:ext uri="{BB962C8B-B14F-4D97-AF65-F5344CB8AC3E}">
        <p14:creationId xmlns:p14="http://schemas.microsoft.com/office/powerpoint/2010/main" val="51539102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094" y="-74973"/>
            <a:ext cx="9070694" cy="7009173"/>
          </a:xfrm>
        </p:spPr>
      </p:pic>
    </p:spTree>
    <p:extLst>
      <p:ext uri="{BB962C8B-B14F-4D97-AF65-F5344CB8AC3E}">
        <p14:creationId xmlns:p14="http://schemas.microsoft.com/office/powerpoint/2010/main" val="359962866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06775"/>
            <a:ext cx="7772400" cy="1470025"/>
          </a:xfrm>
        </p:spPr>
        <p:txBody>
          <a:bodyPr/>
          <a:lstStyle/>
          <a:p>
            <a:r>
              <a:rPr lang="en-US" dirty="0" smtClean="0"/>
              <a:t>Thank you to all poster presenters!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05000"/>
          </a:xfrm>
          <a:prstGeom prst="rect">
            <a:avLst/>
          </a:prstGeom>
        </p:spPr>
      </p:pic>
    </p:spTree>
    <p:extLst>
      <p:ext uri="{BB962C8B-B14F-4D97-AF65-F5344CB8AC3E}">
        <p14:creationId xmlns:p14="http://schemas.microsoft.com/office/powerpoint/2010/main" val="316343654"/>
      </p:ext>
    </p:extLst>
  </p:cSld>
  <p:clrMapOvr>
    <a:masterClrMapping/>
  </p:clrMapOvr>
  <mc:AlternateContent xmlns:mc="http://schemas.openxmlformats.org/markup-compatibility/2006">
    <mc:Choice xmlns:p14="http://schemas.microsoft.com/office/powerpoint/2010/main" Requires="p14">
      <p:transition p14:dur="250" advTm="5000"/>
    </mc:Choice>
    <mc:Fallback>
      <p:transition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096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Improvements to SCaMPR Rainfall Rate Algorithm</a:t>
            </a:r>
            <a:br>
              <a:rPr lang="en-US" sz="2800" dirty="0" smtClean="0">
                <a:solidFill>
                  <a:srgbClr val="0000FF"/>
                </a:solidFill>
                <a:latin typeface="Arial" pitchFamily="34" charset="0"/>
                <a:cs typeface="Arial" pitchFamily="34" charset="0"/>
              </a:rPr>
            </a:br>
            <a:r>
              <a:rPr lang="en-US" sz="1800" dirty="0" smtClean="0">
                <a:solidFill>
                  <a:prstClr val="black"/>
                </a:solidFill>
                <a:latin typeface="Arial" pitchFamily="34" charset="0"/>
                <a:cs typeface="Arial" pitchFamily="34" charset="0"/>
              </a:rPr>
              <a:t> </a:t>
            </a:r>
            <a:r>
              <a:rPr lang="en-US" sz="1800" dirty="0" smtClean="0">
                <a:solidFill>
                  <a:srgbClr val="0000FF"/>
                </a:solidFill>
                <a:latin typeface="Arial" pitchFamily="34" charset="0"/>
                <a:cs typeface="Arial" pitchFamily="34" charset="0"/>
              </a:rPr>
              <a:t>Yan Hao</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Robert J. Kuligowski</a:t>
            </a:r>
            <a:r>
              <a:rPr lang="en-US" sz="1800" baseline="30000" dirty="0" smtClean="0">
                <a:solidFill>
                  <a:srgbClr val="0000FF"/>
                </a:solidFill>
                <a:latin typeface="Arial" pitchFamily="34" charset="0"/>
                <a:cs typeface="Arial" pitchFamily="34" charset="0"/>
              </a:rPr>
              <a:t>2</a:t>
            </a:r>
            <a:r>
              <a:rPr lang="en-US" sz="1800" dirty="0" smtClean="0">
                <a:solidFill>
                  <a:srgbClr val="0000FF"/>
                </a:solidFill>
                <a:latin typeface="Arial" pitchFamily="34" charset="0"/>
                <a:cs typeface="Arial" pitchFamily="34" charset="0"/>
              </a:rPr>
              <a:t> and </a:t>
            </a:r>
            <a:r>
              <a:rPr lang="en-US" sz="1800" dirty="0" err="1" smtClean="0">
                <a:solidFill>
                  <a:srgbClr val="0000FF"/>
                </a:solidFill>
                <a:latin typeface="Arial" pitchFamily="34" charset="0"/>
                <a:cs typeface="Arial" pitchFamily="34" charset="0"/>
              </a:rPr>
              <a:t>Yaping</a:t>
            </a:r>
            <a:r>
              <a:rPr lang="en-US" sz="1800" dirty="0" smtClean="0">
                <a:solidFill>
                  <a:srgbClr val="0000FF"/>
                </a:solidFill>
                <a:latin typeface="Arial" pitchFamily="34" charset="0"/>
                <a:cs typeface="Arial" pitchFamily="34" charset="0"/>
              </a:rPr>
              <a:t> Li</a:t>
            </a:r>
            <a:r>
              <a:rPr lang="en-US" sz="1800" baseline="30000" dirty="0" smtClean="0">
                <a:solidFill>
                  <a:srgbClr val="0000FF"/>
                </a:solidFill>
                <a:latin typeface="Arial" pitchFamily="34" charset="0"/>
                <a:cs typeface="Arial" pitchFamily="34" charset="0"/>
              </a:rPr>
              <a:t>1</a:t>
            </a:r>
            <a:endParaRPr lang="en-US" sz="1800" dirty="0" smtClean="0">
              <a:solidFill>
                <a:srgbClr val="0000FF"/>
              </a:solidFill>
              <a:latin typeface="Arial" pitchFamily="34" charset="0"/>
              <a:cs typeface="Arial" pitchFamily="34" charset="0"/>
            </a:endParaRPr>
          </a:p>
          <a:p>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IMSG at NOAA/NESDIS/STAR, College Park, MD</a:t>
            </a:r>
          </a:p>
          <a:p>
            <a:r>
              <a:rPr lang="en-US" sz="1800" baseline="30000" dirty="0" smtClean="0">
                <a:solidFill>
                  <a:srgbClr val="0000FF"/>
                </a:solidFill>
                <a:latin typeface="Arial" pitchFamily="34" charset="0"/>
                <a:cs typeface="Arial" pitchFamily="34" charset="0"/>
              </a:rPr>
              <a:t>2</a:t>
            </a:r>
            <a:r>
              <a:rPr lang="en-US" sz="1800" dirty="0" smtClean="0">
                <a:solidFill>
                  <a:srgbClr val="0000FF"/>
                </a:solidFill>
                <a:latin typeface="Arial" pitchFamily="34" charset="0"/>
                <a:cs typeface="Arial" pitchFamily="34" charset="0"/>
              </a:rPr>
              <a:t>NOAA/NESDIS/STAR, 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905000"/>
            <a:ext cx="5181600" cy="39624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110000"/>
              </a:lnSpc>
              <a:spcAft>
                <a:spcPct val="0"/>
              </a:spcAft>
              <a:buFontTx/>
              <a:buChar char="•"/>
            </a:pPr>
            <a:r>
              <a:rPr lang="en-US" sz="2200" dirty="0" smtClean="0">
                <a:solidFill>
                  <a:srgbClr val="003399"/>
                </a:solidFill>
                <a:latin typeface="Arial" pitchFamily="34" charset="0"/>
                <a:cs typeface="Arial" pitchFamily="34" charset="0"/>
              </a:rPr>
              <a:t>SCaMPR (the GOES-R Rainfall Rate algorithm) is a GOES-IR based algorithm that is dynamically calibrated in real time using LEO-based MW rain rates</a:t>
            </a:r>
          </a:p>
          <a:p>
            <a:pPr marL="342900" indent="-342900" algn="l" fontAlgn="base">
              <a:lnSpc>
                <a:spcPct val="110000"/>
              </a:lnSpc>
              <a:spcAft>
                <a:spcPct val="0"/>
              </a:spcAft>
              <a:buFontTx/>
              <a:buChar char="•"/>
            </a:pPr>
            <a:r>
              <a:rPr lang="en-US" sz="2200" dirty="0" smtClean="0">
                <a:solidFill>
                  <a:srgbClr val="003399"/>
                </a:solidFill>
                <a:latin typeface="Arial" pitchFamily="34" charset="0"/>
                <a:cs typeface="Arial" pitchFamily="34" charset="0"/>
              </a:rPr>
              <a:t>Recent and ongoing improvements:</a:t>
            </a:r>
          </a:p>
          <a:p>
            <a:pPr marL="742950" lvl="1" indent="-285750" algn="l" fontAlgn="base">
              <a:lnSpc>
                <a:spcPct val="110000"/>
              </a:lnSpc>
              <a:spcAft>
                <a:spcPct val="0"/>
              </a:spcAft>
              <a:buFontTx/>
              <a:buChar char="–"/>
            </a:pPr>
            <a:r>
              <a:rPr lang="en-US" sz="1900" kern="0" dirty="0" smtClean="0">
                <a:solidFill>
                  <a:srgbClr val="009999"/>
                </a:solidFill>
                <a:latin typeface="Arial" pitchFamily="34" charset="0"/>
                <a:cs typeface="Arial" pitchFamily="34" charset="0"/>
              </a:rPr>
              <a:t>Correcting for sub-cloud evaporation using NWP model relative humidity</a:t>
            </a:r>
          </a:p>
          <a:p>
            <a:pPr marL="742950" lvl="1" indent="-285750" algn="l" fontAlgn="base">
              <a:lnSpc>
                <a:spcPct val="110000"/>
              </a:lnSpc>
              <a:spcAft>
                <a:spcPct val="0"/>
              </a:spcAft>
              <a:buFontTx/>
              <a:buChar char="–"/>
            </a:pPr>
            <a:r>
              <a:rPr lang="en-US" sz="1900" kern="0" dirty="0" smtClean="0">
                <a:solidFill>
                  <a:srgbClr val="009999"/>
                </a:solidFill>
                <a:latin typeface="Arial"/>
              </a:rPr>
              <a:t>Employing smaller calibration regions to improve consistency</a:t>
            </a:r>
          </a:p>
          <a:p>
            <a:pPr marL="742950" lvl="1" indent="-285750" algn="l" fontAlgn="base">
              <a:lnSpc>
                <a:spcPct val="110000"/>
              </a:lnSpc>
              <a:spcAft>
                <a:spcPct val="0"/>
              </a:spcAft>
              <a:buFontTx/>
              <a:buChar char="–"/>
            </a:pPr>
            <a:r>
              <a:rPr lang="en-US" sz="1900" kern="0" dirty="0" smtClean="0">
                <a:solidFill>
                  <a:srgbClr val="009999"/>
                </a:solidFill>
                <a:latin typeface="Arial" pitchFamily="34" charset="0"/>
                <a:cs typeface="Arial" pitchFamily="34" charset="0"/>
              </a:rPr>
              <a:t>Testing gauge-corrected Q3 radar data in the calibration data set</a:t>
            </a:r>
            <a:endParaRPr lang="en-US" sz="1900" kern="0" dirty="0" smtClean="0">
              <a:solidFill>
                <a:srgbClr val="009999"/>
              </a:solidFill>
              <a:latin typeface="Arial"/>
            </a:endParaRPr>
          </a:p>
        </p:txBody>
      </p:sp>
      <p:sp>
        <p:nvSpPr>
          <p:cNvPr id="8" name="TextBox 7"/>
          <p:cNvSpPr txBox="1"/>
          <p:nvPr/>
        </p:nvSpPr>
        <p:spPr>
          <a:xfrm>
            <a:off x="5410200" y="5486400"/>
            <a:ext cx="3733800" cy="307777"/>
          </a:xfrm>
          <a:prstGeom prst="rect">
            <a:avLst/>
          </a:prstGeom>
          <a:noFill/>
        </p:spPr>
        <p:txBody>
          <a:bodyPr wrap="square" rtlCol="0">
            <a:spAutoFit/>
          </a:bodyPr>
          <a:lstStyle/>
          <a:p>
            <a:pPr algn="ctr" defTabSz="914400"/>
            <a:r>
              <a:rPr lang="en-US" sz="1400" i="1" dirty="0" smtClean="0">
                <a:solidFill>
                  <a:prstClr val="black"/>
                </a:solidFill>
              </a:rPr>
              <a:t>Improved rain rate consistency</a:t>
            </a:r>
            <a:endParaRPr lang="en-US" sz="1400" i="1"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18" name="Picture 17" descr="scamprE20131841445_15x15yl.gif"/>
          <p:cNvPicPr>
            <a:picLocks noChangeAspect="1"/>
          </p:cNvPicPr>
          <p:nvPr/>
        </p:nvPicPr>
        <p:blipFill>
          <a:blip r:embed="rId3" cstate="print"/>
          <a:srcRect b="12472"/>
          <a:stretch>
            <a:fillRect/>
          </a:stretch>
        </p:blipFill>
        <p:spPr>
          <a:xfrm flipH="1">
            <a:off x="5410200" y="3657599"/>
            <a:ext cx="1828800" cy="1828801"/>
          </a:xfrm>
          <a:prstGeom prst="rect">
            <a:avLst/>
          </a:prstGeom>
        </p:spPr>
      </p:pic>
      <p:pic>
        <p:nvPicPr>
          <p:cNvPr id="19" name="Picture 18" descr="scamprE20131841515_15x15yl.gif"/>
          <p:cNvPicPr>
            <a:picLocks noChangeAspect="1"/>
          </p:cNvPicPr>
          <p:nvPr/>
        </p:nvPicPr>
        <p:blipFill>
          <a:blip r:embed="rId4" cstate="print"/>
          <a:srcRect b="12472"/>
          <a:stretch>
            <a:fillRect/>
          </a:stretch>
        </p:blipFill>
        <p:spPr>
          <a:xfrm flipH="1">
            <a:off x="7239000" y="3657599"/>
            <a:ext cx="1828800" cy="1828801"/>
          </a:xfrm>
          <a:prstGeom prst="rect">
            <a:avLst/>
          </a:prstGeom>
        </p:spPr>
      </p:pic>
      <p:pic>
        <p:nvPicPr>
          <p:cNvPr id="22" name="Picture 21" descr="scamprE20131841515.gif"/>
          <p:cNvPicPr>
            <a:picLocks noChangeAspect="1"/>
          </p:cNvPicPr>
          <p:nvPr/>
        </p:nvPicPr>
        <p:blipFill>
          <a:blip r:embed="rId5" cstate="print"/>
          <a:srcRect b="12424"/>
          <a:stretch>
            <a:fillRect/>
          </a:stretch>
        </p:blipFill>
        <p:spPr>
          <a:xfrm flipH="1">
            <a:off x="7238996" y="1828799"/>
            <a:ext cx="1828801" cy="1828801"/>
          </a:xfrm>
          <a:prstGeom prst="rect">
            <a:avLst/>
          </a:prstGeom>
        </p:spPr>
      </p:pic>
      <p:pic>
        <p:nvPicPr>
          <p:cNvPr id="23" name="Picture 22" descr="scamprE20131841445.gif"/>
          <p:cNvPicPr>
            <a:picLocks noChangeAspect="1"/>
          </p:cNvPicPr>
          <p:nvPr/>
        </p:nvPicPr>
        <p:blipFill>
          <a:blip r:embed="rId6" cstate="print"/>
          <a:srcRect b="12424"/>
          <a:stretch>
            <a:fillRect/>
          </a:stretch>
        </p:blipFill>
        <p:spPr>
          <a:xfrm flipH="1">
            <a:off x="5410200" y="1828800"/>
            <a:ext cx="1828800" cy="1828800"/>
          </a:xfrm>
          <a:prstGeom prst="rect">
            <a:avLst/>
          </a:prstGeom>
        </p:spPr>
      </p:pic>
      <p:sp>
        <p:nvSpPr>
          <p:cNvPr id="10" name="TextBox 9"/>
          <p:cNvSpPr txBox="1"/>
          <p:nvPr/>
        </p:nvSpPr>
        <p:spPr>
          <a:xfrm>
            <a:off x="5410200" y="1600200"/>
            <a:ext cx="1752600" cy="369332"/>
          </a:xfrm>
          <a:prstGeom prst="rect">
            <a:avLst/>
          </a:prstGeom>
          <a:noFill/>
        </p:spPr>
        <p:txBody>
          <a:bodyPr wrap="square" rtlCol="0">
            <a:spAutoFit/>
          </a:bodyPr>
          <a:lstStyle/>
          <a:p>
            <a:pPr algn="ctr" defTabSz="914400"/>
            <a:r>
              <a:rPr lang="en-US" b="1" dirty="0" smtClean="0">
                <a:solidFill>
                  <a:prstClr val="black"/>
                </a:solidFill>
              </a:rPr>
              <a:t>GOES-West</a:t>
            </a:r>
            <a:endParaRPr lang="en-US" b="1" dirty="0">
              <a:solidFill>
                <a:prstClr val="black"/>
              </a:solidFill>
            </a:endParaRPr>
          </a:p>
        </p:txBody>
      </p:sp>
      <p:sp>
        <p:nvSpPr>
          <p:cNvPr id="11" name="TextBox 10"/>
          <p:cNvSpPr txBox="1"/>
          <p:nvPr/>
        </p:nvSpPr>
        <p:spPr>
          <a:xfrm>
            <a:off x="7315200" y="1600200"/>
            <a:ext cx="1752600" cy="369332"/>
          </a:xfrm>
          <a:prstGeom prst="rect">
            <a:avLst/>
          </a:prstGeom>
          <a:noFill/>
        </p:spPr>
        <p:txBody>
          <a:bodyPr wrap="square" rtlCol="0">
            <a:spAutoFit/>
          </a:bodyPr>
          <a:lstStyle/>
          <a:p>
            <a:pPr algn="ctr" defTabSz="914400"/>
            <a:r>
              <a:rPr lang="en-US" b="1" dirty="0" smtClean="0">
                <a:solidFill>
                  <a:prstClr val="black"/>
                </a:solidFill>
              </a:rPr>
              <a:t>GOES-East</a:t>
            </a:r>
            <a:endParaRPr lang="en-US" b="1" dirty="0">
              <a:solidFill>
                <a:prstClr val="black"/>
              </a:solidFill>
            </a:endParaRPr>
          </a:p>
        </p:txBody>
      </p:sp>
      <p:sp>
        <p:nvSpPr>
          <p:cNvPr id="12" name="TextBox 11"/>
          <p:cNvSpPr txBox="1"/>
          <p:nvPr/>
        </p:nvSpPr>
        <p:spPr>
          <a:xfrm>
            <a:off x="4876800" y="2286000"/>
            <a:ext cx="1295400" cy="923330"/>
          </a:xfrm>
          <a:prstGeom prst="rect">
            <a:avLst/>
          </a:prstGeom>
          <a:noFill/>
        </p:spPr>
        <p:txBody>
          <a:bodyPr wrap="square" rtlCol="0">
            <a:spAutoFit/>
          </a:bodyPr>
          <a:lstStyle/>
          <a:p>
            <a:pPr algn="r" defTabSz="914400"/>
            <a:r>
              <a:rPr lang="en-US" b="1" dirty="0" smtClean="0">
                <a:solidFill>
                  <a:prstClr val="black"/>
                </a:solidFill>
              </a:rPr>
              <a:t>Original calibration regions</a:t>
            </a:r>
            <a:endParaRPr lang="en-US" b="1" dirty="0">
              <a:solidFill>
                <a:prstClr val="black"/>
              </a:solidFill>
            </a:endParaRPr>
          </a:p>
        </p:txBody>
      </p:sp>
      <p:sp>
        <p:nvSpPr>
          <p:cNvPr id="13" name="TextBox 12"/>
          <p:cNvSpPr txBox="1"/>
          <p:nvPr/>
        </p:nvSpPr>
        <p:spPr>
          <a:xfrm>
            <a:off x="4876800" y="4038600"/>
            <a:ext cx="1295400" cy="923330"/>
          </a:xfrm>
          <a:prstGeom prst="rect">
            <a:avLst/>
          </a:prstGeom>
          <a:noFill/>
        </p:spPr>
        <p:txBody>
          <a:bodyPr wrap="square" rtlCol="0">
            <a:spAutoFit/>
          </a:bodyPr>
          <a:lstStyle/>
          <a:p>
            <a:pPr algn="r" defTabSz="914400"/>
            <a:r>
              <a:rPr lang="en-US" b="1" dirty="0" smtClean="0">
                <a:solidFill>
                  <a:prstClr val="black"/>
                </a:solidFill>
              </a:rPr>
              <a:t>New calibration regions</a:t>
            </a:r>
            <a:endParaRPr lang="en-US" b="1" dirty="0">
              <a:solidFill>
                <a:prstClr val="black"/>
              </a:solidFill>
            </a:endParaRPr>
          </a:p>
        </p:txBody>
      </p:sp>
      <p:sp>
        <p:nvSpPr>
          <p:cNvPr id="14" name="TextBox 13"/>
          <p:cNvSpPr txBox="1"/>
          <p:nvPr/>
        </p:nvSpPr>
        <p:spPr>
          <a:xfrm>
            <a:off x="7239000" y="5943600"/>
            <a:ext cx="1600200" cy="646331"/>
          </a:xfrm>
          <a:prstGeom prst="rect">
            <a:avLst/>
          </a:prstGeom>
          <a:noFill/>
        </p:spPr>
        <p:txBody>
          <a:bodyPr wrap="square" rtlCol="0">
            <a:spAutoFit/>
          </a:bodyPr>
          <a:lstStyle/>
          <a:p>
            <a:pPr algn="ctr" defTabSz="914400"/>
            <a:r>
              <a:rPr lang="en-US" dirty="0" smtClean="0">
                <a:solidFill>
                  <a:prstClr val="black"/>
                </a:solidFill>
                <a:latin typeface="Arial" panose="020B0604020202020204" pitchFamily="34" charset="0"/>
                <a:cs typeface="Arial" panose="020B0604020202020204" pitchFamily="34" charset="0"/>
              </a:rPr>
              <a:t>Poster # </a:t>
            </a:r>
          </a:p>
          <a:p>
            <a:pPr algn="ctr" defTabSz="914400"/>
            <a:r>
              <a:rPr lang="en-US" dirty="0" smtClean="0">
                <a:solidFill>
                  <a:prstClr val="black"/>
                </a:solidFill>
                <a:latin typeface="Arial" panose="020B0604020202020204" pitchFamily="34" charset="0"/>
                <a:cs typeface="Arial" panose="020B0604020202020204" pitchFamily="34" charset="0"/>
              </a:rPr>
              <a:t>3-5</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99826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Green</a:t>
            </a:r>
            <a:r>
              <a:rPr lang="en-US" sz="2800" dirty="0" smtClean="0">
                <a:solidFill>
                  <a:prstClr val="black"/>
                </a:solidFill>
              </a:rPr>
              <a:t> </a:t>
            </a:r>
            <a:r>
              <a:rPr lang="en-US" sz="2800" dirty="0" smtClean="0">
                <a:solidFill>
                  <a:srgbClr val="0000FF"/>
                </a:solidFill>
                <a:latin typeface="Arial" pitchFamily="34" charset="0"/>
                <a:cs typeface="Arial" pitchFamily="34" charset="0"/>
              </a:rPr>
              <a:t>Vegetation Fraction (GVF) derived from SNPP-VIIRS sensor </a:t>
            </a:r>
          </a:p>
          <a:p>
            <a:r>
              <a:rPr lang="en-US" altLang="zh-CN" sz="2000" dirty="0" err="1" smtClean="0">
                <a:solidFill>
                  <a:srgbClr val="0000FF"/>
                </a:solidFill>
                <a:latin typeface="Arial" pitchFamily="34" charset="0"/>
                <a:cs typeface="Arial" pitchFamily="34" charset="0"/>
              </a:rPr>
              <a:t>Zhangyan</a:t>
            </a:r>
            <a:r>
              <a:rPr lang="en-US" altLang="zh-CN" sz="2000" dirty="0" smtClean="0">
                <a:solidFill>
                  <a:srgbClr val="0000FF"/>
                </a:solidFill>
                <a:latin typeface="Arial" pitchFamily="34" charset="0"/>
                <a:cs typeface="Arial" pitchFamily="34" charset="0"/>
              </a:rPr>
              <a:t> Jiang</a:t>
            </a:r>
            <a:r>
              <a:rPr lang="en-US" altLang="zh-CN" sz="2000" baseline="30000" dirty="0" smtClean="0">
                <a:solidFill>
                  <a:srgbClr val="0000FF"/>
                </a:solidFill>
                <a:latin typeface="Arial" pitchFamily="34" charset="0"/>
                <a:cs typeface="Arial" pitchFamily="34" charset="0"/>
              </a:rPr>
              <a:t>1,2</a:t>
            </a:r>
            <a:r>
              <a:rPr lang="en-US" altLang="zh-CN" sz="2000" dirty="0" smtClean="0">
                <a:solidFill>
                  <a:srgbClr val="0000FF"/>
                </a:solidFill>
                <a:latin typeface="Arial" pitchFamily="34" charset="0"/>
                <a:cs typeface="Arial" pitchFamily="34" charset="0"/>
              </a:rPr>
              <a:t>, Marco Vargas</a:t>
            </a:r>
            <a:r>
              <a:rPr lang="en-US" altLang="zh-CN" sz="2000" baseline="30000" dirty="0" smtClean="0">
                <a:solidFill>
                  <a:srgbClr val="0000FF"/>
                </a:solidFill>
                <a:latin typeface="Arial" pitchFamily="34" charset="0"/>
                <a:cs typeface="Arial" pitchFamily="34" charset="0"/>
              </a:rPr>
              <a:t>1</a:t>
            </a:r>
            <a:r>
              <a:rPr lang="en-US" altLang="zh-CN" sz="2000" dirty="0" smtClean="0">
                <a:solidFill>
                  <a:srgbClr val="0000FF"/>
                </a:solidFill>
                <a:latin typeface="Arial" pitchFamily="34" charset="0"/>
                <a:cs typeface="Arial" pitchFamily="34" charset="0"/>
              </a:rPr>
              <a:t>, </a:t>
            </a:r>
            <a:r>
              <a:rPr lang="en-US" altLang="zh-CN" sz="2000" dirty="0" err="1" smtClean="0">
                <a:solidFill>
                  <a:srgbClr val="0000FF"/>
                </a:solidFill>
                <a:latin typeface="Arial" pitchFamily="34" charset="0"/>
                <a:cs typeface="Arial" pitchFamily="34" charset="0"/>
              </a:rPr>
              <a:t>Junchang</a:t>
            </a:r>
            <a:r>
              <a:rPr lang="en-US" altLang="zh-CN" sz="2000" dirty="0" smtClean="0">
                <a:solidFill>
                  <a:srgbClr val="0000FF"/>
                </a:solidFill>
                <a:latin typeface="Arial" pitchFamily="34" charset="0"/>
                <a:cs typeface="Arial" pitchFamily="34" charset="0"/>
              </a:rPr>
              <a:t> Ju</a:t>
            </a:r>
            <a:r>
              <a:rPr lang="en-US" altLang="zh-CN" sz="2000" baseline="30000" dirty="0" smtClean="0">
                <a:solidFill>
                  <a:srgbClr val="0000FF"/>
                </a:solidFill>
                <a:latin typeface="Arial" pitchFamily="34" charset="0"/>
                <a:cs typeface="Arial" pitchFamily="34" charset="0"/>
              </a:rPr>
              <a:t>1,2</a:t>
            </a:r>
            <a:r>
              <a:rPr lang="en-US" altLang="zh-CN" sz="2000" dirty="0" smtClean="0">
                <a:solidFill>
                  <a:srgbClr val="0000FF"/>
                </a:solidFill>
                <a:latin typeface="Arial" pitchFamily="34" charset="0"/>
                <a:cs typeface="Arial" pitchFamily="34" charset="0"/>
              </a:rPr>
              <a:t>, Ivan Csiszar</a:t>
            </a:r>
            <a:r>
              <a:rPr lang="en-US" altLang="zh-CN" sz="2000" baseline="30000" dirty="0" smtClean="0">
                <a:solidFill>
                  <a:srgbClr val="0000FF"/>
                </a:solidFill>
                <a:latin typeface="Arial" pitchFamily="34" charset="0"/>
                <a:cs typeface="Arial" pitchFamily="34" charset="0"/>
              </a:rPr>
              <a:t>1</a:t>
            </a:r>
          </a:p>
          <a:p>
            <a:endParaRPr lang="en-US" sz="1000" dirty="0" smtClean="0">
              <a:solidFill>
                <a:srgbClr val="0000FF"/>
              </a:solidFill>
              <a:latin typeface="Arial" pitchFamily="34" charset="0"/>
              <a:cs typeface="Arial" pitchFamily="34" charset="0"/>
            </a:endParaRPr>
          </a:p>
          <a:p>
            <a:r>
              <a:rPr lang="en-US" altLang="zh-CN" sz="1400" baseline="30000" dirty="0" smtClean="0">
                <a:solidFill>
                  <a:srgbClr val="0000FF"/>
                </a:solidFill>
                <a:latin typeface="Arial" pitchFamily="34" charset="0"/>
                <a:cs typeface="Arial" pitchFamily="34" charset="0"/>
              </a:rPr>
              <a:t>1</a:t>
            </a:r>
            <a:r>
              <a:rPr lang="en-US" altLang="zh-CN" sz="1400" dirty="0" smtClean="0">
                <a:solidFill>
                  <a:srgbClr val="0000FF"/>
                </a:solidFill>
                <a:latin typeface="Arial" pitchFamily="34" charset="0"/>
                <a:cs typeface="Arial" pitchFamily="34" charset="0"/>
              </a:rPr>
              <a:t> NOAA/NESDIS/STAR, College  Park, MD. </a:t>
            </a:r>
            <a:r>
              <a:rPr lang="en-US" altLang="zh-CN" sz="1400" baseline="30000" dirty="0" smtClean="0">
                <a:solidFill>
                  <a:srgbClr val="0000FF"/>
                </a:solidFill>
                <a:latin typeface="Arial" pitchFamily="34" charset="0"/>
                <a:cs typeface="Arial" pitchFamily="34" charset="0"/>
              </a:rPr>
              <a:t>2</a:t>
            </a:r>
            <a:r>
              <a:rPr lang="en-US" altLang="zh-CN" sz="1400" dirty="0" smtClean="0">
                <a:solidFill>
                  <a:srgbClr val="0000FF"/>
                </a:solidFill>
                <a:latin typeface="Arial" pitchFamily="34" charset="0"/>
                <a:cs typeface="Arial" pitchFamily="34" charset="0"/>
              </a:rPr>
              <a:t> AER inc. Lexington, MA</a:t>
            </a:r>
          </a:p>
          <a:p>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GB" altLang="en-US" sz="2000" kern="0" dirty="0" smtClean="0">
                <a:solidFill>
                  <a:srgbClr val="009999"/>
                </a:solidFill>
                <a:latin typeface="Arial"/>
              </a:rPr>
              <a:t>The SNPP VIIRS GVF system produces a global 4-km resolution GVF map and a regional 1-km GVF map once a day</a:t>
            </a:r>
            <a:endParaRPr lang="en-US" altLang="en-US" sz="2000" kern="0" dirty="0" smtClean="0">
              <a:solidFill>
                <a:srgbClr val="009999"/>
              </a:solidFill>
              <a:latin typeface="Arial"/>
            </a:endParaRPr>
          </a:p>
          <a:p>
            <a:pPr marL="742950" lvl="1" indent="-285750" algn="l" fontAlgn="base">
              <a:lnSpc>
                <a:spcPct val="90000"/>
              </a:lnSpc>
              <a:spcAft>
                <a:spcPct val="0"/>
              </a:spcAft>
              <a:buFontTx/>
              <a:buChar char="–"/>
              <a:defRPr/>
            </a:pPr>
            <a:r>
              <a:rPr lang="en-US" altLang="en-US" sz="2000" kern="0" dirty="0" smtClean="0">
                <a:solidFill>
                  <a:srgbClr val="009999"/>
                </a:solidFill>
                <a:latin typeface="Arial"/>
              </a:rPr>
              <a:t>Represents the fractional area of the grid cell covered by live (green) vegetation</a:t>
            </a:r>
            <a:endParaRPr lang="en-GB" sz="2000" kern="0" dirty="0" smtClean="0">
              <a:solidFill>
                <a:srgbClr val="009999"/>
              </a:solidFill>
              <a:latin typeface="Arial"/>
            </a:endParaRPr>
          </a:p>
          <a:p>
            <a:pPr marL="742950" lvl="1" indent="-285750" algn="l" fontAlgn="base">
              <a:lnSpc>
                <a:spcPct val="90000"/>
              </a:lnSpc>
              <a:spcAft>
                <a:spcPct val="0"/>
              </a:spcAft>
              <a:buFontTx/>
              <a:buChar char="–"/>
              <a:defRPr/>
            </a:pPr>
            <a:r>
              <a:rPr lang="en-US" altLang="en-US" sz="2000" kern="0" dirty="0" smtClean="0">
                <a:solidFill>
                  <a:srgbClr val="009999"/>
                </a:solidFill>
                <a:latin typeface="Arial"/>
              </a:rPr>
              <a:t>VIIRS GVF accuracy, precision and uncertainty were lower than the specifications</a:t>
            </a:r>
            <a:endParaRPr lang="en-GB" altLang="en-US" sz="2000" kern="0" dirty="0" smtClean="0">
              <a:solidFill>
                <a:srgbClr val="009999"/>
              </a:solidFill>
              <a:latin typeface="Arial"/>
            </a:endParaRPr>
          </a:p>
          <a:p>
            <a:pPr marL="742950" lvl="1" indent="-285750" algn="l" fontAlgn="base">
              <a:lnSpc>
                <a:spcPct val="90000"/>
              </a:lnSpc>
              <a:spcAft>
                <a:spcPct val="0"/>
              </a:spcAft>
              <a:buFontTx/>
              <a:buChar char="–"/>
              <a:defRPr/>
            </a:pPr>
            <a:r>
              <a:rPr lang="en-GB" sz="2000" kern="0" dirty="0" smtClean="0">
                <a:solidFill>
                  <a:srgbClr val="009999"/>
                </a:solidFill>
                <a:latin typeface="Arial"/>
              </a:rPr>
              <a:t>VIIRS GVF was tested in the NCEP Global Forecast System and showed improvements of forecasts</a:t>
            </a:r>
          </a:p>
          <a:p>
            <a:pPr marL="742950" lvl="1" indent="-285750" algn="l" fontAlgn="base">
              <a:lnSpc>
                <a:spcPct val="90000"/>
              </a:lnSpc>
              <a:spcAft>
                <a:spcPct val="0"/>
              </a:spcAft>
              <a:buFontTx/>
              <a:buChar char="–"/>
            </a:pPr>
            <a:endParaRPr lang="en-US" sz="2000" kern="0" dirty="0" smtClean="0">
              <a:solidFill>
                <a:srgbClr val="009999"/>
              </a:solidFill>
              <a:latin typeface="Arial"/>
            </a:endParaRPr>
          </a:p>
          <a:p>
            <a:pPr>
              <a:lnSpc>
                <a:spcPct val="90000"/>
              </a:lnSpc>
            </a:pPr>
            <a:endParaRPr lang="en-US" dirty="0">
              <a:solidFill>
                <a:prstClr val="black">
                  <a:tint val="75000"/>
                </a:prst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pic>
        <p:nvPicPr>
          <p:cNvPr id="7" name="Picture 84" descr="GVF-WKL-GLB_v1r0_npp_s20140419_e20140425_c20140725_resized.tif"/>
          <p:cNvPicPr>
            <a:picLocks noChangeAspect="1"/>
          </p:cNvPicPr>
          <p:nvPr/>
        </p:nvPicPr>
        <p:blipFill>
          <a:blip r:embed="rId3" cstate="print"/>
          <a:srcRect/>
          <a:stretch>
            <a:fillRect/>
          </a:stretch>
        </p:blipFill>
        <p:spPr bwMode="auto">
          <a:xfrm>
            <a:off x="5334000" y="1905000"/>
            <a:ext cx="3200400" cy="1600200"/>
          </a:xfrm>
          <a:prstGeom prst="rect">
            <a:avLst/>
          </a:prstGeom>
          <a:noFill/>
          <a:ln w="9525">
            <a:noFill/>
            <a:miter lim="800000"/>
            <a:headEnd/>
            <a:tailEnd/>
          </a:ln>
        </p:spPr>
      </p:pic>
      <p:pic>
        <p:nvPicPr>
          <p:cNvPr id="9" name="Picture 91" descr="GVF color bar (ocean black color).jpg"/>
          <p:cNvPicPr>
            <a:picLocks noChangeAspect="1"/>
          </p:cNvPicPr>
          <p:nvPr/>
        </p:nvPicPr>
        <p:blipFill>
          <a:blip r:embed="rId4" cstate="print"/>
          <a:srcRect/>
          <a:stretch>
            <a:fillRect/>
          </a:stretch>
        </p:blipFill>
        <p:spPr bwMode="auto">
          <a:xfrm>
            <a:off x="5334000" y="5029200"/>
            <a:ext cx="3505200" cy="220717"/>
          </a:xfrm>
          <a:prstGeom prst="rect">
            <a:avLst/>
          </a:prstGeom>
          <a:noFill/>
          <a:ln w="9525">
            <a:noFill/>
            <a:miter lim="800000"/>
            <a:headEnd/>
            <a:tailEnd/>
          </a:ln>
        </p:spPr>
      </p:pic>
      <p:pic>
        <p:nvPicPr>
          <p:cNvPr id="10" name="Picture 93" descr="GVF-WKL-REG_v1r0_npp_s20140809_e20140815_c20140901_resized.tif"/>
          <p:cNvPicPr>
            <a:picLocks noChangeAspect="1"/>
          </p:cNvPicPr>
          <p:nvPr/>
        </p:nvPicPr>
        <p:blipFill>
          <a:blip r:embed="rId5" cstate="print"/>
          <a:srcRect/>
          <a:stretch>
            <a:fillRect/>
          </a:stretch>
        </p:blipFill>
        <p:spPr bwMode="auto">
          <a:xfrm>
            <a:off x="5334000" y="3733800"/>
            <a:ext cx="3505200" cy="1316966"/>
          </a:xfrm>
          <a:prstGeom prst="rect">
            <a:avLst/>
          </a:prstGeom>
          <a:noFill/>
          <a:ln w="9525">
            <a:noFill/>
            <a:miter lim="800000"/>
            <a:headEnd/>
            <a:tailEnd/>
          </a:ln>
        </p:spPr>
      </p:pic>
      <p:sp>
        <p:nvSpPr>
          <p:cNvPr id="11" name="TextBox 10"/>
          <p:cNvSpPr txBox="1"/>
          <p:nvPr/>
        </p:nvSpPr>
        <p:spPr>
          <a:xfrm>
            <a:off x="5257800" y="3429000"/>
            <a:ext cx="3560077" cy="276999"/>
          </a:xfrm>
          <a:prstGeom prst="rect">
            <a:avLst/>
          </a:prstGeom>
          <a:noFill/>
        </p:spPr>
        <p:txBody>
          <a:bodyPr wrap="none" rtlCol="0">
            <a:spAutoFit/>
          </a:bodyPr>
          <a:lstStyle/>
          <a:p>
            <a:pPr defTabSz="914400"/>
            <a:r>
              <a:rPr lang="en-US" sz="1200" dirty="0" smtClean="0">
                <a:solidFill>
                  <a:prstClr val="black"/>
                </a:solidFill>
              </a:rPr>
              <a:t>Global 4-km GVF for the week of 20140419-20140425</a:t>
            </a:r>
            <a:endParaRPr lang="en-US" dirty="0">
              <a:solidFill>
                <a:prstClr val="black"/>
              </a:solidFill>
            </a:endParaRPr>
          </a:p>
        </p:txBody>
      </p:sp>
      <p:sp>
        <p:nvSpPr>
          <p:cNvPr id="12" name="TextBox 11"/>
          <p:cNvSpPr txBox="1"/>
          <p:nvPr/>
        </p:nvSpPr>
        <p:spPr>
          <a:xfrm>
            <a:off x="5181600" y="5257800"/>
            <a:ext cx="3692036" cy="276999"/>
          </a:xfrm>
          <a:prstGeom prst="rect">
            <a:avLst/>
          </a:prstGeom>
          <a:noFill/>
        </p:spPr>
        <p:txBody>
          <a:bodyPr wrap="none" rtlCol="0">
            <a:spAutoFit/>
          </a:bodyPr>
          <a:lstStyle/>
          <a:p>
            <a:pPr defTabSz="914400"/>
            <a:r>
              <a:rPr lang="en-US" sz="1200" dirty="0" smtClean="0">
                <a:solidFill>
                  <a:prstClr val="black"/>
                </a:solidFill>
              </a:rPr>
              <a:t>Regional 1-km GVF for the week of 20140809-20140815</a:t>
            </a:r>
            <a:endParaRPr lang="en-US" dirty="0">
              <a:solidFill>
                <a:prstClr val="black"/>
              </a:solidFill>
            </a:endParaRPr>
          </a:p>
        </p:txBody>
      </p:sp>
      <p:sp>
        <p:nvSpPr>
          <p:cNvPr id="13" name="TextBox 12"/>
          <p:cNvSpPr txBox="1"/>
          <p:nvPr/>
        </p:nvSpPr>
        <p:spPr>
          <a:xfrm>
            <a:off x="7239000" y="5943600"/>
            <a:ext cx="1600200" cy="646331"/>
          </a:xfrm>
          <a:prstGeom prst="rect">
            <a:avLst/>
          </a:prstGeom>
          <a:noFill/>
        </p:spPr>
        <p:txBody>
          <a:bodyPr wrap="square" rtlCol="0">
            <a:spAutoFit/>
          </a:bodyPr>
          <a:lstStyle/>
          <a:p>
            <a:pPr algn="ctr" defTabSz="914400"/>
            <a:r>
              <a:rPr lang="en-US" dirty="0" smtClean="0">
                <a:solidFill>
                  <a:prstClr val="black"/>
                </a:solidFill>
                <a:latin typeface="Arial" panose="020B0604020202020204" pitchFamily="34" charset="0"/>
                <a:cs typeface="Arial" panose="020B0604020202020204" pitchFamily="34" charset="0"/>
              </a:rPr>
              <a:t>Poster # </a:t>
            </a:r>
          </a:p>
          <a:p>
            <a:pPr algn="ctr" defTabSz="914400"/>
            <a:r>
              <a:rPr lang="en-US" dirty="0" smtClean="0">
                <a:solidFill>
                  <a:prstClr val="black"/>
                </a:solidFill>
                <a:latin typeface="Arial" panose="020B0604020202020204" pitchFamily="34" charset="0"/>
                <a:cs typeface="Arial" panose="020B0604020202020204" pitchFamily="34" charset="0"/>
              </a:rPr>
              <a:t>3-6</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0195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
            <a:ext cx="9144000" cy="20351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1F497D">
                    <a:lumMod val="50000"/>
                  </a:srgbClr>
                </a:solidFill>
                <a:latin typeface="Arial" pitchFamily="34" charset="0"/>
                <a:cs typeface="Arial" pitchFamily="34" charset="0"/>
              </a:rPr>
              <a:t>Two New Multi-Spectral Composite Satellite Products and </a:t>
            </a:r>
            <a:r>
              <a:rPr lang="en-US" sz="2400" dirty="0" smtClean="0">
                <a:solidFill>
                  <a:srgbClr val="1F497D">
                    <a:lumMod val="50000"/>
                  </a:srgbClr>
                </a:solidFill>
                <a:latin typeface="Arial" pitchFamily="34" charset="0"/>
                <a:cs typeface="Arial" pitchFamily="34" charset="0"/>
              </a:rPr>
              <a:t>Their </a:t>
            </a:r>
            <a:r>
              <a:rPr lang="en-US" sz="2400" dirty="0">
                <a:solidFill>
                  <a:srgbClr val="1F497D">
                    <a:lumMod val="50000"/>
                  </a:srgbClr>
                </a:solidFill>
                <a:latin typeface="Arial" pitchFamily="34" charset="0"/>
                <a:cs typeface="Arial" pitchFamily="34" charset="0"/>
              </a:rPr>
              <a:t>Use by NWS Alaska Region in </a:t>
            </a:r>
            <a:r>
              <a:rPr lang="en-US" sz="2400" dirty="0" smtClean="0">
                <a:solidFill>
                  <a:srgbClr val="1F497D">
                    <a:lumMod val="50000"/>
                  </a:srgbClr>
                </a:solidFill>
                <a:latin typeface="Arial" pitchFamily="34" charset="0"/>
                <a:cs typeface="Arial" pitchFamily="34" charset="0"/>
              </a:rPr>
              <a:t>Aviation Forecasting</a:t>
            </a:r>
          </a:p>
          <a:p>
            <a:r>
              <a:rPr lang="en-US" sz="2000" dirty="0" smtClean="0">
                <a:solidFill>
                  <a:srgbClr val="0070C0"/>
                </a:solidFill>
                <a:latin typeface="Times New Roman" panose="02020603050405020304" pitchFamily="18" charset="0"/>
                <a:cs typeface="Times New Roman" panose="02020603050405020304" pitchFamily="18" charset="0"/>
              </a:rPr>
              <a:t>Eric Stevens</a:t>
            </a:r>
            <a:r>
              <a:rPr lang="en-US" sz="2000" baseline="30000" dirty="0" smtClean="0">
                <a:solidFill>
                  <a:srgbClr val="0070C0"/>
                </a:solidFill>
                <a:latin typeface="Times New Roman" panose="02020603050405020304" pitchFamily="18" charset="0"/>
                <a:cs typeface="Times New Roman" panose="02020603050405020304" pitchFamily="18" charset="0"/>
              </a:rPr>
              <a:t>1</a:t>
            </a:r>
            <a:r>
              <a:rPr lang="en-US" sz="2000" dirty="0" smtClean="0">
                <a:solidFill>
                  <a:srgbClr val="0070C0"/>
                </a:solidFill>
                <a:latin typeface="Times New Roman" panose="02020603050405020304" pitchFamily="18" charset="0"/>
                <a:cs typeface="Times New Roman" panose="02020603050405020304" pitchFamily="18" charset="0"/>
              </a:rPr>
              <a:t>, Kevin Fuell</a:t>
            </a:r>
            <a:r>
              <a:rPr lang="en-US" sz="2000" baseline="30000" dirty="0" smtClean="0">
                <a:solidFill>
                  <a:srgbClr val="0070C0"/>
                </a:solidFill>
                <a:latin typeface="Times New Roman" panose="02020603050405020304" pitchFamily="18" charset="0"/>
                <a:cs typeface="Times New Roman" panose="02020603050405020304" pitchFamily="18" charset="0"/>
              </a:rPr>
              <a:t>2</a:t>
            </a:r>
            <a:r>
              <a:rPr lang="en-US" sz="2000" dirty="0" smtClean="0">
                <a:solidFill>
                  <a:srgbClr val="0070C0"/>
                </a:solidFill>
                <a:latin typeface="Times New Roman" panose="02020603050405020304" pitchFamily="18" charset="0"/>
                <a:cs typeface="Times New Roman" panose="02020603050405020304" pitchFamily="18" charset="0"/>
              </a:rPr>
              <a:t>, Lori Schultz</a:t>
            </a:r>
            <a:r>
              <a:rPr lang="en-US" sz="2000" baseline="30000" dirty="0" smtClean="0">
                <a:solidFill>
                  <a:srgbClr val="0070C0"/>
                </a:solidFill>
                <a:latin typeface="Times New Roman" panose="02020603050405020304" pitchFamily="18" charset="0"/>
                <a:cs typeface="Times New Roman" panose="02020603050405020304" pitchFamily="18" charset="0"/>
              </a:rPr>
              <a:t>2</a:t>
            </a:r>
            <a:r>
              <a:rPr lang="en-US" sz="2000" dirty="0" smtClean="0">
                <a:solidFill>
                  <a:srgbClr val="0070C0"/>
                </a:solidFill>
                <a:latin typeface="Times New Roman" panose="02020603050405020304" pitchFamily="18" charset="0"/>
                <a:cs typeface="Times New Roman" panose="02020603050405020304" pitchFamily="18" charset="0"/>
              </a:rPr>
              <a:t>, and Matt Smith</a:t>
            </a:r>
            <a:r>
              <a:rPr lang="en-US" sz="2000" baseline="30000" dirty="0" smtClean="0">
                <a:solidFill>
                  <a:srgbClr val="0070C0"/>
                </a:solidFill>
                <a:latin typeface="Times New Roman" panose="02020603050405020304" pitchFamily="18" charset="0"/>
                <a:cs typeface="Times New Roman" panose="02020603050405020304" pitchFamily="18" charset="0"/>
              </a:rPr>
              <a:t>2</a:t>
            </a:r>
          </a:p>
          <a:p>
            <a:r>
              <a:rPr lang="en-US" sz="1600" baseline="30000" dirty="0" smtClean="0">
                <a:solidFill>
                  <a:srgbClr val="0070C0"/>
                </a:solidFill>
                <a:latin typeface="Times New Roman" panose="02020603050405020304" pitchFamily="18" charset="0"/>
                <a:cs typeface="Times New Roman" panose="02020603050405020304" pitchFamily="18" charset="0"/>
              </a:rPr>
              <a:t>1</a:t>
            </a:r>
            <a:r>
              <a:rPr lang="en-US" sz="1600" dirty="0" smtClean="0">
                <a:solidFill>
                  <a:srgbClr val="0070C0"/>
                </a:solidFill>
                <a:latin typeface="Times New Roman" panose="02020603050405020304" pitchFamily="18" charset="0"/>
                <a:cs typeface="Times New Roman" panose="02020603050405020304" pitchFamily="18" charset="0"/>
              </a:rPr>
              <a:t> Geographic Information Network of Alaska (GINA), </a:t>
            </a:r>
            <a:r>
              <a:rPr lang="en-US" sz="1600" baseline="30000" dirty="0" smtClean="0">
                <a:solidFill>
                  <a:srgbClr val="0070C0"/>
                </a:solidFill>
                <a:latin typeface="Times New Roman" panose="02020603050405020304" pitchFamily="18" charset="0"/>
                <a:cs typeface="Times New Roman" panose="02020603050405020304" pitchFamily="18" charset="0"/>
              </a:rPr>
              <a:t>2</a:t>
            </a:r>
            <a:r>
              <a:rPr lang="en-US" sz="1600" dirty="0" smtClean="0">
                <a:solidFill>
                  <a:srgbClr val="0070C0"/>
                </a:solidFill>
                <a:latin typeface="Times New Roman" panose="02020603050405020304" pitchFamily="18" charset="0"/>
                <a:cs typeface="Times New Roman" panose="02020603050405020304" pitchFamily="18" charset="0"/>
              </a:rPr>
              <a:t> University of Alabama in Huntsville, at NASA’s Short-term Prediction Research and Transition Center (SPoRT)</a:t>
            </a:r>
          </a:p>
        </p:txBody>
      </p:sp>
      <p:sp>
        <p:nvSpPr>
          <p:cNvPr id="5" name="Rectangle 5"/>
          <p:cNvSpPr txBox="1">
            <a:spLocks noChangeArrowheads="1"/>
          </p:cNvSpPr>
          <p:nvPr/>
        </p:nvSpPr>
        <p:spPr>
          <a:xfrm>
            <a:off x="152400" y="1905000"/>
            <a:ext cx="5043948"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lnSpc>
                <a:spcPct val="90000"/>
              </a:lnSpc>
              <a:spcAft>
                <a:spcPct val="0"/>
              </a:spcAft>
            </a:pPr>
            <a:r>
              <a:rPr lang="en-US" sz="2400" kern="0" dirty="0" smtClean="0">
                <a:solidFill>
                  <a:srgbClr val="1F497D">
                    <a:lumMod val="50000"/>
                  </a:srgbClr>
                </a:solidFill>
                <a:latin typeface="Arial"/>
              </a:rPr>
              <a:t>MODIS and VIIRS Direct Broadcast Data from GINA used by SPoRT to generate RGBs for the NWS</a:t>
            </a:r>
          </a:p>
          <a:p>
            <a:pPr marL="285750" indent="-285750" algn="l" fontAlgn="base">
              <a:lnSpc>
                <a:spcPct val="90000"/>
              </a:lnSpc>
              <a:spcAft>
                <a:spcPct val="0"/>
              </a:spcAft>
              <a:buFontTx/>
              <a:buChar char="–"/>
            </a:pPr>
            <a:r>
              <a:rPr lang="en-US" sz="2000" kern="0" dirty="0" smtClean="0">
                <a:solidFill>
                  <a:srgbClr val="0070C0"/>
                </a:solidFill>
                <a:latin typeface="Arial"/>
              </a:rPr>
              <a:t>EUMETSAT’s nighttime and 24hr microphysics RGB products used for aviation and public forecasting</a:t>
            </a:r>
          </a:p>
          <a:p>
            <a:pPr marL="285750" indent="-285750" algn="l" fontAlgn="base">
              <a:lnSpc>
                <a:spcPct val="90000"/>
              </a:lnSpc>
              <a:spcAft>
                <a:spcPct val="0"/>
              </a:spcAft>
              <a:buFontTx/>
              <a:buChar char="–"/>
            </a:pPr>
            <a:r>
              <a:rPr lang="en-US" sz="2000" kern="0" dirty="0" smtClean="0">
                <a:solidFill>
                  <a:srgbClr val="0070C0"/>
                </a:solidFill>
                <a:latin typeface="Arial"/>
              </a:rPr>
              <a:t>Useful for analysis of clouds and fog and as a precursor to future GOES-R/-S capabilities </a:t>
            </a:r>
          </a:p>
          <a:p>
            <a:pPr marL="285750" indent="-285750" algn="l" fontAlgn="base">
              <a:lnSpc>
                <a:spcPct val="90000"/>
              </a:lnSpc>
              <a:spcAft>
                <a:spcPct val="0"/>
              </a:spcAft>
              <a:buFontTx/>
              <a:buChar char="–"/>
            </a:pPr>
            <a:r>
              <a:rPr lang="en-US" sz="2000" kern="0" dirty="0" smtClean="0">
                <a:solidFill>
                  <a:srgbClr val="0070C0"/>
                </a:solidFill>
                <a:latin typeface="Arial"/>
              </a:rPr>
              <a:t>Builds upon and provide more information than the traditional infrared channel differencing “fog product”</a:t>
            </a:r>
            <a:endParaRPr lang="en-US" sz="2800" dirty="0">
              <a:solidFill>
                <a:srgbClr val="0070C0"/>
              </a:solidFill>
            </a:endParaRPr>
          </a:p>
        </p:txBody>
      </p:sp>
      <p:sp>
        <p:nvSpPr>
          <p:cNvPr id="8" name="TextBox 7"/>
          <p:cNvSpPr txBox="1"/>
          <p:nvPr/>
        </p:nvSpPr>
        <p:spPr>
          <a:xfrm>
            <a:off x="5196348" y="5052536"/>
            <a:ext cx="3882613" cy="738664"/>
          </a:xfrm>
          <a:prstGeom prst="rect">
            <a:avLst/>
          </a:prstGeom>
          <a:noFill/>
        </p:spPr>
        <p:txBody>
          <a:bodyPr wrap="square" rtlCol="0">
            <a:spAutoFit/>
          </a:bodyPr>
          <a:lstStyle/>
          <a:p>
            <a:pPr defTabSz="914400"/>
            <a:r>
              <a:rPr lang="en-US" sz="1400" i="1" dirty="0" smtClean="0">
                <a:solidFill>
                  <a:srgbClr val="1F497D">
                    <a:lumMod val="50000"/>
                  </a:srgbClr>
                </a:solidFill>
              </a:rPr>
              <a:t>SPoRT RGB Nighttime Microphysics product, screen capture from operational AWIPS2 at NWS Forecast Office, Fairbanks, Alaska, Dec 17, 2014 </a:t>
            </a:r>
            <a:endParaRPr lang="en-US" sz="1400" i="1" dirty="0">
              <a:solidFill>
                <a:srgbClr val="1F497D">
                  <a:lumMod val="50000"/>
                </a:srgb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50"/>
            <a:ext cx="4724400" cy="984250"/>
          </a:xfrm>
          <a:prstGeom prst="rect">
            <a:avLst/>
          </a:prstGeom>
        </p:spPr>
      </p:pic>
      <p:pic>
        <p:nvPicPr>
          <p:cNvPr id="1026" name="Picture 2" descr="C:\Users\eric\Desktop\Eric's Stuff\AWIPS\AWIPS screen captures\20141218\capture20141218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50" y="1873151"/>
            <a:ext cx="3892764" cy="3179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0" y="5943600"/>
            <a:ext cx="1600200" cy="646331"/>
          </a:xfrm>
          <a:prstGeom prst="rect">
            <a:avLst/>
          </a:prstGeom>
          <a:noFill/>
        </p:spPr>
        <p:txBody>
          <a:bodyPr wrap="square" rtlCol="0">
            <a:spAutoFit/>
          </a:bodyPr>
          <a:lstStyle/>
          <a:p>
            <a:pPr algn="ctr" defTabSz="914400"/>
            <a:r>
              <a:rPr lang="en-US" dirty="0" smtClean="0">
                <a:solidFill>
                  <a:prstClr val="black"/>
                </a:solidFill>
                <a:latin typeface="Arial" panose="020B0604020202020204" pitchFamily="34" charset="0"/>
                <a:cs typeface="Arial" panose="020B0604020202020204" pitchFamily="34" charset="0"/>
              </a:rPr>
              <a:t>Poster # </a:t>
            </a:r>
          </a:p>
          <a:p>
            <a:pPr algn="ctr" defTabSz="914400"/>
            <a:r>
              <a:rPr lang="en-US" dirty="0" smtClean="0">
                <a:solidFill>
                  <a:prstClr val="black"/>
                </a:solidFill>
                <a:latin typeface="Arial" panose="020B0604020202020204" pitchFamily="34" charset="0"/>
                <a:cs typeface="Arial" panose="020B0604020202020204" pitchFamily="34" charset="0"/>
              </a:rPr>
              <a:t>3-7</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61114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Box 5"/>
          <p:cNvSpPr txBox="1"/>
          <p:nvPr/>
        </p:nvSpPr>
        <p:spPr>
          <a:xfrm>
            <a:off x="142875" y="1309687"/>
            <a:ext cx="4683125" cy="6572455"/>
          </a:xfrm>
          <a:prstGeom prst="rect">
            <a:avLst/>
          </a:prstGeom>
          <a:noFill/>
        </p:spPr>
        <p:txBody>
          <a:bodyPr wrap="square" lIns="16652" tIns="8326" rIns="16652" bIns="8326" rtlCol="0">
            <a:spAutoFit/>
          </a:bodyPr>
          <a:lstStyle/>
          <a:p>
            <a:pPr algn="just" defTabSz="913476"/>
            <a:r>
              <a:rPr lang="en-US" sz="1500" dirty="0">
                <a:solidFill>
                  <a:prstClr val="white"/>
                </a:solidFill>
                <a:latin typeface="Arial" panose="020B0604020202020204" pitchFamily="34" charset="0"/>
                <a:cs typeface="Arial" panose="020B0604020202020204" pitchFamily="34" charset="0"/>
              </a:rPr>
              <a:t>The subtitle for this poster could be given as </a:t>
            </a:r>
            <a:r>
              <a:rPr lang="en-US" sz="1500" i="1" dirty="0">
                <a:solidFill>
                  <a:prstClr val="white"/>
                </a:solidFill>
                <a:latin typeface="Arial" panose="020B0604020202020204" pitchFamily="34" charset="0"/>
                <a:cs typeface="Arial" panose="020B0604020202020204" pitchFamily="34" charset="0"/>
              </a:rPr>
              <a:t>“what you see is </a:t>
            </a:r>
            <a:r>
              <a:rPr lang="en-US" sz="1500" b="1" i="1" dirty="0">
                <a:solidFill>
                  <a:prstClr val="white"/>
                </a:solidFill>
                <a:latin typeface="Arial" panose="020B0604020202020204" pitchFamily="34" charset="0"/>
                <a:cs typeface="Arial" panose="020B0604020202020204" pitchFamily="34" charset="0"/>
              </a:rPr>
              <a:t>NOT</a:t>
            </a:r>
            <a:r>
              <a:rPr lang="en-US" sz="1500" i="1" dirty="0">
                <a:solidFill>
                  <a:prstClr val="white"/>
                </a:solidFill>
                <a:latin typeface="Arial" panose="020B0604020202020204" pitchFamily="34" charset="0"/>
                <a:cs typeface="Arial" panose="020B0604020202020204" pitchFamily="34" charset="0"/>
              </a:rPr>
              <a:t> what you get”</a:t>
            </a:r>
            <a:r>
              <a:rPr lang="en-US" sz="1500" dirty="0">
                <a:solidFill>
                  <a:prstClr val="white"/>
                </a:solidFill>
                <a:latin typeface="Arial" panose="020B0604020202020204" pitchFamily="34" charset="0"/>
                <a:cs typeface="Arial" panose="020B0604020202020204" pitchFamily="34" charset="0"/>
              </a:rPr>
              <a:t>.  That is, the variable radiometric environment of the GOES instruments on-orbit that is displayed in this poster is NOT what users find in the </a:t>
            </a:r>
            <a:r>
              <a:rPr lang="en-US" sz="1500" dirty="0" err="1">
                <a:solidFill>
                  <a:prstClr val="white"/>
                </a:solidFill>
                <a:latin typeface="Arial" panose="020B0604020202020204" pitchFamily="34" charset="0"/>
                <a:cs typeface="Arial" panose="020B0604020202020204" pitchFamily="34" charset="0"/>
              </a:rPr>
              <a:t>radiometrically</a:t>
            </a:r>
            <a:r>
              <a:rPr lang="en-US" sz="1500" dirty="0">
                <a:solidFill>
                  <a:prstClr val="white"/>
                </a:solidFill>
                <a:latin typeface="Arial" panose="020B0604020202020204" pitchFamily="34" charset="0"/>
                <a:cs typeface="Arial" panose="020B0604020202020204" pitchFamily="34" charset="0"/>
              </a:rPr>
              <a:t> stable radiances (and temperatures) contained in the delivered GOES L1b products. And this transition, from unstable to stable, is due to the application of the very responsivity coefficients that are displayed in this poster (the process called calibration). </a:t>
            </a:r>
          </a:p>
          <a:p>
            <a:pPr algn="just" defTabSz="913476"/>
            <a:endParaRPr lang="en-US" sz="1500" dirty="0">
              <a:solidFill>
                <a:prstClr val="white"/>
              </a:solidFill>
              <a:latin typeface="Arial" panose="020B0604020202020204" pitchFamily="34" charset="0"/>
              <a:cs typeface="Arial" panose="020B0604020202020204" pitchFamily="34" charset="0"/>
            </a:endParaRPr>
          </a:p>
          <a:p>
            <a:pPr algn="just" defTabSz="913476"/>
            <a:r>
              <a:rPr lang="en-US" sz="1500" dirty="0">
                <a:solidFill>
                  <a:prstClr val="white"/>
                </a:solidFill>
                <a:latin typeface="Arial" panose="020B0604020202020204" pitchFamily="34" charset="0"/>
                <a:cs typeface="Arial" panose="020B0604020202020204" pitchFamily="34" charset="0"/>
              </a:rPr>
              <a:t>Specifically, the poster seeks to:</a:t>
            </a:r>
          </a:p>
          <a:p>
            <a:pPr marL="249780" indent="-249780" algn="just" defTabSz="913476">
              <a:buFont typeface="+mj-lt"/>
              <a:buAutoNum type="arabicPeriod"/>
            </a:pPr>
            <a:r>
              <a:rPr lang="en-US" sz="1500" dirty="0">
                <a:solidFill>
                  <a:prstClr val="white"/>
                </a:solidFill>
                <a:latin typeface="Arial" panose="020B0604020202020204" pitchFamily="34" charset="0"/>
                <a:cs typeface="Arial" panose="020B0604020202020204" pitchFamily="34" charset="0"/>
              </a:rPr>
              <a:t>Provide users with a feel for the (variable) trending behavior of the GOES Imager and Sounder radiometric responsivities</a:t>
            </a:r>
            <a:r>
              <a:rPr lang="en-US" sz="1500" dirty="0">
                <a:solidFill>
                  <a:prstClr val="black"/>
                </a:solidFill>
              </a:rPr>
              <a:t> </a:t>
            </a:r>
            <a:r>
              <a:rPr lang="en-US" sz="1500" dirty="0">
                <a:solidFill>
                  <a:prstClr val="white"/>
                </a:solidFill>
                <a:latin typeface="Arial" panose="020B0604020202020204" pitchFamily="34" charset="0"/>
                <a:cs typeface="Arial" panose="020B0604020202020204" pitchFamily="34" charset="0"/>
              </a:rPr>
              <a:t>over yearly (and shorter) timescales</a:t>
            </a:r>
          </a:p>
          <a:p>
            <a:pPr marL="249780" indent="-249780" algn="just" defTabSz="913476">
              <a:buFont typeface="+mj-lt"/>
              <a:buAutoNum type="arabicPeriod"/>
            </a:pPr>
            <a:r>
              <a:rPr lang="en-US" sz="1500" dirty="0">
                <a:solidFill>
                  <a:prstClr val="white"/>
                </a:solidFill>
                <a:latin typeface="Arial" panose="020B0604020202020204" pitchFamily="34" charset="0"/>
                <a:cs typeface="Arial" panose="020B0604020202020204" pitchFamily="34" charset="0"/>
              </a:rPr>
              <a:t>Provide short explanations for the origin of the displayed responsivity variability; and</a:t>
            </a:r>
          </a:p>
          <a:p>
            <a:pPr marL="249780" indent="-249780" algn="just" defTabSz="913476">
              <a:buFont typeface="+mj-lt"/>
              <a:buAutoNum type="arabicPeriod"/>
            </a:pPr>
            <a:r>
              <a:rPr lang="en-US" sz="1500" dirty="0">
                <a:solidFill>
                  <a:prstClr val="white"/>
                </a:solidFill>
                <a:latin typeface="Arial" panose="020B0604020202020204" pitchFamily="34" charset="0"/>
                <a:cs typeface="Arial" panose="020B0604020202020204" pitchFamily="34" charset="0"/>
              </a:rPr>
              <a:t>Categorize the various causes of the responsivity variability either as intrinsic instrument behavior or as due to commanded instrument operations which seek to maximize overall radiometric performance of the GOES instruments throughout the year.</a:t>
            </a:r>
          </a:p>
          <a:p>
            <a:pPr defTabSz="913476"/>
            <a:endParaRPr lang="en-US" sz="1100" dirty="0">
              <a:solidFill>
                <a:prstClr val="black"/>
              </a:solidFill>
              <a:latin typeface="Arial" panose="020B0604020202020204" pitchFamily="34" charset="0"/>
              <a:cs typeface="Arial" panose="020B0604020202020204" pitchFamily="34" charset="0"/>
            </a:endParaRPr>
          </a:p>
          <a:p>
            <a:pPr defTabSz="913476"/>
            <a:endParaRPr lang="en-US" sz="1000" dirty="0">
              <a:solidFill>
                <a:prstClr val="white"/>
              </a:solidFill>
              <a:latin typeface="Arial" panose="020B0604020202020204" pitchFamily="34" charset="0"/>
              <a:cs typeface="Arial" panose="020B0604020202020204" pitchFamily="34" charset="0"/>
            </a:endParaRPr>
          </a:p>
          <a:p>
            <a:pPr defTabSz="913476"/>
            <a:endParaRPr lang="en-US" sz="1100" dirty="0">
              <a:solidFill>
                <a:prstClr val="black"/>
              </a:solidFill>
              <a:latin typeface="Arial" panose="020B0604020202020204" pitchFamily="34" charset="0"/>
              <a:cs typeface="Arial" panose="020B0604020202020204" pitchFamily="34" charset="0"/>
            </a:endParaRPr>
          </a:p>
          <a:p>
            <a:pPr defTabSz="913476"/>
            <a:endParaRPr lang="en-US" sz="1600" dirty="0">
              <a:solidFill>
                <a:prstClr val="black"/>
              </a:solidFill>
              <a:latin typeface="Arial" panose="020B0604020202020204" pitchFamily="34" charset="0"/>
              <a:cs typeface="Arial" panose="020B0604020202020204" pitchFamily="34" charset="0"/>
            </a:endParaRPr>
          </a:p>
          <a:p>
            <a:pPr defTabSz="913476"/>
            <a:r>
              <a:rPr lang="en-US" sz="1600" dirty="0">
                <a:solidFill>
                  <a:prstClr val="white"/>
                </a:solidFill>
                <a:latin typeface="Arial" panose="020B0604020202020204" pitchFamily="34" charset="0"/>
                <a:cs typeface="Arial" panose="020B0604020202020204" pitchFamily="34" charset="0"/>
              </a:rPr>
              <a:t>  </a:t>
            </a:r>
          </a:p>
          <a:p>
            <a:pPr defTabSz="913476"/>
            <a:endParaRPr lang="en-US" sz="1700" dirty="0">
              <a:solidFill>
                <a:prstClr val="black"/>
              </a:solidFill>
            </a:endParaRPr>
          </a:p>
        </p:txBody>
      </p:sp>
      <p:pic>
        <p:nvPicPr>
          <p:cNvPr id="1026" name="Picture 2" descr="E:\G13_img_ch4_yearly_noaaconf_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2" t="6889" r="6558" b="46729"/>
          <a:stretch/>
        </p:blipFill>
        <p:spPr bwMode="auto">
          <a:xfrm>
            <a:off x="5219700" y="1285875"/>
            <a:ext cx="36576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G13_img_ch4_patch_change_noaaconf_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20" t="6693" r="6320" b="46490"/>
          <a:stretch/>
        </p:blipFill>
        <p:spPr bwMode="auto">
          <a:xfrm>
            <a:off x="5219700" y="3931570"/>
            <a:ext cx="3657600" cy="19024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4625" y="3155157"/>
            <a:ext cx="3590925" cy="807906"/>
          </a:xfrm>
          <a:prstGeom prst="rect">
            <a:avLst/>
          </a:prstGeom>
          <a:noFill/>
        </p:spPr>
        <p:txBody>
          <a:bodyPr wrap="square" lIns="16652" tIns="8326" rIns="16652" bIns="8326" rtlCol="0">
            <a:spAutoFit/>
          </a:bodyPr>
          <a:lstStyle/>
          <a:p>
            <a:pPr algn="just" defTabSz="913476"/>
            <a:r>
              <a:rPr lang="en-US" sz="1000" b="1" dirty="0">
                <a:solidFill>
                  <a:prstClr val="white"/>
                </a:solidFill>
              </a:rPr>
              <a:t>Figure 1: </a:t>
            </a:r>
            <a:r>
              <a:rPr lang="en-US" sz="1000" dirty="0">
                <a:solidFill>
                  <a:prstClr val="white"/>
                </a:solidFill>
              </a:rPr>
              <a:t>GOES-East (13) Imager Yearly </a:t>
            </a:r>
            <a:r>
              <a:rPr lang="en-US" sz="1000" dirty="0" err="1">
                <a:solidFill>
                  <a:prstClr val="white"/>
                </a:solidFill>
              </a:rPr>
              <a:t>Responsiviity</a:t>
            </a:r>
            <a:r>
              <a:rPr lang="en-US" sz="1000" dirty="0">
                <a:solidFill>
                  <a:prstClr val="white"/>
                </a:solidFill>
              </a:rPr>
              <a:t> in Channel 4 </a:t>
            </a:r>
          </a:p>
          <a:p>
            <a:pPr marL="166520" indent="-166520" algn="just" defTabSz="913476">
              <a:buFontTx/>
              <a:buAutoNum type="arabicPeriod"/>
            </a:pPr>
            <a:r>
              <a:rPr lang="en-US" sz="1000" dirty="0">
                <a:solidFill>
                  <a:prstClr val="white"/>
                </a:solidFill>
              </a:rPr>
              <a:t>Note </a:t>
            </a:r>
            <a:r>
              <a:rPr lang="en-US" sz="1000" b="1" dirty="0">
                <a:solidFill>
                  <a:prstClr val="white"/>
                </a:solidFill>
              </a:rPr>
              <a:t>intrinsic</a:t>
            </a:r>
            <a:r>
              <a:rPr lang="en-US" sz="1000" dirty="0">
                <a:solidFill>
                  <a:prstClr val="white"/>
                </a:solidFill>
              </a:rPr>
              <a:t> behavior in the annual and seasonal trends of the maxima and minima responsivities</a:t>
            </a:r>
          </a:p>
          <a:p>
            <a:pPr marL="166520" indent="-166520" algn="just" defTabSz="913476">
              <a:buFontTx/>
              <a:buAutoNum type="arabicPeriod"/>
            </a:pPr>
            <a:r>
              <a:rPr lang="en-US" sz="1000" dirty="0">
                <a:solidFill>
                  <a:prstClr val="white"/>
                </a:solidFill>
              </a:rPr>
              <a:t>Note responsivity jumps at the equinoxes due to </a:t>
            </a:r>
            <a:r>
              <a:rPr lang="en-US" sz="1000" b="1" dirty="0">
                <a:solidFill>
                  <a:prstClr val="white"/>
                </a:solidFill>
              </a:rPr>
              <a:t>commanded</a:t>
            </a:r>
            <a:r>
              <a:rPr lang="en-US" sz="1000" dirty="0">
                <a:solidFill>
                  <a:prstClr val="white"/>
                </a:solidFill>
              </a:rPr>
              <a:t> changes to the detector temperatures</a:t>
            </a:r>
          </a:p>
        </p:txBody>
      </p:sp>
      <p:sp>
        <p:nvSpPr>
          <p:cNvPr id="3" name="TextBox 2"/>
          <p:cNvSpPr txBox="1"/>
          <p:nvPr/>
        </p:nvSpPr>
        <p:spPr>
          <a:xfrm>
            <a:off x="5222206" y="5941219"/>
            <a:ext cx="3590925" cy="786256"/>
          </a:xfrm>
          <a:prstGeom prst="rect">
            <a:avLst/>
          </a:prstGeom>
          <a:noFill/>
        </p:spPr>
        <p:txBody>
          <a:bodyPr wrap="square" lIns="16652" tIns="8326" rIns="16652" bIns="8326" rtlCol="0">
            <a:spAutoFit/>
          </a:bodyPr>
          <a:lstStyle/>
          <a:p>
            <a:pPr algn="just" defTabSz="913476"/>
            <a:r>
              <a:rPr lang="en-US" sz="1000" b="1" dirty="0">
                <a:solidFill>
                  <a:prstClr val="white"/>
                </a:solidFill>
              </a:rPr>
              <a:t>Figure 2: </a:t>
            </a:r>
            <a:r>
              <a:rPr lang="en-US" sz="1000" dirty="0">
                <a:solidFill>
                  <a:prstClr val="white"/>
                </a:solidFill>
              </a:rPr>
              <a:t>GOES-East (13) Imager 3 week Responsivity in Channel 4 around a  Detector Temperature Control Change</a:t>
            </a:r>
          </a:p>
          <a:p>
            <a:pPr algn="just" defTabSz="913476"/>
            <a:r>
              <a:rPr lang="en-US" sz="1000" dirty="0">
                <a:solidFill>
                  <a:prstClr val="white"/>
                </a:solidFill>
              </a:rPr>
              <a:t>1. Note</a:t>
            </a:r>
            <a:r>
              <a:rPr lang="en-US" sz="1000" b="1" dirty="0">
                <a:solidFill>
                  <a:prstClr val="white"/>
                </a:solidFill>
              </a:rPr>
              <a:t> intrinsic</a:t>
            </a:r>
            <a:r>
              <a:rPr lang="en-US" sz="1000" dirty="0">
                <a:solidFill>
                  <a:prstClr val="white"/>
                </a:solidFill>
              </a:rPr>
              <a:t> diurnal variability of the responses due to orbital-modulated diurnal temperature effects on the instrument components and electronics</a:t>
            </a:r>
          </a:p>
        </p:txBody>
      </p:sp>
      <p:sp>
        <p:nvSpPr>
          <p:cNvPr id="12" name="Rectangle 11"/>
          <p:cNvSpPr/>
          <p:nvPr/>
        </p:nvSpPr>
        <p:spPr>
          <a:xfrm>
            <a:off x="0" y="391992"/>
            <a:ext cx="9144000" cy="715290"/>
          </a:xfrm>
          <a:prstGeom prst="rect">
            <a:avLst/>
          </a:prstGeom>
          <a:gradFill flip="none" rotWithShape="1">
            <a:gsLst>
              <a:gs pos="100000">
                <a:srgbClr val="FFDA40">
                  <a:lumMod val="70000"/>
                </a:srgbClr>
              </a:gs>
              <a:gs pos="35000">
                <a:srgbClr val="FFF98B"/>
              </a:gs>
              <a:gs pos="125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16652" tIns="8326" rIns="16652" bIns="8326" rtlCol="0" anchor="ctr"/>
          <a:lstStyle/>
          <a:p>
            <a:pPr algn="ctr" defTabSz="913476"/>
            <a:endParaRPr lang="en-US">
              <a:solidFill>
                <a:prstClr val="white"/>
              </a:solidFill>
            </a:endParaRPr>
          </a:p>
        </p:txBody>
      </p:sp>
      <p:sp>
        <p:nvSpPr>
          <p:cNvPr id="13" name="TextBox 12"/>
          <p:cNvSpPr txBox="1"/>
          <p:nvPr/>
        </p:nvSpPr>
        <p:spPr>
          <a:xfrm>
            <a:off x="-100014" y="892970"/>
            <a:ext cx="5815014" cy="215351"/>
          </a:xfrm>
          <a:prstGeom prst="rect">
            <a:avLst/>
          </a:prstGeom>
          <a:noFill/>
        </p:spPr>
        <p:txBody>
          <a:bodyPr wrap="square" lIns="91348" tIns="45674" rIns="91348" bIns="45674" rtlCol="0">
            <a:spAutoFit/>
          </a:bodyPr>
          <a:lstStyle/>
          <a:p>
            <a:pPr algn="ctr" defTabSz="913476"/>
            <a:r>
              <a:rPr lang="en-US" sz="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Authors: Kenneth Mitchell (ASRC Federal), </a:t>
            </a:r>
            <a:r>
              <a:rPr lang="en-US" sz="800" b="1"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Merrisa</a:t>
            </a:r>
            <a:r>
              <a:rPr lang="en-US" sz="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Griffin (HTSI), J. Paul Douglas (ASRC Federal) </a:t>
            </a:r>
          </a:p>
        </p:txBody>
      </p:sp>
      <p:sp>
        <p:nvSpPr>
          <p:cNvPr id="14" name="Rectangle 13"/>
          <p:cNvSpPr/>
          <p:nvPr/>
        </p:nvSpPr>
        <p:spPr>
          <a:xfrm>
            <a:off x="0" y="391993"/>
            <a:ext cx="9144000" cy="615460"/>
          </a:xfrm>
          <a:prstGeom prst="rect">
            <a:avLst/>
          </a:prstGeom>
          <a:noFill/>
        </p:spPr>
        <p:txBody>
          <a:bodyPr wrap="square" lIns="91348" tIns="45674" rIns="91348" bIns="45674">
            <a:spAutoFit/>
          </a:bodyPr>
          <a:lstStyle/>
          <a:p>
            <a:pPr defTabSz="913476"/>
            <a:r>
              <a:rPr lang="en-US" sz="1700" b="1" dirty="0">
                <a:solidFill>
                  <a:prstClr val="black"/>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The Unique Radiometric Calibration Trending </a:t>
            </a:r>
          </a:p>
          <a:p>
            <a:pPr defTabSz="913476"/>
            <a:r>
              <a:rPr lang="en-US" sz="1700" b="1" dirty="0">
                <a:solidFill>
                  <a:prstClr val="black"/>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Behavior of the GOES Imagers and Sounders</a:t>
            </a:r>
          </a:p>
        </p:txBody>
      </p:sp>
      <p:pic>
        <p:nvPicPr>
          <p:cNvPr id="15" name="Picture 24" descr="http://ww1.prweb.com/prfiles/2014/03/25/12393279/asrc-federal-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3125" y="492150"/>
            <a:ext cx="1046036" cy="514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http://2x9l6r2ys89s2leu9z30a8t1.wpengine.netdna-cdn.com/wp-content/uploads/2013/05/Honeywell-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1790" y="480097"/>
            <a:ext cx="856605" cy="5270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esrl.noaa.gov/psd/people/gijs.deboer/Research_Website/noaa_logo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7625" y="437539"/>
            <a:ext cx="832258" cy="624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69161" y="6604863"/>
            <a:ext cx="882503" cy="170703"/>
          </a:xfrm>
          <a:prstGeom prst="rect">
            <a:avLst/>
          </a:prstGeom>
          <a:noFill/>
        </p:spPr>
        <p:txBody>
          <a:bodyPr wrap="square" lIns="16652" tIns="8326" rIns="16652" bIns="8326" rtlCol="0">
            <a:spAutoFit/>
          </a:bodyPr>
          <a:lstStyle/>
          <a:p>
            <a:pPr defTabSz="913476"/>
            <a:r>
              <a:rPr lang="en-US" sz="1000" dirty="0">
                <a:solidFill>
                  <a:prstClr val="white"/>
                </a:solidFill>
              </a:rPr>
              <a:t>Poster # 3-8</a:t>
            </a:r>
          </a:p>
        </p:txBody>
      </p:sp>
    </p:spTree>
    <p:extLst>
      <p:ext uri="{BB962C8B-B14F-4D97-AF65-F5344CB8AC3E}">
        <p14:creationId xmlns:p14="http://schemas.microsoft.com/office/powerpoint/2010/main" val="299547724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474261"/>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FF"/>
                </a:solidFill>
                <a:latin typeface="Arial" pitchFamily="34" charset="0"/>
                <a:cs typeface="Arial" pitchFamily="34" charset="0"/>
              </a:rPr>
              <a:t>Stereo Cloud Top Height Products for </a:t>
            </a:r>
          </a:p>
          <a:p>
            <a:r>
              <a:rPr lang="en-US" sz="2800" b="1" dirty="0">
                <a:solidFill>
                  <a:srgbClr val="0000FF"/>
                </a:solidFill>
                <a:latin typeface="Arial" pitchFamily="34" charset="0"/>
                <a:cs typeface="Arial" pitchFamily="34" charset="0"/>
              </a:rPr>
              <a:t>the GOES-R Era</a:t>
            </a:r>
            <a:r>
              <a:rPr lang="en-US" sz="2800" dirty="0">
                <a:solidFill>
                  <a:srgbClr val="0000FF"/>
                </a:solidFill>
                <a:latin typeface="Arial" pitchFamily="34" charset="0"/>
                <a:cs typeface="Arial" pitchFamily="34" charset="0"/>
              </a:rPr>
              <a:t/>
            </a:r>
            <a:br>
              <a:rPr lang="en-US" sz="2800" dirty="0">
                <a:solidFill>
                  <a:srgbClr val="0000FF"/>
                </a:solidFill>
                <a:latin typeface="Arial" pitchFamily="34" charset="0"/>
                <a:cs typeface="Arial" pitchFamily="34" charset="0"/>
              </a:rPr>
            </a:br>
            <a:r>
              <a:rPr lang="es-ES" sz="1600" b="1" dirty="0">
                <a:solidFill>
                  <a:srgbClr val="0000FF"/>
                </a:solidFill>
                <a:latin typeface="Arial" pitchFamily="34" charset="0"/>
                <a:cs typeface="Arial" pitchFamily="34" charset="0"/>
              </a:rPr>
              <a:t>Houria Madani</a:t>
            </a:r>
            <a:r>
              <a:rPr lang="es-ES" sz="1600" b="1" baseline="30000" dirty="0">
                <a:solidFill>
                  <a:srgbClr val="0000FF"/>
                </a:solidFill>
                <a:latin typeface="Arial" pitchFamily="34" charset="0"/>
                <a:cs typeface="Arial" pitchFamily="34" charset="0"/>
              </a:rPr>
              <a:t>1</a:t>
            </a:r>
            <a:r>
              <a:rPr lang="es-ES" sz="1600" b="1" dirty="0">
                <a:solidFill>
                  <a:srgbClr val="0000FF"/>
                </a:solidFill>
                <a:latin typeface="Arial" pitchFamily="34" charset="0"/>
                <a:cs typeface="Arial" pitchFamily="34" charset="0"/>
              </a:rPr>
              <a:t>, James L. Carr</a:t>
            </a:r>
            <a:r>
              <a:rPr lang="es-ES" sz="1600" b="1" baseline="30000" dirty="0">
                <a:solidFill>
                  <a:srgbClr val="0000FF"/>
                </a:solidFill>
                <a:latin typeface="Arial" pitchFamily="34" charset="0"/>
                <a:cs typeface="Arial" pitchFamily="34" charset="0"/>
              </a:rPr>
              <a:t>1</a:t>
            </a:r>
            <a:endParaRPr lang="es-ES" sz="1600" b="1" dirty="0">
              <a:solidFill>
                <a:srgbClr val="0000FF"/>
              </a:solidFill>
              <a:latin typeface="Arial" pitchFamily="34" charset="0"/>
              <a:cs typeface="Arial" pitchFamily="34" charset="0"/>
            </a:endParaRPr>
          </a:p>
          <a:p>
            <a:r>
              <a:rPr lang="en-US" sz="1400" dirty="0">
                <a:solidFill>
                  <a:srgbClr val="0000FF"/>
                </a:solidFill>
                <a:latin typeface="Arial" pitchFamily="34" charset="0"/>
                <a:cs typeface="Arial" pitchFamily="34" charset="0"/>
              </a:rPr>
              <a:t>1. Carr Astronautics, Greenbelt, MD</a:t>
            </a:r>
          </a:p>
        </p:txBody>
      </p:sp>
      <p:sp>
        <p:nvSpPr>
          <p:cNvPr id="5" name="Rectangle 5"/>
          <p:cNvSpPr txBox="1">
            <a:spLocks noChangeArrowheads="1"/>
          </p:cNvSpPr>
          <p:nvPr/>
        </p:nvSpPr>
        <p:spPr>
          <a:xfrm>
            <a:off x="381000" y="1676400"/>
            <a:ext cx="3810000" cy="3502122"/>
          </a:xfrm>
          <a:prstGeom prst="rect">
            <a:avLst/>
          </a:prstGeom>
        </p:spPr>
        <p:txBody>
          <a:bodyPr vert="horz" lIns="90842" tIns="45421" rIns="90842" bIns="45421" rtlCol="0">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ct val="0"/>
              </a:spcAft>
            </a:pPr>
            <a:r>
              <a:rPr lang="en-US" sz="1400" kern="0" dirty="0">
                <a:solidFill>
                  <a:srgbClr val="333399"/>
                </a:solidFill>
                <a:latin typeface="Arial"/>
              </a:rPr>
              <a:t>The Stereo Cloud Top Height (CTH) product is based on matching images of the same or similar spectral bands acquired quasi-simultaneously by GOES satellites from two or three different vantage points.</a:t>
            </a:r>
          </a:p>
          <a:p>
            <a:pPr lvl="0" algn="l" fontAlgn="base">
              <a:lnSpc>
                <a:spcPct val="90000"/>
              </a:lnSpc>
              <a:spcAft>
                <a:spcPct val="0"/>
              </a:spcAft>
            </a:pPr>
            <a:endParaRPr lang="en-US" sz="1400" kern="0" dirty="0">
              <a:solidFill>
                <a:srgbClr val="333399"/>
              </a:solidFill>
              <a:latin typeface="Arial"/>
            </a:endParaRPr>
          </a:p>
          <a:p>
            <a:pPr algn="l" fontAlgn="base">
              <a:lnSpc>
                <a:spcPct val="90000"/>
              </a:lnSpc>
              <a:spcAft>
                <a:spcPct val="0"/>
              </a:spcAft>
            </a:pPr>
            <a:r>
              <a:rPr lang="en-US" sz="1400" kern="0" dirty="0">
                <a:solidFill>
                  <a:srgbClr val="333399"/>
                </a:solidFill>
                <a:latin typeface="Arial"/>
              </a:rPr>
              <a:t>Once GOES-R is launched and operated at a central location,  a near-full disk stereo-CTH product can be made.  With two operational GOES satellites and coverage from another satellite such as TEMPO, a full CONUS stereo-CTH product can be made.  We  have generated a stereo-CTH product during hurricane Sandy when all 3 GOES satellites were operating as shown in the upper right figure.     </a:t>
            </a:r>
          </a:p>
          <a:p>
            <a:pPr algn="l" fontAlgn="base">
              <a:lnSpc>
                <a:spcPct val="90000"/>
              </a:lnSpc>
              <a:spcAft>
                <a:spcPct val="0"/>
              </a:spcAft>
            </a:pPr>
            <a:r>
              <a:rPr lang="en-US" sz="1400" kern="0" dirty="0">
                <a:solidFill>
                  <a:srgbClr val="333399"/>
                </a:solidFill>
                <a:latin typeface="Arial"/>
              </a:rPr>
              <a:t> </a:t>
            </a:r>
          </a:p>
          <a:p>
            <a:pPr algn="l" fontAlgn="base">
              <a:lnSpc>
                <a:spcPct val="90000"/>
              </a:lnSpc>
              <a:spcAft>
                <a:spcPct val="0"/>
              </a:spcAft>
            </a:pPr>
            <a:r>
              <a:rPr lang="en-US" sz="1400" kern="0" dirty="0">
                <a:solidFill>
                  <a:srgbClr val="333399"/>
                </a:solidFill>
                <a:latin typeface="Arial"/>
              </a:rPr>
              <a:t>Stereo-CTH values are shown in the lower right figure  for the subset defined by the red box above.  The Stereo-CTH has finer horizontal resolution than 10 km </a:t>
            </a:r>
            <a:r>
              <a:rPr lang="en-US" sz="1400" kern="0">
                <a:solidFill>
                  <a:srgbClr val="333399"/>
                </a:solidFill>
                <a:latin typeface="Arial"/>
              </a:rPr>
              <a:t>and better measurement </a:t>
            </a:r>
            <a:r>
              <a:rPr lang="en-US" sz="1400" kern="0" dirty="0">
                <a:solidFill>
                  <a:srgbClr val="333399"/>
                </a:solidFill>
                <a:latin typeface="Arial"/>
              </a:rPr>
              <a:t>accuracy than 500 m.</a:t>
            </a:r>
          </a:p>
          <a:p>
            <a:pPr marL="283878" indent="-283878" algn="l" fontAlgn="base">
              <a:lnSpc>
                <a:spcPct val="90000"/>
              </a:lnSpc>
              <a:spcAft>
                <a:spcPct val="0"/>
              </a:spcAft>
              <a:buFont typeface="Arial" panose="020B0604020202020204" pitchFamily="34" charset="0"/>
              <a:buChar char="•"/>
            </a:pPr>
            <a:endParaRPr lang="en-US" sz="1600" kern="0" dirty="0">
              <a:solidFill>
                <a:srgbClr val="009999"/>
              </a:solidFill>
              <a:latin typeface="Arial"/>
            </a:endParaRPr>
          </a:p>
          <a:p>
            <a:pPr>
              <a:lnSpc>
                <a:spcPct val="90000"/>
              </a:lnSpc>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408" y="5862816"/>
            <a:ext cx="4724400" cy="984250"/>
          </a:xfrm>
          <a:prstGeom prst="rect">
            <a:avLst/>
          </a:prstGeom>
        </p:spPr>
      </p:pic>
      <p:sp>
        <p:nvSpPr>
          <p:cNvPr id="3" name="TextBox 2"/>
          <p:cNvSpPr txBox="1"/>
          <p:nvPr/>
        </p:nvSpPr>
        <p:spPr>
          <a:xfrm>
            <a:off x="7315200" y="5947824"/>
            <a:ext cx="1676400" cy="830393"/>
          </a:xfrm>
          <a:prstGeom prst="rect">
            <a:avLst/>
          </a:prstGeom>
          <a:noFill/>
        </p:spPr>
        <p:txBody>
          <a:bodyPr wrap="square" lIns="90842" tIns="45421" rIns="90842" bIns="45421" rtlCol="0">
            <a:spAutoFit/>
          </a:bodyPr>
          <a:lstStyle/>
          <a:p>
            <a:pPr algn="ctr"/>
            <a:r>
              <a:rPr lang="en-US" sz="2400" dirty="0"/>
              <a:t>Poster </a:t>
            </a:r>
            <a:br>
              <a:rPr lang="en-US" sz="2400" dirty="0"/>
            </a:br>
            <a:r>
              <a:rPr lang="en-US" sz="2400" dirty="0"/>
              <a:t>#3.9</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52" y="5947821"/>
            <a:ext cx="1260038" cy="779569"/>
          </a:xfrm>
          <a:prstGeom prst="rect">
            <a:avLst/>
          </a:prstGeom>
        </p:spPr>
      </p:pic>
      <p:pic>
        <p:nvPicPr>
          <p:cNvPr id="7" name="Picture 6"/>
          <p:cNvPicPr>
            <a:picLocks noChangeAspect="1"/>
          </p:cNvPicPr>
          <p:nvPr/>
        </p:nvPicPr>
        <p:blipFill rotWithShape="1">
          <a:blip r:embed="rId4"/>
          <a:srcRect l="11666" t="7778" r="8750" b="13704"/>
          <a:stretch/>
        </p:blipFill>
        <p:spPr>
          <a:xfrm>
            <a:off x="4185967" y="3005499"/>
            <a:ext cx="4805633" cy="2667000"/>
          </a:xfrm>
          <a:prstGeom prst="rect">
            <a:avLst/>
          </a:prstGeom>
          <a:ln>
            <a:solidFill>
              <a:srgbClr val="FF0000"/>
            </a:solidFill>
          </a:ln>
        </p:spPr>
      </p:pic>
      <p:pic>
        <p:nvPicPr>
          <p:cNvPr id="10" name="Picture 9"/>
          <p:cNvPicPr>
            <a:picLocks noChangeAspect="1"/>
          </p:cNvPicPr>
          <p:nvPr/>
        </p:nvPicPr>
        <p:blipFill rotWithShape="1">
          <a:blip r:embed="rId5"/>
          <a:srcRect l="5952" r="5587" b="11322"/>
          <a:stretch/>
        </p:blipFill>
        <p:spPr>
          <a:xfrm>
            <a:off x="4790316" y="1494610"/>
            <a:ext cx="3819809" cy="1405575"/>
          </a:xfrm>
          <a:prstGeom prst="rect">
            <a:avLst/>
          </a:prstGeom>
        </p:spPr>
      </p:pic>
      <p:cxnSp>
        <p:nvCxnSpPr>
          <p:cNvPr id="13" name="Straight Connector 12"/>
          <p:cNvCxnSpPr/>
          <p:nvPr/>
        </p:nvCxnSpPr>
        <p:spPr>
          <a:xfrm flipH="1">
            <a:off x="4285720" y="2158568"/>
            <a:ext cx="914399" cy="976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33160" y="2158568"/>
            <a:ext cx="2667000" cy="9762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27471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57200" y="639762"/>
            <a:ext cx="8229600" cy="731838"/>
          </a:xfrm>
          <a:prstGeom prst="rect">
            <a:avLst/>
          </a:prstGeom>
        </p:spPr>
        <p:txBody>
          <a:bodyPr vert="horz" lIns="90842" tIns="45421" rIns="90842" bIns="4542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FF"/>
                </a:solidFill>
                <a:latin typeface="Arial" pitchFamily="34" charset="0"/>
                <a:cs typeface="Arial" pitchFamily="34" charset="0"/>
              </a:rPr>
              <a:t>NOAA / NESDIS Air Quality Satellite Products</a:t>
            </a:r>
          </a:p>
          <a:p>
            <a:r>
              <a:rPr lang="en-US" sz="1600" dirty="0" err="1">
                <a:solidFill>
                  <a:srgbClr val="0000FF"/>
                </a:solidFill>
                <a:latin typeface="Arial" pitchFamily="34" charset="0"/>
                <a:cs typeface="Arial" pitchFamily="34" charset="0"/>
              </a:rPr>
              <a:t>Liqun</a:t>
            </a:r>
            <a:r>
              <a:rPr lang="en-US" sz="1600" dirty="0">
                <a:solidFill>
                  <a:srgbClr val="0000FF"/>
                </a:solidFill>
                <a:latin typeface="Arial" pitchFamily="34" charset="0"/>
                <a:cs typeface="Arial" pitchFamily="34" charset="0"/>
              </a:rPr>
              <a:t> Ma, </a:t>
            </a:r>
            <a:r>
              <a:rPr lang="en-US" sz="1600" dirty="0" err="1">
                <a:solidFill>
                  <a:srgbClr val="0000FF"/>
                </a:solidFill>
                <a:latin typeface="Arial" pitchFamily="34" charset="0"/>
                <a:cs typeface="Arial" pitchFamily="34" charset="0"/>
              </a:rPr>
              <a:t>Shobha</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Kondragunta</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Zhaohui</a:t>
            </a:r>
            <a:r>
              <a:rPr lang="en-US" sz="1600" dirty="0">
                <a:solidFill>
                  <a:srgbClr val="0000FF"/>
                </a:solidFill>
                <a:latin typeface="Arial" pitchFamily="34" charset="0"/>
                <a:cs typeface="Arial" pitchFamily="34" charset="0"/>
              </a:rPr>
              <a:t> Cheng, </a:t>
            </a:r>
            <a:r>
              <a:rPr lang="en-US" sz="1600" dirty="0" err="1">
                <a:solidFill>
                  <a:srgbClr val="0000FF"/>
                </a:solidFill>
                <a:latin typeface="Arial" pitchFamily="34" charset="0"/>
                <a:cs typeface="Arial" pitchFamily="34" charset="0"/>
              </a:rPr>
              <a:t>Hanjun</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Ding,Jian</a:t>
            </a:r>
            <a:r>
              <a:rPr lang="en-US" sz="1600" dirty="0">
                <a:solidFill>
                  <a:srgbClr val="0000FF"/>
                </a:solidFill>
                <a:latin typeface="Arial" pitchFamily="34" charset="0"/>
                <a:cs typeface="Arial" pitchFamily="34" charset="0"/>
              </a:rPr>
              <a:t> Zeng, </a:t>
            </a:r>
            <a:r>
              <a:rPr lang="en-US" sz="1600" dirty="0" err="1">
                <a:solidFill>
                  <a:srgbClr val="0000FF"/>
                </a:solidFill>
                <a:latin typeface="Arial" pitchFamily="34" charset="0"/>
                <a:cs typeface="Arial" pitchFamily="34" charset="0"/>
              </a:rPr>
              <a:t>Pubu</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Ciren</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Chuanyu</a:t>
            </a:r>
            <a:r>
              <a:rPr lang="en-US" sz="1600" dirty="0">
                <a:solidFill>
                  <a:srgbClr val="0000FF"/>
                </a:solidFill>
                <a:latin typeface="Arial" pitchFamily="34" charset="0"/>
                <a:cs typeface="Arial" pitchFamily="34" charset="0"/>
              </a:rPr>
              <a:t> Xu, Mark </a:t>
            </a:r>
            <a:r>
              <a:rPr lang="en-US" sz="1600" dirty="0" err="1">
                <a:solidFill>
                  <a:srgbClr val="0000FF"/>
                </a:solidFill>
                <a:latin typeface="Arial" pitchFamily="34" charset="0"/>
                <a:cs typeface="Arial" pitchFamily="34" charset="0"/>
              </a:rPr>
              <a:t>Ruminski</a:t>
            </a:r>
            <a:r>
              <a:rPr lang="en-US" sz="1600" dirty="0">
                <a:solidFill>
                  <a:srgbClr val="0000FF"/>
                </a:solidFill>
                <a:latin typeface="Arial" pitchFamily="34" charset="0"/>
                <a:cs typeface="Arial" pitchFamily="34" charset="0"/>
              </a:rPr>
              <a:t>, </a:t>
            </a:r>
            <a:r>
              <a:rPr lang="en-US" sz="1600" dirty="0" err="1">
                <a:solidFill>
                  <a:srgbClr val="0000FF"/>
                </a:solidFill>
                <a:latin typeface="Arial" pitchFamily="34" charset="0"/>
                <a:cs typeface="Arial" pitchFamily="34" charset="0"/>
              </a:rPr>
              <a:t>Xaioyang</a:t>
            </a:r>
            <a:r>
              <a:rPr lang="en-US" sz="1600" dirty="0">
                <a:solidFill>
                  <a:srgbClr val="0000FF"/>
                </a:solidFill>
                <a:latin typeface="Arial" pitchFamily="34" charset="0"/>
                <a:cs typeface="Arial" pitchFamily="34" charset="0"/>
              </a:rPr>
              <a:t> Zhang, Hai Zhang</a:t>
            </a:r>
          </a:p>
        </p:txBody>
      </p:sp>
      <p:sp>
        <p:nvSpPr>
          <p:cNvPr id="5" name="Rectangle 5"/>
          <p:cNvSpPr txBox="1">
            <a:spLocks noChangeArrowheads="1"/>
          </p:cNvSpPr>
          <p:nvPr/>
        </p:nvSpPr>
        <p:spPr>
          <a:xfrm>
            <a:off x="0" y="1828800"/>
            <a:ext cx="5181600" cy="3886200"/>
          </a:xfrm>
          <a:prstGeom prst="rect">
            <a:avLst/>
          </a:prstGeom>
        </p:spPr>
        <p:txBody>
          <a:bodyPr vert="horz" lIns="90842" tIns="45421" rIns="90842" bIns="45421"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0654" indent="-340654" algn="l" fontAlgn="base">
              <a:lnSpc>
                <a:spcPct val="90000"/>
              </a:lnSpc>
              <a:spcAft>
                <a:spcPct val="0"/>
              </a:spcAft>
              <a:buFontTx/>
              <a:buChar char="•"/>
            </a:pPr>
            <a:r>
              <a:rPr lang="en-US" sz="1800" kern="0" dirty="0">
                <a:solidFill>
                  <a:srgbClr val="333399"/>
                </a:solidFill>
                <a:latin typeface="Arial"/>
              </a:rPr>
              <a:t>NOAA/NESDIS is operating, developing, and hosting numerous satellite-derived products for use by the air quality community. Current operational air quality products are:</a:t>
            </a:r>
          </a:p>
          <a:p>
            <a:pPr marL="738084" lvl="1" indent="-283878" algn="l" fontAlgn="base">
              <a:lnSpc>
                <a:spcPct val="90000"/>
              </a:lnSpc>
              <a:spcAft>
                <a:spcPct val="0"/>
              </a:spcAft>
              <a:buFontTx/>
              <a:buChar char="–"/>
            </a:pPr>
            <a:r>
              <a:rPr lang="en-US" sz="1400" kern="0" dirty="0">
                <a:solidFill>
                  <a:srgbClr val="009999"/>
                </a:solidFill>
                <a:latin typeface="Arial"/>
              </a:rPr>
              <a:t>GOES Aerosol, Smoke, and Smoke Emissions Products(GASP)</a:t>
            </a:r>
          </a:p>
          <a:p>
            <a:pPr marL="738084" lvl="1" indent="-283878" algn="l" fontAlgn="base">
              <a:lnSpc>
                <a:spcPct val="90000"/>
              </a:lnSpc>
              <a:spcAft>
                <a:spcPct val="0"/>
              </a:spcAft>
              <a:buFontTx/>
              <a:buChar char="–"/>
            </a:pPr>
            <a:r>
              <a:rPr lang="en-US" sz="1400" kern="0" dirty="0">
                <a:solidFill>
                  <a:srgbClr val="009999"/>
                </a:solidFill>
                <a:latin typeface="Arial"/>
              </a:rPr>
              <a:t>Automated Smoke Detection and Tracking Algorithm(ASDTA)</a:t>
            </a:r>
          </a:p>
          <a:p>
            <a:pPr marL="738084" lvl="1" indent="-283878" algn="l" fontAlgn="base">
              <a:lnSpc>
                <a:spcPct val="90000"/>
              </a:lnSpc>
              <a:spcAft>
                <a:spcPct val="0"/>
              </a:spcAft>
              <a:buFontTx/>
              <a:buChar char="–"/>
            </a:pPr>
            <a:r>
              <a:rPr lang="en-US" sz="1400" kern="0" dirty="0">
                <a:solidFill>
                  <a:srgbClr val="009999"/>
                </a:solidFill>
                <a:latin typeface="Arial"/>
              </a:rPr>
              <a:t>MODIS Dust Mask Algorithm Product</a:t>
            </a:r>
          </a:p>
          <a:p>
            <a:pPr marL="738084" lvl="1" indent="-283878" algn="l" fontAlgn="base">
              <a:lnSpc>
                <a:spcPct val="90000"/>
              </a:lnSpc>
              <a:spcAft>
                <a:spcPct val="0"/>
              </a:spcAft>
              <a:buFontTx/>
              <a:buChar char="–"/>
            </a:pPr>
            <a:r>
              <a:rPr lang="en-US" sz="1400" kern="0" dirty="0">
                <a:solidFill>
                  <a:srgbClr val="009999"/>
                </a:solidFill>
                <a:latin typeface="Arial"/>
              </a:rPr>
              <a:t>Blended Fire &amp; Smoke Products - Hazard Mapping System (HMS)</a:t>
            </a:r>
          </a:p>
          <a:p>
            <a:pPr marL="738084" lvl="1" indent="-283878" algn="l" fontAlgn="base">
              <a:lnSpc>
                <a:spcPct val="90000"/>
              </a:lnSpc>
              <a:spcAft>
                <a:spcPct val="0"/>
              </a:spcAft>
              <a:buFontTx/>
              <a:buChar char="–"/>
            </a:pPr>
            <a:r>
              <a:rPr lang="en-US" sz="1400" kern="0">
                <a:solidFill>
                  <a:srgbClr val="009999"/>
                </a:solidFill>
                <a:latin typeface="Arial"/>
              </a:rPr>
              <a:t>Global Biomass </a:t>
            </a:r>
            <a:r>
              <a:rPr lang="en-US" sz="1400" kern="0" dirty="0">
                <a:solidFill>
                  <a:srgbClr val="009999"/>
                </a:solidFill>
                <a:latin typeface="Arial"/>
              </a:rPr>
              <a:t>Burning Emissions Product (GBBEP)</a:t>
            </a:r>
          </a:p>
          <a:p>
            <a:pPr marL="738084" lvl="1" indent="-283878" algn="l" fontAlgn="base">
              <a:lnSpc>
                <a:spcPct val="90000"/>
              </a:lnSpc>
              <a:spcAft>
                <a:spcPct val="0"/>
              </a:spcAft>
              <a:buFontTx/>
              <a:buChar char="–"/>
            </a:pPr>
            <a:r>
              <a:rPr lang="en-US" sz="1400" kern="0" dirty="0">
                <a:solidFill>
                  <a:srgbClr val="009999"/>
                </a:solidFill>
                <a:latin typeface="Arial"/>
              </a:rPr>
              <a:t>Automated Biomass Burning Algorithm (ABBA) </a:t>
            </a:r>
          </a:p>
          <a:p>
            <a:pPr marL="738084" lvl="1" indent="-283878" algn="l" fontAlgn="base">
              <a:lnSpc>
                <a:spcPct val="90000"/>
              </a:lnSpc>
              <a:spcAft>
                <a:spcPct val="0"/>
              </a:spcAft>
              <a:buFontTx/>
              <a:buChar char="–"/>
            </a:pPr>
            <a:r>
              <a:rPr lang="en-US" sz="1400" kern="0" dirty="0">
                <a:solidFill>
                  <a:srgbClr val="009999"/>
                </a:solidFill>
                <a:latin typeface="Arial"/>
              </a:rPr>
              <a:t>AVHRR Fire Detects from the Fire Identification,</a:t>
            </a:r>
          </a:p>
          <a:p>
            <a:pPr lvl="1" algn="l" fontAlgn="base">
              <a:lnSpc>
                <a:spcPct val="90000"/>
              </a:lnSpc>
              <a:spcAft>
                <a:spcPct val="0"/>
              </a:spcAft>
            </a:pPr>
            <a:r>
              <a:rPr lang="en-US" sz="1400" kern="0" dirty="0">
                <a:solidFill>
                  <a:srgbClr val="009999"/>
                </a:solidFill>
                <a:latin typeface="Arial"/>
              </a:rPr>
              <a:t>      Mapping and Monitoring Algorithm (FIMMA)</a:t>
            </a:r>
          </a:p>
          <a:p>
            <a:pPr marL="738084" lvl="1" indent="-283878" algn="l" fontAlgn="base">
              <a:lnSpc>
                <a:spcPct val="90000"/>
              </a:lnSpc>
              <a:spcBef>
                <a:spcPts val="0"/>
              </a:spcBef>
              <a:spcAft>
                <a:spcPct val="0"/>
              </a:spcAft>
              <a:buFontTx/>
              <a:buChar char="–"/>
            </a:pPr>
            <a:r>
              <a:rPr lang="en-US" sz="1400" kern="0" dirty="0">
                <a:solidFill>
                  <a:srgbClr val="009999"/>
                </a:solidFill>
                <a:latin typeface="Arial"/>
              </a:rPr>
              <a:t>Hosted products(VIIRS AOT, MODIS Fire Point, MODIS Aerosol, Aura OMI Aerosol Index)</a:t>
            </a:r>
          </a:p>
          <a:p>
            <a:pPr lvl="1" algn="l" fontAlgn="base">
              <a:lnSpc>
                <a:spcPct val="90000"/>
              </a:lnSpc>
              <a:spcAft>
                <a:spcPct val="0"/>
              </a:spcAft>
            </a:pPr>
            <a:endParaRPr lang="en-US" sz="1400" kern="0" dirty="0">
              <a:solidFill>
                <a:srgbClr val="009999"/>
              </a:solidFill>
              <a:latin typeface="Arial"/>
            </a:endParaRPr>
          </a:p>
          <a:p>
            <a:pPr lvl="1" algn="l" fontAlgn="base">
              <a:lnSpc>
                <a:spcPct val="90000"/>
              </a:lnSpc>
              <a:spcAft>
                <a:spcPct val="0"/>
              </a:spcAft>
            </a:pPr>
            <a:endParaRPr lang="en-US" sz="1400" kern="0" dirty="0">
              <a:solidFill>
                <a:srgbClr val="009999"/>
              </a:solidFill>
              <a:latin typeface="Arial"/>
            </a:endParaRPr>
          </a:p>
          <a:p>
            <a:pPr lvl="1" algn="l" fontAlgn="base">
              <a:lnSpc>
                <a:spcPct val="90000"/>
              </a:lnSpc>
              <a:spcAft>
                <a:spcPct val="0"/>
              </a:spcAft>
            </a:pPr>
            <a:endParaRPr lang="en-US" sz="1400" kern="0" dirty="0">
              <a:solidFill>
                <a:srgbClr val="009999"/>
              </a:solidFill>
              <a:latin typeface="Arial"/>
            </a:endParaRPr>
          </a:p>
          <a:p>
            <a:pPr>
              <a:lnSpc>
                <a:spcPct val="90000"/>
              </a:lnSpc>
            </a:pPr>
            <a:endParaRPr lang="en-US" sz="2800" dirty="0">
              <a:solidFill>
                <a:prstClr val="black">
                  <a:tint val="75000"/>
                </a:prstClr>
              </a:solidFill>
            </a:endParaRPr>
          </a:p>
        </p:txBody>
      </p:sp>
      <p:sp>
        <p:nvSpPr>
          <p:cNvPr id="8" name="TextBox 7"/>
          <p:cNvSpPr txBox="1"/>
          <p:nvPr/>
        </p:nvSpPr>
        <p:spPr>
          <a:xfrm>
            <a:off x="5043486" y="2798096"/>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GASP</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5873749"/>
            <a:ext cx="4724400" cy="984250"/>
          </a:xfrm>
          <a:prstGeom prst="rect">
            <a:avLst/>
          </a:prstGeom>
        </p:spPr>
      </p:pic>
      <p:sp>
        <p:nvSpPr>
          <p:cNvPr id="3" name="TextBox 2"/>
          <p:cNvSpPr txBox="1"/>
          <p:nvPr/>
        </p:nvSpPr>
        <p:spPr>
          <a:xfrm>
            <a:off x="7178966" y="6096006"/>
            <a:ext cx="1828800" cy="461061"/>
          </a:xfrm>
          <a:prstGeom prst="rect">
            <a:avLst/>
          </a:prstGeom>
          <a:noFill/>
        </p:spPr>
        <p:txBody>
          <a:bodyPr wrap="square" lIns="90842" tIns="45421" rIns="90842" bIns="45421" rtlCol="0">
            <a:spAutoFit/>
          </a:bodyPr>
          <a:lstStyle/>
          <a:p>
            <a:pPr algn="ctr" defTabSz="908410"/>
            <a:r>
              <a:rPr lang="en-US" sz="2400" dirty="0">
                <a:solidFill>
                  <a:prstClr val="black"/>
                </a:solidFill>
              </a:rPr>
              <a:t>Poster # 3-11</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770" y="1748107"/>
            <a:ext cx="1495427" cy="111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748" y="3050681"/>
            <a:ext cx="1616276" cy="125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4853" y="3105869"/>
            <a:ext cx="1424322" cy="106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000874" y="2845866"/>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GBBEP</a:t>
            </a:r>
          </a:p>
        </p:txBody>
      </p:sp>
      <p:sp>
        <p:nvSpPr>
          <p:cNvPr id="16" name="TextBox 15"/>
          <p:cNvSpPr txBox="1"/>
          <p:nvPr/>
        </p:nvSpPr>
        <p:spPr>
          <a:xfrm>
            <a:off x="5080098" y="4272263"/>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MODIS Dust</a:t>
            </a:r>
          </a:p>
        </p:txBody>
      </p:sp>
      <p:sp>
        <p:nvSpPr>
          <p:cNvPr id="17" name="TextBox 16"/>
          <p:cNvSpPr txBox="1"/>
          <p:nvPr/>
        </p:nvSpPr>
        <p:spPr>
          <a:xfrm>
            <a:off x="7022138" y="4118376"/>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FIMMA</a:t>
            </a: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595" y="4494310"/>
            <a:ext cx="1323775" cy="114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105400" y="5565976"/>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HMS</a:t>
            </a:r>
          </a:p>
        </p:txBody>
      </p:sp>
      <p:sp>
        <p:nvSpPr>
          <p:cNvPr id="19" name="TextBox 18"/>
          <p:cNvSpPr txBox="1"/>
          <p:nvPr/>
        </p:nvSpPr>
        <p:spPr>
          <a:xfrm>
            <a:off x="7088813" y="5561116"/>
            <a:ext cx="1828800" cy="307173"/>
          </a:xfrm>
          <a:prstGeom prst="rect">
            <a:avLst/>
          </a:prstGeom>
          <a:noFill/>
        </p:spPr>
        <p:txBody>
          <a:bodyPr wrap="square" lIns="90842" tIns="45421" rIns="90842" bIns="45421" rtlCol="0">
            <a:spAutoFit/>
          </a:bodyPr>
          <a:lstStyle/>
          <a:p>
            <a:pPr algn="ctr" defTabSz="908410"/>
            <a:r>
              <a:rPr lang="en-US" sz="1400" i="1" dirty="0">
                <a:solidFill>
                  <a:prstClr val="black"/>
                </a:solidFill>
              </a:rPr>
              <a:t>ASDTA</a:t>
            </a:r>
          </a:p>
        </p:txBody>
      </p:sp>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8829" y="4397572"/>
            <a:ext cx="1230312" cy="114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5313" y="1766280"/>
            <a:ext cx="2092638" cy="103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50563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3954</Words>
  <Application>Microsoft Office PowerPoint</Application>
  <PresentationFormat>On-screen Show (4:3)</PresentationFormat>
  <Paragraphs>414</Paragraphs>
  <Slides>34</Slides>
  <Notes>2</Notes>
  <HiddenSlides>0</HiddenSlides>
  <MMClips>0</MMClips>
  <ScaleCrop>false</ScaleCrop>
  <HeadingPairs>
    <vt:vector size="4" baseType="variant">
      <vt:variant>
        <vt:lpstr>Theme</vt:lpstr>
      </vt:variant>
      <vt:variant>
        <vt:i4>23</vt:i4>
      </vt:variant>
      <vt:variant>
        <vt:lpstr>Slide Titles</vt:lpstr>
      </vt:variant>
      <vt:variant>
        <vt:i4>34</vt:i4>
      </vt:variant>
    </vt:vector>
  </HeadingPairs>
  <TitlesOfParts>
    <vt:vector size="57"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Poster Session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NOAA’S OPERATIONAL OCEAN COLOR PRODUCTS  FROM THE OSPO COASTWATCH OKEANOS SYSTEM</vt:lpstr>
      <vt:lpstr>PowerPoint Presentation</vt:lpstr>
      <vt:lpstr>PowerPoint Presentation</vt:lpstr>
      <vt:lpstr>PowerPoint Presentation</vt:lpstr>
      <vt:lpstr>PowerPoint Presentation</vt:lpstr>
      <vt:lpstr>PowerPoint Presentation</vt:lpstr>
      <vt:lpstr>Selenographic Coordinate Mapping of Lunar Observations by GOES Imager Xi Shao (ERT Inc., UMD), Xiangqian Wu (NOAA/NESDIS/STAR), Fangfang Yu (ERT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all poster presenters!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Session I</dc:title>
  <dc:creator>Janel Thomas</dc:creator>
  <cp:lastModifiedBy>Tim Schmit</cp:lastModifiedBy>
  <cp:revision>23</cp:revision>
  <dcterms:created xsi:type="dcterms:W3CDTF">2015-04-15T21:28:32Z</dcterms:created>
  <dcterms:modified xsi:type="dcterms:W3CDTF">2015-04-24T13:12:12Z</dcterms:modified>
</cp:coreProperties>
</file>