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49"/>
  </p:notesMasterIdLst>
  <p:sldIdLst>
    <p:sldId id="292" r:id="rId4"/>
    <p:sldId id="293" r:id="rId5"/>
    <p:sldId id="257" r:id="rId6"/>
    <p:sldId id="259" r:id="rId7"/>
    <p:sldId id="258" r:id="rId8"/>
    <p:sldId id="260" r:id="rId9"/>
    <p:sldId id="261" r:id="rId10"/>
    <p:sldId id="262" r:id="rId11"/>
    <p:sldId id="302" r:id="rId12"/>
    <p:sldId id="263" r:id="rId13"/>
    <p:sldId id="264" r:id="rId14"/>
    <p:sldId id="300" r:id="rId15"/>
    <p:sldId id="265" r:id="rId16"/>
    <p:sldId id="266" r:id="rId17"/>
    <p:sldId id="267" r:id="rId18"/>
    <p:sldId id="268" r:id="rId19"/>
    <p:sldId id="269" r:id="rId20"/>
    <p:sldId id="297" r:id="rId21"/>
    <p:sldId id="270" r:id="rId22"/>
    <p:sldId id="271" r:id="rId23"/>
    <p:sldId id="272" r:id="rId24"/>
    <p:sldId id="273" r:id="rId25"/>
    <p:sldId id="274" r:id="rId26"/>
    <p:sldId id="275" r:id="rId27"/>
    <p:sldId id="276" r:id="rId28"/>
    <p:sldId id="277" r:id="rId29"/>
    <p:sldId id="296" r:id="rId30"/>
    <p:sldId id="278" r:id="rId31"/>
    <p:sldId id="279" r:id="rId32"/>
    <p:sldId id="280" r:id="rId33"/>
    <p:sldId id="281" r:id="rId34"/>
    <p:sldId id="282" r:id="rId35"/>
    <p:sldId id="301" r:id="rId36"/>
    <p:sldId id="283" r:id="rId37"/>
    <p:sldId id="284" r:id="rId38"/>
    <p:sldId id="298" r:id="rId39"/>
    <p:sldId id="299" r:id="rId40"/>
    <p:sldId id="285" r:id="rId41"/>
    <p:sldId id="286" r:id="rId42"/>
    <p:sldId id="295" r:id="rId43"/>
    <p:sldId id="287" r:id="rId44"/>
    <p:sldId id="288" r:id="rId45"/>
    <p:sldId id="289" r:id="rId46"/>
    <p:sldId id="290" r:id="rId47"/>
    <p:sldId id="294"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14" d="100"/>
          <a:sy n="114" d="100"/>
        </p:scale>
        <p:origin x="-102" y="-27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ondrusek\Documents\hawaii%202012%20cruise\hawaii%20nasa%20meng%20NRL%20graph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work_qicl\METOP-B_HIRS\OV%20Test\M1_cris_hirs\M1_M2_Erro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9/11/12 Station 1 Hawaii</a:t>
            </a:r>
          </a:p>
        </c:rich>
      </c:tx>
      <c:layout/>
      <c:overlay val="0"/>
    </c:title>
    <c:autoTitleDeleted val="0"/>
    <c:plotArea>
      <c:layout>
        <c:manualLayout>
          <c:layoutTarget val="inner"/>
          <c:xMode val="edge"/>
          <c:yMode val="edge"/>
          <c:x val="0.16607174103237113"/>
          <c:y val="0.19507946923301242"/>
          <c:w val="0.57451837270341211"/>
          <c:h val="0.59939114753513001"/>
        </c:manualLayout>
      </c:layout>
      <c:scatterChart>
        <c:scatterStyle val="lineMarker"/>
        <c:varyColors val="0"/>
        <c:ser>
          <c:idx val="0"/>
          <c:order val="0"/>
          <c:tx>
            <c:strRef>
              <c:f>all!$B$2</c:f>
              <c:strCache>
                <c:ptCount val="1"/>
                <c:pt idx="0">
                  <c:v>Hyperpro</c:v>
                </c:pt>
              </c:strCache>
            </c:strRef>
          </c:tx>
          <c:spPr>
            <a:ln>
              <a:solidFill>
                <a:srgbClr val="FF0000"/>
              </a:solidFill>
            </a:ln>
          </c:spPr>
          <c:marker>
            <c:symbol val="diamond"/>
            <c:size val="7"/>
            <c:spPr>
              <a:solidFill>
                <a:srgbClr val="FF0000"/>
              </a:solidFill>
              <a:ln>
                <a:solidFill>
                  <a:srgbClr val="FF0000"/>
                </a:solidFill>
              </a:ln>
            </c:spPr>
          </c:marker>
          <c:xVal>
            <c:numRef>
              <c:f>all!$A$3:$A$7</c:f>
              <c:numCache>
                <c:formatCode>General</c:formatCode>
                <c:ptCount val="5"/>
                <c:pt idx="0">
                  <c:v>410</c:v>
                </c:pt>
                <c:pt idx="1">
                  <c:v>443</c:v>
                </c:pt>
                <c:pt idx="2">
                  <c:v>486</c:v>
                </c:pt>
                <c:pt idx="3">
                  <c:v>551</c:v>
                </c:pt>
                <c:pt idx="4">
                  <c:v>675</c:v>
                </c:pt>
              </c:numCache>
            </c:numRef>
          </c:xVal>
          <c:yVal>
            <c:numRef>
              <c:f>all!$B$3:$B$7</c:f>
              <c:numCache>
                <c:formatCode>General</c:formatCode>
                <c:ptCount val="5"/>
                <c:pt idx="0">
                  <c:v>1.2974130714552803E-2</c:v>
                </c:pt>
                <c:pt idx="1">
                  <c:v>9.6661497303467663E-3</c:v>
                </c:pt>
                <c:pt idx="2">
                  <c:v>6.6964528119902323E-3</c:v>
                </c:pt>
                <c:pt idx="3">
                  <c:v>1.7242823715066787E-3</c:v>
                </c:pt>
                <c:pt idx="4">
                  <c:v>1.2328342864776959E-4</c:v>
                </c:pt>
              </c:numCache>
            </c:numRef>
          </c:yVal>
          <c:smooth val="0"/>
        </c:ser>
        <c:ser>
          <c:idx val="2"/>
          <c:order val="1"/>
          <c:tx>
            <c:strRef>
              <c:f>all!$D$2</c:f>
              <c:strCache>
                <c:ptCount val="1"/>
                <c:pt idx="0">
                  <c:v>VIIRS/NOAA</c:v>
                </c:pt>
              </c:strCache>
            </c:strRef>
          </c:tx>
          <c:marker>
            <c:symbol val="triangle"/>
            <c:size val="7"/>
            <c:spPr>
              <a:solidFill>
                <a:srgbClr val="0070C0"/>
              </a:solidFill>
            </c:spPr>
          </c:marker>
          <c:xVal>
            <c:numRef>
              <c:f>all!$A$3:$A$7</c:f>
              <c:numCache>
                <c:formatCode>General</c:formatCode>
                <c:ptCount val="5"/>
                <c:pt idx="0">
                  <c:v>410</c:v>
                </c:pt>
                <c:pt idx="1">
                  <c:v>443</c:v>
                </c:pt>
                <c:pt idx="2">
                  <c:v>486</c:v>
                </c:pt>
                <c:pt idx="3">
                  <c:v>551</c:v>
                </c:pt>
                <c:pt idx="4">
                  <c:v>675</c:v>
                </c:pt>
              </c:numCache>
            </c:numRef>
          </c:xVal>
          <c:yVal>
            <c:numRef>
              <c:f>all!$D$3:$D$7</c:f>
              <c:numCache>
                <c:formatCode>General</c:formatCode>
                <c:ptCount val="5"/>
                <c:pt idx="0">
                  <c:v>1.1363610364353951E-2</c:v>
                </c:pt>
                <c:pt idx="1">
                  <c:v>8.5625957829097068E-3</c:v>
                </c:pt>
                <c:pt idx="2">
                  <c:v>6.142406812273557E-3</c:v>
                </c:pt>
                <c:pt idx="3">
                  <c:v>1.1504005059021938E-3</c:v>
                </c:pt>
              </c:numCache>
            </c:numRef>
          </c:yVal>
          <c:smooth val="0"/>
        </c:ser>
        <c:ser>
          <c:idx val="3"/>
          <c:order val="2"/>
          <c:tx>
            <c:strRef>
              <c:f>all!$E$2</c:f>
              <c:strCache>
                <c:ptCount val="1"/>
                <c:pt idx="0">
                  <c:v>VIIRS/NRL</c:v>
                </c:pt>
              </c:strCache>
            </c:strRef>
          </c:tx>
          <c:spPr>
            <a:ln>
              <a:solidFill>
                <a:srgbClr val="0070C0"/>
              </a:solidFill>
            </a:ln>
          </c:spPr>
          <c:marker>
            <c:symbol val="x"/>
            <c:size val="7"/>
            <c:spPr>
              <a:solidFill>
                <a:srgbClr val="0070C0"/>
              </a:solidFill>
              <a:ln>
                <a:solidFill>
                  <a:srgbClr val="0070C0"/>
                </a:solidFill>
              </a:ln>
            </c:spPr>
          </c:marker>
          <c:xVal>
            <c:numRef>
              <c:f>all!$A$3:$A$7</c:f>
              <c:numCache>
                <c:formatCode>General</c:formatCode>
                <c:ptCount val="5"/>
                <c:pt idx="0">
                  <c:v>410</c:v>
                </c:pt>
                <c:pt idx="1">
                  <c:v>443</c:v>
                </c:pt>
                <c:pt idx="2">
                  <c:v>486</c:v>
                </c:pt>
                <c:pt idx="3">
                  <c:v>551</c:v>
                </c:pt>
                <c:pt idx="4">
                  <c:v>675</c:v>
                </c:pt>
              </c:numCache>
            </c:numRef>
          </c:xVal>
          <c:yVal>
            <c:numRef>
              <c:f>all!$E$3:$E$7</c:f>
              <c:numCache>
                <c:formatCode>General</c:formatCode>
                <c:ptCount val="5"/>
                <c:pt idx="0">
                  <c:v>1.2633375016069301E-2</c:v>
                </c:pt>
                <c:pt idx="1">
                  <c:v>9.5155982209511516E-3</c:v>
                </c:pt>
                <c:pt idx="2">
                  <c:v>6.6507692152897348E-3</c:v>
                </c:pt>
                <c:pt idx="3">
                  <c:v>2.0747113327033205E-3</c:v>
                </c:pt>
                <c:pt idx="4">
                  <c:v>2.4990694954006484E-4</c:v>
                </c:pt>
              </c:numCache>
            </c:numRef>
          </c:yVal>
          <c:smooth val="0"/>
        </c:ser>
        <c:ser>
          <c:idx val="4"/>
          <c:order val="3"/>
          <c:tx>
            <c:strRef>
              <c:f>all!$F$2</c:f>
              <c:strCache>
                <c:ptCount val="1"/>
                <c:pt idx="0">
                  <c:v>MODIS/Aqua</c:v>
                </c:pt>
              </c:strCache>
            </c:strRef>
          </c:tx>
          <c:spPr>
            <a:ln>
              <a:solidFill>
                <a:schemeClr val="tx1"/>
              </a:solidFill>
            </a:ln>
          </c:spPr>
          <c:marker>
            <c:spPr>
              <a:ln>
                <a:solidFill>
                  <a:sysClr val="windowText" lastClr="000000"/>
                </a:solidFill>
              </a:ln>
            </c:spPr>
          </c:marker>
          <c:xVal>
            <c:numRef>
              <c:f>all!$A$3:$A$7</c:f>
              <c:numCache>
                <c:formatCode>General</c:formatCode>
                <c:ptCount val="5"/>
                <c:pt idx="0">
                  <c:v>410</c:v>
                </c:pt>
                <c:pt idx="1">
                  <c:v>443</c:v>
                </c:pt>
                <c:pt idx="2">
                  <c:v>486</c:v>
                </c:pt>
                <c:pt idx="3">
                  <c:v>551</c:v>
                </c:pt>
                <c:pt idx="4">
                  <c:v>675</c:v>
                </c:pt>
              </c:numCache>
            </c:numRef>
          </c:xVal>
          <c:yVal>
            <c:numRef>
              <c:f>all!$F$3:$F$7</c:f>
              <c:numCache>
                <c:formatCode>General</c:formatCode>
                <c:ptCount val="5"/>
                <c:pt idx="0">
                  <c:v>1.3731929365292715E-2</c:v>
                </c:pt>
                <c:pt idx="1">
                  <c:v>1.026212581618601E-2</c:v>
                </c:pt>
                <c:pt idx="2">
                  <c:v>6.5702757905963683E-3</c:v>
                </c:pt>
                <c:pt idx="3">
                  <c:v>1.9389317952227337E-3</c:v>
                </c:pt>
                <c:pt idx="4">
                  <c:v>1.794544584463237E-5</c:v>
                </c:pt>
              </c:numCache>
            </c:numRef>
          </c:yVal>
          <c:smooth val="0"/>
        </c:ser>
        <c:ser>
          <c:idx val="5"/>
          <c:order val="4"/>
          <c:tx>
            <c:strRef>
              <c:f>all!$G$2</c:f>
              <c:strCache>
                <c:ptCount val="1"/>
                <c:pt idx="0">
                  <c:v>VIIRS/NASA</c:v>
                </c:pt>
              </c:strCache>
            </c:strRef>
          </c:tx>
          <c:spPr>
            <a:ln>
              <a:solidFill>
                <a:srgbClr val="00B050"/>
              </a:solidFill>
            </a:ln>
          </c:spPr>
          <c:marker>
            <c:symbol val="square"/>
            <c:size val="7"/>
            <c:spPr>
              <a:solidFill>
                <a:srgbClr val="00B050"/>
              </a:solidFill>
              <a:ln>
                <a:solidFill>
                  <a:srgbClr val="00B050"/>
                </a:solidFill>
              </a:ln>
            </c:spPr>
          </c:marker>
          <c:xVal>
            <c:numRef>
              <c:f>all!$A$3:$A$7</c:f>
              <c:numCache>
                <c:formatCode>General</c:formatCode>
                <c:ptCount val="5"/>
                <c:pt idx="0">
                  <c:v>410</c:v>
                </c:pt>
                <c:pt idx="1">
                  <c:v>443</c:v>
                </c:pt>
                <c:pt idx="2">
                  <c:v>486</c:v>
                </c:pt>
                <c:pt idx="3">
                  <c:v>551</c:v>
                </c:pt>
                <c:pt idx="4">
                  <c:v>675</c:v>
                </c:pt>
              </c:numCache>
            </c:numRef>
          </c:xVal>
          <c:yVal>
            <c:numRef>
              <c:f>all!$G$3:$G$7</c:f>
              <c:numCache>
                <c:formatCode>General</c:formatCode>
                <c:ptCount val="5"/>
                <c:pt idx="0">
                  <c:v>1.2120000000000011E-2</c:v>
                </c:pt>
                <c:pt idx="1">
                  <c:v>9.8100000000000149E-3</c:v>
                </c:pt>
                <c:pt idx="2">
                  <c:v>6.9500000000000091E-3</c:v>
                </c:pt>
                <c:pt idx="3">
                  <c:v>1.6800000000000025E-3</c:v>
                </c:pt>
                <c:pt idx="4">
                  <c:v>5.6250000000000053E-5</c:v>
                </c:pt>
              </c:numCache>
            </c:numRef>
          </c:yVal>
          <c:smooth val="0"/>
        </c:ser>
        <c:dLbls>
          <c:showLegendKey val="0"/>
          <c:showVal val="0"/>
          <c:showCatName val="0"/>
          <c:showSerName val="0"/>
          <c:showPercent val="0"/>
          <c:showBubbleSize val="0"/>
        </c:dLbls>
        <c:axId val="652982912"/>
        <c:axId val="654136448"/>
      </c:scatterChart>
      <c:valAx>
        <c:axId val="652982912"/>
        <c:scaling>
          <c:orientation val="minMax"/>
          <c:max val="700"/>
          <c:min val="400"/>
        </c:scaling>
        <c:delete val="0"/>
        <c:axPos val="b"/>
        <c:title>
          <c:tx>
            <c:rich>
              <a:bodyPr/>
              <a:lstStyle/>
              <a:p>
                <a:pPr>
                  <a:defRPr/>
                </a:pPr>
                <a:r>
                  <a:rPr lang="en-US"/>
                  <a:t>Wavelenght (nm)</a:t>
                </a:r>
              </a:p>
            </c:rich>
          </c:tx>
          <c:layout/>
          <c:overlay val="0"/>
        </c:title>
        <c:numFmt formatCode="General" sourceLinked="1"/>
        <c:majorTickMark val="none"/>
        <c:minorTickMark val="none"/>
        <c:tickLblPos val="nextTo"/>
        <c:crossAx val="654136448"/>
        <c:crosses val="autoZero"/>
        <c:crossBetween val="midCat"/>
      </c:valAx>
      <c:valAx>
        <c:axId val="654136448"/>
        <c:scaling>
          <c:orientation val="minMax"/>
        </c:scaling>
        <c:delete val="0"/>
        <c:axPos val="l"/>
        <c:majorGridlines/>
        <c:title>
          <c:tx>
            <c:rich>
              <a:bodyPr/>
              <a:lstStyle/>
              <a:p>
                <a:pPr>
                  <a:defRPr/>
                </a:pPr>
                <a:r>
                  <a:rPr lang="en-US"/>
                  <a:t>Rrs (sr-1)</a:t>
                </a:r>
              </a:p>
            </c:rich>
          </c:tx>
          <c:layout/>
          <c:overlay val="0"/>
        </c:title>
        <c:numFmt formatCode="General" sourceLinked="1"/>
        <c:majorTickMark val="none"/>
        <c:minorTickMark val="none"/>
        <c:tickLblPos val="nextTo"/>
        <c:crossAx val="652982912"/>
        <c:crosses val="autoZero"/>
        <c:crossBetween val="midCat"/>
      </c:valAx>
    </c:plotArea>
    <c:legend>
      <c:legendPos val="r"/>
      <c:layout/>
      <c:overlay val="0"/>
    </c:legend>
    <c:plotVisOnly val="1"/>
    <c:dispBlanksAs val="gap"/>
    <c:showDLblsOverMax val="0"/>
  </c:chart>
  <c:spPr>
    <a:ln>
      <a:solidFill>
        <a:prstClr val="black"/>
      </a:solidFill>
    </a:ln>
  </c:spPr>
  <c:txPr>
    <a:bodyPr/>
    <a:lstStyle/>
    <a:p>
      <a:pPr>
        <a:defRPr>
          <a:latin typeface="Times New Roman" pitchFamily="18" charset="0"/>
          <a:cs typeface="Times New Roman"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51949444292285"/>
          <c:y val="5.1327988316437714E-2"/>
          <c:w val="0.82048361789016055"/>
          <c:h val="0.73878105668796346"/>
        </c:manualLayout>
      </c:layout>
      <c:scatterChart>
        <c:scatterStyle val="smoothMarker"/>
        <c:varyColors val="0"/>
        <c:ser>
          <c:idx val="0"/>
          <c:order val="0"/>
          <c:tx>
            <c:v>Metop-A Bias</c:v>
          </c:tx>
          <c:spPr>
            <a:ln w="22225">
              <a:solidFill>
                <a:srgbClr val="FF0000"/>
              </a:solidFill>
            </a:ln>
          </c:spPr>
          <c:marker>
            <c:symbol val="diamond"/>
            <c:size val="4"/>
            <c:spPr>
              <a:solidFill>
                <a:srgbClr val="FF0000"/>
              </a:solidFill>
              <a:ln>
                <a:solidFill>
                  <a:srgbClr val="FF0000"/>
                </a:solidFill>
              </a:ln>
            </c:spPr>
          </c:marker>
          <c:yVal>
            <c:numRef>
              <c:f>Sheet1!$B$3:$T$3</c:f>
              <c:numCache>
                <c:formatCode>General</c:formatCode>
                <c:ptCount val="19"/>
                <c:pt idx="0">
                  <c:v>0.43030000000000052</c:v>
                </c:pt>
                <c:pt idx="1">
                  <c:v>-7.9900000000000096E-2</c:v>
                </c:pt>
                <c:pt idx="2">
                  <c:v>5.9600000000000014E-2</c:v>
                </c:pt>
                <c:pt idx="3">
                  <c:v>7.8299999999999995E-2</c:v>
                </c:pt>
                <c:pt idx="4">
                  <c:v>0.30680000000000052</c:v>
                </c:pt>
                <c:pt idx="5">
                  <c:v>0.22520000000000001</c:v>
                </c:pt>
                <c:pt idx="6">
                  <c:v>8.7600000000000025E-2</c:v>
                </c:pt>
                <c:pt idx="7">
                  <c:v>0.2225</c:v>
                </c:pt>
                <c:pt idx="8">
                  <c:v>0.15150000000000019</c:v>
                </c:pt>
                <c:pt idx="9">
                  <c:v>0.26950000000000002</c:v>
                </c:pt>
                <c:pt idx="10">
                  <c:v>9.0300000000000005E-2</c:v>
                </c:pt>
                <c:pt idx="11">
                  <c:v>-0.21270000000000022</c:v>
                </c:pt>
                <c:pt idx="12">
                  <c:v>0.14680000000000001</c:v>
                </c:pt>
                <c:pt idx="13">
                  <c:v>0.21180000000000004</c:v>
                </c:pt>
                <c:pt idx="14">
                  <c:v>0.25180000000000002</c:v>
                </c:pt>
                <c:pt idx="15">
                  <c:v>0.15090000000000026</c:v>
                </c:pt>
                <c:pt idx="16">
                  <c:v>0.22919999999999999</c:v>
                </c:pt>
                <c:pt idx="17">
                  <c:v>0.1096000000000001</c:v>
                </c:pt>
                <c:pt idx="18">
                  <c:v>6.1000000000000013E-2</c:v>
                </c:pt>
              </c:numCache>
            </c:numRef>
          </c:yVal>
          <c:smooth val="1"/>
        </c:ser>
        <c:ser>
          <c:idx val="1"/>
          <c:order val="1"/>
          <c:tx>
            <c:v>Metop-B Bias</c:v>
          </c:tx>
          <c:spPr>
            <a:ln w="22225">
              <a:solidFill>
                <a:srgbClr val="FF0000"/>
              </a:solidFill>
              <a:prstDash val="sysDot"/>
            </a:ln>
          </c:spPr>
          <c:marker>
            <c:symbol val="diamond"/>
            <c:size val="4"/>
            <c:spPr>
              <a:solidFill>
                <a:srgbClr val="FF0000"/>
              </a:solidFill>
              <a:ln>
                <a:solidFill>
                  <a:srgbClr val="FF0000"/>
                </a:solidFill>
              </a:ln>
            </c:spPr>
          </c:marker>
          <c:yVal>
            <c:numRef>
              <c:f>Sheet1!$B$5:$T$5</c:f>
              <c:numCache>
                <c:formatCode>General</c:formatCode>
                <c:ptCount val="19"/>
                <c:pt idx="0">
                  <c:v>2.0105999999999997</c:v>
                </c:pt>
                <c:pt idx="1">
                  <c:v>-0.69980000000000064</c:v>
                </c:pt>
                <c:pt idx="2">
                  <c:v>-0.40260000000000001</c:v>
                </c:pt>
                <c:pt idx="3">
                  <c:v>-1.0115999999999981</c:v>
                </c:pt>
                <c:pt idx="4">
                  <c:v>-0.23619999999999999</c:v>
                </c:pt>
                <c:pt idx="5">
                  <c:v>5.3499999999999999E-2</c:v>
                </c:pt>
                <c:pt idx="6">
                  <c:v>-0.1966</c:v>
                </c:pt>
                <c:pt idx="7">
                  <c:v>0.13950000000000001</c:v>
                </c:pt>
                <c:pt idx="8">
                  <c:v>0.19650000000000001</c:v>
                </c:pt>
                <c:pt idx="9">
                  <c:v>8.0300000000000024E-2</c:v>
                </c:pt>
                <c:pt idx="10">
                  <c:v>6.5100000000000019E-2</c:v>
                </c:pt>
                <c:pt idx="11">
                  <c:v>-0.36280000000000046</c:v>
                </c:pt>
                <c:pt idx="12">
                  <c:v>0.41400000000000031</c:v>
                </c:pt>
                <c:pt idx="13">
                  <c:v>0.20910000000000001</c:v>
                </c:pt>
                <c:pt idx="14">
                  <c:v>0.59109999999999996</c:v>
                </c:pt>
                <c:pt idx="15">
                  <c:v>1.4623999999999984</c:v>
                </c:pt>
                <c:pt idx="16">
                  <c:v>0.28790000000000032</c:v>
                </c:pt>
                <c:pt idx="17">
                  <c:v>0.21860000000000004</c:v>
                </c:pt>
                <c:pt idx="18">
                  <c:v>0</c:v>
                </c:pt>
              </c:numCache>
            </c:numRef>
          </c:yVal>
          <c:smooth val="1"/>
        </c:ser>
        <c:ser>
          <c:idx val="2"/>
          <c:order val="2"/>
          <c:tx>
            <c:v>Metop-A Std</c:v>
          </c:tx>
          <c:spPr>
            <a:ln w="22225">
              <a:solidFill>
                <a:srgbClr val="0000FF"/>
              </a:solidFill>
            </a:ln>
          </c:spPr>
          <c:marker>
            <c:symbol val="diamond"/>
            <c:size val="4"/>
            <c:spPr>
              <a:solidFill>
                <a:srgbClr val="0000FF"/>
              </a:solidFill>
              <a:ln>
                <a:solidFill>
                  <a:srgbClr val="0000FF"/>
                </a:solidFill>
              </a:ln>
            </c:spPr>
          </c:marker>
          <c:yVal>
            <c:numRef>
              <c:f>Sheet1!$B$4:$T$4</c:f>
              <c:numCache>
                <c:formatCode>General</c:formatCode>
                <c:ptCount val="19"/>
                <c:pt idx="0">
                  <c:v>1.2554999999999983</c:v>
                </c:pt>
                <c:pt idx="1">
                  <c:v>0.37440000000000045</c:v>
                </c:pt>
                <c:pt idx="2">
                  <c:v>0.24410000000000001</c:v>
                </c:pt>
                <c:pt idx="3">
                  <c:v>0.36920000000000008</c:v>
                </c:pt>
                <c:pt idx="4">
                  <c:v>0.66840000000000077</c:v>
                </c:pt>
                <c:pt idx="5">
                  <c:v>0.96980000000000077</c:v>
                </c:pt>
                <c:pt idx="6">
                  <c:v>1.2987</c:v>
                </c:pt>
                <c:pt idx="7">
                  <c:v>2.0451000000000001</c:v>
                </c:pt>
                <c:pt idx="8">
                  <c:v>1.3323</c:v>
                </c:pt>
                <c:pt idx="9">
                  <c:v>1.8203</c:v>
                </c:pt>
                <c:pt idx="10">
                  <c:v>0.92259999999999998</c:v>
                </c:pt>
                <c:pt idx="11">
                  <c:v>0.59109999999999996</c:v>
                </c:pt>
                <c:pt idx="12">
                  <c:v>1.5121</c:v>
                </c:pt>
                <c:pt idx="13">
                  <c:v>1.1237999999999984</c:v>
                </c:pt>
                <c:pt idx="14">
                  <c:v>0.80559999999999998</c:v>
                </c:pt>
                <c:pt idx="15">
                  <c:v>0.73340000000000005</c:v>
                </c:pt>
                <c:pt idx="16">
                  <c:v>1.5649</c:v>
                </c:pt>
                <c:pt idx="17">
                  <c:v>1.6834</c:v>
                </c:pt>
                <c:pt idx="18">
                  <c:v>1.6252</c:v>
                </c:pt>
              </c:numCache>
            </c:numRef>
          </c:yVal>
          <c:smooth val="1"/>
        </c:ser>
        <c:ser>
          <c:idx val="3"/>
          <c:order val="3"/>
          <c:tx>
            <c:v>Metop-B Std</c:v>
          </c:tx>
          <c:spPr>
            <a:ln w="22225">
              <a:solidFill>
                <a:srgbClr val="0000FF"/>
              </a:solidFill>
              <a:prstDash val="sysDot"/>
            </a:ln>
          </c:spPr>
          <c:marker>
            <c:symbol val="diamond"/>
            <c:size val="4"/>
            <c:spPr>
              <a:solidFill>
                <a:srgbClr val="0000FF"/>
              </a:solidFill>
              <a:ln>
                <a:solidFill>
                  <a:srgbClr val="0000FF"/>
                </a:solidFill>
              </a:ln>
            </c:spPr>
          </c:marker>
          <c:yVal>
            <c:numRef>
              <c:f>Sheet1!$B$6:$T$6</c:f>
              <c:numCache>
                <c:formatCode>General</c:formatCode>
                <c:ptCount val="19"/>
                <c:pt idx="0">
                  <c:v>1.0033999999999983</c:v>
                </c:pt>
                <c:pt idx="1">
                  <c:v>0.36620000000000008</c:v>
                </c:pt>
                <c:pt idx="2">
                  <c:v>0.32050000000000045</c:v>
                </c:pt>
                <c:pt idx="3">
                  <c:v>0.2505</c:v>
                </c:pt>
                <c:pt idx="4">
                  <c:v>0.43330000000000052</c:v>
                </c:pt>
                <c:pt idx="5">
                  <c:v>0.72400000000000064</c:v>
                </c:pt>
                <c:pt idx="6">
                  <c:v>1.0767</c:v>
                </c:pt>
                <c:pt idx="7">
                  <c:v>1.6963999999999999</c:v>
                </c:pt>
                <c:pt idx="8">
                  <c:v>0.94099999999999995</c:v>
                </c:pt>
                <c:pt idx="9">
                  <c:v>1.6656</c:v>
                </c:pt>
                <c:pt idx="10">
                  <c:v>0.79179999999999995</c:v>
                </c:pt>
                <c:pt idx="11">
                  <c:v>0.53110000000000002</c:v>
                </c:pt>
                <c:pt idx="12">
                  <c:v>1.2141</c:v>
                </c:pt>
                <c:pt idx="13">
                  <c:v>0.87270000000000103</c:v>
                </c:pt>
                <c:pt idx="14">
                  <c:v>0.72550000000000003</c:v>
                </c:pt>
                <c:pt idx="15">
                  <c:v>0.71880000000000077</c:v>
                </c:pt>
                <c:pt idx="16">
                  <c:v>1.1850000000000001</c:v>
                </c:pt>
                <c:pt idx="17">
                  <c:v>1.4076999999999971</c:v>
                </c:pt>
                <c:pt idx="18">
                  <c:v>1.4943</c:v>
                </c:pt>
              </c:numCache>
            </c:numRef>
          </c:yVal>
          <c:smooth val="1"/>
        </c:ser>
        <c:dLbls>
          <c:showLegendKey val="0"/>
          <c:showVal val="0"/>
          <c:showCatName val="0"/>
          <c:showSerName val="0"/>
          <c:showPercent val="0"/>
          <c:showBubbleSize val="0"/>
        </c:dLbls>
        <c:axId val="654295040"/>
        <c:axId val="654297344"/>
      </c:scatterChart>
      <c:valAx>
        <c:axId val="654295040"/>
        <c:scaling>
          <c:orientation val="minMax"/>
        </c:scaling>
        <c:delete val="0"/>
        <c:axPos val="b"/>
        <c:title>
          <c:tx>
            <c:rich>
              <a:bodyPr/>
              <a:lstStyle/>
              <a:p>
                <a:pPr>
                  <a:defRPr/>
                </a:pPr>
                <a:r>
                  <a:rPr lang="en-US"/>
                  <a:t>Channel</a:t>
                </a:r>
              </a:p>
            </c:rich>
          </c:tx>
          <c:layout/>
          <c:overlay val="0"/>
        </c:title>
        <c:majorTickMark val="out"/>
        <c:minorTickMark val="in"/>
        <c:tickLblPos val="nextTo"/>
        <c:crossAx val="654297344"/>
        <c:crossesAt val="-2"/>
        <c:crossBetween val="midCat"/>
      </c:valAx>
      <c:valAx>
        <c:axId val="654297344"/>
        <c:scaling>
          <c:orientation val="minMax"/>
          <c:max val="3"/>
          <c:min val="-1.5"/>
        </c:scaling>
        <c:delete val="0"/>
        <c:axPos val="l"/>
        <c:title>
          <c:tx>
            <c:rich>
              <a:bodyPr/>
              <a:lstStyle/>
              <a:p>
                <a:pPr>
                  <a:defRPr/>
                </a:pPr>
                <a:r>
                  <a:rPr lang="en-US"/>
                  <a:t>Error(K)</a:t>
                </a:r>
              </a:p>
            </c:rich>
          </c:tx>
          <c:layout/>
          <c:overlay val="0"/>
        </c:title>
        <c:numFmt formatCode="#,##0.0" sourceLinked="0"/>
        <c:majorTickMark val="out"/>
        <c:minorTickMark val="in"/>
        <c:tickLblPos val="nextTo"/>
        <c:crossAx val="654295040"/>
        <c:crosses val="autoZero"/>
        <c:crossBetween val="midCat"/>
      </c:valAx>
      <c:spPr>
        <a:ln>
          <a:solidFill>
            <a:schemeClr val="tx1"/>
          </a:solidFill>
        </a:ln>
      </c:spPr>
    </c:plotArea>
    <c:legend>
      <c:legendPos val="r"/>
      <c:layout>
        <c:manualLayout>
          <c:xMode val="edge"/>
          <c:yMode val="edge"/>
          <c:x val="0.14205693274724945"/>
          <c:y val="5.3436055020749308E-2"/>
          <c:w val="0.77026619751207415"/>
          <c:h val="0.2011166436968147"/>
        </c:manualLayout>
      </c:layout>
      <c:overlay val="0"/>
    </c:legend>
    <c:plotVisOnly val="1"/>
    <c:dispBlanksAs val="gap"/>
    <c:showDLblsOverMax val="0"/>
  </c:chart>
  <c:txPr>
    <a:bodyPr/>
    <a:lstStyle/>
    <a:p>
      <a:pPr>
        <a:defRPr sz="1000" b="0">
          <a:latin typeface="Times New Roman" pitchFamily="18" charset="0"/>
          <a:cs typeface="Times New Roman" pitchFamily="18" charset="0"/>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579580-0957-43F0-A841-394A2E984F18}" type="datetimeFigureOut">
              <a:rPr lang="en-US" smtClean="0"/>
              <a:pPr/>
              <a:t>4/4/2013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E99405-8496-4705-B3FB-F5A7A9B80992}" type="slidenum">
              <a:rPr lang="en-US" smtClean="0"/>
              <a:pPr/>
              <a:t>‹#›</a:t>
            </a:fld>
            <a:endParaRPr lang="en-US"/>
          </a:p>
        </p:txBody>
      </p:sp>
    </p:spTree>
    <p:extLst>
      <p:ext uri="{BB962C8B-B14F-4D97-AF65-F5344CB8AC3E}">
        <p14:creationId xmlns:p14="http://schemas.microsoft.com/office/powerpoint/2010/main" val="447393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W22</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W23</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W25</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W32</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W33</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W05</a:t>
            </a:r>
            <a:r>
              <a:rPr lang="en-US" dirty="0" smtClean="0"/>
              <a:t>-3</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W37</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W41</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W42</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W47</a:t>
            </a:r>
            <a:endParaRPr lang="en-US" dirty="0"/>
          </a:p>
        </p:txBody>
      </p:sp>
      <p:sp>
        <p:nvSpPr>
          <p:cNvPr id="4" name="Slide Number Placeholder 3"/>
          <p:cNvSpPr>
            <a:spLocks noGrp="1"/>
          </p:cNvSpPr>
          <p:nvPr>
            <p:ph type="sldNum" sz="quarter" idx="10"/>
          </p:nvPr>
        </p:nvSpPr>
        <p:spPr/>
        <p:txBody>
          <a:bodyPr/>
          <a:lstStyle/>
          <a:p>
            <a:fld id="{8531DDAE-E54D-47F7-A427-27601A78A46F}"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W03</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W48</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W51</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W52</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W58</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w="9525"/>
        </p:spPr>
        <p:txBody>
          <a:bodyPr/>
          <a:lstStyle/>
          <a:p>
            <a:pPr marL="168244" indent="-168244"/>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W61</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W63</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W64</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W65</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W66</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W05</a:t>
            </a:r>
            <a:r>
              <a:rPr lang="en-US" dirty="0" smtClean="0"/>
              <a:t>-1</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W69</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34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W74</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35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W79</a:t>
            </a:r>
            <a:endParaRPr lang="en-US" dirty="0"/>
          </a:p>
        </p:txBody>
      </p:sp>
      <p:sp>
        <p:nvSpPr>
          <p:cNvPr id="4" name="Slide Number Placeholder 3"/>
          <p:cNvSpPr>
            <a:spLocks noGrp="1"/>
          </p:cNvSpPr>
          <p:nvPr>
            <p:ph type="sldNum" sz="quarter" idx="10"/>
          </p:nvPr>
        </p:nvSpPr>
        <p:spPr/>
        <p:txBody>
          <a:bodyPr/>
          <a:lstStyle/>
          <a:p>
            <a:fld id="{D4F3192A-6172-4A7B-80E1-18C9CD884751}" type="slidenum">
              <a:rPr lang="en-US" smtClean="0"/>
              <a:pPr/>
              <a:t>38</a:t>
            </a:fld>
            <a:endParaRPr lang="en-US"/>
          </a:p>
        </p:txBody>
      </p:sp>
    </p:spTree>
    <p:extLst>
      <p:ext uri="{BB962C8B-B14F-4D97-AF65-F5344CB8AC3E}">
        <p14:creationId xmlns:p14="http://schemas.microsoft.com/office/powerpoint/2010/main" val="4267100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W81</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39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W85</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41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W86</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42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W87</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43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W88</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44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45</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W05</a:t>
            </a:r>
            <a:r>
              <a:rPr lang="en-US" dirty="0" smtClean="0"/>
              <a:t>-2</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W07</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W09</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W11</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W14</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W17</a:t>
            </a:r>
            <a:endParaRPr lang="en-US" dirty="0"/>
          </a:p>
        </p:txBody>
      </p:sp>
      <p:sp>
        <p:nvSpPr>
          <p:cNvPr id="4" name="Slide Number Placeholder 3"/>
          <p:cNvSpPr>
            <a:spLocks noGrp="1"/>
          </p:cNvSpPr>
          <p:nvPr>
            <p:ph type="sldNum" sz="quarter" idx="10"/>
          </p:nvPr>
        </p:nvSpPr>
        <p:spPr/>
        <p:txBody>
          <a:bodyPr/>
          <a:lstStyle/>
          <a:p>
            <a:fld id="{CBE99405-8496-4705-B3FB-F5A7A9B80992}"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1BFB3B-23A4-49F9-8E9E-9508F4C5BDDE}" type="datetimeFigureOut">
              <a:rPr lang="en-US" smtClean="0"/>
              <a:pPr/>
              <a:t>4/4/2013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9D5933-8287-40C4-A682-0BD312F493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1BFB3B-23A4-49F9-8E9E-9508F4C5BDDE}" type="datetimeFigureOut">
              <a:rPr lang="en-US" smtClean="0"/>
              <a:pPr/>
              <a:t>4/4/2013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9D5933-8287-40C4-A682-0BD312F493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1BFB3B-23A4-49F9-8E9E-9508F4C5BDDE}" type="datetimeFigureOut">
              <a:rPr lang="en-US" smtClean="0"/>
              <a:pPr/>
              <a:t>4/4/2013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9D5933-8287-40C4-A682-0BD312F493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33151DE-A4F7-484C-8F03-A5178C16F129}" type="datetime1">
              <a:rPr lang="en-US" smtClean="0">
                <a:solidFill>
                  <a:srgbClr val="000000"/>
                </a:solidFill>
              </a:rPr>
              <a:pPr>
                <a:defRPr/>
              </a:pPr>
              <a:t>3/28/2013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3962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FC053D7-4478-442F-B2CB-88832663BFAD}" type="datetime1">
              <a:rPr lang="en-US" smtClean="0">
                <a:solidFill>
                  <a:srgbClr val="000000"/>
                </a:solidFill>
              </a:rPr>
              <a:pPr>
                <a:defRPr/>
              </a:pPr>
              <a:t>3/28/2013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908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D4566B5-DFDF-4B45-B87F-5EA643DC2C48}" type="datetime1">
              <a:rPr lang="en-US" smtClean="0">
                <a:solidFill>
                  <a:srgbClr val="000000"/>
                </a:solidFill>
              </a:rPr>
              <a:pPr>
                <a:defRPr/>
              </a:pPr>
              <a:t>3/28/2013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2963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5DA4561-9E0D-460E-99A1-EA75DE6625C8}" type="datetime1">
              <a:rPr lang="en-US" smtClean="0">
                <a:solidFill>
                  <a:srgbClr val="000000"/>
                </a:solidFill>
              </a:rPr>
              <a:pPr>
                <a:defRPr/>
              </a:pPr>
              <a:t>3/28/2013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9393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8DB6F8E0-1A46-489F-895D-EF68E8768C04}" type="datetime1">
              <a:rPr lang="en-US" smtClean="0">
                <a:solidFill>
                  <a:srgbClr val="000000"/>
                </a:solidFill>
              </a:rPr>
              <a:pPr>
                <a:defRPr/>
              </a:pPr>
              <a:t>3/28/2013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7073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3594846-DB5B-437A-912A-B19D40EE5600}" type="datetime1">
              <a:rPr lang="en-US" smtClean="0">
                <a:solidFill>
                  <a:srgbClr val="000000"/>
                </a:solidFill>
              </a:rPr>
              <a:pPr>
                <a:defRPr/>
              </a:pPr>
              <a:t>3/28/2013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7159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6DC87AD-9172-423A-AC71-D1E02BE17184}" type="datetime1">
              <a:rPr lang="en-US" smtClean="0">
                <a:solidFill>
                  <a:srgbClr val="000000"/>
                </a:solidFill>
              </a:rPr>
              <a:pPr>
                <a:defRPr/>
              </a:pPr>
              <a:t>3/28/2013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7691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30CC85-FC19-42FC-869D-3A73E1D0F31A}" type="datetime1">
              <a:rPr lang="en-US" smtClean="0">
                <a:solidFill>
                  <a:srgbClr val="000000"/>
                </a:solidFill>
              </a:rPr>
              <a:pPr>
                <a:defRPr/>
              </a:pPr>
              <a:t>3/28/2013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3876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1BFB3B-23A4-49F9-8E9E-9508F4C5BDDE}" type="datetimeFigureOut">
              <a:rPr lang="en-US" smtClean="0"/>
              <a:pPr/>
              <a:t>4/4/2013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9D5933-8287-40C4-A682-0BD312F493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616BBFC-70B9-4752-9E81-D3ACC524AE2A}" type="datetime1">
              <a:rPr lang="en-US" smtClean="0">
                <a:solidFill>
                  <a:srgbClr val="000000"/>
                </a:solidFill>
              </a:rPr>
              <a:pPr>
                <a:defRPr/>
              </a:pPr>
              <a:t>3/28/2013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1297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B4E0474-5956-4F0F-91D0-D6E1FB7A362A}" type="datetime1">
              <a:rPr lang="en-US" smtClean="0">
                <a:solidFill>
                  <a:srgbClr val="000000"/>
                </a:solidFill>
              </a:rPr>
              <a:pPr>
                <a:defRPr/>
              </a:pPr>
              <a:t>3/28/2013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194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B2C021D-C00C-4C40-A9DC-D58C17D004A9}" type="datetime1">
              <a:rPr lang="en-US" smtClean="0">
                <a:solidFill>
                  <a:srgbClr val="000000"/>
                </a:solidFill>
              </a:rPr>
              <a:pPr>
                <a:defRPr/>
              </a:pPr>
              <a:t>3/28/2013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2033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3D7297A4-9D5A-4D6A-B97C-5E11001299FB}" type="datetime1">
              <a:rPr lang="en-US" smtClean="0">
                <a:solidFill>
                  <a:srgbClr val="000000"/>
                </a:solidFill>
              </a:rPr>
              <a:pPr>
                <a:defRPr/>
              </a:pPr>
              <a:t>3/28/2013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6413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7677C02-851D-4A3D-8538-DAD951C2C2E7}" type="datetime1">
              <a:rPr lang="en-US" smtClean="0">
                <a:solidFill>
                  <a:srgbClr val="000000"/>
                </a:solidFill>
              </a:rPr>
              <a:pPr>
                <a:defRPr/>
              </a:pPr>
              <a:t>3/28/2013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391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1F3CB2-E506-447F-B536-989EF04AD305}" type="datetimeFigureOut">
              <a:rPr lang="en-US" smtClean="0">
                <a:solidFill>
                  <a:prstClr val="black">
                    <a:tint val="75000"/>
                  </a:prstClr>
                </a:solidFill>
              </a:rPr>
              <a:pPr/>
              <a:t>4/1/2013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D97C92-F4A5-4CE0-B06A-6E3F3FE5E7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095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F3CB2-E506-447F-B536-989EF04AD305}" type="datetimeFigureOut">
              <a:rPr lang="en-US" smtClean="0">
                <a:solidFill>
                  <a:prstClr val="black">
                    <a:tint val="75000"/>
                  </a:prstClr>
                </a:solidFill>
              </a:rPr>
              <a:pPr/>
              <a:t>4/1/2013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D97C92-F4A5-4CE0-B06A-6E3F3FE5E7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335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1F3CB2-E506-447F-B536-989EF04AD305}" type="datetimeFigureOut">
              <a:rPr lang="en-US" smtClean="0">
                <a:solidFill>
                  <a:prstClr val="black">
                    <a:tint val="75000"/>
                  </a:prstClr>
                </a:solidFill>
              </a:rPr>
              <a:pPr/>
              <a:t>4/1/2013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D97C92-F4A5-4CE0-B06A-6E3F3FE5E7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3513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1F3CB2-E506-447F-B536-989EF04AD305}" type="datetimeFigureOut">
              <a:rPr lang="en-US" smtClean="0">
                <a:solidFill>
                  <a:prstClr val="black">
                    <a:tint val="75000"/>
                  </a:prstClr>
                </a:solidFill>
              </a:rPr>
              <a:pPr/>
              <a:t>4/1/2013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D97C92-F4A5-4CE0-B06A-6E3F3FE5E7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20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1F3CB2-E506-447F-B536-989EF04AD305}" type="datetimeFigureOut">
              <a:rPr lang="en-US" smtClean="0">
                <a:solidFill>
                  <a:prstClr val="black">
                    <a:tint val="75000"/>
                  </a:prstClr>
                </a:solidFill>
              </a:rPr>
              <a:pPr/>
              <a:t>4/1/2013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9D97C92-F4A5-4CE0-B06A-6E3F3FE5E7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73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1BFB3B-23A4-49F9-8E9E-9508F4C5BDDE}" type="datetimeFigureOut">
              <a:rPr lang="en-US" smtClean="0"/>
              <a:pPr/>
              <a:t>4/4/2013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9D5933-8287-40C4-A682-0BD312F493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1F3CB2-E506-447F-B536-989EF04AD305}" type="datetimeFigureOut">
              <a:rPr lang="en-US" smtClean="0">
                <a:solidFill>
                  <a:prstClr val="black">
                    <a:tint val="75000"/>
                  </a:prstClr>
                </a:solidFill>
              </a:rPr>
              <a:pPr/>
              <a:t>4/1/2013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9D97C92-F4A5-4CE0-B06A-6E3F3FE5E7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2136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3CB2-E506-447F-B536-989EF04AD305}" type="datetimeFigureOut">
              <a:rPr lang="en-US" smtClean="0">
                <a:solidFill>
                  <a:prstClr val="black">
                    <a:tint val="75000"/>
                  </a:prstClr>
                </a:solidFill>
              </a:rPr>
              <a:pPr/>
              <a:t>4/1/2013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9D97C92-F4A5-4CE0-B06A-6E3F3FE5E7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154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3CB2-E506-447F-B536-989EF04AD305}" type="datetimeFigureOut">
              <a:rPr lang="en-US" smtClean="0">
                <a:solidFill>
                  <a:prstClr val="black">
                    <a:tint val="75000"/>
                  </a:prstClr>
                </a:solidFill>
              </a:rPr>
              <a:pPr/>
              <a:t>4/1/2013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D97C92-F4A5-4CE0-B06A-6E3F3FE5E7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014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3CB2-E506-447F-B536-989EF04AD305}" type="datetimeFigureOut">
              <a:rPr lang="en-US" smtClean="0">
                <a:solidFill>
                  <a:prstClr val="black">
                    <a:tint val="75000"/>
                  </a:prstClr>
                </a:solidFill>
              </a:rPr>
              <a:pPr/>
              <a:t>4/1/2013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D97C92-F4A5-4CE0-B06A-6E3F3FE5E7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579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F3CB2-E506-447F-B536-989EF04AD305}" type="datetimeFigureOut">
              <a:rPr lang="en-US" smtClean="0">
                <a:solidFill>
                  <a:prstClr val="black">
                    <a:tint val="75000"/>
                  </a:prstClr>
                </a:solidFill>
              </a:rPr>
              <a:pPr/>
              <a:t>4/1/2013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D97C92-F4A5-4CE0-B06A-6E3F3FE5E7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2765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F3CB2-E506-447F-B536-989EF04AD305}" type="datetimeFigureOut">
              <a:rPr lang="en-US" smtClean="0">
                <a:solidFill>
                  <a:prstClr val="black">
                    <a:tint val="75000"/>
                  </a:prstClr>
                </a:solidFill>
              </a:rPr>
              <a:pPr/>
              <a:t>4/1/2013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D97C92-F4A5-4CE0-B06A-6E3F3FE5E7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812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1BFB3B-23A4-49F9-8E9E-9508F4C5BDDE}" type="datetimeFigureOut">
              <a:rPr lang="en-US" smtClean="0"/>
              <a:pPr/>
              <a:t>4/4/2013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9D5933-8287-40C4-A682-0BD312F493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1BFB3B-23A4-49F9-8E9E-9508F4C5BDDE}" type="datetimeFigureOut">
              <a:rPr lang="en-US" smtClean="0"/>
              <a:pPr/>
              <a:t>4/4/2013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9D5933-8287-40C4-A682-0BD312F493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1BFB3B-23A4-49F9-8E9E-9508F4C5BDDE}" type="datetimeFigureOut">
              <a:rPr lang="en-US" smtClean="0"/>
              <a:pPr/>
              <a:t>4/4/2013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9D5933-8287-40C4-A682-0BD312F493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BFB3B-23A4-49F9-8E9E-9508F4C5BDDE}" type="datetimeFigureOut">
              <a:rPr lang="en-US" smtClean="0"/>
              <a:pPr/>
              <a:t>4/4/2013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9D5933-8287-40C4-A682-0BD312F493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1BFB3B-23A4-49F9-8E9E-9508F4C5BDDE}" type="datetimeFigureOut">
              <a:rPr lang="en-US" smtClean="0"/>
              <a:pPr/>
              <a:t>4/4/2013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9D5933-8287-40C4-A682-0BD312F493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1BFB3B-23A4-49F9-8E9E-9508F4C5BDDE}" type="datetimeFigureOut">
              <a:rPr lang="en-US" smtClean="0"/>
              <a:pPr/>
              <a:t>4/4/2013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9D5933-8287-40C4-A682-0BD312F493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BFB3B-23A4-49F9-8E9E-9508F4C5BDDE}" type="datetimeFigureOut">
              <a:rPr lang="en-US" smtClean="0"/>
              <a:pPr/>
              <a:t>4/4/2013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9D5933-8287-40C4-A682-0BD312F493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D66253B0-5D97-49AD-A05E-C5A8BC9055A7}" type="datetime1">
              <a:rPr lang="en-US" smtClean="0">
                <a:solidFill>
                  <a:srgbClr val="000000"/>
                </a:solidFill>
              </a:rPr>
              <a:pPr fontAlgn="base">
                <a:spcBef>
                  <a:spcPct val="0"/>
                </a:spcBef>
                <a:spcAft>
                  <a:spcPct val="0"/>
                </a:spcAft>
                <a:defRPr/>
              </a:pPr>
              <a:t>3/28/2013</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86028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1F3CB2-E506-447F-B536-989EF04AD305}" type="datetimeFigureOut">
              <a:rPr lang="en-US" smtClean="0">
                <a:solidFill>
                  <a:prstClr val="black">
                    <a:tint val="75000"/>
                  </a:prstClr>
                </a:solidFill>
              </a:rPr>
              <a:pPr/>
              <a:t>4/1/2013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D97C92-F4A5-4CE0-B06A-6E3F3FE5E7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02768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im.j.schmit@noaa.gov"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www.ssd.noaa.gov/PS/TROP/etrap.html" TargetMode="External"/><Relationship Id="rId3" Type="http://schemas.openxmlformats.org/officeDocument/2006/relationships/hyperlink" Target="http://www.ospo.noaa.gov/Organization/About/access.html" TargetMode="External"/><Relationship Id="rId7" Type="http://schemas.openxmlformats.org/officeDocument/2006/relationships/hyperlink" Target="http://www.ospo.noaa.gov/Products/atmosphere/brr" TargetMode="External"/><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www.ospo.noaa.gov/bTPW" TargetMode="External"/><Relationship Id="rId11" Type="http://schemas.openxmlformats.org/officeDocument/2006/relationships/image" Target="../media/image27.png"/><Relationship Id="rId5" Type="http://schemas.openxmlformats.org/officeDocument/2006/relationships/hyperlink" Target="http://www.ospo.noaa.gov/Products/atmosphere/mirs" TargetMode="External"/><Relationship Id="rId10" Type="http://schemas.openxmlformats.org/officeDocument/2006/relationships/image" Target="../media/image26.png"/><Relationship Id="rId4" Type="http://schemas.openxmlformats.org/officeDocument/2006/relationships/hyperlink" Target="http://www.ospo.noaa.gov/Products/atmosphere/mspps" TargetMode="External"/><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image" Target="../media/image1.jpg"/><Relationship Id="rId7"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wmf"/></Relationships>
</file>

<file path=ppt/slides/_rels/slide22.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oleObject" Target="../embeddings/oleObject2.bin"/><Relationship Id="rId3" Type="http://schemas.openxmlformats.org/officeDocument/2006/relationships/notesSlide" Target="../notesSlides/notesSlide19.xml"/><Relationship Id="rId7" Type="http://schemas.openxmlformats.org/officeDocument/2006/relationships/image" Target="../media/image47.emf"/><Relationship Id="rId12" Type="http://schemas.openxmlformats.org/officeDocument/2006/relationships/image" Target="../media/image42.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6.png"/><Relationship Id="rId11" Type="http://schemas.openxmlformats.org/officeDocument/2006/relationships/oleObject" Target="../embeddings/oleObject1.bin"/><Relationship Id="rId5" Type="http://schemas.openxmlformats.org/officeDocument/2006/relationships/image" Target="../media/image45.png"/><Relationship Id="rId10" Type="http://schemas.openxmlformats.org/officeDocument/2006/relationships/image" Target="../media/image50.emf"/><Relationship Id="rId4" Type="http://schemas.openxmlformats.org/officeDocument/2006/relationships/image" Target="../media/image44.png"/><Relationship Id="rId9" Type="http://schemas.openxmlformats.org/officeDocument/2006/relationships/image" Target="../media/image49.gif"/><Relationship Id="rId14" Type="http://schemas.openxmlformats.org/officeDocument/2006/relationships/image" Target="../media/image43.wmf"/></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7.tiff"/><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9.tiff"/><Relationship Id="rId4" Type="http://schemas.openxmlformats.org/officeDocument/2006/relationships/image" Target="../media/image58.tiff"/></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hyperlink" Target="http://wms.ssec.wisc.edu/app" TargetMode="External"/><Relationship Id="rId4" Type="http://schemas.openxmlformats.org/officeDocument/2006/relationships/image" Target="../media/image1.jp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hyperlink" Target="http://wms.ssec.wisc.edu/app"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90.gif"/></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wmf"/></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533400" y="1821359"/>
            <a:ext cx="78787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400" dirty="0" smtClean="0">
                <a:solidFill>
                  <a:srgbClr val="FFFF00"/>
                </a:solidFill>
                <a:latin typeface="Arial Unicode MS" pitchFamily="34" charset="-128"/>
                <a:cs typeface="Times New Roman" pitchFamily="18" charset="0"/>
              </a:rPr>
              <a:t>Poster Preview</a:t>
            </a:r>
            <a:endParaRPr lang="en-US" sz="4400" dirty="0">
              <a:solidFill>
                <a:srgbClr val="FFFF00"/>
              </a:solidFill>
              <a:latin typeface="Arial Unicode MS" pitchFamily="34" charset="-128"/>
              <a:cs typeface="Times New Roman" pitchFamily="18" charset="0"/>
            </a:endParaRPr>
          </a:p>
        </p:txBody>
      </p:sp>
      <p:sp>
        <p:nvSpPr>
          <p:cNvPr id="7171" name="Text Box 3"/>
          <p:cNvSpPr txBox="1">
            <a:spLocks noChangeArrowheads="1"/>
          </p:cNvSpPr>
          <p:nvPr/>
        </p:nvSpPr>
        <p:spPr bwMode="auto">
          <a:xfrm>
            <a:off x="304800" y="2965609"/>
            <a:ext cx="85344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a:t>
            </a:r>
            <a:r>
              <a:rPr lang="en-US" dirty="0" smtClean="0">
                <a:solidFill>
                  <a:srgbClr val="FFFFFF"/>
                </a:solidFill>
                <a:hlinkClick r:id="rId3"/>
              </a:rPr>
              <a:t>tim.j.schmit@noaa.gov</a:t>
            </a:r>
            <a:r>
              <a:rPr lang="en-US" sz="2000" b="1" dirty="0" smtClean="0">
                <a:solidFill>
                  <a:srgbClr val="FFFFFF"/>
                </a:solidFill>
                <a:latin typeface="Arial Unicode MS" pitchFamily="34" charset="-128"/>
              </a:rPr>
              <a:t>)</a:t>
            </a:r>
          </a:p>
          <a:p>
            <a:pPr marL="0" lvl="1" indent="0" algn="ctr" fontAlgn="base">
              <a:spcBef>
                <a:spcPct val="50000"/>
              </a:spcBef>
              <a:spcAft>
                <a:spcPct val="0"/>
              </a:spcAft>
            </a:pPr>
            <a:r>
              <a:rPr lang="en-US" sz="1600" b="1" dirty="0" smtClean="0">
                <a:solidFill>
                  <a:srgbClr val="FFFF00"/>
                </a:solidFill>
                <a:latin typeface="Arial Unicode MS" pitchFamily="34" charset="-128"/>
              </a:rPr>
              <a:t>NOAA/NESDIS/Satellite </a:t>
            </a:r>
            <a:r>
              <a:rPr lang="en-US" sz="1600" b="1" dirty="0">
                <a:solidFill>
                  <a:srgbClr val="FFFF00"/>
                </a:solidFill>
                <a:latin typeface="Arial Unicode MS" pitchFamily="34" charset="-128"/>
              </a:rPr>
              <a:t>Applications and Research</a:t>
            </a:r>
          </a:p>
          <a:p>
            <a:pPr algn="ctr" fontAlgn="base">
              <a:spcBef>
                <a:spcPct val="50000"/>
              </a:spcBef>
              <a:spcAft>
                <a:spcPct val="0"/>
              </a:spcAft>
            </a:pPr>
            <a:r>
              <a:rPr lang="en-US" sz="1600" b="1" dirty="0">
                <a:solidFill>
                  <a:srgbClr val="FFFF00"/>
                </a:solidFill>
                <a:latin typeface="Arial Unicode MS" pitchFamily="34" charset="-128"/>
              </a:rPr>
              <a:t>  Advanced Satellite Products Branch (ASPB</a:t>
            </a:r>
            <a:r>
              <a:rPr lang="en-US" sz="1600" b="1" dirty="0" smtClean="0">
                <a:solidFill>
                  <a:srgbClr val="FFFF00"/>
                </a:solidFill>
                <a:latin typeface="Arial Unicode MS" pitchFamily="34" charset="-128"/>
              </a:rPr>
              <a:t>)</a:t>
            </a:r>
          </a:p>
          <a:p>
            <a:pPr algn="ctr" fontAlgn="base">
              <a:spcBef>
                <a:spcPct val="50000"/>
              </a:spcBef>
              <a:spcAft>
                <a:spcPct val="0"/>
              </a:spcAft>
            </a:pPr>
            <a:r>
              <a:rPr lang="en-US" sz="1600" b="1" dirty="0" smtClean="0">
                <a:solidFill>
                  <a:srgbClr val="FFFF00"/>
                </a:solidFill>
                <a:latin typeface="Arial Unicode MS" pitchFamily="34" charset="-128"/>
              </a:rPr>
              <a:t>Madison, WI</a:t>
            </a:r>
            <a:br>
              <a:rPr lang="en-US" sz="1600" b="1" dirty="0" smtClean="0">
                <a:solidFill>
                  <a:srgbClr val="FFFF00"/>
                </a:solidFill>
                <a:latin typeface="Arial Unicode MS" pitchFamily="34" charset="-128"/>
              </a:rPr>
            </a:br>
            <a:endParaRPr lang="en-US" sz="1600" b="1" dirty="0" smtClean="0">
              <a:solidFill>
                <a:srgbClr val="FFFF00"/>
              </a:solidFill>
              <a:latin typeface="Arial Unicode MS" pitchFamily="34" charset="-128"/>
            </a:endParaRPr>
          </a:p>
          <a:p>
            <a:pPr algn="ctr" fontAlgn="base">
              <a:spcBef>
                <a:spcPct val="50000"/>
              </a:spcBef>
              <a:spcAft>
                <a:spcPct val="0"/>
              </a:spcAft>
            </a:pPr>
            <a:r>
              <a:rPr lang="en-US" sz="3600" b="1" dirty="0" smtClean="0">
                <a:solidFill>
                  <a:srgbClr val="FFFFFF"/>
                </a:solidFill>
                <a:latin typeface="Arial Unicode MS" pitchFamily="34" charset="-128"/>
              </a:rPr>
              <a:t>Thanks to all the poster presenters! </a:t>
            </a:r>
            <a:endParaRPr lang="en-US" sz="3600" b="1" dirty="0">
              <a:solidFill>
                <a:srgbClr val="FFFFFF"/>
              </a:solidFill>
              <a:latin typeface="Arial Unicode MS" pitchFamily="34" charset="-128"/>
            </a:endParaRPr>
          </a:p>
        </p:txBody>
      </p:sp>
      <p:sp>
        <p:nvSpPr>
          <p:cNvPr id="7174" name="Text Box 6"/>
          <p:cNvSpPr txBox="1">
            <a:spLocks noChangeArrowheads="1"/>
          </p:cNvSpPr>
          <p:nvPr/>
        </p:nvSpPr>
        <p:spPr bwMode="auto">
          <a:xfrm>
            <a:off x="2309849" y="5628382"/>
            <a:ext cx="4724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i="1" dirty="0">
                <a:solidFill>
                  <a:srgbClr val="FFFFFF"/>
                </a:solidFill>
              </a:rPr>
              <a:t>2013 </a:t>
            </a:r>
            <a:r>
              <a:rPr lang="en-US" sz="1600" i="1" dirty="0" smtClean="0">
                <a:solidFill>
                  <a:srgbClr val="FFFFFF"/>
                </a:solidFill>
              </a:rPr>
              <a:t>NOAA Satellite Conference</a:t>
            </a:r>
          </a:p>
          <a:p>
            <a:pPr algn="ctr" eaLnBrk="1" fontAlgn="base" hangingPunct="1">
              <a:spcBef>
                <a:spcPct val="0"/>
              </a:spcBef>
              <a:spcAft>
                <a:spcPct val="0"/>
              </a:spcAft>
            </a:pPr>
            <a:r>
              <a:rPr lang="en-US" sz="1600" i="1" dirty="0" smtClean="0">
                <a:solidFill>
                  <a:srgbClr val="FFFFFF"/>
                </a:solidFill>
              </a:rPr>
              <a:t>College Park, MD</a:t>
            </a:r>
          </a:p>
          <a:p>
            <a:pPr algn="ctr" eaLnBrk="1" fontAlgn="base" hangingPunct="1">
              <a:spcBef>
                <a:spcPct val="0"/>
              </a:spcBef>
              <a:spcAft>
                <a:spcPct val="0"/>
              </a:spcAft>
            </a:pPr>
            <a:endParaRPr lang="en-US" sz="1600" i="1" dirty="0" smtClean="0">
              <a:solidFill>
                <a:srgbClr val="FFFFFF"/>
              </a:solidFill>
            </a:endParaRPr>
          </a:p>
          <a:p>
            <a:pPr algn="ctr" eaLnBrk="1" fontAlgn="base" hangingPunct="1">
              <a:spcBef>
                <a:spcPct val="0"/>
              </a:spcBef>
              <a:spcAft>
                <a:spcPct val="0"/>
              </a:spcAft>
            </a:pPr>
            <a:r>
              <a:rPr lang="en-US" sz="1600" i="1" dirty="0" smtClean="0">
                <a:solidFill>
                  <a:srgbClr val="FFFFFF"/>
                </a:solidFill>
              </a:rPr>
              <a:t>April </a:t>
            </a:r>
            <a:r>
              <a:rPr lang="en-US" sz="1600" i="1" dirty="0" smtClean="0">
                <a:solidFill>
                  <a:srgbClr val="FFFFFF"/>
                </a:solidFill>
              </a:rPr>
              <a:t>10, </a:t>
            </a:r>
            <a:r>
              <a:rPr lang="en-US" sz="1600" i="1" dirty="0" smtClean="0">
                <a:solidFill>
                  <a:srgbClr val="FFFFFF"/>
                </a:solidFill>
              </a:rPr>
              <a:t>2013</a:t>
            </a:r>
            <a:endParaRPr lang="en-US" sz="1600" i="1" dirty="0">
              <a:solidFill>
                <a:srgbClr val="FFFFFF"/>
              </a:solidFill>
            </a:endParaRPr>
          </a:p>
        </p:txBody>
      </p:sp>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dirty="0" smtClean="0">
              <a:solidFill>
                <a:srgbClr val="000000"/>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9081" y="152400"/>
            <a:ext cx="5867400" cy="1544053"/>
          </a:xfrm>
          <a:prstGeom prst="rect">
            <a:avLst/>
          </a:prstGeom>
        </p:spPr>
      </p:pic>
    </p:spTree>
    <p:extLst>
      <p:ext uri="{BB962C8B-B14F-4D97-AF65-F5344CB8AC3E}">
        <p14:creationId xmlns:p14="http://schemas.microsoft.com/office/powerpoint/2010/main" val="33036953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0"/>
            <a:ext cx="9144000"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90"/>
                </a:solidFill>
                <a:latin typeface="Arial" pitchFamily="34" charset="0"/>
                <a:cs typeface="Arial" pitchFamily="34" charset="0"/>
              </a:rPr>
              <a:t>The Jason Altimetry Missions - NOAA/EUMETSAT Operational Products &amp; Applications</a:t>
            </a:r>
          </a:p>
          <a:p>
            <a:r>
              <a:rPr lang="en-US" sz="1800" dirty="0">
                <a:solidFill>
                  <a:srgbClr val="000090"/>
                </a:solidFill>
                <a:latin typeface="Arial" pitchFamily="34" charset="0"/>
                <a:cs typeface="Arial" pitchFamily="34" charset="0"/>
              </a:rPr>
              <a:t>John Lillibridge, David Donahue, Julia Figa-Saldaña, and Olivier Thépaut</a:t>
            </a:r>
          </a:p>
        </p:txBody>
      </p:sp>
      <p:sp>
        <p:nvSpPr>
          <p:cNvPr id="5" name="Rectangle 5"/>
          <p:cNvSpPr txBox="1">
            <a:spLocks noChangeArrowheads="1"/>
          </p:cNvSpPr>
          <p:nvPr/>
        </p:nvSpPr>
        <p:spPr>
          <a:xfrm>
            <a:off x="152400" y="1371600"/>
            <a:ext cx="56388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88925" lvl="0" indent="-288925" algn="l" fontAlgn="base">
              <a:lnSpc>
                <a:spcPct val="90000"/>
              </a:lnSpc>
              <a:spcAft>
                <a:spcPct val="0"/>
              </a:spcAft>
              <a:buFontTx/>
              <a:buChar char="•"/>
            </a:pPr>
            <a:r>
              <a:rPr lang="en-US" sz="2000" dirty="0">
                <a:solidFill>
                  <a:srgbClr val="000090"/>
                </a:solidFill>
              </a:rPr>
              <a:t>Satellite Altimetry Reference Mission:</a:t>
            </a:r>
          </a:p>
          <a:p>
            <a:pPr marL="574675" lvl="1" indent="-285750" algn="l" fontAlgn="base">
              <a:lnSpc>
                <a:spcPct val="90000"/>
              </a:lnSpc>
              <a:spcAft>
                <a:spcPct val="0"/>
              </a:spcAft>
              <a:buFont typeface="Arial"/>
              <a:buChar char="•"/>
              <a:tabLst>
                <a:tab pos="1711325" algn="l"/>
                <a:tab pos="3030538" algn="l"/>
              </a:tabLst>
            </a:pPr>
            <a:r>
              <a:rPr lang="en-US" sz="1600" dirty="0">
                <a:solidFill>
                  <a:schemeClr val="tx1"/>
                </a:solidFill>
              </a:rPr>
              <a:t>Topex:	1992 - 2005	NASA/CNES</a:t>
            </a:r>
          </a:p>
          <a:p>
            <a:pPr marL="574675" lvl="1" indent="-285750" algn="l" fontAlgn="base">
              <a:lnSpc>
                <a:spcPct val="90000"/>
              </a:lnSpc>
              <a:spcAft>
                <a:spcPct val="0"/>
              </a:spcAft>
              <a:buFont typeface="Arial"/>
              <a:buChar char="•"/>
              <a:tabLst>
                <a:tab pos="1711325" algn="l"/>
                <a:tab pos="3030538" algn="l"/>
              </a:tabLst>
            </a:pPr>
            <a:r>
              <a:rPr lang="en-US" sz="1600" dirty="0">
                <a:solidFill>
                  <a:schemeClr val="tx1"/>
                </a:solidFill>
              </a:rPr>
              <a:t>Jason-1:	2001 - 	NASA/CNES</a:t>
            </a:r>
          </a:p>
          <a:p>
            <a:pPr marL="574675" lvl="1" indent="-285750" algn="l" fontAlgn="base">
              <a:lnSpc>
                <a:spcPct val="90000"/>
              </a:lnSpc>
              <a:spcAft>
                <a:spcPct val="0"/>
              </a:spcAft>
              <a:buFont typeface="Arial"/>
              <a:buChar char="•"/>
              <a:tabLst>
                <a:tab pos="1711325" algn="l"/>
                <a:tab pos="3030538" algn="l"/>
              </a:tabLst>
            </a:pPr>
            <a:r>
              <a:rPr lang="en-US" sz="1600" dirty="0">
                <a:solidFill>
                  <a:schemeClr val="tx1"/>
                </a:solidFill>
              </a:rPr>
              <a:t>Jason-2:	2008 - 	NASA/CNES/NOAA/EUM</a:t>
            </a:r>
          </a:p>
          <a:p>
            <a:pPr marL="574675" lvl="1" indent="-285750" algn="l" fontAlgn="base">
              <a:lnSpc>
                <a:spcPct val="90000"/>
              </a:lnSpc>
              <a:spcAft>
                <a:spcPct val="0"/>
              </a:spcAft>
              <a:buFont typeface="Arial"/>
              <a:buChar char="•"/>
              <a:tabLst>
                <a:tab pos="1711325" algn="l"/>
                <a:tab pos="3030538" algn="l"/>
              </a:tabLst>
            </a:pPr>
            <a:r>
              <a:rPr lang="en-US" sz="1600" dirty="0">
                <a:solidFill>
                  <a:schemeClr val="tx1"/>
                </a:solidFill>
              </a:rPr>
              <a:t>Jason-3:	2015	NOAA/EUM/NASA/CNES</a:t>
            </a:r>
          </a:p>
          <a:p>
            <a:pPr marL="574675" lvl="1" indent="-285750" algn="l" fontAlgn="base">
              <a:lnSpc>
                <a:spcPct val="90000"/>
              </a:lnSpc>
              <a:spcAft>
                <a:spcPct val="0"/>
              </a:spcAft>
              <a:buFont typeface="Arial"/>
              <a:buChar char="•"/>
              <a:tabLst>
                <a:tab pos="1711325" algn="l"/>
                <a:tab pos="3030538" algn="l"/>
              </a:tabLst>
            </a:pPr>
            <a:r>
              <a:rPr lang="en-US" sz="1600" dirty="0">
                <a:solidFill>
                  <a:schemeClr val="tx1"/>
                </a:solidFill>
              </a:rPr>
              <a:t>Jason-CS:	2019	EUM/ESA/NOAA/CNES/NASA</a:t>
            </a:r>
          </a:p>
          <a:p>
            <a:pPr marL="112713" indent="-280988" algn="l" fontAlgn="base">
              <a:lnSpc>
                <a:spcPct val="120000"/>
              </a:lnSpc>
              <a:spcAft>
                <a:spcPct val="0"/>
              </a:spcAft>
              <a:buFontTx/>
              <a:buChar char="•"/>
              <a:tabLst>
                <a:tab pos="2282825" algn="l"/>
                <a:tab pos="3432175" algn="l"/>
                <a:tab pos="3544888" algn="l"/>
              </a:tabLst>
            </a:pPr>
            <a:r>
              <a:rPr lang="en-US" sz="2000" dirty="0">
                <a:solidFill>
                  <a:srgbClr val="000090"/>
                </a:solidFill>
              </a:rPr>
              <a:t>NOAA &amp; EUM share Near Real-Time operations</a:t>
            </a:r>
          </a:p>
          <a:p>
            <a:pPr marL="574675" lvl="1" indent="-285750" algn="l" fontAlgn="base">
              <a:lnSpc>
                <a:spcPct val="90000"/>
              </a:lnSpc>
              <a:spcAft>
                <a:spcPct val="0"/>
              </a:spcAft>
              <a:buFont typeface="Arial"/>
              <a:buChar char="•"/>
              <a:tabLst>
                <a:tab pos="2282825" algn="l"/>
                <a:tab pos="3432175" algn="l"/>
                <a:tab pos="3544888" algn="l"/>
              </a:tabLst>
            </a:pPr>
            <a:r>
              <a:rPr lang="en-US" sz="1600" dirty="0">
                <a:solidFill>
                  <a:schemeClr val="tx1"/>
                </a:solidFill>
              </a:rPr>
              <a:t>Each generates NRT products from its ground stations</a:t>
            </a:r>
          </a:p>
          <a:p>
            <a:pPr marL="574675" lvl="1" indent="-285750" algn="l" fontAlgn="base">
              <a:lnSpc>
                <a:spcPct val="90000"/>
              </a:lnSpc>
              <a:spcAft>
                <a:spcPct val="0"/>
              </a:spcAft>
              <a:buFont typeface="Arial"/>
              <a:buChar char="•"/>
              <a:tabLst>
                <a:tab pos="2282825" algn="l"/>
                <a:tab pos="3432175" algn="l"/>
                <a:tab pos="3544888" algn="l"/>
              </a:tabLst>
            </a:pPr>
            <a:r>
              <a:rPr lang="en-US" sz="1600" dirty="0">
                <a:solidFill>
                  <a:schemeClr val="tx1"/>
                </a:solidFill>
              </a:rPr>
              <a:t>Data disseminated via EUMETCAST, GTS (BUFR) &amp; FTP</a:t>
            </a:r>
          </a:p>
          <a:p>
            <a:pPr marL="574675" lvl="1" indent="-285750" algn="l" fontAlgn="base">
              <a:lnSpc>
                <a:spcPct val="90000"/>
              </a:lnSpc>
              <a:spcAft>
                <a:spcPct val="0"/>
              </a:spcAft>
              <a:buFont typeface="Arial"/>
              <a:buChar char="•"/>
              <a:tabLst>
                <a:tab pos="2282825" algn="l"/>
                <a:tab pos="3432175" algn="l"/>
                <a:tab pos="3544888" algn="l"/>
              </a:tabLst>
            </a:pPr>
            <a:r>
              <a:rPr lang="en-US" sz="1600" dirty="0">
                <a:solidFill>
                  <a:schemeClr val="tx1"/>
                </a:solidFill>
              </a:rPr>
              <a:t>NODC, ESPC/DDS, CLASS: NOAA access &amp; archive</a:t>
            </a:r>
          </a:p>
          <a:p>
            <a:pPr marL="112713" indent="-280988" algn="l" fontAlgn="base">
              <a:lnSpc>
                <a:spcPct val="120000"/>
              </a:lnSpc>
              <a:spcAft>
                <a:spcPct val="0"/>
              </a:spcAft>
              <a:buFontTx/>
              <a:buChar char="•"/>
              <a:tabLst>
                <a:tab pos="2282825" algn="l"/>
                <a:tab pos="3432175" algn="l"/>
                <a:tab pos="3544888" algn="l"/>
              </a:tabLst>
            </a:pPr>
            <a:r>
              <a:rPr lang="en-US" sz="2000" dirty="0">
                <a:solidFill>
                  <a:srgbClr val="000090"/>
                </a:solidFill>
              </a:rPr>
              <a:t>Examples of Operational Applications</a:t>
            </a:r>
          </a:p>
          <a:p>
            <a:pPr marL="569913" lvl="1" indent="-280988" algn="l" fontAlgn="base">
              <a:lnSpc>
                <a:spcPct val="90000"/>
              </a:lnSpc>
              <a:spcAft>
                <a:spcPct val="0"/>
              </a:spcAft>
              <a:buFontTx/>
              <a:buChar char="•"/>
              <a:tabLst>
                <a:tab pos="2282825" algn="l"/>
                <a:tab pos="3432175" algn="l"/>
                <a:tab pos="3544888" algn="l"/>
              </a:tabLst>
            </a:pPr>
            <a:r>
              <a:rPr lang="en-US" sz="1600" dirty="0">
                <a:solidFill>
                  <a:schemeClr val="tx1"/>
                </a:solidFill>
              </a:rPr>
              <a:t>Monitoring open ocean maritime conditions</a:t>
            </a:r>
          </a:p>
          <a:p>
            <a:pPr marL="569913" lvl="1" indent="-280988" algn="l" fontAlgn="base">
              <a:lnSpc>
                <a:spcPct val="90000"/>
              </a:lnSpc>
              <a:spcAft>
                <a:spcPct val="0"/>
              </a:spcAft>
              <a:buFontTx/>
              <a:buChar char="•"/>
              <a:tabLst>
                <a:tab pos="2282825" algn="l"/>
                <a:tab pos="3432175" algn="l"/>
                <a:tab pos="3544888" algn="l"/>
              </a:tabLst>
            </a:pPr>
            <a:r>
              <a:rPr lang="en-US" sz="1600" dirty="0">
                <a:solidFill>
                  <a:schemeClr val="tx1"/>
                </a:solidFill>
              </a:rPr>
              <a:t>Hurricane intensity forecasting</a:t>
            </a:r>
          </a:p>
          <a:p>
            <a:pPr marL="569913" lvl="1" indent="-280988" algn="l" fontAlgn="base">
              <a:lnSpc>
                <a:spcPct val="90000"/>
              </a:lnSpc>
              <a:spcAft>
                <a:spcPct val="0"/>
              </a:spcAft>
              <a:buFontTx/>
              <a:buChar char="•"/>
              <a:tabLst>
                <a:tab pos="2282825" algn="l"/>
                <a:tab pos="3432175" algn="l"/>
                <a:tab pos="3544888" algn="l"/>
              </a:tabLst>
            </a:pPr>
            <a:r>
              <a:rPr lang="en-US" sz="1600" dirty="0">
                <a:solidFill>
                  <a:schemeClr val="tx1"/>
                </a:solidFill>
              </a:rPr>
              <a:t>Assimilation into ocean models</a:t>
            </a:r>
          </a:p>
          <a:p>
            <a:pPr marL="569913" lvl="1" indent="-280988" algn="l" fontAlgn="base">
              <a:lnSpc>
                <a:spcPct val="90000"/>
              </a:lnSpc>
              <a:spcAft>
                <a:spcPct val="0"/>
              </a:spcAft>
              <a:buFontTx/>
              <a:buChar char="•"/>
              <a:tabLst>
                <a:tab pos="2282825" algn="l"/>
                <a:tab pos="3432175" algn="l"/>
                <a:tab pos="3544888" algn="l"/>
              </a:tabLst>
            </a:pPr>
            <a:r>
              <a:rPr lang="en-US" sz="1600" dirty="0">
                <a:solidFill>
                  <a:schemeClr val="tx1"/>
                </a:solidFill>
              </a:rPr>
              <a:t>Validation of wave models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5865900"/>
            <a:ext cx="3733800" cy="982579"/>
          </a:xfrm>
          <a:prstGeom prst="rect">
            <a:avLst/>
          </a:prstGeom>
        </p:spPr>
      </p:pic>
      <p:grpSp>
        <p:nvGrpSpPr>
          <p:cNvPr id="8" name="Group 13"/>
          <p:cNvGrpSpPr/>
          <p:nvPr/>
        </p:nvGrpSpPr>
        <p:grpSpPr>
          <a:xfrm>
            <a:off x="5820848" y="1301496"/>
            <a:ext cx="3094552" cy="1975104"/>
            <a:chOff x="5973248" y="1295400"/>
            <a:chExt cx="3094552" cy="2194560"/>
          </a:xfrm>
        </p:grpSpPr>
        <p:pic>
          <p:nvPicPr>
            <p:cNvPr id="3" name="Picture 2" descr="Jason_series_T-P,J, J-2,J-3_2008.jpg"/>
            <p:cNvPicPr>
              <a:picLocks noChangeAspect="1"/>
            </p:cNvPicPr>
            <p:nvPr/>
          </p:nvPicPr>
          <p:blipFill rotWithShape="1">
            <a:blip r:embed="rId4" cstate="print">
              <a:extLst>
                <a:ext uri="{28A0092B-C50C-407E-A947-70E740481C1C}">
                  <a14:useLocalDpi xmlns:a14="http://schemas.microsoft.com/office/drawing/2010/main" val="0"/>
                </a:ext>
              </a:extLst>
            </a:blip>
            <a:srcRect l="11699" r="8983"/>
            <a:stretch/>
          </p:blipFill>
          <p:spPr>
            <a:xfrm>
              <a:off x="5973248" y="1295400"/>
              <a:ext cx="3094552" cy="2194560"/>
            </a:xfrm>
            <a:prstGeom prst="rect">
              <a:avLst/>
            </a:prstGeom>
            <a:effectLst>
              <a:outerShdw blurRad="50800" dist="38100" dir="2700000" algn="tl" rotWithShape="0">
                <a:srgbClr val="000000">
                  <a:alpha val="43000"/>
                </a:srgbClr>
              </a:outerShdw>
            </a:effectLst>
          </p:spPr>
        </p:pic>
        <p:sp>
          <p:nvSpPr>
            <p:cNvPr id="13" name="Rectangle 12"/>
            <p:cNvSpPr/>
            <p:nvPr/>
          </p:nvSpPr>
          <p:spPr>
            <a:xfrm>
              <a:off x="8229600" y="2005314"/>
              <a:ext cx="304800" cy="76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19"/>
          <p:cNvGrpSpPr/>
          <p:nvPr/>
        </p:nvGrpSpPr>
        <p:grpSpPr>
          <a:xfrm>
            <a:off x="5511713" y="5029200"/>
            <a:ext cx="1600200" cy="1458204"/>
            <a:chOff x="5791200" y="4876800"/>
            <a:chExt cx="1600200" cy="1458204"/>
          </a:xfrm>
        </p:grpSpPr>
        <p:pic>
          <p:nvPicPr>
            <p:cNvPr id="11" name="Picture 10" descr="jason1_12051411.gif"/>
            <p:cNvPicPr>
              <a:picLocks noChangeAspect="1"/>
            </p:cNvPicPr>
            <p:nvPr/>
          </p:nvPicPr>
          <p:blipFill rotWithShape="1">
            <a:blip r:embed="rId5" cstate="print">
              <a:extLst>
                <a:ext uri="{28A0092B-C50C-407E-A947-70E740481C1C}">
                  <a14:useLocalDpi xmlns:a14="http://schemas.microsoft.com/office/drawing/2010/main" val="0"/>
                </a:ext>
              </a:extLst>
            </a:blip>
            <a:srcRect l="26907" t="13989" b="24959"/>
            <a:stretch/>
          </p:blipFill>
          <p:spPr>
            <a:xfrm>
              <a:off x="5791200" y="5181600"/>
              <a:ext cx="1600200" cy="1153404"/>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5839908" y="4876800"/>
              <a:ext cx="1502785" cy="276999"/>
            </a:xfrm>
            <a:prstGeom prst="rect">
              <a:avLst/>
            </a:prstGeom>
            <a:noFill/>
          </p:spPr>
          <p:txBody>
            <a:bodyPr wrap="none" rtlCol="0">
              <a:spAutoFit/>
            </a:bodyPr>
            <a:lstStyle/>
            <a:p>
              <a:pPr algn="ctr"/>
              <a:r>
                <a:rPr lang="en-US" sz="1200"/>
                <a:t>Maritime Monitoring</a:t>
              </a:r>
            </a:p>
          </p:txBody>
        </p:sp>
      </p:grpSp>
      <p:grpSp>
        <p:nvGrpSpPr>
          <p:cNvPr id="14" name="Group 8"/>
          <p:cNvGrpSpPr/>
          <p:nvPr/>
        </p:nvGrpSpPr>
        <p:grpSpPr>
          <a:xfrm>
            <a:off x="7309133" y="3488600"/>
            <a:ext cx="1648172" cy="1496199"/>
            <a:chOff x="7467600" y="3352800"/>
            <a:chExt cx="1648172" cy="1496199"/>
          </a:xfrm>
        </p:grpSpPr>
        <p:pic>
          <p:nvPicPr>
            <p:cNvPr id="10"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0904"/>
            <a:stretch/>
          </p:blipFill>
          <p:spPr bwMode="auto">
            <a:xfrm>
              <a:off x="7467600" y="3352800"/>
              <a:ext cx="1648172" cy="1188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7596624" y="4572000"/>
              <a:ext cx="1390124" cy="276999"/>
            </a:xfrm>
            <a:prstGeom prst="rect">
              <a:avLst/>
            </a:prstGeom>
            <a:noFill/>
          </p:spPr>
          <p:txBody>
            <a:bodyPr wrap="none" rtlCol="0">
              <a:spAutoFit/>
            </a:bodyPr>
            <a:lstStyle/>
            <a:p>
              <a:pPr algn="ctr"/>
              <a:r>
                <a:rPr lang="en-US" sz="1200"/>
                <a:t>Hurricane Intensity</a:t>
              </a:r>
            </a:p>
          </p:txBody>
        </p:sp>
      </p:grpSp>
      <p:grpSp>
        <p:nvGrpSpPr>
          <p:cNvPr id="16" name="Group 7"/>
          <p:cNvGrpSpPr/>
          <p:nvPr/>
        </p:nvGrpSpPr>
        <p:grpSpPr>
          <a:xfrm>
            <a:off x="5403038" y="3488600"/>
            <a:ext cx="1817550" cy="1496199"/>
            <a:chOff x="5650050" y="3352800"/>
            <a:chExt cx="1817550" cy="1496199"/>
          </a:xfrm>
        </p:grpSpPr>
        <p:pic>
          <p:nvPicPr>
            <p:cNvPr id="12" name="Picture 11" descr="cover_fig.jpg"/>
            <p:cNvPicPr>
              <a:picLocks noChangeAspect="1"/>
            </p:cNvPicPr>
            <p:nvPr/>
          </p:nvPicPr>
          <p:blipFill>
            <a:blip r:embed="rId7" cstate="print"/>
            <a:stretch>
              <a:fillRect/>
            </a:stretch>
          </p:blipFill>
          <p:spPr>
            <a:xfrm>
              <a:off x="5797132" y="3352800"/>
              <a:ext cx="1523387" cy="1188720"/>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5650050" y="4572000"/>
              <a:ext cx="1817550" cy="276999"/>
            </a:xfrm>
            <a:prstGeom prst="rect">
              <a:avLst/>
            </a:prstGeom>
            <a:noFill/>
          </p:spPr>
          <p:txBody>
            <a:bodyPr wrap="none" rtlCol="0">
              <a:spAutoFit/>
            </a:bodyPr>
            <a:lstStyle/>
            <a:p>
              <a:pPr algn="ctr"/>
              <a:r>
                <a:rPr lang="en-US" sz="1200"/>
                <a:t>Ocean Model Assimilation</a:t>
              </a:r>
            </a:p>
          </p:txBody>
        </p:sp>
      </p:grpSp>
      <p:grpSp>
        <p:nvGrpSpPr>
          <p:cNvPr id="19" name="Group 18"/>
          <p:cNvGrpSpPr/>
          <p:nvPr/>
        </p:nvGrpSpPr>
        <p:grpSpPr>
          <a:xfrm>
            <a:off x="7308038" y="5029200"/>
            <a:ext cx="1650362" cy="1757680"/>
            <a:chOff x="7470760" y="4876800"/>
            <a:chExt cx="1650362" cy="1757680"/>
          </a:xfrm>
        </p:grpSpPr>
        <p:sp>
          <p:nvSpPr>
            <p:cNvPr id="17" name="TextBox 16"/>
            <p:cNvSpPr txBox="1"/>
            <p:nvPr/>
          </p:nvSpPr>
          <p:spPr>
            <a:xfrm>
              <a:off x="7470760" y="4876800"/>
              <a:ext cx="1650362" cy="276999"/>
            </a:xfrm>
            <a:prstGeom prst="rect">
              <a:avLst/>
            </a:prstGeom>
            <a:noFill/>
          </p:spPr>
          <p:txBody>
            <a:bodyPr wrap="none" rtlCol="0">
              <a:spAutoFit/>
            </a:bodyPr>
            <a:lstStyle/>
            <a:p>
              <a:pPr algn="ctr"/>
              <a:r>
                <a:rPr lang="en-US" sz="1200"/>
                <a:t>Wave Model Validation</a:t>
              </a:r>
            </a:p>
          </p:txBody>
        </p:sp>
        <p:pic>
          <p:nvPicPr>
            <p:cNvPr id="6" name="Picture 5" descr="NW_atlantic.hs.f027h.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0941" y="5181600"/>
              <a:ext cx="1270000" cy="1452880"/>
            </a:xfrm>
            <a:prstGeom prst="rect">
              <a:avLst/>
            </a:prstGeom>
            <a:effectLst>
              <a:outerShdw blurRad="50800" dist="38100" dir="2700000" algn="tl" rotWithShape="0">
                <a:srgbClr val="000000">
                  <a:alpha val="43000"/>
                </a:srgbClr>
              </a:outerShdw>
            </a:effectLst>
          </p:spPr>
        </p:pic>
      </p:grpSp>
      <p:sp>
        <p:nvSpPr>
          <p:cNvPr id="20" name="TextBox 19"/>
          <p:cNvSpPr txBox="1"/>
          <p:nvPr/>
        </p:nvSpPr>
        <p:spPr>
          <a:xfrm>
            <a:off x="76200" y="6392411"/>
            <a:ext cx="694421" cy="369332"/>
          </a:xfrm>
          <a:prstGeom prst="rect">
            <a:avLst/>
          </a:prstGeom>
          <a:noFill/>
        </p:spPr>
        <p:txBody>
          <a:bodyPr wrap="none" rtlCol="0">
            <a:spAutoFit/>
          </a:bodyPr>
          <a:lstStyle/>
          <a:p>
            <a:r>
              <a:rPr lang="en-US" dirty="0" smtClean="0"/>
              <a:t>W-14</a:t>
            </a:r>
            <a:endParaRPr lang="en-US" dirty="0"/>
          </a:p>
        </p:txBody>
      </p:sp>
    </p:spTree>
    <p:extLst>
      <p:ext uri="{BB962C8B-B14F-4D97-AF65-F5344CB8AC3E}">
        <p14:creationId xmlns:p14="http://schemas.microsoft.com/office/powerpoint/2010/main" val="1317634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4"/>
          <p:cNvSpPr txBox="1">
            <a:spLocks noChangeArrowheads="1"/>
          </p:cNvSpPr>
          <p:nvPr/>
        </p:nvSpPr>
        <p:spPr>
          <a:xfrm>
            <a:off x="0" y="0"/>
            <a:ext cx="9144000" cy="2362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00FF"/>
                </a:solidFill>
                <a:latin typeface="Arial" pitchFamily="34" charset="0"/>
                <a:cs typeface="Arial" pitchFamily="34" charset="0"/>
              </a:rPr>
              <a:t>The CrIS, IASI and AIRS: </a:t>
            </a:r>
          </a:p>
          <a:p>
            <a:r>
              <a:rPr lang="en-US" sz="1600" dirty="0" smtClean="0">
                <a:solidFill>
                  <a:srgbClr val="0000FF"/>
                </a:solidFill>
                <a:latin typeface="Arial" pitchFamily="34" charset="0"/>
                <a:cs typeface="Arial" pitchFamily="34" charset="0"/>
              </a:rPr>
              <a:t>A Perspective on Hyper Spectral Infrared Sounder Retrievals, Validation, and Applications</a:t>
            </a:r>
          </a:p>
          <a:p>
            <a:r>
              <a:rPr lang="en-US" sz="1400" dirty="0" smtClean="0">
                <a:solidFill>
                  <a:srgbClr val="0000FF"/>
                </a:solidFill>
                <a:latin typeface="Arial" pitchFamily="34" charset="0"/>
                <a:cs typeface="Arial" pitchFamily="34" charset="0"/>
              </a:rPr>
              <a:t> </a:t>
            </a:r>
            <a:r>
              <a:rPr lang="en-US" sz="2000" dirty="0" smtClean="0">
                <a:solidFill>
                  <a:srgbClr val="0000FF"/>
                </a:solidFill>
                <a:latin typeface="Arial" pitchFamily="34" charset="0"/>
                <a:cs typeface="Arial" pitchFamily="34" charset="0"/>
              </a:rPr>
              <a:t> </a:t>
            </a:r>
          </a:p>
          <a:p>
            <a:r>
              <a:rPr lang="en-US" sz="1800" dirty="0" smtClean="0">
                <a:solidFill>
                  <a:srgbClr val="0000FF"/>
                </a:solidFill>
                <a:latin typeface="Arial" pitchFamily="34" charset="0"/>
                <a:cs typeface="Arial" pitchFamily="34" charset="0"/>
              </a:rPr>
              <a:t>Murty Divakarla</a:t>
            </a:r>
            <a:r>
              <a:rPr lang="en-US" sz="1800" baseline="30000" dirty="0" smtClean="0">
                <a:solidFill>
                  <a:srgbClr val="0000FF"/>
                </a:solidFill>
                <a:latin typeface="Arial" pitchFamily="34" charset="0"/>
                <a:cs typeface="Arial" pitchFamily="34" charset="0"/>
              </a:rPr>
              <a:t>1</a:t>
            </a:r>
            <a:r>
              <a:rPr lang="en-US" sz="1800" dirty="0" smtClean="0">
                <a:solidFill>
                  <a:srgbClr val="0000FF"/>
                </a:solidFill>
                <a:latin typeface="Arial" pitchFamily="34" charset="0"/>
                <a:cs typeface="Arial" pitchFamily="34" charset="0"/>
              </a:rPr>
              <a:t>, C. Barnet</a:t>
            </a:r>
            <a:r>
              <a:rPr lang="en-US" sz="1800" baseline="30000" dirty="0" smtClean="0">
                <a:solidFill>
                  <a:srgbClr val="0000FF"/>
                </a:solidFill>
                <a:latin typeface="Arial" pitchFamily="34" charset="0"/>
                <a:cs typeface="Arial" pitchFamily="34" charset="0"/>
              </a:rPr>
              <a:t>2</a:t>
            </a:r>
            <a:r>
              <a:rPr lang="en-US" sz="1800" dirty="0" smtClean="0">
                <a:solidFill>
                  <a:srgbClr val="0000FF"/>
                </a:solidFill>
                <a:latin typeface="Arial" pitchFamily="34" charset="0"/>
                <a:cs typeface="Arial" pitchFamily="34" charset="0"/>
              </a:rPr>
              <a:t>, M. Wilson</a:t>
            </a:r>
            <a:r>
              <a:rPr lang="en-US" sz="1800" baseline="30000" dirty="0" smtClean="0">
                <a:solidFill>
                  <a:srgbClr val="0000FF"/>
                </a:solidFill>
                <a:latin typeface="Arial" pitchFamily="34" charset="0"/>
                <a:cs typeface="Arial" pitchFamily="34" charset="0"/>
              </a:rPr>
              <a:t>1 </a:t>
            </a:r>
            <a:r>
              <a:rPr lang="en-US" sz="1800" dirty="0" smtClean="0">
                <a:solidFill>
                  <a:srgbClr val="0000FF"/>
                </a:solidFill>
                <a:latin typeface="Arial" pitchFamily="34" charset="0"/>
                <a:cs typeface="Arial" pitchFamily="34" charset="0"/>
              </a:rPr>
              <a:t>,E.Maddy</a:t>
            </a:r>
            <a:r>
              <a:rPr lang="en-US" sz="1800" baseline="30000" dirty="0" smtClean="0">
                <a:solidFill>
                  <a:srgbClr val="0000FF"/>
                </a:solidFill>
                <a:latin typeface="Arial" pitchFamily="34" charset="0"/>
                <a:cs typeface="Arial" pitchFamily="34" charset="0"/>
              </a:rPr>
              <a:t>2</a:t>
            </a:r>
            <a:r>
              <a:rPr lang="en-US" sz="1800" dirty="0" smtClean="0">
                <a:solidFill>
                  <a:srgbClr val="0000FF"/>
                </a:solidFill>
                <a:latin typeface="Arial" pitchFamily="34" charset="0"/>
                <a:cs typeface="Arial" pitchFamily="34" charset="0"/>
              </a:rPr>
              <a:t>, </a:t>
            </a:r>
          </a:p>
          <a:p>
            <a:r>
              <a:rPr lang="en-US" sz="1800" dirty="0" smtClean="0">
                <a:solidFill>
                  <a:srgbClr val="0000FF"/>
                </a:solidFill>
                <a:latin typeface="Arial" pitchFamily="34" charset="0"/>
                <a:cs typeface="Arial" pitchFamily="34" charset="0"/>
              </a:rPr>
              <a:t>A. Gambacorta</a:t>
            </a:r>
            <a:r>
              <a:rPr lang="en-US" sz="1800" baseline="30000" dirty="0" smtClean="0">
                <a:solidFill>
                  <a:srgbClr val="0000FF"/>
                </a:solidFill>
                <a:latin typeface="Arial" pitchFamily="34" charset="0"/>
                <a:cs typeface="Arial" pitchFamily="34" charset="0"/>
              </a:rPr>
              <a:t>1</a:t>
            </a:r>
            <a:r>
              <a:rPr lang="en-US" sz="1800" dirty="0" smtClean="0">
                <a:solidFill>
                  <a:srgbClr val="0000FF"/>
                </a:solidFill>
                <a:latin typeface="Arial" pitchFamily="34" charset="0"/>
                <a:cs typeface="Arial" pitchFamily="34" charset="0"/>
              </a:rPr>
              <a:t>, N.Nalli</a:t>
            </a:r>
            <a:r>
              <a:rPr lang="en-US" sz="1800" baseline="30000" dirty="0" smtClean="0">
                <a:solidFill>
                  <a:srgbClr val="0000FF"/>
                </a:solidFill>
                <a:latin typeface="Arial" pitchFamily="34" charset="0"/>
                <a:cs typeface="Arial" pitchFamily="34" charset="0"/>
              </a:rPr>
              <a:t>1</a:t>
            </a:r>
            <a:r>
              <a:rPr lang="en-US" sz="1800" dirty="0" smtClean="0">
                <a:solidFill>
                  <a:srgbClr val="0000FF"/>
                </a:solidFill>
                <a:latin typeface="Arial" pitchFamily="34" charset="0"/>
                <a:cs typeface="Arial" pitchFamily="34" charset="0"/>
              </a:rPr>
              <a:t>, C. Tan</a:t>
            </a:r>
            <a:r>
              <a:rPr lang="en-US" sz="1800" baseline="30000" dirty="0" smtClean="0">
                <a:solidFill>
                  <a:srgbClr val="0000FF"/>
                </a:solidFill>
                <a:latin typeface="Arial" pitchFamily="34" charset="0"/>
                <a:cs typeface="Arial" pitchFamily="34" charset="0"/>
              </a:rPr>
              <a:t>1</a:t>
            </a:r>
            <a:r>
              <a:rPr lang="en-US" sz="1800" dirty="0" smtClean="0">
                <a:solidFill>
                  <a:srgbClr val="0000FF"/>
                </a:solidFill>
                <a:latin typeface="Arial" pitchFamily="34" charset="0"/>
                <a:cs typeface="Arial" pitchFamily="34" charset="0"/>
              </a:rPr>
              <a:t>, X. Xiong</a:t>
            </a:r>
            <a:r>
              <a:rPr lang="en-US" sz="1800" baseline="30000" dirty="0" smtClean="0">
                <a:solidFill>
                  <a:srgbClr val="0000FF"/>
                </a:solidFill>
                <a:latin typeface="Arial" pitchFamily="34" charset="0"/>
                <a:cs typeface="Arial" pitchFamily="34" charset="0"/>
              </a:rPr>
              <a:t>1</a:t>
            </a:r>
            <a:r>
              <a:rPr lang="en-US" sz="1800" dirty="0" smtClean="0">
                <a:solidFill>
                  <a:srgbClr val="0000FF"/>
                </a:solidFill>
                <a:latin typeface="Arial" pitchFamily="34" charset="0"/>
                <a:cs typeface="Arial" pitchFamily="34" charset="0"/>
              </a:rPr>
              <a:t>, and Mitch Goldberg</a:t>
            </a:r>
            <a:r>
              <a:rPr lang="en-US" sz="1800" baseline="30000" dirty="0" smtClean="0">
                <a:solidFill>
                  <a:srgbClr val="0000FF"/>
                </a:solidFill>
                <a:latin typeface="Arial" pitchFamily="34" charset="0"/>
                <a:cs typeface="Arial" pitchFamily="34" charset="0"/>
              </a:rPr>
              <a:t>2</a:t>
            </a:r>
          </a:p>
          <a:p>
            <a:r>
              <a:rPr lang="en-US" sz="1400" baseline="30000" dirty="0" smtClean="0">
                <a:solidFill>
                  <a:srgbClr val="0000FF"/>
                </a:solidFill>
                <a:latin typeface="Arial" pitchFamily="34" charset="0"/>
                <a:cs typeface="Arial" pitchFamily="34" charset="0"/>
              </a:rPr>
              <a:t>1</a:t>
            </a:r>
            <a:r>
              <a:rPr lang="en-US" sz="1400" dirty="0" smtClean="0">
                <a:solidFill>
                  <a:srgbClr val="0000FF"/>
                </a:solidFill>
                <a:latin typeface="Arial" pitchFamily="34" charset="0"/>
                <a:cs typeface="Arial" pitchFamily="34" charset="0"/>
              </a:rPr>
              <a:t>IM  Systems Group, Inc.,  </a:t>
            </a:r>
            <a:r>
              <a:rPr lang="en-US" sz="1400" baseline="30000" dirty="0" smtClean="0">
                <a:solidFill>
                  <a:srgbClr val="0000FF"/>
                </a:solidFill>
                <a:latin typeface="Arial" pitchFamily="34" charset="0"/>
                <a:cs typeface="Arial" pitchFamily="34" charset="0"/>
              </a:rPr>
              <a:t>2</a:t>
            </a:r>
            <a:r>
              <a:rPr lang="en-US" sz="1400" dirty="0" smtClean="0">
                <a:solidFill>
                  <a:srgbClr val="0000FF"/>
                </a:solidFill>
                <a:latin typeface="Arial" pitchFamily="34" charset="0"/>
                <a:cs typeface="Arial" pitchFamily="34" charset="0"/>
              </a:rPr>
              <a:t>STCorporation., </a:t>
            </a:r>
            <a:r>
              <a:rPr lang="en-US" sz="1400" baseline="30000" dirty="0" smtClean="0">
                <a:solidFill>
                  <a:srgbClr val="0000FF"/>
                </a:solidFill>
                <a:latin typeface="Arial" pitchFamily="34" charset="0"/>
                <a:cs typeface="Arial" pitchFamily="34" charset="0"/>
              </a:rPr>
              <a:t>3</a:t>
            </a:r>
            <a:r>
              <a:rPr lang="en-US" sz="1400" dirty="0" smtClean="0">
                <a:solidFill>
                  <a:srgbClr val="0000FF"/>
                </a:solidFill>
                <a:latin typeface="Arial" pitchFamily="34" charset="0"/>
                <a:cs typeface="Arial" pitchFamily="34" charset="0"/>
              </a:rPr>
              <a:t>NOAA/STAR </a:t>
            </a:r>
          </a:p>
          <a:p>
            <a:r>
              <a:rPr lang="en-US" sz="1400" dirty="0" smtClean="0">
                <a:solidFill>
                  <a:srgbClr val="0000FF"/>
                </a:solidFill>
                <a:latin typeface="Arial" pitchFamily="34" charset="0"/>
                <a:cs typeface="Arial" pitchFamily="34" charset="0"/>
              </a:rPr>
              <a:t>5830 University Research Court, College Park, MD 20737</a:t>
            </a:r>
            <a:endParaRPr lang="en-US" sz="1400" dirty="0">
              <a:solidFill>
                <a:srgbClr val="0000FF"/>
              </a:solidFill>
              <a:latin typeface="Arial" pitchFamily="34" charset="0"/>
              <a:cs typeface="Arial"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5867800"/>
            <a:ext cx="3733800" cy="982579"/>
          </a:xfrm>
          <a:prstGeom prst="rect">
            <a:avLst/>
          </a:prstGeom>
        </p:spPr>
      </p:pic>
      <p:sp>
        <p:nvSpPr>
          <p:cNvPr id="10" name="Rectangle 5"/>
          <p:cNvSpPr txBox="1">
            <a:spLocks noChangeArrowheads="1"/>
          </p:cNvSpPr>
          <p:nvPr/>
        </p:nvSpPr>
        <p:spPr>
          <a:xfrm>
            <a:off x="152400" y="2209800"/>
            <a:ext cx="4114800" cy="3657600"/>
          </a:xfrm>
          <a:prstGeom prst="rect">
            <a:avLst/>
          </a:prstGeom>
        </p:spPr>
        <p:txBody>
          <a:bodyPr vert="horz" lIns="91440" tIns="45720" rIns="91440" bIns="45720" rtlCol="0">
            <a:noAutofit/>
          </a:bodyPr>
          <a:lstStyle/>
          <a:p>
            <a:pPr marL="514350" lvl="0" indent="-457200">
              <a:spcBef>
                <a:spcPct val="20000"/>
              </a:spcBef>
              <a:buFont typeface="Arial" pitchFamily="34" charset="0"/>
              <a:buChar char="•"/>
            </a:pPr>
            <a:r>
              <a:rPr kumimoji="0" lang="en-US" sz="1400" b="0" i="0" u="none" strike="noStrike" kern="1200" cap="none" spc="0" normalizeH="0" baseline="0" noProof="0" dirty="0" smtClean="0">
                <a:ln>
                  <a:noFill/>
                </a:ln>
                <a:solidFill>
                  <a:srgbClr val="1F1092"/>
                </a:solidFill>
                <a:effectLst/>
                <a:uLnTx/>
                <a:uFillTx/>
                <a:latin typeface="Arial" pitchFamily="34" charset="0"/>
                <a:cs typeface="Arial" pitchFamily="34" charset="0"/>
              </a:rPr>
              <a:t>High quality hyper-spectral infrared</a:t>
            </a:r>
            <a:r>
              <a:rPr kumimoji="0" lang="en-US" sz="1400" b="0" i="0" u="none" strike="noStrike" kern="1200" cap="none" spc="0" normalizeH="0" noProof="0" dirty="0" smtClean="0">
                <a:ln>
                  <a:noFill/>
                </a:ln>
                <a:solidFill>
                  <a:srgbClr val="1F1092"/>
                </a:solidFill>
                <a:effectLst/>
                <a:uLnTx/>
                <a:uFillTx/>
                <a:latin typeface="Arial" pitchFamily="34" charset="0"/>
                <a:cs typeface="Arial" pitchFamily="34" charset="0"/>
              </a:rPr>
              <a:t> </a:t>
            </a:r>
            <a:r>
              <a:rPr kumimoji="0" lang="en-US" sz="1400" b="0" i="0" u="none" strike="noStrike" kern="1200" cap="none" spc="0" normalizeH="0" baseline="0" noProof="0" dirty="0" smtClean="0">
                <a:ln>
                  <a:noFill/>
                </a:ln>
                <a:solidFill>
                  <a:srgbClr val="1F1092"/>
                </a:solidFill>
                <a:effectLst/>
                <a:uLnTx/>
                <a:uFillTx/>
                <a:latin typeface="Arial" pitchFamily="34" charset="0"/>
                <a:cs typeface="Arial" pitchFamily="34" charset="0"/>
              </a:rPr>
              <a:t>observations from CrIS (S-NPP), IASI (MetOp), and AIRS (Aqua) enable</a:t>
            </a:r>
            <a:r>
              <a:rPr kumimoji="0" lang="en-US" sz="1400" b="0" i="0" u="none" strike="noStrike" kern="1200" cap="none" spc="0" normalizeH="0" noProof="0" dirty="0" smtClean="0">
                <a:ln>
                  <a:noFill/>
                </a:ln>
                <a:solidFill>
                  <a:srgbClr val="1F1092"/>
                </a:solidFill>
                <a:effectLst/>
                <a:uLnTx/>
                <a:uFillTx/>
                <a:latin typeface="Arial" pitchFamily="34" charset="0"/>
                <a:cs typeface="Arial" pitchFamily="34" charset="0"/>
              </a:rPr>
              <a:t> retrieval of  atmospheric temperature, moisture, and many trace gas profiles.</a:t>
            </a:r>
          </a:p>
          <a:p>
            <a:pPr marL="514350" marR="0" lvl="0" indent="-457200" defTabSz="914400" rtl="0" eaLnBrk="1" fontAlgn="auto" latinLnBrk="0" hangingPunct="1">
              <a:lnSpc>
                <a:spcPct val="100000"/>
              </a:lnSpc>
              <a:spcBef>
                <a:spcPct val="20000"/>
              </a:spcBef>
              <a:spcAft>
                <a:spcPts val="0"/>
              </a:spcAft>
              <a:buClrTx/>
              <a:buSzTx/>
              <a:buFont typeface="Arial" pitchFamily="34" charset="0"/>
              <a:buChar char="•"/>
              <a:tabLst/>
              <a:defRPr/>
            </a:pPr>
            <a:r>
              <a:rPr lang="en-US" sz="1400" baseline="0" dirty="0" smtClean="0">
                <a:solidFill>
                  <a:srgbClr val="1F1092"/>
                </a:solidFill>
                <a:latin typeface="Arial" pitchFamily="34" charset="0"/>
                <a:cs typeface="Arial" pitchFamily="34" charset="0"/>
              </a:rPr>
              <a:t>Validation of the sounding products with model analysis fields</a:t>
            </a:r>
            <a:r>
              <a:rPr lang="en-US" sz="1400" dirty="0" smtClean="0">
                <a:solidFill>
                  <a:srgbClr val="1F1092"/>
                </a:solidFill>
                <a:latin typeface="Arial" pitchFamily="34" charset="0"/>
                <a:cs typeface="Arial" pitchFamily="34" charset="0"/>
              </a:rPr>
              <a:t> and </a:t>
            </a:r>
            <a:r>
              <a:rPr lang="en-US" sz="1400" baseline="0" dirty="0" smtClean="0">
                <a:solidFill>
                  <a:srgbClr val="1F1092"/>
                </a:solidFill>
                <a:latin typeface="Arial" pitchFamily="34" charset="0"/>
                <a:cs typeface="Arial" pitchFamily="34" charset="0"/>
              </a:rPr>
              <a:t>truth measurements provides confidence on:</a:t>
            </a:r>
          </a:p>
          <a:p>
            <a:pPr marL="971550" lvl="1" indent="-457200">
              <a:spcBef>
                <a:spcPct val="20000"/>
              </a:spcBef>
              <a:buFont typeface="Wingdings" pitchFamily="2" charset="2"/>
              <a:buChar char="ü"/>
            </a:pPr>
            <a:r>
              <a:rPr lang="en-US" sz="1400" dirty="0" smtClean="0">
                <a:solidFill>
                  <a:srgbClr val="00B050"/>
                </a:solidFill>
                <a:latin typeface="Arial" pitchFamily="34" charset="0"/>
                <a:cs typeface="Arial" pitchFamily="34" charset="0"/>
              </a:rPr>
              <a:t>C</a:t>
            </a:r>
            <a:r>
              <a:rPr lang="en-US" sz="1400" baseline="0" dirty="0" smtClean="0">
                <a:solidFill>
                  <a:srgbClr val="00B050"/>
                </a:solidFill>
                <a:latin typeface="Arial" pitchFamily="34" charset="0"/>
                <a:cs typeface="Arial" pitchFamily="34" charset="0"/>
              </a:rPr>
              <a:t>loud-cleared radiances for </a:t>
            </a:r>
            <a:r>
              <a:rPr lang="en-US" sz="1400" dirty="0" smtClean="0">
                <a:solidFill>
                  <a:srgbClr val="00B050"/>
                </a:solidFill>
                <a:latin typeface="Arial" pitchFamily="34" charset="0"/>
                <a:cs typeface="Arial" pitchFamily="34" charset="0"/>
              </a:rPr>
              <a:t>future NWP </a:t>
            </a:r>
            <a:r>
              <a:rPr lang="en-US" sz="1400" baseline="0" dirty="0" smtClean="0">
                <a:solidFill>
                  <a:srgbClr val="00B050"/>
                </a:solidFill>
                <a:latin typeface="Arial" pitchFamily="34" charset="0"/>
                <a:cs typeface="Arial" pitchFamily="34" charset="0"/>
              </a:rPr>
              <a:t>assimilation</a:t>
            </a:r>
          </a:p>
          <a:p>
            <a:pPr marL="971550" lvl="1" indent="-457200">
              <a:spcBef>
                <a:spcPct val="20000"/>
              </a:spcBef>
              <a:buFont typeface="Wingdings" pitchFamily="2" charset="2"/>
              <a:buChar char="ü"/>
            </a:pPr>
            <a:r>
              <a:rPr lang="en-US" sz="1400" baseline="0" dirty="0" smtClean="0">
                <a:solidFill>
                  <a:srgbClr val="00B050"/>
                </a:solidFill>
                <a:latin typeface="Arial" pitchFamily="34" charset="0"/>
                <a:cs typeface="Arial" pitchFamily="34" charset="0"/>
              </a:rPr>
              <a:t>Climate</a:t>
            </a:r>
            <a:r>
              <a:rPr lang="en-US" sz="1400" dirty="0" smtClean="0">
                <a:solidFill>
                  <a:srgbClr val="00B050"/>
                </a:solidFill>
                <a:latin typeface="Arial" pitchFamily="34" charset="0"/>
                <a:cs typeface="Arial" pitchFamily="34" charset="0"/>
              </a:rPr>
              <a:t> quality data sets generation</a:t>
            </a:r>
            <a:endParaRPr lang="en-US" sz="1400" baseline="0" dirty="0" smtClean="0">
              <a:solidFill>
                <a:srgbClr val="00B050"/>
              </a:solidFill>
              <a:latin typeface="Arial" pitchFamily="34" charset="0"/>
              <a:cs typeface="Arial" pitchFamily="34" charset="0"/>
            </a:endParaRPr>
          </a:p>
          <a:p>
            <a:pPr marL="514350" indent="-457200">
              <a:spcBef>
                <a:spcPct val="20000"/>
              </a:spcBef>
              <a:buFont typeface="Arial" pitchFamily="34" charset="0"/>
              <a:buChar char="•"/>
            </a:pPr>
            <a:r>
              <a:rPr lang="en-US" sz="1400" dirty="0" smtClean="0">
                <a:solidFill>
                  <a:srgbClr val="1F1092"/>
                </a:solidFill>
                <a:latin typeface="Arial" pitchFamily="34" charset="0"/>
                <a:cs typeface="Arial" pitchFamily="34" charset="0"/>
              </a:rPr>
              <a:t>Performance evaluation and characterization of various retrieval algorithms with a common data sets helps to optimize retrieval algorithms for future product generation. </a:t>
            </a:r>
            <a:endParaRPr kumimoji="0" lang="en-US" sz="1400" b="0" i="0" u="none" strike="noStrike" kern="1200" cap="none" spc="0" normalizeH="0" baseline="0" noProof="0" dirty="0" smtClean="0">
              <a:ln>
                <a:noFill/>
              </a:ln>
              <a:solidFill>
                <a:srgbClr val="1F1092"/>
              </a:solidFill>
              <a:effectLst/>
              <a:uLnTx/>
              <a:uFillTx/>
              <a:latin typeface="Arial" pitchFamily="34" charset="0"/>
              <a:cs typeface="Arial" pitchFamily="34" charset="0"/>
            </a:endParaRPr>
          </a:p>
        </p:txBody>
      </p:sp>
      <p:pic>
        <p:nvPicPr>
          <p:cNvPr id="11" name="Picture 2"/>
          <p:cNvPicPr>
            <a:picLocks noChangeAspect="1" noChangeArrowheads="1"/>
          </p:cNvPicPr>
          <p:nvPr/>
        </p:nvPicPr>
        <p:blipFill>
          <a:blip r:embed="rId4" cstate="print"/>
          <a:srcRect/>
          <a:stretch>
            <a:fillRect/>
          </a:stretch>
        </p:blipFill>
        <p:spPr bwMode="auto">
          <a:xfrm>
            <a:off x="4267200" y="2209800"/>
            <a:ext cx="4692316" cy="2743200"/>
          </a:xfrm>
          <a:prstGeom prst="rect">
            <a:avLst/>
          </a:prstGeom>
          <a:noFill/>
          <a:ln w="9525">
            <a:noFill/>
            <a:miter lim="800000"/>
            <a:headEnd/>
            <a:tailEnd/>
          </a:ln>
        </p:spPr>
      </p:pic>
      <p:sp>
        <p:nvSpPr>
          <p:cNvPr id="12" name="Content Placeholder 2"/>
          <p:cNvSpPr txBox="1">
            <a:spLocks/>
          </p:cNvSpPr>
          <p:nvPr/>
        </p:nvSpPr>
        <p:spPr>
          <a:xfrm>
            <a:off x="4419600" y="5105400"/>
            <a:ext cx="4419600" cy="762000"/>
          </a:xfrm>
          <a:prstGeom prst="rect">
            <a:avLst/>
          </a:prstGeom>
          <a:solidFill>
            <a:schemeClr val="bg1"/>
          </a:solidFill>
        </p:spPr>
        <p:txBody>
          <a:bodyPr>
            <a:normAutofit fontScale="47500" lnSpcReduction="20000"/>
          </a:bodyPr>
          <a:lstStyle/>
          <a:p>
            <a:pPr marL="342900" indent="-342900" fontAlgn="auto">
              <a:spcBef>
                <a:spcPct val="20000"/>
              </a:spcBef>
              <a:spcAft>
                <a:spcPts val="0"/>
              </a:spcAft>
              <a:defRPr/>
            </a:pPr>
            <a:r>
              <a:rPr lang="en-US" sz="2200" i="1" dirty="0" smtClean="0">
                <a:latin typeface="Arial" pitchFamily="34" charset="0"/>
                <a:cs typeface="Arial" pitchFamily="34" charset="0"/>
              </a:rPr>
              <a:t>850 hPa temperature </a:t>
            </a:r>
            <a:r>
              <a:rPr lang="en-US" sz="2200" i="1" dirty="0">
                <a:latin typeface="Arial" pitchFamily="34" charset="0"/>
                <a:cs typeface="Arial" pitchFamily="34" charset="0"/>
              </a:rPr>
              <a:t>product for May 15, 2012 </a:t>
            </a:r>
          </a:p>
          <a:p>
            <a:pPr marL="285750" indent="-285750">
              <a:spcBef>
                <a:spcPct val="20000"/>
              </a:spcBef>
              <a:buFont typeface="Arial" pitchFamily="34" charset="0"/>
              <a:buChar char="–"/>
              <a:defRPr/>
            </a:pPr>
            <a:r>
              <a:rPr lang="en-US" sz="2200" i="1" dirty="0">
                <a:latin typeface="Arial" pitchFamily="34" charset="0"/>
                <a:cs typeface="Arial" pitchFamily="34" charset="0"/>
              </a:rPr>
              <a:t>CrIMSS IR+MW  (upper left) and MW-only (upper middle)</a:t>
            </a:r>
          </a:p>
          <a:p>
            <a:pPr marL="285750" indent="-285750">
              <a:spcBef>
                <a:spcPct val="20000"/>
              </a:spcBef>
              <a:buFont typeface="Arial" pitchFamily="34" charset="0"/>
              <a:buChar char="–"/>
              <a:defRPr/>
            </a:pPr>
            <a:r>
              <a:rPr lang="en-US" sz="2200" i="1" dirty="0">
                <a:latin typeface="Arial" pitchFamily="34" charset="0"/>
                <a:cs typeface="Arial" pitchFamily="34" charset="0"/>
              </a:rPr>
              <a:t>AIRS IR+MW (lower left) and AMSU-only (lower middle)</a:t>
            </a:r>
          </a:p>
          <a:p>
            <a:pPr marL="285750" indent="-285750">
              <a:spcBef>
                <a:spcPct val="20000"/>
              </a:spcBef>
              <a:buFont typeface="Arial" pitchFamily="34" charset="0"/>
              <a:buChar char="–"/>
              <a:defRPr/>
            </a:pPr>
            <a:r>
              <a:rPr lang="en-US" sz="2200" i="1" dirty="0">
                <a:latin typeface="Arial" pitchFamily="34" charset="0"/>
                <a:cs typeface="Arial" pitchFamily="34" charset="0"/>
              </a:rPr>
              <a:t>Co-located ECMWF for CrIS (upper right) and AIRS (lower </a:t>
            </a:r>
            <a:r>
              <a:rPr lang="en-US" sz="2200" i="1" dirty="0" smtClean="0">
                <a:latin typeface="Arial" pitchFamily="34" charset="0"/>
                <a:cs typeface="Arial" pitchFamily="34" charset="0"/>
              </a:rPr>
              <a:t>right)</a:t>
            </a:r>
            <a:r>
              <a:rPr lang="en-US" sz="1400" i="1" dirty="0" smtClean="0">
                <a:solidFill>
                  <a:schemeClr val="bg2"/>
                </a:solidFill>
                <a:latin typeface="Arial" pitchFamily="34" charset="0"/>
                <a:cs typeface="Arial" pitchFamily="34" charset="0"/>
              </a:rPr>
              <a:t>))</a:t>
            </a:r>
            <a:endParaRPr lang="en-US" sz="1400" i="1" dirty="0">
              <a:solidFill>
                <a:schemeClr val="bg2"/>
              </a:solidFill>
              <a:latin typeface="Arial" pitchFamily="34" charset="0"/>
              <a:cs typeface="Arial" pitchFamily="34" charset="0"/>
            </a:endParaRPr>
          </a:p>
        </p:txBody>
      </p:sp>
      <p:sp>
        <p:nvSpPr>
          <p:cNvPr id="8" name="TextBox 7"/>
          <p:cNvSpPr txBox="1"/>
          <p:nvPr/>
        </p:nvSpPr>
        <p:spPr>
          <a:xfrm>
            <a:off x="76200" y="6392411"/>
            <a:ext cx="694421" cy="369332"/>
          </a:xfrm>
          <a:prstGeom prst="rect">
            <a:avLst/>
          </a:prstGeom>
          <a:noFill/>
        </p:spPr>
        <p:txBody>
          <a:bodyPr wrap="none" rtlCol="0">
            <a:spAutoFit/>
          </a:bodyPr>
          <a:lstStyle/>
          <a:p>
            <a:r>
              <a:rPr lang="en-US" dirty="0" smtClean="0"/>
              <a:t>W-17</a:t>
            </a:r>
            <a:endParaRPr lang="en-US" dirty="0"/>
          </a:p>
        </p:txBody>
      </p:sp>
    </p:spTree>
    <p:extLst>
      <p:ext uri="{BB962C8B-B14F-4D97-AF65-F5344CB8AC3E}">
        <p14:creationId xmlns:p14="http://schemas.microsoft.com/office/powerpoint/2010/main" val="1317634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144000" cy="6858001"/>
          </a:xfrm>
        </p:spPr>
      </p:pic>
      <p:sp>
        <p:nvSpPr>
          <p:cNvPr id="5" name="TextBox 4"/>
          <p:cNvSpPr txBox="1"/>
          <p:nvPr/>
        </p:nvSpPr>
        <p:spPr>
          <a:xfrm>
            <a:off x="76200" y="6392411"/>
            <a:ext cx="694421" cy="369332"/>
          </a:xfrm>
          <a:prstGeom prst="rect">
            <a:avLst/>
          </a:prstGeom>
          <a:noFill/>
        </p:spPr>
        <p:txBody>
          <a:bodyPr wrap="none" rtlCol="0">
            <a:spAutoFit/>
          </a:bodyPr>
          <a:lstStyle/>
          <a:p>
            <a:r>
              <a:rPr lang="en-US" dirty="0" smtClean="0"/>
              <a:t>W-21</a:t>
            </a:r>
            <a:endParaRPr lang="en-US" dirty="0"/>
          </a:p>
        </p:txBody>
      </p:sp>
    </p:spTree>
    <p:extLst>
      <p:ext uri="{BB962C8B-B14F-4D97-AF65-F5344CB8AC3E}">
        <p14:creationId xmlns:p14="http://schemas.microsoft.com/office/powerpoint/2010/main" val="3522082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50" name="Rectangle 4"/>
          <p:cNvSpPr txBox="1">
            <a:spLocks noChangeArrowheads="1"/>
          </p:cNvSpPr>
          <p:nvPr/>
        </p:nvSpPr>
        <p:spPr bwMode="auto">
          <a:xfrm>
            <a:off x="0" y="106363"/>
            <a:ext cx="9144000" cy="960437"/>
          </a:xfrm>
          <a:prstGeom prst="rect">
            <a:avLst/>
          </a:prstGeom>
          <a:noFill/>
          <a:ln w="9525">
            <a:noFill/>
            <a:miter lim="800000"/>
            <a:headEnd/>
            <a:tailEnd/>
          </a:ln>
        </p:spPr>
        <p:txBody>
          <a:bodyPr anchor="ctr"/>
          <a:lstStyle/>
          <a:p>
            <a:pPr algn="ctr"/>
            <a:r>
              <a:rPr lang="en-US" sz="2000" b="1">
                <a:solidFill>
                  <a:srgbClr val="0070C0"/>
                </a:solidFill>
              </a:rPr>
              <a:t>NOAA/NESDIS Operational Satellite Precipitation Products and Services </a:t>
            </a:r>
          </a:p>
          <a:p>
            <a:pPr algn="ctr"/>
            <a:r>
              <a:rPr lang="en-US" sz="1200" b="1" i="1"/>
              <a:t>Limin Zhao</a:t>
            </a:r>
            <a:r>
              <a:rPr lang="en-US" sz="1200" b="1" i="1" baseline="30000"/>
              <a:t>1</a:t>
            </a:r>
            <a:r>
              <a:rPr lang="en-US" sz="1200" b="1" i="1"/>
              <a:t>, Ralph Ferraro</a:t>
            </a:r>
            <a:r>
              <a:rPr lang="en-US" sz="1200" b="1" i="1" baseline="30000"/>
              <a:t>2</a:t>
            </a:r>
            <a:r>
              <a:rPr lang="en-US" sz="1200" b="1" i="1"/>
              <a:t>, and Robert J. Kuligowski</a:t>
            </a:r>
            <a:r>
              <a:rPr lang="en-US" sz="1200" b="1" i="1" baseline="30000"/>
              <a:t>2</a:t>
            </a:r>
            <a:endParaRPr lang="en-US" sz="1200" b="1"/>
          </a:p>
          <a:p>
            <a:pPr algn="ctr"/>
            <a:r>
              <a:rPr lang="en-US" sz="1200" i="1" baseline="30000"/>
              <a:t>1</a:t>
            </a:r>
            <a:r>
              <a:rPr lang="en-US" sz="1200" i="1"/>
              <a:t>NOAA/NESDIS/OSPO</a:t>
            </a:r>
          </a:p>
          <a:p>
            <a:pPr algn="ctr"/>
            <a:r>
              <a:rPr lang="en-US" sz="1200" i="1" baseline="30000"/>
              <a:t>2</a:t>
            </a:r>
            <a:r>
              <a:rPr lang="en-US" sz="1200" i="1"/>
              <a:t>NOAA/NESDIS/STAR</a:t>
            </a:r>
            <a:endParaRPr lang="en-US" sz="1200"/>
          </a:p>
          <a:p>
            <a:pPr algn="ctr"/>
            <a:endParaRPr lang="en-US" sz="900">
              <a:solidFill>
                <a:srgbClr val="002060"/>
              </a:solidFill>
            </a:endParaRPr>
          </a:p>
        </p:txBody>
      </p:sp>
      <p:sp>
        <p:nvSpPr>
          <p:cNvPr id="5" name="Rectangle 5"/>
          <p:cNvSpPr txBox="1">
            <a:spLocks noChangeArrowheads="1"/>
          </p:cNvSpPr>
          <p:nvPr/>
        </p:nvSpPr>
        <p:spPr>
          <a:xfrm>
            <a:off x="152400" y="1143000"/>
            <a:ext cx="6553200" cy="5562600"/>
          </a:xfrm>
          <a:prstGeom prst="rect">
            <a:avLst/>
          </a:prstGeom>
        </p:spPr>
        <p:txBody>
          <a:bodyPr/>
          <a:lstStyle/>
          <a:p>
            <a:pPr marL="342900" indent="-342900">
              <a:lnSpc>
                <a:spcPct val="90000"/>
              </a:lnSpc>
              <a:spcBef>
                <a:spcPct val="20000"/>
              </a:spcBef>
              <a:buFontTx/>
              <a:buChar char="•"/>
            </a:pPr>
            <a:r>
              <a:rPr lang="en-US" sz="1400" b="1">
                <a:solidFill>
                  <a:srgbClr val="6600CC"/>
                </a:solidFill>
                <a:latin typeface="Calibri" pitchFamily="34" charset="0"/>
              </a:rPr>
              <a:t>NOAA/NESDIS Operational Precipitation Products</a:t>
            </a:r>
          </a:p>
          <a:p>
            <a:pPr marL="742950" lvl="1" indent="-285750">
              <a:lnSpc>
                <a:spcPct val="90000"/>
              </a:lnSpc>
              <a:spcBef>
                <a:spcPct val="20000"/>
              </a:spcBef>
              <a:buFontTx/>
              <a:buChar char="–"/>
            </a:pPr>
            <a:r>
              <a:rPr lang="en-US" sz="1200">
                <a:latin typeface="Calibri" pitchFamily="34" charset="0"/>
              </a:rPr>
              <a:t>Available from a variety of satellites, including both polar (LEO) and geostationary (GEO) satellites, etc.</a:t>
            </a:r>
          </a:p>
          <a:p>
            <a:pPr marL="742950" lvl="1" indent="-285750">
              <a:lnSpc>
                <a:spcPct val="90000"/>
              </a:lnSpc>
              <a:spcBef>
                <a:spcPct val="20000"/>
              </a:spcBef>
              <a:buFontTx/>
              <a:buChar char="–"/>
            </a:pPr>
            <a:r>
              <a:rPr lang="en-US" sz="1200">
                <a:latin typeface="Calibri" pitchFamily="34" charset="0"/>
              </a:rPr>
              <a:t>Considerable utility to support NWS operations from short-term forecasts and warnings (e.g., flash floods, rainfall potential from tropical systems, etc.) to long-term climate studies (e.g., seasonal to inter-annual variability). </a:t>
            </a:r>
          </a:p>
          <a:p>
            <a:pPr marL="342900" indent="-342900">
              <a:lnSpc>
                <a:spcPct val="90000"/>
              </a:lnSpc>
              <a:spcBef>
                <a:spcPct val="20000"/>
              </a:spcBef>
              <a:buFontTx/>
              <a:buChar char="•"/>
            </a:pPr>
            <a:r>
              <a:rPr lang="en-US" sz="1400" b="1">
                <a:solidFill>
                  <a:srgbClr val="6600CC"/>
                </a:solidFill>
                <a:latin typeface="Calibri" pitchFamily="34" charset="0"/>
              </a:rPr>
              <a:t>LEOs Products</a:t>
            </a:r>
            <a:endParaRPr lang="en-US" sz="1400">
              <a:solidFill>
                <a:srgbClr val="6600CC"/>
              </a:solidFill>
              <a:latin typeface="Calibri" pitchFamily="34" charset="0"/>
            </a:endParaRPr>
          </a:p>
          <a:p>
            <a:pPr marL="742950" lvl="1" indent="-285750">
              <a:lnSpc>
                <a:spcPct val="90000"/>
              </a:lnSpc>
              <a:spcBef>
                <a:spcPct val="20000"/>
              </a:spcBef>
              <a:buFontTx/>
              <a:buChar char="–"/>
            </a:pPr>
            <a:r>
              <a:rPr lang="en-US" sz="1200" b="1">
                <a:latin typeface="Calibri" pitchFamily="34" charset="0"/>
              </a:rPr>
              <a:t>MSPPS: </a:t>
            </a:r>
            <a:r>
              <a:rPr lang="en-US" sz="1200">
                <a:latin typeface="Calibri" pitchFamily="34" charset="0"/>
              </a:rPr>
              <a:t>Instantaneous rainfall and snowfall rates derived from AMSU-A/MHS on board N18, N19 and Metop-A</a:t>
            </a:r>
          </a:p>
          <a:p>
            <a:pPr marL="742950" lvl="1" indent="-285750">
              <a:lnSpc>
                <a:spcPct val="90000"/>
              </a:lnSpc>
              <a:spcBef>
                <a:spcPct val="20000"/>
              </a:spcBef>
              <a:buFontTx/>
              <a:buChar char="–"/>
            </a:pPr>
            <a:r>
              <a:rPr lang="en-US" sz="1200" b="1">
                <a:latin typeface="Calibri" pitchFamily="34" charset="0"/>
              </a:rPr>
              <a:t>MiRS: </a:t>
            </a:r>
            <a:r>
              <a:rPr lang="en-US" sz="1200">
                <a:latin typeface="Calibri" pitchFamily="34" charset="0"/>
              </a:rPr>
              <a:t>Instantaneous rainfall rate derived from AMSU-A/MHS on board N18, N19 and Metop-A, and  also from SSMIS on board DMSP F16 and F18</a:t>
            </a:r>
          </a:p>
          <a:p>
            <a:pPr marL="342900" indent="-342900">
              <a:lnSpc>
                <a:spcPct val="90000"/>
              </a:lnSpc>
              <a:spcBef>
                <a:spcPct val="20000"/>
              </a:spcBef>
              <a:buFontTx/>
              <a:buChar char="•"/>
            </a:pPr>
            <a:r>
              <a:rPr lang="en-US" sz="1400" b="1">
                <a:solidFill>
                  <a:srgbClr val="6600CC"/>
                </a:solidFill>
                <a:latin typeface="Calibri" pitchFamily="34" charset="0"/>
              </a:rPr>
              <a:t>GEOs Products</a:t>
            </a:r>
            <a:endParaRPr lang="en-US" sz="1400">
              <a:solidFill>
                <a:srgbClr val="6600CC"/>
              </a:solidFill>
              <a:latin typeface="Calibri" pitchFamily="34" charset="0"/>
            </a:endParaRPr>
          </a:p>
          <a:p>
            <a:pPr marL="742950" lvl="1" indent="-285750">
              <a:lnSpc>
                <a:spcPct val="90000"/>
              </a:lnSpc>
              <a:spcBef>
                <a:spcPct val="20000"/>
              </a:spcBef>
              <a:buFontTx/>
              <a:buChar char="–"/>
            </a:pPr>
            <a:r>
              <a:rPr lang="en-US" sz="1200" b="1">
                <a:latin typeface="Calibri" pitchFamily="34" charset="0"/>
              </a:rPr>
              <a:t>GHE</a:t>
            </a:r>
            <a:r>
              <a:rPr lang="en-US" sz="1200">
                <a:latin typeface="Calibri" pitchFamily="34" charset="0"/>
              </a:rPr>
              <a:t>: Instantaneous rain rate and multi-hour and multi-day rainfall derived from GOES-E, GOES-W, MTSAT, Meteosat-7 &amp; -9</a:t>
            </a:r>
            <a:endParaRPr lang="en-US" sz="1200" b="1">
              <a:latin typeface="Calibri" pitchFamily="34" charset="0"/>
            </a:endParaRPr>
          </a:p>
          <a:p>
            <a:pPr marL="342900" indent="-342900">
              <a:lnSpc>
                <a:spcPct val="90000"/>
              </a:lnSpc>
              <a:spcBef>
                <a:spcPct val="20000"/>
              </a:spcBef>
              <a:buFontTx/>
              <a:buChar char="•"/>
            </a:pPr>
            <a:r>
              <a:rPr lang="en-US" sz="1400" b="1">
                <a:solidFill>
                  <a:srgbClr val="6600CC"/>
                </a:solidFill>
                <a:latin typeface="Calibri" pitchFamily="34" charset="0"/>
              </a:rPr>
              <a:t>Blended Products</a:t>
            </a:r>
          </a:p>
          <a:p>
            <a:pPr marL="742950" lvl="1" indent="-285750">
              <a:lnSpc>
                <a:spcPct val="90000"/>
              </a:lnSpc>
              <a:spcBef>
                <a:spcPct val="20000"/>
              </a:spcBef>
              <a:buFontTx/>
              <a:buChar char="–"/>
            </a:pPr>
            <a:r>
              <a:rPr lang="en-US" sz="1200" b="1">
                <a:latin typeface="Calibri" pitchFamily="34" charset="0"/>
              </a:rPr>
              <a:t>Blended RR: </a:t>
            </a:r>
            <a:r>
              <a:rPr lang="en-US" sz="1200">
                <a:latin typeface="Calibri" pitchFamily="34" charset="0"/>
              </a:rPr>
              <a:t>Multi-sensors/algorithms merged rain rate product</a:t>
            </a:r>
          </a:p>
          <a:p>
            <a:pPr marL="742950" lvl="1" indent="-285750">
              <a:lnSpc>
                <a:spcPct val="90000"/>
              </a:lnSpc>
              <a:spcBef>
                <a:spcPct val="20000"/>
              </a:spcBef>
              <a:buFontTx/>
              <a:buChar char="–"/>
            </a:pPr>
            <a:r>
              <a:rPr lang="en-US" sz="1200" b="1">
                <a:latin typeface="Calibri" pitchFamily="34" charset="0"/>
              </a:rPr>
              <a:t>Blended TPW: </a:t>
            </a:r>
            <a:r>
              <a:rPr lang="en-US" sz="1200">
                <a:latin typeface="Calibri" pitchFamily="34" charset="0"/>
              </a:rPr>
              <a:t>Multi-sensor/algorithms merged total precipitable water product</a:t>
            </a:r>
          </a:p>
          <a:p>
            <a:pPr marL="742950" lvl="1" indent="-285750">
              <a:lnSpc>
                <a:spcPct val="90000"/>
              </a:lnSpc>
              <a:spcBef>
                <a:spcPct val="20000"/>
              </a:spcBef>
              <a:buFontTx/>
              <a:buChar char="–"/>
            </a:pPr>
            <a:r>
              <a:rPr lang="en-US" sz="1200" b="1">
                <a:latin typeface="Calibri" pitchFamily="34" charset="0"/>
              </a:rPr>
              <a:t>eTRAP: </a:t>
            </a:r>
            <a:r>
              <a:rPr lang="en-US" sz="1200">
                <a:latin typeface="Calibri" pitchFamily="34" charset="0"/>
              </a:rPr>
              <a:t>24 hour ensemble mean rainfall accumulation and probability of rainfall exceeding different threshold values</a:t>
            </a:r>
          </a:p>
          <a:p>
            <a:pPr marL="342900" indent="-342900">
              <a:lnSpc>
                <a:spcPct val="90000"/>
              </a:lnSpc>
              <a:spcBef>
                <a:spcPct val="20000"/>
              </a:spcBef>
              <a:buFontTx/>
              <a:buChar char="•"/>
            </a:pPr>
            <a:r>
              <a:rPr lang="en-US" sz="1400" b="1">
                <a:solidFill>
                  <a:srgbClr val="6600CC"/>
                </a:solidFill>
                <a:latin typeface="Calibri" pitchFamily="34" charset="0"/>
              </a:rPr>
              <a:t>Data Access</a:t>
            </a:r>
          </a:p>
          <a:p>
            <a:pPr marL="742950" lvl="1" indent="-285750">
              <a:lnSpc>
                <a:spcPct val="90000"/>
              </a:lnSpc>
              <a:spcBef>
                <a:spcPct val="20000"/>
              </a:spcBef>
              <a:buFontTx/>
              <a:buChar char="–"/>
            </a:pPr>
            <a:r>
              <a:rPr lang="en-US" sz="1200" b="1">
                <a:latin typeface="Calibri" pitchFamily="34" charset="0"/>
              </a:rPr>
              <a:t>ESPC DDS: </a:t>
            </a:r>
            <a:r>
              <a:rPr lang="en-US" sz="1200">
                <a:latin typeface="Calibri" pitchFamily="34" charset="0"/>
                <a:hlinkClick r:id="rId3"/>
              </a:rPr>
              <a:t>http://www.ospo.noaa.gov/Organization/About/access.html</a:t>
            </a:r>
            <a:endParaRPr lang="en-US" sz="1200">
              <a:latin typeface="Calibri" pitchFamily="34" charset="0"/>
            </a:endParaRPr>
          </a:p>
          <a:p>
            <a:pPr marL="742950" lvl="1" indent="-285750">
              <a:lnSpc>
                <a:spcPct val="90000"/>
              </a:lnSpc>
              <a:spcBef>
                <a:spcPct val="20000"/>
              </a:spcBef>
              <a:buFontTx/>
              <a:buChar char="–"/>
            </a:pPr>
            <a:r>
              <a:rPr lang="en-US" sz="1200" b="1">
                <a:latin typeface="Calibri" pitchFamily="34" charset="0"/>
              </a:rPr>
              <a:t>Internet:  </a:t>
            </a:r>
            <a:endParaRPr lang="en-US" sz="1200">
              <a:latin typeface="Calibri" pitchFamily="34" charset="0"/>
            </a:endParaRPr>
          </a:p>
          <a:p>
            <a:pPr marL="742950" lvl="1" indent="-285750">
              <a:lnSpc>
                <a:spcPct val="90000"/>
              </a:lnSpc>
              <a:spcBef>
                <a:spcPct val="20000"/>
              </a:spcBef>
              <a:buFont typeface="Arial" charset="0"/>
              <a:buNone/>
            </a:pPr>
            <a:r>
              <a:rPr lang="en-US" sz="1200">
                <a:latin typeface="Calibri" pitchFamily="34" charset="0"/>
              </a:rPr>
              <a:t>	MSPPS - </a:t>
            </a:r>
            <a:r>
              <a:rPr lang="en-US" sz="1200">
                <a:latin typeface="Calibri" pitchFamily="34" charset="0"/>
                <a:hlinkClick r:id="rId4"/>
              </a:rPr>
              <a:t>http://www.ospo.noaa.gov/Products/atmosphere/mspps</a:t>
            </a:r>
            <a:endParaRPr lang="en-US" sz="1200">
              <a:latin typeface="Calibri" pitchFamily="34" charset="0"/>
            </a:endParaRPr>
          </a:p>
          <a:p>
            <a:pPr marL="742950" lvl="1" indent="-285750">
              <a:lnSpc>
                <a:spcPct val="90000"/>
              </a:lnSpc>
              <a:spcBef>
                <a:spcPct val="20000"/>
              </a:spcBef>
              <a:buFont typeface="Arial" charset="0"/>
              <a:buNone/>
            </a:pPr>
            <a:r>
              <a:rPr lang="en-US" sz="1200">
                <a:latin typeface="Calibri" pitchFamily="34" charset="0"/>
              </a:rPr>
              <a:t>	MiRS - </a:t>
            </a:r>
            <a:r>
              <a:rPr lang="en-US" sz="1200">
                <a:latin typeface="Calibri" pitchFamily="34" charset="0"/>
                <a:hlinkClick r:id="rId5"/>
              </a:rPr>
              <a:t>http://www.ospo.noaa.gov/Products/atmosphere/mirs</a:t>
            </a:r>
            <a:endParaRPr lang="en-US" sz="1200">
              <a:latin typeface="Calibri" pitchFamily="34" charset="0"/>
            </a:endParaRPr>
          </a:p>
          <a:p>
            <a:pPr marL="742950" lvl="1" indent="-285750">
              <a:lnSpc>
                <a:spcPct val="90000"/>
              </a:lnSpc>
              <a:spcBef>
                <a:spcPct val="20000"/>
              </a:spcBef>
              <a:buFont typeface="Arial" charset="0"/>
              <a:buNone/>
            </a:pPr>
            <a:r>
              <a:rPr lang="en-US" sz="1200">
                <a:latin typeface="Calibri" pitchFamily="34" charset="0"/>
              </a:rPr>
              <a:t>	GHE - </a:t>
            </a:r>
            <a:r>
              <a:rPr lang="en-US" sz="1200">
                <a:latin typeface="Calibri" pitchFamily="34" charset="0"/>
                <a:hlinkClick r:id="rId6"/>
              </a:rPr>
              <a:t>http:// ://www.ospo.noaa.gov/Products/atmosphere/ghe</a:t>
            </a:r>
            <a:endParaRPr lang="en-US" sz="1200">
              <a:latin typeface="Calibri" pitchFamily="34" charset="0"/>
            </a:endParaRPr>
          </a:p>
          <a:p>
            <a:pPr marL="742950" lvl="1" indent="-285750">
              <a:lnSpc>
                <a:spcPct val="90000"/>
              </a:lnSpc>
              <a:spcBef>
                <a:spcPct val="20000"/>
              </a:spcBef>
              <a:buFont typeface="Arial" charset="0"/>
              <a:buNone/>
            </a:pPr>
            <a:r>
              <a:rPr lang="en-US" sz="1200">
                <a:latin typeface="Calibri" pitchFamily="34" charset="0"/>
              </a:rPr>
              <a:t>	bRR - </a:t>
            </a:r>
            <a:r>
              <a:rPr lang="en-US" sz="1200">
                <a:latin typeface="Calibri" pitchFamily="34" charset="0"/>
                <a:hlinkClick r:id="rId7"/>
              </a:rPr>
              <a:t>http://www.ospo.noaa.gov/Products/atmosphere/brr</a:t>
            </a:r>
            <a:endParaRPr lang="en-US" sz="1200">
              <a:latin typeface="Calibri" pitchFamily="34" charset="0"/>
            </a:endParaRPr>
          </a:p>
          <a:p>
            <a:pPr marL="742950" lvl="1" indent="-285750">
              <a:lnSpc>
                <a:spcPct val="90000"/>
              </a:lnSpc>
              <a:spcBef>
                <a:spcPct val="20000"/>
              </a:spcBef>
              <a:buFont typeface="Arial" charset="0"/>
              <a:buNone/>
            </a:pPr>
            <a:r>
              <a:rPr lang="en-US" sz="1200">
                <a:latin typeface="Calibri" pitchFamily="34" charset="0"/>
              </a:rPr>
              <a:t>	bTPW - </a:t>
            </a:r>
            <a:r>
              <a:rPr lang="en-US" sz="1200">
                <a:latin typeface="Calibri" pitchFamily="34" charset="0"/>
                <a:hlinkClick r:id="rId6"/>
              </a:rPr>
              <a:t>http://www.ospo.noaa.gov/bTPW</a:t>
            </a:r>
            <a:endParaRPr lang="en-US" sz="1200">
              <a:latin typeface="Calibri" pitchFamily="34" charset="0"/>
            </a:endParaRPr>
          </a:p>
          <a:p>
            <a:pPr marL="742950" lvl="1" indent="-285750">
              <a:lnSpc>
                <a:spcPct val="90000"/>
              </a:lnSpc>
              <a:spcBef>
                <a:spcPct val="20000"/>
              </a:spcBef>
              <a:buFont typeface="Arial" charset="0"/>
              <a:buNone/>
            </a:pPr>
            <a:r>
              <a:rPr lang="en-US" sz="1200">
                <a:latin typeface="Calibri" pitchFamily="34" charset="0"/>
              </a:rPr>
              <a:t>	eTRAP - </a:t>
            </a:r>
            <a:r>
              <a:rPr lang="en-US" sz="1200">
                <a:latin typeface="Calibri" pitchFamily="34" charset="0"/>
                <a:hlinkClick r:id="rId8"/>
              </a:rPr>
              <a:t>http://www.ssd.noaa.gov/PS/TROP/etrap.html</a:t>
            </a:r>
            <a:endParaRPr lang="en-US" sz="1200">
              <a:latin typeface="Calibri" pitchFamily="34" charset="0"/>
            </a:endParaRPr>
          </a:p>
          <a:p>
            <a:pPr marL="742950" lvl="1" indent="-285750">
              <a:lnSpc>
                <a:spcPct val="90000"/>
              </a:lnSpc>
              <a:spcBef>
                <a:spcPct val="20000"/>
              </a:spcBef>
              <a:buFont typeface="Arial" charset="0"/>
              <a:buNone/>
            </a:pPr>
            <a:endParaRPr lang="en-US" sz="1200"/>
          </a:p>
        </p:txBody>
      </p:sp>
      <p:pic>
        <p:nvPicPr>
          <p:cNvPr id="2052" name="Picture 26" descr="CIRA Blended TPW"/>
          <p:cNvPicPr>
            <a:picLocks noChangeAspect="1" noChangeArrowheads="1"/>
          </p:cNvPicPr>
          <p:nvPr/>
        </p:nvPicPr>
        <p:blipFill>
          <a:blip r:embed="rId9" cstate="print"/>
          <a:srcRect l="51958" t="21777" r="26042" b="35555"/>
          <a:stretch>
            <a:fillRect/>
          </a:stretch>
        </p:blipFill>
        <p:spPr bwMode="auto">
          <a:xfrm>
            <a:off x="7162800" y="3733800"/>
            <a:ext cx="1752600" cy="1452563"/>
          </a:xfrm>
          <a:prstGeom prst="rect">
            <a:avLst/>
          </a:prstGeom>
          <a:noFill/>
          <a:ln w="9525">
            <a:noFill/>
            <a:miter lim="800000"/>
            <a:headEnd/>
            <a:tailEnd/>
          </a:ln>
        </p:spPr>
      </p:pic>
      <p:pic>
        <p:nvPicPr>
          <p:cNvPr id="2053" name="Picture 2"/>
          <p:cNvPicPr>
            <a:picLocks noChangeAspect="1" noChangeArrowheads="1"/>
          </p:cNvPicPr>
          <p:nvPr/>
        </p:nvPicPr>
        <p:blipFill>
          <a:blip r:embed="rId10" cstate="print"/>
          <a:srcRect/>
          <a:stretch>
            <a:fillRect/>
          </a:stretch>
        </p:blipFill>
        <p:spPr bwMode="auto">
          <a:xfrm>
            <a:off x="6096000" y="5181600"/>
            <a:ext cx="1676400" cy="1408113"/>
          </a:xfrm>
          <a:prstGeom prst="rect">
            <a:avLst/>
          </a:prstGeom>
          <a:noFill/>
          <a:ln w="9525">
            <a:noFill/>
            <a:miter lim="800000"/>
            <a:headEnd/>
            <a:tailEnd/>
          </a:ln>
        </p:spPr>
      </p:pic>
      <p:pic>
        <p:nvPicPr>
          <p:cNvPr id="2054" name="Picture 2" descr="CONUS_RR_20130312_00Z.png"/>
          <p:cNvPicPr>
            <a:picLocks noChangeAspect="1" noChangeArrowheads="1"/>
          </p:cNvPicPr>
          <p:nvPr/>
        </p:nvPicPr>
        <p:blipFill>
          <a:blip r:embed="rId11" cstate="print"/>
          <a:srcRect/>
          <a:stretch>
            <a:fillRect/>
          </a:stretch>
        </p:blipFill>
        <p:spPr bwMode="auto">
          <a:xfrm>
            <a:off x="7086600" y="1371600"/>
            <a:ext cx="1905000" cy="1219200"/>
          </a:xfrm>
          <a:prstGeom prst="rect">
            <a:avLst/>
          </a:prstGeom>
          <a:noFill/>
          <a:ln w="9525">
            <a:noFill/>
            <a:miter lim="800000"/>
            <a:headEnd/>
            <a:tailEnd/>
          </a:ln>
        </p:spPr>
      </p:pic>
      <p:pic>
        <p:nvPicPr>
          <p:cNvPr id="2055" name="Picture 13" descr="SANDY5.GIF"/>
          <p:cNvPicPr>
            <a:picLocks noChangeAspect="1"/>
          </p:cNvPicPr>
          <p:nvPr/>
        </p:nvPicPr>
        <p:blipFill>
          <a:blip r:embed="rId12" cstate="print"/>
          <a:srcRect/>
          <a:stretch>
            <a:fillRect/>
          </a:stretch>
        </p:blipFill>
        <p:spPr bwMode="auto">
          <a:xfrm>
            <a:off x="6477000" y="2590800"/>
            <a:ext cx="1981200" cy="1143000"/>
          </a:xfrm>
          <a:prstGeom prst="rect">
            <a:avLst/>
          </a:prstGeom>
          <a:noFill/>
          <a:ln w="9525">
            <a:noFill/>
            <a:miter lim="800000"/>
            <a:headEnd/>
            <a:tailEnd/>
          </a:ln>
        </p:spPr>
      </p:pic>
      <p:sp>
        <p:nvSpPr>
          <p:cNvPr id="8" name="TextBox 7"/>
          <p:cNvSpPr txBox="1"/>
          <p:nvPr/>
        </p:nvSpPr>
        <p:spPr>
          <a:xfrm>
            <a:off x="76200" y="6392411"/>
            <a:ext cx="694421" cy="369332"/>
          </a:xfrm>
          <a:prstGeom prst="rect">
            <a:avLst/>
          </a:prstGeom>
          <a:noFill/>
        </p:spPr>
        <p:txBody>
          <a:bodyPr wrap="none" rtlCol="0">
            <a:spAutoFit/>
          </a:bodyPr>
          <a:lstStyle/>
          <a:p>
            <a:r>
              <a:rPr lang="en-US" dirty="0" smtClean="0"/>
              <a:t>W-22</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50" name="Rectangle 4"/>
          <p:cNvSpPr txBox="1">
            <a:spLocks noChangeArrowheads="1"/>
          </p:cNvSpPr>
          <p:nvPr/>
        </p:nvSpPr>
        <p:spPr bwMode="auto">
          <a:xfrm>
            <a:off x="0" y="182563"/>
            <a:ext cx="9144000" cy="884237"/>
          </a:xfrm>
          <a:prstGeom prst="rect">
            <a:avLst/>
          </a:prstGeom>
          <a:noFill/>
          <a:ln w="9525">
            <a:noFill/>
            <a:miter lim="800000"/>
            <a:headEnd/>
            <a:tailEnd/>
          </a:ln>
        </p:spPr>
        <p:txBody>
          <a:bodyPr anchor="ctr"/>
          <a:lstStyle/>
          <a:p>
            <a:pPr algn="ctr"/>
            <a:r>
              <a:rPr lang="en-US" sz="2400" b="1">
                <a:solidFill>
                  <a:srgbClr val="31859C"/>
                </a:solidFill>
              </a:rPr>
              <a:t>NESDIS Operational Blended TPW Products System</a:t>
            </a:r>
          </a:p>
          <a:p>
            <a:pPr algn="ctr"/>
            <a:r>
              <a:rPr lang="en-US" sz="1100" b="1" i="1">
                <a:solidFill>
                  <a:srgbClr val="002060"/>
                </a:solidFill>
              </a:rPr>
              <a:t>Limin Zhao</a:t>
            </a:r>
            <a:r>
              <a:rPr lang="en-US" sz="1100" b="1" i="1" baseline="30000">
                <a:solidFill>
                  <a:srgbClr val="002060"/>
                </a:solidFill>
              </a:rPr>
              <a:t>1</a:t>
            </a:r>
            <a:r>
              <a:rPr lang="en-US" sz="1100" b="1" i="1">
                <a:solidFill>
                  <a:srgbClr val="002060"/>
                </a:solidFill>
              </a:rPr>
              <a:t>, Stanley Kidder</a:t>
            </a:r>
            <a:r>
              <a:rPr lang="en-US" sz="1100" b="1" i="1" baseline="30000">
                <a:solidFill>
                  <a:srgbClr val="002060"/>
                </a:solidFill>
              </a:rPr>
              <a:t>2</a:t>
            </a:r>
            <a:r>
              <a:rPr lang="en-US" sz="1100" b="1" i="1">
                <a:solidFill>
                  <a:srgbClr val="002060"/>
                </a:solidFill>
              </a:rPr>
              <a:t>, Sheldon Kusselson</a:t>
            </a:r>
            <a:r>
              <a:rPr lang="en-US" sz="1100" b="1" i="1" baseline="30000">
                <a:solidFill>
                  <a:srgbClr val="002060"/>
                </a:solidFill>
              </a:rPr>
              <a:t>1</a:t>
            </a:r>
            <a:r>
              <a:rPr lang="en-US" sz="1100" b="1" i="1">
                <a:solidFill>
                  <a:srgbClr val="002060"/>
                </a:solidFill>
              </a:rPr>
              <a:t>,</a:t>
            </a:r>
            <a:r>
              <a:rPr lang="en-US" sz="1100" b="1" i="1" baseline="30000">
                <a:solidFill>
                  <a:srgbClr val="002060"/>
                </a:solidFill>
              </a:rPr>
              <a:t> </a:t>
            </a:r>
            <a:r>
              <a:rPr lang="en-US" sz="1100" b="1" i="1">
                <a:solidFill>
                  <a:srgbClr val="002060"/>
                </a:solidFill>
              </a:rPr>
              <a:t>John Forsythe</a:t>
            </a:r>
            <a:r>
              <a:rPr lang="en-US" sz="1100" b="1" i="1" baseline="30000">
                <a:solidFill>
                  <a:srgbClr val="002060"/>
                </a:solidFill>
              </a:rPr>
              <a:t>2</a:t>
            </a:r>
            <a:r>
              <a:rPr lang="en-US" sz="1100" b="1" i="1">
                <a:solidFill>
                  <a:srgbClr val="002060"/>
                </a:solidFill>
              </a:rPr>
              <a:t>, Andrew Jones </a:t>
            </a:r>
            <a:r>
              <a:rPr lang="en-US" sz="1100" b="1" i="1" baseline="30000">
                <a:solidFill>
                  <a:srgbClr val="002060"/>
                </a:solidFill>
              </a:rPr>
              <a:t>2</a:t>
            </a:r>
            <a:r>
              <a:rPr lang="en-US" sz="1100" b="1" i="1">
                <a:solidFill>
                  <a:srgbClr val="002060"/>
                </a:solidFill>
              </a:rPr>
              <a:t>, Ralph Ferraro</a:t>
            </a:r>
            <a:r>
              <a:rPr lang="en-US" sz="1100" b="1" i="1" baseline="30000">
                <a:solidFill>
                  <a:srgbClr val="002060"/>
                </a:solidFill>
              </a:rPr>
              <a:t>3</a:t>
            </a:r>
            <a:r>
              <a:rPr lang="en-US" sz="1100" b="1" i="1">
                <a:solidFill>
                  <a:srgbClr val="002060"/>
                </a:solidFill>
              </a:rPr>
              <a:t>, Jiang Zhao</a:t>
            </a:r>
            <a:r>
              <a:rPr lang="en-US" sz="1100" b="1" i="1" baseline="30000">
                <a:solidFill>
                  <a:srgbClr val="002060"/>
                </a:solidFill>
              </a:rPr>
              <a:t>4</a:t>
            </a:r>
            <a:r>
              <a:rPr lang="en-US" sz="1100" b="1" i="1">
                <a:solidFill>
                  <a:srgbClr val="002060"/>
                </a:solidFill>
              </a:rPr>
              <a:t>, Clay Davenport</a:t>
            </a:r>
            <a:r>
              <a:rPr lang="en-US" sz="1100" b="1" i="1" baseline="30000">
                <a:solidFill>
                  <a:srgbClr val="002060"/>
                </a:solidFill>
              </a:rPr>
              <a:t>5</a:t>
            </a:r>
            <a:r>
              <a:rPr lang="en-US" sz="1100" b="1" i="1">
                <a:solidFill>
                  <a:srgbClr val="002060"/>
                </a:solidFill>
              </a:rPr>
              <a:t> </a:t>
            </a:r>
            <a:endParaRPr lang="en-US" sz="1100" b="1">
              <a:solidFill>
                <a:srgbClr val="002060"/>
              </a:solidFill>
            </a:endParaRPr>
          </a:p>
          <a:p>
            <a:pPr algn="ctr"/>
            <a:r>
              <a:rPr lang="en-US" sz="900" baseline="30000">
                <a:solidFill>
                  <a:srgbClr val="002060"/>
                </a:solidFill>
              </a:rPr>
              <a:t>1</a:t>
            </a:r>
            <a:r>
              <a:rPr lang="en-US" sz="900">
                <a:solidFill>
                  <a:srgbClr val="002060"/>
                </a:solidFill>
              </a:rPr>
              <a:t>NOAA/NESDIS/OSPO/Satellite Products and Service Division</a:t>
            </a:r>
          </a:p>
          <a:p>
            <a:pPr algn="ctr"/>
            <a:r>
              <a:rPr lang="en-US" sz="900" baseline="30000">
                <a:solidFill>
                  <a:srgbClr val="002060"/>
                </a:solidFill>
              </a:rPr>
              <a:t>2</a:t>
            </a:r>
            <a:r>
              <a:rPr lang="en-US" sz="900">
                <a:solidFill>
                  <a:srgbClr val="002060"/>
                </a:solidFill>
              </a:rPr>
              <a:t>Cooperative Institute for Research in the Atmosphere, </a:t>
            </a:r>
            <a:r>
              <a:rPr lang="en-US" sz="900" baseline="30000">
                <a:solidFill>
                  <a:srgbClr val="002060"/>
                </a:solidFill>
              </a:rPr>
              <a:t>3</a:t>
            </a:r>
            <a:r>
              <a:rPr lang="en-US" sz="900">
                <a:solidFill>
                  <a:srgbClr val="002060"/>
                </a:solidFill>
              </a:rPr>
              <a:t>NOAA/NESDIS/STAR; </a:t>
            </a:r>
            <a:r>
              <a:rPr lang="en-US" sz="900" baseline="30000">
                <a:solidFill>
                  <a:srgbClr val="002060"/>
                </a:solidFill>
              </a:rPr>
              <a:t>4</a:t>
            </a:r>
            <a:r>
              <a:rPr lang="en-US" sz="900">
                <a:solidFill>
                  <a:srgbClr val="002060"/>
                </a:solidFill>
              </a:rPr>
              <a:t>NASA/JPSS , </a:t>
            </a:r>
            <a:r>
              <a:rPr lang="en-US" sz="900" baseline="30000">
                <a:solidFill>
                  <a:srgbClr val="002060"/>
                </a:solidFill>
              </a:rPr>
              <a:t>5</a:t>
            </a:r>
            <a:r>
              <a:rPr lang="en-US" sz="900">
                <a:solidFill>
                  <a:srgbClr val="002060"/>
                </a:solidFill>
              </a:rPr>
              <a:t>SGT</a:t>
            </a:r>
          </a:p>
        </p:txBody>
      </p:sp>
      <p:sp>
        <p:nvSpPr>
          <p:cNvPr id="5" name="Rectangle 5"/>
          <p:cNvSpPr txBox="1">
            <a:spLocks noChangeArrowheads="1"/>
          </p:cNvSpPr>
          <p:nvPr/>
        </p:nvSpPr>
        <p:spPr>
          <a:xfrm>
            <a:off x="152400" y="1295400"/>
            <a:ext cx="5181600" cy="5486400"/>
          </a:xfrm>
          <a:prstGeom prst="rect">
            <a:avLst/>
          </a:prstGeom>
        </p:spPr>
        <p:txBody>
          <a:bodyPr/>
          <a:lstStyle/>
          <a:p>
            <a:pPr marL="342900" indent="-342900">
              <a:lnSpc>
                <a:spcPct val="90000"/>
              </a:lnSpc>
              <a:spcBef>
                <a:spcPct val="20000"/>
              </a:spcBef>
              <a:buFontTx/>
              <a:buChar char="•"/>
            </a:pPr>
            <a:r>
              <a:rPr lang="en-US" sz="1400" b="1">
                <a:solidFill>
                  <a:srgbClr val="558ED5"/>
                </a:solidFill>
              </a:rPr>
              <a:t>Blended Total Precipitable Water (TPW)  - a multi-sensor merged product </a:t>
            </a:r>
          </a:p>
          <a:p>
            <a:pPr marL="742950" lvl="1" indent="-285750">
              <a:lnSpc>
                <a:spcPct val="90000"/>
              </a:lnSpc>
              <a:spcBef>
                <a:spcPct val="20000"/>
              </a:spcBef>
              <a:buFontTx/>
              <a:buChar char="–"/>
            </a:pPr>
            <a:r>
              <a:rPr lang="en-US" sz="1200"/>
              <a:t>Eliminates the bias of retrievals from various sensors/retrieval algorithms through histogram matching (Kidder and Jones, 2007)</a:t>
            </a:r>
          </a:p>
          <a:p>
            <a:pPr marL="742950" lvl="1" indent="-285750">
              <a:lnSpc>
                <a:spcPct val="90000"/>
              </a:lnSpc>
              <a:spcBef>
                <a:spcPct val="20000"/>
              </a:spcBef>
              <a:buFontTx/>
              <a:buChar char="–"/>
            </a:pPr>
            <a:r>
              <a:rPr lang="en-US" sz="1200"/>
              <a:t>Provides a unified, meteorologically significant moisture field for satellite analysts and weather forecasters.</a:t>
            </a:r>
          </a:p>
          <a:p>
            <a:pPr marL="742950" lvl="1" indent="-285750">
              <a:lnSpc>
                <a:spcPct val="90000"/>
              </a:lnSpc>
              <a:spcBef>
                <a:spcPct val="20000"/>
              </a:spcBef>
              <a:buFontTx/>
              <a:buChar char="–"/>
            </a:pPr>
            <a:r>
              <a:rPr lang="en-US" sz="1200"/>
              <a:t>Its companion product - Percentage of TPW Normal derived from climatology</a:t>
            </a:r>
          </a:p>
          <a:p>
            <a:pPr marL="742950" lvl="1" indent="-285750">
              <a:lnSpc>
                <a:spcPct val="90000"/>
              </a:lnSpc>
              <a:spcBef>
                <a:spcPct val="20000"/>
              </a:spcBef>
              <a:buFontTx/>
              <a:buChar char="–"/>
            </a:pPr>
            <a:endParaRPr lang="en-US" sz="1100">
              <a:solidFill>
                <a:srgbClr val="009999"/>
              </a:solidFill>
            </a:endParaRPr>
          </a:p>
          <a:p>
            <a:pPr marL="342900" indent="-342900">
              <a:lnSpc>
                <a:spcPct val="90000"/>
              </a:lnSpc>
              <a:spcBef>
                <a:spcPct val="20000"/>
              </a:spcBef>
              <a:buFontTx/>
              <a:buChar char="•"/>
            </a:pPr>
            <a:r>
              <a:rPr lang="en-US" sz="1400" b="1">
                <a:solidFill>
                  <a:srgbClr val="558ED5"/>
                </a:solidFill>
              </a:rPr>
              <a:t>Data Sources</a:t>
            </a:r>
          </a:p>
          <a:p>
            <a:pPr marL="742950" lvl="1" indent="-285750">
              <a:lnSpc>
                <a:spcPct val="90000"/>
              </a:lnSpc>
              <a:spcBef>
                <a:spcPct val="20000"/>
              </a:spcBef>
              <a:buFontTx/>
              <a:buChar char="–"/>
            </a:pPr>
            <a:r>
              <a:rPr lang="en-US" sz="1200" b="1"/>
              <a:t>Ocean</a:t>
            </a:r>
            <a:r>
              <a:rPr lang="en-US" sz="1200"/>
              <a:t> – TPW from NOAA-15, -16, -17, -18, -19 and Metop-A, DMSP F16 and F18</a:t>
            </a:r>
          </a:p>
          <a:p>
            <a:pPr marL="742950" lvl="1" indent="-285750">
              <a:lnSpc>
                <a:spcPct val="90000"/>
              </a:lnSpc>
              <a:spcBef>
                <a:spcPct val="20000"/>
              </a:spcBef>
              <a:buFontTx/>
              <a:buChar char="–"/>
            </a:pPr>
            <a:r>
              <a:rPr lang="en-US" sz="1200" b="1"/>
              <a:t>Land</a:t>
            </a:r>
            <a:r>
              <a:rPr lang="en-US" sz="1200"/>
              <a:t> – TPW from NOAA-18, -19 and Metop-A over global, and also GOES-West &amp; East and GPS-Met over CONUS</a:t>
            </a:r>
          </a:p>
          <a:p>
            <a:pPr marL="742950" lvl="1" indent="-285750">
              <a:lnSpc>
                <a:spcPct val="90000"/>
              </a:lnSpc>
              <a:spcBef>
                <a:spcPct val="20000"/>
              </a:spcBef>
              <a:buFontTx/>
              <a:buChar char="–"/>
            </a:pPr>
            <a:r>
              <a:rPr lang="en-US" sz="1200" b="1"/>
              <a:t>Upcoming</a:t>
            </a:r>
            <a:r>
              <a:rPr lang="en-US" sz="1200"/>
              <a:t>: Metop-B, NPP, Megha-Tropiques, GCOM AMSR-2 to be included in next couple of years </a:t>
            </a:r>
          </a:p>
          <a:p>
            <a:pPr marL="742950" lvl="1" indent="-285750">
              <a:lnSpc>
                <a:spcPct val="90000"/>
              </a:lnSpc>
              <a:spcBef>
                <a:spcPct val="20000"/>
              </a:spcBef>
              <a:buFontTx/>
              <a:buChar char="–"/>
            </a:pPr>
            <a:r>
              <a:rPr lang="en-US" sz="1200" b="1"/>
              <a:t>Beyond</a:t>
            </a:r>
            <a:r>
              <a:rPr lang="en-US" sz="1200"/>
              <a:t>, JPSS, GOES-R, GPM, etc. </a:t>
            </a:r>
          </a:p>
          <a:p>
            <a:pPr marL="742950" lvl="1" indent="-285750">
              <a:lnSpc>
                <a:spcPct val="90000"/>
              </a:lnSpc>
              <a:spcBef>
                <a:spcPct val="20000"/>
              </a:spcBef>
              <a:buFontTx/>
              <a:buChar char="–"/>
            </a:pPr>
            <a:endParaRPr lang="en-US" sz="1100">
              <a:solidFill>
                <a:srgbClr val="009999"/>
              </a:solidFill>
            </a:endParaRPr>
          </a:p>
          <a:p>
            <a:pPr marL="342900" indent="-342900">
              <a:lnSpc>
                <a:spcPct val="90000"/>
              </a:lnSpc>
              <a:spcBef>
                <a:spcPct val="20000"/>
              </a:spcBef>
              <a:buFontTx/>
              <a:buChar char="•"/>
            </a:pPr>
            <a:r>
              <a:rPr lang="en-US" sz="1400" b="1">
                <a:solidFill>
                  <a:srgbClr val="558ED5"/>
                </a:solidFill>
              </a:rPr>
              <a:t>Applications</a:t>
            </a:r>
            <a:endParaRPr lang="en-US" sz="1000">
              <a:solidFill>
                <a:srgbClr val="558ED5"/>
              </a:solidFill>
            </a:endParaRPr>
          </a:p>
          <a:p>
            <a:pPr marL="742950" lvl="1" indent="-285750">
              <a:lnSpc>
                <a:spcPct val="90000"/>
              </a:lnSpc>
              <a:spcBef>
                <a:spcPct val="20000"/>
              </a:spcBef>
              <a:buFontTx/>
              <a:buChar char="–"/>
            </a:pPr>
            <a:r>
              <a:rPr lang="en-US" sz="1200"/>
              <a:t>Improving analysis and prediction of heavy precipitation and flash flood</a:t>
            </a:r>
          </a:p>
          <a:p>
            <a:pPr marL="742950" lvl="1" indent="-285750">
              <a:lnSpc>
                <a:spcPct val="90000"/>
              </a:lnSpc>
              <a:spcBef>
                <a:spcPct val="20000"/>
              </a:spcBef>
              <a:buFontTx/>
              <a:buChar char="–"/>
            </a:pPr>
            <a:r>
              <a:rPr lang="en-US" sz="1200"/>
              <a:t>Getting more timely and continuous spatial information about moisture transfer/ “surges”.</a:t>
            </a:r>
          </a:p>
          <a:p>
            <a:pPr marL="742950" lvl="1" indent="-285750">
              <a:lnSpc>
                <a:spcPct val="90000"/>
              </a:lnSpc>
              <a:spcBef>
                <a:spcPct val="20000"/>
              </a:spcBef>
              <a:buFontTx/>
              <a:buChar char="–"/>
            </a:pPr>
            <a:r>
              <a:rPr lang="en-US" sz="1200"/>
              <a:t>Monitoring of the “atmospheric rivers” (ARs) </a:t>
            </a:r>
          </a:p>
          <a:p>
            <a:pPr marL="1200150" lvl="2" indent="-285750">
              <a:lnSpc>
                <a:spcPct val="90000"/>
              </a:lnSpc>
              <a:spcBef>
                <a:spcPct val="20000"/>
              </a:spcBef>
              <a:buFont typeface="Arial" charset="0"/>
              <a:buNone/>
            </a:pPr>
            <a:endParaRPr lang="en-US" sz="1100">
              <a:solidFill>
                <a:srgbClr val="009999"/>
              </a:solidFill>
              <a:latin typeface="Calibri" pitchFamily="34" charset="0"/>
            </a:endParaRPr>
          </a:p>
          <a:p>
            <a:pPr marL="342900" indent="-342900">
              <a:lnSpc>
                <a:spcPct val="90000"/>
              </a:lnSpc>
              <a:spcBef>
                <a:spcPct val="20000"/>
              </a:spcBef>
              <a:buFontTx/>
              <a:buChar char="•"/>
            </a:pPr>
            <a:r>
              <a:rPr lang="en-US" sz="1400" b="1">
                <a:solidFill>
                  <a:srgbClr val="558ED5"/>
                </a:solidFill>
              </a:rPr>
              <a:t>Coming to see our poster  for more details on products, their applications and data access</a:t>
            </a:r>
            <a:endParaRPr lang="en-US" sz="1400">
              <a:solidFill>
                <a:srgbClr val="558ED5"/>
              </a:solidFill>
              <a:latin typeface="Calibri" pitchFamily="34" charset="0"/>
            </a:endParaRPr>
          </a:p>
        </p:txBody>
      </p:sp>
      <p:sp>
        <p:nvSpPr>
          <p:cNvPr id="2052" name="TextBox 7"/>
          <p:cNvSpPr txBox="1">
            <a:spLocks noChangeArrowheads="1"/>
          </p:cNvSpPr>
          <p:nvPr/>
        </p:nvSpPr>
        <p:spPr bwMode="auto">
          <a:xfrm>
            <a:off x="5715000" y="6245225"/>
            <a:ext cx="3048000" cy="307975"/>
          </a:xfrm>
          <a:prstGeom prst="rect">
            <a:avLst/>
          </a:prstGeom>
          <a:noFill/>
          <a:ln w="9525">
            <a:noFill/>
            <a:miter lim="800000"/>
            <a:headEnd/>
            <a:tailEnd/>
          </a:ln>
        </p:spPr>
        <p:txBody>
          <a:bodyPr>
            <a:spAutoFit/>
          </a:bodyPr>
          <a:lstStyle/>
          <a:p>
            <a:r>
              <a:rPr lang="en-US" sz="1400" b="1" i="1">
                <a:latin typeface="Calibri" pitchFamily="34" charset="0"/>
              </a:rPr>
              <a:t>Hurricane Sandy observed from bTPW</a:t>
            </a:r>
          </a:p>
        </p:txBody>
      </p:sp>
      <p:pic>
        <p:nvPicPr>
          <p:cNvPr id="2053" name="Picture 7"/>
          <p:cNvPicPr>
            <a:picLocks noChangeAspect="1" noChangeArrowheads="1"/>
          </p:cNvPicPr>
          <p:nvPr/>
        </p:nvPicPr>
        <p:blipFill>
          <a:blip r:embed="rId3" cstate="print"/>
          <a:srcRect/>
          <a:stretch>
            <a:fillRect/>
          </a:stretch>
        </p:blipFill>
        <p:spPr bwMode="auto">
          <a:xfrm>
            <a:off x="5410200" y="3886200"/>
            <a:ext cx="3502025" cy="2286000"/>
          </a:xfrm>
          <a:prstGeom prst="rect">
            <a:avLst/>
          </a:prstGeom>
          <a:noFill/>
          <a:ln w="9525">
            <a:noFill/>
            <a:miter lim="800000"/>
            <a:headEnd/>
            <a:tailEnd/>
          </a:ln>
        </p:spPr>
      </p:pic>
      <p:pic>
        <p:nvPicPr>
          <p:cNvPr id="2054" name="Picture 8"/>
          <p:cNvPicPr>
            <a:picLocks noChangeAspect="1" noChangeArrowheads="1"/>
          </p:cNvPicPr>
          <p:nvPr/>
        </p:nvPicPr>
        <p:blipFill>
          <a:blip r:embed="rId4" cstate="print"/>
          <a:srcRect/>
          <a:stretch>
            <a:fillRect/>
          </a:stretch>
        </p:blipFill>
        <p:spPr bwMode="auto">
          <a:xfrm>
            <a:off x="5410200" y="1516063"/>
            <a:ext cx="3505200" cy="2217737"/>
          </a:xfrm>
          <a:prstGeom prst="rect">
            <a:avLst/>
          </a:prstGeom>
          <a:noFill/>
          <a:ln w="9525">
            <a:noFill/>
            <a:miter lim="800000"/>
            <a:headEnd/>
            <a:tailEnd/>
          </a:ln>
        </p:spPr>
      </p:pic>
      <p:sp>
        <p:nvSpPr>
          <p:cNvPr id="7" name="TextBox 6"/>
          <p:cNvSpPr txBox="1"/>
          <p:nvPr/>
        </p:nvSpPr>
        <p:spPr>
          <a:xfrm>
            <a:off x="76200" y="6459523"/>
            <a:ext cx="694421" cy="369332"/>
          </a:xfrm>
          <a:prstGeom prst="rect">
            <a:avLst/>
          </a:prstGeom>
          <a:noFill/>
        </p:spPr>
        <p:txBody>
          <a:bodyPr wrap="none" rtlCol="0">
            <a:spAutoFit/>
          </a:bodyPr>
          <a:lstStyle/>
          <a:p>
            <a:r>
              <a:rPr lang="en-US" dirty="0" smtClean="0"/>
              <a:t>W-23</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4"/>
          <p:cNvSpPr txBox="1">
            <a:spLocks noChangeArrowheads="1"/>
          </p:cNvSpPr>
          <p:nvPr/>
        </p:nvSpPr>
        <p:spPr>
          <a:xfrm>
            <a:off x="0" y="0"/>
            <a:ext cx="9144000" cy="1371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solidFill>
                  <a:srgbClr val="0000FF"/>
                </a:solidFill>
                <a:latin typeface="Arial" pitchFamily="34" charset="0"/>
                <a:cs typeface="Arial" pitchFamily="34" charset="0"/>
              </a:rPr>
              <a:t>SNPP/JPSS Data Access Process and Operational Products </a:t>
            </a:r>
          </a:p>
          <a:p>
            <a:r>
              <a:rPr lang="en-US" sz="1800" b="1" dirty="0" smtClean="0">
                <a:solidFill>
                  <a:srgbClr val="0000FF"/>
                </a:solidFill>
                <a:latin typeface="Arial" pitchFamily="34" charset="0"/>
                <a:cs typeface="Arial" pitchFamily="34" charset="0"/>
              </a:rPr>
              <a:t>in Development at NOAA/NESDIS</a:t>
            </a:r>
          </a:p>
          <a:p>
            <a:r>
              <a:rPr lang="en-US" sz="1600" dirty="0" err="1" smtClean="0">
                <a:solidFill>
                  <a:srgbClr val="0000FF"/>
                </a:solidFill>
                <a:latin typeface="Arial" pitchFamily="34" charset="0"/>
                <a:cs typeface="Arial" pitchFamily="34" charset="0"/>
              </a:rPr>
              <a:t>Shuang</a:t>
            </a:r>
            <a:r>
              <a:rPr lang="en-US" sz="1600" dirty="0" smtClean="0">
                <a:solidFill>
                  <a:srgbClr val="0000FF"/>
                </a:solidFill>
                <a:latin typeface="Arial" pitchFamily="34" charset="0"/>
                <a:cs typeface="Arial" pitchFamily="34" charset="0"/>
              </a:rPr>
              <a:t> </a:t>
            </a:r>
            <a:r>
              <a:rPr lang="en-US" sz="1600" smtClean="0">
                <a:solidFill>
                  <a:srgbClr val="0000FF"/>
                </a:solidFill>
                <a:latin typeface="Arial" pitchFamily="34" charset="0"/>
                <a:cs typeface="Arial" pitchFamily="34" charset="0"/>
              </a:rPr>
              <a:t>Qiu, </a:t>
            </a:r>
            <a:r>
              <a:rPr lang="en-US" sz="1600" dirty="0" smtClean="0">
                <a:solidFill>
                  <a:srgbClr val="0000FF"/>
                </a:solidFill>
                <a:latin typeface="Arial" pitchFamily="34" charset="0"/>
                <a:cs typeface="Arial" pitchFamily="34" charset="0"/>
              </a:rPr>
              <a:t>Christopher </a:t>
            </a:r>
            <a:r>
              <a:rPr lang="en-US" sz="1600" dirty="0" err="1" smtClean="0">
                <a:solidFill>
                  <a:srgbClr val="0000FF"/>
                </a:solidFill>
                <a:latin typeface="Arial" pitchFamily="34" charset="0"/>
                <a:cs typeface="Arial" pitchFamily="34" charset="0"/>
              </a:rPr>
              <a:t>Sisko</a:t>
            </a:r>
            <a:r>
              <a:rPr lang="en-US" sz="1600" dirty="0" smtClean="0">
                <a:solidFill>
                  <a:srgbClr val="0000FF"/>
                </a:solidFill>
                <a:latin typeface="Arial" pitchFamily="34" charset="0"/>
                <a:cs typeface="Arial" pitchFamily="34" charset="0"/>
              </a:rPr>
              <a:t>, Antonio Irving and </a:t>
            </a:r>
            <a:r>
              <a:rPr lang="en-US" sz="1600" dirty="0" err="1" smtClean="0">
                <a:solidFill>
                  <a:srgbClr val="0000FF"/>
                </a:solidFill>
                <a:latin typeface="Arial" pitchFamily="34" charset="0"/>
                <a:cs typeface="Arial" pitchFamily="34" charset="0"/>
              </a:rPr>
              <a:t>Jingsi</a:t>
            </a:r>
            <a:r>
              <a:rPr lang="en-US" sz="1600" dirty="0" smtClean="0">
                <a:solidFill>
                  <a:srgbClr val="0000FF"/>
                </a:solidFill>
                <a:latin typeface="Arial" pitchFamily="34" charset="0"/>
                <a:cs typeface="Arial" pitchFamily="34" charset="0"/>
              </a:rPr>
              <a:t> </a:t>
            </a:r>
            <a:r>
              <a:rPr lang="en-US" sz="1600" dirty="0" err="1" smtClean="0">
                <a:solidFill>
                  <a:srgbClr val="0000FF"/>
                </a:solidFill>
                <a:latin typeface="Arial" pitchFamily="34" charset="0"/>
                <a:cs typeface="Arial" pitchFamily="34" charset="0"/>
              </a:rPr>
              <a:t>Gao</a:t>
            </a:r>
            <a:endParaRPr lang="en-US" sz="2000" dirty="0" smtClean="0">
              <a:solidFill>
                <a:srgbClr val="0000FF"/>
              </a:solidFill>
              <a:latin typeface="Arial" pitchFamily="34" charset="0"/>
              <a:cs typeface="Arial" pitchFamily="34" charset="0"/>
            </a:endParaRPr>
          </a:p>
          <a:p>
            <a:r>
              <a:rPr lang="en-US" sz="1400" dirty="0" smtClean="0">
                <a:solidFill>
                  <a:srgbClr val="0000FF"/>
                </a:solidFill>
                <a:latin typeface="Arial" pitchFamily="34" charset="0"/>
                <a:cs typeface="Arial" pitchFamily="34" charset="0"/>
              </a:rPr>
              <a:t>NOAA/NESDIS Office of Satellite and Product Operations (OSPO), College Park, MD</a:t>
            </a:r>
            <a:endParaRPr lang="en-US" sz="14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0" y="1371600"/>
            <a:ext cx="48768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fontAlgn="base">
              <a:lnSpc>
                <a:spcPct val="90000"/>
              </a:lnSpc>
              <a:spcAft>
                <a:spcPct val="0"/>
              </a:spcAft>
              <a:buFont typeface="Arial" pitchFamily="34" charset="0"/>
              <a:buChar char="•"/>
            </a:pPr>
            <a:r>
              <a:rPr kumimoji="0" lang="en-US" sz="1600" b="0" i="0" u="none" strike="noStrike" kern="0" cap="none" spc="0" normalizeH="0" baseline="0" noProof="0" dirty="0" smtClean="0">
                <a:ln>
                  <a:noFill/>
                </a:ln>
                <a:solidFill>
                  <a:srgbClr val="333399"/>
                </a:solidFill>
                <a:effectLst/>
                <a:uLnTx/>
                <a:uFillTx/>
                <a:latin typeface="Arial"/>
                <a:ea typeface="+mn-ea"/>
                <a:cs typeface="+mn-cs"/>
              </a:rPr>
              <a:t>SNPP/JPSS </a:t>
            </a:r>
            <a:r>
              <a:rPr lang="en-US" sz="1600" kern="0" dirty="0" smtClean="0">
                <a:solidFill>
                  <a:srgbClr val="333399"/>
                </a:solidFill>
                <a:latin typeface="Arial"/>
              </a:rPr>
              <a:t>provides  observation continuity and new capabilities:</a:t>
            </a:r>
            <a:endParaRPr kumimoji="0" lang="en-US" sz="1600" b="0" i="0" u="none" strike="noStrike" kern="0" cap="none" spc="0" normalizeH="0" baseline="0" noProof="0" dirty="0" smtClean="0">
              <a:ln>
                <a:noFill/>
              </a:ln>
              <a:solidFill>
                <a:srgbClr val="333399"/>
              </a:solidFill>
              <a:effectLst/>
              <a:uLnTx/>
              <a:uFillTx/>
              <a:latin typeface="Arial"/>
              <a:ea typeface="+mn-ea"/>
              <a:cs typeface="+mn-cs"/>
            </a:endParaRPr>
          </a:p>
          <a:p>
            <a:pPr marL="742950" lvl="1" indent="-285750" algn="l" fontAlgn="base">
              <a:lnSpc>
                <a:spcPct val="90000"/>
              </a:lnSpc>
              <a:spcAft>
                <a:spcPct val="0"/>
              </a:spcAft>
              <a:buFontTx/>
              <a:buChar char="–"/>
            </a:pPr>
            <a:r>
              <a:rPr kumimoji="0" lang="en-US" sz="1300" b="0" i="0" u="none" strike="noStrike" kern="0" cap="none" spc="0" normalizeH="0" baseline="0" noProof="0" dirty="0" smtClean="0">
                <a:ln>
                  <a:noFill/>
                </a:ln>
                <a:solidFill>
                  <a:srgbClr val="009999"/>
                </a:solidFill>
                <a:effectLst/>
                <a:uLnTx/>
                <a:uFillTx/>
                <a:latin typeface="Arial"/>
              </a:rPr>
              <a:t>OSPO policy on data access and distribution of environmental satellite data and products guides</a:t>
            </a:r>
            <a:r>
              <a:rPr kumimoji="0" lang="en-US" sz="1300" b="0" i="0" u="none" strike="noStrike" kern="0" cap="none" spc="0" normalizeH="0" noProof="0" dirty="0" smtClean="0">
                <a:ln>
                  <a:noFill/>
                </a:ln>
                <a:solidFill>
                  <a:srgbClr val="009999"/>
                </a:solidFill>
                <a:effectLst/>
                <a:uLnTx/>
                <a:uFillTx/>
                <a:latin typeface="Arial"/>
              </a:rPr>
              <a:t> SNPP/JPSS data access via an established process.</a:t>
            </a:r>
            <a:endParaRPr kumimoji="0" lang="en-US" sz="1300" b="0" i="0" u="none" strike="noStrike" kern="0" cap="none" spc="0" normalizeH="0" baseline="0" noProof="0" dirty="0" smtClean="0">
              <a:ln>
                <a:noFill/>
              </a:ln>
              <a:solidFill>
                <a:srgbClr val="009999"/>
              </a:solidFill>
              <a:effectLst/>
              <a:uLnTx/>
              <a:uFillTx/>
              <a:latin typeface="Arial"/>
            </a:endParaRPr>
          </a:p>
          <a:p>
            <a:pPr marL="742950" lvl="1" indent="-285750" algn="l" fontAlgn="base">
              <a:lnSpc>
                <a:spcPct val="90000"/>
              </a:lnSpc>
              <a:spcAft>
                <a:spcPct val="0"/>
              </a:spcAft>
              <a:buFontTx/>
              <a:buChar char="–"/>
            </a:pPr>
            <a:r>
              <a:rPr lang="en-US" sz="1300" kern="0" dirty="0" smtClean="0">
                <a:solidFill>
                  <a:srgbClr val="009999"/>
                </a:solidFill>
                <a:latin typeface="Arial"/>
              </a:rPr>
              <a:t>Operational products of SNPP serving user community are currently underway.</a:t>
            </a:r>
          </a:p>
          <a:p>
            <a:pPr marL="742950" lvl="1" indent="-285750" algn="l" fontAlgn="base">
              <a:lnSpc>
                <a:spcPct val="90000"/>
              </a:lnSpc>
              <a:spcAft>
                <a:spcPct val="0"/>
              </a:spcAft>
              <a:buFontTx/>
              <a:buChar char="–"/>
            </a:pPr>
            <a:r>
              <a:rPr lang="en-US" sz="1300" kern="0" dirty="0" smtClean="0">
                <a:solidFill>
                  <a:srgbClr val="009999"/>
                </a:solidFill>
                <a:latin typeface="Arial"/>
              </a:rPr>
              <a:t>Product generation and distribution of large volumes of data are a significant challenge for the existing infrastructure.</a:t>
            </a:r>
            <a:endParaRPr lang="en-US" dirty="0"/>
          </a:p>
        </p:txBody>
      </p:sp>
      <p:sp>
        <p:nvSpPr>
          <p:cNvPr id="10" name="Rectangle 5"/>
          <p:cNvSpPr txBox="1">
            <a:spLocks noChangeArrowheads="1"/>
          </p:cNvSpPr>
          <p:nvPr/>
        </p:nvSpPr>
        <p:spPr>
          <a:xfrm>
            <a:off x="0" y="3429000"/>
            <a:ext cx="48768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fontAlgn="base">
              <a:lnSpc>
                <a:spcPct val="90000"/>
              </a:lnSpc>
              <a:spcAft>
                <a:spcPct val="0"/>
              </a:spcAft>
              <a:buFontTx/>
              <a:buChar char="•"/>
            </a:pPr>
            <a:r>
              <a:rPr lang="en-US" sz="1600" kern="0" dirty="0" smtClean="0">
                <a:solidFill>
                  <a:srgbClr val="333399"/>
                </a:solidFill>
                <a:latin typeface="Arial"/>
              </a:rPr>
              <a:t>NESDIS OSPO Data Access Policy available at:</a:t>
            </a:r>
          </a:p>
          <a:p>
            <a:pPr marL="342900" indent="-342900" algn="l" fontAlgn="base">
              <a:lnSpc>
                <a:spcPct val="90000"/>
              </a:lnSpc>
              <a:spcAft>
                <a:spcPct val="0"/>
              </a:spcAft>
            </a:pPr>
            <a:r>
              <a:rPr kumimoji="0" lang="en-US" sz="1800" b="0" i="0" u="none" strike="noStrike" kern="0" cap="none" spc="0" normalizeH="0" baseline="0" noProof="0" dirty="0" smtClean="0">
                <a:ln>
                  <a:noFill/>
                </a:ln>
                <a:solidFill>
                  <a:srgbClr val="333399"/>
                </a:solidFill>
                <a:effectLst/>
                <a:uLnTx/>
                <a:uFillTx/>
                <a:latin typeface="Arial"/>
                <a:ea typeface="+mn-ea"/>
                <a:cs typeface="+mn-cs"/>
              </a:rPr>
              <a:t>	</a:t>
            </a:r>
            <a:r>
              <a:rPr lang="en-US" sz="1100" kern="0" dirty="0" smtClean="0">
                <a:solidFill>
                  <a:srgbClr val="333399"/>
                </a:solidFill>
                <a:latin typeface="Arial"/>
              </a:rPr>
              <a:t>http://www.ospo.noaa.gov/Organization/About/access.html</a:t>
            </a:r>
            <a:endParaRPr kumimoji="0" lang="en-US" sz="1800" b="0" i="0" u="none" strike="noStrike" kern="0" cap="none" spc="0" normalizeH="0" baseline="0" noProof="0" dirty="0" smtClean="0">
              <a:ln>
                <a:noFill/>
              </a:ln>
              <a:solidFill>
                <a:srgbClr val="333399"/>
              </a:solidFill>
              <a:effectLst/>
              <a:uLnTx/>
              <a:uFillTx/>
              <a:latin typeface="Arial"/>
              <a:ea typeface="+mn-ea"/>
              <a:cs typeface="+mn-cs"/>
            </a:endParaRPr>
          </a:p>
          <a:p>
            <a:pPr marL="742950" lvl="1" indent="-285750" algn="l" fontAlgn="base">
              <a:lnSpc>
                <a:spcPct val="90000"/>
              </a:lnSpc>
              <a:spcAft>
                <a:spcPct val="0"/>
              </a:spcAft>
            </a:pPr>
            <a:endParaRPr lang="en-US" sz="1600" kern="0" dirty="0">
              <a:solidFill>
                <a:srgbClr val="009999"/>
              </a:solidFill>
              <a:latin typeface="Arial"/>
            </a:endParaRPr>
          </a:p>
          <a:p>
            <a:pPr>
              <a:lnSpc>
                <a:spcPct val="90000"/>
              </a:lnSpc>
            </a:pPr>
            <a:endParaRPr lang="en-US" dirty="0"/>
          </a:p>
        </p:txBody>
      </p:sp>
      <p:pic>
        <p:nvPicPr>
          <p:cNvPr id="11" name="Picture 10" descr="poster-jpss-pal.png"/>
          <p:cNvPicPr>
            <a:picLocks noChangeAspect="1"/>
          </p:cNvPicPr>
          <p:nvPr/>
        </p:nvPicPr>
        <p:blipFill>
          <a:blip r:embed="rId3" cstate="print"/>
          <a:stretch>
            <a:fillRect/>
          </a:stretch>
        </p:blipFill>
        <p:spPr>
          <a:xfrm>
            <a:off x="533400" y="4014473"/>
            <a:ext cx="4038600" cy="2759844"/>
          </a:xfrm>
          <a:prstGeom prst="rect">
            <a:avLst/>
          </a:prstGeom>
        </p:spPr>
      </p:pic>
      <p:sp>
        <p:nvSpPr>
          <p:cNvPr id="13" name="Rectangle 5"/>
          <p:cNvSpPr txBox="1">
            <a:spLocks noChangeArrowheads="1"/>
          </p:cNvSpPr>
          <p:nvPr/>
        </p:nvSpPr>
        <p:spPr>
          <a:xfrm>
            <a:off x="4648200" y="1371600"/>
            <a:ext cx="44958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fontAlgn="base">
              <a:lnSpc>
                <a:spcPct val="90000"/>
              </a:lnSpc>
              <a:spcAft>
                <a:spcPct val="0"/>
              </a:spcAft>
              <a:buFontTx/>
              <a:buChar char="•"/>
            </a:pPr>
            <a:r>
              <a:rPr kumimoji="0" lang="en-US" sz="1600" b="0" i="0" u="none" strike="noStrike" kern="0" cap="none" spc="0" normalizeH="0" baseline="0" noProof="0" dirty="0" smtClean="0">
                <a:ln>
                  <a:noFill/>
                </a:ln>
                <a:solidFill>
                  <a:srgbClr val="333399"/>
                </a:solidFill>
                <a:effectLst/>
                <a:uLnTx/>
                <a:uFillTx/>
                <a:latin typeface="Arial"/>
                <a:ea typeface="+mn-ea"/>
                <a:cs typeface="+mn-cs"/>
              </a:rPr>
              <a:t>SNPP/JPSS products under development</a:t>
            </a:r>
            <a:r>
              <a:rPr lang="en-US" sz="1600" kern="0" dirty="0" smtClean="0">
                <a:solidFill>
                  <a:srgbClr val="333399"/>
                </a:solidFill>
                <a:latin typeface="Arial"/>
              </a:rPr>
              <a:t>:</a:t>
            </a:r>
            <a:endParaRPr kumimoji="0" lang="en-US" sz="1600" b="0" i="0" u="none" strike="noStrike" kern="0" cap="none" spc="0" normalizeH="0" baseline="0" noProof="0" dirty="0" smtClean="0">
              <a:ln>
                <a:noFill/>
              </a:ln>
              <a:solidFill>
                <a:srgbClr val="333399"/>
              </a:solidFill>
              <a:effectLst/>
              <a:uLnTx/>
              <a:uFillTx/>
              <a:latin typeface="Arial"/>
              <a:ea typeface="+mn-ea"/>
              <a:cs typeface="+mn-cs"/>
            </a:endParaRPr>
          </a:p>
          <a:p>
            <a:pPr marL="742950" lvl="1" indent="-285750" algn="l" fontAlgn="base">
              <a:lnSpc>
                <a:spcPct val="90000"/>
              </a:lnSpc>
              <a:spcAft>
                <a:spcPct val="0"/>
              </a:spcAft>
              <a:buFontTx/>
              <a:buChar char="–"/>
            </a:pPr>
            <a:r>
              <a:rPr lang="en-US" sz="1400" kern="0" dirty="0" smtClean="0">
                <a:solidFill>
                  <a:srgbClr val="009999"/>
                </a:solidFill>
                <a:latin typeface="Arial"/>
              </a:rPr>
              <a:t>ACSPO SST</a:t>
            </a:r>
          </a:p>
          <a:p>
            <a:pPr marL="742950" lvl="1" indent="-285750" algn="l" fontAlgn="base">
              <a:lnSpc>
                <a:spcPct val="90000"/>
              </a:lnSpc>
              <a:spcAft>
                <a:spcPct val="0"/>
              </a:spcAft>
              <a:buFontTx/>
              <a:buChar char="–"/>
            </a:pPr>
            <a:r>
              <a:rPr lang="en-US" sz="1400" kern="0" dirty="0" smtClean="0">
                <a:solidFill>
                  <a:srgbClr val="009999"/>
                </a:solidFill>
                <a:latin typeface="Arial"/>
              </a:rPr>
              <a:t>Green Vegetation Fraction</a:t>
            </a:r>
          </a:p>
          <a:p>
            <a:pPr marL="742950" lvl="1" indent="-285750" algn="l" fontAlgn="base">
              <a:lnSpc>
                <a:spcPct val="90000"/>
              </a:lnSpc>
              <a:spcAft>
                <a:spcPct val="0"/>
              </a:spcAft>
              <a:buFontTx/>
              <a:buChar char="–"/>
            </a:pPr>
            <a:r>
              <a:rPr lang="en-US" sz="1400" kern="0" dirty="0" smtClean="0">
                <a:solidFill>
                  <a:srgbClr val="009999"/>
                </a:solidFill>
                <a:latin typeface="Arial"/>
              </a:rPr>
              <a:t>Polar Winds</a:t>
            </a:r>
          </a:p>
          <a:p>
            <a:pPr marL="742950" lvl="1" indent="-285750" algn="l" fontAlgn="base">
              <a:lnSpc>
                <a:spcPct val="90000"/>
              </a:lnSpc>
              <a:spcAft>
                <a:spcPct val="0"/>
              </a:spcAft>
              <a:buFontTx/>
              <a:buChar char="–"/>
            </a:pPr>
            <a:r>
              <a:rPr lang="en-US" sz="1400" kern="0" dirty="0" err="1" smtClean="0">
                <a:solidFill>
                  <a:srgbClr val="009999"/>
                </a:solidFill>
                <a:latin typeface="Arial"/>
              </a:rPr>
              <a:t>MiRS</a:t>
            </a:r>
            <a:endParaRPr lang="en-US" sz="1400" kern="0" dirty="0" smtClean="0">
              <a:solidFill>
                <a:srgbClr val="009999"/>
              </a:solidFill>
              <a:latin typeface="Arial"/>
            </a:endParaRPr>
          </a:p>
          <a:p>
            <a:pPr marL="742950" lvl="1" indent="-285750" algn="l" fontAlgn="base">
              <a:lnSpc>
                <a:spcPct val="90000"/>
              </a:lnSpc>
              <a:spcAft>
                <a:spcPct val="0"/>
              </a:spcAft>
              <a:buFontTx/>
              <a:buChar char="–"/>
            </a:pPr>
            <a:r>
              <a:rPr lang="en-US" sz="1400" kern="0" dirty="0" smtClean="0">
                <a:solidFill>
                  <a:srgbClr val="009999"/>
                </a:solidFill>
                <a:latin typeface="Arial"/>
              </a:rPr>
              <a:t>NUCAPS</a:t>
            </a:r>
          </a:p>
          <a:p>
            <a:pPr marL="742950" lvl="1" indent="-285750" algn="l" fontAlgn="base">
              <a:lnSpc>
                <a:spcPct val="90000"/>
              </a:lnSpc>
              <a:spcAft>
                <a:spcPct val="0"/>
              </a:spcAft>
              <a:buFontTx/>
              <a:buChar char="–"/>
            </a:pPr>
            <a:r>
              <a:rPr lang="en-US" sz="1400" kern="0" dirty="0" smtClean="0">
                <a:solidFill>
                  <a:srgbClr val="009999"/>
                </a:solidFill>
                <a:latin typeface="Arial"/>
              </a:rPr>
              <a:t>Blended products e.g. SST, </a:t>
            </a:r>
            <a:r>
              <a:rPr lang="en-US" sz="1400" kern="0" dirty="0" err="1" smtClean="0">
                <a:solidFill>
                  <a:srgbClr val="009999"/>
                </a:solidFill>
                <a:latin typeface="Arial"/>
              </a:rPr>
              <a:t>rainrate</a:t>
            </a:r>
            <a:r>
              <a:rPr lang="en-US" sz="1400" kern="0" dirty="0" smtClean="0">
                <a:solidFill>
                  <a:srgbClr val="009999"/>
                </a:solidFill>
                <a:latin typeface="Arial"/>
              </a:rPr>
              <a:t>, etc.</a:t>
            </a:r>
          </a:p>
          <a:p>
            <a:pPr marL="742950" lvl="1" indent="-285750" algn="l" fontAlgn="base">
              <a:lnSpc>
                <a:spcPct val="90000"/>
              </a:lnSpc>
              <a:spcAft>
                <a:spcPct val="0"/>
              </a:spcAft>
            </a:pPr>
            <a:endParaRPr lang="en-US" sz="1400" kern="0" dirty="0" smtClean="0">
              <a:solidFill>
                <a:srgbClr val="009999"/>
              </a:solidFill>
              <a:latin typeface="Arial"/>
            </a:endParaRPr>
          </a:p>
        </p:txBody>
      </p:sp>
      <p:pic>
        <p:nvPicPr>
          <p:cNvPr id="8" name="Picture 7"/>
          <p:cNvPicPr>
            <a:picLocks noChangeAspect="1" noChangeArrowheads="1"/>
          </p:cNvPicPr>
          <p:nvPr/>
        </p:nvPicPr>
        <p:blipFill>
          <a:blip r:embed="rId4" cstate="print"/>
          <a:srcRect/>
          <a:stretch>
            <a:fillRect/>
          </a:stretch>
        </p:blipFill>
        <p:spPr bwMode="auto">
          <a:xfrm>
            <a:off x="4724400" y="3200400"/>
            <a:ext cx="4419600" cy="3276600"/>
          </a:xfrm>
          <a:prstGeom prst="rect">
            <a:avLst/>
          </a:prstGeom>
          <a:noFill/>
          <a:ln w="12700">
            <a:noFill/>
            <a:miter lim="800000"/>
            <a:headEnd type="none" w="sm" len="sm"/>
            <a:tailEnd type="none" w="sm" len="sm"/>
          </a:ln>
        </p:spPr>
      </p:pic>
      <p:sp>
        <p:nvSpPr>
          <p:cNvPr id="12" name="TextBox 11"/>
          <p:cNvSpPr txBox="1"/>
          <p:nvPr/>
        </p:nvSpPr>
        <p:spPr>
          <a:xfrm>
            <a:off x="4724400" y="6477000"/>
            <a:ext cx="4419600" cy="261610"/>
          </a:xfrm>
          <a:prstGeom prst="rect">
            <a:avLst/>
          </a:prstGeom>
          <a:noFill/>
        </p:spPr>
        <p:txBody>
          <a:bodyPr wrap="square" rtlCol="0">
            <a:spAutoFit/>
          </a:bodyPr>
          <a:lstStyle/>
          <a:p>
            <a:r>
              <a:rPr lang="en-US" sz="1100" dirty="0" smtClean="0">
                <a:latin typeface="Arial" pitchFamily="34" charset="0"/>
                <a:cs typeface="Arial" pitchFamily="34" charset="0"/>
              </a:rPr>
              <a:t>Weekly 4-km Green Vegetation Fraction map from VIIRS GVF team  </a:t>
            </a:r>
            <a:endParaRPr lang="en-US" sz="1100" dirty="0">
              <a:latin typeface="Arial" pitchFamily="34" charset="0"/>
              <a:cs typeface="Arial" pitchFamily="34" charset="0"/>
            </a:endParaRPr>
          </a:p>
        </p:txBody>
      </p:sp>
      <p:sp>
        <p:nvSpPr>
          <p:cNvPr id="9" name="TextBox 8"/>
          <p:cNvSpPr txBox="1"/>
          <p:nvPr/>
        </p:nvSpPr>
        <p:spPr>
          <a:xfrm>
            <a:off x="76200" y="6493079"/>
            <a:ext cx="694421" cy="369332"/>
          </a:xfrm>
          <a:prstGeom prst="rect">
            <a:avLst/>
          </a:prstGeom>
          <a:noFill/>
        </p:spPr>
        <p:txBody>
          <a:bodyPr wrap="none" rtlCol="0">
            <a:spAutoFit/>
          </a:bodyPr>
          <a:lstStyle/>
          <a:p>
            <a:r>
              <a:rPr lang="en-US" dirty="0" smtClean="0"/>
              <a:t>W-25</a:t>
            </a:r>
            <a:endParaRPr lang="en-US" dirty="0"/>
          </a:p>
        </p:txBody>
      </p:sp>
    </p:spTree>
    <p:extLst>
      <p:ext uri="{BB962C8B-B14F-4D97-AF65-F5344CB8AC3E}">
        <p14:creationId xmlns:p14="http://schemas.microsoft.com/office/powerpoint/2010/main" val="13176345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4"/>
          <p:cNvSpPr txBox="1">
            <a:spLocks noChangeArrowheads="1"/>
          </p:cNvSpPr>
          <p:nvPr/>
        </p:nvSpPr>
        <p:spPr>
          <a:xfrm>
            <a:off x="0" y="381000"/>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latin typeface="Arial" pitchFamily="34" charset="0"/>
                <a:cs typeface="Arial" pitchFamily="34" charset="0"/>
              </a:rPr>
              <a:t>Estimation of Surface Velocity from Geostationary Satellite Multiband Imagery</a:t>
            </a:r>
            <a:r>
              <a:rPr lang="en-US" sz="2800" dirty="0" smtClean="0">
                <a:solidFill>
                  <a:srgbClr val="0000FF"/>
                </a:solidFill>
                <a:latin typeface="Arial" pitchFamily="34" charset="0"/>
                <a:cs typeface="Arial" pitchFamily="34" charset="0"/>
              </a:rPr>
              <a:t/>
            </a:r>
            <a:br>
              <a:rPr lang="en-US" sz="2800" dirty="0" smtClean="0">
                <a:solidFill>
                  <a:srgbClr val="0000FF"/>
                </a:solidFill>
                <a:latin typeface="Arial" pitchFamily="34" charset="0"/>
                <a:cs typeface="Arial" pitchFamily="34" charset="0"/>
              </a:rPr>
            </a:br>
            <a:r>
              <a:rPr lang="en-US" sz="1800" dirty="0" smtClean="0">
                <a:latin typeface="Arial" pitchFamily="34" charset="0"/>
                <a:cs typeface="Arial" pitchFamily="34" charset="0"/>
              </a:rPr>
              <a:t>Wei Chen and Richard P. Mied</a:t>
            </a:r>
          </a:p>
          <a:p>
            <a:r>
              <a:rPr lang="en-US" sz="1800" dirty="0" smtClean="0">
                <a:latin typeface="Arial" pitchFamily="34" charset="0"/>
                <a:cs typeface="Arial" pitchFamily="34" charset="0"/>
              </a:rPr>
              <a:t>Naval Research Laboratory, Remote Sensing Division, Washington, DC</a:t>
            </a:r>
            <a:endParaRPr lang="en-US" sz="1800" dirty="0">
              <a:latin typeface="Arial" pitchFamily="34" charset="0"/>
              <a:cs typeface="Arial" pitchFamily="34" charset="0"/>
            </a:endParaRPr>
          </a:p>
        </p:txBody>
      </p:sp>
      <p:sp>
        <p:nvSpPr>
          <p:cNvPr id="5" name="Rectangle 5"/>
          <p:cNvSpPr txBox="1">
            <a:spLocks noChangeArrowheads="1"/>
          </p:cNvSpPr>
          <p:nvPr/>
        </p:nvSpPr>
        <p:spPr>
          <a:xfrm>
            <a:off x="152400" y="1600200"/>
            <a:ext cx="5029200" cy="4191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kumimoji="0" lang="en-US" sz="2800" b="0" i="0" u="none" strike="noStrike" kern="0" cap="none" spc="0" normalizeH="0" baseline="0" noProof="0" dirty="0" smtClean="0">
                <a:ln>
                  <a:noFill/>
                </a:ln>
                <a:solidFill>
                  <a:srgbClr val="333399"/>
                </a:solidFill>
                <a:effectLst/>
                <a:uLnTx/>
                <a:uFillTx/>
                <a:latin typeface="Arial"/>
                <a:ea typeface="+mn-ea"/>
                <a:cs typeface="+mn-cs"/>
              </a:rPr>
              <a:t>A New Inverse Model </a:t>
            </a:r>
            <a:r>
              <a:rPr lang="en-US" sz="2800" kern="0" dirty="0" smtClean="0">
                <a:solidFill>
                  <a:srgbClr val="333399"/>
                </a:solidFill>
                <a:latin typeface="Arial"/>
              </a:rPr>
              <a:t>for Retrieving Velocities</a:t>
            </a:r>
            <a:endParaRPr kumimoji="0" lang="en-US" sz="2800" b="0" i="0" u="none" strike="noStrike" kern="0" cap="none" spc="0" normalizeH="0" baseline="0" noProof="0" dirty="0" smtClean="0">
              <a:ln>
                <a:noFill/>
              </a:ln>
              <a:solidFill>
                <a:srgbClr val="333399"/>
              </a:solidFill>
              <a:effectLst/>
              <a:uLnTx/>
              <a:uFillTx/>
              <a:latin typeface="Arial"/>
              <a:ea typeface="+mn-ea"/>
              <a:cs typeface="+mn-cs"/>
            </a:endParaRPr>
          </a:p>
          <a:p>
            <a:pPr marL="742950" lvl="1" indent="-285750" algn="l" fontAlgn="base">
              <a:lnSpc>
                <a:spcPct val="90000"/>
              </a:lnSpc>
              <a:spcAft>
                <a:spcPct val="0"/>
              </a:spcAft>
              <a:buFontTx/>
              <a:buChar char="–"/>
            </a:pPr>
            <a:r>
              <a:rPr kumimoji="0" lang="en-US" sz="2000" b="0" i="0" u="none" strike="noStrike" kern="0" cap="none" spc="0" normalizeH="0" baseline="0" noProof="0" dirty="0" smtClean="0">
                <a:ln>
                  <a:noFill/>
                </a:ln>
                <a:solidFill>
                  <a:srgbClr val="009999"/>
                </a:solidFill>
                <a:effectLst/>
                <a:uLnTx/>
                <a:uFillTx/>
                <a:latin typeface="Arial"/>
              </a:rPr>
              <a:t>Employ </a:t>
            </a:r>
            <a:r>
              <a:rPr lang="en-US" sz="2000" kern="0" dirty="0" smtClean="0">
                <a:solidFill>
                  <a:srgbClr val="009999"/>
                </a:solidFill>
                <a:latin typeface="Arial"/>
              </a:rPr>
              <a:t>multiband images for complementary looks at the coherent structures  </a:t>
            </a:r>
          </a:p>
          <a:p>
            <a:pPr marL="742950" lvl="1" indent="-285750" algn="l" fontAlgn="base">
              <a:lnSpc>
                <a:spcPct val="90000"/>
              </a:lnSpc>
              <a:spcAft>
                <a:spcPct val="0"/>
              </a:spcAft>
              <a:buFontTx/>
              <a:buChar char="–"/>
            </a:pPr>
            <a:r>
              <a:rPr lang="en-US" sz="2000" kern="0" dirty="0" smtClean="0">
                <a:solidFill>
                  <a:srgbClr val="009999"/>
                </a:solidFill>
                <a:latin typeface="Arial"/>
              </a:rPr>
              <a:t>Constrain velocity field to satisfy nonlinear surface tracer conservation equation </a:t>
            </a:r>
            <a:endParaRPr kumimoji="0" lang="en-US" sz="2000" b="0" i="0" u="none" strike="noStrike" kern="0" cap="none" spc="0" normalizeH="0" baseline="0" noProof="0" dirty="0" smtClean="0">
              <a:ln>
                <a:noFill/>
              </a:ln>
              <a:solidFill>
                <a:srgbClr val="009999"/>
              </a:solidFill>
              <a:effectLst/>
              <a:uLnTx/>
              <a:uFillTx/>
              <a:latin typeface="Arial"/>
            </a:endParaRPr>
          </a:p>
          <a:p>
            <a:pPr marL="742950" lvl="1" indent="-285750" algn="l" fontAlgn="base">
              <a:lnSpc>
                <a:spcPct val="90000"/>
              </a:lnSpc>
              <a:spcAft>
                <a:spcPct val="0"/>
              </a:spcAft>
              <a:buFontTx/>
              <a:buChar char="–"/>
            </a:pPr>
            <a:r>
              <a:rPr kumimoji="0" lang="en-US" sz="2000" b="0" i="0" u="none" strike="noStrike" kern="0" cap="none" spc="0" normalizeH="0" baseline="0" noProof="0" dirty="0" smtClean="0">
                <a:ln>
                  <a:noFill/>
                </a:ln>
                <a:solidFill>
                  <a:srgbClr val="009999"/>
                </a:solidFill>
                <a:effectLst/>
                <a:uLnTx/>
                <a:uFillTx/>
                <a:latin typeface="Arial"/>
              </a:rPr>
              <a:t>Develop a unified adaptive framework to solve the nonlinear system of equations</a:t>
            </a:r>
          </a:p>
          <a:p>
            <a:pPr marL="742950" lvl="1" indent="-285750" algn="l" fontAlgn="base">
              <a:lnSpc>
                <a:spcPct val="90000"/>
              </a:lnSpc>
              <a:spcAft>
                <a:spcPct val="0"/>
              </a:spcAft>
              <a:buFontTx/>
              <a:buChar char="–"/>
            </a:pPr>
            <a:r>
              <a:rPr lang="en-US" sz="2000" kern="0" dirty="0" smtClean="0">
                <a:solidFill>
                  <a:srgbClr val="009999"/>
                </a:solidFill>
                <a:latin typeface="Arial"/>
              </a:rPr>
              <a:t>The retrieved velocities are the Global Optimal Solution (GOS)</a:t>
            </a:r>
            <a:endParaRPr lang="en-US" sz="2000" kern="0" dirty="0">
              <a:solidFill>
                <a:srgbClr val="009999"/>
              </a:solidFill>
              <a:latin typeface="Aria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5867800"/>
            <a:ext cx="3733800" cy="982579"/>
          </a:xfrm>
          <a:prstGeom prst="rect">
            <a:avLst/>
          </a:prstGeom>
        </p:spPr>
      </p:pic>
      <p:sp>
        <p:nvSpPr>
          <p:cNvPr id="7" name="TextBox 6"/>
          <p:cNvSpPr txBox="1"/>
          <p:nvPr/>
        </p:nvSpPr>
        <p:spPr>
          <a:xfrm>
            <a:off x="4572000" y="5181600"/>
            <a:ext cx="4572000" cy="307777"/>
          </a:xfrm>
          <a:prstGeom prst="rect">
            <a:avLst/>
          </a:prstGeom>
          <a:noFill/>
        </p:spPr>
        <p:txBody>
          <a:bodyPr wrap="square" rtlCol="0">
            <a:spAutoFit/>
          </a:bodyPr>
          <a:lstStyle/>
          <a:p>
            <a:r>
              <a:rPr lang="en-US" sz="1400" i="1" dirty="0" smtClean="0">
                <a:latin typeface="Arial" pitchFamily="34" charset="0"/>
                <a:cs typeface="Arial" pitchFamily="34" charset="0"/>
              </a:rPr>
              <a:t>Retrieved Velocities from LandSat and ASTER Images</a:t>
            </a:r>
            <a:endParaRPr lang="en-US" sz="1400" i="1" dirty="0">
              <a:latin typeface="Arial" pitchFamily="34" charset="0"/>
              <a:cs typeface="Arial" pitchFamily="34" charset="0"/>
            </a:endParaRPr>
          </a:p>
        </p:txBody>
      </p:sp>
      <p:pic>
        <p:nvPicPr>
          <p:cNvPr id="8" name="Picture 2"/>
          <p:cNvPicPr>
            <a:picLocks noChangeAspect="1" noChangeArrowheads="1"/>
          </p:cNvPicPr>
          <p:nvPr/>
        </p:nvPicPr>
        <p:blipFill>
          <a:blip r:embed="rId4" cstate="print"/>
          <a:srcRect r="5339"/>
          <a:stretch>
            <a:fillRect/>
          </a:stretch>
        </p:blipFill>
        <p:spPr bwMode="auto">
          <a:xfrm>
            <a:off x="4800600" y="2057400"/>
            <a:ext cx="3988626" cy="3048000"/>
          </a:xfrm>
          <a:prstGeom prst="rect">
            <a:avLst/>
          </a:prstGeom>
          <a:noFill/>
          <a:ln w="9525">
            <a:noFill/>
            <a:miter lim="800000"/>
            <a:headEnd/>
            <a:tailEnd/>
          </a:ln>
        </p:spPr>
      </p:pic>
      <p:sp>
        <p:nvSpPr>
          <p:cNvPr id="9" name="TextBox 8"/>
          <p:cNvSpPr txBox="1"/>
          <p:nvPr/>
        </p:nvSpPr>
        <p:spPr>
          <a:xfrm>
            <a:off x="76200" y="6392411"/>
            <a:ext cx="694421" cy="369332"/>
          </a:xfrm>
          <a:prstGeom prst="rect">
            <a:avLst/>
          </a:prstGeom>
          <a:noFill/>
        </p:spPr>
        <p:txBody>
          <a:bodyPr wrap="none" rtlCol="0">
            <a:spAutoFit/>
          </a:bodyPr>
          <a:lstStyle/>
          <a:p>
            <a:r>
              <a:rPr lang="en-US" dirty="0" smtClean="0"/>
              <a:t>W-32</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3313" name="Rectangle 4"/>
          <p:cNvSpPr txBox="1">
            <a:spLocks noChangeArrowheads="1"/>
          </p:cNvSpPr>
          <p:nvPr/>
        </p:nvSpPr>
        <p:spPr bwMode="auto">
          <a:xfrm>
            <a:off x="0" y="457200"/>
            <a:ext cx="9144000" cy="731838"/>
          </a:xfrm>
          <a:prstGeom prst="rect">
            <a:avLst/>
          </a:prstGeom>
          <a:noFill/>
          <a:ln w="9525">
            <a:noFill/>
            <a:miter lim="800000"/>
            <a:headEnd/>
            <a:tailEnd/>
          </a:ln>
        </p:spPr>
        <p:txBody>
          <a:bodyPr anchor="ctr"/>
          <a:lstStyle/>
          <a:p>
            <a:pPr algn="ctr"/>
            <a:r>
              <a:rPr lang="en-US" sz="2400">
                <a:latin typeface="Times New Roman" pitchFamily="18" charset="0"/>
                <a:cs typeface="Times New Roman" pitchFamily="18" charset="0"/>
              </a:rPr>
              <a:t>Coastal Optical Characterization Experiment (COCE) Activities at STAR</a:t>
            </a:r>
          </a:p>
          <a:p>
            <a:pPr algn="ctr"/>
            <a:r>
              <a:rPr lang="en-US" sz="2800">
                <a:solidFill>
                  <a:srgbClr val="0000FF"/>
                </a:solidFill>
                <a:latin typeface="Times New Roman" pitchFamily="18" charset="0"/>
                <a:cs typeface="Times New Roman" pitchFamily="18" charset="0"/>
              </a:rPr>
              <a:t>Michael Ondrusek and Eric Stengel</a:t>
            </a:r>
          </a:p>
          <a:p>
            <a:pPr algn="ctr"/>
            <a:r>
              <a:rPr lang="en-US">
                <a:latin typeface="Times New Roman" pitchFamily="18" charset="0"/>
                <a:cs typeface="Times New Roman" pitchFamily="18" charset="0"/>
              </a:rPr>
              <a:t>NOAA/NESDIS/STAR/SOCD, College Park, MD</a:t>
            </a:r>
            <a:endParaRPr lang="en-US">
              <a:solidFill>
                <a:srgbClr val="0000FF"/>
              </a:solidFill>
              <a:latin typeface="Times New Roman" pitchFamily="18" charset="0"/>
              <a:cs typeface="Times New Roman" pitchFamily="18" charset="0"/>
            </a:endParaRPr>
          </a:p>
        </p:txBody>
      </p:sp>
      <p:sp>
        <p:nvSpPr>
          <p:cNvPr id="5" name="Rectangle 5"/>
          <p:cNvSpPr txBox="1">
            <a:spLocks noChangeArrowheads="1"/>
          </p:cNvSpPr>
          <p:nvPr/>
        </p:nvSpPr>
        <p:spPr>
          <a:xfrm>
            <a:off x="0" y="1524000"/>
            <a:ext cx="4876800" cy="4191000"/>
          </a:xfrm>
          <a:prstGeom prst="rect">
            <a:avLst/>
          </a:prstGeom>
        </p:spPr>
        <p:txBody>
          <a:bodyPr>
            <a:normAutofit/>
          </a:bodyPr>
          <a:lstStyle/>
          <a:p>
            <a:pPr marL="342900" indent="-342900">
              <a:lnSpc>
                <a:spcPct val="90000"/>
              </a:lnSpc>
              <a:spcBef>
                <a:spcPct val="20000"/>
              </a:spcBef>
              <a:buFontTx/>
              <a:buChar char="•"/>
            </a:pPr>
            <a:r>
              <a:rPr lang="en-US" sz="2800" dirty="0">
                <a:solidFill>
                  <a:srgbClr val="333399"/>
                </a:solidFill>
                <a:latin typeface="Times New Roman" pitchFamily="18" charset="0"/>
                <a:cs typeface="Times New Roman" pitchFamily="18" charset="0"/>
              </a:rPr>
              <a:t>VIIRS Ocean Color                  In Situ Validation</a:t>
            </a:r>
          </a:p>
          <a:p>
            <a:pPr marL="800100" lvl="1" indent="-342900">
              <a:lnSpc>
                <a:spcPct val="90000"/>
              </a:lnSpc>
              <a:spcBef>
                <a:spcPct val="20000"/>
              </a:spcBef>
              <a:buFont typeface="Times New Roman" pitchFamily="18" charset="0"/>
              <a:buChar char="-"/>
            </a:pPr>
            <a:r>
              <a:rPr lang="en-US" sz="2400" dirty="0">
                <a:solidFill>
                  <a:srgbClr val="333399"/>
                </a:solidFill>
                <a:latin typeface="Times New Roman" pitchFamily="18" charset="0"/>
                <a:cs typeface="Times New Roman" pitchFamily="18" charset="0"/>
              </a:rPr>
              <a:t>Florida Keys</a:t>
            </a:r>
          </a:p>
          <a:p>
            <a:pPr marL="800100" lvl="1" indent="-342900">
              <a:lnSpc>
                <a:spcPct val="90000"/>
              </a:lnSpc>
              <a:spcBef>
                <a:spcPct val="20000"/>
              </a:spcBef>
              <a:buFont typeface="Times New Roman" pitchFamily="18" charset="0"/>
              <a:buChar char="-"/>
            </a:pPr>
            <a:r>
              <a:rPr lang="en-US" sz="2400" dirty="0">
                <a:solidFill>
                  <a:srgbClr val="333399"/>
                </a:solidFill>
                <a:latin typeface="Times New Roman" pitchFamily="18" charset="0"/>
                <a:cs typeface="Times New Roman" pitchFamily="18" charset="0"/>
              </a:rPr>
              <a:t>Hawaii</a:t>
            </a:r>
          </a:p>
          <a:p>
            <a:pPr marL="800100" lvl="1" indent="-342900">
              <a:lnSpc>
                <a:spcPct val="90000"/>
              </a:lnSpc>
              <a:spcBef>
                <a:spcPct val="20000"/>
              </a:spcBef>
              <a:buFont typeface="Times New Roman" pitchFamily="18" charset="0"/>
              <a:buChar char="-"/>
            </a:pPr>
            <a:r>
              <a:rPr lang="en-US" sz="2400" dirty="0">
                <a:solidFill>
                  <a:srgbClr val="333399"/>
                </a:solidFill>
                <a:latin typeface="Times New Roman" pitchFamily="18" charset="0"/>
                <a:cs typeface="Times New Roman" pitchFamily="18" charset="0"/>
              </a:rPr>
              <a:t>Chesapeake Bay</a:t>
            </a:r>
          </a:p>
          <a:p>
            <a:pPr marL="342900" indent="-342900">
              <a:lnSpc>
                <a:spcPct val="90000"/>
              </a:lnSpc>
              <a:spcBef>
                <a:spcPct val="20000"/>
              </a:spcBef>
              <a:buFontTx/>
              <a:buChar char="•"/>
            </a:pPr>
            <a:r>
              <a:rPr lang="en-US" sz="2800" dirty="0">
                <a:solidFill>
                  <a:srgbClr val="333399"/>
                </a:solidFill>
                <a:latin typeface="Times New Roman" pitchFamily="18" charset="0"/>
                <a:cs typeface="Times New Roman" pitchFamily="18" charset="0"/>
              </a:rPr>
              <a:t>Ocean Color Applications </a:t>
            </a:r>
          </a:p>
          <a:p>
            <a:pPr marL="800100" lvl="1" indent="-342900">
              <a:lnSpc>
                <a:spcPct val="90000"/>
              </a:lnSpc>
              <a:spcBef>
                <a:spcPct val="20000"/>
              </a:spcBef>
              <a:buFont typeface="Arial" charset="0"/>
              <a:buChar char="-"/>
            </a:pPr>
            <a:r>
              <a:rPr lang="en-US" sz="2400" dirty="0">
                <a:solidFill>
                  <a:srgbClr val="333399"/>
                </a:solidFill>
                <a:latin typeface="Times New Roman" pitchFamily="18" charset="0"/>
                <a:cs typeface="Times New Roman" pitchFamily="18" charset="0"/>
              </a:rPr>
              <a:t>Total Suspended Matter</a:t>
            </a:r>
          </a:p>
          <a:p>
            <a:pPr marL="800100" lvl="1" indent="-342900">
              <a:lnSpc>
                <a:spcPct val="90000"/>
              </a:lnSpc>
              <a:spcBef>
                <a:spcPct val="20000"/>
              </a:spcBef>
              <a:buFont typeface="Arial" charset="0"/>
              <a:buChar char="-"/>
            </a:pPr>
            <a:r>
              <a:rPr lang="en-US" sz="2400" dirty="0">
                <a:solidFill>
                  <a:srgbClr val="333399"/>
                </a:solidFill>
                <a:latin typeface="Times New Roman" pitchFamily="18" charset="0"/>
                <a:cs typeface="Times New Roman" pitchFamily="18" charset="0"/>
              </a:rPr>
              <a:t>Chesapeake Bay Runoff</a:t>
            </a:r>
          </a:p>
          <a:p>
            <a:pPr marL="800100" lvl="1" indent="-342900">
              <a:lnSpc>
                <a:spcPct val="90000"/>
              </a:lnSpc>
              <a:spcBef>
                <a:spcPct val="20000"/>
              </a:spcBef>
              <a:buFont typeface="Arial" charset="0"/>
              <a:buChar char="-"/>
            </a:pPr>
            <a:r>
              <a:rPr lang="en-US" sz="2400" dirty="0">
                <a:solidFill>
                  <a:srgbClr val="333399"/>
                </a:solidFill>
                <a:latin typeface="Times New Roman" pitchFamily="18" charset="0"/>
                <a:cs typeface="Times New Roman" pitchFamily="18" charset="0"/>
              </a:rPr>
              <a:t>Red Tide Characterization</a:t>
            </a:r>
          </a:p>
          <a:p>
            <a:pPr marL="800100" lvl="1" indent="-342900">
              <a:lnSpc>
                <a:spcPct val="90000"/>
              </a:lnSpc>
              <a:spcBef>
                <a:spcPct val="20000"/>
              </a:spcBef>
              <a:buFont typeface="Arial" charset="0"/>
              <a:buChar char="-"/>
            </a:pPr>
            <a:endParaRPr lang="en-US" sz="2400" dirty="0">
              <a:solidFill>
                <a:srgbClr val="333399"/>
              </a:solidFill>
            </a:endParaRPr>
          </a:p>
          <a:p>
            <a:pPr marL="342900" indent="-342900" algn="ctr">
              <a:lnSpc>
                <a:spcPct val="90000"/>
              </a:lnSpc>
              <a:spcBef>
                <a:spcPct val="20000"/>
              </a:spcBef>
              <a:buFont typeface="Arial" charset="0"/>
              <a:buNone/>
            </a:pPr>
            <a:endParaRPr lang="en-US" sz="3200" dirty="0">
              <a:solidFill>
                <a:srgbClr val="898989"/>
              </a:solidFill>
              <a:latin typeface="Calibri" pitchFamily="34" charset="0"/>
            </a:endParaRPr>
          </a:p>
        </p:txBody>
      </p:sp>
      <p:pic>
        <p:nvPicPr>
          <p:cNvPr id="13315" name="Picture 6"/>
          <p:cNvPicPr>
            <a:picLocks noChangeAspect="1"/>
          </p:cNvPicPr>
          <p:nvPr/>
        </p:nvPicPr>
        <p:blipFill>
          <a:blip r:embed="rId3" cstate="print"/>
          <a:srcRect/>
          <a:stretch>
            <a:fillRect/>
          </a:stretch>
        </p:blipFill>
        <p:spPr bwMode="auto">
          <a:xfrm>
            <a:off x="2971800" y="5715000"/>
            <a:ext cx="3733800" cy="982663"/>
          </a:xfrm>
          <a:prstGeom prst="rect">
            <a:avLst/>
          </a:prstGeom>
          <a:noFill/>
          <a:ln w="9525">
            <a:noFill/>
            <a:miter lim="800000"/>
            <a:headEnd/>
            <a:tailEnd/>
          </a:ln>
        </p:spPr>
      </p:pic>
      <p:sp>
        <p:nvSpPr>
          <p:cNvPr id="13316" name="TextBox 7"/>
          <p:cNvSpPr txBox="1">
            <a:spLocks noChangeArrowheads="1"/>
          </p:cNvSpPr>
          <p:nvPr/>
        </p:nvSpPr>
        <p:spPr bwMode="auto">
          <a:xfrm>
            <a:off x="4157663" y="4543425"/>
            <a:ext cx="5181600" cy="381000"/>
          </a:xfrm>
          <a:prstGeom prst="rect">
            <a:avLst/>
          </a:prstGeom>
          <a:noFill/>
          <a:ln w="9525">
            <a:noFill/>
            <a:miter lim="800000"/>
            <a:headEnd/>
            <a:tailEnd/>
          </a:ln>
        </p:spPr>
        <p:txBody>
          <a:bodyPr>
            <a:spAutoFit/>
          </a:bodyPr>
          <a:lstStyle/>
          <a:p>
            <a:r>
              <a:rPr lang="en-US" sz="1900" b="1" i="1">
                <a:latin typeface="Times New Roman" pitchFamily="18" charset="0"/>
                <a:cs typeface="Times New Roman" pitchFamily="18" charset="0"/>
              </a:rPr>
              <a:t>VIIRs validation, Hawaii, September 11, 2012</a:t>
            </a:r>
          </a:p>
        </p:txBody>
      </p:sp>
      <p:graphicFrame>
        <p:nvGraphicFramePr>
          <p:cNvPr id="10" name="Chart 9"/>
          <p:cNvGraphicFramePr/>
          <p:nvPr/>
        </p:nvGraphicFramePr>
        <p:xfrm>
          <a:off x="4200663" y="1913934"/>
          <a:ext cx="4638399" cy="2572932"/>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76200" y="6392411"/>
            <a:ext cx="694421" cy="369332"/>
          </a:xfrm>
          <a:prstGeom prst="rect">
            <a:avLst/>
          </a:prstGeom>
          <a:noFill/>
        </p:spPr>
        <p:txBody>
          <a:bodyPr wrap="none" rtlCol="0">
            <a:spAutoFit/>
          </a:bodyPr>
          <a:lstStyle/>
          <a:p>
            <a:r>
              <a:rPr lang="en-US" dirty="0" smtClean="0"/>
              <a:t>W-33</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76200"/>
            <a:ext cx="9144000" cy="2514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i="1" dirty="0">
                <a:latin typeface="Arial"/>
                <a:cs typeface="Arial"/>
              </a:rPr>
              <a:t>Introduction of a New Suite of Fog/Low Stratus (FLS) Products into NWS Operations via the </a:t>
            </a:r>
            <a:r>
              <a:rPr lang="en-US" sz="2400" b="1" i="1" dirty="0" smtClean="0">
                <a:latin typeface="Arial"/>
                <a:cs typeface="Arial"/>
              </a:rPr>
              <a:t>Satellite Proving Ground</a:t>
            </a:r>
          </a:p>
          <a:p>
            <a:r>
              <a:rPr lang="en-US" sz="2000" dirty="0" smtClean="0">
                <a:solidFill>
                  <a:srgbClr val="3333CC"/>
                </a:solidFill>
                <a:latin typeface="Arial" pitchFamily="34" charset="0"/>
                <a:cs typeface="Arial" pitchFamily="34" charset="0"/>
              </a:rPr>
              <a:t>Michael Pavolonis, Corey Calvert*, Scott Lindstrom* and Chad </a:t>
            </a:r>
            <a:r>
              <a:rPr lang="en-US" sz="2000" dirty="0" err="1" smtClean="0">
                <a:solidFill>
                  <a:srgbClr val="3333CC"/>
                </a:solidFill>
                <a:latin typeface="Arial" pitchFamily="34" charset="0"/>
                <a:cs typeface="Arial" pitchFamily="34" charset="0"/>
              </a:rPr>
              <a:t>Gravelle</a:t>
            </a:r>
            <a:r>
              <a:rPr lang="en-US" sz="2000" dirty="0" smtClean="0">
                <a:solidFill>
                  <a:srgbClr val="3333CC"/>
                </a:solidFill>
                <a:latin typeface="Arial" pitchFamily="34" charset="0"/>
                <a:cs typeface="Arial" pitchFamily="34" charset="0"/>
              </a:rPr>
              <a:t>**</a:t>
            </a:r>
          </a:p>
          <a:p>
            <a:r>
              <a:rPr lang="en-US" sz="1400" dirty="0" smtClean="0">
                <a:solidFill>
                  <a:srgbClr val="3333CC"/>
                </a:solidFill>
                <a:latin typeface="Arial" pitchFamily="34" charset="0"/>
                <a:cs typeface="Arial" pitchFamily="34" charset="0"/>
              </a:rPr>
              <a:t>NOAA/NESDIS Center for Satellite Applications and Research Advanced Satellite Product Branch, Madison, WI</a:t>
            </a:r>
          </a:p>
          <a:p>
            <a:r>
              <a:rPr lang="en-US" sz="1400" dirty="0" smtClean="0">
                <a:solidFill>
                  <a:srgbClr val="3333CC"/>
                </a:solidFill>
                <a:latin typeface="Arial" pitchFamily="34" charset="0"/>
                <a:cs typeface="Arial" pitchFamily="34" charset="0"/>
              </a:rPr>
              <a:t>*Cooperative Institute for Meteorological Satellite Studies, Madison, WI</a:t>
            </a:r>
          </a:p>
          <a:p>
            <a:r>
              <a:rPr lang="en-US" sz="1400" dirty="0" smtClean="0">
                <a:solidFill>
                  <a:srgbClr val="3333CC"/>
                </a:solidFill>
                <a:latin typeface="Arial" pitchFamily="34" charset="0"/>
                <a:cs typeface="Arial" pitchFamily="34" charset="0"/>
              </a:rPr>
              <a:t>** </a:t>
            </a:r>
            <a:r>
              <a:rPr lang="en-US" sz="1400" dirty="0">
                <a:solidFill>
                  <a:srgbClr val="3333CC"/>
                </a:solidFill>
                <a:latin typeface="Arial" pitchFamily="34" charset="0"/>
                <a:cs typeface="Arial" pitchFamily="34" charset="0"/>
              </a:rPr>
              <a:t>Cooperative Institute for Meteorological Satellite Studies, </a:t>
            </a:r>
            <a:r>
              <a:rPr lang="en-US" sz="1400" dirty="0" smtClean="0">
                <a:solidFill>
                  <a:srgbClr val="3333CC"/>
                </a:solidFill>
                <a:latin typeface="Arial" pitchFamily="34" charset="0"/>
                <a:cs typeface="Arial" pitchFamily="34" charset="0"/>
              </a:rPr>
              <a:t>Kansas City, Missouri</a:t>
            </a:r>
            <a:endParaRPr lang="en-US" sz="1400" dirty="0">
              <a:solidFill>
                <a:srgbClr val="3333CC"/>
              </a:solidFill>
              <a:latin typeface="Arial" pitchFamily="34" charset="0"/>
              <a:cs typeface="Arial" pitchFamily="34" charset="0"/>
            </a:endParaRPr>
          </a:p>
          <a:p>
            <a:pPr marL="285750" indent="-285750">
              <a:buFontTx/>
              <a:buChar char="•"/>
            </a:pPr>
            <a:endParaRPr lang="en-US" sz="1400" dirty="0">
              <a:solidFill>
                <a:srgbClr val="3333CC"/>
              </a:solidFill>
              <a:latin typeface="Arial" pitchFamily="34" charset="0"/>
              <a:cs typeface="Arial" pitchFamily="34" charset="0"/>
            </a:endParaRPr>
          </a:p>
        </p:txBody>
      </p:sp>
      <p:sp>
        <p:nvSpPr>
          <p:cNvPr id="5" name="Rectangle 5"/>
          <p:cNvSpPr txBox="1">
            <a:spLocks noChangeArrowheads="1"/>
          </p:cNvSpPr>
          <p:nvPr/>
        </p:nvSpPr>
        <p:spPr>
          <a:xfrm>
            <a:off x="76200" y="2209800"/>
            <a:ext cx="4876800" cy="3886200"/>
          </a:xfrm>
          <a:prstGeom prst="rect">
            <a:avLst/>
          </a:prstGeom>
          <a:solidFill>
            <a:schemeClr val="tx2">
              <a:lumMod val="20000"/>
              <a:lumOff val="80000"/>
            </a:schemeClr>
          </a:solidFill>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ts val="1200"/>
              </a:spcAft>
              <a:buFontTx/>
              <a:buChar char="•"/>
            </a:pPr>
            <a:r>
              <a:rPr lang="en-US" sz="2400" b="1" kern="0" noProof="0" dirty="0" smtClean="0">
                <a:solidFill>
                  <a:srgbClr val="000000"/>
                </a:solidFill>
                <a:latin typeface="Arial"/>
              </a:rPr>
              <a:t>Algorithm fuses satellite with other data sets (e.g. NWP, SST, etc…) to estimate the probability of different aviation flight rule categories and estimate the thickness of fog layers</a:t>
            </a:r>
          </a:p>
          <a:p>
            <a:pPr marL="342900" lvl="0" indent="-342900" algn="l" fontAlgn="base">
              <a:lnSpc>
                <a:spcPct val="90000"/>
              </a:lnSpc>
              <a:spcAft>
                <a:spcPts val="1200"/>
              </a:spcAft>
              <a:buFontTx/>
              <a:buChar char="•"/>
            </a:pPr>
            <a:r>
              <a:rPr lang="en-US" sz="2400" b="1" kern="0" dirty="0" smtClean="0">
                <a:solidFill>
                  <a:srgbClr val="000000"/>
                </a:solidFill>
                <a:latin typeface="Arial"/>
              </a:rPr>
              <a:t>A summary of forecaster feedback and some examples of how the products are being used will be presented</a:t>
            </a:r>
            <a:endParaRPr kumimoji="0" lang="en-US" sz="2400" b="1" i="0" u="none" strike="noStrike" kern="0" cap="none" spc="0" normalizeH="0" baseline="0" noProof="0" dirty="0" smtClean="0">
              <a:ln>
                <a:noFill/>
              </a:ln>
              <a:solidFill>
                <a:srgbClr val="000000"/>
              </a:solidFill>
              <a:effectLst/>
              <a:uLnTx/>
              <a:uFillTx/>
              <a:latin typeface="Arial"/>
            </a:endParaRPr>
          </a:p>
          <a:p>
            <a:pPr>
              <a:lnSpc>
                <a:spcPct val="90000"/>
              </a:lnSpc>
            </a:pP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5867800"/>
            <a:ext cx="3733800" cy="982579"/>
          </a:xfrm>
          <a:prstGeom prst="rect">
            <a:avLst/>
          </a:prstGeom>
        </p:spPr>
      </p:pic>
      <p:sp>
        <p:nvSpPr>
          <p:cNvPr id="8" name="TextBox 7"/>
          <p:cNvSpPr txBox="1"/>
          <p:nvPr/>
        </p:nvSpPr>
        <p:spPr>
          <a:xfrm>
            <a:off x="5029200" y="5483423"/>
            <a:ext cx="4191000" cy="307777"/>
          </a:xfrm>
          <a:prstGeom prst="rect">
            <a:avLst/>
          </a:prstGeom>
          <a:noFill/>
        </p:spPr>
        <p:txBody>
          <a:bodyPr wrap="square" rtlCol="0">
            <a:spAutoFit/>
          </a:bodyPr>
          <a:lstStyle/>
          <a:p>
            <a:r>
              <a:rPr lang="en-US" sz="1400" b="1" i="1" dirty="0" smtClean="0"/>
              <a:t>GOES-R IFR probabilities offshore Southern California</a:t>
            </a:r>
            <a:endParaRPr lang="en-US" sz="1400" b="1" i="1" dirty="0"/>
          </a:p>
        </p:txBody>
      </p:sp>
      <p:pic>
        <p:nvPicPr>
          <p:cNvPr id="9" name="Picture 8" descr="GOES_IFR_PROB_20130313_0500.png"/>
          <p:cNvPicPr>
            <a:picLocks noChangeAspect="1"/>
          </p:cNvPicPr>
          <p:nvPr/>
        </p:nvPicPr>
        <p:blipFill rotWithShape="1">
          <a:blip r:embed="rId4" cstate="print">
            <a:extLst>
              <a:ext uri="{28A0092B-C50C-407E-A947-70E740481C1C}">
                <a14:useLocalDpi xmlns:a14="http://schemas.microsoft.com/office/drawing/2010/main" val="0"/>
              </a:ext>
            </a:extLst>
          </a:blip>
          <a:srcRect l="50614" t="3" r="-219" b="50666"/>
          <a:stretch/>
        </p:blipFill>
        <p:spPr>
          <a:xfrm>
            <a:off x="5105399" y="2133600"/>
            <a:ext cx="3807175" cy="3340384"/>
          </a:xfrm>
          <a:prstGeom prst="rect">
            <a:avLst/>
          </a:prstGeom>
        </p:spPr>
      </p:pic>
      <p:sp>
        <p:nvSpPr>
          <p:cNvPr id="10" name="TextBox 9"/>
          <p:cNvSpPr txBox="1"/>
          <p:nvPr/>
        </p:nvSpPr>
        <p:spPr>
          <a:xfrm>
            <a:off x="76200" y="6392411"/>
            <a:ext cx="694421" cy="369332"/>
          </a:xfrm>
          <a:prstGeom prst="rect">
            <a:avLst/>
          </a:prstGeom>
          <a:noFill/>
        </p:spPr>
        <p:txBody>
          <a:bodyPr wrap="none" rtlCol="0">
            <a:spAutoFit/>
          </a:bodyPr>
          <a:lstStyle/>
          <a:p>
            <a:r>
              <a:rPr lang="en-US" dirty="0" smtClean="0"/>
              <a:t>W-35</a:t>
            </a:r>
            <a:endParaRPr lang="en-US" dirty="0"/>
          </a:p>
        </p:txBody>
      </p:sp>
    </p:spTree>
    <p:extLst>
      <p:ext uri="{BB962C8B-B14F-4D97-AF65-F5344CB8AC3E}">
        <p14:creationId xmlns:p14="http://schemas.microsoft.com/office/powerpoint/2010/main" val="489416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0000FF"/>
                </a:solidFill>
                <a:latin typeface="Arial" pitchFamily="34" charset="0"/>
                <a:cs typeface="Arial" pitchFamily="34" charset="0"/>
              </a:rPr>
              <a:t>ENVI &amp; IDL Services Engine: </a:t>
            </a:r>
            <a:br>
              <a:rPr lang="en-US" sz="2800" dirty="0" smtClean="0">
                <a:solidFill>
                  <a:srgbClr val="0000FF"/>
                </a:solidFill>
                <a:latin typeface="Arial" pitchFamily="34" charset="0"/>
                <a:cs typeface="Arial" pitchFamily="34" charset="0"/>
              </a:rPr>
            </a:br>
            <a:r>
              <a:rPr lang="en-US" sz="2800" dirty="0" smtClean="0">
                <a:solidFill>
                  <a:srgbClr val="0000FF"/>
                </a:solidFill>
                <a:latin typeface="Arial" pitchFamily="34" charset="0"/>
                <a:cs typeface="Arial" pitchFamily="34" charset="0"/>
              </a:rPr>
              <a:t>Earth and Planetary Image Processing for the Cloud</a:t>
            </a:r>
            <a:br>
              <a:rPr lang="en-US" sz="2800" dirty="0" smtClean="0">
                <a:solidFill>
                  <a:srgbClr val="0000FF"/>
                </a:solidFill>
                <a:latin typeface="Arial" pitchFamily="34" charset="0"/>
                <a:cs typeface="Arial" pitchFamily="34" charset="0"/>
              </a:rPr>
            </a:br>
            <a:r>
              <a:rPr lang="en-US" sz="2800" dirty="0" smtClean="0">
                <a:solidFill>
                  <a:srgbClr val="0000FF"/>
                </a:solidFill>
                <a:latin typeface="Arial" pitchFamily="34" charset="0"/>
                <a:cs typeface="Arial" pitchFamily="34" charset="0"/>
              </a:rPr>
              <a:t>Thomas Harris</a:t>
            </a:r>
          </a:p>
          <a:p>
            <a:r>
              <a:rPr lang="en-US" sz="1800" dirty="0" smtClean="0">
                <a:solidFill>
                  <a:srgbClr val="0000FF"/>
                </a:solidFill>
                <a:latin typeface="Arial" pitchFamily="34" charset="0"/>
                <a:cs typeface="Arial" pitchFamily="34" charset="0"/>
              </a:rPr>
              <a:t>Exelis Visual Information Solutions, Boulder, CO</a:t>
            </a:r>
            <a:endParaRPr lang="en-US" sz="18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76200" y="1905000"/>
            <a:ext cx="48768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kumimoji="0" lang="en-US" sz="2800" b="0" i="0" u="none" strike="noStrike" kern="0" cap="none" spc="0" normalizeH="0" baseline="0" noProof="0" dirty="0" smtClean="0">
                <a:ln>
                  <a:noFill/>
                </a:ln>
                <a:solidFill>
                  <a:srgbClr val="333399"/>
                </a:solidFill>
                <a:effectLst/>
                <a:uLnTx/>
                <a:uFillTx/>
                <a:latin typeface="Arial"/>
                <a:ea typeface="+mn-ea"/>
                <a:cs typeface="+mn-cs"/>
              </a:rPr>
              <a:t>Enterprise deployment of COTS Earth Science Geospatial Platform</a:t>
            </a:r>
          </a:p>
          <a:p>
            <a:pPr marL="742950" lvl="1" indent="-285750" algn="l" fontAlgn="base">
              <a:lnSpc>
                <a:spcPct val="90000"/>
              </a:lnSpc>
              <a:spcAft>
                <a:spcPct val="0"/>
              </a:spcAft>
              <a:buFontTx/>
              <a:buChar char="–"/>
            </a:pPr>
            <a:r>
              <a:rPr kumimoji="0" lang="en-US" sz="2000" b="0" i="0" u="none" strike="noStrike" kern="0" cap="none" spc="0" normalizeH="0" baseline="0" noProof="0" dirty="0" smtClean="0">
                <a:ln>
                  <a:noFill/>
                </a:ln>
                <a:solidFill>
                  <a:srgbClr val="009999"/>
                </a:solidFill>
                <a:effectLst/>
                <a:uLnTx/>
                <a:uFillTx/>
                <a:latin typeface="Arial"/>
              </a:rPr>
              <a:t>Existing IDL</a:t>
            </a:r>
            <a:r>
              <a:rPr kumimoji="0" lang="en-US" sz="2000" b="0" i="0" u="none" strike="noStrike" kern="0" cap="none" spc="0" normalizeH="0" noProof="0" dirty="0" smtClean="0">
                <a:ln>
                  <a:noFill/>
                </a:ln>
                <a:solidFill>
                  <a:srgbClr val="009999"/>
                </a:solidFill>
                <a:effectLst/>
                <a:uLnTx/>
                <a:uFillTx/>
                <a:latin typeface="Arial"/>
              </a:rPr>
              <a:t> and ENVI code can be published for use in the enterprise</a:t>
            </a:r>
          </a:p>
          <a:p>
            <a:pPr marL="742950" lvl="1" indent="-285750" algn="l" fontAlgn="base">
              <a:lnSpc>
                <a:spcPct val="90000"/>
              </a:lnSpc>
              <a:spcAft>
                <a:spcPct val="0"/>
              </a:spcAft>
              <a:buFontTx/>
              <a:buChar char="–"/>
            </a:pPr>
            <a:r>
              <a:rPr lang="en-US" sz="2000" kern="0" baseline="0" dirty="0" smtClean="0">
                <a:solidFill>
                  <a:srgbClr val="009999"/>
                </a:solidFill>
                <a:latin typeface="Arial"/>
              </a:rPr>
              <a:t>Large-scale</a:t>
            </a:r>
            <a:r>
              <a:rPr lang="en-US" sz="2000" kern="0" dirty="0" smtClean="0">
                <a:solidFill>
                  <a:srgbClr val="009999"/>
                </a:solidFill>
                <a:latin typeface="Arial"/>
              </a:rPr>
              <a:t> parallel computation is accessible via master/worker architecture </a:t>
            </a:r>
          </a:p>
          <a:p>
            <a:pPr marL="742950" lvl="1" indent="-285750" algn="l" fontAlgn="base">
              <a:lnSpc>
                <a:spcPct val="90000"/>
              </a:lnSpc>
              <a:spcAft>
                <a:spcPct val="0"/>
              </a:spcAft>
              <a:buFontTx/>
              <a:buChar char="–"/>
            </a:pPr>
            <a:r>
              <a:rPr kumimoji="0" lang="en-US" sz="2000" b="0" i="0" u="none" strike="noStrike" kern="0" cap="none" spc="0" normalizeH="0" baseline="0" noProof="0" dirty="0" smtClean="0">
                <a:ln>
                  <a:noFill/>
                </a:ln>
                <a:solidFill>
                  <a:srgbClr val="009999"/>
                </a:solidFill>
                <a:effectLst/>
                <a:uLnTx/>
                <a:uFillTx/>
                <a:latin typeface="Arial"/>
              </a:rPr>
              <a:t>Easy-to-use</a:t>
            </a:r>
            <a:r>
              <a:rPr kumimoji="0" lang="en-US" sz="2000" b="0" i="0" u="none" strike="noStrike" kern="0" cap="none" spc="0" normalizeH="0" noProof="0" dirty="0" smtClean="0">
                <a:ln>
                  <a:noFill/>
                </a:ln>
                <a:solidFill>
                  <a:srgbClr val="009999"/>
                </a:solidFill>
                <a:effectLst/>
                <a:uLnTx/>
                <a:uFillTx/>
                <a:latin typeface="Arial"/>
              </a:rPr>
              <a:t> HTTP-based </a:t>
            </a:r>
            <a:r>
              <a:rPr kumimoji="0" lang="en-US" sz="2000" b="0" i="0" u="none" strike="noStrike" kern="0" cap="none" spc="0" normalizeH="0" noProof="0" dirty="0" err="1" smtClean="0">
                <a:ln>
                  <a:noFill/>
                </a:ln>
                <a:solidFill>
                  <a:srgbClr val="009999"/>
                </a:solidFill>
                <a:effectLst/>
                <a:uLnTx/>
                <a:uFillTx/>
                <a:latin typeface="Arial"/>
              </a:rPr>
              <a:t>RESTful</a:t>
            </a:r>
            <a:r>
              <a:rPr kumimoji="0" lang="en-US" sz="2000" b="0" i="0" u="none" strike="noStrike" kern="0" cap="none" spc="0" normalizeH="0" noProof="0" dirty="0" smtClean="0">
                <a:ln>
                  <a:noFill/>
                </a:ln>
                <a:solidFill>
                  <a:srgbClr val="009999"/>
                </a:solidFill>
                <a:effectLst/>
                <a:uLnTx/>
                <a:uFillTx/>
                <a:latin typeface="Arial"/>
              </a:rPr>
              <a:t> messaging for </a:t>
            </a:r>
            <a:r>
              <a:rPr kumimoji="0" lang="en-US" sz="2000" b="0" i="0" u="none" strike="noStrike" kern="0" cap="none" spc="0" normalizeH="0" baseline="0" noProof="0" dirty="0" smtClean="0">
                <a:ln>
                  <a:noFill/>
                </a:ln>
                <a:solidFill>
                  <a:srgbClr val="009999"/>
                </a:solidFill>
                <a:effectLst/>
                <a:uLnTx/>
                <a:uFillTx/>
                <a:latin typeface="Arial"/>
              </a:rPr>
              <a:t> </a:t>
            </a:r>
            <a:endParaRPr lang="en-US" sz="2000" kern="0" dirty="0">
              <a:solidFill>
                <a:srgbClr val="009999"/>
              </a:solidFill>
              <a:latin typeface="Arial"/>
            </a:endParaRPr>
          </a:p>
          <a:p>
            <a:pPr>
              <a:lnSpc>
                <a:spcPct val="90000"/>
              </a:lnSpc>
            </a:pP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5867800"/>
            <a:ext cx="3733800" cy="982579"/>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4902200" y="1981200"/>
            <a:ext cx="4165600" cy="3124200"/>
          </a:xfrm>
          <a:prstGeom prst="rect">
            <a:avLst/>
          </a:prstGeom>
          <a:noFill/>
          <a:ln w="9525">
            <a:noFill/>
            <a:miter lim="800000"/>
            <a:headEnd/>
            <a:tailEnd/>
          </a:ln>
        </p:spPr>
      </p:pic>
      <p:sp>
        <p:nvSpPr>
          <p:cNvPr id="8" name="TextBox 7"/>
          <p:cNvSpPr txBox="1"/>
          <p:nvPr/>
        </p:nvSpPr>
        <p:spPr>
          <a:xfrm>
            <a:off x="4953000" y="4564443"/>
            <a:ext cx="4191000" cy="276999"/>
          </a:xfrm>
          <a:prstGeom prst="rect">
            <a:avLst/>
          </a:prstGeom>
          <a:noFill/>
        </p:spPr>
        <p:txBody>
          <a:bodyPr wrap="square" rtlCol="0">
            <a:spAutoFit/>
          </a:bodyPr>
          <a:lstStyle/>
          <a:p>
            <a:pPr algn="ctr"/>
            <a:r>
              <a:rPr lang="en-US" sz="1200" i="1" dirty="0" smtClean="0"/>
              <a:t>IDL and ENVI Service Authoring, Deployment &amp; Consumption</a:t>
            </a:r>
            <a:endParaRPr lang="en-US" sz="1200" i="1" dirty="0"/>
          </a:p>
        </p:txBody>
      </p:sp>
      <p:sp>
        <p:nvSpPr>
          <p:cNvPr id="9" name="TextBox 8"/>
          <p:cNvSpPr txBox="1"/>
          <p:nvPr/>
        </p:nvSpPr>
        <p:spPr>
          <a:xfrm>
            <a:off x="76200" y="6392411"/>
            <a:ext cx="694421" cy="369332"/>
          </a:xfrm>
          <a:prstGeom prst="rect">
            <a:avLst/>
          </a:prstGeom>
          <a:noFill/>
        </p:spPr>
        <p:txBody>
          <a:bodyPr wrap="none" rtlCol="0">
            <a:spAutoFit/>
          </a:bodyPr>
          <a:lstStyle/>
          <a:p>
            <a:r>
              <a:rPr lang="en-US" dirty="0" smtClean="0"/>
              <a:t>W-37</a:t>
            </a:r>
            <a:endParaRPr lang="en-US" dirty="0"/>
          </a:p>
        </p:txBody>
      </p:sp>
    </p:spTree>
    <p:extLst>
      <p:ext uri="{BB962C8B-B14F-4D97-AF65-F5344CB8AC3E}">
        <p14:creationId xmlns:p14="http://schemas.microsoft.com/office/powerpoint/2010/main" val="1317634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70025"/>
          </a:xfrm>
        </p:spPr>
        <p:txBody>
          <a:bodyPr/>
          <a:lstStyle/>
          <a:p>
            <a:r>
              <a:rPr lang="en-US" dirty="0" smtClean="0"/>
              <a:t>NSC-2013 Poster Plan </a:t>
            </a:r>
            <a:r>
              <a:rPr lang="en-US" dirty="0" smtClean="0"/>
              <a:t/>
            </a:r>
            <a:br>
              <a:rPr lang="en-US" dirty="0" smtClean="0"/>
            </a:br>
            <a:r>
              <a:rPr lang="en-US" dirty="0" smtClean="0"/>
              <a:t>(</a:t>
            </a:r>
            <a:r>
              <a:rPr lang="en-US" dirty="0" smtClean="0"/>
              <a:t>NCWCP atrium)</a:t>
            </a:r>
            <a:endParaRPr lang="en-US" dirty="0"/>
          </a:p>
        </p:txBody>
      </p:sp>
      <p:sp>
        <p:nvSpPr>
          <p:cNvPr id="4" name="Isosceles Triangle 3"/>
          <p:cNvSpPr/>
          <p:nvPr/>
        </p:nvSpPr>
        <p:spPr>
          <a:xfrm rot="-5400000">
            <a:off x="1714500" y="-342900"/>
            <a:ext cx="5257800" cy="8229600"/>
          </a:xfrm>
          <a:prstGeom prst="triangle">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rot="-1080000">
            <a:off x="169475" y="2189584"/>
            <a:ext cx="5953069" cy="640080"/>
          </a:xfrm>
          <a:prstGeom prst="rect">
            <a:avLst/>
          </a:prstGeom>
          <a:noFill/>
          <a:ln>
            <a:solidFill>
              <a:schemeClr val="accent1">
                <a:shade val="50000"/>
              </a:schemeClr>
            </a:solidFill>
          </a:ln>
        </p:spPr>
        <p:txBody>
          <a:bodyPr wrap="square" rtlCol="0">
            <a:spAutoFit/>
          </a:bodyPr>
          <a:lstStyle/>
          <a:p>
            <a:r>
              <a:rPr lang="en-US" dirty="0" smtClean="0">
                <a:solidFill>
                  <a:prstClr val="black"/>
                </a:solidFill>
              </a:rPr>
              <a:t>                                                   ~75’ </a:t>
            </a:r>
            <a:endParaRPr lang="en-US" dirty="0">
              <a:solidFill>
                <a:prstClr val="black"/>
              </a:solidFill>
            </a:endParaRPr>
          </a:p>
        </p:txBody>
      </p:sp>
      <p:sp>
        <p:nvSpPr>
          <p:cNvPr id="6" name="TextBox 5"/>
          <p:cNvSpPr txBox="1"/>
          <p:nvPr/>
        </p:nvSpPr>
        <p:spPr>
          <a:xfrm rot="1080000">
            <a:off x="26823" y="4822318"/>
            <a:ext cx="6828303" cy="646331"/>
          </a:xfrm>
          <a:prstGeom prst="rect">
            <a:avLst/>
          </a:prstGeom>
          <a:noFill/>
          <a:ln>
            <a:solidFill>
              <a:schemeClr val="accent1">
                <a:shade val="50000"/>
              </a:schemeClr>
            </a:solidFill>
          </a:ln>
        </p:spPr>
        <p:txBody>
          <a:bodyPr wrap="square" rtlCol="0">
            <a:spAutoFit/>
          </a:bodyPr>
          <a:lstStyle/>
          <a:p>
            <a:r>
              <a:rPr lang="en-US" dirty="0" smtClean="0">
                <a:solidFill>
                  <a:prstClr val="black"/>
                </a:solidFill>
              </a:rPr>
              <a:t>                                                                      </a:t>
            </a:r>
          </a:p>
          <a:p>
            <a:r>
              <a:rPr lang="en-US" dirty="0">
                <a:solidFill>
                  <a:prstClr val="black"/>
                </a:solidFill>
              </a:rPr>
              <a:t> </a:t>
            </a:r>
            <a:r>
              <a:rPr lang="en-US" dirty="0" smtClean="0">
                <a:solidFill>
                  <a:prstClr val="black"/>
                </a:solidFill>
              </a:rPr>
              <a:t>                                                           ~90’</a:t>
            </a:r>
            <a:endParaRPr lang="en-US" dirty="0">
              <a:solidFill>
                <a:prstClr val="black"/>
              </a:solidFill>
            </a:endParaRPr>
          </a:p>
        </p:txBody>
      </p:sp>
      <p:sp>
        <p:nvSpPr>
          <p:cNvPr id="7" name="Rectangle 6"/>
          <p:cNvSpPr/>
          <p:nvPr/>
        </p:nvSpPr>
        <p:spPr>
          <a:xfrm rot="-1080000">
            <a:off x="5814096" y="1823753"/>
            <a:ext cx="1059852" cy="670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STAIRS</a:t>
            </a:r>
            <a:endParaRPr lang="en-US" dirty="0">
              <a:solidFill>
                <a:prstClr val="white"/>
              </a:solidFill>
            </a:endParaRPr>
          </a:p>
        </p:txBody>
      </p:sp>
      <p:sp>
        <p:nvSpPr>
          <p:cNvPr id="9" name="Rectangle 8"/>
          <p:cNvSpPr/>
          <p:nvPr/>
        </p:nvSpPr>
        <p:spPr>
          <a:xfrm rot="21124380">
            <a:off x="4867785" y="2886283"/>
            <a:ext cx="549020" cy="47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rot="-1020000">
            <a:off x="1894374" y="3149500"/>
            <a:ext cx="549020" cy="47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rot="-1020000">
            <a:off x="2433406" y="2974813"/>
            <a:ext cx="549020" cy="47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5334000" y="4447913"/>
            <a:ext cx="549020" cy="47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rot="-1020000">
            <a:off x="3494574" y="2670013"/>
            <a:ext cx="549020" cy="47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rot="20408061">
            <a:off x="4033606" y="2497993"/>
            <a:ext cx="549020" cy="47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rot="960000">
            <a:off x="826614" y="3992175"/>
            <a:ext cx="549020" cy="47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rot="960000">
            <a:off x="2045814" y="4449375"/>
            <a:ext cx="549020" cy="47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rot="960000">
            <a:off x="2586766" y="4601775"/>
            <a:ext cx="549020" cy="47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rot="960000">
            <a:off x="3950814" y="5058975"/>
            <a:ext cx="549020" cy="47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rot="960000">
            <a:off x="4491766" y="5211375"/>
            <a:ext cx="549020" cy="47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rot="960000">
            <a:off x="5634765" y="5561138"/>
            <a:ext cx="549020" cy="47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1828800" y="3733800"/>
            <a:ext cx="549020" cy="47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2362200" y="3733800"/>
            <a:ext cx="549020" cy="47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228600" y="1295400"/>
            <a:ext cx="304800" cy="3048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p:nvSpPr>
        <p:spPr>
          <a:xfrm rot="960000">
            <a:off x="6168166" y="5713538"/>
            <a:ext cx="549020" cy="47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p:nvSpPr>
        <p:spPr>
          <a:xfrm>
            <a:off x="5791994" y="3588208"/>
            <a:ext cx="549020" cy="47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Box 41"/>
          <p:cNvSpPr txBox="1"/>
          <p:nvPr/>
        </p:nvSpPr>
        <p:spPr>
          <a:xfrm>
            <a:off x="533400" y="1261646"/>
            <a:ext cx="2782635" cy="338554"/>
          </a:xfrm>
          <a:prstGeom prst="rect">
            <a:avLst/>
          </a:prstGeom>
          <a:noFill/>
        </p:spPr>
        <p:txBody>
          <a:bodyPr wrap="square" rtlCol="0">
            <a:spAutoFit/>
          </a:bodyPr>
          <a:lstStyle/>
          <a:p>
            <a:r>
              <a:rPr lang="en-US" sz="1600" dirty="0" smtClean="0">
                <a:solidFill>
                  <a:prstClr val="black"/>
                </a:solidFill>
              </a:rPr>
              <a:t>= 25’ 2” between columns</a:t>
            </a:r>
            <a:endParaRPr lang="en-US" sz="1600" dirty="0">
              <a:solidFill>
                <a:prstClr val="black"/>
              </a:solidFill>
            </a:endParaRPr>
          </a:p>
        </p:txBody>
      </p:sp>
      <p:sp>
        <p:nvSpPr>
          <p:cNvPr id="43" name="Oval 42"/>
          <p:cNvSpPr/>
          <p:nvPr/>
        </p:nvSpPr>
        <p:spPr>
          <a:xfrm>
            <a:off x="5181600" y="5410200"/>
            <a:ext cx="304800" cy="3048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p:cNvSpPr/>
          <p:nvPr/>
        </p:nvSpPr>
        <p:spPr>
          <a:xfrm>
            <a:off x="3352800" y="4800600"/>
            <a:ext cx="304800" cy="3048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p:cNvSpPr/>
          <p:nvPr/>
        </p:nvSpPr>
        <p:spPr>
          <a:xfrm>
            <a:off x="4800600" y="1981200"/>
            <a:ext cx="304800" cy="3048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p:cNvSpPr/>
          <p:nvPr/>
        </p:nvSpPr>
        <p:spPr>
          <a:xfrm>
            <a:off x="3048000" y="2514600"/>
            <a:ext cx="304800" cy="3048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p:cNvSpPr/>
          <p:nvPr/>
        </p:nvSpPr>
        <p:spPr>
          <a:xfrm>
            <a:off x="1524000" y="4191000"/>
            <a:ext cx="304800" cy="3048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p:cNvSpPr/>
          <p:nvPr/>
        </p:nvSpPr>
        <p:spPr>
          <a:xfrm>
            <a:off x="1447800" y="3048000"/>
            <a:ext cx="304800" cy="3048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Oval 48"/>
          <p:cNvSpPr/>
          <p:nvPr/>
        </p:nvSpPr>
        <p:spPr>
          <a:xfrm>
            <a:off x="6858000" y="5943600"/>
            <a:ext cx="304800" cy="3048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p:nvSpPr>
        <p:spPr>
          <a:xfrm>
            <a:off x="3184780" y="3733800"/>
            <a:ext cx="549020" cy="47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p:nvSpPr>
        <p:spPr>
          <a:xfrm>
            <a:off x="3733800" y="3733800"/>
            <a:ext cx="549020" cy="47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p:cNvSpPr/>
          <p:nvPr/>
        </p:nvSpPr>
        <p:spPr>
          <a:xfrm>
            <a:off x="4267200" y="3733800"/>
            <a:ext cx="549020" cy="47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p:nvSpPr>
        <p:spPr>
          <a:xfrm>
            <a:off x="5867400" y="4447913"/>
            <a:ext cx="549020" cy="47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p:nvSpPr>
        <p:spPr>
          <a:xfrm>
            <a:off x="6324600" y="3581400"/>
            <a:ext cx="549020" cy="47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p:nvSpPr>
        <p:spPr>
          <a:xfrm rot="20609495">
            <a:off x="827092" y="3506017"/>
            <a:ext cx="549020" cy="478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Oval 52"/>
          <p:cNvSpPr/>
          <p:nvPr/>
        </p:nvSpPr>
        <p:spPr>
          <a:xfrm>
            <a:off x="8153400" y="6324600"/>
            <a:ext cx="304800" cy="304800"/>
          </a:xfrm>
          <a:prstGeom prst="ellipse">
            <a:avLst/>
          </a:prstGeom>
          <a:gradFill>
            <a:gsLst>
              <a:gs pos="0">
                <a:srgbClr val="FFC000"/>
              </a:gs>
              <a:gs pos="77000">
                <a:srgbClr val="9CB86E"/>
              </a:gs>
              <a:gs pos="100000">
                <a:srgbClr val="156B13"/>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Oval 57"/>
          <p:cNvSpPr/>
          <p:nvPr/>
        </p:nvSpPr>
        <p:spPr>
          <a:xfrm>
            <a:off x="8153400" y="4267200"/>
            <a:ext cx="304800" cy="3048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Oval 58"/>
          <p:cNvSpPr/>
          <p:nvPr/>
        </p:nvSpPr>
        <p:spPr>
          <a:xfrm>
            <a:off x="8153400" y="2438400"/>
            <a:ext cx="304800" cy="304800"/>
          </a:xfrm>
          <a:prstGeom prst="ellipse">
            <a:avLst/>
          </a:prstGeom>
          <a:gradFill>
            <a:gsLst>
              <a:gs pos="0">
                <a:srgbClr val="FFC000"/>
              </a:gs>
              <a:gs pos="15000">
                <a:srgbClr val="FFC000"/>
              </a:gs>
              <a:gs pos="100000">
                <a:srgbClr val="FFFF00"/>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p:cNvSpPr/>
          <p:nvPr/>
        </p:nvSpPr>
        <p:spPr>
          <a:xfrm>
            <a:off x="8153400" y="914400"/>
            <a:ext cx="3048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p:cNvSpPr/>
          <p:nvPr/>
        </p:nvSpPr>
        <p:spPr>
          <a:xfrm>
            <a:off x="228600" y="1676400"/>
            <a:ext cx="304800" cy="3048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TextBox 61"/>
          <p:cNvSpPr txBox="1"/>
          <p:nvPr/>
        </p:nvSpPr>
        <p:spPr>
          <a:xfrm>
            <a:off x="493721" y="1642646"/>
            <a:ext cx="2706679" cy="338554"/>
          </a:xfrm>
          <a:prstGeom prst="rect">
            <a:avLst/>
          </a:prstGeom>
          <a:noFill/>
        </p:spPr>
        <p:txBody>
          <a:bodyPr wrap="square" rtlCol="0">
            <a:spAutoFit/>
          </a:bodyPr>
          <a:lstStyle/>
          <a:p>
            <a:r>
              <a:rPr lang="en-US" sz="1600" dirty="0" smtClean="0">
                <a:solidFill>
                  <a:prstClr val="black"/>
                </a:solidFill>
              </a:rPr>
              <a:t>= 16’ 8” between columns</a:t>
            </a:r>
            <a:endParaRPr lang="en-US" sz="1600" dirty="0">
              <a:solidFill>
                <a:prstClr val="black"/>
              </a:solidFill>
            </a:endParaRPr>
          </a:p>
        </p:txBody>
      </p:sp>
      <p:sp>
        <p:nvSpPr>
          <p:cNvPr id="63" name="TextBox 62"/>
          <p:cNvSpPr txBox="1"/>
          <p:nvPr/>
        </p:nvSpPr>
        <p:spPr>
          <a:xfrm>
            <a:off x="76200" y="914400"/>
            <a:ext cx="1143000" cy="369332"/>
          </a:xfrm>
          <a:prstGeom prst="rect">
            <a:avLst/>
          </a:prstGeom>
          <a:noFill/>
        </p:spPr>
        <p:txBody>
          <a:bodyPr wrap="square" rtlCol="0">
            <a:spAutoFit/>
          </a:bodyPr>
          <a:lstStyle/>
          <a:p>
            <a:r>
              <a:rPr lang="en-US" dirty="0">
                <a:solidFill>
                  <a:prstClr val="black"/>
                </a:solidFill>
              </a:rPr>
              <a:t> </a:t>
            </a:r>
            <a:r>
              <a:rPr lang="en-US" dirty="0" smtClean="0">
                <a:solidFill>
                  <a:prstClr val="black"/>
                </a:solidFill>
              </a:rPr>
              <a:t> Columns    </a:t>
            </a:r>
            <a:endParaRPr lang="en-US" dirty="0">
              <a:solidFill>
                <a:prstClr val="black"/>
              </a:solidFill>
            </a:endParaRPr>
          </a:p>
        </p:txBody>
      </p:sp>
      <p:sp>
        <p:nvSpPr>
          <p:cNvPr id="64" name="Oval 63"/>
          <p:cNvSpPr/>
          <p:nvPr/>
        </p:nvSpPr>
        <p:spPr>
          <a:xfrm>
            <a:off x="228600" y="2057400"/>
            <a:ext cx="3048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TextBox 64"/>
          <p:cNvSpPr txBox="1"/>
          <p:nvPr/>
        </p:nvSpPr>
        <p:spPr>
          <a:xfrm>
            <a:off x="493721" y="1981200"/>
            <a:ext cx="2859079" cy="338554"/>
          </a:xfrm>
          <a:prstGeom prst="rect">
            <a:avLst/>
          </a:prstGeom>
          <a:noFill/>
        </p:spPr>
        <p:txBody>
          <a:bodyPr wrap="square" rtlCol="0">
            <a:spAutoFit/>
          </a:bodyPr>
          <a:lstStyle/>
          <a:p>
            <a:r>
              <a:rPr lang="en-US" sz="1600" dirty="0" smtClean="0">
                <a:solidFill>
                  <a:prstClr val="black"/>
                </a:solidFill>
              </a:rPr>
              <a:t>= 11’ 11” between columns</a:t>
            </a:r>
            <a:endParaRPr lang="en-US" sz="1600" dirty="0">
              <a:solidFill>
                <a:prstClr val="black"/>
              </a:solidFill>
            </a:endParaRPr>
          </a:p>
        </p:txBody>
      </p:sp>
      <p:sp>
        <p:nvSpPr>
          <p:cNvPr id="66" name="TextBox 65"/>
          <p:cNvSpPr txBox="1"/>
          <p:nvPr/>
        </p:nvSpPr>
        <p:spPr>
          <a:xfrm>
            <a:off x="6437565" y="5791200"/>
            <a:ext cx="420435" cy="369332"/>
          </a:xfrm>
          <a:prstGeom prst="rect">
            <a:avLst/>
          </a:prstGeom>
          <a:noFill/>
        </p:spPr>
        <p:txBody>
          <a:bodyPr wrap="square" rtlCol="0">
            <a:spAutoFit/>
          </a:bodyPr>
          <a:lstStyle/>
          <a:p>
            <a:r>
              <a:rPr lang="en-US" dirty="0">
                <a:solidFill>
                  <a:prstClr val="black"/>
                </a:solidFill>
              </a:rPr>
              <a:t>1</a:t>
            </a:r>
          </a:p>
        </p:txBody>
      </p:sp>
      <p:sp>
        <p:nvSpPr>
          <p:cNvPr id="67" name="TextBox 66"/>
          <p:cNvSpPr txBox="1"/>
          <p:nvPr/>
        </p:nvSpPr>
        <p:spPr>
          <a:xfrm>
            <a:off x="5486400" y="5486400"/>
            <a:ext cx="420435" cy="369332"/>
          </a:xfrm>
          <a:prstGeom prst="rect">
            <a:avLst/>
          </a:prstGeom>
          <a:noFill/>
        </p:spPr>
        <p:txBody>
          <a:bodyPr wrap="square" rtlCol="0">
            <a:spAutoFit/>
          </a:bodyPr>
          <a:lstStyle/>
          <a:p>
            <a:r>
              <a:rPr lang="en-US" dirty="0" smtClean="0">
                <a:solidFill>
                  <a:prstClr val="black"/>
                </a:solidFill>
              </a:rPr>
              <a:t>4</a:t>
            </a:r>
            <a:endParaRPr lang="en-US" dirty="0">
              <a:solidFill>
                <a:prstClr val="black"/>
              </a:solidFill>
            </a:endParaRPr>
          </a:p>
        </p:txBody>
      </p:sp>
      <p:sp>
        <p:nvSpPr>
          <p:cNvPr id="68" name="TextBox 67"/>
          <p:cNvSpPr txBox="1"/>
          <p:nvPr/>
        </p:nvSpPr>
        <p:spPr>
          <a:xfrm>
            <a:off x="4800600" y="5257800"/>
            <a:ext cx="420435" cy="369332"/>
          </a:xfrm>
          <a:prstGeom prst="rect">
            <a:avLst/>
          </a:prstGeom>
          <a:noFill/>
        </p:spPr>
        <p:txBody>
          <a:bodyPr wrap="square" rtlCol="0">
            <a:spAutoFit/>
          </a:bodyPr>
          <a:lstStyle/>
          <a:p>
            <a:r>
              <a:rPr lang="en-US" dirty="0">
                <a:solidFill>
                  <a:prstClr val="black"/>
                </a:solidFill>
              </a:rPr>
              <a:t>5</a:t>
            </a:r>
          </a:p>
        </p:txBody>
      </p:sp>
      <p:sp>
        <p:nvSpPr>
          <p:cNvPr id="69" name="TextBox 68"/>
          <p:cNvSpPr txBox="1"/>
          <p:nvPr/>
        </p:nvSpPr>
        <p:spPr>
          <a:xfrm>
            <a:off x="3810000" y="4953000"/>
            <a:ext cx="420435" cy="369332"/>
          </a:xfrm>
          <a:prstGeom prst="rect">
            <a:avLst/>
          </a:prstGeom>
          <a:noFill/>
        </p:spPr>
        <p:txBody>
          <a:bodyPr wrap="square" rtlCol="0">
            <a:spAutoFit/>
          </a:bodyPr>
          <a:lstStyle/>
          <a:p>
            <a:r>
              <a:rPr lang="en-US" dirty="0" smtClean="0">
                <a:solidFill>
                  <a:prstClr val="black"/>
                </a:solidFill>
              </a:rPr>
              <a:t>8</a:t>
            </a:r>
            <a:endParaRPr lang="en-US" dirty="0">
              <a:solidFill>
                <a:prstClr val="black"/>
              </a:solidFill>
            </a:endParaRPr>
          </a:p>
        </p:txBody>
      </p:sp>
      <p:sp>
        <p:nvSpPr>
          <p:cNvPr id="70" name="TextBox 69"/>
          <p:cNvSpPr txBox="1"/>
          <p:nvPr/>
        </p:nvSpPr>
        <p:spPr>
          <a:xfrm>
            <a:off x="2932365" y="4648200"/>
            <a:ext cx="420435" cy="369332"/>
          </a:xfrm>
          <a:prstGeom prst="rect">
            <a:avLst/>
          </a:prstGeom>
          <a:noFill/>
        </p:spPr>
        <p:txBody>
          <a:bodyPr wrap="square" rtlCol="0">
            <a:spAutoFit/>
          </a:bodyPr>
          <a:lstStyle/>
          <a:p>
            <a:r>
              <a:rPr lang="en-US" dirty="0">
                <a:solidFill>
                  <a:prstClr val="black"/>
                </a:solidFill>
              </a:rPr>
              <a:t>9</a:t>
            </a:r>
          </a:p>
        </p:txBody>
      </p:sp>
      <p:sp>
        <p:nvSpPr>
          <p:cNvPr id="71" name="TextBox 70"/>
          <p:cNvSpPr txBox="1"/>
          <p:nvPr/>
        </p:nvSpPr>
        <p:spPr>
          <a:xfrm>
            <a:off x="1828800" y="4355068"/>
            <a:ext cx="420435" cy="369332"/>
          </a:xfrm>
          <a:prstGeom prst="rect">
            <a:avLst/>
          </a:prstGeom>
          <a:noFill/>
        </p:spPr>
        <p:txBody>
          <a:bodyPr wrap="square" rtlCol="0">
            <a:spAutoFit/>
          </a:bodyPr>
          <a:lstStyle/>
          <a:p>
            <a:r>
              <a:rPr lang="en-US" dirty="0" smtClean="0">
                <a:solidFill>
                  <a:prstClr val="black"/>
                </a:solidFill>
              </a:rPr>
              <a:t>12</a:t>
            </a:r>
            <a:endParaRPr lang="en-US" dirty="0">
              <a:solidFill>
                <a:prstClr val="black"/>
              </a:solidFill>
            </a:endParaRPr>
          </a:p>
        </p:txBody>
      </p:sp>
      <p:sp>
        <p:nvSpPr>
          <p:cNvPr id="72" name="TextBox 71"/>
          <p:cNvSpPr txBox="1"/>
          <p:nvPr/>
        </p:nvSpPr>
        <p:spPr>
          <a:xfrm>
            <a:off x="1027365" y="4038600"/>
            <a:ext cx="420435" cy="369332"/>
          </a:xfrm>
          <a:prstGeom prst="rect">
            <a:avLst/>
          </a:prstGeom>
          <a:noFill/>
        </p:spPr>
        <p:txBody>
          <a:bodyPr wrap="square" rtlCol="0">
            <a:spAutoFit/>
          </a:bodyPr>
          <a:lstStyle/>
          <a:p>
            <a:r>
              <a:rPr lang="en-US" dirty="0" smtClean="0">
                <a:solidFill>
                  <a:prstClr val="black"/>
                </a:solidFill>
              </a:rPr>
              <a:t>13</a:t>
            </a:r>
            <a:endParaRPr lang="en-US" dirty="0">
              <a:solidFill>
                <a:prstClr val="black"/>
              </a:solidFill>
            </a:endParaRPr>
          </a:p>
        </p:txBody>
      </p:sp>
      <p:sp>
        <p:nvSpPr>
          <p:cNvPr id="73" name="TextBox 72"/>
          <p:cNvSpPr txBox="1"/>
          <p:nvPr/>
        </p:nvSpPr>
        <p:spPr>
          <a:xfrm>
            <a:off x="6513765" y="5486400"/>
            <a:ext cx="420435" cy="369332"/>
          </a:xfrm>
          <a:prstGeom prst="rect">
            <a:avLst/>
          </a:prstGeom>
          <a:noFill/>
        </p:spPr>
        <p:txBody>
          <a:bodyPr wrap="square" rtlCol="0">
            <a:spAutoFit/>
          </a:bodyPr>
          <a:lstStyle/>
          <a:p>
            <a:r>
              <a:rPr lang="en-US" dirty="0" smtClean="0">
                <a:solidFill>
                  <a:prstClr val="black"/>
                </a:solidFill>
              </a:rPr>
              <a:t>15</a:t>
            </a:r>
            <a:endParaRPr lang="en-US" dirty="0">
              <a:solidFill>
                <a:prstClr val="black"/>
              </a:solidFill>
            </a:endParaRPr>
          </a:p>
        </p:txBody>
      </p:sp>
      <p:sp>
        <p:nvSpPr>
          <p:cNvPr id="74" name="TextBox 73"/>
          <p:cNvSpPr txBox="1"/>
          <p:nvPr/>
        </p:nvSpPr>
        <p:spPr>
          <a:xfrm>
            <a:off x="5562600" y="5181600"/>
            <a:ext cx="420435" cy="369332"/>
          </a:xfrm>
          <a:prstGeom prst="rect">
            <a:avLst/>
          </a:prstGeom>
          <a:noFill/>
        </p:spPr>
        <p:txBody>
          <a:bodyPr wrap="square" rtlCol="0">
            <a:spAutoFit/>
          </a:bodyPr>
          <a:lstStyle/>
          <a:p>
            <a:r>
              <a:rPr lang="en-US" dirty="0" smtClean="0">
                <a:solidFill>
                  <a:prstClr val="black"/>
                </a:solidFill>
              </a:rPr>
              <a:t>18</a:t>
            </a:r>
            <a:endParaRPr lang="en-US" dirty="0">
              <a:solidFill>
                <a:prstClr val="black"/>
              </a:solidFill>
            </a:endParaRPr>
          </a:p>
        </p:txBody>
      </p:sp>
      <p:sp>
        <p:nvSpPr>
          <p:cNvPr id="75" name="TextBox 74"/>
          <p:cNvSpPr txBox="1"/>
          <p:nvPr/>
        </p:nvSpPr>
        <p:spPr>
          <a:xfrm>
            <a:off x="4800600" y="4964668"/>
            <a:ext cx="420435" cy="369332"/>
          </a:xfrm>
          <a:prstGeom prst="rect">
            <a:avLst/>
          </a:prstGeom>
          <a:noFill/>
        </p:spPr>
        <p:txBody>
          <a:bodyPr wrap="square" rtlCol="0">
            <a:spAutoFit/>
          </a:bodyPr>
          <a:lstStyle/>
          <a:p>
            <a:r>
              <a:rPr lang="en-US" dirty="0" smtClean="0">
                <a:solidFill>
                  <a:prstClr val="black"/>
                </a:solidFill>
              </a:rPr>
              <a:t>19</a:t>
            </a:r>
            <a:endParaRPr lang="en-US" dirty="0">
              <a:solidFill>
                <a:prstClr val="black"/>
              </a:solidFill>
            </a:endParaRPr>
          </a:p>
        </p:txBody>
      </p:sp>
      <p:sp>
        <p:nvSpPr>
          <p:cNvPr id="76" name="TextBox 75"/>
          <p:cNvSpPr txBox="1"/>
          <p:nvPr/>
        </p:nvSpPr>
        <p:spPr>
          <a:xfrm>
            <a:off x="3810000" y="4659868"/>
            <a:ext cx="420435" cy="369332"/>
          </a:xfrm>
          <a:prstGeom prst="rect">
            <a:avLst/>
          </a:prstGeom>
          <a:noFill/>
        </p:spPr>
        <p:txBody>
          <a:bodyPr wrap="square" rtlCol="0">
            <a:spAutoFit/>
          </a:bodyPr>
          <a:lstStyle/>
          <a:p>
            <a:r>
              <a:rPr lang="en-US" dirty="0" smtClean="0">
                <a:solidFill>
                  <a:prstClr val="black"/>
                </a:solidFill>
              </a:rPr>
              <a:t>22</a:t>
            </a:r>
            <a:endParaRPr lang="en-US" dirty="0">
              <a:solidFill>
                <a:prstClr val="black"/>
              </a:solidFill>
            </a:endParaRPr>
          </a:p>
        </p:txBody>
      </p:sp>
      <p:sp>
        <p:nvSpPr>
          <p:cNvPr id="77" name="TextBox 76"/>
          <p:cNvSpPr txBox="1"/>
          <p:nvPr/>
        </p:nvSpPr>
        <p:spPr>
          <a:xfrm>
            <a:off x="2971800" y="4343400"/>
            <a:ext cx="420435" cy="369332"/>
          </a:xfrm>
          <a:prstGeom prst="rect">
            <a:avLst/>
          </a:prstGeom>
          <a:noFill/>
        </p:spPr>
        <p:txBody>
          <a:bodyPr wrap="square" rtlCol="0">
            <a:spAutoFit/>
          </a:bodyPr>
          <a:lstStyle/>
          <a:p>
            <a:r>
              <a:rPr lang="en-US" dirty="0" smtClean="0">
                <a:solidFill>
                  <a:prstClr val="black"/>
                </a:solidFill>
              </a:rPr>
              <a:t>23</a:t>
            </a:r>
            <a:endParaRPr lang="en-US" dirty="0">
              <a:solidFill>
                <a:prstClr val="black"/>
              </a:solidFill>
            </a:endParaRPr>
          </a:p>
        </p:txBody>
      </p:sp>
      <p:sp>
        <p:nvSpPr>
          <p:cNvPr id="78" name="TextBox 77"/>
          <p:cNvSpPr txBox="1"/>
          <p:nvPr/>
        </p:nvSpPr>
        <p:spPr>
          <a:xfrm>
            <a:off x="1981200" y="4038600"/>
            <a:ext cx="420435" cy="369332"/>
          </a:xfrm>
          <a:prstGeom prst="rect">
            <a:avLst/>
          </a:prstGeom>
          <a:noFill/>
        </p:spPr>
        <p:txBody>
          <a:bodyPr wrap="square" rtlCol="0">
            <a:spAutoFit/>
          </a:bodyPr>
          <a:lstStyle/>
          <a:p>
            <a:r>
              <a:rPr lang="en-US" dirty="0" smtClean="0">
                <a:solidFill>
                  <a:prstClr val="black"/>
                </a:solidFill>
              </a:rPr>
              <a:t>26</a:t>
            </a:r>
            <a:endParaRPr lang="en-US" dirty="0">
              <a:solidFill>
                <a:prstClr val="black"/>
              </a:solidFill>
            </a:endParaRPr>
          </a:p>
        </p:txBody>
      </p:sp>
      <p:sp>
        <p:nvSpPr>
          <p:cNvPr id="79" name="TextBox 78"/>
          <p:cNvSpPr txBox="1"/>
          <p:nvPr/>
        </p:nvSpPr>
        <p:spPr>
          <a:xfrm>
            <a:off x="1143000" y="3745468"/>
            <a:ext cx="420435" cy="369332"/>
          </a:xfrm>
          <a:prstGeom prst="rect">
            <a:avLst/>
          </a:prstGeom>
          <a:noFill/>
        </p:spPr>
        <p:txBody>
          <a:bodyPr wrap="square" rtlCol="0">
            <a:spAutoFit/>
          </a:bodyPr>
          <a:lstStyle/>
          <a:p>
            <a:r>
              <a:rPr lang="en-US" dirty="0" smtClean="0">
                <a:solidFill>
                  <a:prstClr val="black"/>
                </a:solidFill>
              </a:rPr>
              <a:t>27</a:t>
            </a:r>
            <a:endParaRPr lang="en-US" dirty="0">
              <a:solidFill>
                <a:prstClr val="black"/>
              </a:solidFill>
            </a:endParaRPr>
          </a:p>
        </p:txBody>
      </p:sp>
      <p:sp>
        <p:nvSpPr>
          <p:cNvPr id="80" name="TextBox 79"/>
          <p:cNvSpPr txBox="1"/>
          <p:nvPr/>
        </p:nvSpPr>
        <p:spPr>
          <a:xfrm>
            <a:off x="6208965" y="4431268"/>
            <a:ext cx="420435" cy="369332"/>
          </a:xfrm>
          <a:prstGeom prst="rect">
            <a:avLst/>
          </a:prstGeom>
          <a:noFill/>
        </p:spPr>
        <p:txBody>
          <a:bodyPr wrap="square" rtlCol="0">
            <a:spAutoFit/>
          </a:bodyPr>
          <a:lstStyle/>
          <a:p>
            <a:r>
              <a:rPr lang="en-US" dirty="0" smtClean="0">
                <a:solidFill>
                  <a:prstClr val="black"/>
                </a:solidFill>
              </a:rPr>
              <a:t>33</a:t>
            </a:r>
            <a:endParaRPr lang="en-US" dirty="0">
              <a:solidFill>
                <a:prstClr val="black"/>
              </a:solidFill>
            </a:endParaRPr>
          </a:p>
        </p:txBody>
      </p:sp>
      <p:sp>
        <p:nvSpPr>
          <p:cNvPr id="81" name="TextBox 80"/>
          <p:cNvSpPr txBox="1"/>
          <p:nvPr/>
        </p:nvSpPr>
        <p:spPr>
          <a:xfrm>
            <a:off x="5142165" y="4431268"/>
            <a:ext cx="420435" cy="369332"/>
          </a:xfrm>
          <a:prstGeom prst="rect">
            <a:avLst/>
          </a:prstGeom>
          <a:noFill/>
        </p:spPr>
        <p:txBody>
          <a:bodyPr wrap="square" rtlCol="0">
            <a:spAutoFit/>
          </a:bodyPr>
          <a:lstStyle/>
          <a:p>
            <a:r>
              <a:rPr lang="en-US" dirty="0" smtClean="0">
                <a:solidFill>
                  <a:prstClr val="black"/>
                </a:solidFill>
              </a:rPr>
              <a:t>36</a:t>
            </a:r>
            <a:endParaRPr lang="en-US" dirty="0">
              <a:solidFill>
                <a:prstClr val="black"/>
              </a:solidFill>
            </a:endParaRPr>
          </a:p>
        </p:txBody>
      </p:sp>
      <p:sp>
        <p:nvSpPr>
          <p:cNvPr id="82" name="TextBox 81"/>
          <p:cNvSpPr txBox="1"/>
          <p:nvPr/>
        </p:nvSpPr>
        <p:spPr>
          <a:xfrm>
            <a:off x="4608765" y="3733800"/>
            <a:ext cx="420435" cy="369332"/>
          </a:xfrm>
          <a:prstGeom prst="rect">
            <a:avLst/>
          </a:prstGeom>
          <a:noFill/>
        </p:spPr>
        <p:txBody>
          <a:bodyPr wrap="square" rtlCol="0">
            <a:spAutoFit/>
          </a:bodyPr>
          <a:lstStyle/>
          <a:p>
            <a:r>
              <a:rPr lang="en-US" dirty="0" smtClean="0">
                <a:solidFill>
                  <a:prstClr val="black"/>
                </a:solidFill>
              </a:rPr>
              <a:t>37</a:t>
            </a:r>
            <a:endParaRPr lang="en-US" dirty="0">
              <a:solidFill>
                <a:prstClr val="black"/>
              </a:solidFill>
            </a:endParaRPr>
          </a:p>
        </p:txBody>
      </p:sp>
      <p:sp>
        <p:nvSpPr>
          <p:cNvPr id="83" name="TextBox 82"/>
          <p:cNvSpPr txBox="1"/>
          <p:nvPr/>
        </p:nvSpPr>
        <p:spPr>
          <a:xfrm>
            <a:off x="3084765" y="3733800"/>
            <a:ext cx="420435" cy="369332"/>
          </a:xfrm>
          <a:prstGeom prst="rect">
            <a:avLst/>
          </a:prstGeom>
          <a:noFill/>
        </p:spPr>
        <p:txBody>
          <a:bodyPr wrap="square" rtlCol="0">
            <a:spAutoFit/>
          </a:bodyPr>
          <a:lstStyle/>
          <a:p>
            <a:r>
              <a:rPr lang="en-US" dirty="0" smtClean="0">
                <a:solidFill>
                  <a:prstClr val="black"/>
                </a:solidFill>
              </a:rPr>
              <a:t>42</a:t>
            </a:r>
            <a:endParaRPr lang="en-US" dirty="0">
              <a:solidFill>
                <a:prstClr val="black"/>
              </a:solidFill>
            </a:endParaRPr>
          </a:p>
        </p:txBody>
      </p:sp>
      <p:sp>
        <p:nvSpPr>
          <p:cNvPr id="84" name="TextBox 83"/>
          <p:cNvSpPr txBox="1"/>
          <p:nvPr/>
        </p:nvSpPr>
        <p:spPr>
          <a:xfrm>
            <a:off x="2590800" y="3733800"/>
            <a:ext cx="420435" cy="369332"/>
          </a:xfrm>
          <a:prstGeom prst="rect">
            <a:avLst/>
          </a:prstGeom>
          <a:noFill/>
        </p:spPr>
        <p:txBody>
          <a:bodyPr wrap="square" rtlCol="0">
            <a:spAutoFit/>
          </a:bodyPr>
          <a:lstStyle/>
          <a:p>
            <a:r>
              <a:rPr lang="en-US" dirty="0" smtClean="0">
                <a:solidFill>
                  <a:prstClr val="black"/>
                </a:solidFill>
              </a:rPr>
              <a:t>43</a:t>
            </a:r>
            <a:endParaRPr lang="en-US" dirty="0">
              <a:solidFill>
                <a:prstClr val="black"/>
              </a:solidFill>
            </a:endParaRPr>
          </a:p>
        </p:txBody>
      </p:sp>
      <p:sp>
        <p:nvSpPr>
          <p:cNvPr id="85" name="TextBox 84"/>
          <p:cNvSpPr txBox="1"/>
          <p:nvPr/>
        </p:nvSpPr>
        <p:spPr>
          <a:xfrm>
            <a:off x="6666165" y="3288268"/>
            <a:ext cx="420435" cy="369332"/>
          </a:xfrm>
          <a:prstGeom prst="rect">
            <a:avLst/>
          </a:prstGeom>
          <a:noFill/>
        </p:spPr>
        <p:txBody>
          <a:bodyPr wrap="square" rtlCol="0">
            <a:spAutoFit/>
          </a:bodyPr>
          <a:lstStyle/>
          <a:p>
            <a:r>
              <a:rPr lang="en-US" dirty="0" smtClean="0">
                <a:solidFill>
                  <a:prstClr val="black"/>
                </a:solidFill>
              </a:rPr>
              <a:t>47</a:t>
            </a:r>
            <a:endParaRPr lang="en-US" dirty="0">
              <a:solidFill>
                <a:prstClr val="black"/>
              </a:solidFill>
            </a:endParaRPr>
          </a:p>
        </p:txBody>
      </p:sp>
      <p:sp>
        <p:nvSpPr>
          <p:cNvPr id="86" name="TextBox 85"/>
          <p:cNvSpPr txBox="1"/>
          <p:nvPr/>
        </p:nvSpPr>
        <p:spPr>
          <a:xfrm>
            <a:off x="3084765" y="3440668"/>
            <a:ext cx="420435" cy="369332"/>
          </a:xfrm>
          <a:prstGeom prst="rect">
            <a:avLst/>
          </a:prstGeom>
          <a:noFill/>
        </p:spPr>
        <p:txBody>
          <a:bodyPr wrap="square" rtlCol="0">
            <a:spAutoFit/>
          </a:bodyPr>
          <a:lstStyle/>
          <a:p>
            <a:r>
              <a:rPr lang="en-US" dirty="0" smtClean="0">
                <a:solidFill>
                  <a:prstClr val="black"/>
                </a:solidFill>
              </a:rPr>
              <a:t>60</a:t>
            </a:r>
            <a:endParaRPr lang="en-US" dirty="0">
              <a:solidFill>
                <a:prstClr val="black"/>
              </a:solidFill>
            </a:endParaRPr>
          </a:p>
        </p:txBody>
      </p:sp>
      <p:sp>
        <p:nvSpPr>
          <p:cNvPr id="87" name="TextBox 86"/>
          <p:cNvSpPr txBox="1"/>
          <p:nvPr/>
        </p:nvSpPr>
        <p:spPr>
          <a:xfrm>
            <a:off x="4608765" y="3429000"/>
            <a:ext cx="420435" cy="369332"/>
          </a:xfrm>
          <a:prstGeom prst="rect">
            <a:avLst/>
          </a:prstGeom>
          <a:noFill/>
        </p:spPr>
        <p:txBody>
          <a:bodyPr wrap="square" rtlCol="0">
            <a:spAutoFit/>
          </a:bodyPr>
          <a:lstStyle/>
          <a:p>
            <a:r>
              <a:rPr lang="en-US" dirty="0" smtClean="0">
                <a:solidFill>
                  <a:prstClr val="black"/>
                </a:solidFill>
              </a:rPr>
              <a:t>55</a:t>
            </a:r>
            <a:endParaRPr lang="en-US" dirty="0">
              <a:solidFill>
                <a:prstClr val="black"/>
              </a:solidFill>
            </a:endParaRPr>
          </a:p>
        </p:txBody>
      </p:sp>
      <p:sp>
        <p:nvSpPr>
          <p:cNvPr id="88" name="TextBox 87"/>
          <p:cNvSpPr txBox="1"/>
          <p:nvPr/>
        </p:nvSpPr>
        <p:spPr>
          <a:xfrm>
            <a:off x="1713165" y="3440668"/>
            <a:ext cx="420435" cy="369332"/>
          </a:xfrm>
          <a:prstGeom prst="rect">
            <a:avLst/>
          </a:prstGeom>
          <a:noFill/>
        </p:spPr>
        <p:txBody>
          <a:bodyPr wrap="square" rtlCol="0">
            <a:spAutoFit/>
          </a:bodyPr>
          <a:lstStyle/>
          <a:p>
            <a:r>
              <a:rPr lang="en-US" dirty="0" smtClean="0">
                <a:solidFill>
                  <a:prstClr val="black"/>
                </a:solidFill>
              </a:rPr>
              <a:t>64</a:t>
            </a:r>
            <a:endParaRPr lang="en-US" dirty="0">
              <a:solidFill>
                <a:prstClr val="black"/>
              </a:solidFill>
            </a:endParaRPr>
          </a:p>
        </p:txBody>
      </p:sp>
      <p:sp>
        <p:nvSpPr>
          <p:cNvPr id="89" name="TextBox 88"/>
          <p:cNvSpPr txBox="1"/>
          <p:nvPr/>
        </p:nvSpPr>
        <p:spPr>
          <a:xfrm>
            <a:off x="2590800" y="3440668"/>
            <a:ext cx="420435" cy="369332"/>
          </a:xfrm>
          <a:prstGeom prst="rect">
            <a:avLst/>
          </a:prstGeom>
          <a:noFill/>
        </p:spPr>
        <p:txBody>
          <a:bodyPr wrap="square" rtlCol="0">
            <a:spAutoFit/>
          </a:bodyPr>
          <a:lstStyle/>
          <a:p>
            <a:r>
              <a:rPr lang="en-US" dirty="0" smtClean="0">
                <a:solidFill>
                  <a:prstClr val="black"/>
                </a:solidFill>
              </a:rPr>
              <a:t>61</a:t>
            </a:r>
            <a:endParaRPr lang="en-US" dirty="0">
              <a:solidFill>
                <a:prstClr val="black"/>
              </a:solidFill>
            </a:endParaRPr>
          </a:p>
        </p:txBody>
      </p:sp>
      <p:sp>
        <p:nvSpPr>
          <p:cNvPr id="90" name="TextBox 89"/>
          <p:cNvSpPr txBox="1"/>
          <p:nvPr/>
        </p:nvSpPr>
        <p:spPr>
          <a:xfrm>
            <a:off x="1828800" y="3200400"/>
            <a:ext cx="420435" cy="369332"/>
          </a:xfrm>
          <a:prstGeom prst="rect">
            <a:avLst/>
          </a:prstGeom>
          <a:noFill/>
        </p:spPr>
        <p:txBody>
          <a:bodyPr wrap="square" rtlCol="0">
            <a:spAutoFit/>
          </a:bodyPr>
          <a:lstStyle/>
          <a:p>
            <a:r>
              <a:rPr lang="en-US" dirty="0" smtClean="0">
                <a:solidFill>
                  <a:prstClr val="black"/>
                </a:solidFill>
              </a:rPr>
              <a:t>74</a:t>
            </a:r>
            <a:endParaRPr lang="en-US" dirty="0">
              <a:solidFill>
                <a:prstClr val="black"/>
              </a:solidFill>
            </a:endParaRPr>
          </a:p>
        </p:txBody>
      </p:sp>
      <p:sp>
        <p:nvSpPr>
          <p:cNvPr id="91" name="TextBox 90"/>
          <p:cNvSpPr txBox="1"/>
          <p:nvPr/>
        </p:nvSpPr>
        <p:spPr>
          <a:xfrm>
            <a:off x="2779965" y="2895600"/>
            <a:ext cx="420435" cy="369332"/>
          </a:xfrm>
          <a:prstGeom prst="rect">
            <a:avLst/>
          </a:prstGeom>
          <a:noFill/>
        </p:spPr>
        <p:txBody>
          <a:bodyPr wrap="square" rtlCol="0">
            <a:spAutoFit/>
          </a:bodyPr>
          <a:lstStyle/>
          <a:p>
            <a:r>
              <a:rPr lang="en-US" dirty="0" smtClean="0">
                <a:solidFill>
                  <a:prstClr val="black"/>
                </a:solidFill>
              </a:rPr>
              <a:t>71</a:t>
            </a:r>
            <a:endParaRPr lang="en-US" dirty="0">
              <a:solidFill>
                <a:prstClr val="black"/>
              </a:solidFill>
            </a:endParaRPr>
          </a:p>
        </p:txBody>
      </p:sp>
      <p:sp>
        <p:nvSpPr>
          <p:cNvPr id="92" name="TextBox 91"/>
          <p:cNvSpPr txBox="1"/>
          <p:nvPr/>
        </p:nvSpPr>
        <p:spPr>
          <a:xfrm>
            <a:off x="1143000" y="3429000"/>
            <a:ext cx="420435" cy="369332"/>
          </a:xfrm>
          <a:prstGeom prst="rect">
            <a:avLst/>
          </a:prstGeom>
          <a:noFill/>
        </p:spPr>
        <p:txBody>
          <a:bodyPr wrap="square" rtlCol="0">
            <a:spAutoFit/>
          </a:bodyPr>
          <a:lstStyle/>
          <a:p>
            <a:r>
              <a:rPr lang="en-US" dirty="0" smtClean="0">
                <a:solidFill>
                  <a:prstClr val="black"/>
                </a:solidFill>
              </a:rPr>
              <a:t>75</a:t>
            </a:r>
            <a:endParaRPr lang="en-US" dirty="0">
              <a:solidFill>
                <a:prstClr val="black"/>
              </a:solidFill>
            </a:endParaRPr>
          </a:p>
        </p:txBody>
      </p:sp>
      <p:sp>
        <p:nvSpPr>
          <p:cNvPr id="93" name="TextBox 92"/>
          <p:cNvSpPr txBox="1"/>
          <p:nvPr/>
        </p:nvSpPr>
        <p:spPr>
          <a:xfrm>
            <a:off x="5638800" y="3581400"/>
            <a:ext cx="420435" cy="369332"/>
          </a:xfrm>
          <a:prstGeom prst="rect">
            <a:avLst/>
          </a:prstGeom>
          <a:noFill/>
        </p:spPr>
        <p:txBody>
          <a:bodyPr wrap="square" rtlCol="0">
            <a:spAutoFit/>
          </a:bodyPr>
          <a:lstStyle/>
          <a:p>
            <a:r>
              <a:rPr lang="en-US" dirty="0" smtClean="0">
                <a:solidFill>
                  <a:prstClr val="black"/>
                </a:solidFill>
              </a:rPr>
              <a:t>32</a:t>
            </a:r>
            <a:endParaRPr lang="en-US" dirty="0">
              <a:solidFill>
                <a:prstClr val="black"/>
              </a:solidFill>
            </a:endParaRPr>
          </a:p>
        </p:txBody>
      </p:sp>
      <p:sp>
        <p:nvSpPr>
          <p:cNvPr id="94" name="TextBox 93"/>
          <p:cNvSpPr txBox="1"/>
          <p:nvPr/>
        </p:nvSpPr>
        <p:spPr>
          <a:xfrm>
            <a:off x="5218365" y="2831068"/>
            <a:ext cx="420435" cy="369332"/>
          </a:xfrm>
          <a:prstGeom prst="rect">
            <a:avLst/>
          </a:prstGeom>
          <a:noFill/>
        </p:spPr>
        <p:txBody>
          <a:bodyPr wrap="square" rtlCol="0">
            <a:spAutoFit/>
          </a:bodyPr>
          <a:lstStyle/>
          <a:p>
            <a:r>
              <a:rPr lang="en-US" dirty="0" smtClean="0">
                <a:solidFill>
                  <a:prstClr val="black"/>
                </a:solidFill>
              </a:rPr>
              <a:t>65</a:t>
            </a:r>
            <a:endParaRPr lang="en-US" dirty="0">
              <a:solidFill>
                <a:prstClr val="black"/>
              </a:solidFill>
            </a:endParaRPr>
          </a:p>
        </p:txBody>
      </p:sp>
      <p:sp>
        <p:nvSpPr>
          <p:cNvPr id="95" name="TextBox 94"/>
          <p:cNvSpPr txBox="1"/>
          <p:nvPr/>
        </p:nvSpPr>
        <p:spPr>
          <a:xfrm>
            <a:off x="6705600" y="3581400"/>
            <a:ext cx="420435" cy="369332"/>
          </a:xfrm>
          <a:prstGeom prst="rect">
            <a:avLst/>
          </a:prstGeom>
          <a:noFill/>
        </p:spPr>
        <p:txBody>
          <a:bodyPr wrap="square" rtlCol="0">
            <a:spAutoFit/>
          </a:bodyPr>
          <a:lstStyle/>
          <a:p>
            <a:r>
              <a:rPr lang="en-US" dirty="0" smtClean="0">
                <a:solidFill>
                  <a:prstClr val="black"/>
                </a:solidFill>
              </a:rPr>
              <a:t>29</a:t>
            </a:r>
            <a:endParaRPr lang="en-US" dirty="0">
              <a:solidFill>
                <a:prstClr val="black"/>
              </a:solidFill>
            </a:endParaRPr>
          </a:p>
        </p:txBody>
      </p:sp>
      <p:sp>
        <p:nvSpPr>
          <p:cNvPr id="96" name="TextBox 95"/>
          <p:cNvSpPr txBox="1"/>
          <p:nvPr/>
        </p:nvSpPr>
        <p:spPr>
          <a:xfrm>
            <a:off x="3389565" y="2743200"/>
            <a:ext cx="420435" cy="369332"/>
          </a:xfrm>
          <a:prstGeom prst="rect">
            <a:avLst/>
          </a:prstGeom>
          <a:noFill/>
        </p:spPr>
        <p:txBody>
          <a:bodyPr wrap="square" rtlCol="0">
            <a:spAutoFit/>
          </a:bodyPr>
          <a:lstStyle/>
          <a:p>
            <a:r>
              <a:rPr lang="en-US" dirty="0" smtClean="0">
                <a:solidFill>
                  <a:prstClr val="black"/>
                </a:solidFill>
              </a:rPr>
              <a:t>70</a:t>
            </a:r>
            <a:endParaRPr lang="en-US" dirty="0">
              <a:solidFill>
                <a:prstClr val="black"/>
              </a:solidFill>
            </a:endParaRPr>
          </a:p>
        </p:txBody>
      </p:sp>
      <p:sp>
        <p:nvSpPr>
          <p:cNvPr id="97" name="TextBox 96"/>
          <p:cNvSpPr txBox="1"/>
          <p:nvPr/>
        </p:nvSpPr>
        <p:spPr>
          <a:xfrm>
            <a:off x="4380165" y="2438400"/>
            <a:ext cx="420435" cy="369332"/>
          </a:xfrm>
          <a:prstGeom prst="rect">
            <a:avLst/>
          </a:prstGeom>
          <a:noFill/>
        </p:spPr>
        <p:txBody>
          <a:bodyPr wrap="square" rtlCol="0">
            <a:spAutoFit/>
          </a:bodyPr>
          <a:lstStyle/>
          <a:p>
            <a:r>
              <a:rPr lang="en-US" dirty="0" smtClean="0">
                <a:solidFill>
                  <a:prstClr val="black"/>
                </a:solidFill>
              </a:rPr>
              <a:t>67</a:t>
            </a:r>
            <a:endParaRPr lang="en-US" dirty="0">
              <a:solidFill>
                <a:prstClr val="black"/>
              </a:solidFill>
            </a:endParaRPr>
          </a:p>
        </p:txBody>
      </p:sp>
      <p:sp>
        <p:nvSpPr>
          <p:cNvPr id="98" name="TextBox 97"/>
          <p:cNvSpPr txBox="1"/>
          <p:nvPr/>
        </p:nvSpPr>
        <p:spPr>
          <a:xfrm>
            <a:off x="5599365" y="3288268"/>
            <a:ext cx="420435" cy="369332"/>
          </a:xfrm>
          <a:prstGeom prst="rect">
            <a:avLst/>
          </a:prstGeom>
          <a:noFill/>
        </p:spPr>
        <p:txBody>
          <a:bodyPr wrap="square" rtlCol="0">
            <a:spAutoFit/>
          </a:bodyPr>
          <a:lstStyle/>
          <a:p>
            <a:r>
              <a:rPr lang="en-US" dirty="0" smtClean="0">
                <a:solidFill>
                  <a:prstClr val="black"/>
                </a:solidFill>
              </a:rPr>
              <a:t>50</a:t>
            </a:r>
            <a:endParaRPr lang="en-US" dirty="0">
              <a:solidFill>
                <a:prstClr val="black"/>
              </a:solidFill>
            </a:endParaRPr>
          </a:p>
        </p:txBody>
      </p:sp>
      <p:sp>
        <p:nvSpPr>
          <p:cNvPr id="99" name="TextBox 98"/>
          <p:cNvSpPr txBox="1"/>
          <p:nvPr/>
        </p:nvSpPr>
        <p:spPr>
          <a:xfrm>
            <a:off x="5218365" y="2526268"/>
            <a:ext cx="420435" cy="369332"/>
          </a:xfrm>
          <a:prstGeom prst="rect">
            <a:avLst/>
          </a:prstGeom>
          <a:noFill/>
        </p:spPr>
        <p:txBody>
          <a:bodyPr wrap="square" rtlCol="0">
            <a:spAutoFit/>
          </a:bodyPr>
          <a:lstStyle/>
          <a:p>
            <a:r>
              <a:rPr lang="en-US" dirty="0" smtClean="0">
                <a:solidFill>
                  <a:prstClr val="black"/>
                </a:solidFill>
              </a:rPr>
              <a:t>77 </a:t>
            </a:r>
            <a:endParaRPr lang="en-US" dirty="0">
              <a:solidFill>
                <a:prstClr val="black"/>
              </a:solidFill>
            </a:endParaRPr>
          </a:p>
        </p:txBody>
      </p:sp>
      <p:sp>
        <p:nvSpPr>
          <p:cNvPr id="100" name="TextBox 99"/>
          <p:cNvSpPr txBox="1"/>
          <p:nvPr/>
        </p:nvSpPr>
        <p:spPr>
          <a:xfrm>
            <a:off x="4267200" y="2133600"/>
            <a:ext cx="420435" cy="369332"/>
          </a:xfrm>
          <a:prstGeom prst="rect">
            <a:avLst/>
          </a:prstGeom>
          <a:noFill/>
        </p:spPr>
        <p:txBody>
          <a:bodyPr wrap="square" rtlCol="0">
            <a:spAutoFit/>
          </a:bodyPr>
          <a:lstStyle/>
          <a:p>
            <a:r>
              <a:rPr lang="en-US" dirty="0" smtClean="0">
                <a:solidFill>
                  <a:prstClr val="black"/>
                </a:solidFill>
              </a:rPr>
              <a:t>79 </a:t>
            </a:r>
            <a:endParaRPr lang="en-US" dirty="0">
              <a:solidFill>
                <a:prstClr val="black"/>
              </a:solidFill>
            </a:endParaRPr>
          </a:p>
        </p:txBody>
      </p:sp>
      <p:sp>
        <p:nvSpPr>
          <p:cNvPr id="101" name="TextBox 100"/>
          <p:cNvSpPr txBox="1"/>
          <p:nvPr/>
        </p:nvSpPr>
        <p:spPr>
          <a:xfrm>
            <a:off x="3352800" y="2450068"/>
            <a:ext cx="420435" cy="369332"/>
          </a:xfrm>
          <a:prstGeom prst="rect">
            <a:avLst/>
          </a:prstGeom>
          <a:noFill/>
        </p:spPr>
        <p:txBody>
          <a:bodyPr wrap="square" rtlCol="0">
            <a:spAutoFit/>
          </a:bodyPr>
          <a:lstStyle/>
          <a:p>
            <a:r>
              <a:rPr lang="en-US" dirty="0" smtClean="0">
                <a:solidFill>
                  <a:prstClr val="black"/>
                </a:solidFill>
              </a:rPr>
              <a:t>82 </a:t>
            </a:r>
            <a:endParaRPr lang="en-US" dirty="0">
              <a:solidFill>
                <a:prstClr val="black"/>
              </a:solidFill>
            </a:endParaRPr>
          </a:p>
        </p:txBody>
      </p:sp>
      <p:sp>
        <p:nvSpPr>
          <p:cNvPr id="102" name="TextBox 101"/>
          <p:cNvSpPr txBox="1"/>
          <p:nvPr/>
        </p:nvSpPr>
        <p:spPr>
          <a:xfrm>
            <a:off x="2667000" y="2602468"/>
            <a:ext cx="420435" cy="369332"/>
          </a:xfrm>
          <a:prstGeom prst="rect">
            <a:avLst/>
          </a:prstGeom>
          <a:noFill/>
        </p:spPr>
        <p:txBody>
          <a:bodyPr wrap="square" rtlCol="0">
            <a:spAutoFit/>
          </a:bodyPr>
          <a:lstStyle/>
          <a:p>
            <a:r>
              <a:rPr lang="en-US" dirty="0" smtClean="0">
                <a:solidFill>
                  <a:prstClr val="black"/>
                </a:solidFill>
              </a:rPr>
              <a:t>83 </a:t>
            </a:r>
            <a:endParaRPr lang="en-US" dirty="0">
              <a:solidFill>
                <a:prstClr val="black"/>
              </a:solidFill>
            </a:endParaRPr>
          </a:p>
        </p:txBody>
      </p:sp>
      <p:sp>
        <p:nvSpPr>
          <p:cNvPr id="103" name="TextBox 102"/>
          <p:cNvSpPr txBox="1"/>
          <p:nvPr/>
        </p:nvSpPr>
        <p:spPr>
          <a:xfrm>
            <a:off x="1752600" y="2907268"/>
            <a:ext cx="420435" cy="369332"/>
          </a:xfrm>
          <a:prstGeom prst="rect">
            <a:avLst/>
          </a:prstGeom>
          <a:noFill/>
        </p:spPr>
        <p:txBody>
          <a:bodyPr wrap="square" rtlCol="0">
            <a:spAutoFit/>
          </a:bodyPr>
          <a:lstStyle/>
          <a:p>
            <a:r>
              <a:rPr lang="en-US" dirty="0" smtClean="0">
                <a:solidFill>
                  <a:prstClr val="black"/>
                </a:solidFill>
              </a:rPr>
              <a:t>86 </a:t>
            </a:r>
            <a:endParaRPr lang="en-US" dirty="0">
              <a:solidFill>
                <a:prstClr val="black"/>
              </a:solidFill>
            </a:endParaRPr>
          </a:p>
        </p:txBody>
      </p:sp>
      <p:sp>
        <p:nvSpPr>
          <p:cNvPr id="104" name="TextBox 103"/>
          <p:cNvSpPr txBox="1"/>
          <p:nvPr/>
        </p:nvSpPr>
        <p:spPr>
          <a:xfrm>
            <a:off x="1066800" y="3135868"/>
            <a:ext cx="420435" cy="369332"/>
          </a:xfrm>
          <a:prstGeom prst="rect">
            <a:avLst/>
          </a:prstGeom>
          <a:noFill/>
        </p:spPr>
        <p:txBody>
          <a:bodyPr wrap="square" rtlCol="0">
            <a:spAutoFit/>
          </a:bodyPr>
          <a:lstStyle/>
          <a:p>
            <a:r>
              <a:rPr lang="en-US" dirty="0" smtClean="0">
                <a:solidFill>
                  <a:prstClr val="black"/>
                </a:solidFill>
              </a:rPr>
              <a:t>87 </a:t>
            </a:r>
            <a:endParaRPr lang="en-US" dirty="0">
              <a:solidFill>
                <a:prstClr val="black"/>
              </a:solidFill>
            </a:endParaRPr>
          </a:p>
        </p:txBody>
      </p:sp>
      <p:sp>
        <p:nvSpPr>
          <p:cNvPr id="105" name="TextBox 104"/>
          <p:cNvSpPr txBox="1"/>
          <p:nvPr/>
        </p:nvSpPr>
        <p:spPr>
          <a:xfrm>
            <a:off x="1713165" y="3733800"/>
            <a:ext cx="420435" cy="369332"/>
          </a:xfrm>
          <a:prstGeom prst="rect">
            <a:avLst/>
          </a:prstGeom>
          <a:noFill/>
        </p:spPr>
        <p:txBody>
          <a:bodyPr wrap="square" rtlCol="0">
            <a:spAutoFit/>
          </a:bodyPr>
          <a:lstStyle/>
          <a:p>
            <a:r>
              <a:rPr lang="en-US" dirty="0" smtClean="0">
                <a:solidFill>
                  <a:prstClr val="black"/>
                </a:solidFill>
              </a:rPr>
              <a:t>46</a:t>
            </a:r>
            <a:endParaRPr lang="en-US" dirty="0">
              <a:solidFill>
                <a:prstClr val="black"/>
              </a:solidFill>
            </a:endParaRPr>
          </a:p>
        </p:txBody>
      </p:sp>
      <p:sp>
        <p:nvSpPr>
          <p:cNvPr id="106" name="TextBox 105"/>
          <p:cNvSpPr txBox="1"/>
          <p:nvPr/>
        </p:nvSpPr>
        <p:spPr>
          <a:xfrm>
            <a:off x="6208965" y="4126468"/>
            <a:ext cx="420435" cy="369332"/>
          </a:xfrm>
          <a:prstGeom prst="rect">
            <a:avLst/>
          </a:prstGeom>
          <a:noFill/>
        </p:spPr>
        <p:txBody>
          <a:bodyPr wrap="square" rtlCol="0">
            <a:spAutoFit/>
          </a:bodyPr>
          <a:lstStyle/>
          <a:p>
            <a:r>
              <a:rPr lang="en-US" dirty="0" smtClean="0">
                <a:solidFill>
                  <a:prstClr val="black"/>
                </a:solidFill>
              </a:rPr>
              <a:t>51</a:t>
            </a:r>
            <a:endParaRPr lang="en-US" dirty="0">
              <a:solidFill>
                <a:prstClr val="black"/>
              </a:solidFill>
            </a:endParaRPr>
          </a:p>
        </p:txBody>
      </p:sp>
      <p:sp>
        <p:nvSpPr>
          <p:cNvPr id="107" name="TextBox 106"/>
          <p:cNvSpPr txBox="1"/>
          <p:nvPr/>
        </p:nvSpPr>
        <p:spPr>
          <a:xfrm>
            <a:off x="5105400" y="4126468"/>
            <a:ext cx="420435" cy="369332"/>
          </a:xfrm>
          <a:prstGeom prst="rect">
            <a:avLst/>
          </a:prstGeom>
          <a:noFill/>
        </p:spPr>
        <p:txBody>
          <a:bodyPr wrap="square" rtlCol="0">
            <a:spAutoFit/>
          </a:bodyPr>
          <a:lstStyle/>
          <a:p>
            <a:r>
              <a:rPr lang="en-US" dirty="0" smtClean="0">
                <a:solidFill>
                  <a:prstClr val="black"/>
                </a:solidFill>
              </a:rPr>
              <a:t>54</a:t>
            </a:r>
            <a:endParaRPr lang="en-US" dirty="0">
              <a:solidFill>
                <a:prstClr val="black"/>
              </a:solidFill>
            </a:endParaRPr>
          </a:p>
        </p:txBody>
      </p:sp>
      <p:sp>
        <p:nvSpPr>
          <p:cNvPr id="109" name="Rectangle 108"/>
          <p:cNvSpPr/>
          <p:nvPr/>
        </p:nvSpPr>
        <p:spPr>
          <a:xfrm>
            <a:off x="3697036" y="6477000"/>
            <a:ext cx="2779964"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SECURITY DESK</a:t>
            </a:r>
            <a:endParaRPr lang="en-US" dirty="0">
              <a:solidFill>
                <a:prstClr val="white"/>
              </a:solidFill>
            </a:endParaRPr>
          </a:p>
        </p:txBody>
      </p:sp>
      <p:sp>
        <p:nvSpPr>
          <p:cNvPr id="108" name="Rectangle 107"/>
          <p:cNvSpPr/>
          <p:nvPr/>
        </p:nvSpPr>
        <p:spPr>
          <a:xfrm rot="20451599" flipV="1">
            <a:off x="6410503" y="2562153"/>
            <a:ext cx="301012" cy="6494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TextBox 110"/>
          <p:cNvSpPr txBox="1"/>
          <p:nvPr/>
        </p:nvSpPr>
        <p:spPr>
          <a:xfrm>
            <a:off x="6437565" y="2590800"/>
            <a:ext cx="420435" cy="369332"/>
          </a:xfrm>
          <a:prstGeom prst="rect">
            <a:avLst/>
          </a:prstGeom>
          <a:noFill/>
        </p:spPr>
        <p:txBody>
          <a:bodyPr wrap="square" rtlCol="0">
            <a:spAutoFit/>
          </a:bodyPr>
          <a:lstStyle/>
          <a:p>
            <a:r>
              <a:rPr lang="en-US" dirty="0" smtClean="0">
                <a:solidFill>
                  <a:prstClr val="black"/>
                </a:solidFill>
              </a:rPr>
              <a:t>89 </a:t>
            </a:r>
            <a:endParaRPr lang="en-US" dirty="0">
              <a:solidFill>
                <a:prstClr val="black"/>
              </a:solidFill>
            </a:endParaRPr>
          </a:p>
        </p:txBody>
      </p:sp>
    </p:spTree>
    <p:extLst>
      <p:ext uri="{BB962C8B-B14F-4D97-AF65-F5344CB8AC3E}">
        <p14:creationId xmlns:p14="http://schemas.microsoft.com/office/powerpoint/2010/main" val="3419913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t>Satellite Observations of Mid-upper </a:t>
            </a:r>
            <a:r>
              <a:rPr lang="en-US" sz="2800" b="1" dirty="0" err="1" smtClean="0"/>
              <a:t>Tropospheric</a:t>
            </a:r>
            <a:r>
              <a:rPr lang="en-US" sz="2800" b="1" dirty="0" smtClean="0"/>
              <a:t> Methane  using </a:t>
            </a:r>
            <a:r>
              <a:rPr lang="en-US" sz="2800" b="1" dirty="0" err="1" smtClean="0"/>
              <a:t>CrIS</a:t>
            </a:r>
            <a:r>
              <a:rPr lang="en-US" sz="2800" b="1" dirty="0" smtClean="0"/>
              <a:t> and its comparison with  AIRS and  IASI </a:t>
            </a:r>
            <a:r>
              <a:rPr lang="en-US" sz="2800" dirty="0" smtClean="0">
                <a:solidFill>
                  <a:srgbClr val="0000FF"/>
                </a:solidFill>
                <a:latin typeface="Arial" pitchFamily="34" charset="0"/>
                <a:cs typeface="Arial" pitchFamily="34" charset="0"/>
              </a:rPr>
              <a:t/>
            </a:r>
            <a:br>
              <a:rPr lang="en-US" sz="2800" dirty="0" smtClean="0">
                <a:solidFill>
                  <a:srgbClr val="0000FF"/>
                </a:solidFill>
                <a:latin typeface="Arial" pitchFamily="34" charset="0"/>
                <a:cs typeface="Arial" pitchFamily="34" charset="0"/>
              </a:rPr>
            </a:br>
            <a:r>
              <a:rPr lang="en-US" sz="2400" dirty="0" err="1" smtClean="0"/>
              <a:t>Xiaozhen</a:t>
            </a:r>
            <a:r>
              <a:rPr lang="en-US" sz="2400" dirty="0" smtClean="0"/>
              <a:t> </a:t>
            </a:r>
            <a:r>
              <a:rPr lang="en-US" sz="2400" dirty="0" err="1" smtClean="0"/>
              <a:t>Xiong</a:t>
            </a:r>
            <a:r>
              <a:rPr lang="en-US" sz="2400" dirty="0" smtClean="0"/>
              <a:t>, Chris Barnet, </a:t>
            </a:r>
          </a:p>
          <a:p>
            <a:r>
              <a:rPr lang="en-US" sz="2400" dirty="0" smtClean="0"/>
              <a:t>Antonia </a:t>
            </a:r>
            <a:r>
              <a:rPr lang="en-US" sz="2400" dirty="0" err="1" smtClean="0"/>
              <a:t>Gambacorta</a:t>
            </a:r>
            <a:r>
              <a:rPr lang="en-US" sz="2400" dirty="0" smtClean="0"/>
              <a:t>, Eric S. </a:t>
            </a:r>
            <a:r>
              <a:rPr lang="en-US" sz="2400" dirty="0" err="1" smtClean="0"/>
              <a:t>Maddy</a:t>
            </a:r>
            <a:r>
              <a:rPr lang="en-US" sz="2400" dirty="0" smtClean="0"/>
              <a:t>, </a:t>
            </a:r>
            <a:r>
              <a:rPr lang="en-US" sz="2400" dirty="0" err="1" smtClean="0"/>
              <a:t>Thomas.S.King</a:t>
            </a:r>
            <a:endParaRPr lang="en-US" sz="24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76200" y="1905000"/>
            <a:ext cx="4800600" cy="3886200"/>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lang="en-US" sz="2800" kern="0" dirty="0" smtClean="0">
                <a:solidFill>
                  <a:srgbClr val="333399"/>
                </a:solidFill>
                <a:latin typeface="Arial"/>
              </a:rPr>
              <a:t>Atmospheric Methane (CH</a:t>
            </a:r>
            <a:r>
              <a:rPr lang="en-US" sz="2800" kern="0" baseline="-25000" dirty="0" smtClean="0">
                <a:solidFill>
                  <a:srgbClr val="333399"/>
                </a:solidFill>
                <a:latin typeface="Arial"/>
              </a:rPr>
              <a:t>4</a:t>
            </a:r>
            <a:r>
              <a:rPr lang="en-US" sz="2800" kern="0" dirty="0" smtClean="0">
                <a:solidFill>
                  <a:srgbClr val="333399"/>
                </a:solidFill>
                <a:latin typeface="Arial"/>
              </a:rPr>
              <a:t>) from </a:t>
            </a:r>
            <a:r>
              <a:rPr kumimoji="0" lang="en-US" sz="2800" b="0" i="0" u="none" strike="noStrike" kern="0" cap="none" spc="0" normalizeH="0" baseline="0" noProof="0" dirty="0" err="1" smtClean="0">
                <a:ln>
                  <a:noFill/>
                </a:ln>
                <a:solidFill>
                  <a:srgbClr val="333399"/>
                </a:solidFill>
                <a:effectLst/>
                <a:uLnTx/>
                <a:uFillTx/>
                <a:latin typeface="Arial"/>
                <a:ea typeface="+mn-ea"/>
                <a:cs typeface="+mn-cs"/>
              </a:rPr>
              <a:t>CrIS</a:t>
            </a:r>
            <a:r>
              <a:rPr kumimoji="0" lang="en-US" sz="2800" b="0" i="0" u="none" strike="noStrike" kern="0" cap="none" spc="0" normalizeH="0" baseline="0" noProof="0" dirty="0" smtClean="0">
                <a:ln>
                  <a:noFill/>
                </a:ln>
                <a:solidFill>
                  <a:srgbClr val="333399"/>
                </a:solidFill>
                <a:effectLst/>
                <a:uLnTx/>
                <a:uFillTx/>
                <a:latin typeface="Arial"/>
                <a:ea typeface="+mn-ea"/>
                <a:cs typeface="+mn-cs"/>
              </a:rPr>
              <a:t> on NPP and JPSS, in conjunction with AIRS and IASI will provide a monitoring of CH</a:t>
            </a:r>
            <a:r>
              <a:rPr kumimoji="0" lang="en-US" sz="2800" b="0" i="0" u="none" strike="noStrike" kern="0" cap="none" spc="0" normalizeH="0" baseline="-25000" noProof="0" dirty="0" smtClean="0">
                <a:ln>
                  <a:noFill/>
                </a:ln>
                <a:solidFill>
                  <a:srgbClr val="333399"/>
                </a:solidFill>
                <a:effectLst/>
                <a:uLnTx/>
                <a:uFillTx/>
                <a:latin typeface="Arial"/>
                <a:ea typeface="+mn-ea"/>
                <a:cs typeface="+mn-cs"/>
              </a:rPr>
              <a:t>4</a:t>
            </a:r>
            <a:r>
              <a:rPr kumimoji="0" lang="en-US" sz="2800" b="0" i="0" u="none" strike="noStrike" kern="0" cap="none" spc="0" normalizeH="0" baseline="0" noProof="0" dirty="0" smtClean="0">
                <a:ln>
                  <a:noFill/>
                </a:ln>
                <a:solidFill>
                  <a:srgbClr val="333399"/>
                </a:solidFill>
                <a:effectLst/>
                <a:uLnTx/>
                <a:uFillTx/>
                <a:latin typeface="Arial"/>
                <a:ea typeface="+mn-ea"/>
                <a:cs typeface="+mn-cs"/>
              </a:rPr>
              <a:t> change </a:t>
            </a:r>
            <a:r>
              <a:rPr lang="en-US" sz="2800" kern="0" dirty="0" smtClean="0">
                <a:solidFill>
                  <a:srgbClr val="333399"/>
                </a:solidFill>
                <a:latin typeface="Arial"/>
              </a:rPr>
              <a:t>and its feedback w</a:t>
            </a:r>
            <a:r>
              <a:rPr kumimoji="0" lang="en-US" sz="2800" b="0" i="0" u="none" strike="noStrike" kern="0" cap="none" spc="0" normalizeH="0" baseline="0" noProof="0" dirty="0" err="1" smtClean="0">
                <a:ln>
                  <a:noFill/>
                </a:ln>
                <a:solidFill>
                  <a:srgbClr val="333399"/>
                </a:solidFill>
                <a:effectLst/>
                <a:uLnTx/>
                <a:uFillTx/>
                <a:latin typeface="Arial"/>
                <a:ea typeface="+mn-ea"/>
                <a:cs typeface="+mn-cs"/>
              </a:rPr>
              <a:t>ith</a:t>
            </a:r>
            <a:r>
              <a:rPr kumimoji="0" lang="en-US" sz="2800" b="0" i="0" u="none" strike="noStrike" kern="0" cap="none" spc="0" normalizeH="0" baseline="0" noProof="0" dirty="0" smtClean="0">
                <a:ln>
                  <a:noFill/>
                </a:ln>
                <a:solidFill>
                  <a:srgbClr val="333399"/>
                </a:solidFill>
                <a:effectLst/>
                <a:uLnTx/>
                <a:uFillTx/>
                <a:latin typeface="Arial"/>
                <a:ea typeface="+mn-ea"/>
                <a:cs typeface="+mn-cs"/>
              </a:rPr>
              <a:t> climate change over 20 years</a:t>
            </a:r>
          </a:p>
          <a:p>
            <a:pPr marL="342900" lvl="0" indent="-342900" algn="l" fontAlgn="base">
              <a:lnSpc>
                <a:spcPct val="90000"/>
              </a:lnSpc>
              <a:spcAft>
                <a:spcPct val="0"/>
              </a:spcAft>
              <a:buFontTx/>
              <a:buChar char="•"/>
            </a:pPr>
            <a:endParaRPr kumimoji="0" lang="en-US" sz="2800" b="0" i="0" u="none" strike="noStrike" kern="0" cap="none" spc="0" normalizeH="0" baseline="0" noProof="0" dirty="0" smtClean="0">
              <a:ln>
                <a:noFill/>
              </a:ln>
              <a:solidFill>
                <a:srgbClr val="333399"/>
              </a:solidFill>
              <a:effectLst/>
              <a:uLnTx/>
              <a:uFillTx/>
              <a:latin typeface="Arial"/>
              <a:ea typeface="+mn-ea"/>
              <a:cs typeface="+mn-cs"/>
            </a:endParaRPr>
          </a:p>
          <a:p>
            <a:pPr marL="742950" lvl="1" indent="-285750" algn="l" fontAlgn="base">
              <a:lnSpc>
                <a:spcPct val="90000"/>
              </a:lnSpc>
              <a:spcAft>
                <a:spcPct val="0"/>
              </a:spcAft>
              <a:buFontTx/>
              <a:buChar char="–"/>
            </a:pPr>
            <a:r>
              <a:rPr kumimoji="0" lang="en-US" sz="2000" b="0" i="0" u="none" strike="noStrike" kern="0" cap="none" spc="0" normalizeH="0" baseline="0" noProof="0" dirty="0" smtClean="0">
                <a:ln>
                  <a:noFill/>
                </a:ln>
                <a:solidFill>
                  <a:srgbClr val="009999"/>
                </a:solidFill>
                <a:effectLst/>
                <a:uLnTx/>
                <a:uFillTx/>
                <a:latin typeface="Arial"/>
              </a:rPr>
              <a:t>Retrieval of CH</a:t>
            </a:r>
            <a:r>
              <a:rPr lang="en-US" sz="2000" kern="0" baseline="-25000" dirty="0" smtClean="0">
                <a:solidFill>
                  <a:srgbClr val="009999"/>
                </a:solidFill>
                <a:latin typeface="Arial"/>
              </a:rPr>
              <a:t>4</a:t>
            </a:r>
            <a:r>
              <a:rPr kumimoji="0" lang="en-US" sz="2000" b="0" i="0" u="none" strike="noStrike" kern="0" cap="none" spc="0" normalizeH="0" baseline="0" noProof="0" dirty="0" smtClean="0">
                <a:ln>
                  <a:noFill/>
                </a:ln>
                <a:solidFill>
                  <a:srgbClr val="009999"/>
                </a:solidFill>
                <a:effectLst/>
                <a:uLnTx/>
                <a:uFillTx/>
                <a:latin typeface="Arial"/>
              </a:rPr>
              <a:t> from </a:t>
            </a:r>
            <a:r>
              <a:rPr kumimoji="0" lang="en-US" sz="2000" b="0" i="0" u="none" strike="noStrike" kern="0" cap="none" spc="0" normalizeH="0" baseline="0" noProof="0" dirty="0" err="1" smtClean="0">
                <a:ln>
                  <a:noFill/>
                </a:ln>
                <a:solidFill>
                  <a:srgbClr val="009999"/>
                </a:solidFill>
                <a:effectLst/>
                <a:uLnTx/>
                <a:uFillTx/>
                <a:latin typeface="Arial"/>
              </a:rPr>
              <a:t>CrIS</a:t>
            </a:r>
            <a:r>
              <a:rPr kumimoji="0" lang="en-US" sz="2000" b="0" i="0" u="none" strike="noStrike" kern="0" cap="none" spc="0" normalizeH="0" noProof="0" dirty="0" smtClean="0">
                <a:ln>
                  <a:noFill/>
                </a:ln>
                <a:solidFill>
                  <a:srgbClr val="009999"/>
                </a:solidFill>
                <a:effectLst/>
                <a:uLnTx/>
                <a:uFillTx/>
                <a:latin typeface="Arial"/>
              </a:rPr>
              <a:t> on NUCAPS is characterized;</a:t>
            </a:r>
            <a:endParaRPr kumimoji="0" lang="en-US" sz="2000" b="0" i="0" u="none" strike="noStrike" kern="0" cap="none" spc="0" normalizeH="0" baseline="0" noProof="0" dirty="0" smtClean="0">
              <a:ln>
                <a:noFill/>
              </a:ln>
              <a:solidFill>
                <a:srgbClr val="009999"/>
              </a:solidFill>
              <a:effectLst/>
              <a:uLnTx/>
              <a:uFillTx/>
              <a:latin typeface="Arial"/>
            </a:endParaRPr>
          </a:p>
          <a:p>
            <a:pPr marL="742950" lvl="1" indent="-285750" algn="l" fontAlgn="base">
              <a:lnSpc>
                <a:spcPct val="90000"/>
              </a:lnSpc>
              <a:spcAft>
                <a:spcPct val="0"/>
              </a:spcAft>
              <a:buFontTx/>
              <a:buChar char="–"/>
            </a:pPr>
            <a:r>
              <a:rPr kumimoji="0" lang="en-US" sz="2000" b="0" i="0" u="none" strike="noStrike" kern="0" cap="none" spc="0" normalizeH="0" baseline="0" noProof="0" dirty="0" smtClean="0">
                <a:ln>
                  <a:noFill/>
                </a:ln>
                <a:solidFill>
                  <a:srgbClr val="009999"/>
                </a:solidFill>
                <a:effectLst/>
                <a:uLnTx/>
                <a:uFillTx/>
                <a:latin typeface="Arial"/>
              </a:rPr>
              <a:t>It is expected the full spectrum will</a:t>
            </a:r>
          </a:p>
          <a:p>
            <a:pPr marL="742950" lvl="1" indent="-285750" algn="l" fontAlgn="base">
              <a:lnSpc>
                <a:spcPct val="90000"/>
              </a:lnSpc>
              <a:spcAft>
                <a:spcPct val="0"/>
              </a:spcAft>
            </a:pPr>
            <a:r>
              <a:rPr lang="en-US" sz="2000" kern="0" dirty="0" smtClean="0">
                <a:solidFill>
                  <a:srgbClr val="009999"/>
                </a:solidFill>
                <a:latin typeface="Arial"/>
              </a:rPr>
              <a:t>     improve CH</a:t>
            </a:r>
            <a:r>
              <a:rPr lang="en-US" sz="2000" kern="0" baseline="-25000" dirty="0" smtClean="0">
                <a:solidFill>
                  <a:srgbClr val="009999"/>
                </a:solidFill>
                <a:latin typeface="Arial"/>
              </a:rPr>
              <a:t>4</a:t>
            </a:r>
            <a:r>
              <a:rPr lang="en-US" sz="2000" kern="0" dirty="0" smtClean="0">
                <a:solidFill>
                  <a:srgbClr val="009999"/>
                </a:solidFill>
                <a:latin typeface="Arial"/>
              </a:rPr>
              <a:t> retrieval;</a:t>
            </a:r>
            <a:endParaRPr lang="en-US" sz="2000" kern="0" dirty="0">
              <a:solidFill>
                <a:srgbClr val="009999"/>
              </a:solidFill>
              <a:latin typeface="Arial"/>
            </a:endParaRPr>
          </a:p>
          <a:p>
            <a:pPr>
              <a:lnSpc>
                <a:spcPct val="90000"/>
              </a:lnSpc>
            </a:pP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5875421"/>
            <a:ext cx="3733800" cy="982579"/>
          </a:xfrm>
          <a:prstGeom prst="rect">
            <a:avLst/>
          </a:prstGeom>
        </p:spPr>
      </p:pic>
      <p:sp>
        <p:nvSpPr>
          <p:cNvPr id="8" name="TextBox 7"/>
          <p:cNvSpPr txBox="1"/>
          <p:nvPr/>
        </p:nvSpPr>
        <p:spPr>
          <a:xfrm>
            <a:off x="5105400" y="5559623"/>
            <a:ext cx="3886200" cy="307777"/>
          </a:xfrm>
          <a:prstGeom prst="rect">
            <a:avLst/>
          </a:prstGeom>
          <a:noFill/>
        </p:spPr>
        <p:txBody>
          <a:bodyPr wrap="square" rtlCol="0">
            <a:spAutoFit/>
          </a:bodyPr>
          <a:lstStyle/>
          <a:p>
            <a:r>
              <a:rPr lang="en-US" sz="1400" i="1" dirty="0" smtClean="0"/>
              <a:t>Simulated ABI (Advanced Baseline Imager) data</a:t>
            </a:r>
            <a:endParaRPr lang="en-US" sz="1400" i="1" dirty="0"/>
          </a:p>
        </p:txBody>
      </p:sp>
      <p:pic>
        <p:nvPicPr>
          <p:cNvPr id="9" name="Picture 2" descr="IASI_Tibet_Seasonal"/>
          <p:cNvPicPr>
            <a:picLocks noChangeAspect="1" noChangeArrowheads="1"/>
          </p:cNvPicPr>
          <p:nvPr/>
        </p:nvPicPr>
        <p:blipFill>
          <a:blip r:embed="rId4" cstate="print"/>
          <a:srcRect/>
          <a:stretch>
            <a:fillRect/>
          </a:stretch>
        </p:blipFill>
        <p:spPr bwMode="auto">
          <a:xfrm>
            <a:off x="5105400" y="1828800"/>
            <a:ext cx="4038600" cy="2528515"/>
          </a:xfrm>
          <a:prstGeom prst="rect">
            <a:avLst/>
          </a:prstGeom>
          <a:noFill/>
          <a:ln w="9525">
            <a:noFill/>
            <a:miter lim="800000"/>
            <a:headEnd/>
            <a:tailEnd/>
          </a:ln>
        </p:spPr>
      </p:pic>
      <p:pic>
        <p:nvPicPr>
          <p:cNvPr id="10" name="Picture 3" descr="IASI_Siberia_Seasonal_sav"/>
          <p:cNvPicPr>
            <a:picLocks noChangeAspect="1" noChangeArrowheads="1"/>
          </p:cNvPicPr>
          <p:nvPr/>
        </p:nvPicPr>
        <p:blipFill>
          <a:blip r:embed="rId5" cstate="print"/>
          <a:srcRect/>
          <a:stretch>
            <a:fillRect/>
          </a:stretch>
        </p:blipFill>
        <p:spPr bwMode="auto">
          <a:xfrm>
            <a:off x="5105400" y="4329486"/>
            <a:ext cx="4038600" cy="2528514"/>
          </a:xfrm>
          <a:prstGeom prst="rect">
            <a:avLst/>
          </a:prstGeom>
          <a:noFill/>
          <a:ln w="9525">
            <a:noFill/>
            <a:miter lim="800000"/>
            <a:headEnd/>
            <a:tailEnd/>
          </a:ln>
        </p:spPr>
      </p:pic>
      <p:sp>
        <p:nvSpPr>
          <p:cNvPr id="11" name="TextBox 10"/>
          <p:cNvSpPr txBox="1"/>
          <p:nvPr/>
        </p:nvSpPr>
        <p:spPr>
          <a:xfrm>
            <a:off x="76200" y="6392411"/>
            <a:ext cx="694421" cy="369332"/>
          </a:xfrm>
          <a:prstGeom prst="rect">
            <a:avLst/>
          </a:prstGeom>
          <a:noFill/>
        </p:spPr>
        <p:txBody>
          <a:bodyPr wrap="none" rtlCol="0">
            <a:spAutoFit/>
          </a:bodyPr>
          <a:lstStyle/>
          <a:p>
            <a:r>
              <a:rPr lang="en-US" dirty="0" smtClean="0"/>
              <a:t>W-41</a:t>
            </a:r>
            <a:endParaRPr lang="en-US" dirty="0"/>
          </a:p>
        </p:txBody>
      </p:sp>
    </p:spTree>
    <p:extLst>
      <p:ext uri="{BB962C8B-B14F-4D97-AF65-F5344CB8AC3E}">
        <p14:creationId xmlns:p14="http://schemas.microsoft.com/office/powerpoint/2010/main" val="1317634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4"/>
          <p:cNvSpPr txBox="1">
            <a:spLocks noChangeArrowheads="1"/>
          </p:cNvSpPr>
          <p:nvPr/>
        </p:nvSpPr>
        <p:spPr>
          <a:xfrm>
            <a:off x="0" y="-76200"/>
            <a:ext cx="9144000" cy="1295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err="1" smtClean="0">
                <a:solidFill>
                  <a:srgbClr val="0000FF"/>
                </a:solidFill>
                <a:latin typeface="Arial Black" pitchFamily="34" charset="0"/>
              </a:rPr>
              <a:t>Metop</a:t>
            </a:r>
            <a:r>
              <a:rPr lang="en-US" altLang="zh-CN" sz="2800" b="1" dirty="0" smtClean="0">
                <a:solidFill>
                  <a:srgbClr val="0000FF"/>
                </a:solidFill>
                <a:latin typeface="Arial Black" pitchFamily="34" charset="0"/>
              </a:rPr>
              <a:t>-B HIRS Cal/Val Summary</a:t>
            </a:r>
          </a:p>
          <a:p>
            <a:r>
              <a:rPr lang="en-US" sz="1800" dirty="0" smtClean="0">
                <a:solidFill>
                  <a:srgbClr val="0000FF"/>
                </a:solidFill>
                <a:latin typeface="Arial" pitchFamily="34" charset="0"/>
                <a:cs typeface="Arial" pitchFamily="34" charset="0"/>
              </a:rPr>
              <a:t>University </a:t>
            </a:r>
            <a:r>
              <a:rPr lang="en-US" sz="1800" smtClean="0">
                <a:solidFill>
                  <a:srgbClr val="0000FF"/>
                </a:solidFill>
                <a:latin typeface="Arial" pitchFamily="34" charset="0"/>
                <a:cs typeface="Arial" pitchFamily="34" charset="0"/>
              </a:rPr>
              <a:t>of Maryland/ESSIC</a:t>
            </a:r>
            <a:r>
              <a:rPr lang="en-US" sz="1800" dirty="0" smtClean="0">
                <a:solidFill>
                  <a:srgbClr val="0000FF"/>
                </a:solidFill>
                <a:latin typeface="Arial" pitchFamily="34" charset="0"/>
                <a:cs typeface="Arial" pitchFamily="34" charset="0"/>
              </a:rPr>
              <a:t>, NOAA/NESDIS/STAR </a:t>
            </a:r>
            <a:endParaRPr lang="en-US" sz="1800" dirty="0">
              <a:solidFill>
                <a:srgbClr val="0000FF"/>
              </a:solidFill>
              <a:latin typeface="Arial" pitchFamily="34" charset="0"/>
              <a:cs typeface="Arial"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065" y="5875421"/>
            <a:ext cx="3733800" cy="982579"/>
          </a:xfrm>
          <a:prstGeom prst="rect">
            <a:avLst/>
          </a:prstGeom>
        </p:spPr>
      </p:pic>
      <p:sp>
        <p:nvSpPr>
          <p:cNvPr id="9" name="Content Placeholder 2"/>
          <p:cNvSpPr txBox="1">
            <a:spLocks/>
          </p:cNvSpPr>
          <p:nvPr/>
        </p:nvSpPr>
        <p:spPr>
          <a:xfrm>
            <a:off x="0" y="1371600"/>
            <a:ext cx="4032002" cy="4304483"/>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en-US" sz="13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Metop</a:t>
            </a:r>
            <a:r>
              <a:rPr kumimoji="0" lang="en-US" sz="13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-B HIRS on-orbit SIOV &amp; Cal/Val activity started on 16 Oct,  test results reviewed on 28 Nov as scheduled.</a:t>
            </a:r>
          </a:p>
          <a:p>
            <a:pPr marL="342900" marR="0" lvl="0" indent="-34290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en-US" sz="13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Test tasks including: BB temperature, channel noises, L1B data assessment, Geo-location evaluation, ICVS trending, et al.</a:t>
            </a:r>
          </a:p>
          <a:p>
            <a:pPr marL="342900" marR="0" lvl="0" indent="-34290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en-US" sz="13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NEdN</a:t>
            </a:r>
            <a:r>
              <a:rPr kumimoji="0" lang="en-US" sz="13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of all IR channels and </a:t>
            </a:r>
            <a:r>
              <a:rPr kumimoji="0" lang="en-US" sz="13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NEdA</a:t>
            </a:r>
            <a:r>
              <a:rPr kumimoji="0" lang="en-US" sz="13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of VIS channel meet specification(top figure).</a:t>
            </a:r>
          </a:p>
          <a:p>
            <a:pPr marL="342900" marR="0" lvl="0" indent="-342900" algn="l" defTabSz="914400" rtl="0" eaLnBrk="1" fontAlgn="auto" latinLnBrk="0" hangingPunct="1">
              <a:lnSpc>
                <a:spcPct val="150000"/>
              </a:lnSpc>
              <a:spcBef>
                <a:spcPct val="20000"/>
              </a:spcBef>
              <a:spcAft>
                <a:spcPts val="0"/>
              </a:spcAft>
              <a:buClrTx/>
              <a:buSzTx/>
              <a:buFont typeface="Arial" pitchFamily="34" charset="0"/>
              <a:buChar char="•"/>
              <a:tabLst/>
              <a:defRPr/>
            </a:pPr>
            <a:r>
              <a:rPr kumimoji="0" lang="en-US" sz="13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HIRS L1B data are evaluated with CRTM model simulation(middle figure) and NPP/</a:t>
            </a:r>
            <a:r>
              <a:rPr kumimoji="0" lang="en-US" sz="13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CrIS</a:t>
            </a:r>
            <a:r>
              <a:rPr kumimoji="0" lang="en-US" sz="13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observation(bottom figure) and reached coincident conclusion,  biases are within 1K for all IR channels except ch1 and ch16.</a:t>
            </a:r>
          </a:p>
        </p:txBody>
      </p:sp>
      <p:pic>
        <p:nvPicPr>
          <p:cNvPr id="1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2421" y="3200400"/>
            <a:ext cx="2811579" cy="1752600"/>
          </a:xfrm>
          <a:prstGeom prst="rect">
            <a:avLst/>
          </a:prstGeom>
        </p:spPr>
      </p:pic>
      <p:sp>
        <p:nvSpPr>
          <p:cNvPr id="11" name="Slide Number Placeholder 9"/>
          <p:cNvSpPr>
            <a:spLocks noGrp="1"/>
          </p:cNvSpPr>
          <p:nvPr>
            <p:ph type="sldNum" sz="quarter" idx="12"/>
          </p:nvPr>
        </p:nvSpPr>
        <p:spPr>
          <a:xfrm>
            <a:off x="6553200" y="6356350"/>
            <a:ext cx="2133600" cy="365125"/>
          </a:xfrm>
        </p:spPr>
        <p:txBody>
          <a:bodyPr/>
          <a:lstStyle/>
          <a:p>
            <a:pPr>
              <a:defRPr/>
            </a:pPr>
            <a:r>
              <a:rPr lang="en-US" dirty="0" smtClean="0"/>
              <a:t>9</a:t>
            </a:r>
            <a:endParaRPr lang="en-US" sz="1000" dirty="0">
              <a:latin typeface="Arial Black" pitchFamily="34" charset="0"/>
            </a:endParaRPr>
          </a:p>
        </p:txBody>
      </p:sp>
      <p:pic>
        <p:nvPicPr>
          <p:cNvPr id="12" name="图片 7"/>
          <p:cNvPicPr>
            <a:picLocks noChangeAspect="1"/>
          </p:cNvPicPr>
          <p:nvPr/>
        </p:nvPicPr>
        <p:blipFill>
          <a:blip r:embed="rId5" cstate="print"/>
          <a:srcRect/>
          <a:stretch>
            <a:fillRect/>
          </a:stretch>
        </p:blipFill>
        <p:spPr bwMode="auto">
          <a:xfrm>
            <a:off x="4114800" y="1524000"/>
            <a:ext cx="2216398" cy="1428797"/>
          </a:xfrm>
          <a:prstGeom prst="rect">
            <a:avLst/>
          </a:prstGeom>
          <a:noFill/>
          <a:ln w="9525">
            <a:noFill/>
            <a:miter lim="800000"/>
            <a:headEnd/>
            <a:tailEnd/>
          </a:ln>
        </p:spPr>
      </p:pic>
      <p:pic>
        <p:nvPicPr>
          <p:cNvPr id="13" name="图片 8"/>
          <p:cNvPicPr>
            <a:picLocks noChangeAspect="1"/>
          </p:cNvPicPr>
          <p:nvPr/>
        </p:nvPicPr>
        <p:blipFill>
          <a:blip r:embed="rId6" cstate="print"/>
          <a:srcRect/>
          <a:stretch>
            <a:fillRect/>
          </a:stretch>
        </p:blipFill>
        <p:spPr bwMode="auto">
          <a:xfrm>
            <a:off x="6553200" y="1524000"/>
            <a:ext cx="2224041" cy="1436438"/>
          </a:xfrm>
          <a:prstGeom prst="rect">
            <a:avLst/>
          </a:prstGeom>
          <a:noFill/>
          <a:ln w="9525">
            <a:noFill/>
            <a:miter lim="800000"/>
            <a:headEnd/>
            <a:tailEnd/>
          </a:ln>
        </p:spPr>
      </p:pic>
      <p:sp>
        <p:nvSpPr>
          <p:cNvPr id="14" name="TextBox 16"/>
          <p:cNvSpPr txBox="1"/>
          <p:nvPr/>
        </p:nvSpPr>
        <p:spPr>
          <a:xfrm>
            <a:off x="4038600" y="2971800"/>
            <a:ext cx="726481"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err="1" smtClean="0"/>
              <a:t>Metop</a:t>
            </a:r>
            <a:r>
              <a:rPr lang="en-US" sz="1100" dirty="0" smtClean="0"/>
              <a:t>-A </a:t>
            </a:r>
            <a:endParaRPr lang="en-US" sz="1100" dirty="0"/>
          </a:p>
        </p:txBody>
      </p:sp>
      <p:sp>
        <p:nvSpPr>
          <p:cNvPr id="15" name="TextBox 16"/>
          <p:cNvSpPr txBox="1"/>
          <p:nvPr/>
        </p:nvSpPr>
        <p:spPr>
          <a:xfrm>
            <a:off x="6705600" y="2971800"/>
            <a:ext cx="689612"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err="1" smtClean="0"/>
              <a:t>Metop</a:t>
            </a:r>
            <a:r>
              <a:rPr lang="en-US" sz="1100" dirty="0" smtClean="0"/>
              <a:t>-B</a:t>
            </a:r>
            <a:endParaRPr lang="en-US" sz="1100" dirty="0"/>
          </a:p>
        </p:txBody>
      </p:sp>
      <p:sp>
        <p:nvSpPr>
          <p:cNvPr id="16" name="TextBox 16"/>
          <p:cNvSpPr txBox="1"/>
          <p:nvPr/>
        </p:nvSpPr>
        <p:spPr>
          <a:xfrm>
            <a:off x="4191000" y="1295400"/>
            <a:ext cx="510076"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err="1" smtClean="0"/>
              <a:t>NEdN</a:t>
            </a:r>
            <a:endParaRPr lang="en-US" sz="1100" dirty="0"/>
          </a:p>
        </p:txBody>
      </p:sp>
      <p:graphicFrame>
        <p:nvGraphicFramePr>
          <p:cNvPr id="17" name="Chart 17"/>
          <p:cNvGraphicFramePr>
            <a:graphicFrameLocks/>
          </p:cNvGraphicFramePr>
          <p:nvPr>
            <p:extLst>
              <p:ext uri="{D42A27DB-BD31-4B8C-83A1-F6EECF244321}">
                <p14:modId xmlns:p14="http://schemas.microsoft.com/office/powerpoint/2010/main" val="1960487331"/>
              </p:ext>
            </p:extLst>
          </p:nvPr>
        </p:nvGraphicFramePr>
        <p:xfrm>
          <a:off x="4495800" y="4885800"/>
          <a:ext cx="4247072" cy="1972200"/>
        </p:xfrm>
        <a:graphic>
          <a:graphicData uri="http://schemas.openxmlformats.org/drawingml/2006/chart">
            <c:chart xmlns:c="http://schemas.openxmlformats.org/drawingml/2006/chart" xmlns:r="http://schemas.openxmlformats.org/officeDocument/2006/relationships" r:id="rId7"/>
          </a:graphicData>
        </a:graphic>
      </p:graphicFrame>
      <p:pic>
        <p:nvPicPr>
          <p:cNvPr id="18" name="Picture 14"/>
          <p:cNvPicPr/>
          <p:nvPr/>
        </p:nvPicPr>
        <p:blipFill>
          <a:blip r:embed="rId8" cstate="print">
            <a:extLst>
              <a:ext uri="{28A0092B-C50C-407E-A947-70E740481C1C}">
                <a14:useLocalDpi xmlns:a14="http://schemas.microsoft.com/office/drawing/2010/main" val="0"/>
              </a:ext>
            </a:extLst>
          </a:blip>
          <a:stretch>
            <a:fillRect/>
          </a:stretch>
        </p:blipFill>
        <p:spPr>
          <a:xfrm>
            <a:off x="3657600" y="3200400"/>
            <a:ext cx="2819400" cy="1752600"/>
          </a:xfrm>
          <a:prstGeom prst="rect">
            <a:avLst/>
          </a:prstGeom>
        </p:spPr>
      </p:pic>
      <p:sp>
        <p:nvSpPr>
          <p:cNvPr id="19" name="TextBox 18"/>
          <p:cNvSpPr txBox="1"/>
          <p:nvPr/>
        </p:nvSpPr>
        <p:spPr>
          <a:xfrm>
            <a:off x="76200" y="6392411"/>
            <a:ext cx="694421" cy="369332"/>
          </a:xfrm>
          <a:prstGeom prst="rect">
            <a:avLst/>
          </a:prstGeom>
          <a:noFill/>
        </p:spPr>
        <p:txBody>
          <a:bodyPr wrap="none" rtlCol="0">
            <a:spAutoFit/>
          </a:bodyPr>
          <a:lstStyle/>
          <a:p>
            <a:r>
              <a:rPr lang="en-US" dirty="0" smtClean="0"/>
              <a:t>W-42</a:t>
            </a:r>
            <a:endParaRPr lang="en-US" dirty="0"/>
          </a:p>
        </p:txBody>
      </p:sp>
    </p:spTree>
    <p:extLst>
      <p:ext uri="{BB962C8B-B14F-4D97-AF65-F5344CB8AC3E}">
        <p14:creationId xmlns:p14="http://schemas.microsoft.com/office/powerpoint/2010/main" val="1317634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4"/>
          <p:cNvSpPr txBox="1">
            <a:spLocks noChangeArrowheads="1"/>
          </p:cNvSpPr>
          <p:nvPr/>
        </p:nvSpPr>
        <p:spPr>
          <a:xfrm>
            <a:off x="685800" y="0"/>
            <a:ext cx="76962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smtClean="0">
              <a:solidFill>
                <a:srgbClr val="0000FF"/>
              </a:solidFill>
              <a:latin typeface="Arial" pitchFamily="34" charset="0"/>
              <a:cs typeface="Arial" pitchFamily="34" charset="0"/>
            </a:endParaRPr>
          </a:p>
          <a:p>
            <a:endParaRPr lang="en-US" sz="2800" dirty="0" smtClean="0">
              <a:solidFill>
                <a:srgbClr val="0000FF"/>
              </a:solidFill>
              <a:latin typeface="Arial" pitchFamily="34" charset="0"/>
              <a:cs typeface="Arial" pitchFamily="34" charset="0"/>
            </a:endParaRPr>
          </a:p>
          <a:p>
            <a:r>
              <a:rPr lang="en-US" sz="2400" b="1" dirty="0" smtClean="0">
                <a:solidFill>
                  <a:srgbClr val="0000FF"/>
                </a:solidFill>
                <a:latin typeface="Times New Roman" pitchFamily="18" charset="0"/>
                <a:cs typeface="Times New Roman" pitchFamily="18" charset="0"/>
              </a:rPr>
              <a:t>ATMS/AMSU Humidity Sounders for Hurricane Study</a:t>
            </a:r>
            <a:r>
              <a:rPr lang="en-US" sz="2800" dirty="0" smtClean="0">
                <a:solidFill>
                  <a:srgbClr val="0000FF"/>
                </a:solidFill>
                <a:latin typeface="Arial" pitchFamily="34" charset="0"/>
                <a:cs typeface="Arial" pitchFamily="34" charset="0"/>
              </a:rPr>
              <a:t/>
            </a:r>
            <a:br>
              <a:rPr lang="en-US" sz="2800" dirty="0" smtClean="0">
                <a:solidFill>
                  <a:srgbClr val="0000FF"/>
                </a:solidFill>
                <a:latin typeface="Arial" pitchFamily="34" charset="0"/>
                <a:cs typeface="Arial" pitchFamily="34" charset="0"/>
              </a:rPr>
            </a:br>
            <a:endParaRPr lang="en-US" sz="2400" dirty="0" smtClean="0">
              <a:solidFill>
                <a:srgbClr val="0000FF"/>
              </a:solidFill>
              <a:latin typeface="Arial" pitchFamily="34" charset="0"/>
              <a:cs typeface="Arial" pitchFamily="34" charset="0"/>
            </a:endParaRPr>
          </a:p>
          <a:p>
            <a:endParaRPr lang="en-US" sz="1800" dirty="0" smtClean="0">
              <a:solidFill>
                <a:srgbClr val="0000FF"/>
              </a:solidFill>
              <a:latin typeface="Arial" pitchFamily="34" charset="0"/>
              <a:cs typeface="Arial" pitchFamily="34" charset="0"/>
            </a:endParaRPr>
          </a:p>
          <a:p>
            <a:endParaRPr lang="en-US" sz="1800" dirty="0">
              <a:solidFill>
                <a:srgbClr val="0000FF"/>
              </a:solidFill>
              <a:latin typeface="Arial" pitchFamily="34" charset="0"/>
              <a:cs typeface="Arial" pitchFamily="34" charset="0"/>
            </a:endParaRPr>
          </a:p>
        </p:txBody>
      </p:sp>
      <p:sp>
        <p:nvSpPr>
          <p:cNvPr id="9" name="Rectangle 4"/>
          <p:cNvSpPr txBox="1">
            <a:spLocks noChangeArrowheads="1"/>
          </p:cNvSpPr>
          <p:nvPr/>
        </p:nvSpPr>
        <p:spPr>
          <a:xfrm>
            <a:off x="1828800" y="457200"/>
            <a:ext cx="52578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latin typeface="Times New Roman"/>
                <a:cs typeface="Times New Roman"/>
              </a:rPr>
              <a:t/>
            </a:r>
            <a:br>
              <a:rPr lang="en-US" sz="1600" dirty="0" smtClean="0">
                <a:latin typeface="Times New Roman"/>
                <a:cs typeface="Times New Roman"/>
              </a:rPr>
            </a:br>
            <a:r>
              <a:rPr lang="en-US" sz="1600" dirty="0" smtClean="0">
                <a:latin typeface="Times New Roman"/>
                <a:cs typeface="Times New Roman"/>
              </a:rPr>
              <a:t>Xiaolei Zou</a:t>
            </a:r>
            <a:r>
              <a:rPr lang="en-US" sz="1600" baseline="30000" dirty="0" smtClean="0">
                <a:latin typeface="Times New Roman"/>
                <a:cs typeface="Times New Roman"/>
              </a:rPr>
              <a:t>1</a:t>
            </a:r>
            <a:r>
              <a:rPr lang="en-US" sz="1600" dirty="0" smtClean="0">
                <a:latin typeface="Times New Roman"/>
                <a:cs typeface="Times New Roman"/>
              </a:rPr>
              <a:t>, </a:t>
            </a:r>
            <a:r>
              <a:rPr lang="en-US" sz="1600" dirty="0" err="1" smtClean="0">
                <a:latin typeface="Times New Roman"/>
                <a:cs typeface="Times New Roman"/>
              </a:rPr>
              <a:t>Qi</a:t>
            </a:r>
            <a:r>
              <a:rPr lang="en-US" sz="1600" dirty="0" smtClean="0">
                <a:latin typeface="Times New Roman"/>
                <a:cs typeface="Times New Roman"/>
              </a:rPr>
              <a:t> Shi</a:t>
            </a:r>
            <a:r>
              <a:rPr lang="en-US" sz="1600" baseline="30000" dirty="0" smtClean="0">
                <a:latin typeface="Times New Roman"/>
                <a:cs typeface="Times New Roman"/>
              </a:rPr>
              <a:t>1</a:t>
            </a:r>
            <a:r>
              <a:rPr lang="en-US" sz="1600" dirty="0" smtClean="0">
                <a:latin typeface="Times New Roman"/>
                <a:cs typeface="Times New Roman"/>
              </a:rPr>
              <a:t>, </a:t>
            </a:r>
            <a:r>
              <a:rPr lang="en-US" sz="1600" dirty="0" err="1" smtClean="0">
                <a:latin typeface="Times New Roman"/>
                <a:cs typeface="Times New Roman"/>
              </a:rPr>
              <a:t>Zhengkun</a:t>
            </a:r>
            <a:r>
              <a:rPr lang="en-US" sz="1600" dirty="0" smtClean="0">
                <a:latin typeface="Times New Roman"/>
                <a:cs typeface="Times New Roman"/>
              </a:rPr>
              <a:t> Qin</a:t>
            </a:r>
            <a:r>
              <a:rPr lang="en-US" sz="1600" baseline="30000" dirty="0" smtClean="0">
                <a:latin typeface="Times New Roman"/>
                <a:cs typeface="Times New Roman"/>
              </a:rPr>
              <a:t>1</a:t>
            </a:r>
            <a:r>
              <a:rPr lang="en-US" sz="1600" dirty="0" smtClean="0">
                <a:latin typeface="Times New Roman"/>
                <a:cs typeface="Times New Roman"/>
              </a:rPr>
              <a:t>, and </a:t>
            </a:r>
            <a:r>
              <a:rPr lang="en-US" sz="1600" dirty="0" err="1" smtClean="0">
                <a:latin typeface="Times New Roman"/>
                <a:cs typeface="Times New Roman"/>
              </a:rPr>
              <a:t>Fuzhong</a:t>
            </a:r>
            <a:r>
              <a:rPr lang="en-US" sz="1600" dirty="0" smtClean="0">
                <a:latin typeface="Times New Roman"/>
                <a:cs typeface="Times New Roman"/>
              </a:rPr>
              <a:t> Weng</a:t>
            </a:r>
            <a:r>
              <a:rPr lang="en-US" sz="1600" baseline="30000" dirty="0" smtClean="0">
                <a:latin typeface="Times New Roman"/>
                <a:cs typeface="Times New Roman"/>
              </a:rPr>
              <a:t>2</a:t>
            </a:r>
            <a:endParaRPr lang="en-US" sz="1600" dirty="0" smtClean="0">
              <a:latin typeface="Times New Roman"/>
              <a:cs typeface="Times New Roman"/>
            </a:endParaRPr>
          </a:p>
          <a:p>
            <a:pPr algn="l"/>
            <a:endParaRPr lang="en-US" sz="1600" dirty="0">
              <a:latin typeface="Times New Roman"/>
              <a:cs typeface="Times New Roman"/>
            </a:endParaRPr>
          </a:p>
        </p:txBody>
      </p:sp>
      <p:sp>
        <p:nvSpPr>
          <p:cNvPr id="1037"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50" name="Rectangle 2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5"/>
          <p:cNvSpPr txBox="1">
            <a:spLocks noChangeArrowheads="1"/>
          </p:cNvSpPr>
          <p:nvPr/>
        </p:nvSpPr>
        <p:spPr>
          <a:xfrm>
            <a:off x="228600" y="1676400"/>
            <a:ext cx="4114800"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kumimoji="0" lang="en-US" sz="2400" b="0"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The ATMS</a:t>
            </a:r>
            <a:r>
              <a:rPr lang="en-US" sz="2400" kern="0" dirty="0" smtClean="0">
                <a:solidFill>
                  <a:srgbClr val="FF0000"/>
                </a:solidFill>
                <a:latin typeface="Times New Roman" pitchFamily="18" charset="0"/>
                <a:cs typeface="Times New Roman" pitchFamily="18" charset="0"/>
              </a:rPr>
              <a:t> (</a:t>
            </a:r>
            <a:r>
              <a:rPr lang="en-US" sz="2000" kern="0" dirty="0" smtClean="0">
                <a:solidFill>
                  <a:srgbClr val="FF0000"/>
                </a:solidFill>
                <a:latin typeface="Times New Roman" pitchFamily="18" charset="0"/>
                <a:cs typeface="Times New Roman" pitchFamily="18" charset="0"/>
              </a:rPr>
              <a:t>channels 17-22</a:t>
            </a:r>
            <a:r>
              <a:rPr lang="en-US" sz="2400" kern="0" dirty="0" smtClean="0">
                <a:solidFill>
                  <a:srgbClr val="FF0000"/>
                </a:solidFill>
                <a:latin typeface="Times New Roman" pitchFamily="18" charset="0"/>
                <a:cs typeface="Times New Roman" pitchFamily="18" charset="0"/>
              </a:rPr>
              <a:t>) </a:t>
            </a:r>
          </a:p>
          <a:p>
            <a:pPr marL="342900" lvl="0" indent="-342900" algn="l" fontAlgn="base">
              <a:lnSpc>
                <a:spcPct val="90000"/>
              </a:lnSpc>
              <a:spcAft>
                <a:spcPct val="0"/>
              </a:spcAft>
            </a:pPr>
            <a:r>
              <a:rPr lang="en-US" sz="2400" kern="0" dirty="0" smtClean="0">
                <a:solidFill>
                  <a:srgbClr val="FF0000"/>
                </a:solidFill>
                <a:latin typeface="Times New Roman" pitchFamily="18" charset="0"/>
                <a:cs typeface="Times New Roman" pitchFamily="18" charset="0"/>
              </a:rPr>
              <a:t>     and </a:t>
            </a:r>
            <a:r>
              <a:rPr kumimoji="0" lang="en-US" sz="2400" b="0"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MHS</a:t>
            </a:r>
            <a:r>
              <a:rPr kumimoji="0" lang="en-US" sz="2400" b="0" i="0" u="none" strike="noStrike" kern="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2400" b="0"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provide useful information</a:t>
            </a:r>
            <a:r>
              <a:rPr kumimoji="0" lang="en-US" sz="2400" b="0" i="0" u="none" strike="noStrike" kern="0" cap="none" spc="0" normalizeH="0" noProof="0" dirty="0" smtClean="0">
                <a:ln>
                  <a:noFill/>
                </a:ln>
                <a:solidFill>
                  <a:srgbClr val="FF0000"/>
                </a:solidFill>
                <a:effectLst/>
                <a:uLnTx/>
                <a:uFillTx/>
                <a:latin typeface="Times New Roman" pitchFamily="18" charset="0"/>
                <a:cs typeface="Times New Roman" pitchFamily="18" charset="0"/>
              </a:rPr>
              <a:t> within and </a:t>
            </a:r>
          </a:p>
          <a:p>
            <a:pPr marL="342900" lvl="0" indent="-342900" algn="l" fontAlgn="base">
              <a:lnSpc>
                <a:spcPct val="90000"/>
              </a:lnSpc>
              <a:spcAft>
                <a:spcPct val="0"/>
              </a:spcAft>
            </a:pPr>
            <a:r>
              <a:rPr lang="en-US" sz="2400" kern="0" dirty="0" smtClean="0">
                <a:solidFill>
                  <a:srgbClr val="FF0000"/>
                </a:solidFill>
                <a:latin typeface="Times New Roman" pitchFamily="18" charset="0"/>
                <a:cs typeface="Times New Roman" pitchFamily="18" charset="0"/>
              </a:rPr>
              <a:t>    </a:t>
            </a:r>
            <a:r>
              <a:rPr kumimoji="0" lang="en-US" sz="2400" b="0" i="0" u="none" strike="noStrike" kern="0" cap="none" spc="0" normalizeH="0" noProof="0" dirty="0" smtClean="0">
                <a:ln>
                  <a:noFill/>
                </a:ln>
                <a:solidFill>
                  <a:srgbClr val="FF0000"/>
                </a:solidFill>
                <a:effectLst/>
                <a:uLnTx/>
                <a:uFillTx/>
                <a:latin typeface="Times New Roman" pitchFamily="18" charset="0"/>
                <a:cs typeface="Times New Roman" pitchFamily="18" charset="0"/>
              </a:rPr>
              <a:t>around hurricanes </a:t>
            </a:r>
            <a:endParaRPr kumimoji="0" lang="en-US" sz="2400" b="0"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a:p>
            <a:pPr marL="742950" lvl="1" indent="-285750" algn="l" fontAlgn="base">
              <a:lnSpc>
                <a:spcPct val="90000"/>
              </a:lnSpc>
              <a:spcAft>
                <a:spcPct val="0"/>
              </a:spcAft>
              <a:buFontTx/>
              <a:buChar char="–"/>
            </a:pPr>
            <a:endParaRPr kumimoji="0" lang="en-US" sz="2400" b="0"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a:p>
            <a:pPr>
              <a:lnSpc>
                <a:spcPct val="90000"/>
              </a:lnSpc>
            </a:pPr>
            <a:endParaRPr lang="en-US" sz="2400" dirty="0">
              <a:solidFill>
                <a:srgbClr val="FF0000"/>
              </a:solidFill>
            </a:endParaRPr>
          </a:p>
        </p:txBody>
      </p:sp>
      <p:grpSp>
        <p:nvGrpSpPr>
          <p:cNvPr id="3" name="Group 45"/>
          <p:cNvGrpSpPr>
            <a:grpSpLocks noChangeAspect="1"/>
          </p:cNvGrpSpPr>
          <p:nvPr/>
        </p:nvGrpSpPr>
        <p:grpSpPr>
          <a:xfrm>
            <a:off x="6781800" y="1934980"/>
            <a:ext cx="2286000" cy="1798820"/>
            <a:chOff x="5181600" y="4114800"/>
            <a:chExt cx="3486150" cy="2743200"/>
          </a:xfrm>
        </p:grpSpPr>
        <p:pic>
          <p:nvPicPr>
            <p:cNvPr id="1026" name="Picture 2" descr="center_frequency_12tcs"/>
            <p:cNvPicPr>
              <a:picLocks noChangeAspect="1" noChangeArrowheads="1"/>
            </p:cNvPicPr>
            <p:nvPr/>
          </p:nvPicPr>
          <p:blipFill>
            <a:blip r:embed="rId4" cstate="print"/>
            <a:srcRect l="6100" t="5295" r="6891" b="3545"/>
            <a:stretch>
              <a:fillRect/>
            </a:stretch>
          </p:blipFill>
          <p:spPr bwMode="auto">
            <a:xfrm>
              <a:off x="5181600" y="4114800"/>
              <a:ext cx="3486150" cy="2743200"/>
            </a:xfrm>
            <a:prstGeom prst="rect">
              <a:avLst/>
            </a:prstGeom>
            <a:noFill/>
            <a:ln w="9525">
              <a:noFill/>
              <a:miter lim="800000"/>
              <a:headEnd/>
              <a:tailEnd/>
            </a:ln>
          </p:spPr>
        </p:pic>
        <p:grpSp>
          <p:nvGrpSpPr>
            <p:cNvPr id="5" name="Group 4"/>
            <p:cNvGrpSpPr>
              <a:grpSpLocks/>
            </p:cNvGrpSpPr>
            <p:nvPr/>
          </p:nvGrpSpPr>
          <p:grpSpPr bwMode="auto">
            <a:xfrm>
              <a:off x="8001000" y="4267200"/>
              <a:ext cx="450850" cy="776287"/>
              <a:chOff x="8351" y="1965"/>
              <a:chExt cx="710" cy="1223"/>
            </a:xfrm>
          </p:grpSpPr>
          <p:pic>
            <p:nvPicPr>
              <p:cNvPr id="38" name="Picture 5" descr="tbr_rmaxv1_lengend"/>
              <p:cNvPicPr>
                <a:picLocks noChangeAspect="1" noChangeArrowheads="1"/>
              </p:cNvPicPr>
              <p:nvPr/>
            </p:nvPicPr>
            <p:blipFill>
              <a:blip r:embed="rId5" cstate="print"/>
              <a:srcRect l="72952" t="9641" r="19133" b="60539"/>
              <a:stretch>
                <a:fillRect/>
              </a:stretch>
            </p:blipFill>
            <p:spPr bwMode="auto">
              <a:xfrm>
                <a:off x="8629" y="1965"/>
                <a:ext cx="432" cy="1223"/>
              </a:xfrm>
              <a:prstGeom prst="rect">
                <a:avLst/>
              </a:prstGeom>
              <a:noFill/>
              <a:ln w="9525">
                <a:noFill/>
                <a:miter lim="800000"/>
                <a:headEnd/>
                <a:tailEnd/>
              </a:ln>
            </p:spPr>
          </p:pic>
          <p:grpSp>
            <p:nvGrpSpPr>
              <p:cNvPr id="6" name="Group 6"/>
              <p:cNvGrpSpPr>
                <a:grpSpLocks/>
              </p:cNvGrpSpPr>
              <p:nvPr/>
            </p:nvGrpSpPr>
            <p:grpSpPr bwMode="auto">
              <a:xfrm>
                <a:off x="8351" y="2003"/>
                <a:ext cx="294" cy="1155"/>
                <a:chOff x="8351" y="2003"/>
                <a:chExt cx="294" cy="1155"/>
              </a:xfrm>
            </p:grpSpPr>
            <p:sp>
              <p:nvSpPr>
                <p:cNvPr id="40" name="Rectangle 7"/>
                <p:cNvSpPr>
                  <a:spLocks noChangeAspect="1" noChangeArrowheads="1"/>
                </p:cNvSpPr>
                <p:nvPr/>
              </p:nvSpPr>
              <p:spPr bwMode="auto">
                <a:xfrm>
                  <a:off x="8364" y="2205"/>
                  <a:ext cx="275" cy="126"/>
                </a:xfrm>
                <a:prstGeom prst="rect">
                  <a:avLst/>
                </a:prstGeom>
                <a:solidFill>
                  <a:srgbClr val="0000CC"/>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Rectangle 8"/>
                <p:cNvSpPr>
                  <a:spLocks noChangeAspect="1" noChangeArrowheads="1"/>
                </p:cNvSpPr>
                <p:nvPr/>
              </p:nvSpPr>
              <p:spPr bwMode="auto">
                <a:xfrm>
                  <a:off x="8362" y="2416"/>
                  <a:ext cx="276" cy="127"/>
                </a:xfrm>
                <a:prstGeom prst="rect">
                  <a:avLst/>
                </a:prstGeom>
                <a:solidFill>
                  <a:srgbClr val="00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Rectangle 9"/>
                <p:cNvSpPr>
                  <a:spLocks noChangeAspect="1" noChangeArrowheads="1"/>
                </p:cNvSpPr>
                <p:nvPr/>
              </p:nvSpPr>
              <p:spPr bwMode="auto">
                <a:xfrm>
                  <a:off x="8351" y="2618"/>
                  <a:ext cx="275" cy="127"/>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Rectangle 10"/>
                <p:cNvSpPr>
                  <a:spLocks noChangeAspect="1" noChangeArrowheads="1"/>
                </p:cNvSpPr>
                <p:nvPr/>
              </p:nvSpPr>
              <p:spPr bwMode="auto">
                <a:xfrm>
                  <a:off x="8359" y="2830"/>
                  <a:ext cx="275" cy="126"/>
                </a:xfrm>
                <a:prstGeom prst="rect">
                  <a:avLst/>
                </a:prstGeom>
                <a:solidFill>
                  <a:srgbClr val="008000"/>
                </a:solidFill>
                <a:ln w="9525">
                  <a:solidFill>
                    <a:srgbClr val="008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11"/>
                <p:cNvSpPr>
                  <a:spLocks noChangeAspect="1" noChangeArrowheads="1"/>
                </p:cNvSpPr>
                <p:nvPr/>
              </p:nvSpPr>
              <p:spPr bwMode="auto">
                <a:xfrm>
                  <a:off x="8357" y="3032"/>
                  <a:ext cx="275" cy="126"/>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Rectangle 12"/>
                <p:cNvSpPr>
                  <a:spLocks noChangeAspect="1" noChangeArrowheads="1"/>
                </p:cNvSpPr>
                <p:nvPr/>
              </p:nvSpPr>
              <p:spPr bwMode="auto">
                <a:xfrm>
                  <a:off x="8370" y="2003"/>
                  <a:ext cx="275" cy="126"/>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grpSp>
      <p:sp>
        <p:nvSpPr>
          <p:cNvPr id="2" name="Text Box 13"/>
          <p:cNvSpPr txBox="1">
            <a:spLocks noChangeArrowheads="1"/>
          </p:cNvSpPr>
          <p:nvPr/>
        </p:nvSpPr>
        <p:spPr bwMode="auto">
          <a:xfrm>
            <a:off x="5410200" y="3398520"/>
            <a:ext cx="10668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800" b="0" i="0" u="none" strike="noStrike" cap="none" normalizeH="0" baseline="0" dirty="0" smtClean="0">
                <a:ln>
                  <a:noFill/>
                </a:ln>
                <a:solidFill>
                  <a:schemeClr val="tx1"/>
                </a:solidFill>
                <a:effectLst/>
                <a:latin typeface="Times New Roman" pitchFamily="18" charset="0"/>
                <a:ea typeface="宋体" pitchFamily="2" charset="-122"/>
                <a:cs typeface="Arial" pitchFamily="34" charset="0"/>
              </a:rPr>
              <a:t>Distance (km)</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8" name="Text Box 14"/>
          <p:cNvSpPr txBox="1">
            <a:spLocks noChangeArrowheads="1"/>
          </p:cNvSpPr>
          <p:nvPr/>
        </p:nvSpPr>
        <p:spPr bwMode="auto">
          <a:xfrm>
            <a:off x="4876800" y="2636520"/>
            <a:ext cx="304800" cy="533400"/>
          </a:xfrm>
          <a:prstGeom prst="rect">
            <a:avLst/>
          </a:prstGeom>
          <a:noFill/>
          <a:ln w="9525">
            <a:noFill/>
            <a:miter lim="800000"/>
            <a:headEnd/>
            <a:tailEnd/>
          </a:ln>
        </p:spPr>
        <p:txBody>
          <a:bodyPr vert="vert270"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800" b="0" i="0" u="none" strike="noStrike" cap="none" normalizeH="0" baseline="0" dirty="0" smtClean="0">
                <a:ln>
                  <a:noFill/>
                </a:ln>
                <a:solidFill>
                  <a:schemeClr val="tx1"/>
                </a:solidFill>
                <a:effectLst/>
                <a:latin typeface="Times New Roman" pitchFamily="18" charset="0"/>
                <a:ea typeface="宋体" pitchFamily="2" charset="-122"/>
                <a:cs typeface="Arial" pitchFamily="34" charset="0"/>
              </a:rPr>
              <a:t>Frequency</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7" name="Group 46"/>
          <p:cNvGrpSpPr>
            <a:grpSpLocks noChangeAspect="1"/>
          </p:cNvGrpSpPr>
          <p:nvPr/>
        </p:nvGrpSpPr>
        <p:grpSpPr>
          <a:xfrm>
            <a:off x="4191000" y="1934980"/>
            <a:ext cx="2273508" cy="1798820"/>
            <a:chOff x="5410200" y="762000"/>
            <a:chExt cx="3467100" cy="2743200"/>
          </a:xfrm>
        </p:grpSpPr>
        <p:pic>
          <p:nvPicPr>
            <p:cNvPr id="1027" name="Picture 3" descr="rmax_pdf_12tcsv3"/>
            <p:cNvPicPr>
              <a:picLocks noChangeAspect="1" noChangeArrowheads="1"/>
            </p:cNvPicPr>
            <p:nvPr/>
          </p:nvPicPr>
          <p:blipFill>
            <a:blip r:embed="rId6" cstate="print"/>
            <a:srcRect l="6410" t="4915" r="7692" b="4488"/>
            <a:stretch>
              <a:fillRect/>
            </a:stretch>
          </p:blipFill>
          <p:spPr bwMode="auto">
            <a:xfrm>
              <a:off x="5410200" y="762000"/>
              <a:ext cx="3467100" cy="2743200"/>
            </a:xfrm>
            <a:prstGeom prst="rect">
              <a:avLst/>
            </a:prstGeom>
            <a:noFill/>
            <a:ln w="9525">
              <a:noFill/>
              <a:miter lim="800000"/>
              <a:headEnd/>
              <a:tailEnd/>
            </a:ln>
          </p:spPr>
        </p:pic>
        <p:grpSp>
          <p:nvGrpSpPr>
            <p:cNvPr id="8" name="Group 4"/>
            <p:cNvGrpSpPr>
              <a:grpSpLocks/>
            </p:cNvGrpSpPr>
            <p:nvPr/>
          </p:nvGrpSpPr>
          <p:grpSpPr bwMode="auto">
            <a:xfrm>
              <a:off x="8229600" y="914400"/>
              <a:ext cx="450850" cy="776287"/>
              <a:chOff x="8351" y="1965"/>
              <a:chExt cx="710" cy="1223"/>
            </a:xfrm>
          </p:grpSpPr>
          <p:pic>
            <p:nvPicPr>
              <p:cNvPr id="1029" name="Picture 5" descr="tbr_rmaxv1_lengend"/>
              <p:cNvPicPr>
                <a:picLocks noChangeAspect="1" noChangeArrowheads="1"/>
              </p:cNvPicPr>
              <p:nvPr/>
            </p:nvPicPr>
            <p:blipFill>
              <a:blip r:embed="rId5" cstate="print"/>
              <a:srcRect l="72952" t="9641" r="19133" b="60539"/>
              <a:stretch>
                <a:fillRect/>
              </a:stretch>
            </p:blipFill>
            <p:spPr bwMode="auto">
              <a:xfrm>
                <a:off x="8629" y="1965"/>
                <a:ext cx="432" cy="1223"/>
              </a:xfrm>
              <a:prstGeom prst="rect">
                <a:avLst/>
              </a:prstGeom>
              <a:noFill/>
              <a:ln w="9525">
                <a:noFill/>
                <a:miter lim="800000"/>
                <a:headEnd/>
                <a:tailEnd/>
              </a:ln>
            </p:spPr>
          </p:pic>
          <p:grpSp>
            <p:nvGrpSpPr>
              <p:cNvPr id="10" name="Group 6"/>
              <p:cNvGrpSpPr>
                <a:grpSpLocks/>
              </p:cNvGrpSpPr>
              <p:nvPr/>
            </p:nvGrpSpPr>
            <p:grpSpPr bwMode="auto">
              <a:xfrm>
                <a:off x="8351" y="2003"/>
                <a:ext cx="294" cy="1155"/>
                <a:chOff x="8351" y="2003"/>
                <a:chExt cx="294" cy="1155"/>
              </a:xfrm>
            </p:grpSpPr>
            <p:sp>
              <p:nvSpPr>
                <p:cNvPr id="1031" name="Rectangle 7"/>
                <p:cNvSpPr>
                  <a:spLocks noChangeAspect="1" noChangeArrowheads="1"/>
                </p:cNvSpPr>
                <p:nvPr/>
              </p:nvSpPr>
              <p:spPr bwMode="auto">
                <a:xfrm>
                  <a:off x="8364" y="2205"/>
                  <a:ext cx="275" cy="126"/>
                </a:xfrm>
                <a:prstGeom prst="rect">
                  <a:avLst/>
                </a:prstGeom>
                <a:solidFill>
                  <a:srgbClr val="0000CC"/>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2" name="Rectangle 8"/>
                <p:cNvSpPr>
                  <a:spLocks noChangeAspect="1" noChangeArrowheads="1"/>
                </p:cNvSpPr>
                <p:nvPr/>
              </p:nvSpPr>
              <p:spPr bwMode="auto">
                <a:xfrm>
                  <a:off x="8362" y="2416"/>
                  <a:ext cx="276" cy="127"/>
                </a:xfrm>
                <a:prstGeom prst="rect">
                  <a:avLst/>
                </a:prstGeom>
                <a:solidFill>
                  <a:srgbClr val="00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3" name="Rectangle 9"/>
                <p:cNvSpPr>
                  <a:spLocks noChangeAspect="1" noChangeArrowheads="1"/>
                </p:cNvSpPr>
                <p:nvPr/>
              </p:nvSpPr>
              <p:spPr bwMode="auto">
                <a:xfrm>
                  <a:off x="8351" y="2618"/>
                  <a:ext cx="275" cy="127"/>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4" name="Rectangle 10"/>
                <p:cNvSpPr>
                  <a:spLocks noChangeAspect="1" noChangeArrowheads="1"/>
                </p:cNvSpPr>
                <p:nvPr/>
              </p:nvSpPr>
              <p:spPr bwMode="auto">
                <a:xfrm>
                  <a:off x="8359" y="2830"/>
                  <a:ext cx="275" cy="126"/>
                </a:xfrm>
                <a:prstGeom prst="rect">
                  <a:avLst/>
                </a:prstGeom>
                <a:solidFill>
                  <a:srgbClr val="008000"/>
                </a:solidFill>
                <a:ln w="9525">
                  <a:solidFill>
                    <a:srgbClr val="008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5" name="Rectangle 11"/>
                <p:cNvSpPr>
                  <a:spLocks noChangeAspect="1" noChangeArrowheads="1"/>
                </p:cNvSpPr>
                <p:nvPr/>
              </p:nvSpPr>
              <p:spPr bwMode="auto">
                <a:xfrm>
                  <a:off x="8357" y="3032"/>
                  <a:ext cx="275" cy="126"/>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6" name="Rectangle 12"/>
                <p:cNvSpPr>
                  <a:spLocks noChangeAspect="1" noChangeArrowheads="1"/>
                </p:cNvSpPr>
                <p:nvPr/>
              </p:nvSpPr>
              <p:spPr bwMode="auto">
                <a:xfrm>
                  <a:off x="8370" y="2003"/>
                  <a:ext cx="275" cy="126"/>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grpSp>
      <p:sp>
        <p:nvSpPr>
          <p:cNvPr id="16" name="Text Box 6"/>
          <p:cNvSpPr txBox="1">
            <a:spLocks noChangeArrowheads="1"/>
          </p:cNvSpPr>
          <p:nvPr/>
        </p:nvSpPr>
        <p:spPr bwMode="auto">
          <a:xfrm>
            <a:off x="4724400" y="4191000"/>
            <a:ext cx="1400175"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1600" b="0" i="0" u="none" strike="noStrike" cap="none" normalizeH="0" baseline="0" dirty="0" smtClean="0">
                <a:ln>
                  <a:noFill/>
                </a:ln>
                <a:solidFill>
                  <a:srgbClr val="0000FF"/>
                </a:solidFill>
                <a:effectLst/>
                <a:latin typeface="Times New Roman" pitchFamily="18" charset="0"/>
                <a:ea typeface="宋体" pitchFamily="2" charset="-122"/>
                <a:cs typeface="Times New Roman" pitchFamily="18" charset="0"/>
              </a:rPr>
              <a:t>GOES-13 Ch4 </a:t>
            </a:r>
            <a:endParaRPr kumimoji="0" lang="en-US" sz="1600" b="0" i="0" u="none" strike="noStrike" cap="none" normalizeH="0" baseline="0" dirty="0" smtClean="0">
              <a:ln>
                <a:noFill/>
              </a:ln>
              <a:solidFill>
                <a:srgbClr val="0000FF"/>
              </a:solidFill>
              <a:effectLst/>
              <a:latin typeface="Times New Roman" pitchFamily="18" charset="0"/>
              <a:cs typeface="Times New Roman" pitchFamily="18" charset="0"/>
            </a:endParaRPr>
          </a:p>
        </p:txBody>
      </p:sp>
      <p:pic>
        <p:nvPicPr>
          <p:cNvPr id="17" name="Picture 7"/>
          <p:cNvPicPr>
            <a:picLocks noChangeAspect="1" noChangeArrowheads="1"/>
          </p:cNvPicPr>
          <p:nvPr/>
        </p:nvPicPr>
        <p:blipFill>
          <a:blip r:embed="rId7" cstate="print"/>
          <a:srcRect/>
          <a:stretch>
            <a:fillRect/>
          </a:stretch>
        </p:blipFill>
        <p:spPr bwMode="auto">
          <a:xfrm>
            <a:off x="4573029" y="6477000"/>
            <a:ext cx="1751571" cy="228600"/>
          </a:xfrm>
          <a:prstGeom prst="rect">
            <a:avLst/>
          </a:prstGeom>
          <a:noFill/>
          <a:ln w="9525">
            <a:noFill/>
            <a:miter lim="800000"/>
            <a:headEnd/>
            <a:tailEnd/>
          </a:ln>
        </p:spPr>
      </p:pic>
      <p:sp>
        <p:nvSpPr>
          <p:cNvPr id="18" name="Text Box 8"/>
          <p:cNvSpPr txBox="1">
            <a:spLocks noChangeArrowheads="1"/>
          </p:cNvSpPr>
          <p:nvPr/>
        </p:nvSpPr>
        <p:spPr bwMode="auto">
          <a:xfrm>
            <a:off x="6705600" y="4191000"/>
            <a:ext cx="19812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sz="1600" dirty="0" smtClean="0">
                <a:solidFill>
                  <a:srgbClr val="0000FF"/>
                </a:solidFill>
                <a:latin typeface="Times New Roman" pitchFamily="18" charset="0"/>
                <a:ea typeface="宋体" pitchFamily="2" charset="-122"/>
                <a:cs typeface="Times New Roman" pitchFamily="18" charset="0"/>
              </a:rPr>
              <a:t>Cloudy Points</a:t>
            </a:r>
            <a:endParaRPr kumimoji="0" lang="en-US" sz="1600" b="0" u="none" strike="noStrike" cap="none" normalizeH="0" baseline="0" dirty="0" smtClean="0">
              <a:ln>
                <a:noFill/>
              </a:ln>
              <a:solidFill>
                <a:srgbClr val="0000FF"/>
              </a:solidFill>
              <a:effectLst/>
              <a:latin typeface="Times New Roman" pitchFamily="18" charset="0"/>
              <a:cs typeface="Times New Roman" pitchFamily="18" charset="0"/>
            </a:endParaRPr>
          </a:p>
        </p:txBody>
      </p:sp>
      <p:grpSp>
        <p:nvGrpSpPr>
          <p:cNvPr id="11" name="Group 74"/>
          <p:cNvGrpSpPr/>
          <p:nvPr/>
        </p:nvGrpSpPr>
        <p:grpSpPr>
          <a:xfrm>
            <a:off x="6477000" y="4495800"/>
            <a:ext cx="2667000" cy="1905000"/>
            <a:chOff x="7338782" y="3093720"/>
            <a:chExt cx="1576618" cy="1097280"/>
          </a:xfrm>
        </p:grpSpPr>
        <p:pic>
          <p:nvPicPr>
            <p:cNvPr id="15" name="Picture 5"/>
            <p:cNvPicPr>
              <a:picLocks noChangeAspect="1" noChangeArrowheads="1"/>
            </p:cNvPicPr>
            <p:nvPr/>
          </p:nvPicPr>
          <p:blipFill>
            <a:blip r:embed="rId8" cstate="print"/>
            <a:srcRect/>
            <a:stretch>
              <a:fillRect/>
            </a:stretch>
          </p:blipFill>
          <p:spPr bwMode="auto">
            <a:xfrm>
              <a:off x="7338782" y="3093720"/>
              <a:ext cx="1576618" cy="1097280"/>
            </a:xfrm>
            <a:prstGeom prst="rect">
              <a:avLst/>
            </a:prstGeom>
            <a:noFill/>
            <a:ln w="9525">
              <a:noFill/>
              <a:miter lim="800000"/>
              <a:headEnd/>
              <a:tailEnd/>
            </a:ln>
          </p:spPr>
        </p:pic>
        <p:pic>
          <p:nvPicPr>
            <p:cNvPr id="1042" name="Picture 18"/>
            <p:cNvPicPr>
              <a:picLocks noChangeAspect="1" noChangeArrowheads="1"/>
            </p:cNvPicPr>
            <p:nvPr/>
          </p:nvPicPr>
          <p:blipFill>
            <a:blip r:embed="rId9" cstate="print"/>
            <a:srcRect/>
            <a:stretch>
              <a:fillRect/>
            </a:stretch>
          </p:blipFill>
          <p:spPr bwMode="auto">
            <a:xfrm>
              <a:off x="8229600" y="3520440"/>
              <a:ext cx="108585" cy="137160"/>
            </a:xfrm>
            <a:prstGeom prst="rect">
              <a:avLst/>
            </a:prstGeom>
            <a:noFill/>
            <a:ln w="9525">
              <a:noFill/>
              <a:miter lim="800000"/>
              <a:headEnd/>
              <a:tailEnd/>
            </a:ln>
            <a:effectLst/>
          </p:spPr>
        </p:pic>
      </p:grpSp>
      <p:grpSp>
        <p:nvGrpSpPr>
          <p:cNvPr id="12" name="Group 73"/>
          <p:cNvGrpSpPr/>
          <p:nvPr/>
        </p:nvGrpSpPr>
        <p:grpSpPr>
          <a:xfrm>
            <a:off x="3962400" y="4495800"/>
            <a:ext cx="2671290" cy="1905000"/>
            <a:chOff x="5638800" y="3048000"/>
            <a:chExt cx="1579154" cy="1097280"/>
          </a:xfrm>
        </p:grpSpPr>
        <p:pic>
          <p:nvPicPr>
            <p:cNvPr id="14" name="Picture 4"/>
            <p:cNvPicPr>
              <a:picLocks noChangeAspect="1" noChangeArrowheads="1"/>
            </p:cNvPicPr>
            <p:nvPr/>
          </p:nvPicPr>
          <p:blipFill>
            <a:blip r:embed="rId10" cstate="print"/>
            <a:srcRect/>
            <a:stretch>
              <a:fillRect/>
            </a:stretch>
          </p:blipFill>
          <p:spPr bwMode="auto">
            <a:xfrm>
              <a:off x="5638800" y="3048000"/>
              <a:ext cx="1579154" cy="1097280"/>
            </a:xfrm>
            <a:prstGeom prst="rect">
              <a:avLst/>
            </a:prstGeom>
            <a:noFill/>
            <a:ln w="9525">
              <a:noFill/>
              <a:miter lim="800000"/>
              <a:headEnd/>
              <a:tailEnd/>
            </a:ln>
          </p:spPr>
        </p:pic>
        <p:pic>
          <p:nvPicPr>
            <p:cNvPr id="1044" name="Picture 20"/>
            <p:cNvPicPr>
              <a:picLocks noChangeAspect="1" noChangeArrowheads="1"/>
            </p:cNvPicPr>
            <p:nvPr/>
          </p:nvPicPr>
          <p:blipFill>
            <a:blip r:embed="rId9" cstate="print"/>
            <a:srcRect/>
            <a:stretch>
              <a:fillRect/>
            </a:stretch>
          </p:blipFill>
          <p:spPr bwMode="auto">
            <a:xfrm>
              <a:off x="6520815" y="3413760"/>
              <a:ext cx="108585" cy="137160"/>
            </a:xfrm>
            <a:prstGeom prst="rect">
              <a:avLst/>
            </a:prstGeom>
            <a:noFill/>
            <a:ln w="9525">
              <a:noFill/>
              <a:miter lim="800000"/>
              <a:headEnd/>
              <a:tailEnd/>
            </a:ln>
            <a:effectLst/>
          </p:spPr>
        </p:pic>
      </p:grpSp>
      <p:sp>
        <p:nvSpPr>
          <p:cNvPr id="51" name="TextBox 50"/>
          <p:cNvSpPr txBox="1"/>
          <p:nvPr/>
        </p:nvSpPr>
        <p:spPr>
          <a:xfrm>
            <a:off x="2286000" y="990600"/>
            <a:ext cx="4105277" cy="584776"/>
          </a:xfrm>
          <a:prstGeom prst="rect">
            <a:avLst/>
          </a:prstGeom>
          <a:noFill/>
        </p:spPr>
        <p:txBody>
          <a:bodyPr wrap="none" rtlCol="0">
            <a:spAutoFit/>
          </a:bodyPr>
          <a:lstStyle/>
          <a:p>
            <a:r>
              <a:rPr lang="en-US" sz="1600" baseline="30000" dirty="0" smtClean="0">
                <a:latin typeface="Times New Roman"/>
                <a:cs typeface="Times New Roman"/>
              </a:rPr>
              <a:t>1</a:t>
            </a:r>
            <a:r>
              <a:rPr lang="en-US" sz="1600" dirty="0" smtClean="0">
                <a:latin typeface="Times New Roman"/>
                <a:cs typeface="Times New Roman"/>
              </a:rPr>
              <a:t>Department of EOAS, Florida State University</a:t>
            </a:r>
          </a:p>
          <a:p>
            <a:r>
              <a:rPr lang="en-US" sz="1600" baseline="30000" dirty="0" smtClean="0">
                <a:latin typeface="Times New Roman"/>
                <a:cs typeface="Times New Roman"/>
              </a:rPr>
              <a:t>2</a:t>
            </a:r>
            <a:r>
              <a:rPr lang="en-US" sz="1600" dirty="0" smtClean="0">
                <a:latin typeface="Times New Roman"/>
                <a:cs typeface="Times New Roman"/>
              </a:rPr>
              <a:t>NOAA/STAR/NESDIS, Washington D. C.</a:t>
            </a:r>
          </a:p>
        </p:txBody>
      </p:sp>
      <p:sp>
        <p:nvSpPr>
          <p:cNvPr id="52" name="TextBox 51"/>
          <p:cNvSpPr txBox="1"/>
          <p:nvPr/>
        </p:nvSpPr>
        <p:spPr>
          <a:xfrm>
            <a:off x="533400" y="3505200"/>
            <a:ext cx="3429000" cy="1323439"/>
          </a:xfrm>
          <a:prstGeom prst="rect">
            <a:avLst/>
          </a:prstGeom>
          <a:noFill/>
        </p:spPr>
        <p:txBody>
          <a:bodyPr wrap="square" rtlCol="0">
            <a:spAutoFit/>
          </a:bodyPr>
          <a:lstStyle/>
          <a:p>
            <a:pPr marL="0" lvl="1" algn="just">
              <a:buFont typeface="Wingdings" charset="2"/>
              <a:buChar char="ü"/>
            </a:pPr>
            <a:r>
              <a:rPr lang="en-US" sz="2000" kern="0" dirty="0" smtClean="0">
                <a:latin typeface="Times New Roman" pitchFamily="18" charset="0"/>
                <a:cs typeface="Times New Roman" pitchFamily="18" charset="0"/>
              </a:rPr>
              <a:t> TC location and radius of </a:t>
            </a:r>
          </a:p>
          <a:p>
            <a:pPr marL="0" lvl="1" algn="just"/>
            <a:r>
              <a:rPr lang="en-US" sz="2000" kern="0" dirty="0" smtClean="0">
                <a:latin typeface="Times New Roman" pitchFamily="18" charset="0"/>
                <a:cs typeface="Times New Roman" pitchFamily="18" charset="0"/>
              </a:rPr>
              <a:t>    maximum wind can be </a:t>
            </a:r>
          </a:p>
          <a:p>
            <a:pPr marL="0" lvl="1" algn="just"/>
            <a:r>
              <a:rPr lang="en-US" sz="2000" kern="0" dirty="0" smtClean="0">
                <a:latin typeface="Times New Roman" pitchFamily="18" charset="0"/>
                <a:cs typeface="Times New Roman" pitchFamily="18" charset="0"/>
              </a:rPr>
              <a:t>    determined from MHS </a:t>
            </a:r>
          </a:p>
          <a:p>
            <a:pPr marL="0" lvl="1" algn="just"/>
            <a:r>
              <a:rPr lang="en-US" sz="2000" kern="0" dirty="0" smtClean="0">
                <a:latin typeface="Times New Roman" pitchFamily="18" charset="0"/>
                <a:cs typeface="Times New Roman" pitchFamily="18" charset="0"/>
              </a:rPr>
              <a:t>    channel 2 (157 GHz)</a:t>
            </a:r>
          </a:p>
          <a:p>
            <a:pPr algn="just"/>
            <a:endParaRPr lang="en-US" sz="2000" dirty="0"/>
          </a:p>
        </p:txBody>
      </p:sp>
      <p:sp>
        <p:nvSpPr>
          <p:cNvPr id="53" name="TextBox 52"/>
          <p:cNvSpPr txBox="1"/>
          <p:nvPr/>
        </p:nvSpPr>
        <p:spPr>
          <a:xfrm>
            <a:off x="457200" y="4876800"/>
            <a:ext cx="3048000" cy="1631216"/>
          </a:xfrm>
          <a:prstGeom prst="rect">
            <a:avLst/>
          </a:prstGeom>
          <a:noFill/>
        </p:spPr>
        <p:txBody>
          <a:bodyPr wrap="square" rtlCol="0">
            <a:spAutoFit/>
          </a:bodyPr>
          <a:lstStyle/>
          <a:p>
            <a:pPr marL="0" lvl="1" algn="just">
              <a:buFont typeface="Wingdings" charset="2"/>
              <a:buChar char="ü"/>
            </a:pPr>
            <a:r>
              <a:rPr lang="en-US" sz="2000" kern="0" dirty="0" smtClean="0">
                <a:latin typeface="Times New Roman" pitchFamily="18" charset="0"/>
                <a:cs typeface="Times New Roman" pitchFamily="18" charset="0"/>
              </a:rPr>
              <a:t> A new cloud detection </a:t>
            </a:r>
          </a:p>
          <a:p>
            <a:pPr marL="0" lvl="1" algn="just"/>
            <a:r>
              <a:rPr lang="en-US" sz="2000" kern="0" dirty="0" smtClean="0">
                <a:latin typeface="Times New Roman" pitchFamily="18" charset="0"/>
                <a:cs typeface="Times New Roman" pitchFamily="18" charset="0"/>
              </a:rPr>
              <a:t>    algorithm is developed </a:t>
            </a:r>
          </a:p>
          <a:p>
            <a:pPr marL="0" lvl="1" algn="just"/>
            <a:r>
              <a:rPr lang="en-US" sz="2000" kern="0" dirty="0" smtClean="0">
                <a:latin typeface="Times New Roman" pitchFamily="18" charset="0"/>
                <a:cs typeface="Times New Roman" pitchFamily="18" charset="0"/>
              </a:rPr>
              <a:t>    for ATMS/MHS and </a:t>
            </a:r>
          </a:p>
          <a:p>
            <a:pPr marL="0" lvl="1" algn="just"/>
            <a:r>
              <a:rPr lang="en-US" sz="2000" kern="0" dirty="0" smtClean="0">
                <a:latin typeface="Times New Roman" pitchFamily="18" charset="0"/>
                <a:cs typeface="Times New Roman" pitchFamily="18" charset="0"/>
              </a:rPr>
              <a:t>    can be implemented </a:t>
            </a:r>
          </a:p>
          <a:p>
            <a:pPr marL="0" lvl="1" algn="just"/>
            <a:r>
              <a:rPr lang="en-US" sz="2000" kern="0" dirty="0" smtClean="0">
                <a:latin typeface="Times New Roman" pitchFamily="18" charset="0"/>
                <a:cs typeface="Times New Roman" pitchFamily="18" charset="0"/>
              </a:rPr>
              <a:t>    into HWRF</a:t>
            </a:r>
          </a:p>
          <a:p>
            <a:pPr algn="just"/>
            <a:endParaRPr lang="en-US" sz="2000" dirty="0"/>
          </a:p>
        </p:txBody>
      </p:sp>
      <p:sp>
        <p:nvSpPr>
          <p:cNvPr id="48" name="Text Box 6"/>
          <p:cNvSpPr txBox="1">
            <a:spLocks noChangeArrowheads="1"/>
          </p:cNvSpPr>
          <p:nvPr/>
        </p:nvSpPr>
        <p:spPr bwMode="auto">
          <a:xfrm rot="16200000">
            <a:off x="3274220" y="2717005"/>
            <a:ext cx="1400175" cy="3286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Frequency</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0" name="Text Box 6"/>
          <p:cNvSpPr txBox="1">
            <a:spLocks noChangeArrowheads="1"/>
          </p:cNvSpPr>
          <p:nvPr/>
        </p:nvSpPr>
        <p:spPr bwMode="auto">
          <a:xfrm rot="16200000">
            <a:off x="5917405" y="2669381"/>
            <a:ext cx="1400175" cy="3286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Frequency</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graphicFrame>
        <p:nvGraphicFramePr>
          <p:cNvPr id="54" name="Object 53"/>
          <p:cNvGraphicFramePr>
            <a:graphicFrameLocks noChangeAspect="1"/>
          </p:cNvGraphicFramePr>
          <p:nvPr/>
        </p:nvGraphicFramePr>
        <p:xfrm>
          <a:off x="4787900" y="3810000"/>
          <a:ext cx="1117600" cy="228600"/>
        </p:xfrm>
        <a:graphic>
          <a:graphicData uri="http://schemas.openxmlformats.org/presentationml/2006/ole">
            <mc:AlternateContent xmlns:mc="http://schemas.openxmlformats.org/markup-compatibility/2006">
              <mc:Choice xmlns:v="urn:schemas-microsoft-com:vml" Requires="v">
                <p:oleObj spid="_x0000_s77858" name="Equation" r:id="rId11" imgW="1117600" imgH="228600" progId="">
                  <p:embed/>
                </p:oleObj>
              </mc:Choice>
              <mc:Fallback>
                <p:oleObj name="Equation" r:id="rId11" imgW="1117600" imgH="228600" progId="">
                  <p:embed/>
                  <p:pic>
                    <p:nvPicPr>
                      <p:cNvPr id="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87900" y="3810000"/>
                        <a:ext cx="11176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39" name="Object 3"/>
          <p:cNvGraphicFramePr>
            <a:graphicFrameLocks noChangeAspect="1"/>
          </p:cNvGraphicFramePr>
          <p:nvPr/>
        </p:nvGraphicFramePr>
        <p:xfrm>
          <a:off x="7308850" y="3759200"/>
          <a:ext cx="1282700" cy="330200"/>
        </p:xfrm>
        <a:graphic>
          <a:graphicData uri="http://schemas.openxmlformats.org/presentationml/2006/ole">
            <mc:AlternateContent xmlns:mc="http://schemas.openxmlformats.org/markup-compatibility/2006">
              <mc:Choice xmlns:v="urn:schemas-microsoft-com:vml" Requires="v">
                <p:oleObj spid="_x0000_s77859" name="Equation" r:id="rId13" imgW="1282700" imgH="330200" progId="">
                  <p:embed/>
                </p:oleObj>
              </mc:Choice>
              <mc:Fallback>
                <p:oleObj name="Equation" r:id="rId13" imgW="1282700" imgH="330200" progId="">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08850" y="3759200"/>
                        <a:ext cx="12827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 name="TextBox 46"/>
          <p:cNvSpPr txBox="1"/>
          <p:nvPr/>
        </p:nvSpPr>
        <p:spPr>
          <a:xfrm>
            <a:off x="76200" y="6392411"/>
            <a:ext cx="694421" cy="369332"/>
          </a:xfrm>
          <a:prstGeom prst="rect">
            <a:avLst/>
          </a:prstGeom>
          <a:noFill/>
        </p:spPr>
        <p:txBody>
          <a:bodyPr wrap="none" rtlCol="0">
            <a:spAutoFit/>
          </a:bodyPr>
          <a:lstStyle/>
          <a:p>
            <a:r>
              <a:rPr lang="en-US" dirty="0" smtClean="0"/>
              <a:t>W-47</a:t>
            </a:r>
            <a:endParaRPr lang="en-US" dirty="0"/>
          </a:p>
        </p:txBody>
      </p:sp>
    </p:spTree>
    <p:extLst>
      <p:ext uri="{BB962C8B-B14F-4D97-AF65-F5344CB8AC3E}">
        <p14:creationId xmlns:p14="http://schemas.microsoft.com/office/powerpoint/2010/main" val="13176345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3333FF"/>
                </a:solidFill>
                <a:latin typeface="Arial" pitchFamily="34" charset="0"/>
                <a:cs typeface="Arial" pitchFamily="34" charset="0"/>
              </a:rPr>
              <a:t>A Downburst Study of the June 2012 </a:t>
            </a:r>
            <a:r>
              <a:rPr lang="en-US" sz="2800" dirty="0" err="1" smtClean="0">
                <a:solidFill>
                  <a:srgbClr val="3333FF"/>
                </a:solidFill>
                <a:latin typeface="Arial" pitchFamily="34" charset="0"/>
                <a:cs typeface="Arial" pitchFamily="34" charset="0"/>
              </a:rPr>
              <a:t>Derecho</a:t>
            </a:r>
            <a:r>
              <a:rPr lang="en-US" sz="2800" dirty="0" smtClean="0">
                <a:solidFill>
                  <a:srgbClr val="3333FF"/>
                </a:solidFill>
                <a:latin typeface="Arial" pitchFamily="34" charset="0"/>
                <a:cs typeface="Arial" pitchFamily="34" charset="0"/>
              </a:rPr>
              <a:t> </a:t>
            </a:r>
            <a:r>
              <a:rPr lang="en-US" sz="2800" dirty="0" smtClean="0">
                <a:solidFill>
                  <a:srgbClr val="0000FF"/>
                </a:solidFill>
                <a:latin typeface="Arial" pitchFamily="34" charset="0"/>
                <a:cs typeface="Arial" pitchFamily="34" charset="0"/>
              </a:rPr>
              <a:t/>
            </a:r>
            <a:br>
              <a:rPr lang="en-US" sz="2800" dirty="0" smtClean="0">
                <a:solidFill>
                  <a:srgbClr val="0000FF"/>
                </a:solidFill>
                <a:latin typeface="Arial" pitchFamily="34" charset="0"/>
                <a:cs typeface="Arial" pitchFamily="34" charset="0"/>
              </a:rPr>
            </a:br>
            <a:r>
              <a:rPr lang="en-US" sz="2800" dirty="0" smtClean="0">
                <a:solidFill>
                  <a:srgbClr val="0000FF"/>
                </a:solidFill>
                <a:latin typeface="Arial" pitchFamily="34" charset="0"/>
                <a:cs typeface="Arial" pitchFamily="34" charset="0"/>
              </a:rPr>
              <a:t>Kenneth L. Pryor and Colleen Wilson</a:t>
            </a:r>
          </a:p>
          <a:p>
            <a:r>
              <a:rPr lang="en-US" sz="1800" dirty="0" smtClean="0">
                <a:solidFill>
                  <a:srgbClr val="0000FF"/>
                </a:solidFill>
                <a:latin typeface="Arial" pitchFamily="34" charset="0"/>
                <a:cs typeface="Arial" pitchFamily="34" charset="0"/>
              </a:rPr>
              <a:t>NOAA/NESDIS Operational Products Development Branch (OPDB)/</a:t>
            </a:r>
          </a:p>
          <a:p>
            <a:r>
              <a:rPr lang="en-US" sz="1800" dirty="0" smtClean="0">
                <a:solidFill>
                  <a:srgbClr val="0000FF"/>
                </a:solidFill>
                <a:latin typeface="Arial" pitchFamily="34" charset="0"/>
                <a:cs typeface="Arial" pitchFamily="34" charset="0"/>
              </a:rPr>
              <a:t>Dept. of Atmospheric and Oceanic Science, Univ. of MD</a:t>
            </a:r>
          </a:p>
          <a:p>
            <a:r>
              <a:rPr lang="en-US" sz="1800" dirty="0" smtClean="0">
                <a:solidFill>
                  <a:srgbClr val="0000FF"/>
                </a:solidFill>
                <a:latin typeface="Arial" pitchFamily="34" charset="0"/>
                <a:cs typeface="Arial" pitchFamily="34" charset="0"/>
              </a:rPr>
              <a:t>College Park, MD</a:t>
            </a:r>
            <a:endParaRPr lang="en-US" sz="18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76200" y="1905000"/>
            <a:ext cx="48768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kumimoji="0" lang="en-US" sz="2800" b="0" i="0" u="none" strike="noStrike" kern="0" cap="none" spc="0" normalizeH="0" baseline="0" noProof="0" dirty="0" smtClean="0">
                <a:ln>
                  <a:noFill/>
                </a:ln>
                <a:solidFill>
                  <a:srgbClr val="333399"/>
                </a:solidFill>
                <a:effectLst/>
                <a:uLnTx/>
                <a:uFillTx/>
                <a:latin typeface="Arial"/>
                <a:ea typeface="+mn-ea"/>
                <a:cs typeface="+mn-cs"/>
              </a:rPr>
              <a:t>GOES-13 and NEXRAD observed widespread</a:t>
            </a:r>
            <a:r>
              <a:rPr kumimoji="0" lang="en-US" sz="2800" b="0" i="0" u="none" strike="noStrike" kern="0" cap="none" spc="0" normalizeH="0" noProof="0" dirty="0" smtClean="0">
                <a:ln>
                  <a:noFill/>
                </a:ln>
                <a:solidFill>
                  <a:srgbClr val="333399"/>
                </a:solidFill>
                <a:effectLst/>
                <a:uLnTx/>
                <a:uFillTx/>
                <a:latin typeface="Arial"/>
                <a:ea typeface="+mn-ea"/>
                <a:cs typeface="+mn-cs"/>
              </a:rPr>
              <a:t> downburst activity with t</a:t>
            </a:r>
            <a:r>
              <a:rPr kumimoji="0" lang="en-US" sz="2800" b="0" i="0" u="none" strike="noStrike" kern="0" cap="none" spc="0" normalizeH="0" baseline="0" noProof="0" dirty="0" smtClean="0">
                <a:ln>
                  <a:noFill/>
                </a:ln>
                <a:solidFill>
                  <a:srgbClr val="333399"/>
                </a:solidFill>
                <a:effectLst/>
                <a:uLnTx/>
                <a:uFillTx/>
                <a:latin typeface="Arial"/>
                <a:ea typeface="+mn-ea"/>
                <a:cs typeface="+mn-cs"/>
              </a:rPr>
              <a:t>he June 2012 </a:t>
            </a:r>
            <a:r>
              <a:rPr kumimoji="0" lang="en-US" sz="2800" b="0" i="0" u="none" strike="noStrike" kern="0" cap="none" spc="0" normalizeH="0" baseline="0" noProof="0" dirty="0" err="1" smtClean="0">
                <a:ln>
                  <a:noFill/>
                </a:ln>
                <a:solidFill>
                  <a:srgbClr val="333399"/>
                </a:solidFill>
                <a:effectLst/>
                <a:uLnTx/>
                <a:uFillTx/>
                <a:latin typeface="Arial"/>
                <a:ea typeface="+mn-ea"/>
                <a:cs typeface="+mn-cs"/>
              </a:rPr>
              <a:t>Derecho</a:t>
            </a:r>
            <a:endParaRPr kumimoji="0" lang="en-US" sz="2800" b="0" i="0" u="none" strike="noStrike" kern="0" cap="none" spc="0" normalizeH="0" baseline="0" noProof="0" dirty="0" smtClean="0">
              <a:ln>
                <a:noFill/>
              </a:ln>
              <a:solidFill>
                <a:srgbClr val="333399"/>
              </a:solidFill>
              <a:effectLst/>
              <a:uLnTx/>
              <a:uFillTx/>
              <a:latin typeface="Arial"/>
              <a:ea typeface="+mn-ea"/>
              <a:cs typeface="+mn-cs"/>
            </a:endParaRPr>
          </a:p>
          <a:p>
            <a:pPr marL="742950" lvl="1" indent="-285750" algn="l" fontAlgn="base">
              <a:lnSpc>
                <a:spcPct val="90000"/>
              </a:lnSpc>
              <a:spcAft>
                <a:spcPct val="0"/>
              </a:spcAft>
              <a:buFontTx/>
              <a:buChar char="–"/>
            </a:pPr>
            <a:r>
              <a:rPr lang="en-US" sz="2000" dirty="0" smtClean="0">
                <a:solidFill>
                  <a:srgbClr val="009999"/>
                </a:solidFill>
                <a:latin typeface="Arial" pitchFamily="34" charset="0"/>
                <a:cs typeface="Arial" pitchFamily="34" charset="0"/>
              </a:rPr>
              <a:t>Severe downburst events from the time of initiation over northern Indiana to the time that the </a:t>
            </a:r>
            <a:r>
              <a:rPr lang="en-US" sz="2000" dirty="0" err="1" smtClean="0">
                <a:solidFill>
                  <a:srgbClr val="009999"/>
                </a:solidFill>
                <a:latin typeface="Arial" pitchFamily="34" charset="0"/>
                <a:cs typeface="Arial" pitchFamily="34" charset="0"/>
              </a:rPr>
              <a:t>derecho</a:t>
            </a:r>
            <a:r>
              <a:rPr lang="en-US" sz="2000" dirty="0" smtClean="0">
                <a:solidFill>
                  <a:srgbClr val="009999"/>
                </a:solidFill>
                <a:latin typeface="Arial" pitchFamily="34" charset="0"/>
                <a:cs typeface="Arial" pitchFamily="34" charset="0"/>
              </a:rPr>
              <a:t> moved over the Atlantic coast have been documented. </a:t>
            </a:r>
          </a:p>
          <a:p>
            <a:pPr marL="742950" lvl="1" indent="-285750" algn="l" fontAlgn="base">
              <a:lnSpc>
                <a:spcPct val="90000"/>
              </a:lnSpc>
              <a:spcAft>
                <a:spcPct val="0"/>
              </a:spcAft>
              <a:buFontTx/>
              <a:buChar char="–"/>
            </a:pPr>
            <a:r>
              <a:rPr lang="en-US" sz="2000" dirty="0" smtClean="0">
                <a:solidFill>
                  <a:srgbClr val="009999"/>
                </a:solidFill>
                <a:latin typeface="Arial" pitchFamily="34" charset="0"/>
                <a:cs typeface="Arial" pitchFamily="34" charset="0"/>
              </a:rPr>
              <a:t>Downburst clusters were primarily responsible for regions of enhanced severe winds.</a:t>
            </a:r>
            <a:endParaRPr kumimoji="0" lang="en-US" sz="2000" b="0" i="0" u="none" strike="noStrike" kern="0" cap="none" spc="0" normalizeH="0" baseline="0" noProof="0" dirty="0" smtClean="0">
              <a:ln>
                <a:noFill/>
              </a:ln>
              <a:solidFill>
                <a:srgbClr val="009999"/>
              </a:solidFill>
              <a:effectLst/>
              <a:uLnTx/>
              <a:uFillTx/>
              <a:latin typeface="Arial" pitchFamily="34" charset="0"/>
              <a:cs typeface="Arial" pitchFamily="34" charset="0"/>
            </a:endParaRPr>
          </a:p>
          <a:p>
            <a:pPr>
              <a:lnSpc>
                <a:spcPct val="90000"/>
              </a:lnSpc>
            </a:pP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5867800"/>
            <a:ext cx="3733800" cy="982579"/>
          </a:xfrm>
          <a:prstGeom prst="rect">
            <a:avLst/>
          </a:prstGeom>
        </p:spPr>
      </p:pic>
      <p:sp>
        <p:nvSpPr>
          <p:cNvPr id="8" name="TextBox 7"/>
          <p:cNvSpPr txBox="1"/>
          <p:nvPr/>
        </p:nvSpPr>
        <p:spPr>
          <a:xfrm>
            <a:off x="5029200" y="5181600"/>
            <a:ext cx="3886200" cy="646331"/>
          </a:xfrm>
          <a:prstGeom prst="rect">
            <a:avLst/>
          </a:prstGeom>
          <a:noFill/>
        </p:spPr>
        <p:txBody>
          <a:bodyPr wrap="square" rtlCol="0">
            <a:spAutoFit/>
          </a:bodyPr>
          <a:lstStyle/>
          <a:p>
            <a:r>
              <a:rPr lang="en-US" sz="1200" i="1" dirty="0" smtClean="0"/>
              <a:t>GOES WV-IR BTD-NEXRAD composite imagery (top); NEXRAD-Theta-e cross section (bottom left), RAP model sounding profile over Reston, Virginia (bottom right)</a:t>
            </a:r>
            <a:endParaRPr lang="en-US" sz="1200" i="1" dirty="0"/>
          </a:p>
        </p:txBody>
      </p:sp>
      <p:pic>
        <p:nvPicPr>
          <p:cNvPr id="10" name="Picture 9" descr="mwpited_teradxsctn_0200a.png"/>
          <p:cNvPicPr/>
          <p:nvPr/>
        </p:nvPicPr>
        <p:blipFill>
          <a:blip r:embed="rId4" cstate="print"/>
          <a:stretch>
            <a:fillRect/>
          </a:stretch>
        </p:blipFill>
        <p:spPr>
          <a:xfrm>
            <a:off x="4876800" y="3352800"/>
            <a:ext cx="2133600" cy="1814830"/>
          </a:xfrm>
          <a:prstGeom prst="rect">
            <a:avLst/>
          </a:prstGeom>
        </p:spPr>
      </p:pic>
      <p:pic>
        <p:nvPicPr>
          <p:cNvPr id="12" name="Picture 11" descr="btdrad_02_40_00Z.png"/>
          <p:cNvPicPr>
            <a:picLocks noChangeAspect="1"/>
          </p:cNvPicPr>
          <p:nvPr/>
        </p:nvPicPr>
        <p:blipFill>
          <a:blip r:embed="rId5" cstate="print"/>
          <a:stretch>
            <a:fillRect/>
          </a:stretch>
        </p:blipFill>
        <p:spPr>
          <a:xfrm>
            <a:off x="7010400" y="1981200"/>
            <a:ext cx="1981201" cy="1371600"/>
          </a:xfrm>
          <a:prstGeom prst="rect">
            <a:avLst/>
          </a:prstGeom>
        </p:spPr>
      </p:pic>
      <p:pic>
        <p:nvPicPr>
          <p:cNvPr id="13" name="Picture 12" descr="rrsounding_0200a.png"/>
          <p:cNvPicPr>
            <a:picLocks noChangeAspect="1"/>
          </p:cNvPicPr>
          <p:nvPr/>
        </p:nvPicPr>
        <p:blipFill>
          <a:blip r:embed="rId6" cstate="print"/>
          <a:stretch>
            <a:fillRect/>
          </a:stretch>
        </p:blipFill>
        <p:spPr>
          <a:xfrm>
            <a:off x="7010400" y="3352800"/>
            <a:ext cx="1981200" cy="1828800"/>
          </a:xfrm>
          <a:prstGeom prst="rect">
            <a:avLst/>
          </a:prstGeom>
        </p:spPr>
      </p:pic>
      <p:pic>
        <p:nvPicPr>
          <p:cNvPr id="11" name="Picture 10" descr="btdrad_20_15_00Z.png"/>
          <p:cNvPicPr>
            <a:picLocks noChangeAspect="1"/>
          </p:cNvPicPr>
          <p:nvPr/>
        </p:nvPicPr>
        <p:blipFill>
          <a:blip r:embed="rId7" cstate="print"/>
          <a:stretch>
            <a:fillRect/>
          </a:stretch>
        </p:blipFill>
        <p:spPr>
          <a:xfrm>
            <a:off x="4876800" y="1981200"/>
            <a:ext cx="2137528" cy="1371600"/>
          </a:xfrm>
          <a:prstGeom prst="rect">
            <a:avLst/>
          </a:prstGeom>
        </p:spPr>
      </p:pic>
      <p:sp>
        <p:nvSpPr>
          <p:cNvPr id="14" name="TextBox 13"/>
          <p:cNvSpPr txBox="1"/>
          <p:nvPr/>
        </p:nvSpPr>
        <p:spPr>
          <a:xfrm>
            <a:off x="76200" y="6392411"/>
            <a:ext cx="694421" cy="369332"/>
          </a:xfrm>
          <a:prstGeom prst="rect">
            <a:avLst/>
          </a:prstGeom>
          <a:noFill/>
        </p:spPr>
        <p:txBody>
          <a:bodyPr wrap="none" rtlCol="0">
            <a:spAutoFit/>
          </a:bodyPr>
          <a:lstStyle/>
          <a:p>
            <a:r>
              <a:rPr lang="en-US" dirty="0" smtClean="0"/>
              <a:t>W-48</a:t>
            </a:r>
            <a:endParaRPr lang="en-US" dirty="0"/>
          </a:p>
        </p:txBody>
      </p:sp>
    </p:spTree>
    <p:extLst>
      <p:ext uri="{BB962C8B-B14F-4D97-AF65-F5344CB8AC3E}">
        <p14:creationId xmlns:p14="http://schemas.microsoft.com/office/powerpoint/2010/main" val="1317634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457200" y="0"/>
            <a:ext cx="8305800" cy="1524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latin typeface="Times New Roman" pitchFamily="18" charset="0"/>
                <a:cs typeface="Times New Roman" pitchFamily="18" charset="0"/>
              </a:rPr>
              <a:t>Assessment of S-NPP </a:t>
            </a:r>
            <a:r>
              <a:rPr lang="en-US" sz="2400" b="1" dirty="0" err="1" smtClean="0">
                <a:latin typeface="Times New Roman" pitchFamily="18" charset="0"/>
                <a:cs typeface="Times New Roman" pitchFamily="18" charset="0"/>
              </a:rPr>
              <a:t>CrIS</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Radiometirc</a:t>
            </a:r>
            <a:r>
              <a:rPr lang="en-US" sz="2400" b="1" dirty="0" smtClean="0">
                <a:latin typeface="Times New Roman" pitchFamily="18" charset="0"/>
                <a:cs typeface="Times New Roman" pitchFamily="18" charset="0"/>
              </a:rPr>
              <a:t> and Spectral Accuracy using Community </a:t>
            </a:r>
            <a:r>
              <a:rPr lang="en-US" sz="2400" b="1" dirty="0" err="1" smtClean="0">
                <a:latin typeface="Times New Roman" pitchFamily="18" charset="0"/>
                <a:cs typeface="Times New Roman" pitchFamily="18" charset="0"/>
              </a:rPr>
              <a:t>Radiative</a:t>
            </a:r>
            <a:r>
              <a:rPr lang="en-US" sz="2400" b="1" dirty="0" smtClean="0">
                <a:latin typeface="Times New Roman" pitchFamily="18" charset="0"/>
                <a:cs typeface="Times New Roman" pitchFamily="18" charset="0"/>
              </a:rPr>
              <a:t> Transfer Model</a:t>
            </a:r>
          </a:p>
          <a:p>
            <a:r>
              <a:rPr lang="en-US" sz="1800" dirty="0" smtClean="0">
                <a:latin typeface="Times New Roman" pitchFamily="18" charset="0"/>
                <a:cs typeface="Times New Roman" pitchFamily="18" charset="0"/>
              </a:rPr>
              <a:t>Yong Chen</a:t>
            </a:r>
            <a:r>
              <a:rPr lang="en-US" sz="1800" baseline="30000" dirty="0" smtClean="0">
                <a:latin typeface="Times New Roman" pitchFamily="18" charset="0"/>
                <a:cs typeface="Times New Roman" pitchFamily="18" charset="0"/>
              </a:rPr>
              <a:t>1</a:t>
            </a:r>
            <a:r>
              <a:rPr lang="en-US" sz="1800" dirty="0" smtClean="0">
                <a:latin typeface="Times New Roman" pitchFamily="18" charset="0"/>
                <a:cs typeface="Times New Roman" pitchFamily="18" charset="0"/>
              </a:rPr>
              <a:t>, Yong Han</a:t>
            </a:r>
            <a:r>
              <a:rPr lang="en-US" sz="1800" baseline="30000" dirty="0" smtClean="0">
                <a:latin typeface="Times New Roman" pitchFamily="18" charset="0"/>
                <a:cs typeface="Times New Roman" pitchFamily="18" charset="0"/>
              </a:rPr>
              <a:t>2</a:t>
            </a:r>
            <a:r>
              <a:rPr lang="en-US" sz="1800" dirty="0" smtClean="0">
                <a:latin typeface="Times New Roman" pitchFamily="18" charset="0"/>
                <a:cs typeface="Times New Roman" pitchFamily="18" charset="0"/>
              </a:rPr>
              <a:t>, and </a:t>
            </a:r>
            <a:r>
              <a:rPr lang="en-US" sz="1800" dirty="0" err="1" smtClean="0">
                <a:latin typeface="Times New Roman" pitchFamily="18" charset="0"/>
                <a:cs typeface="Times New Roman" pitchFamily="18" charset="0"/>
              </a:rPr>
              <a:t>Fuzhong</a:t>
            </a:r>
            <a:r>
              <a:rPr lang="en-US" sz="1800" dirty="0" smtClean="0">
                <a:latin typeface="Times New Roman" pitchFamily="18" charset="0"/>
                <a:cs typeface="Times New Roman" pitchFamily="18" charset="0"/>
              </a:rPr>
              <a:t> Weng</a:t>
            </a:r>
            <a:r>
              <a:rPr lang="en-US" sz="1800" baseline="30000" dirty="0" smtClean="0">
                <a:latin typeface="Times New Roman" pitchFamily="18" charset="0"/>
                <a:cs typeface="Times New Roman" pitchFamily="18" charset="0"/>
              </a:rPr>
              <a:t>2</a:t>
            </a:r>
          </a:p>
          <a:p>
            <a:r>
              <a:rPr lang="en-US" sz="1800" baseline="30000" dirty="0" smtClean="0">
                <a:latin typeface="Times New Roman" pitchFamily="18" charset="0"/>
                <a:cs typeface="Times New Roman" pitchFamily="18" charset="0"/>
              </a:rPr>
              <a:t>1</a:t>
            </a:r>
            <a:r>
              <a:rPr lang="en-US" sz="1800" dirty="0" smtClean="0">
                <a:latin typeface="Times New Roman" pitchFamily="18" charset="0"/>
                <a:cs typeface="Times New Roman" pitchFamily="18" charset="0"/>
              </a:rPr>
              <a:t> UMD/ESSIC, </a:t>
            </a:r>
            <a:r>
              <a:rPr lang="en-US" sz="1800" baseline="30000" dirty="0" smtClean="0">
                <a:latin typeface="Times New Roman" pitchFamily="18" charset="0"/>
                <a:cs typeface="Times New Roman" pitchFamily="18" charset="0"/>
              </a:rPr>
              <a:t>2</a:t>
            </a:r>
            <a:r>
              <a:rPr lang="en-US" sz="1800" dirty="0" smtClean="0">
                <a:latin typeface="Times New Roman" pitchFamily="18" charset="0"/>
                <a:cs typeface="Times New Roman" pitchFamily="18" charset="0"/>
              </a:rPr>
              <a:t>NOAA/NESDIS/STAR, College Park, MD</a:t>
            </a:r>
          </a:p>
        </p:txBody>
      </p:sp>
      <p:sp>
        <p:nvSpPr>
          <p:cNvPr id="5" name="Rectangle 5"/>
          <p:cNvSpPr txBox="1">
            <a:spLocks noChangeArrowheads="1"/>
          </p:cNvSpPr>
          <p:nvPr/>
        </p:nvSpPr>
        <p:spPr>
          <a:xfrm>
            <a:off x="0" y="1676400"/>
            <a:ext cx="4419600" cy="44958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ts val="600"/>
              </a:spcAft>
              <a:buFontTx/>
              <a:buChar char="•"/>
            </a:pPr>
            <a:r>
              <a:rPr lang="en-US" sz="2400" dirty="0" err="1" smtClean="0">
                <a:solidFill>
                  <a:schemeClr val="tx1"/>
                </a:solidFill>
                <a:latin typeface="Times New Roman" pitchFamily="18" charset="0"/>
                <a:cs typeface="Times New Roman" pitchFamily="18" charset="0"/>
              </a:rPr>
              <a:t>CrIS</a:t>
            </a:r>
            <a:r>
              <a:rPr lang="en-US" sz="2400" dirty="0" smtClean="0">
                <a:solidFill>
                  <a:schemeClr val="tx1"/>
                </a:solidFill>
                <a:latin typeface="Times New Roman" pitchFamily="18" charset="0"/>
                <a:cs typeface="Times New Roman" pitchFamily="18" charset="0"/>
              </a:rPr>
              <a:t> SDR meets the high quality standard for the usage by NWP  and the scientific community </a:t>
            </a:r>
            <a:r>
              <a:rPr kumimoji="0" lang="en-US" sz="2400"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rPr>
              <a:t> </a:t>
            </a:r>
          </a:p>
          <a:p>
            <a:pPr marL="742950" lvl="1" indent="-285750" algn="l" fontAlgn="base">
              <a:lnSpc>
                <a:spcPct val="90000"/>
              </a:lnSpc>
              <a:spcAft>
                <a:spcPts val="600"/>
              </a:spcAft>
              <a:buFontTx/>
              <a:buChar char="–"/>
            </a:pPr>
            <a:r>
              <a:rPr lang="en-US" sz="2000" dirty="0" smtClean="0">
                <a:solidFill>
                  <a:schemeClr val="tx1"/>
                </a:solidFill>
                <a:latin typeface="Times New Roman" pitchFamily="18" charset="0"/>
                <a:cs typeface="Times New Roman" pitchFamily="18" charset="0"/>
              </a:rPr>
              <a:t>FOV-2-FOV variability is small (less than 0.1 K); The sweep direction bias among FORs is also small. Results from the double difference with IASI show that the differences are within ±0.2 K for most of channels. </a:t>
            </a:r>
            <a:r>
              <a:rPr kumimoji="0" lang="en-US" sz="2000"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rPr>
              <a:t> </a:t>
            </a:r>
          </a:p>
          <a:p>
            <a:pPr marL="742950" lvl="1" indent="-285750" algn="l" fontAlgn="base">
              <a:lnSpc>
                <a:spcPct val="90000"/>
              </a:lnSpc>
              <a:spcAft>
                <a:spcPts val="600"/>
              </a:spcAft>
              <a:buFontTx/>
              <a:buChar char="–"/>
            </a:pPr>
            <a:r>
              <a:rPr lang="en-US" sz="2000" dirty="0" smtClean="0">
                <a:solidFill>
                  <a:schemeClr val="tx1"/>
                </a:solidFill>
                <a:latin typeface="Times New Roman" pitchFamily="18" charset="0"/>
                <a:cs typeface="Times New Roman" pitchFamily="18" charset="0"/>
              </a:rPr>
              <a:t>About 3 </a:t>
            </a:r>
            <a:r>
              <a:rPr lang="en-US" sz="2000" dirty="0" err="1" smtClean="0">
                <a:solidFill>
                  <a:schemeClr val="tx1"/>
                </a:solidFill>
                <a:latin typeface="Times New Roman" pitchFamily="18" charset="0"/>
                <a:cs typeface="Times New Roman" pitchFamily="18" charset="0"/>
              </a:rPr>
              <a:t>ppm</a:t>
            </a:r>
            <a:r>
              <a:rPr lang="en-US" sz="2000" dirty="0" smtClean="0">
                <a:solidFill>
                  <a:schemeClr val="tx1"/>
                </a:solidFill>
                <a:latin typeface="Times New Roman" pitchFamily="18" charset="0"/>
                <a:cs typeface="Times New Roman" pitchFamily="18" charset="0"/>
              </a:rPr>
              <a:t> and 4 </a:t>
            </a:r>
            <a:r>
              <a:rPr lang="en-US" sz="2000" dirty="0" err="1" smtClean="0">
                <a:solidFill>
                  <a:schemeClr val="tx1"/>
                </a:solidFill>
                <a:latin typeface="Times New Roman" pitchFamily="18" charset="0"/>
                <a:cs typeface="Times New Roman" pitchFamily="18" charset="0"/>
              </a:rPr>
              <a:t>ppm</a:t>
            </a:r>
            <a:r>
              <a:rPr lang="en-US" sz="2000" dirty="0" smtClean="0">
                <a:solidFill>
                  <a:schemeClr val="tx1"/>
                </a:solidFill>
                <a:latin typeface="Times New Roman" pitchFamily="18" charset="0"/>
                <a:cs typeface="Times New Roman" pitchFamily="18" charset="0"/>
              </a:rPr>
              <a:t> uncertainty are found in </a:t>
            </a:r>
            <a:r>
              <a:rPr lang="en-US" sz="2000" dirty="0" err="1" smtClean="0">
                <a:solidFill>
                  <a:schemeClr val="tx1"/>
                </a:solidFill>
                <a:latin typeface="Times New Roman" pitchFamily="18" charset="0"/>
                <a:cs typeface="Times New Roman" pitchFamily="18" charset="0"/>
              </a:rPr>
              <a:t>CrIS</a:t>
            </a:r>
            <a:r>
              <a:rPr lang="en-US" sz="2000" dirty="0" smtClean="0">
                <a:solidFill>
                  <a:schemeClr val="tx1"/>
                </a:solidFill>
                <a:latin typeface="Times New Roman" pitchFamily="18" charset="0"/>
                <a:cs typeface="Times New Roman" pitchFamily="18" charset="0"/>
              </a:rPr>
              <a:t> SDR data in band 1 (LWIR), and  band 2 (MWIR), respectively. </a:t>
            </a:r>
            <a:endParaRPr lang="en-US" sz="2000" kern="0" dirty="0">
              <a:solidFill>
                <a:schemeClr val="tx1"/>
              </a:solidFill>
              <a:latin typeface="Times New Roman" pitchFamily="18" charset="0"/>
              <a:cs typeface="Times New Roman" pitchFamily="18" charset="0"/>
            </a:endParaRPr>
          </a:p>
          <a:p>
            <a:pPr>
              <a:lnSpc>
                <a:spcPct val="90000"/>
              </a:lnSpc>
            </a:pP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6223000"/>
            <a:ext cx="2413000" cy="635000"/>
          </a:xfrm>
          <a:prstGeom prst="rect">
            <a:avLst/>
          </a:prstGeom>
        </p:spPr>
      </p:pic>
      <p:pic>
        <p:nvPicPr>
          <p:cNvPr id="9" name="Picture 54" descr="CrIS_bias_all_fovv_comp_0515_all.tif"/>
          <p:cNvPicPr>
            <a:picLocks noChangeAspect="1"/>
          </p:cNvPicPr>
          <p:nvPr/>
        </p:nvPicPr>
        <p:blipFill>
          <a:blip r:embed="rId4" cstate="print"/>
          <a:srcRect/>
          <a:stretch>
            <a:fillRect/>
          </a:stretch>
        </p:blipFill>
        <p:spPr bwMode="auto">
          <a:xfrm>
            <a:off x="4953000" y="1600200"/>
            <a:ext cx="3657777" cy="2743332"/>
          </a:xfrm>
          <a:prstGeom prst="rect">
            <a:avLst/>
          </a:prstGeom>
          <a:noFill/>
          <a:ln w="9525">
            <a:noFill/>
            <a:miter lim="800000"/>
            <a:headEnd/>
            <a:tailEnd/>
          </a:ln>
        </p:spPr>
      </p:pic>
      <p:pic>
        <p:nvPicPr>
          <p:cNvPr id="10" name="Picture 9" descr="CrIS_spectral_correlation_fov5_timeseries_all_20130225.tif"/>
          <p:cNvPicPr>
            <a:picLocks noChangeAspect="1"/>
          </p:cNvPicPr>
          <p:nvPr/>
        </p:nvPicPr>
        <p:blipFill>
          <a:blip r:embed="rId5" cstate="print"/>
          <a:stretch>
            <a:fillRect/>
          </a:stretch>
        </p:blipFill>
        <p:spPr>
          <a:xfrm>
            <a:off x="4953000" y="4343400"/>
            <a:ext cx="3657600" cy="1828800"/>
          </a:xfrm>
          <a:prstGeom prst="rect">
            <a:avLst/>
          </a:prstGeom>
        </p:spPr>
      </p:pic>
      <p:sp>
        <p:nvSpPr>
          <p:cNvPr id="11" name="TextBox 10"/>
          <p:cNvSpPr txBox="1"/>
          <p:nvPr/>
        </p:nvSpPr>
        <p:spPr>
          <a:xfrm>
            <a:off x="5638800" y="6096000"/>
            <a:ext cx="3276600" cy="523220"/>
          </a:xfrm>
          <a:prstGeom prst="rect">
            <a:avLst/>
          </a:prstGeom>
          <a:noFill/>
        </p:spPr>
        <p:txBody>
          <a:bodyPr wrap="square" rtlCol="0">
            <a:spAutoFit/>
          </a:bodyPr>
          <a:lstStyle/>
          <a:p>
            <a:r>
              <a:rPr lang="en-US" sz="1400" b="1" dirty="0" smtClean="0">
                <a:latin typeface="Times New Roman" pitchFamily="18" charset="0"/>
                <a:cs typeface="Times New Roman" pitchFamily="18" charset="0"/>
              </a:rPr>
              <a:t>FOV-2-FOV variability and long-term spectral shift</a:t>
            </a:r>
            <a:endParaRPr lang="en-US" sz="1400" b="1" dirty="0">
              <a:latin typeface="Times New Roman" pitchFamily="18" charset="0"/>
              <a:cs typeface="Times New Roman" pitchFamily="18" charset="0"/>
            </a:endParaRPr>
          </a:p>
        </p:txBody>
      </p:sp>
      <p:sp>
        <p:nvSpPr>
          <p:cNvPr id="8" name="TextBox 7"/>
          <p:cNvSpPr txBox="1"/>
          <p:nvPr/>
        </p:nvSpPr>
        <p:spPr>
          <a:xfrm>
            <a:off x="76200" y="6392411"/>
            <a:ext cx="694421" cy="369332"/>
          </a:xfrm>
          <a:prstGeom prst="rect">
            <a:avLst/>
          </a:prstGeom>
          <a:noFill/>
        </p:spPr>
        <p:txBody>
          <a:bodyPr wrap="none" rtlCol="0">
            <a:spAutoFit/>
          </a:bodyPr>
          <a:lstStyle/>
          <a:p>
            <a:r>
              <a:rPr lang="en-US" dirty="0" smtClean="0"/>
              <a:t>W-51</a:t>
            </a:r>
            <a:endParaRPr lang="en-US" dirty="0"/>
          </a:p>
        </p:txBody>
      </p:sp>
    </p:spTree>
    <p:extLst>
      <p:ext uri="{BB962C8B-B14F-4D97-AF65-F5344CB8AC3E}">
        <p14:creationId xmlns:p14="http://schemas.microsoft.com/office/powerpoint/2010/main" val="13176345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457200" y="0"/>
            <a:ext cx="8305800" cy="1524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0000FF"/>
                </a:solidFill>
                <a:latin typeface="Times New Roman" pitchFamily="18" charset="0"/>
                <a:cs typeface="Times New Roman" pitchFamily="18" charset="0"/>
              </a:rPr>
              <a:t> </a:t>
            </a:r>
            <a:r>
              <a:rPr lang="en-US" sz="2400" b="1" dirty="0" smtClean="0">
                <a:latin typeface="Times New Roman" pitchFamily="18" charset="0"/>
                <a:cs typeface="Times New Roman" pitchFamily="18" charset="0"/>
              </a:rPr>
              <a:t>Detection of Earth-rotation Doppler Shift from S-NPP Cross-track Infrared Sounder</a:t>
            </a:r>
          </a:p>
          <a:p>
            <a:r>
              <a:rPr lang="en-US" sz="1800" dirty="0" smtClean="0">
                <a:latin typeface="Times New Roman" pitchFamily="18" charset="0"/>
                <a:cs typeface="Times New Roman" pitchFamily="18" charset="0"/>
              </a:rPr>
              <a:t>Yong Chen</a:t>
            </a:r>
            <a:r>
              <a:rPr lang="en-US" sz="1800" baseline="30000" dirty="0" smtClean="0">
                <a:latin typeface="Times New Roman" pitchFamily="18" charset="0"/>
                <a:cs typeface="Times New Roman" pitchFamily="18" charset="0"/>
              </a:rPr>
              <a:t>1</a:t>
            </a:r>
            <a:r>
              <a:rPr lang="en-US" sz="1800" dirty="0" smtClean="0">
                <a:latin typeface="Times New Roman" pitchFamily="18" charset="0"/>
                <a:cs typeface="Times New Roman" pitchFamily="18" charset="0"/>
              </a:rPr>
              <a:t>, Yong Han</a:t>
            </a:r>
            <a:r>
              <a:rPr lang="en-US" sz="1800" baseline="30000" dirty="0" smtClean="0">
                <a:latin typeface="Times New Roman" pitchFamily="18" charset="0"/>
                <a:cs typeface="Times New Roman" pitchFamily="18" charset="0"/>
              </a:rPr>
              <a:t>2</a:t>
            </a:r>
            <a:r>
              <a:rPr lang="en-US" sz="1800" dirty="0" smtClean="0">
                <a:latin typeface="Times New Roman" pitchFamily="18" charset="0"/>
                <a:cs typeface="Times New Roman" pitchFamily="18" charset="0"/>
              </a:rPr>
              <a:t>, and </a:t>
            </a:r>
            <a:r>
              <a:rPr lang="en-US" sz="1800" dirty="0" err="1" smtClean="0">
                <a:latin typeface="Times New Roman" pitchFamily="18" charset="0"/>
                <a:cs typeface="Times New Roman" pitchFamily="18" charset="0"/>
              </a:rPr>
              <a:t>Fuzhong</a:t>
            </a:r>
            <a:r>
              <a:rPr lang="en-US" sz="1800" dirty="0" smtClean="0">
                <a:latin typeface="Times New Roman" pitchFamily="18" charset="0"/>
                <a:cs typeface="Times New Roman" pitchFamily="18" charset="0"/>
              </a:rPr>
              <a:t> Weng</a:t>
            </a:r>
            <a:r>
              <a:rPr lang="en-US" sz="1800" baseline="30000" dirty="0" smtClean="0">
                <a:latin typeface="Times New Roman" pitchFamily="18" charset="0"/>
                <a:cs typeface="Times New Roman" pitchFamily="18" charset="0"/>
              </a:rPr>
              <a:t>2</a:t>
            </a:r>
          </a:p>
          <a:p>
            <a:r>
              <a:rPr lang="en-US" sz="1800" baseline="30000" dirty="0" smtClean="0">
                <a:latin typeface="Times New Roman" pitchFamily="18" charset="0"/>
                <a:cs typeface="Times New Roman" pitchFamily="18" charset="0"/>
              </a:rPr>
              <a:t>1</a:t>
            </a:r>
            <a:r>
              <a:rPr lang="en-US" sz="1800" dirty="0" smtClean="0">
                <a:latin typeface="Times New Roman" pitchFamily="18" charset="0"/>
                <a:cs typeface="Times New Roman" pitchFamily="18" charset="0"/>
              </a:rPr>
              <a:t> UMD/ESSIC, </a:t>
            </a:r>
            <a:r>
              <a:rPr lang="en-US" sz="1800" baseline="30000" dirty="0" smtClean="0">
                <a:latin typeface="Times New Roman" pitchFamily="18" charset="0"/>
                <a:cs typeface="Times New Roman" pitchFamily="18" charset="0"/>
              </a:rPr>
              <a:t>2</a:t>
            </a:r>
            <a:r>
              <a:rPr lang="en-US" sz="1800" dirty="0" smtClean="0">
                <a:latin typeface="Times New Roman" pitchFamily="18" charset="0"/>
                <a:cs typeface="Times New Roman" pitchFamily="18" charset="0"/>
              </a:rPr>
              <a:t>NOAA/NESDIS/STAR, College Park, MD</a:t>
            </a:r>
          </a:p>
        </p:txBody>
      </p:sp>
      <p:sp>
        <p:nvSpPr>
          <p:cNvPr id="5" name="Rectangle 5"/>
          <p:cNvSpPr txBox="1">
            <a:spLocks noChangeArrowheads="1"/>
          </p:cNvSpPr>
          <p:nvPr/>
        </p:nvSpPr>
        <p:spPr>
          <a:xfrm>
            <a:off x="0" y="1676400"/>
            <a:ext cx="4419600" cy="4495800"/>
          </a:xfrm>
          <a:prstGeom prst="rect">
            <a:avLst/>
          </a:prstGeom>
        </p:spPr>
        <p:txBody>
          <a:bodyPr vert="horz" lIns="91440" tIns="45720" rIns="91440" bIns="45720" rtlCol="0">
            <a:normAutofit fontScale="850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fontAlgn="base">
              <a:spcBef>
                <a:spcPts val="576"/>
              </a:spcBef>
              <a:spcAft>
                <a:spcPts val="600"/>
              </a:spcAft>
              <a:buFontTx/>
              <a:buChar char="•"/>
            </a:pPr>
            <a:r>
              <a:rPr lang="en-US" sz="2600" dirty="0" smtClean="0">
                <a:solidFill>
                  <a:schemeClr val="tx1"/>
                </a:solidFill>
                <a:latin typeface="Times New Roman" pitchFamily="18" charset="0"/>
                <a:cs typeface="Times New Roman" pitchFamily="18" charset="0"/>
              </a:rPr>
              <a:t>The Doppler shift detected from </a:t>
            </a:r>
            <a:r>
              <a:rPr lang="en-US" sz="2600" dirty="0" err="1" smtClean="0">
                <a:solidFill>
                  <a:schemeClr val="tx1"/>
                </a:solidFill>
                <a:latin typeface="Times New Roman" pitchFamily="18" charset="0"/>
                <a:cs typeface="Times New Roman" pitchFamily="18" charset="0"/>
              </a:rPr>
              <a:t>CrIS</a:t>
            </a:r>
            <a:r>
              <a:rPr lang="en-US" sz="2600" dirty="0" smtClean="0">
                <a:solidFill>
                  <a:schemeClr val="tx1"/>
                </a:solidFill>
                <a:latin typeface="Times New Roman" pitchFamily="18" charset="0"/>
                <a:cs typeface="Times New Roman" pitchFamily="18" charset="0"/>
              </a:rPr>
              <a:t> observations is very close to theoretical Doppler shift, which indicates that the spectral stability from </a:t>
            </a:r>
            <a:r>
              <a:rPr lang="en-US" sz="2600" dirty="0" err="1" smtClean="0">
                <a:solidFill>
                  <a:schemeClr val="tx1"/>
                </a:solidFill>
                <a:latin typeface="Times New Roman" pitchFamily="18" charset="0"/>
                <a:cs typeface="Times New Roman" pitchFamily="18" charset="0"/>
              </a:rPr>
              <a:t>CrIS</a:t>
            </a:r>
            <a:r>
              <a:rPr lang="en-US" sz="2600" dirty="0" smtClean="0">
                <a:solidFill>
                  <a:schemeClr val="tx1"/>
                </a:solidFill>
                <a:latin typeface="Times New Roman" pitchFamily="18" charset="0"/>
                <a:cs typeface="Times New Roman" pitchFamily="18" charset="0"/>
              </a:rPr>
              <a:t> instrument is very high.  </a:t>
            </a:r>
            <a:endParaRPr kumimoji="0" lang="en-US" sz="2600"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endParaRPr>
          </a:p>
          <a:p>
            <a:pPr marL="742950" lvl="1" indent="-285750" algn="l" fontAlgn="base">
              <a:spcBef>
                <a:spcPts val="576"/>
              </a:spcBef>
              <a:spcAft>
                <a:spcPts val="600"/>
              </a:spcAft>
              <a:buFontTx/>
              <a:buChar char="–"/>
            </a:pPr>
            <a:r>
              <a:rPr lang="en-US" sz="2200" dirty="0" smtClean="0">
                <a:solidFill>
                  <a:schemeClr val="tx1"/>
                </a:solidFill>
                <a:latin typeface="Times New Roman" pitchFamily="18" charset="0"/>
                <a:cs typeface="Times New Roman" pitchFamily="18" charset="0"/>
              </a:rPr>
              <a:t>The observations from </a:t>
            </a:r>
            <a:r>
              <a:rPr lang="en-US" sz="2200" dirty="0" err="1" smtClean="0">
                <a:solidFill>
                  <a:schemeClr val="tx1"/>
                </a:solidFill>
                <a:latin typeface="Times New Roman" pitchFamily="18" charset="0"/>
                <a:cs typeface="Times New Roman" pitchFamily="18" charset="0"/>
              </a:rPr>
              <a:t>CrIS</a:t>
            </a:r>
            <a:r>
              <a:rPr lang="en-US" sz="2200" dirty="0" smtClean="0">
                <a:solidFill>
                  <a:schemeClr val="tx1"/>
                </a:solidFill>
                <a:latin typeface="Times New Roman" pitchFamily="18" charset="0"/>
                <a:cs typeface="Times New Roman" pitchFamily="18" charset="0"/>
              </a:rPr>
              <a:t> exhibit a relative Doppler shift up to 2.5 part per-million (</a:t>
            </a:r>
            <a:r>
              <a:rPr lang="en-US" sz="2200" dirty="0" err="1" smtClean="0">
                <a:solidFill>
                  <a:schemeClr val="tx1"/>
                </a:solidFill>
                <a:latin typeface="Times New Roman" pitchFamily="18" charset="0"/>
                <a:cs typeface="Times New Roman" pitchFamily="18" charset="0"/>
              </a:rPr>
              <a:t>ppm</a:t>
            </a:r>
            <a:r>
              <a:rPr lang="en-US" sz="2200" dirty="0" smtClean="0">
                <a:solidFill>
                  <a:schemeClr val="tx1"/>
                </a:solidFill>
                <a:latin typeface="Times New Roman" pitchFamily="18" charset="0"/>
                <a:cs typeface="Times New Roman" pitchFamily="18" charset="0"/>
              </a:rPr>
              <a:t>) due to the Earth’s rotation near the Equator and at the satellite scan edge for field of regard (FOR) 1 and 30.  </a:t>
            </a:r>
            <a:endParaRPr kumimoji="0" lang="en-US" sz="2200"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endParaRPr>
          </a:p>
          <a:p>
            <a:pPr marL="742950" lvl="1" indent="-285750" algn="l" fontAlgn="base">
              <a:spcBef>
                <a:spcPts val="576"/>
              </a:spcBef>
              <a:spcAft>
                <a:spcPts val="600"/>
              </a:spcAft>
              <a:buFontTx/>
              <a:buChar char="–"/>
            </a:pPr>
            <a:r>
              <a:rPr lang="en-US" sz="2200" dirty="0" smtClean="0">
                <a:solidFill>
                  <a:schemeClr val="tx1"/>
                </a:solidFill>
                <a:latin typeface="Times New Roman" pitchFamily="18" charset="0"/>
                <a:cs typeface="Times New Roman" pitchFamily="18" charset="0"/>
              </a:rPr>
              <a:t>The magnitude of the Doppler shift varies with the latitude and the scan position of the observation.</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6223000"/>
            <a:ext cx="2413000" cy="635000"/>
          </a:xfrm>
          <a:prstGeom prst="rect">
            <a:avLst/>
          </a:prstGeom>
        </p:spPr>
      </p:pic>
      <p:sp>
        <p:nvSpPr>
          <p:cNvPr id="11" name="TextBox 10"/>
          <p:cNvSpPr txBox="1"/>
          <p:nvPr/>
        </p:nvSpPr>
        <p:spPr>
          <a:xfrm>
            <a:off x="5715000" y="6172200"/>
            <a:ext cx="2819400" cy="523220"/>
          </a:xfrm>
          <a:prstGeom prst="rect">
            <a:avLst/>
          </a:prstGeom>
          <a:noFill/>
        </p:spPr>
        <p:txBody>
          <a:bodyPr wrap="square" rtlCol="0">
            <a:spAutoFit/>
          </a:bodyPr>
          <a:lstStyle/>
          <a:p>
            <a:r>
              <a:rPr lang="en-US" sz="1400" b="1" dirty="0" smtClean="0">
                <a:latin typeface="Times New Roman" pitchFamily="18" charset="0"/>
                <a:cs typeface="Times New Roman" pitchFamily="18" charset="0"/>
              </a:rPr>
              <a:t>Doppler shift detected from </a:t>
            </a:r>
            <a:r>
              <a:rPr lang="en-US" sz="1400" b="1" dirty="0" err="1" smtClean="0">
                <a:latin typeface="Times New Roman" pitchFamily="18" charset="0"/>
                <a:cs typeface="Times New Roman" pitchFamily="18" charset="0"/>
              </a:rPr>
              <a:t>CrIS</a:t>
            </a:r>
            <a:r>
              <a:rPr lang="en-US" sz="1400" b="1" dirty="0" smtClean="0">
                <a:latin typeface="Times New Roman" pitchFamily="18" charset="0"/>
                <a:cs typeface="Times New Roman" pitchFamily="18" charset="0"/>
              </a:rPr>
              <a:t> observations </a:t>
            </a:r>
            <a:endParaRPr lang="en-US" sz="1400" b="1" dirty="0">
              <a:latin typeface="Times New Roman" pitchFamily="18" charset="0"/>
              <a:cs typeface="Times New Roman" pitchFamily="18" charset="0"/>
            </a:endParaRPr>
          </a:p>
        </p:txBody>
      </p:sp>
      <p:pic>
        <p:nvPicPr>
          <p:cNvPr id="12" name="Picture 11" descr="CrIS_doppler_shift_effect_3days.tif"/>
          <p:cNvPicPr>
            <a:picLocks noChangeAspect="1"/>
          </p:cNvPicPr>
          <p:nvPr/>
        </p:nvPicPr>
        <p:blipFill>
          <a:blip r:embed="rId4" cstate="print"/>
          <a:stretch>
            <a:fillRect/>
          </a:stretch>
        </p:blipFill>
        <p:spPr>
          <a:xfrm>
            <a:off x="5029200" y="1447800"/>
            <a:ext cx="3566160" cy="2377440"/>
          </a:xfrm>
          <a:prstGeom prst="rect">
            <a:avLst/>
          </a:prstGeom>
        </p:spPr>
      </p:pic>
      <p:pic>
        <p:nvPicPr>
          <p:cNvPr id="13" name="Picture 12" descr="CrIS_doppler_shift_effect_scanangle_3days.tif"/>
          <p:cNvPicPr>
            <a:picLocks noChangeAspect="1"/>
          </p:cNvPicPr>
          <p:nvPr/>
        </p:nvPicPr>
        <p:blipFill>
          <a:blip r:embed="rId5" cstate="print"/>
          <a:stretch>
            <a:fillRect/>
          </a:stretch>
        </p:blipFill>
        <p:spPr>
          <a:xfrm>
            <a:off x="5029200" y="3810000"/>
            <a:ext cx="3621024" cy="2414016"/>
          </a:xfrm>
          <a:prstGeom prst="rect">
            <a:avLst/>
          </a:prstGeom>
        </p:spPr>
      </p:pic>
      <p:sp>
        <p:nvSpPr>
          <p:cNvPr id="8" name="TextBox 7"/>
          <p:cNvSpPr txBox="1"/>
          <p:nvPr/>
        </p:nvSpPr>
        <p:spPr>
          <a:xfrm>
            <a:off x="76200" y="6392411"/>
            <a:ext cx="694421" cy="369332"/>
          </a:xfrm>
          <a:prstGeom prst="rect">
            <a:avLst/>
          </a:prstGeom>
          <a:noFill/>
        </p:spPr>
        <p:txBody>
          <a:bodyPr wrap="none" rtlCol="0">
            <a:spAutoFit/>
          </a:bodyPr>
          <a:lstStyle/>
          <a:p>
            <a:r>
              <a:rPr lang="en-US" dirty="0" smtClean="0"/>
              <a:t>W-52</a:t>
            </a:r>
            <a:endParaRPr lang="en-US" dirty="0"/>
          </a:p>
        </p:txBody>
      </p:sp>
    </p:spTree>
    <p:extLst>
      <p:ext uri="{BB962C8B-B14F-4D97-AF65-F5344CB8AC3E}">
        <p14:creationId xmlns:p14="http://schemas.microsoft.com/office/powerpoint/2010/main" val="13176345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14" name="Picture Placeholder 8"/>
          <p:cNvPicPr>
            <a:picLocks noChangeAspect="1"/>
          </p:cNvPicPr>
          <p:nvPr/>
        </p:nvPicPr>
        <p:blipFill rotWithShape="1">
          <a:blip r:embed="rId4" cstate="print"/>
          <a:srcRect l="8800" r="8129"/>
          <a:stretch/>
        </p:blipFill>
        <p:spPr>
          <a:xfrm rot="21038838">
            <a:off x="187347" y="274355"/>
            <a:ext cx="4184722" cy="28269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3"/>
          <p:cNvSpPr>
            <a:spLocks noGrp="1"/>
          </p:cNvSpPr>
          <p:nvPr>
            <p:ph type="title"/>
          </p:nvPr>
        </p:nvSpPr>
        <p:spPr>
          <a:xfrm>
            <a:off x="4095750" y="-2"/>
            <a:ext cx="5064126" cy="1366392"/>
          </a:xfrm>
          <a:solidFill>
            <a:schemeClr val="bg1">
              <a:lumMod val="75000"/>
            </a:schemeClr>
          </a:solidFill>
        </p:spPr>
        <p:style>
          <a:lnRef idx="0">
            <a:schemeClr val="accent5"/>
          </a:lnRef>
          <a:fillRef idx="3">
            <a:schemeClr val="accent5"/>
          </a:fillRef>
          <a:effectRef idx="3">
            <a:schemeClr val="accent5"/>
          </a:effectRef>
          <a:fontRef idx="minor">
            <a:schemeClr val="lt1"/>
          </a:fontRef>
        </p:style>
        <p:txBody>
          <a:bodyPr anchor="ctr">
            <a:noAutofit/>
          </a:bodyPr>
          <a:lstStyle/>
          <a:p>
            <a:pPr algn="ctr"/>
            <a:r>
              <a:rPr lang="en-US" sz="2200" dirty="0" smtClean="0">
                <a:solidFill>
                  <a:schemeClr val="tx2"/>
                </a:solidFill>
              </a:rPr>
              <a:t>Satellite-Observed Signatures Associated with Moderate to Severe </a:t>
            </a:r>
            <a:r>
              <a:rPr lang="en-US" sz="2200" dirty="0">
                <a:solidFill>
                  <a:schemeClr val="tx2"/>
                </a:solidFill>
              </a:rPr>
              <a:t>T</a:t>
            </a:r>
            <a:r>
              <a:rPr lang="en-US" sz="2200" dirty="0" smtClean="0">
                <a:solidFill>
                  <a:schemeClr val="tx2"/>
                </a:solidFill>
              </a:rPr>
              <a:t>urbulence </a:t>
            </a:r>
            <a:r>
              <a:rPr lang="en-US" sz="2200" dirty="0">
                <a:solidFill>
                  <a:schemeClr val="tx2"/>
                </a:solidFill>
              </a:rPr>
              <a:t>E</a:t>
            </a:r>
            <a:r>
              <a:rPr lang="en-US" sz="2200" dirty="0" smtClean="0">
                <a:solidFill>
                  <a:schemeClr val="tx2"/>
                </a:solidFill>
              </a:rPr>
              <a:t>vents</a:t>
            </a:r>
            <a:r>
              <a:rPr lang="en-US" sz="2000" dirty="0" smtClean="0">
                <a:solidFill>
                  <a:schemeClr val="tx2"/>
                </a:solidFill>
              </a:rPr>
              <a:t/>
            </a:r>
            <a:br>
              <a:rPr lang="en-US" sz="2000" dirty="0" smtClean="0">
                <a:solidFill>
                  <a:schemeClr val="tx2"/>
                </a:solidFill>
              </a:rPr>
            </a:br>
            <a:r>
              <a:rPr lang="en-US" sz="1200" dirty="0" smtClean="0">
                <a:solidFill>
                  <a:schemeClr val="tx2"/>
                </a:solidFill>
              </a:rPr>
              <a:t>Amanda Terborg – UW CIMSS/SSEC and AWC, Kansas City, MO</a:t>
            </a:r>
            <a:br>
              <a:rPr lang="en-US" sz="1200" dirty="0" smtClean="0">
                <a:solidFill>
                  <a:schemeClr val="tx2"/>
                </a:solidFill>
              </a:rPr>
            </a:br>
            <a:r>
              <a:rPr lang="en-US" sz="1200" dirty="0" smtClean="0">
                <a:solidFill>
                  <a:schemeClr val="tx2"/>
                </a:solidFill>
              </a:rPr>
              <a:t>Kristopher </a:t>
            </a:r>
            <a:r>
              <a:rPr lang="en-US" sz="1200" dirty="0" err="1" smtClean="0">
                <a:solidFill>
                  <a:schemeClr val="tx2"/>
                </a:solidFill>
              </a:rPr>
              <a:t>Bedka</a:t>
            </a:r>
            <a:r>
              <a:rPr lang="en-US" sz="1200" dirty="0" smtClean="0">
                <a:solidFill>
                  <a:schemeClr val="tx2"/>
                </a:solidFill>
              </a:rPr>
              <a:t> – SS&amp;A at NASA </a:t>
            </a:r>
            <a:r>
              <a:rPr lang="en-US" sz="1200" dirty="0" err="1" smtClean="0">
                <a:solidFill>
                  <a:schemeClr val="tx2"/>
                </a:solidFill>
              </a:rPr>
              <a:t>LaRC</a:t>
            </a:r>
            <a:r>
              <a:rPr lang="en-US" sz="1200" dirty="0" smtClean="0">
                <a:solidFill>
                  <a:schemeClr val="tx2"/>
                </a:solidFill>
              </a:rPr>
              <a:t>, Hampton, VA</a:t>
            </a:r>
            <a:endParaRPr lang="en-US" sz="1200" dirty="0">
              <a:solidFill>
                <a:schemeClr val="tx2"/>
              </a:solidFill>
            </a:endParaRPr>
          </a:p>
        </p:txBody>
      </p:sp>
      <p:pic>
        <p:nvPicPr>
          <p:cNvPr id="11" name="Picture Placeholder 6"/>
          <p:cNvPicPr>
            <a:picLocks noGrp="1" noChangeAspect="1"/>
          </p:cNvPicPr>
          <p:nvPr>
            <p:ph type="pic" idx="1"/>
          </p:nvPr>
        </p:nvPicPr>
        <p:blipFill rotWithShape="1">
          <a:blip r:embed="rId5" cstate="print"/>
          <a:srcRect l="-105" r="322"/>
          <a:stretch/>
        </p:blipFill>
        <p:spPr>
          <a:xfrm rot="801501">
            <a:off x="-82610" y="3272655"/>
            <a:ext cx="4706872" cy="2647184"/>
          </a:xfrm>
        </p:spPr>
      </p:pic>
      <p:sp>
        <p:nvSpPr>
          <p:cNvPr id="8" name="Text Placeholder 7"/>
          <p:cNvSpPr>
            <a:spLocks noGrp="1"/>
          </p:cNvSpPr>
          <p:nvPr>
            <p:ph type="body" sz="half" idx="2"/>
          </p:nvPr>
        </p:nvSpPr>
        <p:spPr>
          <a:xfrm>
            <a:off x="4095750" y="1366390"/>
            <a:ext cx="5086189" cy="1907354"/>
          </a:xfrm>
          <a:solidFill>
            <a:schemeClr val="tx2">
              <a:lumMod val="50000"/>
            </a:schemeClr>
          </a:solidFill>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1700" dirty="0" smtClean="0">
                <a:solidFill>
                  <a:schemeClr val="bg1">
                    <a:lumMod val="85000"/>
                  </a:schemeClr>
                </a:solidFill>
              </a:rPr>
              <a:t>- The most prominent source of MOG turbulence reports from 2010-2011 were the mountain/gravity wave and transverse banding features</a:t>
            </a:r>
          </a:p>
          <a:p>
            <a:pPr algn="l"/>
            <a:r>
              <a:rPr lang="en-US" sz="1700" dirty="0" smtClean="0">
                <a:solidFill>
                  <a:schemeClr val="bg1">
                    <a:lumMod val="85000"/>
                  </a:schemeClr>
                </a:solidFill>
              </a:rPr>
              <a:t>- The majority of reports were well away from the robust convective cores, but were often associated with newly developing convection</a:t>
            </a:r>
          </a:p>
          <a:p>
            <a:pPr algn="l"/>
            <a:endParaRPr lang="en-US" sz="1700" dirty="0" smtClean="0">
              <a:solidFill>
                <a:schemeClr val="bg1">
                  <a:lumMod val="85000"/>
                </a:schemeClr>
              </a:solidFill>
            </a:endParaRPr>
          </a:p>
          <a:p>
            <a:pPr algn="l"/>
            <a:endParaRPr lang="en-US" dirty="0" smtClean="0">
              <a:solidFill>
                <a:schemeClr val="tx2"/>
              </a:solidFill>
            </a:endParaRPr>
          </a:p>
          <a:p>
            <a:pPr marL="285750" indent="-285750" algn="l">
              <a:buFont typeface="Arial"/>
              <a:buChar char="•"/>
            </a:pPr>
            <a:endParaRPr lang="en-US" dirty="0" smtClean="0">
              <a:solidFill>
                <a:schemeClr val="tx2"/>
              </a:solidFill>
            </a:endParaRPr>
          </a:p>
          <a:p>
            <a:pPr marL="285750" indent="-285750" algn="l">
              <a:buFont typeface="Arial"/>
              <a:buChar char="•"/>
            </a:pPr>
            <a:endParaRPr lang="en-US" dirty="0" smtClean="0">
              <a:solidFill>
                <a:schemeClr val="tx2"/>
              </a:solidFill>
            </a:endParaRPr>
          </a:p>
          <a:p>
            <a:pPr marL="285750" indent="-285750" algn="l">
              <a:buFont typeface="Arial"/>
              <a:buChar char="•"/>
            </a:pPr>
            <a:endParaRPr lang="en-US" dirty="0">
              <a:solidFill>
                <a:schemeClr val="accent1"/>
              </a:solidFill>
            </a:endParaRPr>
          </a:p>
        </p:txBody>
      </p:sp>
      <p:pic>
        <p:nvPicPr>
          <p:cNvPr id="15" name="Picture Placeholder 10"/>
          <p:cNvPicPr>
            <a:picLocks noChangeAspect="1"/>
          </p:cNvPicPr>
          <p:nvPr/>
        </p:nvPicPr>
        <p:blipFill rotWithShape="1">
          <a:blip r:embed="rId6" cstate="print"/>
          <a:srcRect l="-246" r="-820"/>
          <a:stretch/>
        </p:blipFill>
        <p:spPr>
          <a:xfrm rot="1401089">
            <a:off x="4267587" y="3761101"/>
            <a:ext cx="4657114" cy="25872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Text Placeholder 7"/>
          <p:cNvSpPr txBox="1">
            <a:spLocks/>
          </p:cNvSpPr>
          <p:nvPr/>
        </p:nvSpPr>
        <p:spPr>
          <a:xfrm>
            <a:off x="0" y="5984876"/>
            <a:ext cx="6715125" cy="889000"/>
          </a:xfrm>
          <a:prstGeom prst="rect">
            <a:avLst/>
          </a:prstGeom>
          <a:solidFill>
            <a:schemeClr val="tx2">
              <a:lumMod val="50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a:bodyPr>
          <a:lstStyle>
            <a:lvl1pPr marL="0" indent="0" algn="ctr" defTabSz="914400" rtl="0" eaLnBrk="1" latinLnBrk="0" hangingPunct="1">
              <a:spcBef>
                <a:spcPct val="20000"/>
              </a:spcBef>
              <a:buClr>
                <a:schemeClr val="accent1"/>
              </a:buClr>
              <a:buFont typeface="Wingdings" pitchFamily="2" charset="2"/>
              <a:buNone/>
              <a:defRPr sz="1600" kern="1200">
                <a:solidFill>
                  <a:schemeClr val="lt1"/>
                </a:solidFill>
                <a:latin typeface="+mn-lt"/>
                <a:ea typeface="+mn-ea"/>
                <a:cs typeface="+mn-cs"/>
              </a:defRPr>
            </a:lvl1pPr>
            <a:lvl2pPr marL="457200" indent="0" algn="l" defTabSz="914400" rtl="0" eaLnBrk="1" latinLnBrk="0" hangingPunct="1">
              <a:spcBef>
                <a:spcPct val="20000"/>
              </a:spcBef>
              <a:buClr>
                <a:schemeClr val="accent1"/>
              </a:buClr>
              <a:buFont typeface="Wingdings" pitchFamily="2" charset="2"/>
              <a:buNone/>
              <a:defRPr sz="1200" kern="1200">
                <a:solidFill>
                  <a:schemeClr val="lt1"/>
                </a:solidFill>
                <a:latin typeface="+mn-lt"/>
                <a:ea typeface="+mn-ea"/>
                <a:cs typeface="+mn-cs"/>
              </a:defRPr>
            </a:lvl2pPr>
            <a:lvl3pPr marL="914400" indent="0" algn="l" defTabSz="914400" rtl="0" eaLnBrk="1" latinLnBrk="0" hangingPunct="1">
              <a:spcBef>
                <a:spcPct val="20000"/>
              </a:spcBef>
              <a:buClr>
                <a:schemeClr val="accent1"/>
              </a:buClr>
              <a:buFont typeface="Wingdings" pitchFamily="2" charset="2"/>
              <a:buNone/>
              <a:defRPr sz="1000" kern="1200">
                <a:solidFill>
                  <a:schemeClr val="lt1"/>
                </a:solidFill>
                <a:latin typeface="+mn-lt"/>
                <a:ea typeface="+mn-ea"/>
                <a:cs typeface="+mn-cs"/>
              </a:defRPr>
            </a:lvl3pPr>
            <a:lvl4pPr marL="1371600" indent="0" algn="l" defTabSz="914400" rtl="0" eaLnBrk="1" latinLnBrk="0" hangingPunct="1">
              <a:spcBef>
                <a:spcPct val="20000"/>
              </a:spcBef>
              <a:buClr>
                <a:schemeClr val="accent1"/>
              </a:buClr>
              <a:buFont typeface="Wingdings" pitchFamily="2" charset="2"/>
              <a:buNone/>
              <a:defRPr sz="900" kern="1200">
                <a:solidFill>
                  <a:schemeClr val="lt1"/>
                </a:solidFill>
                <a:latin typeface="+mn-lt"/>
                <a:ea typeface="+mn-ea"/>
                <a:cs typeface="+mn-cs"/>
              </a:defRPr>
            </a:lvl4pPr>
            <a:lvl5pPr marL="1828800" indent="0" algn="l" defTabSz="914400" rtl="0" eaLnBrk="1" latinLnBrk="0" hangingPunct="1">
              <a:spcBef>
                <a:spcPct val="20000"/>
              </a:spcBef>
              <a:buClr>
                <a:schemeClr val="accent1"/>
              </a:buClr>
              <a:buFont typeface="Wingdings" pitchFamily="2" charset="2"/>
              <a:buNone/>
              <a:defRPr sz="900" kern="1200">
                <a:solidFill>
                  <a:schemeClr val="lt1"/>
                </a:solidFill>
                <a:latin typeface="+mn-lt"/>
                <a:ea typeface="+mn-ea"/>
                <a:cs typeface="+mn-cs"/>
              </a:defRPr>
            </a:lvl5pPr>
            <a:lvl6pPr marL="2286000" indent="0" algn="l" defTabSz="914400" rtl="0" eaLnBrk="1" latinLnBrk="0" hangingPunct="1">
              <a:spcBef>
                <a:spcPts val="400"/>
              </a:spcBef>
              <a:buClr>
                <a:schemeClr val="accent1"/>
              </a:buClr>
              <a:buFont typeface="Wingdings" pitchFamily="2" charset="2"/>
              <a:buNone/>
              <a:defRPr sz="900" kern="1200">
                <a:solidFill>
                  <a:schemeClr val="lt1"/>
                </a:solidFill>
                <a:latin typeface="+mn-lt"/>
                <a:ea typeface="+mn-ea"/>
                <a:cs typeface="+mn-cs"/>
              </a:defRPr>
            </a:lvl6pPr>
            <a:lvl7pPr marL="2743200" indent="0" algn="l" defTabSz="914400" rtl="0" eaLnBrk="1" latinLnBrk="0" hangingPunct="1">
              <a:spcBef>
                <a:spcPts val="400"/>
              </a:spcBef>
              <a:buClr>
                <a:schemeClr val="accent1"/>
              </a:buClr>
              <a:buFont typeface="Wingdings" pitchFamily="2" charset="2"/>
              <a:buNone/>
              <a:defRPr sz="900" kern="1200">
                <a:solidFill>
                  <a:schemeClr val="lt1"/>
                </a:solidFill>
                <a:latin typeface="+mn-lt"/>
                <a:ea typeface="+mn-ea"/>
                <a:cs typeface="+mn-cs"/>
              </a:defRPr>
            </a:lvl7pPr>
            <a:lvl8pPr marL="3200400" indent="0" algn="l" defTabSz="914400" rtl="0" eaLnBrk="1" latinLnBrk="0" hangingPunct="1">
              <a:spcBef>
                <a:spcPts val="400"/>
              </a:spcBef>
              <a:buClr>
                <a:schemeClr val="accent1"/>
              </a:buClr>
              <a:buFont typeface="Wingdings" pitchFamily="2" charset="2"/>
              <a:buNone/>
              <a:defRPr sz="900" kern="1200">
                <a:solidFill>
                  <a:schemeClr val="lt1"/>
                </a:solidFill>
                <a:latin typeface="+mn-lt"/>
                <a:ea typeface="+mn-ea"/>
                <a:cs typeface="+mn-cs"/>
              </a:defRPr>
            </a:lvl8pPr>
            <a:lvl9pPr marL="3657600" indent="0" algn="l" defTabSz="914400" rtl="0" eaLnBrk="1" latinLnBrk="0" hangingPunct="1">
              <a:spcBef>
                <a:spcPts val="400"/>
              </a:spcBef>
              <a:buClr>
                <a:schemeClr val="accent1"/>
              </a:buClr>
              <a:buFont typeface="Wingdings" pitchFamily="2" charset="2"/>
              <a:buNone/>
              <a:defRPr sz="900" kern="1200">
                <a:solidFill>
                  <a:schemeClr val="lt1"/>
                </a:solidFill>
                <a:latin typeface="+mn-lt"/>
                <a:ea typeface="+mn-ea"/>
                <a:cs typeface="+mn-cs"/>
              </a:defRPr>
            </a:lvl9pPr>
          </a:lstStyle>
          <a:p>
            <a:pPr algn="l"/>
            <a:r>
              <a:rPr lang="en-US" sz="1700" dirty="0" smtClean="0">
                <a:solidFill>
                  <a:schemeClr val="bg1">
                    <a:lumMod val="85000"/>
                  </a:schemeClr>
                </a:solidFill>
              </a:rPr>
              <a:t>- While satellite data is very useful in identifying these signatures, it </a:t>
            </a:r>
            <a:r>
              <a:rPr lang="en-US" sz="1700" b="1" dirty="0" smtClean="0">
                <a:solidFill>
                  <a:schemeClr val="bg1">
                    <a:lumMod val="85000"/>
                  </a:schemeClr>
                </a:solidFill>
              </a:rPr>
              <a:t>should not</a:t>
            </a:r>
            <a:r>
              <a:rPr lang="en-US" sz="1700" dirty="0" smtClean="0">
                <a:solidFill>
                  <a:schemeClr val="bg1">
                    <a:lumMod val="85000"/>
                  </a:schemeClr>
                </a:solidFill>
              </a:rPr>
              <a:t> be used as a standalone. NWP fields and atmospheric conditions must also be analyzed</a:t>
            </a:r>
          </a:p>
          <a:p>
            <a:pPr marL="285750" indent="-285750" algn="l">
              <a:buFont typeface="Arial"/>
              <a:buChar char="•"/>
            </a:pPr>
            <a:endParaRPr lang="en-US" dirty="0" smtClean="0">
              <a:solidFill>
                <a:schemeClr val="tx2"/>
              </a:solidFill>
            </a:endParaRPr>
          </a:p>
          <a:p>
            <a:pPr marL="285750" indent="-285750" algn="l">
              <a:buFont typeface="Arial"/>
              <a:buChar char="•"/>
            </a:pPr>
            <a:endParaRPr lang="en-US" dirty="0" smtClean="0">
              <a:solidFill>
                <a:schemeClr val="tx2"/>
              </a:solidFill>
            </a:endParaRPr>
          </a:p>
          <a:p>
            <a:pPr marL="285750" indent="-285750" algn="l">
              <a:buFont typeface="Arial"/>
              <a:buChar char="•"/>
            </a:pPr>
            <a:endParaRPr lang="en-US" dirty="0" smtClean="0">
              <a:solidFill>
                <a:schemeClr val="tx2"/>
              </a:solidFill>
            </a:endParaRPr>
          </a:p>
          <a:p>
            <a:pPr marL="285750" indent="-285750" algn="l">
              <a:buFont typeface="Arial"/>
              <a:buChar char="•"/>
            </a:pPr>
            <a:endParaRPr lang="en-US" dirty="0">
              <a:solidFill>
                <a:schemeClr val="accent1"/>
              </a:solidFill>
            </a:endParaRPr>
          </a:p>
        </p:txBody>
      </p:sp>
      <p:sp>
        <p:nvSpPr>
          <p:cNvPr id="16" name="Title 3"/>
          <p:cNvSpPr txBox="1">
            <a:spLocks/>
          </p:cNvSpPr>
          <p:nvPr/>
        </p:nvSpPr>
        <p:spPr>
          <a:xfrm>
            <a:off x="7245190" y="3292702"/>
            <a:ext cx="1936749" cy="775290"/>
          </a:xfrm>
          <a:prstGeom prst="rect">
            <a:avLst/>
          </a:prstGeom>
          <a:solidFill>
            <a:schemeClr val="bg1"/>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2800" b="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l"/>
            <a:r>
              <a:rPr lang="en-US" sz="1400" dirty="0" smtClean="0"/>
              <a:t>     </a:t>
            </a:r>
            <a:r>
              <a:rPr lang="en-US" sz="1400" dirty="0" smtClean="0">
                <a:solidFill>
                  <a:schemeClr val="tx2">
                    <a:lumMod val="50000"/>
                  </a:schemeClr>
                </a:solidFill>
              </a:rPr>
              <a:t>0.25 &gt; EDR &lt; 0.35</a:t>
            </a:r>
          </a:p>
          <a:p>
            <a:pPr algn="l"/>
            <a:r>
              <a:rPr lang="en-US" sz="1400" dirty="0" smtClean="0">
                <a:solidFill>
                  <a:schemeClr val="tx2">
                    <a:lumMod val="50000"/>
                  </a:schemeClr>
                </a:solidFill>
              </a:rPr>
              <a:t>     0.35 &gt;= EDR &lt; .45</a:t>
            </a:r>
          </a:p>
          <a:p>
            <a:pPr algn="l"/>
            <a:r>
              <a:rPr lang="en-US" sz="1400" dirty="0" smtClean="0">
                <a:solidFill>
                  <a:schemeClr val="tx2">
                    <a:lumMod val="50000"/>
                  </a:schemeClr>
                </a:solidFill>
              </a:rPr>
              <a:t>     EDR &gt;= .45</a:t>
            </a:r>
          </a:p>
        </p:txBody>
      </p:sp>
      <p:sp>
        <p:nvSpPr>
          <p:cNvPr id="17" name="Rectangle 16"/>
          <p:cNvSpPr/>
          <p:nvPr/>
        </p:nvSpPr>
        <p:spPr>
          <a:xfrm>
            <a:off x="7347252" y="3392767"/>
            <a:ext cx="148120" cy="150876"/>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p:cNvSpPr/>
          <p:nvPr/>
        </p:nvSpPr>
        <p:spPr>
          <a:xfrm>
            <a:off x="7347253" y="3818431"/>
            <a:ext cx="150876" cy="15087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347253" y="3600972"/>
            <a:ext cx="150876" cy="150876"/>
          </a:xfrm>
          <a:prstGeom prst="rect">
            <a:avLst/>
          </a:prstGeom>
          <a:solidFill>
            <a:srgbClr val="34E61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6200" y="5670957"/>
            <a:ext cx="694421" cy="369332"/>
          </a:xfrm>
          <a:prstGeom prst="rect">
            <a:avLst/>
          </a:prstGeom>
          <a:noFill/>
        </p:spPr>
        <p:txBody>
          <a:bodyPr wrap="none" rtlCol="0">
            <a:spAutoFit/>
          </a:bodyPr>
          <a:lstStyle/>
          <a:p>
            <a:r>
              <a:rPr lang="en-US" dirty="0" smtClean="0"/>
              <a:t>W-58</a:t>
            </a:r>
            <a:endParaRPr lang="en-US" dirty="0"/>
          </a:p>
        </p:txBody>
      </p:sp>
    </p:spTree>
    <p:extLst>
      <p:ext uri="{BB962C8B-B14F-4D97-AF65-F5344CB8AC3E}">
        <p14:creationId xmlns:p14="http://schemas.microsoft.com/office/powerpoint/2010/main" val="41639685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Grp="1" noChangeArrowheads="1"/>
          </p:cNvSpPr>
          <p:nvPr>
            <p:ph idx="1"/>
          </p:nvPr>
        </p:nvSpPr>
        <p:spPr>
          <a:xfrm>
            <a:off x="315795" y="48524"/>
            <a:ext cx="8536170" cy="2185214"/>
          </a:xfrm>
        </p:spPr>
        <p:txBody>
          <a:bodyPr wrap="square">
            <a:spAutoFit/>
          </a:bodyPr>
          <a:lstStyle/>
          <a:p>
            <a:pPr marL="576263" indent="-576263">
              <a:buNone/>
            </a:pPr>
            <a:r>
              <a:rPr lang="en-US" sz="2000" b="1" u="sng" dirty="0" smtClean="0">
                <a:solidFill>
                  <a:srgbClr val="0000FF"/>
                </a:solidFill>
              </a:rPr>
              <a:t>Title</a:t>
            </a:r>
            <a:r>
              <a:rPr lang="en-US" sz="2000" b="1" dirty="0" smtClean="0">
                <a:solidFill>
                  <a:srgbClr val="0000FF"/>
                </a:solidFill>
              </a:rPr>
              <a:t>:</a:t>
            </a:r>
            <a:r>
              <a:rPr lang="en-US" sz="2800" b="1" dirty="0" smtClean="0">
                <a:solidFill>
                  <a:srgbClr val="0000FF"/>
                </a:solidFill>
              </a:rPr>
              <a:t> 	   </a:t>
            </a:r>
            <a:r>
              <a:rPr lang="en-US" sz="2000" b="1" dirty="0" smtClean="0">
                <a:solidFill>
                  <a:srgbClr val="FF0000"/>
                </a:solidFill>
              </a:rPr>
              <a:t>Atmospheric Motion Vectors Derived from the </a:t>
            </a:r>
          </a:p>
          <a:p>
            <a:pPr marL="576263" indent="-576263">
              <a:buNone/>
            </a:pPr>
            <a:r>
              <a:rPr lang="en-US" sz="2000" b="1" dirty="0" smtClean="0">
                <a:solidFill>
                  <a:srgbClr val="FF0000"/>
                </a:solidFill>
              </a:rPr>
              <a:t>		    Future GOES-R Advanced Baseline Imager (ABI): </a:t>
            </a:r>
          </a:p>
          <a:p>
            <a:pPr marL="576263" indent="-576263">
              <a:buNone/>
            </a:pPr>
            <a:r>
              <a:rPr lang="en-US" sz="2000" b="1" dirty="0" smtClean="0">
                <a:solidFill>
                  <a:srgbClr val="FF0000"/>
                </a:solidFill>
              </a:rPr>
              <a:t>			Methods and Error Characteristics</a:t>
            </a:r>
            <a:endParaRPr lang="en-US" sz="2400" b="1" dirty="0" smtClean="0">
              <a:solidFill>
                <a:srgbClr val="FF0000"/>
              </a:solidFill>
            </a:endParaRPr>
          </a:p>
          <a:p>
            <a:pPr>
              <a:spcBef>
                <a:spcPts val="0"/>
              </a:spcBef>
              <a:buNone/>
            </a:pPr>
            <a:endParaRPr lang="en-US" sz="1600" b="1" u="sng" dirty="0" smtClean="0">
              <a:solidFill>
                <a:srgbClr val="0000FF"/>
              </a:solidFill>
            </a:endParaRPr>
          </a:p>
          <a:p>
            <a:pPr>
              <a:buNone/>
            </a:pPr>
            <a:r>
              <a:rPr lang="en-US" sz="1600" b="1" dirty="0" smtClean="0">
                <a:solidFill>
                  <a:srgbClr val="0000FF"/>
                </a:solidFill>
              </a:rPr>
              <a:t>           Jaime Daniels</a:t>
            </a:r>
            <a:r>
              <a:rPr lang="en-US" sz="1600" dirty="0" smtClean="0">
                <a:solidFill>
                  <a:srgbClr val="0000FF"/>
                </a:solidFill>
              </a:rPr>
              <a:t>, Wayne </a:t>
            </a:r>
            <a:r>
              <a:rPr lang="en-US" sz="1600" dirty="0" err="1" smtClean="0">
                <a:solidFill>
                  <a:srgbClr val="0000FF"/>
                </a:solidFill>
              </a:rPr>
              <a:t>Bresky</a:t>
            </a:r>
            <a:r>
              <a:rPr lang="en-US" sz="1600" dirty="0" smtClean="0">
                <a:solidFill>
                  <a:srgbClr val="0000FF"/>
                </a:solidFill>
              </a:rPr>
              <a:t>, Steven </a:t>
            </a:r>
            <a:r>
              <a:rPr lang="en-US" sz="1600" dirty="0" err="1" smtClean="0">
                <a:solidFill>
                  <a:srgbClr val="0000FF"/>
                </a:solidFill>
              </a:rPr>
              <a:t>Wanzong</a:t>
            </a:r>
            <a:r>
              <a:rPr lang="en-US" sz="1600" dirty="0" smtClean="0">
                <a:solidFill>
                  <a:srgbClr val="0000FF"/>
                </a:solidFill>
              </a:rPr>
              <a:t>, Andrew Bailey, Chris </a:t>
            </a:r>
            <a:r>
              <a:rPr lang="en-US" sz="1600" dirty="0" err="1" smtClean="0">
                <a:solidFill>
                  <a:srgbClr val="0000FF"/>
                </a:solidFill>
              </a:rPr>
              <a:t>Velden</a:t>
            </a:r>
            <a:endParaRPr lang="en-US" sz="1400" baseline="30000" dirty="0" smtClean="0">
              <a:solidFill>
                <a:srgbClr val="0000FF"/>
              </a:solidFill>
            </a:endParaRPr>
          </a:p>
          <a:p>
            <a:pPr>
              <a:buNone/>
            </a:pPr>
            <a:endParaRPr lang="en-US" sz="1800" u="sng" dirty="0" smtClean="0">
              <a:solidFill>
                <a:srgbClr val="0000FF"/>
              </a:solidFill>
            </a:endParaRPr>
          </a:p>
        </p:txBody>
      </p:sp>
      <p:pic>
        <p:nvPicPr>
          <p:cNvPr id="4" name="Picture 20" descr="GECD-ABI-SANDY.GIF"/>
          <p:cNvPicPr>
            <a:picLocks noChangeAspect="1"/>
          </p:cNvPicPr>
          <p:nvPr/>
        </p:nvPicPr>
        <p:blipFill>
          <a:blip r:embed="rId3" cstate="print"/>
          <a:srcRect/>
          <a:stretch>
            <a:fillRect/>
          </a:stretch>
        </p:blipFill>
        <p:spPr bwMode="auto">
          <a:xfrm>
            <a:off x="4573805" y="2120614"/>
            <a:ext cx="4325295" cy="3844197"/>
          </a:xfrm>
          <a:prstGeom prst="rect">
            <a:avLst/>
          </a:prstGeom>
          <a:noFill/>
          <a:ln w="25400">
            <a:solidFill>
              <a:schemeClr val="tx1">
                <a:lumMod val="75000"/>
                <a:lumOff val="25000"/>
              </a:schemeClr>
            </a:solidFill>
            <a:miter lim="800000"/>
            <a:headEnd/>
            <a:tailEnd/>
          </a:ln>
        </p:spPr>
      </p:pic>
      <p:pic>
        <p:nvPicPr>
          <p:cNvPr id="6" name="Picture 5" descr="GOES-R_logo_v2_Presentation Siz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80252" cy="853501"/>
          </a:xfrm>
          <a:prstGeom prst="rect">
            <a:avLst/>
          </a:prstGeom>
        </p:spPr>
      </p:pic>
      <p:pic>
        <p:nvPicPr>
          <p:cNvPr id="7" name="Picture 6" descr="nasa_logo.jpeg"/>
          <p:cNvPicPr>
            <a:picLocks noChangeAspect="1"/>
          </p:cNvPicPr>
          <p:nvPr/>
        </p:nvPicPr>
        <p:blipFill>
          <a:blip r:embed="rId5" cstate="print"/>
          <a:stretch>
            <a:fillRect/>
          </a:stretch>
        </p:blipFill>
        <p:spPr>
          <a:xfrm>
            <a:off x="8301610" y="52629"/>
            <a:ext cx="855015" cy="688020"/>
          </a:xfrm>
          <a:prstGeom prst="rect">
            <a:avLst/>
          </a:prstGeom>
        </p:spPr>
      </p:pic>
      <p:pic>
        <p:nvPicPr>
          <p:cNvPr id="8" name="Picture 7" descr="noaalogo.jpeg"/>
          <p:cNvPicPr>
            <a:picLocks noChangeAspect="1"/>
          </p:cNvPicPr>
          <p:nvPr/>
        </p:nvPicPr>
        <p:blipFill>
          <a:blip r:embed="rId6" cstate="print"/>
          <a:stretch>
            <a:fillRect/>
          </a:stretch>
        </p:blipFill>
        <p:spPr>
          <a:xfrm>
            <a:off x="7616084" y="44083"/>
            <a:ext cx="744766" cy="744766"/>
          </a:xfrm>
          <a:prstGeom prst="rect">
            <a:avLst/>
          </a:prstGeom>
        </p:spPr>
      </p:pic>
      <p:sp>
        <p:nvSpPr>
          <p:cNvPr id="11" name="TextBox 10"/>
          <p:cNvSpPr txBox="1"/>
          <p:nvPr/>
        </p:nvSpPr>
        <p:spPr>
          <a:xfrm>
            <a:off x="202670" y="2262019"/>
            <a:ext cx="4437124" cy="4247317"/>
          </a:xfrm>
          <a:prstGeom prst="rect">
            <a:avLst/>
          </a:prstGeom>
          <a:noFill/>
        </p:spPr>
        <p:txBody>
          <a:bodyPr wrap="square" rtlCol="0">
            <a:spAutoFit/>
          </a:bodyPr>
          <a:lstStyle/>
          <a:p>
            <a:pPr>
              <a:buFont typeface="Arial" pitchFamily="34" charset="0"/>
              <a:buChar char="•"/>
            </a:pPr>
            <a:r>
              <a:rPr lang="en-US" dirty="0" smtClean="0">
                <a:solidFill>
                  <a:srgbClr val="0033CC"/>
                </a:solidFill>
              </a:rPr>
              <a:t>  New, innovative approach to derive</a:t>
            </a:r>
          </a:p>
          <a:p>
            <a:r>
              <a:rPr lang="en-US" dirty="0" smtClean="0">
                <a:solidFill>
                  <a:srgbClr val="0033CC"/>
                </a:solidFill>
              </a:rPr>
              <a:t>   atmospheric motion vectors </a:t>
            </a:r>
          </a:p>
          <a:p>
            <a:pPr>
              <a:buFont typeface="Arial" pitchFamily="34" charset="0"/>
              <a:buChar char="•"/>
            </a:pPr>
            <a:endParaRPr lang="en-US" dirty="0" smtClean="0">
              <a:solidFill>
                <a:srgbClr val="0033CC"/>
              </a:solidFill>
            </a:endParaRPr>
          </a:p>
          <a:p>
            <a:pPr>
              <a:buFont typeface="Arial" pitchFamily="34" charset="0"/>
              <a:buChar char="•"/>
            </a:pPr>
            <a:r>
              <a:rPr lang="en-US" dirty="0" smtClean="0">
                <a:solidFill>
                  <a:srgbClr val="0033CC"/>
                </a:solidFill>
              </a:rPr>
              <a:t>  Development, testing, and validation </a:t>
            </a:r>
          </a:p>
          <a:p>
            <a:r>
              <a:rPr lang="en-US" dirty="0" smtClean="0">
                <a:solidFill>
                  <a:srgbClr val="0033CC"/>
                </a:solidFill>
              </a:rPr>
              <a:t>   done with GOES, </a:t>
            </a:r>
            <a:r>
              <a:rPr lang="en-US" dirty="0" err="1" smtClean="0">
                <a:solidFill>
                  <a:srgbClr val="0033CC"/>
                </a:solidFill>
              </a:rPr>
              <a:t>Meteosat</a:t>
            </a:r>
            <a:r>
              <a:rPr lang="en-US" dirty="0" smtClean="0">
                <a:solidFill>
                  <a:srgbClr val="0033CC"/>
                </a:solidFill>
              </a:rPr>
              <a:t>/SEVIRI, </a:t>
            </a:r>
          </a:p>
          <a:p>
            <a:r>
              <a:rPr lang="en-US" dirty="0" smtClean="0">
                <a:solidFill>
                  <a:srgbClr val="0033CC"/>
                </a:solidFill>
              </a:rPr>
              <a:t>   and simulated ABI data</a:t>
            </a:r>
          </a:p>
          <a:p>
            <a:pPr>
              <a:buFont typeface="Arial" pitchFamily="34" charset="0"/>
              <a:buChar char="•"/>
            </a:pPr>
            <a:endParaRPr lang="en-US" dirty="0" smtClean="0">
              <a:solidFill>
                <a:srgbClr val="0033CC"/>
              </a:solidFill>
            </a:endParaRPr>
          </a:p>
          <a:p>
            <a:pPr>
              <a:buFont typeface="Arial" pitchFamily="34" charset="0"/>
              <a:buChar char="•"/>
            </a:pPr>
            <a:r>
              <a:rPr lang="en-US" dirty="0" smtClean="0">
                <a:solidFill>
                  <a:srgbClr val="0033CC"/>
                </a:solidFill>
              </a:rPr>
              <a:t>  Significant reduction in the slow speed </a:t>
            </a:r>
          </a:p>
          <a:p>
            <a:r>
              <a:rPr lang="en-US" dirty="0" smtClean="0">
                <a:solidFill>
                  <a:srgbClr val="0033CC"/>
                </a:solidFill>
              </a:rPr>
              <a:t>   bias typically observed with satellite-</a:t>
            </a:r>
          </a:p>
          <a:p>
            <a:r>
              <a:rPr lang="en-US" dirty="0" smtClean="0">
                <a:solidFill>
                  <a:srgbClr val="0033CC"/>
                </a:solidFill>
              </a:rPr>
              <a:t>   derived winds</a:t>
            </a:r>
          </a:p>
          <a:p>
            <a:pPr>
              <a:buFont typeface="Arial" pitchFamily="34" charset="0"/>
              <a:buChar char="•"/>
            </a:pPr>
            <a:endParaRPr lang="en-US" dirty="0" smtClean="0">
              <a:solidFill>
                <a:srgbClr val="0033CC"/>
              </a:solidFill>
            </a:endParaRPr>
          </a:p>
          <a:p>
            <a:pPr>
              <a:buFont typeface="Arial" pitchFamily="34" charset="0"/>
              <a:buChar char="•"/>
            </a:pPr>
            <a:r>
              <a:rPr lang="en-US" dirty="0" smtClean="0">
                <a:solidFill>
                  <a:srgbClr val="0033CC"/>
                </a:solidFill>
              </a:rPr>
              <a:t>  </a:t>
            </a:r>
            <a:r>
              <a:rPr lang="en-US" u="sng" dirty="0" smtClean="0">
                <a:solidFill>
                  <a:srgbClr val="0033CC"/>
                </a:solidFill>
              </a:rPr>
              <a:t>Major Goal</a:t>
            </a:r>
            <a:r>
              <a:rPr lang="en-US" dirty="0" smtClean="0">
                <a:solidFill>
                  <a:srgbClr val="0033CC"/>
                </a:solidFill>
              </a:rPr>
              <a:t>: Improve the impact of </a:t>
            </a:r>
          </a:p>
          <a:p>
            <a:r>
              <a:rPr lang="en-US" dirty="0" smtClean="0">
                <a:solidFill>
                  <a:srgbClr val="0033CC"/>
                </a:solidFill>
              </a:rPr>
              <a:t>   AMVs on Numerical Weather Prediction </a:t>
            </a:r>
          </a:p>
          <a:p>
            <a:r>
              <a:rPr lang="en-US" dirty="0" smtClean="0">
                <a:solidFill>
                  <a:srgbClr val="0033CC"/>
                </a:solidFill>
              </a:rPr>
              <a:t>   (NWP) forecast skill</a:t>
            </a:r>
          </a:p>
          <a:p>
            <a:pPr>
              <a:buFont typeface="Arial" pitchFamily="34" charset="0"/>
              <a:buChar char="•"/>
            </a:pPr>
            <a:endParaRPr lang="en-US" dirty="0"/>
          </a:p>
        </p:txBody>
      </p:sp>
      <p:sp>
        <p:nvSpPr>
          <p:cNvPr id="12" name="TextBox 11"/>
          <p:cNvSpPr txBox="1"/>
          <p:nvPr/>
        </p:nvSpPr>
        <p:spPr>
          <a:xfrm>
            <a:off x="6965621" y="2109637"/>
            <a:ext cx="2074671" cy="369332"/>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Hurricane Sandy</a:t>
            </a:r>
            <a:endParaRPr lang="en-US" b="1" dirty="0">
              <a:solidFill>
                <a:schemeClr val="bg1"/>
              </a:solidFill>
              <a:effectLst>
                <a:outerShdw blurRad="38100" dist="38100" dir="2700000" algn="tl">
                  <a:srgbClr val="000000">
                    <a:alpha val="43137"/>
                  </a:srgbClr>
                </a:outerShdw>
              </a:effectLst>
            </a:endParaRPr>
          </a:p>
        </p:txBody>
      </p:sp>
      <p:grpSp>
        <p:nvGrpSpPr>
          <p:cNvPr id="13" name="Group 19"/>
          <p:cNvGrpSpPr>
            <a:grpSpLocks/>
          </p:cNvGrpSpPr>
          <p:nvPr/>
        </p:nvGrpSpPr>
        <p:grpSpPr bwMode="auto">
          <a:xfrm>
            <a:off x="4810027" y="5682799"/>
            <a:ext cx="3962400" cy="228600"/>
            <a:chOff x="4724400" y="4648200"/>
            <a:chExt cx="3962400" cy="215449"/>
          </a:xfrm>
        </p:grpSpPr>
        <p:sp>
          <p:nvSpPr>
            <p:cNvPr id="14" name="Text Box 6"/>
            <p:cNvSpPr txBox="1">
              <a:spLocks noChangeArrowheads="1"/>
            </p:cNvSpPr>
            <p:nvPr/>
          </p:nvSpPr>
          <p:spPr bwMode="auto">
            <a:xfrm>
              <a:off x="4724400" y="4648200"/>
              <a:ext cx="1447800" cy="215449"/>
            </a:xfrm>
            <a:prstGeom prst="rect">
              <a:avLst/>
            </a:prstGeom>
            <a:solidFill>
              <a:srgbClr val="000000"/>
            </a:solidFill>
            <a:ln w="9525">
              <a:noFill/>
              <a:miter lim="800000"/>
              <a:headEnd/>
              <a:tailEnd/>
            </a:ln>
            <a:effectLst/>
          </p:spPr>
          <p:txBody>
            <a:bodyPr>
              <a:spAutoFit/>
            </a:bodyPr>
            <a:lstStyle/>
            <a:p>
              <a:pPr fontAlgn="auto">
                <a:spcBef>
                  <a:spcPct val="50000"/>
                </a:spcBef>
                <a:spcAft>
                  <a:spcPts val="0"/>
                </a:spcAft>
                <a:defRPr/>
              </a:pPr>
              <a:r>
                <a:rPr lang="en-US" sz="800" b="1" kern="0" dirty="0">
                  <a:solidFill>
                    <a:srgbClr val="CC0099"/>
                  </a:solidFill>
                  <a:latin typeface="Comic Sans MS" pitchFamily="66" charset="0"/>
                </a:rPr>
                <a:t>High-Level 100-400 mb </a:t>
              </a:r>
            </a:p>
          </p:txBody>
        </p:sp>
        <p:sp>
          <p:nvSpPr>
            <p:cNvPr id="15" name="Text Box 6"/>
            <p:cNvSpPr txBox="1">
              <a:spLocks noChangeArrowheads="1"/>
            </p:cNvSpPr>
            <p:nvPr/>
          </p:nvSpPr>
          <p:spPr bwMode="auto">
            <a:xfrm>
              <a:off x="6096000" y="4648200"/>
              <a:ext cx="1371600" cy="215449"/>
            </a:xfrm>
            <a:prstGeom prst="rect">
              <a:avLst/>
            </a:prstGeom>
            <a:solidFill>
              <a:srgbClr val="000000"/>
            </a:solidFill>
            <a:ln w="9525">
              <a:noFill/>
              <a:miter lim="800000"/>
              <a:headEnd/>
              <a:tailEnd/>
            </a:ln>
            <a:effectLst/>
          </p:spPr>
          <p:txBody>
            <a:bodyPr>
              <a:spAutoFit/>
            </a:bodyPr>
            <a:lstStyle/>
            <a:p>
              <a:pPr fontAlgn="auto">
                <a:spcBef>
                  <a:spcPct val="50000"/>
                </a:spcBef>
                <a:spcAft>
                  <a:spcPts val="0"/>
                </a:spcAft>
                <a:defRPr/>
              </a:pPr>
              <a:r>
                <a:rPr lang="en-US" sz="800" b="1" kern="0" dirty="0">
                  <a:solidFill>
                    <a:srgbClr val="33CCFF"/>
                  </a:solidFill>
                  <a:latin typeface="Comic Sans MS" pitchFamily="66" charset="0"/>
                </a:rPr>
                <a:t>Mid-Level 400-700 mb </a:t>
              </a:r>
            </a:p>
          </p:txBody>
        </p:sp>
        <p:sp>
          <p:nvSpPr>
            <p:cNvPr id="16" name="Text Box 6"/>
            <p:cNvSpPr txBox="1">
              <a:spLocks noChangeArrowheads="1"/>
            </p:cNvSpPr>
            <p:nvPr/>
          </p:nvSpPr>
          <p:spPr bwMode="auto">
            <a:xfrm>
              <a:off x="7391400" y="4648200"/>
              <a:ext cx="1295400" cy="215449"/>
            </a:xfrm>
            <a:prstGeom prst="rect">
              <a:avLst/>
            </a:prstGeom>
            <a:solidFill>
              <a:srgbClr val="000000"/>
            </a:solidFill>
            <a:ln w="9525">
              <a:noFill/>
              <a:miter lim="800000"/>
              <a:headEnd/>
              <a:tailEnd/>
            </a:ln>
            <a:effectLst/>
          </p:spPr>
          <p:txBody>
            <a:bodyPr>
              <a:spAutoFit/>
            </a:bodyPr>
            <a:lstStyle/>
            <a:p>
              <a:pPr fontAlgn="auto">
                <a:spcBef>
                  <a:spcPct val="50000"/>
                </a:spcBef>
                <a:spcAft>
                  <a:spcPts val="0"/>
                </a:spcAft>
                <a:defRPr/>
              </a:pPr>
              <a:r>
                <a:rPr lang="en-US" sz="800" b="1" kern="0" dirty="0">
                  <a:solidFill>
                    <a:srgbClr val="FFFF00"/>
                  </a:solidFill>
                  <a:latin typeface="Comic Sans MS" pitchFamily="66" charset="0"/>
                </a:rPr>
                <a:t>Low-Level &gt;700 mb </a:t>
              </a:r>
            </a:p>
          </p:txBody>
        </p:sp>
      </p:grpSp>
      <p:sp>
        <p:nvSpPr>
          <p:cNvPr id="17" name="TextBox 21"/>
          <p:cNvSpPr txBox="1">
            <a:spLocks noChangeArrowheads="1"/>
          </p:cNvSpPr>
          <p:nvPr/>
        </p:nvSpPr>
        <p:spPr bwMode="auto">
          <a:xfrm>
            <a:off x="4543722" y="6005669"/>
            <a:ext cx="4626991" cy="646331"/>
          </a:xfrm>
          <a:prstGeom prst="rect">
            <a:avLst/>
          </a:prstGeom>
          <a:noFill/>
          <a:ln w="9525">
            <a:noFill/>
            <a:miter lim="800000"/>
            <a:headEnd/>
            <a:tailEnd/>
          </a:ln>
        </p:spPr>
        <p:txBody>
          <a:bodyPr wrap="square">
            <a:spAutoFit/>
          </a:bodyPr>
          <a:lstStyle/>
          <a:p>
            <a:r>
              <a:rPr lang="en-US" sz="1200" b="1" dirty="0"/>
              <a:t>Cloud-drift winds derived from 15-minute GOES-13 11um imagery over Hurricane Sandy over the period October 27 (0140 UTC) through October 30 (1240 UTC) , 2012</a:t>
            </a:r>
          </a:p>
        </p:txBody>
      </p:sp>
      <p:sp>
        <p:nvSpPr>
          <p:cNvPr id="18" name="TextBox 17"/>
          <p:cNvSpPr txBox="1"/>
          <p:nvPr/>
        </p:nvSpPr>
        <p:spPr>
          <a:xfrm>
            <a:off x="76200" y="6392411"/>
            <a:ext cx="694421" cy="369332"/>
          </a:xfrm>
          <a:prstGeom prst="rect">
            <a:avLst/>
          </a:prstGeom>
          <a:noFill/>
        </p:spPr>
        <p:txBody>
          <a:bodyPr wrap="none" rtlCol="0">
            <a:spAutoFit/>
          </a:bodyPr>
          <a:lstStyle/>
          <a:p>
            <a:r>
              <a:rPr lang="en-US" dirty="0" smtClean="0"/>
              <a:t>W-60</a:t>
            </a:r>
            <a:endParaRPr lang="en-US" dirty="0"/>
          </a:p>
        </p:txBody>
      </p:sp>
    </p:spTree>
    <p:extLst>
      <p:ext uri="{BB962C8B-B14F-4D97-AF65-F5344CB8AC3E}">
        <p14:creationId xmlns:p14="http://schemas.microsoft.com/office/powerpoint/2010/main" val="28869135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152400"/>
            <a:ext cx="9144000" cy="1371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t>Quantifying Power Outages after Severe Storms using the</a:t>
            </a:r>
            <a:endParaRPr lang="en-US" sz="2000" dirty="0" smtClean="0"/>
          </a:p>
          <a:p>
            <a:r>
              <a:rPr lang="en-US" sz="2000" b="1" dirty="0" smtClean="0"/>
              <a:t>S-NPP/VIIRS Day Night Band Radiances</a:t>
            </a:r>
          </a:p>
          <a:p>
            <a:r>
              <a:rPr lang="en-US" sz="1600" dirty="0" err="1" smtClean="0"/>
              <a:t>Changyong</a:t>
            </a:r>
            <a:r>
              <a:rPr lang="en-US" sz="1600" dirty="0" smtClean="0"/>
              <a:t> </a:t>
            </a:r>
            <a:r>
              <a:rPr lang="en-US" sz="1600" dirty="0" err="1" smtClean="0"/>
              <a:t>Cao</a:t>
            </a:r>
            <a:r>
              <a:rPr lang="en-US" sz="1600" baseline="30000" dirty="0" err="1" smtClean="0"/>
              <a:t>a</a:t>
            </a:r>
            <a:r>
              <a:rPr lang="en-US" sz="1600" dirty="0" smtClean="0"/>
              <a:t>, Xi </a:t>
            </a:r>
            <a:r>
              <a:rPr lang="en-US" sz="1600" dirty="0" err="1" smtClean="0"/>
              <a:t>Shao</a:t>
            </a:r>
            <a:r>
              <a:rPr lang="en-US" sz="1600" baseline="30000" dirty="0" err="1" smtClean="0"/>
              <a:t>b</a:t>
            </a:r>
            <a:r>
              <a:rPr lang="en-US" sz="1600" dirty="0" smtClean="0"/>
              <a:t>, and </a:t>
            </a:r>
            <a:r>
              <a:rPr lang="en-US" sz="1600" dirty="0" err="1" smtClean="0"/>
              <a:t>Sirish</a:t>
            </a:r>
            <a:r>
              <a:rPr lang="en-US" sz="1600" dirty="0" smtClean="0"/>
              <a:t> </a:t>
            </a:r>
            <a:r>
              <a:rPr lang="en-US" sz="1600" dirty="0" err="1" smtClean="0"/>
              <a:t>Uprety</a:t>
            </a:r>
            <a:r>
              <a:rPr lang="en-US" sz="1600" baseline="30000" dirty="0" err="1" smtClean="0"/>
              <a:t>c</a:t>
            </a:r>
            <a:endParaRPr lang="en-US" sz="1600" dirty="0" smtClean="0"/>
          </a:p>
          <a:p>
            <a:r>
              <a:rPr lang="en-US" sz="1100" baseline="30000" dirty="0" err="1" smtClean="0"/>
              <a:t>a</a:t>
            </a:r>
            <a:r>
              <a:rPr lang="en-US" sz="1100" dirty="0" err="1" smtClean="0"/>
              <a:t>NOAA</a:t>
            </a:r>
            <a:r>
              <a:rPr lang="en-US" sz="1100" dirty="0" smtClean="0"/>
              <a:t>/NESDIS/STAR, College Park, MD, USA </a:t>
            </a:r>
          </a:p>
          <a:p>
            <a:r>
              <a:rPr lang="en-US" sz="1100" baseline="30000" dirty="0" err="1" smtClean="0"/>
              <a:t>b</a:t>
            </a:r>
            <a:r>
              <a:rPr lang="en-US" sz="1100" dirty="0" err="1" smtClean="0"/>
              <a:t>Department</a:t>
            </a:r>
            <a:r>
              <a:rPr lang="en-US" sz="1100" dirty="0" smtClean="0"/>
              <a:t> of Astronomy, University of Maryland, College Park, MD, USA</a:t>
            </a:r>
          </a:p>
          <a:p>
            <a:r>
              <a:rPr lang="en-US" sz="1100" baseline="30000" dirty="0" smtClean="0"/>
              <a:t> </a:t>
            </a:r>
            <a:r>
              <a:rPr lang="en-US" sz="1100" baseline="30000" dirty="0" err="1" smtClean="0"/>
              <a:t>c</a:t>
            </a:r>
            <a:r>
              <a:rPr lang="en-US" sz="1100" dirty="0" err="1" smtClean="0"/>
              <a:t>CIRA</a:t>
            </a:r>
            <a:r>
              <a:rPr lang="en-US" sz="1100" dirty="0" smtClean="0"/>
              <a:t>, Colorado State University, CO, USA</a:t>
            </a:r>
          </a:p>
          <a:p>
            <a:endParaRPr lang="en-US" sz="1800" dirty="0" smtClean="0"/>
          </a:p>
        </p:txBody>
      </p:sp>
      <p:sp>
        <p:nvSpPr>
          <p:cNvPr id="5" name="Rectangle 5"/>
          <p:cNvSpPr txBox="1">
            <a:spLocks noChangeArrowheads="1"/>
          </p:cNvSpPr>
          <p:nvPr/>
        </p:nvSpPr>
        <p:spPr>
          <a:xfrm>
            <a:off x="76200" y="1371600"/>
            <a:ext cx="4648200" cy="4953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lnSpc>
                <a:spcPct val="90000"/>
              </a:lnSpc>
              <a:buFont typeface="Arial" pitchFamily="34" charset="0"/>
              <a:buChar char="•"/>
            </a:pPr>
            <a:r>
              <a:rPr lang="en-US" sz="1800" dirty="0" smtClean="0">
                <a:solidFill>
                  <a:schemeClr val="tx1"/>
                </a:solidFill>
                <a:latin typeface="Times New Roman" pitchFamily="18" charset="0"/>
                <a:cs typeface="Times New Roman" pitchFamily="18" charset="0"/>
              </a:rPr>
              <a:t> This study explores the use of the well calibrated VIIRS Day/Night Band (DNB) for quantifying power outages due to the </a:t>
            </a:r>
            <a:r>
              <a:rPr lang="en-US" sz="1800" dirty="0" err="1" smtClean="0">
                <a:solidFill>
                  <a:schemeClr val="tx1"/>
                </a:solidFill>
                <a:latin typeface="Times New Roman" pitchFamily="18" charset="0"/>
                <a:cs typeface="Times New Roman" pitchFamily="18" charset="0"/>
              </a:rPr>
              <a:t>Derecho</a:t>
            </a:r>
            <a:r>
              <a:rPr lang="en-US" sz="1800" dirty="0" smtClean="0">
                <a:solidFill>
                  <a:schemeClr val="tx1"/>
                </a:solidFill>
                <a:latin typeface="Times New Roman" pitchFamily="18" charset="0"/>
                <a:cs typeface="Times New Roman" pitchFamily="18" charset="0"/>
              </a:rPr>
              <a:t> storm in the Washington DC metropolitan area in June 2012, and Hurricane Sandy at the end of October 2012 on the east coast of United States.</a:t>
            </a:r>
          </a:p>
          <a:p>
            <a:pPr algn="just">
              <a:lnSpc>
                <a:spcPct val="90000"/>
              </a:lnSpc>
            </a:pPr>
            <a:endParaRPr lang="en-US" sz="800" dirty="0" smtClean="0">
              <a:solidFill>
                <a:schemeClr val="tx1"/>
              </a:solidFill>
              <a:latin typeface="Times New Roman" pitchFamily="18" charset="0"/>
              <a:cs typeface="Times New Roman" pitchFamily="18" charset="0"/>
            </a:endParaRPr>
          </a:p>
          <a:p>
            <a:pPr algn="just">
              <a:lnSpc>
                <a:spcPct val="90000"/>
              </a:lnSpc>
              <a:buFont typeface="Arial" pitchFamily="34" charset="0"/>
              <a:buChar char="•"/>
            </a:pPr>
            <a:r>
              <a:rPr lang="en-US" sz="1800" dirty="0" smtClean="0">
                <a:solidFill>
                  <a:schemeClr val="tx1"/>
                </a:solidFill>
                <a:latin typeface="Times New Roman" pitchFamily="18" charset="0"/>
                <a:cs typeface="Times New Roman" pitchFamily="18" charset="0"/>
              </a:rPr>
              <a:t> The results show that the DNB data are very useful for quantifying power outages through light loss detection, but also with some challenges due to clouds, lunar illumination, and </a:t>
            </a:r>
            <a:r>
              <a:rPr lang="en-US" sz="1800" dirty="0" err="1" smtClean="0">
                <a:solidFill>
                  <a:schemeClr val="tx1"/>
                </a:solidFill>
                <a:latin typeface="Times New Roman" pitchFamily="18" charset="0"/>
                <a:cs typeface="Times New Roman" pitchFamily="18" charset="0"/>
              </a:rPr>
              <a:t>straylight</a:t>
            </a:r>
            <a:r>
              <a:rPr lang="en-US" sz="1800" dirty="0" smtClean="0">
                <a:solidFill>
                  <a:schemeClr val="tx1"/>
                </a:solidFill>
                <a:latin typeface="Times New Roman" pitchFamily="18" charset="0"/>
                <a:cs typeface="Times New Roman" pitchFamily="18" charset="0"/>
              </a:rPr>
              <a:t> effect.</a:t>
            </a:r>
          </a:p>
          <a:p>
            <a:pPr algn="just">
              <a:lnSpc>
                <a:spcPct val="90000"/>
              </a:lnSpc>
              <a:buFont typeface="Arial" pitchFamily="34" charset="0"/>
              <a:buChar char="•"/>
            </a:pPr>
            <a:endParaRPr lang="en-US" sz="800" dirty="0" smtClean="0">
              <a:solidFill>
                <a:schemeClr val="tx1"/>
              </a:solidFill>
              <a:latin typeface="Times New Roman" pitchFamily="18" charset="0"/>
              <a:cs typeface="Times New Roman" pitchFamily="18" charset="0"/>
            </a:endParaRPr>
          </a:p>
          <a:p>
            <a:pPr algn="just">
              <a:lnSpc>
                <a:spcPct val="90000"/>
              </a:lnSpc>
              <a:buFont typeface="Arial" pitchFamily="34" charset="0"/>
              <a:buChar char="•"/>
            </a:pPr>
            <a:r>
              <a:rPr lang="en-US" sz="1800" dirty="0" smtClean="0">
                <a:solidFill>
                  <a:schemeClr val="tx1"/>
                </a:solidFill>
                <a:latin typeface="Times New Roman" pitchFamily="18" charset="0"/>
                <a:cs typeface="Times New Roman" pitchFamily="18" charset="0"/>
              </a:rPr>
              <a:t> Comparison of power outage and recovery trend determined from DNB data with power company survey shows reasonable agreement, demonstrating the usefulness of DNB for independently verifying and complementing the statistics from power companies.</a:t>
            </a:r>
            <a:endParaRPr lang="en-US" sz="1800" dirty="0">
              <a:solidFill>
                <a:schemeClr val="tx1"/>
              </a:solidFill>
              <a:latin typeface="Times New Roman" pitchFamily="18" charset="0"/>
              <a:cs typeface="Times New Roman"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5968063"/>
            <a:ext cx="3352800" cy="882316"/>
          </a:xfrm>
          <a:prstGeom prst="rect">
            <a:avLst/>
          </a:prstGeom>
        </p:spPr>
      </p:pic>
      <p:pic>
        <p:nvPicPr>
          <p:cNvPr id="1026" name="Picture 1"/>
          <p:cNvPicPr>
            <a:picLocks noChangeAspect="1" noChangeArrowheads="1"/>
          </p:cNvPicPr>
          <p:nvPr/>
        </p:nvPicPr>
        <p:blipFill>
          <a:blip r:embed="rId4" cstate="print"/>
          <a:srcRect/>
          <a:stretch>
            <a:fillRect/>
          </a:stretch>
        </p:blipFill>
        <p:spPr bwMode="auto">
          <a:xfrm>
            <a:off x="5105400" y="1447800"/>
            <a:ext cx="3587869" cy="2362200"/>
          </a:xfrm>
          <a:prstGeom prst="rect">
            <a:avLst/>
          </a:prstGeom>
          <a:noFill/>
        </p:spPr>
      </p:pic>
      <p:pic>
        <p:nvPicPr>
          <p:cNvPr id="1025" name="Picture 17"/>
          <p:cNvPicPr>
            <a:picLocks noChangeAspect="1" noChangeArrowheads="1"/>
          </p:cNvPicPr>
          <p:nvPr/>
        </p:nvPicPr>
        <p:blipFill>
          <a:blip r:embed="rId5" cstate="print"/>
          <a:srcRect/>
          <a:stretch>
            <a:fillRect/>
          </a:stretch>
        </p:blipFill>
        <p:spPr bwMode="auto">
          <a:xfrm>
            <a:off x="5105401" y="3810000"/>
            <a:ext cx="3581400" cy="1799323"/>
          </a:xfrm>
          <a:prstGeom prst="rect">
            <a:avLst/>
          </a:prstGeom>
          <a:noFill/>
        </p:spPr>
      </p:pic>
      <p:sp>
        <p:nvSpPr>
          <p:cNvPr id="102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29" name="Rectangle 5"/>
          <p:cNvSpPr>
            <a:spLocks noChangeArrowheads="1"/>
          </p:cNvSpPr>
          <p:nvPr/>
        </p:nvSpPr>
        <p:spPr bwMode="auto">
          <a:xfrm>
            <a:off x="0" y="7477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(b)</a:t>
            </a:r>
            <a:endParaRPr kumimoji="0" 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Figure 1:</a:t>
            </a:r>
            <a:r>
              <a:rPr kumimoji="0" 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 VIIRS DNB Images  showing nighttime Washington DC metropolitan region (marked with red “DC”) from June 27 to July 05, 2012; (b) Time series of corrected mean DNB radiance and corresponding lunar radiance corrections [W/(cm</a:t>
            </a:r>
            <a:r>
              <a:rPr kumimoji="0" lang="en-US" sz="1200" b="0" i="0" u="none" strike="noStrike" cap="none" normalizeH="0" baseline="30000" smtClean="0">
                <a:ln>
                  <a:noFill/>
                </a:ln>
                <a:solidFill>
                  <a:schemeClr val="tx1"/>
                </a:solidFill>
                <a:effectLst/>
                <a:latin typeface="Times New Roman" pitchFamily="18" charset="0"/>
                <a:ea typeface="Calibri" pitchFamily="34" charset="0"/>
                <a:cs typeface="Times New Roman" pitchFamily="18" charset="0"/>
              </a:rPr>
              <a:t>2</a:t>
            </a:r>
            <a:r>
              <a:rPr kumimoji="0" 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-sr)] at selected ROIs (DC metro area size: 40km × 40km; Rockville and Dulles area size: 10km × 10km) during the derecho.</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1"/>
          <p:cNvSpPr/>
          <p:nvPr/>
        </p:nvSpPr>
        <p:spPr>
          <a:xfrm>
            <a:off x="4876800" y="5562600"/>
            <a:ext cx="4572000" cy="461665"/>
          </a:xfrm>
          <a:prstGeom prst="rect">
            <a:avLst/>
          </a:prstGeom>
        </p:spPr>
        <p:txBody>
          <a:bodyPr wrap="square">
            <a:spAutoFit/>
          </a:bodyPr>
          <a:lstStyle/>
          <a:p>
            <a:r>
              <a:rPr lang="en-US" sz="1200" dirty="0" smtClean="0"/>
              <a:t>VIIRS DNB Images and time series of corrected mean DNB radiance during the </a:t>
            </a:r>
            <a:r>
              <a:rPr lang="en-US" sz="1200" dirty="0" err="1" smtClean="0"/>
              <a:t>Derecho</a:t>
            </a:r>
            <a:r>
              <a:rPr lang="en-US" sz="1200" dirty="0" smtClean="0"/>
              <a:t> storm in Washington DC metropolitan region.</a:t>
            </a:r>
            <a:endParaRPr lang="en-US" sz="1200" dirty="0"/>
          </a:p>
        </p:txBody>
      </p:sp>
      <p:sp>
        <p:nvSpPr>
          <p:cNvPr id="10" name="TextBox 9"/>
          <p:cNvSpPr txBox="1"/>
          <p:nvPr/>
        </p:nvSpPr>
        <p:spPr>
          <a:xfrm>
            <a:off x="76200" y="6392411"/>
            <a:ext cx="694421" cy="369332"/>
          </a:xfrm>
          <a:prstGeom prst="rect">
            <a:avLst/>
          </a:prstGeom>
          <a:noFill/>
        </p:spPr>
        <p:txBody>
          <a:bodyPr wrap="none" rtlCol="0">
            <a:spAutoFit/>
          </a:bodyPr>
          <a:lstStyle/>
          <a:p>
            <a:r>
              <a:rPr lang="en-US" dirty="0" smtClean="0"/>
              <a:t>W-61</a:t>
            </a:r>
            <a:endParaRPr lang="en-US" dirty="0"/>
          </a:p>
        </p:txBody>
      </p:sp>
    </p:spTree>
    <p:extLst>
      <p:ext uri="{BB962C8B-B14F-4D97-AF65-F5344CB8AC3E}">
        <p14:creationId xmlns:p14="http://schemas.microsoft.com/office/powerpoint/2010/main" val="1317634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5867800"/>
            <a:ext cx="3733800" cy="982579"/>
          </a:xfrm>
          <a:prstGeom prst="rect">
            <a:avLst/>
          </a:prstGeom>
        </p:spPr>
      </p:pic>
      <p:sp>
        <p:nvSpPr>
          <p:cNvPr id="7" name="TextBox 6"/>
          <p:cNvSpPr txBox="1"/>
          <p:nvPr/>
        </p:nvSpPr>
        <p:spPr>
          <a:xfrm>
            <a:off x="1143000" y="95071"/>
            <a:ext cx="6934200" cy="1200329"/>
          </a:xfrm>
          <a:prstGeom prst="rect">
            <a:avLst/>
          </a:prstGeom>
          <a:noFill/>
        </p:spPr>
        <p:txBody>
          <a:bodyPr wrap="square" rtlCol="0">
            <a:spAutoFit/>
          </a:bodyPr>
          <a:lstStyle/>
          <a:p>
            <a:pPr algn="ctr"/>
            <a:r>
              <a:rPr lang="en-US" sz="2400" b="1" dirty="0" smtClean="0">
                <a:solidFill>
                  <a:srgbClr val="C00000"/>
                </a:solidFill>
                <a:latin typeface="Times New Roman" pitchFamily="18" charset="0"/>
                <a:cs typeface="Times New Roman" pitchFamily="18" charset="0"/>
              </a:rPr>
              <a:t>Absolute Calibration of ATMS Upper Level Temperature Sounding Channels Using GPS RO Observations</a:t>
            </a:r>
            <a:endParaRPr lang="en-US" sz="2400" b="1" dirty="0">
              <a:solidFill>
                <a:srgbClr val="C00000"/>
              </a:solidFill>
              <a:latin typeface="Times New Roman" pitchFamily="18" charset="0"/>
              <a:cs typeface="Times New Roman" pitchFamily="18" charset="0"/>
            </a:endParaRPr>
          </a:p>
        </p:txBody>
      </p:sp>
      <p:sp>
        <p:nvSpPr>
          <p:cNvPr id="8" name="Rectangle 7"/>
          <p:cNvSpPr/>
          <p:nvPr/>
        </p:nvSpPr>
        <p:spPr>
          <a:xfrm>
            <a:off x="76200" y="1219200"/>
            <a:ext cx="8991600" cy="744819"/>
          </a:xfrm>
          <a:prstGeom prst="rect">
            <a:avLst/>
          </a:prstGeom>
        </p:spPr>
        <p:txBody>
          <a:bodyPr wrap="square">
            <a:spAutoFit/>
          </a:bodyPr>
          <a:lstStyle/>
          <a:p>
            <a:pPr algn="ctr" defTabSz="4597400">
              <a:buFontTx/>
              <a:buNone/>
            </a:pPr>
            <a:r>
              <a:rPr lang="en-US" sz="2000" b="1" dirty="0" err="1" smtClean="0">
                <a:latin typeface="Times New Roman" pitchFamily="18" charset="0"/>
                <a:cs typeface="Times New Roman" pitchFamily="18" charset="0"/>
              </a:rPr>
              <a:t>Xiaolei</a:t>
            </a:r>
            <a:r>
              <a:rPr lang="en-US" sz="2000" b="1" dirty="0" smtClean="0">
                <a:latin typeface="Times New Roman" pitchFamily="18" charset="0"/>
                <a:cs typeface="Times New Roman" pitchFamily="18" charset="0"/>
              </a:rPr>
              <a:t> Zou</a:t>
            </a:r>
            <a:r>
              <a:rPr lang="en-US" sz="2000" b="1" baseline="30000" dirty="0" smtClean="0">
                <a:latin typeface="Times New Roman" pitchFamily="18" charset="0"/>
                <a:cs typeface="Times New Roman" pitchFamily="18" charset="0"/>
              </a:rPr>
              <a:t>1</a:t>
            </a:r>
            <a:r>
              <a:rPr lang="en-US" sz="2000" b="1" dirty="0" smtClean="0">
                <a:latin typeface="Times New Roman" pitchFamily="18" charset="0"/>
                <a:cs typeface="Times New Roman" pitchFamily="18" charset="0"/>
              </a:rPr>
              <a:t>, Lin Lin</a:t>
            </a:r>
            <a:r>
              <a:rPr lang="en-US" sz="2000" b="1" baseline="30000" dirty="0">
                <a:latin typeface="Times New Roman" pitchFamily="18" charset="0"/>
                <a:cs typeface="Times New Roman" pitchFamily="18" charset="0"/>
              </a:rPr>
              <a:t>2</a:t>
            </a:r>
            <a:r>
              <a:rPr lang="en-US" sz="2000" b="1" dirty="0" smtClean="0">
                <a:latin typeface="Times New Roman" pitchFamily="18" charset="0"/>
                <a:cs typeface="Times New Roman" pitchFamily="18" charset="0"/>
              </a:rPr>
              <a:t>, and Fuzhong Weng</a:t>
            </a:r>
            <a:r>
              <a:rPr lang="en-US" sz="2000" b="1" baseline="30000" dirty="0">
                <a:latin typeface="Times New Roman" pitchFamily="18" charset="0"/>
                <a:cs typeface="Times New Roman" pitchFamily="18" charset="0"/>
              </a:rPr>
              <a:t>2</a:t>
            </a:r>
            <a:endParaRPr lang="en-US" sz="2000" b="1" baseline="30000" dirty="0" smtClean="0">
              <a:latin typeface="Times New Roman" pitchFamily="18" charset="0"/>
              <a:cs typeface="Times New Roman" pitchFamily="18" charset="0"/>
            </a:endParaRPr>
          </a:p>
          <a:p>
            <a:pPr algn="ctr" defTabSz="4597400">
              <a:lnSpc>
                <a:spcPct val="80000"/>
              </a:lnSpc>
              <a:buFontTx/>
              <a:buNone/>
            </a:pPr>
            <a:r>
              <a:rPr lang="en-US" sz="1400" b="1" baseline="30000" dirty="0">
                <a:latin typeface="Times New Roman" pitchFamily="18" charset="0"/>
                <a:cs typeface="Times New Roman" pitchFamily="18" charset="0"/>
              </a:rPr>
              <a:t>1</a:t>
            </a:r>
            <a:r>
              <a:rPr lang="en-US" sz="1400" b="1" dirty="0" smtClean="0">
                <a:latin typeface="Times New Roman" pitchFamily="18" charset="0"/>
                <a:cs typeface="Times New Roman" pitchFamily="18" charset="0"/>
              </a:rPr>
              <a:t> Department of Earth, Ocean and Atmospheric Sciences, Florida State University, U.S.A.</a:t>
            </a:r>
          </a:p>
          <a:p>
            <a:pPr algn="ctr" defTabSz="4597400">
              <a:lnSpc>
                <a:spcPct val="80000"/>
              </a:lnSpc>
            </a:pPr>
            <a:r>
              <a:rPr lang="en-US" sz="1400" b="1" baseline="30000" dirty="0">
                <a:latin typeface="Times New Roman" pitchFamily="18" charset="0"/>
                <a:cs typeface="Times New Roman" pitchFamily="18" charset="0"/>
              </a:rPr>
              <a:t>2</a:t>
            </a:r>
            <a:r>
              <a:rPr lang="en-US" sz="1400" b="1" dirty="0" smtClean="0">
                <a:latin typeface="Times New Roman" pitchFamily="18" charset="0"/>
                <a:cs typeface="Times New Roman" pitchFamily="18" charset="0"/>
              </a:rPr>
              <a:t> NOAA/NESDIS/STAR, College Park,  Maryland, U.S.A. </a:t>
            </a:r>
          </a:p>
        </p:txBody>
      </p:sp>
      <p:pic>
        <p:nvPicPr>
          <p:cNvPr id="10" name="Picture 9" descr="15-points-PDF-ch5-13.png"/>
          <p:cNvPicPr/>
          <p:nvPr/>
        </p:nvPicPr>
        <p:blipFill>
          <a:blip r:embed="rId4" cstate="print"/>
          <a:stretch>
            <a:fillRect/>
          </a:stretch>
        </p:blipFill>
        <p:spPr>
          <a:xfrm>
            <a:off x="4530378" y="2362200"/>
            <a:ext cx="2327622" cy="1295400"/>
          </a:xfrm>
          <a:prstGeom prst="rect">
            <a:avLst/>
          </a:prstGeom>
        </p:spPr>
      </p:pic>
      <p:pic>
        <p:nvPicPr>
          <p:cNvPr id="11" name="Picture 10" descr="15-points-PDF-unbiased-ch5-13-2.png"/>
          <p:cNvPicPr/>
          <p:nvPr/>
        </p:nvPicPr>
        <p:blipFill>
          <a:blip r:embed="rId5" cstate="print"/>
          <a:stretch>
            <a:fillRect/>
          </a:stretch>
        </p:blipFill>
        <p:spPr>
          <a:xfrm>
            <a:off x="6806234" y="2362200"/>
            <a:ext cx="2337766" cy="1295400"/>
          </a:xfrm>
          <a:prstGeom prst="rect">
            <a:avLst/>
          </a:prstGeom>
        </p:spPr>
      </p:pic>
      <p:pic>
        <p:nvPicPr>
          <p:cNvPr id="12" name="Picture 11" descr="oc60-SRF-Boxcar-mod.png"/>
          <p:cNvPicPr/>
          <p:nvPr/>
        </p:nvPicPr>
        <p:blipFill>
          <a:blip r:embed="rId6" cstate="print"/>
          <a:stretch>
            <a:fillRect/>
          </a:stretch>
        </p:blipFill>
        <p:spPr>
          <a:xfrm>
            <a:off x="5486400" y="3886200"/>
            <a:ext cx="2819400" cy="1828800"/>
          </a:xfrm>
          <a:prstGeom prst="rect">
            <a:avLst/>
          </a:prstGeom>
        </p:spPr>
      </p:pic>
      <p:sp>
        <p:nvSpPr>
          <p:cNvPr id="13" name="Rectangle 5"/>
          <p:cNvSpPr txBox="1">
            <a:spLocks noChangeArrowheads="1"/>
          </p:cNvSpPr>
          <p:nvPr/>
        </p:nvSpPr>
        <p:spPr>
          <a:xfrm>
            <a:off x="0" y="1905000"/>
            <a:ext cx="44958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kumimoji="0" lang="en-US" sz="2400" b="0" i="0" u="none" strike="noStrike" kern="0" cap="none" spc="0" normalizeH="0" baseline="0" noProof="0" dirty="0" smtClean="0">
                <a:ln>
                  <a:noFill/>
                </a:ln>
                <a:solidFill>
                  <a:srgbClr val="0070C0"/>
                </a:solidFill>
                <a:effectLst/>
                <a:uLnTx/>
                <a:uFillTx/>
                <a:latin typeface="Times New Roman" pitchFamily="18" charset="0"/>
                <a:cs typeface="Times New Roman" pitchFamily="18" charset="0"/>
              </a:rPr>
              <a:t>The COSMIC RO data</a:t>
            </a:r>
            <a:r>
              <a:rPr kumimoji="0" lang="en-US" sz="2400" b="0" i="0" u="none" strike="noStrike" kern="0" cap="none" spc="0" normalizeH="0" noProof="0" dirty="0" smtClean="0">
                <a:ln>
                  <a:noFill/>
                </a:ln>
                <a:solidFill>
                  <a:srgbClr val="0070C0"/>
                </a:solidFill>
                <a:effectLst/>
                <a:uLnTx/>
                <a:uFillTx/>
                <a:latin typeface="Times New Roman" pitchFamily="18" charset="0"/>
                <a:cs typeface="Times New Roman" pitchFamily="18" charset="0"/>
              </a:rPr>
              <a:t> are used to estimate ATMS TDR absolute accuracy for </a:t>
            </a:r>
            <a:r>
              <a:rPr kumimoji="0" lang="en-US" sz="2400" b="0" i="0" u="none" strike="noStrike" kern="0" cap="none" spc="0" normalizeH="0" noProof="0" dirty="0" err="1" smtClean="0">
                <a:ln>
                  <a:noFill/>
                </a:ln>
                <a:solidFill>
                  <a:srgbClr val="0070C0"/>
                </a:solidFill>
                <a:effectLst/>
                <a:uLnTx/>
                <a:uFillTx/>
                <a:latin typeface="Times New Roman" pitchFamily="18" charset="0"/>
                <a:cs typeface="Times New Roman" pitchFamily="18" charset="0"/>
              </a:rPr>
              <a:t>chs</a:t>
            </a:r>
            <a:r>
              <a:rPr kumimoji="0" lang="en-US" sz="2400" b="0" i="0" u="none" strike="noStrike" kern="0" cap="none" spc="0" normalizeH="0" noProof="0" dirty="0" smtClean="0">
                <a:ln>
                  <a:noFill/>
                </a:ln>
                <a:solidFill>
                  <a:srgbClr val="0070C0"/>
                </a:solidFill>
                <a:effectLst/>
                <a:uLnTx/>
                <a:uFillTx/>
                <a:latin typeface="Times New Roman" pitchFamily="18" charset="0"/>
                <a:cs typeface="Times New Roman" pitchFamily="18" charset="0"/>
              </a:rPr>
              <a:t> 5-13.</a:t>
            </a:r>
            <a:endParaRPr kumimoji="0" lang="en-US" sz="2400" b="0" i="0" u="none" strike="noStrike" kern="0" cap="none" spc="0" normalizeH="0" baseline="0" noProof="0" dirty="0" smtClean="0">
              <a:ln>
                <a:noFill/>
              </a:ln>
              <a:solidFill>
                <a:srgbClr val="0070C0"/>
              </a:solidFill>
              <a:effectLst/>
              <a:uLnTx/>
              <a:uFillTx/>
              <a:latin typeface="Times New Roman" pitchFamily="18" charset="0"/>
              <a:cs typeface="Times New Roman" pitchFamily="18" charset="0"/>
            </a:endParaRPr>
          </a:p>
          <a:p>
            <a:pPr marL="742950" lvl="1" indent="-285750" algn="l" fontAlgn="base">
              <a:lnSpc>
                <a:spcPct val="90000"/>
              </a:lnSpc>
              <a:spcAft>
                <a:spcPct val="0"/>
              </a:spcAft>
              <a:buFontTx/>
              <a:buChar char="–"/>
            </a:pPr>
            <a:r>
              <a:rPr kumimoji="0" lang="en-US" sz="2000"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rPr>
              <a:t>Mean biases of observed</a:t>
            </a:r>
            <a:r>
              <a:rPr kumimoji="0" lang="en-US" sz="2000" b="0" i="0" u="none" strike="noStrike" kern="0" cap="none" spc="0" normalizeH="0" noProof="0" dirty="0" smtClean="0">
                <a:ln>
                  <a:noFill/>
                </a:ln>
                <a:solidFill>
                  <a:schemeClr val="tx1"/>
                </a:solidFill>
                <a:effectLst/>
                <a:uLnTx/>
                <a:uFillTx/>
                <a:latin typeface="Times New Roman" pitchFamily="18" charset="0"/>
                <a:cs typeface="Times New Roman" pitchFamily="18" charset="0"/>
              </a:rPr>
              <a:t> TDR are positive for </a:t>
            </a:r>
            <a:r>
              <a:rPr kumimoji="0" lang="en-US" sz="2000" b="0" i="0" u="none" strike="noStrike" kern="0" cap="none" spc="0" normalizeH="0" noProof="0" dirty="0" err="1" smtClean="0">
                <a:ln>
                  <a:noFill/>
                </a:ln>
                <a:solidFill>
                  <a:schemeClr val="tx1"/>
                </a:solidFill>
                <a:effectLst/>
                <a:uLnTx/>
                <a:uFillTx/>
                <a:latin typeface="Times New Roman" pitchFamily="18" charset="0"/>
                <a:cs typeface="Times New Roman" pitchFamily="18" charset="0"/>
              </a:rPr>
              <a:t>chs</a:t>
            </a:r>
            <a:r>
              <a:rPr lang="en-US" sz="2000" kern="0" dirty="0" smtClean="0">
                <a:solidFill>
                  <a:schemeClr val="tx1"/>
                </a:solidFill>
                <a:latin typeface="Times New Roman" pitchFamily="18" charset="0"/>
                <a:cs typeface="Times New Roman" pitchFamily="18" charset="0"/>
              </a:rPr>
              <a:t> 6, 10-13 and negative for </a:t>
            </a:r>
            <a:r>
              <a:rPr lang="en-US" sz="2000" kern="0" dirty="0" err="1" smtClean="0">
                <a:solidFill>
                  <a:schemeClr val="tx1"/>
                </a:solidFill>
                <a:latin typeface="Times New Roman" pitchFamily="18" charset="0"/>
                <a:cs typeface="Times New Roman" pitchFamily="18" charset="0"/>
              </a:rPr>
              <a:t>chs</a:t>
            </a:r>
            <a:r>
              <a:rPr lang="en-US" sz="2000" kern="0" dirty="0" smtClean="0">
                <a:solidFill>
                  <a:schemeClr val="tx1"/>
                </a:solidFill>
                <a:latin typeface="Times New Roman" pitchFamily="18" charset="0"/>
                <a:cs typeface="Times New Roman" pitchFamily="18" charset="0"/>
              </a:rPr>
              <a:t> 5, 7-9, with magnitude less than 0.7K</a:t>
            </a:r>
            <a:endParaRPr kumimoji="0" lang="en-US" sz="2000"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endParaRPr>
          </a:p>
          <a:p>
            <a:pPr marL="742950" lvl="1" indent="-285750" algn="l" fontAlgn="base">
              <a:lnSpc>
                <a:spcPct val="90000"/>
              </a:lnSpc>
              <a:spcAft>
                <a:spcPct val="0"/>
              </a:spcAft>
              <a:buFontTx/>
              <a:buChar char="–"/>
            </a:pPr>
            <a:r>
              <a:rPr kumimoji="0" lang="en-US" sz="2000"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rPr>
              <a:t>After</a:t>
            </a:r>
            <a:r>
              <a:rPr kumimoji="0" lang="en-US" sz="2000" b="0" i="0" u="none" strike="noStrike" kern="0" cap="none" spc="0" normalizeH="0" noProof="0" dirty="0" smtClean="0">
                <a:ln>
                  <a:noFill/>
                </a:ln>
                <a:solidFill>
                  <a:schemeClr val="tx1"/>
                </a:solidFill>
                <a:effectLst/>
                <a:uLnTx/>
                <a:uFillTx/>
                <a:latin typeface="Times New Roman" pitchFamily="18" charset="0"/>
                <a:cs typeface="Times New Roman" pitchFamily="18" charset="0"/>
              </a:rPr>
              <a:t> bias removal, the residual errors have normal Gaussian distribution</a:t>
            </a:r>
            <a:endParaRPr kumimoji="0" lang="en-US" sz="2000" b="0" i="0" u="none" strike="noStrike" kern="0" cap="none" spc="0" normalizeH="0" baseline="0" noProof="0" dirty="0" smtClean="0">
              <a:ln>
                <a:noFill/>
              </a:ln>
              <a:solidFill>
                <a:schemeClr val="tx1"/>
              </a:solidFill>
              <a:effectLst/>
              <a:uLnTx/>
              <a:uFillTx/>
              <a:latin typeface="Times New Roman" pitchFamily="18" charset="0"/>
              <a:cs typeface="Times New Roman" pitchFamily="18" charset="0"/>
            </a:endParaRPr>
          </a:p>
          <a:p>
            <a:pPr marL="742950" lvl="1" indent="-285750" algn="l" fontAlgn="base">
              <a:lnSpc>
                <a:spcPct val="90000"/>
              </a:lnSpc>
              <a:spcAft>
                <a:spcPct val="0"/>
              </a:spcAft>
              <a:buFontTx/>
              <a:buChar char="–"/>
            </a:pPr>
            <a:r>
              <a:rPr lang="en-US" sz="2000" kern="0" dirty="0" smtClean="0">
                <a:solidFill>
                  <a:schemeClr val="tx1"/>
                </a:solidFill>
                <a:latin typeface="Times New Roman" pitchFamily="18" charset="0"/>
                <a:cs typeface="Times New Roman" pitchFamily="18" charset="0"/>
              </a:rPr>
              <a:t>The difference of simulations from measured SRF versus Boxcar SRF using LBL RTM is around 0.2K</a:t>
            </a:r>
            <a:endParaRPr lang="en-US" sz="2000" kern="0" dirty="0">
              <a:solidFill>
                <a:schemeClr val="tx1"/>
              </a:solidFill>
              <a:latin typeface="Times New Roman" pitchFamily="18" charset="0"/>
              <a:cs typeface="Times New Roman" pitchFamily="18" charset="0"/>
            </a:endParaRPr>
          </a:p>
          <a:p>
            <a:pPr>
              <a:lnSpc>
                <a:spcPct val="90000"/>
              </a:lnSpc>
            </a:pPr>
            <a:endParaRPr lang="en-US" dirty="0">
              <a:latin typeface="Times New Roman" pitchFamily="18" charset="0"/>
              <a:cs typeface="Times New Roman" pitchFamily="18" charset="0"/>
            </a:endParaRPr>
          </a:p>
        </p:txBody>
      </p:sp>
      <p:sp>
        <p:nvSpPr>
          <p:cNvPr id="18" name="TextBox 17"/>
          <p:cNvSpPr txBox="1"/>
          <p:nvPr/>
        </p:nvSpPr>
        <p:spPr>
          <a:xfrm>
            <a:off x="4800600" y="2362200"/>
            <a:ext cx="990600" cy="307777"/>
          </a:xfrm>
          <a:prstGeom prst="rect">
            <a:avLst/>
          </a:prstGeom>
          <a:noFill/>
        </p:spPr>
        <p:txBody>
          <a:bodyPr wrap="square" rtlCol="0">
            <a:spAutoFit/>
          </a:bodyPr>
          <a:lstStyle/>
          <a:p>
            <a:r>
              <a:rPr lang="en-US" sz="1400" dirty="0" smtClean="0">
                <a:latin typeface="Times New Roman" pitchFamily="18" charset="0"/>
                <a:cs typeface="Times New Roman" pitchFamily="18" charset="0"/>
              </a:rPr>
              <a:t>Before</a:t>
            </a:r>
            <a:endParaRPr lang="en-US" sz="1400" dirty="0">
              <a:latin typeface="Times New Roman" pitchFamily="18" charset="0"/>
              <a:cs typeface="Times New Roman" pitchFamily="18" charset="0"/>
            </a:endParaRPr>
          </a:p>
        </p:txBody>
      </p:sp>
      <p:sp>
        <p:nvSpPr>
          <p:cNvPr id="19" name="TextBox 18"/>
          <p:cNvSpPr txBox="1"/>
          <p:nvPr/>
        </p:nvSpPr>
        <p:spPr>
          <a:xfrm>
            <a:off x="7086600" y="2359223"/>
            <a:ext cx="990600" cy="307777"/>
          </a:xfrm>
          <a:prstGeom prst="rect">
            <a:avLst/>
          </a:prstGeom>
          <a:noFill/>
        </p:spPr>
        <p:txBody>
          <a:bodyPr wrap="square" rtlCol="0">
            <a:spAutoFit/>
          </a:bodyPr>
          <a:lstStyle/>
          <a:p>
            <a:r>
              <a:rPr lang="en-US" sz="1400" dirty="0" smtClean="0">
                <a:latin typeface="Times New Roman" pitchFamily="18" charset="0"/>
                <a:cs typeface="Times New Roman" pitchFamily="18" charset="0"/>
              </a:rPr>
              <a:t>After</a:t>
            </a:r>
            <a:endParaRPr lang="en-US" sz="1400" dirty="0">
              <a:latin typeface="Times New Roman" pitchFamily="18" charset="0"/>
              <a:cs typeface="Times New Roman" pitchFamily="18" charset="0"/>
            </a:endParaRPr>
          </a:p>
        </p:txBody>
      </p:sp>
      <p:sp>
        <p:nvSpPr>
          <p:cNvPr id="20" name="TextBox 19"/>
          <p:cNvSpPr txBox="1"/>
          <p:nvPr/>
        </p:nvSpPr>
        <p:spPr>
          <a:xfrm>
            <a:off x="7644413" y="3609201"/>
            <a:ext cx="889987" cy="276999"/>
          </a:xfrm>
          <a:prstGeom prst="rect">
            <a:avLst/>
          </a:prstGeom>
          <a:noFill/>
        </p:spPr>
        <p:txBody>
          <a:bodyPr wrap="none" rtlCol="0">
            <a:spAutoFit/>
          </a:bodyPr>
          <a:lstStyle/>
          <a:p>
            <a:r>
              <a:rPr lang="en-US" sz="1200" dirty="0" smtClean="0">
                <a:latin typeface="Times New Roman" pitchFamily="18" charset="0"/>
                <a:cs typeface="Times New Roman" pitchFamily="18" charset="0"/>
              </a:rPr>
              <a:t>O-B</a:t>
            </a:r>
            <a:r>
              <a:rPr lang="en-US" sz="1200" baseline="30000" dirty="0" smtClean="0">
                <a:latin typeface="Times New Roman" pitchFamily="18" charset="0"/>
                <a:cs typeface="Times New Roman" pitchFamily="18" charset="0"/>
              </a:rPr>
              <a:t>GPS</a:t>
            </a:r>
            <a:r>
              <a:rPr lang="en-US" sz="1200" dirty="0" smtClean="0">
                <a:latin typeface="Times New Roman" pitchFamily="18" charset="0"/>
                <a:cs typeface="Times New Roman" pitchFamily="18" charset="0"/>
              </a:rPr>
              <a:t> (K)</a:t>
            </a:r>
            <a:endParaRPr lang="en-US" sz="1200" dirty="0">
              <a:latin typeface="Times New Roman" pitchFamily="18" charset="0"/>
              <a:cs typeface="Times New Roman" pitchFamily="18" charset="0"/>
            </a:endParaRPr>
          </a:p>
        </p:txBody>
      </p:sp>
      <p:sp>
        <p:nvSpPr>
          <p:cNvPr id="21" name="Text Box 1"/>
          <p:cNvSpPr txBox="1">
            <a:spLocks noChangeArrowheads="1"/>
          </p:cNvSpPr>
          <p:nvPr/>
        </p:nvSpPr>
        <p:spPr bwMode="auto">
          <a:xfrm rot="16200000">
            <a:off x="4103745" y="2607429"/>
            <a:ext cx="985026" cy="5057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en-US" altLang="zh-CN" sz="1200" dirty="0" smtClean="0">
                <a:latin typeface="Times New Roman" pitchFamily="18" charset="0"/>
                <a:ea typeface="SimSun" pitchFamily="2" charset="-122"/>
                <a:cs typeface="Times New Roman" pitchFamily="18" charset="0"/>
              </a:rPr>
              <a:t>Frequency</a:t>
            </a:r>
            <a:endParaRPr kumimoji="0" lang="en-US" altLang="zh-CN" sz="120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p:txBody>
      </p:sp>
      <p:sp>
        <p:nvSpPr>
          <p:cNvPr id="22" name="TextBox 21"/>
          <p:cNvSpPr txBox="1"/>
          <p:nvPr/>
        </p:nvSpPr>
        <p:spPr>
          <a:xfrm>
            <a:off x="5181600" y="3609201"/>
            <a:ext cx="889987" cy="276999"/>
          </a:xfrm>
          <a:prstGeom prst="rect">
            <a:avLst/>
          </a:prstGeom>
          <a:noFill/>
        </p:spPr>
        <p:txBody>
          <a:bodyPr wrap="none" rtlCol="0">
            <a:spAutoFit/>
          </a:bodyPr>
          <a:lstStyle/>
          <a:p>
            <a:r>
              <a:rPr lang="en-US" sz="1200" dirty="0" smtClean="0">
                <a:latin typeface="Times New Roman" pitchFamily="18" charset="0"/>
                <a:cs typeface="Times New Roman" pitchFamily="18" charset="0"/>
              </a:rPr>
              <a:t>O-B</a:t>
            </a:r>
            <a:r>
              <a:rPr lang="en-US" sz="1200" baseline="30000" dirty="0" smtClean="0">
                <a:latin typeface="Times New Roman" pitchFamily="18" charset="0"/>
                <a:cs typeface="Times New Roman" pitchFamily="18" charset="0"/>
              </a:rPr>
              <a:t>GPS</a:t>
            </a:r>
            <a:r>
              <a:rPr lang="en-US" sz="1200" dirty="0" smtClean="0">
                <a:latin typeface="Times New Roman" pitchFamily="18" charset="0"/>
                <a:cs typeface="Times New Roman" pitchFamily="18" charset="0"/>
              </a:rPr>
              <a:t> (K)</a:t>
            </a:r>
            <a:endParaRPr lang="en-US" sz="1200" dirty="0">
              <a:latin typeface="Times New Roman" pitchFamily="18" charset="0"/>
              <a:cs typeface="Times New Roman" pitchFamily="18" charset="0"/>
            </a:endParaRPr>
          </a:p>
        </p:txBody>
      </p:sp>
      <p:sp>
        <p:nvSpPr>
          <p:cNvPr id="24" name="TextBox 23"/>
          <p:cNvSpPr txBox="1"/>
          <p:nvPr/>
        </p:nvSpPr>
        <p:spPr>
          <a:xfrm>
            <a:off x="6477000" y="5666601"/>
            <a:ext cx="1066800" cy="276999"/>
          </a:xfrm>
          <a:prstGeom prst="rect">
            <a:avLst/>
          </a:prstGeom>
          <a:noFill/>
        </p:spPr>
        <p:txBody>
          <a:bodyPr wrap="square" rtlCol="0">
            <a:spAutoFit/>
          </a:bodyPr>
          <a:lstStyle/>
          <a:p>
            <a:pPr algn="ctr"/>
            <a:r>
              <a:rPr lang="en-US" sz="1200" dirty="0" smtClean="0">
                <a:latin typeface="Times New Roman" pitchFamily="18" charset="0"/>
                <a:cs typeface="Times New Roman" pitchFamily="18" charset="0"/>
              </a:rPr>
              <a:t>Channel</a:t>
            </a:r>
            <a:endParaRPr lang="en-US" sz="1200" dirty="0">
              <a:latin typeface="Times New Roman" pitchFamily="18" charset="0"/>
              <a:cs typeface="Times New Roman" pitchFamily="18" charset="0"/>
            </a:endParaRPr>
          </a:p>
        </p:txBody>
      </p:sp>
      <p:sp>
        <p:nvSpPr>
          <p:cNvPr id="25" name="Text Box 1"/>
          <p:cNvSpPr txBox="1">
            <a:spLocks noChangeArrowheads="1"/>
          </p:cNvSpPr>
          <p:nvPr/>
        </p:nvSpPr>
        <p:spPr bwMode="auto">
          <a:xfrm rot="16200000">
            <a:off x="4690976" y="4169246"/>
            <a:ext cx="1916669" cy="7409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en-US" altLang="zh-CN" sz="1200" dirty="0" smtClean="0">
                <a:latin typeface="Times New Roman" pitchFamily="18" charset="0"/>
                <a:ea typeface="SimSun" pitchFamily="2" charset="-122"/>
                <a:cs typeface="Times New Roman" pitchFamily="18" charset="0"/>
              </a:rPr>
              <a:t>Mean &amp; Std. Dev. s</a:t>
            </a:r>
            <a:r>
              <a:rPr kumimoji="0" lang="en-US" altLang="zh-CN" sz="120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K)</a:t>
            </a:r>
            <a:endParaRPr kumimoji="0" lang="en-US" sz="120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6" name="TextBox 15"/>
          <p:cNvSpPr txBox="1"/>
          <p:nvPr/>
        </p:nvSpPr>
        <p:spPr>
          <a:xfrm>
            <a:off x="76200" y="6392411"/>
            <a:ext cx="694421" cy="369332"/>
          </a:xfrm>
          <a:prstGeom prst="rect">
            <a:avLst/>
          </a:prstGeom>
          <a:noFill/>
        </p:spPr>
        <p:txBody>
          <a:bodyPr wrap="none" rtlCol="0">
            <a:spAutoFit/>
          </a:bodyPr>
          <a:lstStyle/>
          <a:p>
            <a:r>
              <a:rPr lang="en-US" dirty="0" smtClean="0"/>
              <a:t>W-63</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normAutofit fontScale="90000"/>
          </a:bodyPr>
          <a:lstStyle/>
          <a:p>
            <a:r>
              <a:rPr lang="en-US" sz="3600" dirty="0">
                <a:solidFill>
                  <a:srgbClr val="000090"/>
                </a:solidFill>
              </a:rPr>
              <a:t>Application of DoDAF 2.0 and U</a:t>
            </a:r>
            <a:r>
              <a:rPr lang="en-US" sz="3600" dirty="0" smtClean="0">
                <a:solidFill>
                  <a:srgbClr val="000090"/>
                </a:solidFill>
              </a:rPr>
              <a:t>nderlying </a:t>
            </a:r>
            <a:r>
              <a:rPr lang="en-US" sz="3600" dirty="0">
                <a:solidFill>
                  <a:srgbClr val="000090"/>
                </a:solidFill>
              </a:rPr>
              <a:t>UPDM Model Based Systems Engineering </a:t>
            </a:r>
            <a:r>
              <a:rPr lang="en-US" sz="3600" dirty="0" smtClean="0">
                <a:solidFill>
                  <a:srgbClr val="000090"/>
                </a:solidFill>
              </a:rPr>
              <a:t>Capability</a:t>
            </a:r>
            <a:r>
              <a:rPr lang="en-US" sz="3600" dirty="0">
                <a:solidFill>
                  <a:srgbClr val="000090"/>
                </a:solidFill>
              </a:rPr>
              <a:t/>
            </a:r>
            <a:br>
              <a:rPr lang="en-US" sz="3600" dirty="0">
                <a:solidFill>
                  <a:srgbClr val="000090"/>
                </a:solidFill>
              </a:rPr>
            </a:br>
            <a:r>
              <a:rPr lang="en-US" sz="3100" dirty="0" smtClean="0">
                <a:solidFill>
                  <a:srgbClr val="000090"/>
                </a:solidFill>
              </a:rPr>
              <a:t>Alan Jeffries, Jeffries Technology Solutions, Inc.</a:t>
            </a:r>
            <a:endParaRPr lang="en-US" sz="3100" dirty="0">
              <a:solidFill>
                <a:srgbClr val="000090"/>
              </a:solidFill>
            </a:endParaRPr>
          </a:p>
        </p:txBody>
      </p:sp>
      <p:sp>
        <p:nvSpPr>
          <p:cNvPr id="3" name="Content Placeholder 2"/>
          <p:cNvSpPr>
            <a:spLocks noGrp="1"/>
          </p:cNvSpPr>
          <p:nvPr>
            <p:ph idx="1"/>
          </p:nvPr>
        </p:nvSpPr>
        <p:spPr>
          <a:xfrm>
            <a:off x="152400" y="2057401"/>
            <a:ext cx="8915400" cy="3505200"/>
          </a:xfrm>
        </p:spPr>
        <p:txBody>
          <a:bodyPr>
            <a:normAutofit fontScale="92500"/>
          </a:bodyPr>
          <a:lstStyle/>
          <a:p>
            <a:r>
              <a:rPr lang="en-US" dirty="0" smtClean="0">
                <a:solidFill>
                  <a:srgbClr val="3366FF"/>
                </a:solidFill>
              </a:rPr>
              <a:t>Captures </a:t>
            </a:r>
            <a:r>
              <a:rPr lang="en-US" dirty="0">
                <a:solidFill>
                  <a:srgbClr val="3366FF"/>
                </a:solidFill>
              </a:rPr>
              <a:t>and </a:t>
            </a:r>
            <a:r>
              <a:rPr lang="en-US" dirty="0" smtClean="0">
                <a:solidFill>
                  <a:srgbClr val="3366FF"/>
                </a:solidFill>
              </a:rPr>
              <a:t>manages </a:t>
            </a:r>
            <a:r>
              <a:rPr lang="en-US" dirty="0">
                <a:solidFill>
                  <a:srgbClr val="3366FF"/>
                </a:solidFill>
              </a:rPr>
              <a:t>the complex data processing required to transform JPSS sensor data into a wide variety of Weather and Climate products</a:t>
            </a:r>
            <a:r>
              <a:rPr lang="en-US" dirty="0" smtClean="0">
                <a:solidFill>
                  <a:srgbClr val="3366FF"/>
                </a:solidFill>
              </a:rPr>
              <a:t>.  </a:t>
            </a:r>
          </a:p>
          <a:p>
            <a:r>
              <a:rPr lang="en-US" dirty="0">
                <a:solidFill>
                  <a:srgbClr val="3366FF"/>
                </a:solidFill>
              </a:rPr>
              <a:t>The Poster illustrates the fidelity achievable in defining the cascade of space-based and ground-based data that is processed in stages to produce the critical information.</a:t>
            </a:r>
            <a:endParaRPr lang="en-US" dirty="0" smtClean="0">
              <a:solidFill>
                <a:srgbClr val="3366FF"/>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5875421"/>
            <a:ext cx="3733800" cy="982579"/>
          </a:xfrm>
          <a:prstGeom prst="rect">
            <a:avLst/>
          </a:prstGeom>
        </p:spPr>
      </p:pic>
      <p:pic>
        <p:nvPicPr>
          <p:cNvPr id="6" name="Picture 5"/>
          <p:cNvPicPr>
            <a:picLocks noChangeAspect="1"/>
          </p:cNvPicPr>
          <p:nvPr/>
        </p:nvPicPr>
        <p:blipFill>
          <a:blip r:embed="rId4"/>
          <a:stretch>
            <a:fillRect/>
          </a:stretch>
        </p:blipFill>
        <p:spPr>
          <a:xfrm>
            <a:off x="4559300" y="3416300"/>
            <a:ext cx="25400" cy="12700"/>
          </a:xfrm>
          <a:prstGeom prst="rect">
            <a:avLst/>
          </a:prstGeom>
        </p:spPr>
      </p:pic>
      <p:pic>
        <p:nvPicPr>
          <p:cNvPr id="7" name="Picture 6"/>
          <p:cNvPicPr>
            <a:picLocks noChangeAspect="1"/>
          </p:cNvPicPr>
          <p:nvPr/>
        </p:nvPicPr>
        <p:blipFill>
          <a:blip r:embed="rId5" cstate="print"/>
          <a:stretch>
            <a:fillRect/>
          </a:stretch>
        </p:blipFill>
        <p:spPr>
          <a:xfrm>
            <a:off x="914400" y="5638800"/>
            <a:ext cx="1104900" cy="1032618"/>
          </a:xfrm>
          <a:prstGeom prst="rect">
            <a:avLst/>
          </a:prstGeom>
        </p:spPr>
      </p:pic>
      <p:pic>
        <p:nvPicPr>
          <p:cNvPr id="9" name="Picture 8"/>
          <p:cNvPicPr>
            <a:picLocks noChangeAspect="1"/>
          </p:cNvPicPr>
          <p:nvPr/>
        </p:nvPicPr>
        <p:blipFill>
          <a:blip r:embed="rId6" cstate="print"/>
          <a:stretch>
            <a:fillRect/>
          </a:stretch>
        </p:blipFill>
        <p:spPr>
          <a:xfrm>
            <a:off x="7239000" y="5562600"/>
            <a:ext cx="1098986" cy="978840"/>
          </a:xfrm>
          <a:prstGeom prst="rect">
            <a:avLst/>
          </a:prstGeom>
        </p:spPr>
      </p:pic>
      <p:sp>
        <p:nvSpPr>
          <p:cNvPr id="4" name="TextBox 3"/>
          <p:cNvSpPr txBox="1"/>
          <p:nvPr/>
        </p:nvSpPr>
        <p:spPr>
          <a:xfrm>
            <a:off x="6629400" y="6457890"/>
            <a:ext cx="2286000" cy="400110"/>
          </a:xfrm>
          <a:prstGeom prst="rect">
            <a:avLst/>
          </a:prstGeom>
          <a:noFill/>
        </p:spPr>
        <p:txBody>
          <a:bodyPr wrap="square" rtlCol="0">
            <a:spAutoFit/>
          </a:bodyPr>
          <a:lstStyle/>
          <a:p>
            <a:pPr algn="ctr"/>
            <a:r>
              <a:rPr lang="en-US" sz="2000" dirty="0" smtClean="0">
                <a:solidFill>
                  <a:srgbClr val="000090"/>
                </a:solidFill>
                <a:latin typeface="Optima"/>
                <a:cs typeface="Optima"/>
              </a:rPr>
              <a:t>JeTSI</a:t>
            </a:r>
            <a:endParaRPr lang="en-US" sz="2000" dirty="0">
              <a:solidFill>
                <a:srgbClr val="000090"/>
              </a:solidFill>
              <a:latin typeface="Optima"/>
              <a:cs typeface="Optima"/>
            </a:endParaRPr>
          </a:p>
        </p:txBody>
      </p:sp>
      <p:sp>
        <p:nvSpPr>
          <p:cNvPr id="10" name="TextBox 9"/>
          <p:cNvSpPr txBox="1"/>
          <p:nvPr/>
        </p:nvSpPr>
        <p:spPr>
          <a:xfrm>
            <a:off x="76200" y="6392411"/>
            <a:ext cx="694421" cy="369332"/>
          </a:xfrm>
          <a:prstGeom prst="rect">
            <a:avLst/>
          </a:prstGeom>
          <a:noFill/>
        </p:spPr>
        <p:txBody>
          <a:bodyPr wrap="none" rtlCol="0">
            <a:spAutoFit/>
          </a:bodyPr>
          <a:lstStyle/>
          <a:p>
            <a:r>
              <a:rPr lang="en-US" dirty="0" smtClean="0"/>
              <a:t>W-03</a:t>
            </a:r>
            <a:endParaRPr lang="en-US" dirty="0"/>
          </a:p>
        </p:txBody>
      </p:sp>
    </p:spTree>
    <p:extLst>
      <p:ext uri="{BB962C8B-B14F-4D97-AF65-F5344CB8AC3E}">
        <p14:creationId xmlns:p14="http://schemas.microsoft.com/office/powerpoint/2010/main" val="385607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609600" y="4876800"/>
            <a:ext cx="5943600" cy="685800"/>
          </a:xfrm>
          <a:prstGeom prst="roundRect">
            <a:avLst/>
          </a:prstGeom>
          <a:gradFill flip="none" rotWithShape="1">
            <a:gsLst>
              <a:gs pos="0">
                <a:srgbClr val="FCF269"/>
              </a:gs>
              <a:gs pos="100000">
                <a:srgbClr val="FFD12C"/>
              </a:gs>
            </a:gsLst>
            <a:lin ang="5400000" scaled="0"/>
            <a:tileRect/>
          </a:gra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srcRect t="20332" b="25689"/>
          <a:stretch/>
        </p:blipFill>
        <p:spPr>
          <a:xfrm>
            <a:off x="5181600" y="1676400"/>
            <a:ext cx="1371600" cy="1144031"/>
          </a:xfrm>
          <a:prstGeom prst="rect">
            <a:avLst/>
          </a:prstGeom>
        </p:spPr>
      </p:pic>
      <p:sp>
        <p:nvSpPr>
          <p:cNvPr id="5" name="Rectangle 5"/>
          <p:cNvSpPr txBox="1">
            <a:spLocks noChangeArrowheads="1"/>
          </p:cNvSpPr>
          <p:nvPr/>
        </p:nvSpPr>
        <p:spPr>
          <a:xfrm>
            <a:off x="76200" y="2057400"/>
            <a:ext cx="4953000" cy="2667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fontAlgn="base">
              <a:lnSpc>
                <a:spcPct val="90000"/>
              </a:lnSpc>
              <a:spcAft>
                <a:spcPct val="0"/>
              </a:spcAft>
              <a:buFontTx/>
              <a:buChar char="•"/>
            </a:pPr>
            <a:r>
              <a:rPr lang="en-US" sz="2800" kern="0" dirty="0" smtClean="0">
                <a:solidFill>
                  <a:srgbClr val="333399"/>
                </a:solidFill>
                <a:latin typeface="Arial"/>
              </a:rPr>
              <a:t>Over 150 weather products</a:t>
            </a:r>
          </a:p>
          <a:p>
            <a:pPr marL="742950" lvl="1" indent="-285750" algn="l" fontAlgn="base">
              <a:lnSpc>
                <a:spcPct val="90000"/>
              </a:lnSpc>
              <a:spcAft>
                <a:spcPct val="0"/>
              </a:spcAft>
              <a:buFontTx/>
              <a:buChar char="–"/>
            </a:pPr>
            <a:r>
              <a:rPr lang="en-US" sz="2000" kern="0" dirty="0" smtClean="0">
                <a:solidFill>
                  <a:srgbClr val="009999"/>
                </a:solidFill>
                <a:latin typeface="Arial"/>
              </a:rPr>
              <a:t>View on mobile &amp; desktop browsers</a:t>
            </a:r>
            <a:endParaRPr lang="en-US" sz="2000" kern="0" dirty="0">
              <a:solidFill>
                <a:srgbClr val="333399"/>
              </a:solidFill>
              <a:latin typeface="Arial"/>
            </a:endParaRPr>
          </a:p>
          <a:p>
            <a:pPr marL="342900" lvl="0" indent="-342900" algn="l" fontAlgn="base">
              <a:lnSpc>
                <a:spcPct val="90000"/>
              </a:lnSpc>
              <a:spcAft>
                <a:spcPct val="0"/>
              </a:spcAft>
              <a:buFontTx/>
              <a:buChar char="•"/>
            </a:pPr>
            <a:r>
              <a:rPr kumimoji="0" lang="en-US" sz="2800" b="0" i="0" u="none" strike="noStrike" kern="0" cap="none" spc="0" normalizeH="0" baseline="0" noProof="0" dirty="0" smtClean="0">
                <a:ln>
                  <a:noFill/>
                </a:ln>
                <a:solidFill>
                  <a:srgbClr val="333399"/>
                </a:solidFill>
                <a:effectLst/>
                <a:uLnTx/>
                <a:uFillTx/>
                <a:latin typeface="Arial"/>
                <a:ea typeface="+mn-ea"/>
                <a:cs typeface="+mn-cs"/>
              </a:rPr>
              <a:t>Global </a:t>
            </a:r>
            <a:r>
              <a:rPr kumimoji="0" lang="en-US" sz="2800" b="0" i="0" u="none" strike="noStrike" kern="0" cap="none" spc="0" normalizeH="0" noProof="0" dirty="0" smtClean="0">
                <a:ln>
                  <a:noFill/>
                </a:ln>
                <a:solidFill>
                  <a:srgbClr val="333399"/>
                </a:solidFill>
                <a:effectLst/>
                <a:uLnTx/>
                <a:uFillTx/>
                <a:latin typeface="Arial"/>
                <a:ea typeface="+mn-ea"/>
                <a:cs typeface="+mn-cs"/>
              </a:rPr>
              <a:t>satellite imagery</a:t>
            </a:r>
            <a:endParaRPr kumimoji="0" lang="en-US" sz="2800" b="0" i="0" u="none" strike="noStrike" kern="0" cap="none" spc="0" normalizeH="0" baseline="0" noProof="0" dirty="0" smtClean="0">
              <a:ln>
                <a:noFill/>
              </a:ln>
              <a:solidFill>
                <a:srgbClr val="333399"/>
              </a:solidFill>
              <a:effectLst/>
              <a:uLnTx/>
              <a:uFillTx/>
              <a:latin typeface="Arial"/>
              <a:ea typeface="+mn-ea"/>
              <a:cs typeface="+mn-cs"/>
            </a:endParaRPr>
          </a:p>
          <a:p>
            <a:pPr marL="742950" lvl="1" indent="-285750" algn="l" fontAlgn="base">
              <a:lnSpc>
                <a:spcPct val="90000"/>
              </a:lnSpc>
              <a:spcAft>
                <a:spcPct val="0"/>
              </a:spcAft>
              <a:buFontTx/>
              <a:buChar char="–"/>
            </a:pPr>
            <a:r>
              <a:rPr kumimoji="0" lang="en-US" sz="2000" b="0" i="0" u="none" strike="noStrike" kern="0" cap="none" spc="0" normalizeH="0" baseline="0" noProof="0" dirty="0" smtClean="0">
                <a:ln>
                  <a:noFill/>
                </a:ln>
                <a:solidFill>
                  <a:srgbClr val="009999"/>
                </a:solidFill>
                <a:effectLst/>
                <a:uLnTx/>
                <a:uFillTx/>
                <a:latin typeface="Arial"/>
              </a:rPr>
              <a:t>Full resolution</a:t>
            </a:r>
            <a:r>
              <a:rPr kumimoji="0" lang="en-US" sz="2000" b="0" i="0" u="none" strike="noStrike" kern="0" cap="none" spc="0" normalizeH="0" noProof="0" dirty="0" smtClean="0">
                <a:ln>
                  <a:noFill/>
                </a:ln>
                <a:solidFill>
                  <a:srgbClr val="009999"/>
                </a:solidFill>
                <a:effectLst/>
                <a:uLnTx/>
                <a:uFillTx/>
                <a:latin typeface="Arial"/>
              </a:rPr>
              <a:t> visible, infrared, and water vapor composite images</a:t>
            </a:r>
          </a:p>
          <a:p>
            <a:pPr marL="742950" lvl="1" indent="-285750" algn="l" fontAlgn="base">
              <a:lnSpc>
                <a:spcPct val="90000"/>
              </a:lnSpc>
              <a:spcAft>
                <a:spcPct val="0"/>
              </a:spcAft>
              <a:buFontTx/>
              <a:buChar char="–"/>
            </a:pPr>
            <a:r>
              <a:rPr lang="en-US" sz="2000" kern="0" dirty="0" smtClean="0">
                <a:solidFill>
                  <a:srgbClr val="009999"/>
                </a:solidFill>
                <a:latin typeface="Arial"/>
              </a:rPr>
              <a:t>Updated hourly</a:t>
            </a:r>
            <a:endParaRPr kumimoji="0" lang="en-US" sz="2000" b="0" i="0" u="none" strike="noStrike" kern="0" cap="none" spc="0" normalizeH="0" noProof="0" dirty="0" smtClean="0">
              <a:ln>
                <a:noFill/>
              </a:ln>
              <a:solidFill>
                <a:srgbClr val="009999"/>
              </a:solidFill>
              <a:effectLst/>
              <a:uLnTx/>
              <a:uFillTx/>
              <a:latin typeface="Arial"/>
            </a:endParaRPr>
          </a:p>
          <a:p>
            <a:pPr marL="742950" lvl="1" indent="-285750" algn="l" fontAlgn="base">
              <a:lnSpc>
                <a:spcPct val="90000"/>
              </a:lnSpc>
              <a:spcAft>
                <a:spcPct val="0"/>
              </a:spcAft>
              <a:buFontTx/>
              <a:buChar char="–"/>
            </a:pPr>
            <a:r>
              <a:rPr lang="en-US" sz="2000" kern="0" noProof="0" dirty="0" smtClean="0">
                <a:solidFill>
                  <a:srgbClr val="009999"/>
                </a:solidFill>
                <a:latin typeface="Arial"/>
              </a:rPr>
              <a:t>View with free iPhone/</a:t>
            </a:r>
            <a:r>
              <a:rPr lang="en-US" sz="2000" kern="0" noProof="0" dirty="0" err="1" smtClean="0">
                <a:solidFill>
                  <a:srgbClr val="009999"/>
                </a:solidFill>
                <a:latin typeface="Arial"/>
              </a:rPr>
              <a:t>iPad</a:t>
            </a:r>
            <a:r>
              <a:rPr lang="en-US" sz="2000" kern="0" noProof="0" dirty="0" smtClean="0">
                <a:solidFill>
                  <a:srgbClr val="009999"/>
                </a:solidFill>
                <a:latin typeface="Arial"/>
              </a:rPr>
              <a:t> </a:t>
            </a:r>
            <a:r>
              <a:rPr lang="en-US" sz="2000" kern="0" dirty="0">
                <a:solidFill>
                  <a:srgbClr val="009999"/>
                </a:solidFill>
                <a:latin typeface="Arial"/>
              </a:rPr>
              <a:t>A</a:t>
            </a:r>
            <a:r>
              <a:rPr lang="en-US" sz="2000" kern="0" noProof="0" dirty="0" err="1" smtClean="0">
                <a:solidFill>
                  <a:srgbClr val="009999"/>
                </a:solidFill>
                <a:latin typeface="Arial"/>
              </a:rPr>
              <a:t>pp</a:t>
            </a:r>
            <a:endParaRPr lang="en-US" sz="2000" kern="0" noProof="0" dirty="0">
              <a:solidFill>
                <a:srgbClr val="009999"/>
              </a:solidFill>
              <a:latin typeface="Arial"/>
            </a:endParaRPr>
          </a:p>
          <a:p>
            <a:pPr marL="742950" lvl="1" indent="-285750" algn="l" fontAlgn="base">
              <a:lnSpc>
                <a:spcPct val="90000"/>
              </a:lnSpc>
              <a:spcAft>
                <a:spcPct val="0"/>
              </a:spcAft>
              <a:buFontTx/>
              <a:buChar char="–"/>
            </a:pPr>
            <a:endParaRPr lang="en-US" sz="2400" b="1" kern="0" dirty="0" smtClean="0">
              <a:solidFill>
                <a:schemeClr val="tx1"/>
              </a:solidFill>
              <a:latin typeface="Arial"/>
            </a:endParaRPr>
          </a:p>
        </p:txBody>
      </p:sp>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Real-time Access to Weather Satellite Data </a:t>
            </a:r>
            <a:r>
              <a:rPr lang="en-US" sz="2800" dirty="0" smtClean="0">
                <a:solidFill>
                  <a:srgbClr val="0000FF"/>
                </a:solidFill>
                <a:latin typeface="Arial" pitchFamily="34" charset="0"/>
                <a:cs typeface="Arial" pitchFamily="34" charset="0"/>
              </a:rPr>
              <a:t/>
            </a:r>
            <a:br>
              <a:rPr lang="en-US" sz="2800" dirty="0" smtClean="0">
                <a:solidFill>
                  <a:srgbClr val="0000FF"/>
                </a:solidFill>
                <a:latin typeface="Arial" pitchFamily="34" charset="0"/>
                <a:cs typeface="Arial" pitchFamily="34" charset="0"/>
              </a:rPr>
            </a:br>
            <a:r>
              <a:rPr lang="en-US" sz="2800" dirty="0" smtClean="0">
                <a:solidFill>
                  <a:srgbClr val="0000FF"/>
                </a:solidFill>
                <a:latin typeface="Arial" pitchFamily="34" charset="0"/>
                <a:cs typeface="Arial" pitchFamily="34" charset="0"/>
              </a:rPr>
              <a:t>and </a:t>
            </a:r>
            <a:r>
              <a:rPr lang="en-US" sz="2800" dirty="0">
                <a:solidFill>
                  <a:srgbClr val="0000FF"/>
                </a:solidFill>
                <a:latin typeface="Arial" pitchFamily="34" charset="0"/>
                <a:cs typeface="Arial" pitchFamily="34" charset="0"/>
              </a:rPr>
              <a:t>Products on Mobile </a:t>
            </a:r>
            <a:r>
              <a:rPr lang="en-US" sz="2800" dirty="0" smtClean="0">
                <a:solidFill>
                  <a:srgbClr val="0000FF"/>
                </a:solidFill>
                <a:latin typeface="Arial" pitchFamily="34" charset="0"/>
                <a:cs typeface="Arial" pitchFamily="34" charset="0"/>
              </a:rPr>
              <a:t>Devices</a:t>
            </a:r>
          </a:p>
          <a:p>
            <a:r>
              <a:rPr lang="en-US" sz="2400" dirty="0" smtClean="0">
                <a:solidFill>
                  <a:srgbClr val="0000FF"/>
                </a:solidFill>
                <a:latin typeface="Arial" pitchFamily="34" charset="0"/>
                <a:cs typeface="Arial" pitchFamily="34" charset="0"/>
              </a:rPr>
              <a:t>D. Santek, D. Parker, R. </a:t>
            </a:r>
            <a:r>
              <a:rPr lang="en-US" sz="2400" dirty="0" err="1" smtClean="0">
                <a:solidFill>
                  <a:srgbClr val="0000FF"/>
                </a:solidFill>
                <a:latin typeface="Arial" pitchFamily="34" charset="0"/>
                <a:cs typeface="Arial" pitchFamily="34" charset="0"/>
              </a:rPr>
              <a:t>Dengel</a:t>
            </a:r>
            <a:r>
              <a:rPr lang="en-US" sz="2400" dirty="0" smtClean="0">
                <a:solidFill>
                  <a:srgbClr val="0000FF"/>
                </a:solidFill>
                <a:latin typeface="Arial" pitchFamily="34" charset="0"/>
                <a:cs typeface="Arial" pitchFamily="34" charset="0"/>
              </a:rPr>
              <a:t>, S. Batzli, N. </a:t>
            </a:r>
            <a:r>
              <a:rPr lang="en-US" sz="2400" dirty="0" err="1" smtClean="0">
                <a:solidFill>
                  <a:srgbClr val="0000FF"/>
                </a:solidFill>
                <a:latin typeface="Arial" pitchFamily="34" charset="0"/>
                <a:cs typeface="Arial" pitchFamily="34" charset="0"/>
              </a:rPr>
              <a:t>Bearson</a:t>
            </a:r>
            <a:r>
              <a:rPr lang="en-US" sz="2800" dirty="0" smtClean="0">
                <a:solidFill>
                  <a:srgbClr val="0000FF"/>
                </a:solidFill>
                <a:latin typeface="Arial" pitchFamily="34" charset="0"/>
                <a:cs typeface="Arial" pitchFamily="34" charset="0"/>
              </a:rPr>
              <a:t> </a:t>
            </a:r>
          </a:p>
          <a:p>
            <a:r>
              <a:rPr lang="en-US" sz="1800" dirty="0" smtClean="0">
                <a:solidFill>
                  <a:srgbClr val="0000FF"/>
                </a:solidFill>
                <a:latin typeface="Arial" pitchFamily="34" charset="0"/>
                <a:cs typeface="Arial" pitchFamily="34" charset="0"/>
              </a:rPr>
              <a:t>University of Wisconsin-Madison</a:t>
            </a:r>
          </a:p>
          <a:p>
            <a:r>
              <a:rPr lang="en-US" sz="1800" dirty="0" smtClean="0">
                <a:solidFill>
                  <a:srgbClr val="0000FF"/>
                </a:solidFill>
                <a:latin typeface="Arial" pitchFamily="34" charset="0"/>
                <a:cs typeface="Arial" pitchFamily="34" charset="0"/>
              </a:rPr>
              <a:t>Madison, WI</a:t>
            </a:r>
            <a:endParaRPr lang="en-US" sz="1800" dirty="0">
              <a:solidFill>
                <a:srgbClr val="0000FF"/>
              </a:solidFill>
              <a:latin typeface="Arial" pitchFamily="34" charset="0"/>
              <a:cs typeface="Arial"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5791200"/>
            <a:ext cx="3733800" cy="982579"/>
          </a:xfrm>
          <a:prstGeom prst="rect">
            <a:avLst/>
          </a:prstGeom>
        </p:spPr>
        <p:style>
          <a:lnRef idx="3">
            <a:schemeClr val="lt1"/>
          </a:lnRef>
          <a:fillRef idx="1">
            <a:schemeClr val="dk1"/>
          </a:fillRef>
          <a:effectRef idx="1">
            <a:schemeClr val="dk1"/>
          </a:effectRef>
          <a:fontRef idx="minor">
            <a:schemeClr val="lt1"/>
          </a:fontRef>
        </p:style>
      </p:pic>
      <p:sp>
        <p:nvSpPr>
          <p:cNvPr id="8" name="TextBox 7"/>
          <p:cNvSpPr txBox="1"/>
          <p:nvPr/>
        </p:nvSpPr>
        <p:spPr>
          <a:xfrm>
            <a:off x="6705600" y="5788223"/>
            <a:ext cx="2209800" cy="307777"/>
          </a:xfrm>
          <a:prstGeom prst="rect">
            <a:avLst/>
          </a:prstGeom>
          <a:noFill/>
        </p:spPr>
        <p:txBody>
          <a:bodyPr wrap="square" rtlCol="0">
            <a:spAutoFit/>
          </a:bodyPr>
          <a:lstStyle/>
          <a:p>
            <a:pPr algn="ctr"/>
            <a:r>
              <a:rPr lang="en-US" sz="1400" i="1" dirty="0" smtClean="0"/>
              <a:t>Visible image on iPhone</a:t>
            </a:r>
            <a:endParaRPr lang="en-US" sz="1400" i="1" dirty="0"/>
          </a:p>
        </p:txBody>
      </p:sp>
      <p:sp>
        <p:nvSpPr>
          <p:cNvPr id="9" name="TextBox 8"/>
          <p:cNvSpPr txBox="1"/>
          <p:nvPr/>
        </p:nvSpPr>
        <p:spPr>
          <a:xfrm>
            <a:off x="685800" y="4963180"/>
            <a:ext cx="5791200" cy="523220"/>
          </a:xfrm>
          <a:prstGeom prst="rect">
            <a:avLst/>
          </a:prstGeom>
          <a:noFill/>
        </p:spPr>
        <p:txBody>
          <a:bodyPr wrap="square" rtlCol="0">
            <a:spAutoFit/>
          </a:bodyPr>
          <a:lstStyle/>
          <a:p>
            <a:pPr algn="ctr"/>
            <a:r>
              <a:rPr lang="en-US" sz="2800" b="1" kern="0" dirty="0">
                <a:latin typeface="Arial"/>
                <a:hlinkClick r:id="rId5"/>
              </a:rPr>
              <a:t>http://wms.ssec.wisc.edu/</a:t>
            </a:r>
            <a:r>
              <a:rPr lang="en-US" sz="2800" b="1" kern="0" dirty="0" smtClean="0">
                <a:latin typeface="Arial"/>
                <a:hlinkClick r:id="rId5"/>
              </a:rPr>
              <a:t>app</a:t>
            </a:r>
            <a:endParaRPr lang="en-US" sz="2800" b="1" kern="0" dirty="0">
              <a:latin typeface="Arial"/>
            </a:endParaRPr>
          </a:p>
        </p:txBody>
      </p:sp>
      <p:pic>
        <p:nvPicPr>
          <p:cNvPr id="10" name="Picture 9"/>
          <p:cNvPicPr>
            <a:picLocks noChangeAspect="1"/>
          </p:cNvPicPr>
          <p:nvPr/>
        </p:nvPicPr>
        <p:blipFill>
          <a:blip r:embed="rId6" cstate="print"/>
          <a:stretch>
            <a:fillRect/>
          </a:stretch>
        </p:blipFill>
        <p:spPr>
          <a:xfrm>
            <a:off x="5181601" y="2895600"/>
            <a:ext cx="1371600" cy="482600"/>
          </a:xfrm>
          <a:prstGeom prst="rect">
            <a:avLst/>
          </a:prstGeom>
        </p:spPr>
      </p:pic>
      <p:pic>
        <p:nvPicPr>
          <p:cNvPr id="12" name="Picture 11" descr="wxsa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9400" y="1447800"/>
            <a:ext cx="2392927" cy="4495800"/>
          </a:xfrm>
          <a:prstGeom prst="rect">
            <a:avLst/>
          </a:prstGeom>
        </p:spPr>
      </p:pic>
      <p:sp>
        <p:nvSpPr>
          <p:cNvPr id="11" name="TextBox 10"/>
          <p:cNvSpPr txBox="1"/>
          <p:nvPr/>
        </p:nvSpPr>
        <p:spPr>
          <a:xfrm>
            <a:off x="76200" y="6392411"/>
            <a:ext cx="694421" cy="369332"/>
          </a:xfrm>
          <a:prstGeom prst="rect">
            <a:avLst/>
          </a:prstGeom>
          <a:noFill/>
        </p:spPr>
        <p:txBody>
          <a:bodyPr wrap="none" rtlCol="0">
            <a:spAutoFit/>
          </a:bodyPr>
          <a:lstStyle/>
          <a:p>
            <a:r>
              <a:rPr lang="en-US" dirty="0" smtClean="0"/>
              <a:t>W-64</a:t>
            </a:r>
            <a:endParaRPr lang="en-US" dirty="0"/>
          </a:p>
        </p:txBody>
      </p:sp>
    </p:spTree>
    <p:extLst>
      <p:ext uri="{BB962C8B-B14F-4D97-AF65-F5344CB8AC3E}">
        <p14:creationId xmlns:p14="http://schemas.microsoft.com/office/powerpoint/2010/main" val="13176345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3313" name="Rectangle 4"/>
          <p:cNvSpPr txBox="1">
            <a:spLocks noChangeArrowheads="1"/>
          </p:cNvSpPr>
          <p:nvPr/>
        </p:nvSpPr>
        <p:spPr bwMode="auto">
          <a:xfrm>
            <a:off x="0" y="639763"/>
            <a:ext cx="9144000" cy="731837"/>
          </a:xfrm>
          <a:prstGeom prst="rect">
            <a:avLst/>
          </a:prstGeom>
          <a:noFill/>
          <a:ln w="9525">
            <a:noFill/>
            <a:miter lim="800000"/>
            <a:headEnd/>
            <a:tailEnd/>
          </a:ln>
        </p:spPr>
        <p:txBody>
          <a:bodyPr anchor="ctr"/>
          <a:lstStyle/>
          <a:p>
            <a:pPr algn="ctr"/>
            <a:r>
              <a:rPr lang="en-US" sz="2800">
                <a:solidFill>
                  <a:srgbClr val="0000FF"/>
                </a:solidFill>
                <a:cs typeface="Arial" charset="0"/>
              </a:rPr>
              <a:t>Upscaling of </a:t>
            </a:r>
            <a:r>
              <a:rPr lang="en-US" sz="2800" i="1">
                <a:solidFill>
                  <a:srgbClr val="0000FF"/>
                </a:solidFill>
                <a:cs typeface="Arial" charset="0"/>
              </a:rPr>
              <a:t>in situ</a:t>
            </a:r>
            <a:r>
              <a:rPr lang="en-US" sz="2800">
                <a:solidFill>
                  <a:srgbClr val="0000FF"/>
                </a:solidFill>
                <a:cs typeface="Arial" charset="0"/>
              </a:rPr>
              <a:t> Land Surface Temperature for Satellite Validation</a:t>
            </a:r>
            <a:br>
              <a:rPr lang="en-US" sz="2800">
                <a:solidFill>
                  <a:srgbClr val="0000FF"/>
                </a:solidFill>
                <a:cs typeface="Arial" charset="0"/>
              </a:rPr>
            </a:br>
            <a:r>
              <a:rPr lang="en-US" sz="2800">
                <a:solidFill>
                  <a:srgbClr val="0000FF"/>
                </a:solidFill>
                <a:cs typeface="Arial" charset="0"/>
              </a:rPr>
              <a:t>Robert Hale</a:t>
            </a:r>
            <a:r>
              <a:rPr lang="en-US" sz="2800" baseline="30000">
                <a:solidFill>
                  <a:srgbClr val="0000FF"/>
                </a:solidFill>
                <a:cs typeface="Arial" charset="0"/>
              </a:rPr>
              <a:t>1</a:t>
            </a:r>
            <a:r>
              <a:rPr lang="en-US" sz="2800">
                <a:solidFill>
                  <a:srgbClr val="0000FF"/>
                </a:solidFill>
                <a:cs typeface="Arial" charset="0"/>
              </a:rPr>
              <a:t>, Yunyue Yu</a:t>
            </a:r>
            <a:r>
              <a:rPr lang="en-US" sz="2800" baseline="30000">
                <a:solidFill>
                  <a:srgbClr val="0000FF"/>
                </a:solidFill>
                <a:cs typeface="Arial" charset="0"/>
              </a:rPr>
              <a:t>2</a:t>
            </a:r>
            <a:r>
              <a:rPr lang="en-US" sz="2800">
                <a:solidFill>
                  <a:srgbClr val="0000FF"/>
                </a:solidFill>
                <a:cs typeface="Arial" charset="0"/>
              </a:rPr>
              <a:t>, and Dan Tarpley</a:t>
            </a:r>
            <a:r>
              <a:rPr lang="en-US" sz="2800" baseline="30000">
                <a:solidFill>
                  <a:srgbClr val="0000FF"/>
                </a:solidFill>
                <a:cs typeface="Arial" charset="0"/>
              </a:rPr>
              <a:t>3</a:t>
            </a:r>
            <a:endParaRPr lang="en-US" sz="2800">
              <a:solidFill>
                <a:srgbClr val="0000FF"/>
              </a:solidFill>
              <a:cs typeface="Arial" charset="0"/>
            </a:endParaRPr>
          </a:p>
          <a:p>
            <a:pPr algn="ctr"/>
            <a:r>
              <a:rPr lang="en-US" baseline="30000">
                <a:solidFill>
                  <a:srgbClr val="0000FF"/>
                </a:solidFill>
                <a:cs typeface="Arial" charset="0"/>
              </a:rPr>
              <a:t>1</a:t>
            </a:r>
            <a:r>
              <a:rPr lang="en-US">
                <a:solidFill>
                  <a:srgbClr val="0000FF"/>
                </a:solidFill>
                <a:cs typeface="Arial" charset="0"/>
              </a:rPr>
              <a:t>CIRA/Colorado St. Univ., </a:t>
            </a:r>
            <a:r>
              <a:rPr lang="en-US" baseline="30000">
                <a:solidFill>
                  <a:srgbClr val="0000FF"/>
                </a:solidFill>
                <a:cs typeface="Arial" charset="0"/>
              </a:rPr>
              <a:t>2</a:t>
            </a:r>
            <a:r>
              <a:rPr lang="en-US">
                <a:solidFill>
                  <a:srgbClr val="0000FF"/>
                </a:solidFill>
                <a:cs typeface="Arial" charset="0"/>
              </a:rPr>
              <a:t>NOAA/NESDIS STAR, </a:t>
            </a:r>
            <a:r>
              <a:rPr lang="en-US" baseline="30000">
                <a:solidFill>
                  <a:srgbClr val="0000FF"/>
                </a:solidFill>
                <a:cs typeface="Arial" charset="0"/>
              </a:rPr>
              <a:t>3</a:t>
            </a:r>
            <a:r>
              <a:rPr lang="en-US">
                <a:solidFill>
                  <a:srgbClr val="0000FF"/>
                </a:solidFill>
                <a:cs typeface="Arial" charset="0"/>
              </a:rPr>
              <a:t>Short &amp; Assoc.</a:t>
            </a:r>
          </a:p>
        </p:txBody>
      </p:sp>
      <p:sp>
        <p:nvSpPr>
          <p:cNvPr id="5" name="Rectangle 5"/>
          <p:cNvSpPr txBox="1">
            <a:spLocks noChangeArrowheads="1"/>
          </p:cNvSpPr>
          <p:nvPr/>
        </p:nvSpPr>
        <p:spPr>
          <a:xfrm>
            <a:off x="76200" y="1905000"/>
            <a:ext cx="5791200" cy="4953000"/>
          </a:xfrm>
          <a:prstGeom prst="rect">
            <a:avLst/>
          </a:prstGeom>
        </p:spPr>
        <p:txBody>
          <a:bodyPr>
            <a:normAutofit/>
          </a:bodyPr>
          <a:lstStyle/>
          <a:p>
            <a:pPr marL="342900" indent="-342900">
              <a:lnSpc>
                <a:spcPct val="90000"/>
              </a:lnSpc>
              <a:spcBef>
                <a:spcPct val="20000"/>
              </a:spcBef>
              <a:buFontTx/>
              <a:buChar char="•"/>
            </a:pPr>
            <a:r>
              <a:rPr lang="en-US" sz="2800">
                <a:solidFill>
                  <a:srgbClr val="333399"/>
                </a:solidFill>
              </a:rPr>
              <a:t>Mismatches in scales of measurement between </a:t>
            </a:r>
            <a:r>
              <a:rPr lang="en-US" sz="2800" i="1">
                <a:solidFill>
                  <a:srgbClr val="333399"/>
                </a:solidFill>
              </a:rPr>
              <a:t>in situ</a:t>
            </a:r>
            <a:r>
              <a:rPr lang="en-US" sz="2800">
                <a:solidFill>
                  <a:srgbClr val="333399"/>
                </a:solidFill>
              </a:rPr>
              <a:t> and coarse-resolution satellite LST data result in errors that adversely affect validation efforts</a:t>
            </a:r>
          </a:p>
          <a:p>
            <a:pPr marL="742950" lvl="1" indent="-285750">
              <a:lnSpc>
                <a:spcPct val="90000"/>
              </a:lnSpc>
              <a:spcBef>
                <a:spcPct val="20000"/>
              </a:spcBef>
              <a:buFontTx/>
              <a:buChar char="–"/>
            </a:pPr>
            <a:r>
              <a:rPr lang="en-US" sz="2000">
                <a:solidFill>
                  <a:srgbClr val="009999"/>
                </a:solidFill>
              </a:rPr>
              <a:t>Regression models have been developed in an effort to reduce these errors</a:t>
            </a:r>
          </a:p>
          <a:p>
            <a:pPr marL="742950" lvl="1" indent="-285750">
              <a:lnSpc>
                <a:spcPct val="90000"/>
              </a:lnSpc>
              <a:spcBef>
                <a:spcPct val="20000"/>
              </a:spcBef>
              <a:buFontTx/>
              <a:buChar char="–"/>
            </a:pPr>
            <a:r>
              <a:rPr lang="en-US" sz="2000">
                <a:solidFill>
                  <a:srgbClr val="009999"/>
                </a:solidFill>
              </a:rPr>
              <a:t>Statistically significant error reduction is seen at U.S. Climate Reference Network sites, though absolute reduction is fairly small (~0.2 K)</a:t>
            </a:r>
          </a:p>
          <a:p>
            <a:pPr marL="342900" indent="-342900" algn="ctr">
              <a:lnSpc>
                <a:spcPct val="90000"/>
              </a:lnSpc>
              <a:spcBef>
                <a:spcPct val="20000"/>
              </a:spcBef>
              <a:buFont typeface="Arial" charset="0"/>
              <a:buNone/>
            </a:pPr>
            <a:endParaRPr lang="en-US" sz="3200">
              <a:solidFill>
                <a:srgbClr val="898989"/>
              </a:solidFill>
              <a:latin typeface="Calibri" pitchFamily="34" charset="0"/>
            </a:endParaRPr>
          </a:p>
        </p:txBody>
      </p:sp>
      <p:pic>
        <p:nvPicPr>
          <p:cNvPr id="13316" name="Picture 6"/>
          <p:cNvPicPr>
            <a:picLocks noChangeAspect="1"/>
          </p:cNvPicPr>
          <p:nvPr/>
        </p:nvPicPr>
        <p:blipFill>
          <a:blip r:embed="rId3" cstate="print"/>
          <a:srcRect/>
          <a:stretch>
            <a:fillRect/>
          </a:stretch>
        </p:blipFill>
        <p:spPr bwMode="auto">
          <a:xfrm>
            <a:off x="2971800" y="5867400"/>
            <a:ext cx="3733800" cy="982663"/>
          </a:xfrm>
          <a:prstGeom prst="rect">
            <a:avLst/>
          </a:prstGeom>
          <a:noFill/>
          <a:ln w="9525">
            <a:noFill/>
            <a:miter lim="800000"/>
            <a:headEnd/>
            <a:tailEnd/>
          </a:ln>
        </p:spPr>
      </p:pic>
      <p:pic>
        <p:nvPicPr>
          <p:cNvPr id="13320" name="Picture 7" descr="AMV-1204-GSV2"/>
          <p:cNvPicPr>
            <a:picLocks noChangeAspect="1" noChangeArrowheads="1"/>
          </p:cNvPicPr>
          <p:nvPr/>
        </p:nvPicPr>
        <p:blipFill>
          <a:blip r:embed="rId4" cstate="print"/>
          <a:srcRect l="17578" t="19531" r="41016" b="19531"/>
          <a:stretch>
            <a:fillRect/>
          </a:stretch>
        </p:blipFill>
        <p:spPr bwMode="auto">
          <a:xfrm>
            <a:off x="5791200" y="1828800"/>
            <a:ext cx="1544638" cy="1905000"/>
          </a:xfrm>
          <a:prstGeom prst="rect">
            <a:avLst/>
          </a:prstGeom>
          <a:noFill/>
          <a:ln w="9525">
            <a:noFill/>
            <a:miter lim="800000"/>
            <a:headEnd/>
            <a:tailEnd/>
          </a:ln>
        </p:spPr>
      </p:pic>
      <p:sp>
        <p:nvSpPr>
          <p:cNvPr id="13321" name="Text Box 466"/>
          <p:cNvSpPr txBox="1">
            <a:spLocks noChangeArrowheads="1"/>
          </p:cNvSpPr>
          <p:nvPr/>
        </p:nvSpPr>
        <p:spPr bwMode="auto">
          <a:xfrm>
            <a:off x="6172200" y="1782763"/>
            <a:ext cx="1247775" cy="122237"/>
          </a:xfrm>
          <a:prstGeom prst="rect">
            <a:avLst/>
          </a:prstGeom>
          <a:noFill/>
          <a:ln w="9525">
            <a:noFill/>
            <a:miter lim="800000"/>
            <a:headEnd/>
            <a:tailEnd/>
          </a:ln>
        </p:spPr>
        <p:txBody>
          <a:bodyPr wrap="none">
            <a:spAutoFit/>
          </a:bodyPr>
          <a:lstStyle/>
          <a:p>
            <a:pPr defTabSz="5095875"/>
            <a:r>
              <a:rPr lang="en-US" sz="200"/>
              <a:t>http://www1.ncdc.noaa.gov/pub/data/uscrn/documentation/site/photos/stationsbystate_hires.pdf</a:t>
            </a:r>
          </a:p>
        </p:txBody>
      </p:sp>
      <p:grpSp>
        <p:nvGrpSpPr>
          <p:cNvPr id="2" name="Group 23"/>
          <p:cNvGrpSpPr>
            <a:grpSpLocks/>
          </p:cNvGrpSpPr>
          <p:nvPr/>
        </p:nvGrpSpPr>
        <p:grpSpPr bwMode="auto">
          <a:xfrm>
            <a:off x="5791200" y="3810000"/>
            <a:ext cx="1752600" cy="1898650"/>
            <a:chOff x="4320" y="2496"/>
            <a:chExt cx="1272" cy="1244"/>
          </a:xfrm>
        </p:grpSpPr>
        <p:pic>
          <p:nvPicPr>
            <p:cNvPr id="13328" name="Picture 495"/>
            <p:cNvPicPr>
              <a:picLocks noChangeAspect="1" noChangeArrowheads="1"/>
            </p:cNvPicPr>
            <p:nvPr/>
          </p:nvPicPr>
          <p:blipFill>
            <a:blip r:embed="rId5" cstate="print"/>
            <a:srcRect/>
            <a:stretch>
              <a:fillRect/>
            </a:stretch>
          </p:blipFill>
          <p:spPr bwMode="auto">
            <a:xfrm>
              <a:off x="4320" y="2496"/>
              <a:ext cx="1272" cy="1207"/>
            </a:xfrm>
            <a:prstGeom prst="rect">
              <a:avLst/>
            </a:prstGeom>
            <a:noFill/>
            <a:ln w="9525">
              <a:noFill/>
              <a:miter lim="800000"/>
              <a:headEnd/>
              <a:tailEnd/>
            </a:ln>
          </p:spPr>
        </p:pic>
        <p:sp>
          <p:nvSpPr>
            <p:cNvPr id="13330" name="Line 487"/>
            <p:cNvSpPr>
              <a:spLocks noChangeShapeType="1"/>
            </p:cNvSpPr>
            <p:nvPr/>
          </p:nvSpPr>
          <p:spPr bwMode="auto">
            <a:xfrm>
              <a:off x="4368" y="3600"/>
              <a:ext cx="0" cy="49"/>
            </a:xfrm>
            <a:prstGeom prst="line">
              <a:avLst/>
            </a:prstGeom>
            <a:noFill/>
            <a:ln w="9525">
              <a:solidFill>
                <a:schemeClr val="bg1"/>
              </a:solidFill>
              <a:round/>
              <a:headEnd/>
              <a:tailEnd/>
            </a:ln>
          </p:spPr>
          <p:txBody>
            <a:bodyPr/>
            <a:lstStyle/>
            <a:p>
              <a:endParaRPr lang="en-US"/>
            </a:p>
          </p:txBody>
        </p:sp>
        <p:sp>
          <p:nvSpPr>
            <p:cNvPr id="13331" name="Line 488"/>
            <p:cNvSpPr>
              <a:spLocks noChangeShapeType="1"/>
            </p:cNvSpPr>
            <p:nvPr/>
          </p:nvSpPr>
          <p:spPr bwMode="auto">
            <a:xfrm>
              <a:off x="4524" y="3600"/>
              <a:ext cx="0" cy="49"/>
            </a:xfrm>
            <a:prstGeom prst="line">
              <a:avLst/>
            </a:prstGeom>
            <a:noFill/>
            <a:ln w="9525">
              <a:solidFill>
                <a:schemeClr val="bg1"/>
              </a:solidFill>
              <a:round/>
              <a:headEnd/>
              <a:tailEnd/>
            </a:ln>
          </p:spPr>
          <p:txBody>
            <a:bodyPr/>
            <a:lstStyle/>
            <a:p>
              <a:endParaRPr lang="en-US"/>
            </a:p>
          </p:txBody>
        </p:sp>
        <p:sp>
          <p:nvSpPr>
            <p:cNvPr id="13332" name="Line 489"/>
            <p:cNvSpPr>
              <a:spLocks noChangeShapeType="1"/>
            </p:cNvSpPr>
            <p:nvPr/>
          </p:nvSpPr>
          <p:spPr bwMode="auto">
            <a:xfrm>
              <a:off x="4368" y="3626"/>
              <a:ext cx="156" cy="0"/>
            </a:xfrm>
            <a:prstGeom prst="line">
              <a:avLst/>
            </a:prstGeom>
            <a:noFill/>
            <a:ln w="9525">
              <a:solidFill>
                <a:schemeClr val="bg1"/>
              </a:solidFill>
              <a:round/>
              <a:headEnd/>
              <a:tailEnd/>
            </a:ln>
          </p:spPr>
          <p:txBody>
            <a:bodyPr/>
            <a:lstStyle/>
            <a:p>
              <a:endParaRPr lang="en-US"/>
            </a:p>
          </p:txBody>
        </p:sp>
        <p:sp>
          <p:nvSpPr>
            <p:cNvPr id="13333" name="Text Box 490"/>
            <p:cNvSpPr txBox="1">
              <a:spLocks noChangeArrowheads="1"/>
            </p:cNvSpPr>
            <p:nvPr/>
          </p:nvSpPr>
          <p:spPr bwMode="auto">
            <a:xfrm>
              <a:off x="4320" y="3600"/>
              <a:ext cx="294" cy="140"/>
            </a:xfrm>
            <a:prstGeom prst="rect">
              <a:avLst/>
            </a:prstGeom>
            <a:noFill/>
            <a:ln w="9525">
              <a:noFill/>
              <a:miter lim="800000"/>
              <a:headEnd/>
              <a:tailEnd/>
            </a:ln>
          </p:spPr>
          <p:txBody>
            <a:bodyPr wrap="none">
              <a:spAutoFit/>
            </a:bodyPr>
            <a:lstStyle/>
            <a:p>
              <a:pPr defTabSz="5095875"/>
              <a:r>
                <a:rPr lang="en-US" sz="800">
                  <a:solidFill>
                    <a:schemeClr val="bg1"/>
                  </a:solidFill>
                </a:rPr>
                <a:t>1 km</a:t>
              </a:r>
            </a:p>
          </p:txBody>
        </p:sp>
      </p:grpSp>
      <p:sp>
        <p:nvSpPr>
          <p:cNvPr id="13336" name="Text Box 24"/>
          <p:cNvSpPr txBox="1">
            <a:spLocks noChangeArrowheads="1"/>
          </p:cNvSpPr>
          <p:nvPr/>
        </p:nvSpPr>
        <p:spPr bwMode="auto">
          <a:xfrm>
            <a:off x="7391400" y="2438400"/>
            <a:ext cx="1173163" cy="517525"/>
          </a:xfrm>
          <a:prstGeom prst="rect">
            <a:avLst/>
          </a:prstGeom>
          <a:noFill/>
          <a:ln w="9525">
            <a:noFill/>
            <a:miter lim="800000"/>
            <a:headEnd/>
            <a:tailEnd/>
          </a:ln>
          <a:effectLst/>
        </p:spPr>
        <p:txBody>
          <a:bodyPr wrap="none">
            <a:spAutoFit/>
          </a:bodyPr>
          <a:lstStyle/>
          <a:p>
            <a:r>
              <a:rPr lang="en-US" sz="1400"/>
              <a:t>USCRN Site</a:t>
            </a:r>
          </a:p>
          <a:p>
            <a:r>
              <a:rPr lang="en-US" sz="1400"/>
              <a:t>FOV: 1.6 m</a:t>
            </a:r>
          </a:p>
        </p:txBody>
      </p:sp>
      <p:sp>
        <p:nvSpPr>
          <p:cNvPr id="13337" name="Text Box 25"/>
          <p:cNvSpPr txBox="1">
            <a:spLocks noChangeArrowheads="1"/>
          </p:cNvSpPr>
          <p:nvPr/>
        </p:nvSpPr>
        <p:spPr bwMode="auto">
          <a:xfrm>
            <a:off x="7543800" y="4495800"/>
            <a:ext cx="1455738" cy="517525"/>
          </a:xfrm>
          <a:prstGeom prst="rect">
            <a:avLst/>
          </a:prstGeom>
          <a:noFill/>
          <a:ln w="9525">
            <a:noFill/>
            <a:miter lim="800000"/>
            <a:headEnd/>
            <a:tailEnd/>
          </a:ln>
          <a:effectLst/>
        </p:spPr>
        <p:txBody>
          <a:bodyPr wrap="none">
            <a:spAutoFit/>
          </a:bodyPr>
          <a:lstStyle/>
          <a:p>
            <a:r>
              <a:rPr lang="en-US" sz="1400"/>
              <a:t>Satellite LSTs</a:t>
            </a:r>
          </a:p>
          <a:p>
            <a:r>
              <a:rPr lang="en-US" sz="1400"/>
              <a:t>Resolution: 1km</a:t>
            </a:r>
          </a:p>
        </p:txBody>
      </p:sp>
      <p:sp>
        <p:nvSpPr>
          <p:cNvPr id="15" name="TextBox 14"/>
          <p:cNvSpPr txBox="1"/>
          <p:nvPr/>
        </p:nvSpPr>
        <p:spPr>
          <a:xfrm>
            <a:off x="76200" y="6392411"/>
            <a:ext cx="694421" cy="369332"/>
          </a:xfrm>
          <a:prstGeom prst="rect">
            <a:avLst/>
          </a:prstGeom>
          <a:noFill/>
        </p:spPr>
        <p:txBody>
          <a:bodyPr wrap="none" rtlCol="0">
            <a:spAutoFit/>
          </a:bodyPr>
          <a:lstStyle/>
          <a:p>
            <a:r>
              <a:rPr lang="en-US" dirty="0" smtClean="0"/>
              <a:t>W-65</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50" name="Rectangle 4"/>
          <p:cNvSpPr txBox="1">
            <a:spLocks noChangeArrowheads="1"/>
          </p:cNvSpPr>
          <p:nvPr/>
        </p:nvSpPr>
        <p:spPr bwMode="auto">
          <a:xfrm>
            <a:off x="0" y="152400"/>
            <a:ext cx="9144000" cy="1676400"/>
          </a:xfrm>
          <a:prstGeom prst="rect">
            <a:avLst/>
          </a:prstGeom>
          <a:noFill/>
          <a:ln w="9525">
            <a:noFill/>
            <a:miter lim="800000"/>
            <a:headEnd/>
            <a:tailEnd/>
          </a:ln>
        </p:spPr>
        <p:txBody>
          <a:bodyPr anchor="ctr"/>
          <a:lstStyle/>
          <a:p>
            <a:pPr algn="ctr"/>
            <a:r>
              <a:rPr lang="en-US" sz="3200" dirty="0">
                <a:solidFill>
                  <a:srgbClr val="0000FF"/>
                </a:solidFill>
                <a:cs typeface="Arial" charset="0"/>
              </a:rPr>
              <a:t>W-66.  Angular Anisotropy of Satellite Observed Land Surface Temperature</a:t>
            </a:r>
            <a:r>
              <a:rPr lang="en-US" sz="2800" dirty="0">
                <a:solidFill>
                  <a:srgbClr val="0000FF"/>
                </a:solidFill>
                <a:cs typeface="Arial" charset="0"/>
              </a:rPr>
              <a:t/>
            </a:r>
            <a:br>
              <a:rPr lang="en-US" sz="2800" dirty="0">
                <a:solidFill>
                  <a:srgbClr val="0000FF"/>
                </a:solidFill>
                <a:cs typeface="Arial" charset="0"/>
              </a:rPr>
            </a:br>
            <a:r>
              <a:rPr lang="en-US" dirty="0">
                <a:solidFill>
                  <a:srgbClr val="0000FF"/>
                </a:solidFill>
                <a:cs typeface="Arial" charset="0"/>
              </a:rPr>
              <a:t>Konstantin Y. </a:t>
            </a:r>
            <a:r>
              <a:rPr lang="en-US" dirty="0" err="1">
                <a:solidFill>
                  <a:srgbClr val="0000FF"/>
                </a:solidFill>
                <a:cs typeface="Arial" charset="0"/>
              </a:rPr>
              <a:t>Vinnikov</a:t>
            </a:r>
            <a:r>
              <a:rPr lang="en-US" dirty="0">
                <a:solidFill>
                  <a:srgbClr val="0000FF"/>
                </a:solidFill>
                <a:cs typeface="Arial" charset="0"/>
              </a:rPr>
              <a:t>, </a:t>
            </a:r>
            <a:r>
              <a:rPr lang="en-US" dirty="0" err="1">
                <a:solidFill>
                  <a:srgbClr val="0000FF"/>
                </a:solidFill>
                <a:cs typeface="Arial" charset="0"/>
              </a:rPr>
              <a:t>Yunyue</a:t>
            </a:r>
            <a:r>
              <a:rPr lang="en-US" dirty="0">
                <a:solidFill>
                  <a:srgbClr val="0000FF"/>
                </a:solidFill>
                <a:cs typeface="Arial" charset="0"/>
              </a:rPr>
              <a:t> Yu, Mitchell D. Goldberg, Dan </a:t>
            </a:r>
            <a:r>
              <a:rPr lang="en-US" dirty="0" err="1">
                <a:solidFill>
                  <a:srgbClr val="0000FF"/>
                </a:solidFill>
                <a:cs typeface="Arial" charset="0"/>
              </a:rPr>
              <a:t>Tarpley</a:t>
            </a:r>
            <a:r>
              <a:rPr lang="en-US" dirty="0">
                <a:solidFill>
                  <a:srgbClr val="0000FF"/>
                </a:solidFill>
                <a:cs typeface="Arial" charset="0"/>
              </a:rPr>
              <a:t>, Peter Romanov, Istvan Laszlo, Ming Chen. </a:t>
            </a:r>
            <a:r>
              <a:rPr lang="en-US" i="1" dirty="0">
                <a:solidFill>
                  <a:srgbClr val="0000FF"/>
                </a:solidFill>
                <a:cs typeface="Arial" charset="0"/>
              </a:rPr>
              <a:t>University of Maryland and NESDIS/NOAA</a:t>
            </a:r>
          </a:p>
          <a:p>
            <a:pPr algn="ctr"/>
            <a:endParaRPr lang="en-US" sz="2400" dirty="0">
              <a:solidFill>
                <a:srgbClr val="0000FF"/>
              </a:solidFill>
              <a:cs typeface="Arial" charset="0"/>
            </a:endParaRPr>
          </a:p>
        </p:txBody>
      </p:sp>
      <p:sp>
        <p:nvSpPr>
          <p:cNvPr id="2051" name="Rectangle 5"/>
          <p:cNvSpPr txBox="1">
            <a:spLocks noChangeArrowheads="1"/>
          </p:cNvSpPr>
          <p:nvPr/>
        </p:nvSpPr>
        <p:spPr bwMode="auto">
          <a:xfrm>
            <a:off x="76200" y="1676400"/>
            <a:ext cx="4343400" cy="5181600"/>
          </a:xfrm>
          <a:prstGeom prst="rect">
            <a:avLst/>
          </a:prstGeom>
          <a:noFill/>
          <a:ln w="9525">
            <a:noFill/>
            <a:miter lim="800000"/>
            <a:headEnd/>
            <a:tailEnd/>
          </a:ln>
        </p:spPr>
        <p:txBody>
          <a:bodyPr/>
          <a:lstStyle/>
          <a:p>
            <a:pPr algn="just">
              <a:spcBef>
                <a:spcPct val="20000"/>
              </a:spcBef>
              <a:buFont typeface="Arial" charset="0"/>
              <a:buNone/>
            </a:pPr>
            <a:r>
              <a:rPr lang="en-US" sz="2000">
                <a:latin typeface="Calibri" pitchFamily="34" charset="0"/>
              </a:rPr>
              <a:t>We developed a technique to convert directionally observed LST into direction-independent equivalent physical temperature of the land surface. The anisotropy model consists of an isotropic kernel, an emissivity kernel (LST dependence on viewing angle), and a solar kernel (effect of directional inhomogeneity of observed temperature). Application of this model reduces differences of LST observed from two satellites and between the satellites and surface ground truth -SURFRAD station observed LST.</a:t>
            </a:r>
          </a:p>
        </p:txBody>
      </p:sp>
      <p:pic>
        <p:nvPicPr>
          <p:cNvPr id="2052" name="Picture 6"/>
          <p:cNvPicPr>
            <a:picLocks noChangeAspect="1"/>
          </p:cNvPicPr>
          <p:nvPr/>
        </p:nvPicPr>
        <p:blipFill>
          <a:blip r:embed="rId3" cstate="print"/>
          <a:srcRect/>
          <a:stretch>
            <a:fillRect/>
          </a:stretch>
        </p:blipFill>
        <p:spPr bwMode="auto">
          <a:xfrm>
            <a:off x="5357070" y="5875338"/>
            <a:ext cx="3733800" cy="982662"/>
          </a:xfrm>
          <a:prstGeom prst="rect">
            <a:avLst/>
          </a:prstGeom>
          <a:noFill/>
          <a:ln w="9525">
            <a:noFill/>
            <a:miter lim="800000"/>
            <a:headEnd/>
            <a:tailEnd/>
          </a:ln>
        </p:spPr>
      </p:pic>
      <p:pic>
        <p:nvPicPr>
          <p:cNvPr id="2053" name="Picture 2"/>
          <p:cNvPicPr>
            <a:picLocks noChangeAspect="1" noChangeArrowheads="1"/>
          </p:cNvPicPr>
          <p:nvPr/>
        </p:nvPicPr>
        <p:blipFill>
          <a:blip r:embed="rId4" cstate="print"/>
          <a:srcRect/>
          <a:stretch>
            <a:fillRect/>
          </a:stretch>
        </p:blipFill>
        <p:spPr bwMode="auto">
          <a:xfrm>
            <a:off x="4432300" y="1676400"/>
            <a:ext cx="4711700" cy="2481263"/>
          </a:xfrm>
          <a:prstGeom prst="rect">
            <a:avLst/>
          </a:prstGeom>
          <a:noFill/>
          <a:ln w="9525">
            <a:noFill/>
            <a:miter lim="800000"/>
            <a:headEnd/>
            <a:tailEnd/>
          </a:ln>
        </p:spPr>
      </p:pic>
      <p:sp>
        <p:nvSpPr>
          <p:cNvPr id="2054" name="Rectangle 3"/>
          <p:cNvSpPr>
            <a:spLocks noChangeArrowheads="1"/>
          </p:cNvSpPr>
          <p:nvPr/>
        </p:nvSpPr>
        <p:spPr bwMode="auto">
          <a:xfrm>
            <a:off x="4495800" y="4191000"/>
            <a:ext cx="4648200" cy="1708150"/>
          </a:xfrm>
          <a:prstGeom prst="rect">
            <a:avLst/>
          </a:prstGeom>
          <a:noFill/>
          <a:ln w="9525">
            <a:noFill/>
            <a:miter lim="800000"/>
            <a:headEnd/>
            <a:tailEnd/>
          </a:ln>
        </p:spPr>
        <p:txBody>
          <a:bodyPr anchor="ctr">
            <a:spAutoFit/>
          </a:bodyPr>
          <a:lstStyle/>
          <a:p>
            <a:pPr algn="just"/>
            <a:r>
              <a:rPr lang="en-US" sz="1500" b="1">
                <a:latin typeface="Times New Roman" pitchFamily="18" charset="0"/>
                <a:ea typeface="Calibri" pitchFamily="34" charset="0"/>
                <a:cs typeface="Times New Roman" pitchFamily="18" charset="0"/>
              </a:rPr>
              <a:t>Figure .</a:t>
            </a:r>
            <a:r>
              <a:rPr lang="en-US" sz="1500">
                <a:latin typeface="Times New Roman" pitchFamily="18" charset="0"/>
                <a:ea typeface="Calibri" pitchFamily="34" charset="0"/>
                <a:cs typeface="Times New Roman" pitchFamily="18" charset="0"/>
              </a:rPr>
              <a:t>  Estimated universal angular dependence of </a:t>
            </a:r>
          </a:p>
          <a:p>
            <a:pPr algn="just"/>
            <a:r>
              <a:rPr lang="en-US" sz="1500">
                <a:latin typeface="Times New Roman" pitchFamily="18" charset="0"/>
                <a:ea typeface="Calibri" pitchFamily="34" charset="0"/>
                <a:cs typeface="Times New Roman" pitchFamily="18" charset="0"/>
              </a:rPr>
              <a:t>satellite observed LST for different solar zenith angles </a:t>
            </a:r>
            <a:r>
              <a:rPr lang="en-US" sz="1500" i="1">
                <a:latin typeface="Times New Roman" pitchFamily="18" charset="0"/>
                <a:ea typeface="Calibri" pitchFamily="34" charset="0"/>
                <a:cs typeface="Times New Roman" pitchFamily="18" charset="0"/>
              </a:rPr>
              <a:t>ξ</a:t>
            </a:r>
            <a:r>
              <a:rPr lang="en-US" sz="1500">
                <a:latin typeface="Times New Roman" pitchFamily="18" charset="0"/>
                <a:ea typeface="Calibri" pitchFamily="34" charset="0"/>
                <a:cs typeface="Times New Roman" pitchFamily="18" charset="0"/>
              </a:rPr>
              <a:t>.  </a:t>
            </a:r>
            <a:r>
              <a:rPr lang="en-US" sz="1500" i="1">
                <a:latin typeface="Times New Roman" pitchFamily="18" charset="0"/>
                <a:ea typeface="Calibri" pitchFamily="34" charset="0"/>
                <a:cs typeface="Times New Roman" pitchFamily="18" charset="0"/>
              </a:rPr>
              <a:t>T</a:t>
            </a:r>
            <a:r>
              <a:rPr lang="en-US" sz="1500">
                <a:latin typeface="Times New Roman" pitchFamily="18" charset="0"/>
                <a:ea typeface="Calibri" pitchFamily="34" charset="0"/>
                <a:cs typeface="Times New Roman" pitchFamily="18" charset="0"/>
              </a:rPr>
              <a:t>(</a:t>
            </a:r>
            <a:r>
              <a:rPr lang="en-US" sz="1500" i="1">
                <a:latin typeface="Times New Roman" pitchFamily="18" charset="0"/>
                <a:ea typeface="Calibri" pitchFamily="34" charset="0"/>
                <a:cs typeface="Times New Roman" pitchFamily="18" charset="0"/>
              </a:rPr>
              <a:t>γ</a:t>
            </a:r>
            <a:r>
              <a:rPr lang="en-US" sz="1500">
                <a:latin typeface="Times New Roman" pitchFamily="18" charset="0"/>
                <a:ea typeface="Calibri" pitchFamily="34" charset="0"/>
                <a:cs typeface="Times New Roman" pitchFamily="18" charset="0"/>
              </a:rPr>
              <a:t>,</a:t>
            </a:r>
            <a:r>
              <a:rPr lang="en-US" sz="1500" i="1">
                <a:latin typeface="Times New Roman" pitchFamily="18" charset="0"/>
                <a:ea typeface="Calibri" pitchFamily="34" charset="0"/>
                <a:cs typeface="Times New Roman" pitchFamily="18" charset="0"/>
              </a:rPr>
              <a:t>ξ</a:t>
            </a:r>
            <a:r>
              <a:rPr lang="en-US" sz="1500">
                <a:latin typeface="Times New Roman" pitchFamily="18" charset="0"/>
                <a:ea typeface="Calibri" pitchFamily="34" charset="0"/>
                <a:cs typeface="Times New Roman" pitchFamily="18" charset="0"/>
              </a:rPr>
              <a:t>,</a:t>
            </a:r>
            <a:r>
              <a:rPr lang="en-US" sz="1500" i="1">
                <a:latin typeface="Times New Roman" pitchFamily="18" charset="0"/>
                <a:ea typeface="Calibri" pitchFamily="34" charset="0"/>
                <a:cs typeface="Times New Roman" pitchFamily="18" charset="0"/>
              </a:rPr>
              <a:t>β</a:t>
            </a:r>
            <a:r>
              <a:rPr lang="en-US" sz="1500">
                <a:latin typeface="Times New Roman" pitchFamily="18" charset="0"/>
                <a:ea typeface="Calibri" pitchFamily="34" charset="0"/>
                <a:cs typeface="Times New Roman" pitchFamily="18" charset="0"/>
              </a:rPr>
              <a:t>)/</a:t>
            </a:r>
            <a:r>
              <a:rPr lang="en-US" sz="1500" i="1">
                <a:latin typeface="Times New Roman" pitchFamily="18" charset="0"/>
                <a:ea typeface="Calibri" pitchFamily="34" charset="0"/>
                <a:cs typeface="Times New Roman" pitchFamily="18" charset="0"/>
              </a:rPr>
              <a:t>T</a:t>
            </a:r>
            <a:r>
              <a:rPr lang="en-US" sz="1500" baseline="-30000">
                <a:latin typeface="Times New Roman" pitchFamily="18" charset="0"/>
                <a:ea typeface="Calibri" pitchFamily="34" charset="0"/>
                <a:cs typeface="Times New Roman" pitchFamily="18" charset="0"/>
              </a:rPr>
              <a:t>0</a:t>
            </a:r>
            <a:r>
              <a:rPr lang="en-US" sz="1500">
                <a:latin typeface="Times New Roman" pitchFamily="18" charset="0"/>
                <a:ea typeface="Calibri" pitchFamily="34" charset="0"/>
                <a:cs typeface="Times New Roman" pitchFamily="18" charset="0"/>
              </a:rPr>
              <a:t> is displayed in a polar coordinate system (viewing zenith angle </a:t>
            </a:r>
            <a:r>
              <a:rPr lang="en-US" sz="1500" i="1">
                <a:latin typeface="Times New Roman" pitchFamily="18" charset="0"/>
                <a:ea typeface="Calibri" pitchFamily="34" charset="0"/>
                <a:cs typeface="Times New Roman" pitchFamily="18" charset="0"/>
              </a:rPr>
              <a:t>γ</a:t>
            </a:r>
            <a:r>
              <a:rPr lang="en-US" sz="1500">
                <a:latin typeface="Times New Roman" pitchFamily="18" charset="0"/>
                <a:ea typeface="Calibri" pitchFamily="34" charset="0"/>
                <a:cs typeface="Times New Roman" pitchFamily="18" charset="0"/>
              </a:rPr>
              <a:t> – radial coordinate 0-90º, relative azimuth </a:t>
            </a:r>
            <a:r>
              <a:rPr lang="en-US" sz="1500" i="1">
                <a:latin typeface="Times New Roman" pitchFamily="18" charset="0"/>
                <a:ea typeface="Calibri" pitchFamily="34" charset="0"/>
                <a:cs typeface="Times New Roman" pitchFamily="18" charset="0"/>
              </a:rPr>
              <a:t>β</a:t>
            </a:r>
            <a:r>
              <a:rPr lang="en-US" sz="1500">
                <a:latin typeface="Times New Roman" pitchFamily="18" charset="0"/>
                <a:ea typeface="Calibri" pitchFamily="34" charset="0"/>
                <a:cs typeface="Times New Roman" pitchFamily="18" charset="0"/>
              </a:rPr>
              <a:t> - angular coordinate 0-360º).  The value of this function at the center of each subplot (</a:t>
            </a:r>
            <a:r>
              <a:rPr lang="en-US" sz="1500" i="1">
                <a:latin typeface="Times New Roman" pitchFamily="18" charset="0"/>
                <a:ea typeface="Calibri" pitchFamily="34" charset="0"/>
                <a:cs typeface="Times New Roman" pitchFamily="18" charset="0"/>
              </a:rPr>
              <a:t>γ=0</a:t>
            </a:r>
            <a:r>
              <a:rPr lang="en-US" sz="1500">
                <a:latin typeface="Times New Roman" pitchFamily="18" charset="0"/>
                <a:ea typeface="Calibri" pitchFamily="34" charset="0"/>
                <a:cs typeface="Times New Roman" pitchFamily="18" charset="0"/>
              </a:rPr>
              <a:t>) is equal to one, by definition.</a:t>
            </a:r>
            <a:endParaRPr lang="en-US" sz="1500">
              <a:ea typeface="Calibri" pitchFamily="34" charset="0"/>
              <a:cs typeface="Times New Roman" pitchFamily="18" charset="0"/>
            </a:endParaRPr>
          </a:p>
        </p:txBody>
      </p:sp>
      <p:sp>
        <p:nvSpPr>
          <p:cNvPr id="2055" name="TextBox 8"/>
          <p:cNvSpPr txBox="1">
            <a:spLocks noChangeArrowheads="1"/>
          </p:cNvSpPr>
          <p:nvPr/>
        </p:nvSpPr>
        <p:spPr bwMode="auto">
          <a:xfrm>
            <a:off x="604008" y="6019800"/>
            <a:ext cx="4724400" cy="830263"/>
          </a:xfrm>
          <a:prstGeom prst="rect">
            <a:avLst/>
          </a:prstGeom>
          <a:noFill/>
          <a:ln w="9525">
            <a:noFill/>
            <a:miter lim="800000"/>
            <a:headEnd/>
            <a:tailEnd/>
          </a:ln>
        </p:spPr>
        <p:txBody>
          <a:bodyPr>
            <a:spAutoFit/>
          </a:bodyPr>
          <a:lstStyle/>
          <a:p>
            <a:r>
              <a:rPr lang="en-US" sz="1200" dirty="0">
                <a:solidFill>
                  <a:srgbClr val="0070C0"/>
                </a:solidFill>
                <a:latin typeface="Calibri" pitchFamily="34" charset="0"/>
              </a:rPr>
              <a:t>Publication:  </a:t>
            </a:r>
            <a:r>
              <a:rPr lang="en-US" sz="1200" dirty="0" err="1">
                <a:solidFill>
                  <a:srgbClr val="0070C0"/>
                </a:solidFill>
                <a:latin typeface="Calibri" pitchFamily="34" charset="0"/>
              </a:rPr>
              <a:t>Vinnikov</a:t>
            </a:r>
            <a:r>
              <a:rPr lang="en-US" sz="1200" dirty="0">
                <a:solidFill>
                  <a:srgbClr val="0070C0"/>
                </a:solidFill>
                <a:latin typeface="Calibri" pitchFamily="34" charset="0"/>
              </a:rPr>
              <a:t>, K. Y., Y. Yu, M. D. Goldberg, D. </a:t>
            </a:r>
            <a:r>
              <a:rPr lang="en-US" sz="1200" dirty="0" err="1">
                <a:solidFill>
                  <a:srgbClr val="0070C0"/>
                </a:solidFill>
                <a:latin typeface="Calibri" pitchFamily="34" charset="0"/>
              </a:rPr>
              <a:t>Tarpley</a:t>
            </a:r>
            <a:r>
              <a:rPr lang="en-US" sz="1200" dirty="0">
                <a:solidFill>
                  <a:srgbClr val="0070C0"/>
                </a:solidFill>
                <a:latin typeface="Calibri" pitchFamily="34" charset="0"/>
              </a:rPr>
              <a:t>, P. Romanov, I. Laszlo, and M. Chen (2012), Angular anisotropy of satellite observations of land surface temperature, </a:t>
            </a:r>
            <a:r>
              <a:rPr lang="en-US" sz="1200" dirty="0" err="1">
                <a:solidFill>
                  <a:srgbClr val="0070C0"/>
                </a:solidFill>
                <a:latin typeface="Calibri" pitchFamily="34" charset="0"/>
              </a:rPr>
              <a:t>Geophys</a:t>
            </a:r>
            <a:r>
              <a:rPr lang="en-US" sz="1200" dirty="0">
                <a:solidFill>
                  <a:srgbClr val="0070C0"/>
                </a:solidFill>
                <a:latin typeface="Calibri" pitchFamily="34" charset="0"/>
              </a:rPr>
              <a:t>. Res. Let. , 39, </a:t>
            </a:r>
            <a:r>
              <a:rPr lang="en-US" sz="1200" dirty="0" err="1">
                <a:solidFill>
                  <a:srgbClr val="0070C0"/>
                </a:solidFill>
                <a:latin typeface="Calibri" pitchFamily="34" charset="0"/>
              </a:rPr>
              <a:t>L23802</a:t>
            </a:r>
            <a:r>
              <a:rPr lang="en-US" sz="1200" dirty="0">
                <a:solidFill>
                  <a:srgbClr val="0070C0"/>
                </a:solidFill>
                <a:latin typeface="Calibri" pitchFamily="34" charset="0"/>
              </a:rPr>
              <a:t>, </a:t>
            </a:r>
            <a:r>
              <a:rPr lang="en-US" sz="1200" dirty="0" err="1">
                <a:solidFill>
                  <a:srgbClr val="0070C0"/>
                </a:solidFill>
                <a:latin typeface="Calibri" pitchFamily="34" charset="0"/>
              </a:rPr>
              <a:t>doi:10.1029</a:t>
            </a:r>
            <a:r>
              <a:rPr lang="en-US" sz="1200" dirty="0">
                <a:solidFill>
                  <a:srgbClr val="0070C0"/>
                </a:solidFill>
                <a:latin typeface="Calibri" pitchFamily="34" charset="0"/>
              </a:rPr>
              <a:t>/</a:t>
            </a:r>
            <a:r>
              <a:rPr lang="en-US" sz="1200" dirty="0" err="1">
                <a:solidFill>
                  <a:srgbClr val="0070C0"/>
                </a:solidFill>
                <a:latin typeface="Calibri" pitchFamily="34" charset="0"/>
              </a:rPr>
              <a:t>2012GL054059</a:t>
            </a:r>
            <a:endParaRPr lang="en-US" sz="1200" dirty="0">
              <a:solidFill>
                <a:srgbClr val="0070C0"/>
              </a:solidFill>
              <a:latin typeface="Calibri" pitchFamily="34" charset="0"/>
            </a:endParaRPr>
          </a:p>
        </p:txBody>
      </p:sp>
      <p:sp>
        <p:nvSpPr>
          <p:cNvPr id="8" name="TextBox 7"/>
          <p:cNvSpPr txBox="1"/>
          <p:nvPr/>
        </p:nvSpPr>
        <p:spPr>
          <a:xfrm>
            <a:off x="699" y="6392411"/>
            <a:ext cx="694421" cy="369332"/>
          </a:xfrm>
          <a:prstGeom prst="rect">
            <a:avLst/>
          </a:prstGeom>
          <a:noFill/>
        </p:spPr>
        <p:txBody>
          <a:bodyPr wrap="none" rtlCol="0">
            <a:spAutoFit/>
          </a:bodyPr>
          <a:lstStyle/>
          <a:p>
            <a:r>
              <a:rPr lang="en-US" dirty="0" smtClean="0"/>
              <a:t>W-66</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09600"/>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0000FF"/>
                </a:solidFill>
                <a:latin typeface="Arial" pitchFamily="34" charset="0"/>
                <a:cs typeface="Arial" pitchFamily="34" charset="0"/>
              </a:rPr>
              <a:t>Arctic and Antarctic Satellite Composites: </a:t>
            </a:r>
          </a:p>
          <a:p>
            <a:r>
              <a:rPr lang="en-US" sz="2800" dirty="0" smtClean="0">
                <a:solidFill>
                  <a:srgbClr val="0000FF"/>
                </a:solidFill>
                <a:latin typeface="Arial" pitchFamily="34" charset="0"/>
                <a:cs typeface="Arial" pitchFamily="34" charset="0"/>
              </a:rPr>
              <a:t>Construction and Applications</a:t>
            </a:r>
            <a:br>
              <a:rPr lang="en-US" sz="2800" dirty="0" smtClean="0">
                <a:solidFill>
                  <a:srgbClr val="0000FF"/>
                </a:solidFill>
                <a:latin typeface="Arial" pitchFamily="34" charset="0"/>
                <a:cs typeface="Arial" pitchFamily="34" charset="0"/>
              </a:rPr>
            </a:br>
            <a:r>
              <a:rPr lang="en-US" sz="2000" dirty="0" smtClean="0">
                <a:solidFill>
                  <a:srgbClr val="0000FF"/>
                </a:solidFill>
                <a:latin typeface="Arial" pitchFamily="34" charset="0"/>
                <a:cs typeface="Arial" pitchFamily="34" charset="0"/>
              </a:rPr>
              <a:t>Matthew Lazzara, Dave </a:t>
            </a:r>
            <a:r>
              <a:rPr lang="en-US" sz="2000" dirty="0" err="1" smtClean="0">
                <a:solidFill>
                  <a:srgbClr val="0000FF"/>
                </a:solidFill>
                <a:latin typeface="Arial" pitchFamily="34" charset="0"/>
                <a:cs typeface="Arial" pitchFamily="34" charset="0"/>
              </a:rPr>
              <a:t>Santek</a:t>
            </a:r>
            <a:r>
              <a:rPr lang="en-US" sz="2000" dirty="0" smtClean="0">
                <a:solidFill>
                  <a:srgbClr val="0000FF"/>
                </a:solidFill>
                <a:latin typeface="Arial" pitchFamily="34" charset="0"/>
                <a:cs typeface="Arial" pitchFamily="34" charset="0"/>
              </a:rPr>
              <a:t>, Rick </a:t>
            </a:r>
            <a:r>
              <a:rPr lang="en-US" sz="2000" dirty="0" err="1" smtClean="0">
                <a:solidFill>
                  <a:srgbClr val="0000FF"/>
                </a:solidFill>
                <a:latin typeface="Arial" pitchFamily="34" charset="0"/>
                <a:cs typeface="Arial" pitchFamily="34" charset="0"/>
              </a:rPr>
              <a:t>Kohrs</a:t>
            </a:r>
            <a:r>
              <a:rPr lang="en-US" sz="2000" dirty="0" smtClean="0">
                <a:solidFill>
                  <a:srgbClr val="0000FF"/>
                </a:solidFill>
                <a:latin typeface="Arial" pitchFamily="34" charset="0"/>
                <a:cs typeface="Arial" pitchFamily="34" charset="0"/>
              </a:rPr>
              <a:t>, Brett Hoover, &amp; Dave </a:t>
            </a:r>
            <a:r>
              <a:rPr lang="en-US" sz="2000" dirty="0" err="1" smtClean="0">
                <a:solidFill>
                  <a:srgbClr val="0000FF"/>
                </a:solidFill>
                <a:latin typeface="Arial" pitchFamily="34" charset="0"/>
                <a:cs typeface="Arial" pitchFamily="34" charset="0"/>
              </a:rPr>
              <a:t>Mikolajczyk</a:t>
            </a:r>
            <a:endParaRPr lang="en-US" sz="2000" dirty="0" smtClean="0">
              <a:solidFill>
                <a:srgbClr val="0000FF"/>
              </a:solidFill>
              <a:latin typeface="Arial" pitchFamily="34" charset="0"/>
              <a:cs typeface="Arial" pitchFamily="34" charset="0"/>
            </a:endParaRPr>
          </a:p>
          <a:p>
            <a:r>
              <a:rPr lang="en-US" sz="1800" dirty="0" smtClean="0">
                <a:solidFill>
                  <a:srgbClr val="0000FF"/>
                </a:solidFill>
                <a:latin typeface="Arial" pitchFamily="34" charset="0"/>
                <a:cs typeface="Arial" pitchFamily="34" charset="0"/>
              </a:rPr>
              <a:t>Antarctic Meteorological Research Center, Space Science and Engineering Center, CIMSS, University of Wisconsin-Madison, Madison, WI</a:t>
            </a:r>
            <a:endParaRPr lang="en-US" sz="18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76200" y="2057400"/>
            <a:ext cx="5181600" cy="4800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lang="en-US" sz="2800" kern="0" dirty="0" smtClean="0">
                <a:solidFill>
                  <a:srgbClr val="333399"/>
                </a:solidFill>
                <a:latin typeface="Arial"/>
              </a:rPr>
              <a:t>A satellite mosaic using both Polar-orbiting &amp; Geostationary Satellites</a:t>
            </a:r>
            <a:r>
              <a:rPr kumimoji="0" lang="en-US" sz="2800" b="0" i="0" u="none" strike="noStrike" kern="0" cap="none" spc="0" normalizeH="0" baseline="0" noProof="0" dirty="0" smtClean="0">
                <a:ln>
                  <a:noFill/>
                </a:ln>
                <a:solidFill>
                  <a:srgbClr val="333399"/>
                </a:solidFill>
                <a:effectLst/>
                <a:uLnTx/>
                <a:uFillTx/>
                <a:latin typeface="Arial"/>
                <a:ea typeface="+mn-ea"/>
                <a:cs typeface="+mn-cs"/>
              </a:rPr>
              <a:t> </a:t>
            </a:r>
            <a:endParaRPr lang="en-US" sz="2800" kern="0" dirty="0">
              <a:solidFill>
                <a:srgbClr val="333399"/>
              </a:solidFill>
              <a:latin typeface="Arial"/>
            </a:endParaRPr>
          </a:p>
          <a:p>
            <a:pPr marL="742950" lvl="1" indent="-285750" algn="l" fontAlgn="base">
              <a:lnSpc>
                <a:spcPct val="90000"/>
              </a:lnSpc>
              <a:spcAft>
                <a:spcPct val="0"/>
              </a:spcAft>
              <a:buFontTx/>
              <a:buChar char="–"/>
            </a:pPr>
            <a:r>
              <a:rPr lang="en-US" sz="2000" kern="0" baseline="0" dirty="0" smtClean="0">
                <a:solidFill>
                  <a:srgbClr val="009999"/>
                </a:solidFill>
                <a:latin typeface="Arial"/>
              </a:rPr>
              <a:t>Made hourly at 4 km resolution over both polar regions, 5 channels (IR, WV, Vis, LWIR,</a:t>
            </a:r>
            <a:r>
              <a:rPr lang="en-US" sz="2000" kern="0" dirty="0" smtClean="0">
                <a:solidFill>
                  <a:srgbClr val="009999"/>
                </a:solidFill>
                <a:latin typeface="Arial"/>
              </a:rPr>
              <a:t> SWIR)</a:t>
            </a:r>
            <a:endParaRPr lang="en-US" sz="2000" kern="0" baseline="0" dirty="0" smtClean="0">
              <a:solidFill>
                <a:srgbClr val="009999"/>
              </a:solidFill>
              <a:latin typeface="Arial"/>
            </a:endParaRPr>
          </a:p>
          <a:p>
            <a:pPr marL="742950" lvl="1" indent="-285750" algn="l" fontAlgn="base">
              <a:lnSpc>
                <a:spcPct val="90000"/>
              </a:lnSpc>
              <a:spcAft>
                <a:spcPct val="0"/>
              </a:spcAft>
              <a:buFontTx/>
              <a:buChar char="–"/>
            </a:pPr>
            <a:r>
              <a:rPr kumimoji="0" lang="en-US" sz="2000" b="0" i="0" u="none" strike="noStrike" kern="0" cap="none" spc="0" normalizeH="0" noProof="0" dirty="0" smtClean="0">
                <a:ln>
                  <a:noFill/>
                </a:ln>
                <a:solidFill>
                  <a:srgbClr val="009999"/>
                </a:solidFill>
                <a:effectLst/>
                <a:uLnTx/>
                <a:uFillTx/>
                <a:latin typeface="Arial"/>
              </a:rPr>
              <a:t>Made considering limb darkening, pixel resolution, observation time, etc.</a:t>
            </a:r>
            <a:endParaRPr kumimoji="0" lang="en-US" sz="2000" b="0" i="0" u="none" strike="noStrike" kern="0" cap="none" spc="0" normalizeH="0" baseline="0" noProof="0" dirty="0" smtClean="0">
              <a:ln>
                <a:noFill/>
              </a:ln>
              <a:solidFill>
                <a:srgbClr val="009999"/>
              </a:solidFill>
              <a:effectLst/>
              <a:uLnTx/>
              <a:uFillTx/>
              <a:latin typeface="Arial"/>
            </a:endParaRPr>
          </a:p>
          <a:p>
            <a:pPr marL="742950" lvl="1" indent="-285750" algn="l" fontAlgn="base">
              <a:lnSpc>
                <a:spcPct val="90000"/>
              </a:lnSpc>
              <a:spcAft>
                <a:spcPct val="0"/>
              </a:spcAft>
              <a:buFontTx/>
              <a:buChar char="–"/>
            </a:pPr>
            <a:r>
              <a:rPr lang="en-US" sz="2000" kern="0" dirty="0" smtClean="0">
                <a:solidFill>
                  <a:srgbClr val="009999"/>
                </a:solidFill>
                <a:latin typeface="Arial"/>
              </a:rPr>
              <a:t>Applications in forecasting, research, including making Atmospheric Motion Vectors (AMVs) from a version of the composite</a:t>
            </a:r>
          </a:p>
          <a:p>
            <a:pPr marL="742950" lvl="1" indent="-285750" algn="l" fontAlgn="base">
              <a:lnSpc>
                <a:spcPct val="90000"/>
              </a:lnSpc>
              <a:spcAft>
                <a:spcPct val="0"/>
              </a:spcAft>
              <a:buFontTx/>
              <a:buChar char="–"/>
            </a:pPr>
            <a:endParaRPr kumimoji="0" lang="en-US" sz="2000" b="0" i="0" u="none" strike="noStrike" kern="0" cap="none" spc="0" normalizeH="0" baseline="0" noProof="0" dirty="0" smtClean="0">
              <a:ln>
                <a:noFill/>
              </a:ln>
              <a:solidFill>
                <a:srgbClr val="009999"/>
              </a:solidFill>
              <a:effectLst/>
              <a:uLnTx/>
              <a:uFillTx/>
              <a:latin typeface="Arial"/>
            </a:endParaRPr>
          </a:p>
          <a:p>
            <a:pPr marL="742950" lvl="1" indent="-285750" algn="l" fontAlgn="base">
              <a:lnSpc>
                <a:spcPct val="90000"/>
              </a:lnSpc>
              <a:spcAft>
                <a:spcPct val="0"/>
              </a:spcAft>
              <a:buFontTx/>
              <a:buChar char="–"/>
            </a:pPr>
            <a:endParaRPr lang="en-US" sz="2000" kern="0" dirty="0">
              <a:solidFill>
                <a:srgbClr val="009999"/>
              </a:solidFill>
              <a:latin typeface="Arial"/>
            </a:endParaRPr>
          </a:p>
          <a:p>
            <a:pPr>
              <a:lnSpc>
                <a:spcPct val="90000"/>
              </a:lnSpc>
            </a:pP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5867800"/>
            <a:ext cx="3733800" cy="982579"/>
          </a:xfrm>
          <a:prstGeom prst="rect">
            <a:avLst/>
          </a:prstGeom>
        </p:spPr>
      </p:pic>
      <p:sp>
        <p:nvSpPr>
          <p:cNvPr id="8" name="TextBox 7"/>
          <p:cNvSpPr txBox="1"/>
          <p:nvPr/>
        </p:nvSpPr>
        <p:spPr>
          <a:xfrm>
            <a:off x="5486400" y="5559623"/>
            <a:ext cx="3352800" cy="307777"/>
          </a:xfrm>
          <a:prstGeom prst="rect">
            <a:avLst/>
          </a:prstGeom>
          <a:noFill/>
        </p:spPr>
        <p:txBody>
          <a:bodyPr wrap="square" rtlCol="0">
            <a:spAutoFit/>
          </a:bodyPr>
          <a:lstStyle/>
          <a:p>
            <a:r>
              <a:rPr lang="en-US" sz="1400" i="1" dirty="0" smtClean="0"/>
              <a:t>Arctic Infrared Composite Satellite Image</a:t>
            </a:r>
            <a:endParaRPr lang="en-US" sz="1400" i="1" dirty="0"/>
          </a:p>
        </p:txBody>
      </p:sp>
      <p:pic>
        <p:nvPicPr>
          <p:cNvPr id="13" name="Picture 12" descr="ARCTIC-IR-NOAA-SATELLITE-CONF-2013.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2018740"/>
            <a:ext cx="3505200" cy="3543860"/>
          </a:xfrm>
          <a:prstGeom prst="rect">
            <a:avLst/>
          </a:prstGeom>
        </p:spPr>
      </p:pic>
      <p:sp>
        <p:nvSpPr>
          <p:cNvPr id="9" name="TextBox 8"/>
          <p:cNvSpPr txBox="1"/>
          <p:nvPr/>
        </p:nvSpPr>
        <p:spPr>
          <a:xfrm>
            <a:off x="699" y="6392411"/>
            <a:ext cx="694421" cy="369332"/>
          </a:xfrm>
          <a:prstGeom prst="rect">
            <a:avLst/>
          </a:prstGeom>
          <a:noFill/>
        </p:spPr>
        <p:txBody>
          <a:bodyPr wrap="none" rtlCol="0">
            <a:spAutoFit/>
          </a:bodyPr>
          <a:lstStyle/>
          <a:p>
            <a:r>
              <a:rPr lang="en-US" dirty="0" smtClean="0"/>
              <a:t>W-68</a:t>
            </a:r>
            <a:endParaRPr lang="en-US" dirty="0"/>
          </a:p>
        </p:txBody>
      </p:sp>
    </p:spTree>
    <p:extLst>
      <p:ext uri="{BB962C8B-B14F-4D97-AF65-F5344CB8AC3E}">
        <p14:creationId xmlns:p14="http://schemas.microsoft.com/office/powerpoint/2010/main" val="2581624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609600" y="4876800"/>
            <a:ext cx="8077200" cy="685800"/>
          </a:xfrm>
          <a:prstGeom prst="roundRect">
            <a:avLst/>
          </a:prstGeom>
          <a:gradFill flip="none" rotWithShape="1">
            <a:gsLst>
              <a:gs pos="0">
                <a:srgbClr val="FCF269"/>
              </a:gs>
              <a:gs pos="100000">
                <a:srgbClr val="FFD12C"/>
              </a:gs>
            </a:gsLst>
            <a:lin ang="5400000" scaled="0"/>
            <a:tileRect/>
          </a:gra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5" name="Rectangle 5"/>
          <p:cNvSpPr txBox="1">
            <a:spLocks noChangeArrowheads="1"/>
          </p:cNvSpPr>
          <p:nvPr/>
        </p:nvSpPr>
        <p:spPr>
          <a:xfrm>
            <a:off x="76200" y="2057400"/>
            <a:ext cx="5562600" cy="2667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fontAlgn="base">
              <a:lnSpc>
                <a:spcPct val="90000"/>
              </a:lnSpc>
              <a:spcAft>
                <a:spcPct val="0"/>
              </a:spcAft>
              <a:buFontTx/>
              <a:buChar char="•"/>
            </a:pPr>
            <a:r>
              <a:rPr lang="en-US" sz="2800" kern="0" dirty="0" smtClean="0">
                <a:solidFill>
                  <a:srgbClr val="333399"/>
                </a:solidFill>
                <a:latin typeface="Arial"/>
              </a:rPr>
              <a:t>Data Analysis and Visualization</a:t>
            </a:r>
          </a:p>
          <a:p>
            <a:pPr marL="742950" lvl="1" indent="-285750" algn="l" fontAlgn="base">
              <a:lnSpc>
                <a:spcPct val="90000"/>
              </a:lnSpc>
              <a:spcAft>
                <a:spcPct val="0"/>
              </a:spcAft>
              <a:buFontTx/>
              <a:buChar char="–"/>
            </a:pPr>
            <a:r>
              <a:rPr lang="en-US" sz="2000" kern="0" dirty="0" smtClean="0">
                <a:solidFill>
                  <a:srgbClr val="009999"/>
                </a:solidFill>
                <a:latin typeface="Arial"/>
              </a:rPr>
              <a:t>Free, open-source software</a:t>
            </a:r>
            <a:endParaRPr lang="en-US" sz="2000" kern="0" dirty="0">
              <a:solidFill>
                <a:srgbClr val="333399"/>
              </a:solidFill>
              <a:latin typeface="Arial"/>
            </a:endParaRPr>
          </a:p>
          <a:p>
            <a:pPr marL="742950" lvl="1" indent="-285750" algn="l" fontAlgn="base">
              <a:lnSpc>
                <a:spcPct val="90000"/>
              </a:lnSpc>
              <a:spcAft>
                <a:spcPct val="0"/>
              </a:spcAft>
              <a:buFontTx/>
              <a:buChar char="–"/>
            </a:pPr>
            <a:r>
              <a:rPr lang="en-US" sz="2000" kern="0" dirty="0" smtClean="0">
                <a:solidFill>
                  <a:srgbClr val="009999"/>
                </a:solidFill>
                <a:latin typeface="Arial"/>
              </a:rPr>
              <a:t>Import data from </a:t>
            </a:r>
            <a:r>
              <a:rPr kumimoji="0" lang="en-US" sz="2000" b="0" i="0" u="none" strike="noStrike" kern="0" cap="none" spc="0" normalizeH="0" baseline="0" noProof="0" dirty="0" smtClean="0">
                <a:ln>
                  <a:noFill/>
                </a:ln>
                <a:solidFill>
                  <a:srgbClr val="009999"/>
                </a:solidFill>
                <a:effectLst/>
                <a:uLnTx/>
                <a:uFillTx/>
                <a:latin typeface="Arial"/>
              </a:rPr>
              <a:t>GOES,</a:t>
            </a:r>
            <a:r>
              <a:rPr kumimoji="0" lang="en-US" sz="2000" b="0" i="0" u="none" strike="noStrike" kern="0" cap="none" spc="0" normalizeH="0" noProof="0" dirty="0" smtClean="0">
                <a:ln>
                  <a:noFill/>
                </a:ln>
                <a:solidFill>
                  <a:srgbClr val="009999"/>
                </a:solidFill>
                <a:effectLst/>
                <a:uLnTx/>
                <a:uFillTx/>
                <a:latin typeface="Arial"/>
              </a:rPr>
              <a:t> MSG, MTSAT, FY2, GOES-R</a:t>
            </a:r>
            <a:endParaRPr lang="en-US" sz="2000" kern="0" dirty="0">
              <a:solidFill>
                <a:srgbClr val="009999"/>
              </a:solidFill>
              <a:latin typeface="Arial"/>
            </a:endParaRPr>
          </a:p>
          <a:p>
            <a:pPr marL="742950" lvl="1" indent="-285750" algn="l" fontAlgn="base">
              <a:lnSpc>
                <a:spcPct val="90000"/>
              </a:lnSpc>
              <a:spcAft>
                <a:spcPct val="0"/>
              </a:spcAft>
              <a:buFontTx/>
              <a:buChar char="–"/>
            </a:pPr>
            <a:r>
              <a:rPr kumimoji="0" lang="en-US" sz="2000" b="0" i="0" u="none" strike="noStrike" kern="0" cap="none" spc="0" normalizeH="0" noProof="0" dirty="0" smtClean="0">
                <a:ln>
                  <a:noFill/>
                </a:ln>
                <a:solidFill>
                  <a:srgbClr val="009999"/>
                </a:solidFill>
                <a:effectLst/>
                <a:uLnTx/>
                <a:uFillTx/>
                <a:latin typeface="Arial"/>
              </a:rPr>
              <a:t>Overlay grids and observations</a:t>
            </a:r>
          </a:p>
          <a:p>
            <a:pPr marL="742950" lvl="1" indent="-285750" algn="l" fontAlgn="base">
              <a:lnSpc>
                <a:spcPct val="90000"/>
              </a:lnSpc>
              <a:spcAft>
                <a:spcPct val="0"/>
              </a:spcAft>
              <a:buFontTx/>
              <a:buChar char="–"/>
            </a:pPr>
            <a:r>
              <a:rPr lang="en-US" sz="2000" kern="0" noProof="0" dirty="0" smtClean="0">
                <a:solidFill>
                  <a:srgbClr val="009999"/>
                </a:solidFill>
                <a:latin typeface="Arial"/>
              </a:rPr>
              <a:t>Use with data from </a:t>
            </a:r>
            <a:r>
              <a:rPr lang="en-US" sz="2000" kern="0" noProof="0" dirty="0" err="1" smtClean="0">
                <a:solidFill>
                  <a:srgbClr val="009999"/>
                </a:solidFill>
                <a:latin typeface="Arial"/>
              </a:rPr>
              <a:t>EUMETCast</a:t>
            </a:r>
            <a:r>
              <a:rPr lang="en-US" sz="2000" kern="0" noProof="0" dirty="0" smtClean="0">
                <a:solidFill>
                  <a:srgbClr val="009999"/>
                </a:solidFill>
                <a:latin typeface="Arial"/>
              </a:rPr>
              <a:t> and </a:t>
            </a:r>
            <a:r>
              <a:rPr lang="en-US" sz="2000" kern="0" noProof="0" dirty="0" err="1" smtClean="0">
                <a:solidFill>
                  <a:srgbClr val="009999"/>
                </a:solidFill>
                <a:latin typeface="Arial"/>
              </a:rPr>
              <a:t>GEONETCast</a:t>
            </a:r>
            <a:r>
              <a:rPr lang="en-US" sz="2000" kern="0" noProof="0" dirty="0" smtClean="0">
                <a:solidFill>
                  <a:srgbClr val="009999"/>
                </a:solidFill>
                <a:latin typeface="Arial"/>
              </a:rPr>
              <a:t> Americas</a:t>
            </a:r>
            <a:endParaRPr lang="en-US" sz="2000" kern="0" noProof="0" dirty="0">
              <a:solidFill>
                <a:srgbClr val="009999"/>
              </a:solidFill>
              <a:latin typeface="Arial"/>
            </a:endParaRPr>
          </a:p>
          <a:p>
            <a:pPr lvl="1" algn="l" fontAlgn="base">
              <a:lnSpc>
                <a:spcPct val="90000"/>
              </a:lnSpc>
              <a:spcAft>
                <a:spcPct val="0"/>
              </a:spcAft>
            </a:pPr>
            <a:endParaRPr lang="en-US" sz="2400" b="1" kern="0" dirty="0" smtClean="0">
              <a:solidFill>
                <a:schemeClr val="tx1"/>
              </a:solidFill>
              <a:latin typeface="Arial"/>
            </a:endParaRPr>
          </a:p>
        </p:txBody>
      </p:sp>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McIDAS-V: A </a:t>
            </a:r>
            <a:r>
              <a:rPr lang="en-US" sz="2800" dirty="0" smtClean="0">
                <a:solidFill>
                  <a:srgbClr val="0000FF"/>
                </a:solidFill>
                <a:latin typeface="Arial" pitchFamily="34" charset="0"/>
                <a:cs typeface="Arial" pitchFamily="34" charset="0"/>
              </a:rPr>
              <a:t>Powerful Visualization </a:t>
            </a:r>
            <a:r>
              <a:rPr lang="en-US" sz="2800" dirty="0">
                <a:solidFill>
                  <a:srgbClr val="0000FF"/>
                </a:solidFill>
                <a:latin typeface="Arial" pitchFamily="34" charset="0"/>
                <a:cs typeface="Arial" pitchFamily="34" charset="0"/>
              </a:rPr>
              <a:t>and </a:t>
            </a:r>
            <a:r>
              <a:rPr lang="en-US" sz="2800" dirty="0" smtClean="0">
                <a:solidFill>
                  <a:srgbClr val="0000FF"/>
                </a:solidFill>
                <a:latin typeface="Arial" pitchFamily="34" charset="0"/>
                <a:cs typeface="Arial" pitchFamily="34" charset="0"/>
              </a:rPr>
              <a:t>Data Analysis Tool </a:t>
            </a:r>
            <a:r>
              <a:rPr lang="en-US" sz="2800" dirty="0">
                <a:solidFill>
                  <a:srgbClr val="0000FF"/>
                </a:solidFill>
                <a:latin typeface="Arial" pitchFamily="34" charset="0"/>
                <a:cs typeface="Arial" pitchFamily="34" charset="0"/>
              </a:rPr>
              <a:t>for </a:t>
            </a:r>
            <a:r>
              <a:rPr lang="en-US" sz="2800" dirty="0" smtClean="0">
                <a:solidFill>
                  <a:srgbClr val="0000FF"/>
                </a:solidFill>
                <a:latin typeface="Arial" pitchFamily="34" charset="0"/>
                <a:cs typeface="Arial" pitchFamily="34" charset="0"/>
              </a:rPr>
              <a:t>Geostationary Environmental </a:t>
            </a:r>
            <a:r>
              <a:rPr lang="en-US" sz="2800" dirty="0">
                <a:solidFill>
                  <a:srgbClr val="0000FF"/>
                </a:solidFill>
                <a:latin typeface="Arial" pitchFamily="34" charset="0"/>
                <a:cs typeface="Arial" pitchFamily="34" charset="0"/>
              </a:rPr>
              <a:t>S</a:t>
            </a:r>
            <a:r>
              <a:rPr lang="en-US" sz="2800" dirty="0" smtClean="0">
                <a:solidFill>
                  <a:srgbClr val="0000FF"/>
                </a:solidFill>
                <a:latin typeface="Arial" pitchFamily="34" charset="0"/>
                <a:cs typeface="Arial" pitchFamily="34" charset="0"/>
              </a:rPr>
              <a:t>atellites</a:t>
            </a:r>
          </a:p>
          <a:p>
            <a:r>
              <a:rPr lang="en-US" sz="2400" dirty="0" smtClean="0">
                <a:solidFill>
                  <a:srgbClr val="0000FF"/>
                </a:solidFill>
                <a:latin typeface="Arial" pitchFamily="34" charset="0"/>
                <a:cs typeface="Arial" pitchFamily="34" charset="0"/>
              </a:rPr>
              <a:t>D. Santek, T. </a:t>
            </a:r>
            <a:r>
              <a:rPr lang="en-US" sz="2400" dirty="0" err="1" smtClean="0">
                <a:solidFill>
                  <a:srgbClr val="0000FF"/>
                </a:solidFill>
                <a:latin typeface="Arial" pitchFamily="34" charset="0"/>
                <a:cs typeface="Arial" pitchFamily="34" charset="0"/>
              </a:rPr>
              <a:t>Achtor</a:t>
            </a:r>
            <a:r>
              <a:rPr lang="en-US" sz="2400" dirty="0" smtClean="0">
                <a:solidFill>
                  <a:srgbClr val="0000FF"/>
                </a:solidFill>
                <a:latin typeface="Arial" pitchFamily="34" charset="0"/>
                <a:cs typeface="Arial" pitchFamily="34" charset="0"/>
              </a:rPr>
              <a:t>, </a:t>
            </a:r>
            <a:r>
              <a:rPr lang="en-US" sz="2400" dirty="0">
                <a:solidFill>
                  <a:srgbClr val="0000FF"/>
                </a:solidFill>
                <a:latin typeface="Arial" pitchFamily="34" charset="0"/>
                <a:cs typeface="Arial" pitchFamily="34" charset="0"/>
              </a:rPr>
              <a:t>T</a:t>
            </a:r>
            <a:r>
              <a:rPr lang="en-US" sz="2400" dirty="0" smtClean="0">
                <a:solidFill>
                  <a:srgbClr val="0000FF"/>
                </a:solidFill>
                <a:latin typeface="Arial" pitchFamily="34" charset="0"/>
                <a:cs typeface="Arial" pitchFamily="34" charset="0"/>
              </a:rPr>
              <a:t>. Rink, </a:t>
            </a:r>
            <a:r>
              <a:rPr lang="en-US" sz="2400" dirty="0">
                <a:solidFill>
                  <a:srgbClr val="0000FF"/>
                </a:solidFill>
                <a:latin typeface="Arial" pitchFamily="34" charset="0"/>
                <a:cs typeface="Arial" pitchFamily="34" charset="0"/>
              </a:rPr>
              <a:t>W</a:t>
            </a:r>
            <a:r>
              <a:rPr lang="en-US" sz="2400" dirty="0" smtClean="0">
                <a:solidFill>
                  <a:srgbClr val="0000FF"/>
                </a:solidFill>
                <a:latin typeface="Arial" pitchFamily="34" charset="0"/>
                <a:cs typeface="Arial" pitchFamily="34" charset="0"/>
              </a:rPr>
              <a:t>. </a:t>
            </a:r>
            <a:r>
              <a:rPr lang="en-US" sz="2400" dirty="0" err="1" smtClean="0">
                <a:solidFill>
                  <a:srgbClr val="0000FF"/>
                </a:solidFill>
                <a:latin typeface="Arial" pitchFamily="34" charset="0"/>
                <a:cs typeface="Arial" pitchFamily="34" charset="0"/>
              </a:rPr>
              <a:t>Straka</a:t>
            </a:r>
            <a:r>
              <a:rPr lang="en-US" sz="2400" dirty="0" smtClean="0">
                <a:solidFill>
                  <a:srgbClr val="0000FF"/>
                </a:solidFill>
                <a:latin typeface="Arial" pitchFamily="34" charset="0"/>
                <a:cs typeface="Arial" pitchFamily="34" charset="0"/>
              </a:rPr>
              <a:t>, J. </a:t>
            </a:r>
            <a:r>
              <a:rPr lang="en-US" sz="2400" dirty="0" err="1" smtClean="0">
                <a:solidFill>
                  <a:srgbClr val="0000FF"/>
                </a:solidFill>
                <a:latin typeface="Arial" pitchFamily="34" charset="0"/>
                <a:cs typeface="Arial" pitchFamily="34" charset="0"/>
              </a:rPr>
              <a:t>Feltz</a:t>
            </a:r>
            <a:r>
              <a:rPr lang="en-US" sz="2400" dirty="0" smtClean="0">
                <a:solidFill>
                  <a:srgbClr val="0000FF"/>
                </a:solidFill>
                <a:latin typeface="Arial" pitchFamily="34" charset="0"/>
                <a:cs typeface="Arial" pitchFamily="34" charset="0"/>
              </a:rPr>
              <a:t>, R. Schaffer</a:t>
            </a:r>
            <a:r>
              <a:rPr lang="en-US" sz="2800" dirty="0" smtClean="0">
                <a:solidFill>
                  <a:srgbClr val="0000FF"/>
                </a:solidFill>
                <a:latin typeface="Arial" pitchFamily="34" charset="0"/>
                <a:cs typeface="Arial" pitchFamily="34" charset="0"/>
              </a:rPr>
              <a:t> </a:t>
            </a:r>
          </a:p>
          <a:p>
            <a:r>
              <a:rPr lang="en-US" sz="1800" dirty="0" smtClean="0">
                <a:solidFill>
                  <a:srgbClr val="0000FF"/>
                </a:solidFill>
                <a:latin typeface="Arial" pitchFamily="34" charset="0"/>
                <a:cs typeface="Arial" pitchFamily="34" charset="0"/>
              </a:rPr>
              <a:t>University of Wisconsin-Madison</a:t>
            </a:r>
          </a:p>
          <a:p>
            <a:r>
              <a:rPr lang="en-US" sz="1800" dirty="0" smtClean="0">
                <a:solidFill>
                  <a:srgbClr val="0000FF"/>
                </a:solidFill>
                <a:latin typeface="Arial" pitchFamily="34" charset="0"/>
                <a:cs typeface="Arial" pitchFamily="34" charset="0"/>
              </a:rPr>
              <a:t>Madison, WI</a:t>
            </a:r>
            <a:endParaRPr lang="en-US" sz="1800" dirty="0">
              <a:solidFill>
                <a:srgbClr val="0000FF"/>
              </a:solidFill>
              <a:latin typeface="Arial" pitchFamily="34" charset="0"/>
              <a:cs typeface="Arial"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5791200"/>
            <a:ext cx="3733800" cy="982579"/>
          </a:xfrm>
          <a:prstGeom prst="rect">
            <a:avLst/>
          </a:prstGeom>
        </p:spPr>
        <p:style>
          <a:lnRef idx="3">
            <a:schemeClr val="lt1"/>
          </a:lnRef>
          <a:fillRef idx="1">
            <a:schemeClr val="dk1"/>
          </a:fillRef>
          <a:effectRef idx="1">
            <a:schemeClr val="dk1"/>
          </a:effectRef>
          <a:fontRef idx="minor">
            <a:schemeClr val="lt1"/>
          </a:fontRef>
        </p:style>
      </p:pic>
      <p:sp>
        <p:nvSpPr>
          <p:cNvPr id="8" name="TextBox 7"/>
          <p:cNvSpPr txBox="1"/>
          <p:nvPr/>
        </p:nvSpPr>
        <p:spPr>
          <a:xfrm>
            <a:off x="6400800" y="4495800"/>
            <a:ext cx="2209800" cy="307777"/>
          </a:xfrm>
          <a:prstGeom prst="rect">
            <a:avLst/>
          </a:prstGeom>
          <a:noFill/>
        </p:spPr>
        <p:txBody>
          <a:bodyPr wrap="square" rtlCol="0">
            <a:spAutoFit/>
          </a:bodyPr>
          <a:lstStyle/>
          <a:p>
            <a:pPr algn="ctr"/>
            <a:r>
              <a:rPr lang="en-US" sz="1400" i="1" dirty="0" smtClean="0"/>
              <a:t>McIDAS-V screenshot</a:t>
            </a:r>
            <a:endParaRPr lang="en-US" sz="1400" i="1" dirty="0"/>
          </a:p>
        </p:txBody>
      </p:sp>
      <p:sp>
        <p:nvSpPr>
          <p:cNvPr id="9" name="TextBox 8"/>
          <p:cNvSpPr txBox="1"/>
          <p:nvPr/>
        </p:nvSpPr>
        <p:spPr>
          <a:xfrm>
            <a:off x="685800" y="4963180"/>
            <a:ext cx="8001000" cy="523220"/>
          </a:xfrm>
          <a:prstGeom prst="rect">
            <a:avLst/>
          </a:prstGeom>
          <a:noFill/>
        </p:spPr>
        <p:txBody>
          <a:bodyPr wrap="square" rtlCol="0">
            <a:spAutoFit/>
          </a:bodyPr>
          <a:lstStyle/>
          <a:p>
            <a:pPr algn="ctr"/>
            <a:r>
              <a:rPr lang="en-US" sz="2800" b="1" kern="0" dirty="0" smtClean="0">
                <a:latin typeface="Arial"/>
                <a:hlinkClick r:id="rId4"/>
              </a:rPr>
              <a:t>http</a:t>
            </a:r>
            <a:r>
              <a:rPr lang="en-US" sz="2800" b="1" kern="0" dirty="0">
                <a:latin typeface="Arial"/>
                <a:hlinkClick r:id="rId4"/>
              </a:rPr>
              <a:t>://www.ssec.wisc.edu/mcidas/software/v</a:t>
            </a:r>
            <a:r>
              <a:rPr lang="en-US" sz="2800" b="1" kern="0" dirty="0" smtClean="0">
                <a:latin typeface="Arial"/>
                <a:hlinkClick r:id="rId4"/>
              </a:rPr>
              <a:t>/</a:t>
            </a:r>
            <a:endParaRPr lang="en-US" sz="2800" b="1" kern="0" dirty="0">
              <a:latin typeface="Arial"/>
            </a:endParaRPr>
          </a:p>
        </p:txBody>
      </p:sp>
      <p:pic>
        <p:nvPicPr>
          <p:cNvPr id="11" name="Picture 10"/>
          <p:cNvPicPr>
            <a:picLocks noChangeAspect="1"/>
          </p:cNvPicPr>
          <p:nvPr/>
        </p:nvPicPr>
        <p:blipFill>
          <a:blip r:embed="rId5" cstate="print"/>
          <a:stretch>
            <a:fillRect/>
          </a:stretch>
        </p:blipFill>
        <p:spPr>
          <a:xfrm>
            <a:off x="5562600" y="1981200"/>
            <a:ext cx="3443069" cy="2514600"/>
          </a:xfrm>
          <a:prstGeom prst="rect">
            <a:avLst/>
          </a:prstGeom>
        </p:spPr>
      </p:pic>
      <p:sp>
        <p:nvSpPr>
          <p:cNvPr id="10" name="TextBox 9"/>
          <p:cNvSpPr txBox="1"/>
          <p:nvPr/>
        </p:nvSpPr>
        <p:spPr>
          <a:xfrm>
            <a:off x="76200" y="6392411"/>
            <a:ext cx="694421" cy="369332"/>
          </a:xfrm>
          <a:prstGeom prst="rect">
            <a:avLst/>
          </a:prstGeom>
          <a:noFill/>
        </p:spPr>
        <p:txBody>
          <a:bodyPr wrap="none" rtlCol="0">
            <a:spAutoFit/>
          </a:bodyPr>
          <a:lstStyle/>
          <a:p>
            <a:r>
              <a:rPr lang="en-US" dirty="0" smtClean="0"/>
              <a:t>W-69</a:t>
            </a:r>
            <a:endParaRPr lang="en-US" dirty="0"/>
          </a:p>
        </p:txBody>
      </p:sp>
    </p:spTree>
    <p:extLst>
      <p:ext uri="{BB962C8B-B14F-4D97-AF65-F5344CB8AC3E}">
        <p14:creationId xmlns:p14="http://schemas.microsoft.com/office/powerpoint/2010/main" val="13176345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76200"/>
            <a:ext cx="9144000" cy="1524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00FF"/>
                </a:solidFill>
                <a:latin typeface="Arial" pitchFamily="34" charset="0"/>
                <a:cs typeface="Arial" pitchFamily="34" charset="0"/>
              </a:rPr>
              <a:t>Monitoring Quality of VIIRS Vegetation Index (VI) EDR Retrievals With MODIS and AVHRR VI Data Using a Web-based Tool</a:t>
            </a:r>
            <a:br>
              <a:rPr lang="en-US" sz="2400" dirty="0" smtClean="0">
                <a:solidFill>
                  <a:srgbClr val="0000FF"/>
                </a:solidFill>
                <a:latin typeface="Arial" pitchFamily="34" charset="0"/>
                <a:cs typeface="Arial" pitchFamily="34" charset="0"/>
              </a:rPr>
            </a:br>
            <a:r>
              <a:rPr lang="en-US" sz="2400" dirty="0" smtClean="0">
                <a:latin typeface="Arial" pitchFamily="34" charset="0"/>
                <a:cs typeface="Arial" pitchFamily="34" charset="0"/>
              </a:rPr>
              <a:t>Nikolay V. </a:t>
            </a:r>
            <a:r>
              <a:rPr lang="en-US" sz="2400" dirty="0" err="1" smtClean="0">
                <a:latin typeface="Arial" pitchFamily="34" charset="0"/>
                <a:cs typeface="Arial" pitchFamily="34" charset="0"/>
              </a:rPr>
              <a:t>Shabanov</a:t>
            </a:r>
            <a:r>
              <a:rPr lang="en-US" sz="2400" dirty="0" smtClean="0">
                <a:latin typeface="Arial" pitchFamily="34" charset="0"/>
                <a:cs typeface="Arial" pitchFamily="34" charset="0"/>
              </a:rPr>
              <a:t> and Marco Vargas</a:t>
            </a:r>
          </a:p>
          <a:p>
            <a:r>
              <a:rPr lang="en-US" sz="1600" dirty="0" smtClean="0">
                <a:latin typeface="Arial" pitchFamily="34" charset="0"/>
                <a:cs typeface="Arial" pitchFamily="34" charset="0"/>
              </a:rPr>
              <a:t>NOAA/NESDIS/STAR/SMCD, College Park, MD</a:t>
            </a:r>
          </a:p>
        </p:txBody>
      </p:sp>
      <p:sp>
        <p:nvSpPr>
          <p:cNvPr id="5" name="Rectangle 5"/>
          <p:cNvSpPr txBox="1">
            <a:spLocks noChangeArrowheads="1"/>
          </p:cNvSpPr>
          <p:nvPr/>
        </p:nvSpPr>
        <p:spPr>
          <a:xfrm>
            <a:off x="76200" y="1600200"/>
            <a:ext cx="5029200" cy="3810000"/>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1" indent="-344488" algn="l" fontAlgn="base">
              <a:lnSpc>
                <a:spcPct val="90000"/>
              </a:lnSpc>
              <a:spcAft>
                <a:spcPct val="0"/>
              </a:spcAft>
              <a:buFontTx/>
              <a:buChar char="–"/>
            </a:pPr>
            <a:r>
              <a:rPr kumimoji="0" lang="en-US" sz="2000" b="0" i="0" u="none" strike="noStrike" kern="0" cap="none" spc="0" normalizeH="0" baseline="0" noProof="0" dirty="0" smtClean="0">
                <a:ln>
                  <a:noFill/>
                </a:ln>
                <a:solidFill>
                  <a:srgbClr val="009999"/>
                </a:solidFill>
                <a:effectLst/>
                <a:uLnTx/>
                <a:uFillTx/>
                <a:latin typeface="Arial"/>
              </a:rPr>
              <a:t>The VIIRS VI EDR product (TOC EVI and TOA NDVI) </a:t>
            </a:r>
            <a:r>
              <a:rPr lang="en-US" sz="2000" kern="0" dirty="0" smtClean="0">
                <a:solidFill>
                  <a:srgbClr val="009999"/>
                </a:solidFill>
                <a:latin typeface="Arial"/>
              </a:rPr>
              <a:t>is operational </a:t>
            </a:r>
            <a:r>
              <a:rPr kumimoji="0" lang="en-US" sz="2000" b="0" i="0" u="none" strike="noStrike" kern="0" cap="none" spc="0" normalizeH="0" baseline="0" noProof="0" dirty="0" smtClean="0">
                <a:ln>
                  <a:noFill/>
                </a:ln>
                <a:solidFill>
                  <a:srgbClr val="009999"/>
                </a:solidFill>
                <a:effectLst/>
                <a:uLnTx/>
                <a:uFillTx/>
                <a:latin typeface="Arial"/>
              </a:rPr>
              <a:t>since November 2011</a:t>
            </a:r>
          </a:p>
          <a:p>
            <a:pPr lvl="1" indent="-344488" algn="l" fontAlgn="base">
              <a:lnSpc>
                <a:spcPct val="90000"/>
              </a:lnSpc>
              <a:spcAft>
                <a:spcPct val="0"/>
              </a:spcAft>
              <a:buFontTx/>
              <a:buChar char="–"/>
            </a:pPr>
            <a:r>
              <a:rPr lang="en-US" sz="2000" kern="0" dirty="0" smtClean="0">
                <a:solidFill>
                  <a:srgbClr val="009999"/>
                </a:solidFill>
                <a:latin typeface="Arial"/>
              </a:rPr>
              <a:t>A Near Real Time (NRT) web-based automated tool has been set up at STAR to continuously monitor VIIRS VI global time series (statistical performance, potential anomalies/artifacts, impact of environmental conditions, including residual clouds, aerosols, view/observation geometry, etc). http://www.star.nesdis.noaa.gov/smcd/viirs_vi/Monitor.htm</a:t>
            </a:r>
          </a:p>
          <a:p>
            <a:pPr lvl="1" indent="-344488" algn="l" fontAlgn="base">
              <a:lnSpc>
                <a:spcPct val="90000"/>
              </a:lnSpc>
              <a:spcAft>
                <a:spcPct val="0"/>
              </a:spcAft>
              <a:buFontTx/>
              <a:buChar char="–"/>
            </a:pPr>
            <a:r>
              <a:rPr lang="en-US" sz="2000" kern="0" dirty="0" smtClean="0">
                <a:solidFill>
                  <a:srgbClr val="009999"/>
                </a:solidFill>
                <a:latin typeface="Arial"/>
              </a:rPr>
              <a:t>Major component in assessment of VIIRS VI product accuracy is comparison with with key heritage data sets from MODIS and AVHRR. </a:t>
            </a:r>
          </a:p>
          <a:p>
            <a:pPr lvl="1" indent="-344488" algn="l" fontAlgn="base">
              <a:lnSpc>
                <a:spcPct val="90000"/>
              </a:lnSpc>
              <a:spcAft>
                <a:spcPct val="0"/>
              </a:spcAft>
              <a:buFontTx/>
              <a:buChar char="–"/>
            </a:pPr>
            <a:r>
              <a:rPr lang="en-US" sz="2000" kern="0" dirty="0" smtClean="0">
                <a:solidFill>
                  <a:srgbClr val="009999"/>
                </a:solidFill>
                <a:latin typeface="Arial"/>
              </a:rPr>
              <a:t>The VIIRS VI-EDR reached Beta Maturity Status in February 06 2013. The product will be available to the public with a Beta level quality as of May 02, 2012</a:t>
            </a:r>
          </a:p>
          <a:p>
            <a:pPr lvl="1" indent="-344488" algn="l" fontAlgn="base">
              <a:lnSpc>
                <a:spcPct val="90000"/>
              </a:lnSpc>
              <a:spcAft>
                <a:spcPct val="0"/>
              </a:spcAft>
            </a:pPr>
            <a:endParaRPr lang="en-US" sz="2000" kern="0" dirty="0" smtClean="0">
              <a:solidFill>
                <a:srgbClr val="009999"/>
              </a:solidFill>
              <a:latin typeface="Arial"/>
            </a:endParaRPr>
          </a:p>
          <a:p>
            <a:pPr>
              <a:lnSpc>
                <a:spcPct val="90000"/>
              </a:lnSpc>
            </a:pP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439" y="5562600"/>
            <a:ext cx="3733800" cy="982579"/>
          </a:xfrm>
          <a:prstGeom prst="rect">
            <a:avLst/>
          </a:prstGeom>
        </p:spPr>
      </p:pic>
      <p:sp>
        <p:nvSpPr>
          <p:cNvPr id="8" name="TextBox 7"/>
          <p:cNvSpPr txBox="1"/>
          <p:nvPr/>
        </p:nvSpPr>
        <p:spPr>
          <a:xfrm>
            <a:off x="5181600" y="5562600"/>
            <a:ext cx="3810000" cy="938719"/>
          </a:xfrm>
          <a:prstGeom prst="rect">
            <a:avLst/>
          </a:prstGeom>
          <a:noFill/>
        </p:spPr>
        <p:txBody>
          <a:bodyPr wrap="square" rtlCol="0">
            <a:spAutoFit/>
          </a:bodyPr>
          <a:lstStyle/>
          <a:p>
            <a:r>
              <a:rPr lang="en-US" sz="1100" i="1" dirty="0" smtClean="0"/>
              <a:t>Top panel: 16-day composite of VIIRS TOC EVI for Jan1-16, 2013. Bottom panel: Statistics on consistency between VIIRS and MODIS VI- time series of mean and STD) of per-pixel difference between VIIRS and MODIS Aqua TOC EVI, calculated over all land and  individual vegetation types (7 biomes).</a:t>
            </a:r>
            <a:endParaRPr lang="en-US" sz="1100" i="1" dirty="0"/>
          </a:p>
        </p:txBody>
      </p:sp>
      <p:pic>
        <p:nvPicPr>
          <p:cNvPr id="1026" name="Picture 2" descr="C:\Users\shabanov\Desktop\Trash\tmp2\VIVIO_TOC_EVI_2013-01-01.png"/>
          <p:cNvPicPr>
            <a:picLocks noChangeAspect="1" noChangeArrowheads="1"/>
          </p:cNvPicPr>
          <p:nvPr/>
        </p:nvPicPr>
        <p:blipFill>
          <a:blip r:embed="rId4" cstate="print"/>
          <a:srcRect/>
          <a:stretch>
            <a:fillRect/>
          </a:stretch>
        </p:blipFill>
        <p:spPr bwMode="auto">
          <a:xfrm>
            <a:off x="5181600" y="1708950"/>
            <a:ext cx="3807985" cy="2181274"/>
          </a:xfrm>
          <a:prstGeom prst="rect">
            <a:avLst/>
          </a:prstGeom>
          <a:noFill/>
        </p:spPr>
      </p:pic>
      <p:pic>
        <p:nvPicPr>
          <p:cNvPr id="2" name="Picture 2" descr="C:\Users\shabanov\Desktop\Trash\Mean_STD_R2.TOC_EVI.png"/>
          <p:cNvPicPr>
            <a:picLocks noChangeAspect="1" noChangeArrowheads="1"/>
          </p:cNvPicPr>
          <p:nvPr/>
        </p:nvPicPr>
        <p:blipFill>
          <a:blip r:embed="rId5" cstate="print"/>
          <a:srcRect b="30556"/>
          <a:stretch>
            <a:fillRect/>
          </a:stretch>
        </p:blipFill>
        <p:spPr bwMode="auto">
          <a:xfrm>
            <a:off x="5181600" y="3943350"/>
            <a:ext cx="3886200" cy="1619250"/>
          </a:xfrm>
          <a:prstGeom prst="rect">
            <a:avLst/>
          </a:prstGeom>
          <a:noFill/>
        </p:spPr>
      </p:pic>
      <p:sp>
        <p:nvSpPr>
          <p:cNvPr id="9" name="TextBox 8"/>
          <p:cNvSpPr txBox="1"/>
          <p:nvPr/>
        </p:nvSpPr>
        <p:spPr>
          <a:xfrm>
            <a:off x="76200" y="6392411"/>
            <a:ext cx="694421" cy="369332"/>
          </a:xfrm>
          <a:prstGeom prst="rect">
            <a:avLst/>
          </a:prstGeom>
          <a:noFill/>
        </p:spPr>
        <p:txBody>
          <a:bodyPr wrap="none" rtlCol="0">
            <a:spAutoFit/>
          </a:bodyPr>
          <a:lstStyle/>
          <a:p>
            <a:r>
              <a:rPr lang="en-US" dirty="0" smtClean="0"/>
              <a:t>W-74</a:t>
            </a:r>
            <a:endParaRPr lang="en-US" dirty="0"/>
          </a:p>
        </p:txBody>
      </p:sp>
    </p:spTree>
    <p:extLst>
      <p:ext uri="{BB962C8B-B14F-4D97-AF65-F5344CB8AC3E}">
        <p14:creationId xmlns:p14="http://schemas.microsoft.com/office/powerpoint/2010/main" val="13176345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4865"/>
            <a:ext cx="8915400" cy="1143000"/>
          </a:xfrm>
        </p:spPr>
        <p:txBody>
          <a:bodyPr>
            <a:noAutofit/>
          </a:bodyPr>
          <a:lstStyle/>
          <a:p>
            <a:r>
              <a:rPr lang="en-US" sz="2400" dirty="0" smtClean="0">
                <a:solidFill>
                  <a:srgbClr val="0000FF"/>
                </a:solidFill>
                <a:latin typeface="Arial" pitchFamily="34" charset="0"/>
                <a:cs typeface="Arial" pitchFamily="34" charset="0"/>
              </a:rPr>
              <a:t>Radiometric Comparison between </a:t>
            </a:r>
            <a:r>
              <a:rPr lang="en-US" sz="2400" dirty="0" err="1" smtClean="0">
                <a:solidFill>
                  <a:srgbClr val="0000FF"/>
                </a:solidFill>
                <a:latin typeface="Arial" pitchFamily="34" charset="0"/>
                <a:cs typeface="Arial" pitchFamily="34" charset="0"/>
              </a:rPr>
              <a:t>Suomi</a:t>
            </a:r>
            <a:r>
              <a:rPr lang="en-US" sz="2400" dirty="0" smtClean="0">
                <a:solidFill>
                  <a:srgbClr val="0000FF"/>
                </a:solidFill>
                <a:latin typeface="Arial" pitchFamily="34" charset="0"/>
                <a:cs typeface="Arial" pitchFamily="34" charset="0"/>
              </a:rPr>
              <a:t> NPP VIIRS and AQUA MODIS using Extended Simultaneous Nadir Overpass</a:t>
            </a:r>
            <a:br>
              <a:rPr lang="en-US" sz="2400" dirty="0" smtClean="0">
                <a:solidFill>
                  <a:srgbClr val="0000FF"/>
                </a:solidFill>
                <a:latin typeface="Arial" pitchFamily="34" charset="0"/>
                <a:cs typeface="Arial" pitchFamily="34" charset="0"/>
              </a:rPr>
            </a:br>
            <a:r>
              <a:rPr lang="en-US" sz="2400" dirty="0" smtClean="0">
                <a:solidFill>
                  <a:srgbClr val="0000FF"/>
                </a:solidFill>
                <a:latin typeface="Arial" pitchFamily="34" charset="0"/>
                <a:cs typeface="Arial" pitchFamily="34" charset="0"/>
              </a:rPr>
              <a:t> in the Low Latitudes</a:t>
            </a:r>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n-US" sz="2200" b="1" dirty="0" smtClean="0">
                <a:solidFill>
                  <a:srgbClr val="0000FF"/>
                </a:solidFill>
                <a:latin typeface="Arial" pitchFamily="34" charset="0"/>
                <a:cs typeface="Arial" pitchFamily="34" charset="0"/>
              </a:rPr>
              <a:t> </a:t>
            </a:r>
            <a:r>
              <a:rPr lang="en-US" sz="1800" dirty="0" err="1" smtClean="0">
                <a:latin typeface="Arial" pitchFamily="34" charset="0"/>
                <a:cs typeface="Arial" pitchFamily="34" charset="0"/>
              </a:rPr>
              <a:t>Sirish</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Uprety</a:t>
            </a:r>
            <a:r>
              <a:rPr lang="en-US" sz="1800" baseline="30000" dirty="0" err="1" smtClean="0">
                <a:latin typeface="Arial" pitchFamily="34" charset="0"/>
                <a:cs typeface="Arial" pitchFamily="34" charset="0"/>
              </a:rPr>
              <a:t>a</a:t>
            </a:r>
            <a:r>
              <a:rPr lang="en-US" sz="1800" baseline="30000" dirty="0" smtClean="0">
                <a:latin typeface="Arial" pitchFamily="34" charset="0"/>
                <a:cs typeface="Arial" pitchFamily="34" charset="0"/>
              </a:rPr>
              <a:t>  </a:t>
            </a:r>
            <a:r>
              <a:rPr lang="en-US" sz="1800" dirty="0" err="1" smtClean="0">
                <a:latin typeface="Arial" pitchFamily="34" charset="0"/>
                <a:cs typeface="Arial" pitchFamily="34" charset="0"/>
              </a:rPr>
              <a:t>Changyong</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Cao</a:t>
            </a:r>
            <a:r>
              <a:rPr lang="en-US" sz="1800" baseline="30000" dirty="0" err="1" smtClean="0">
                <a:latin typeface="Arial" pitchFamily="34" charset="0"/>
                <a:cs typeface="Arial" pitchFamily="34" charset="0"/>
              </a:rPr>
              <a:t>b</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Slawomir</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Blonski</a:t>
            </a:r>
            <a:r>
              <a:rPr lang="en-US" sz="1800" baseline="30000" dirty="0" err="1" smtClean="0">
                <a:latin typeface="Arial" pitchFamily="34" charset="0"/>
                <a:cs typeface="Arial" pitchFamily="34" charset="0"/>
              </a:rPr>
              <a:t>c</a:t>
            </a:r>
            <a:r>
              <a:rPr lang="en-US" sz="1800" baseline="30000" dirty="0" smtClean="0">
                <a:latin typeface="Arial" pitchFamily="34" charset="0"/>
                <a:cs typeface="Arial" pitchFamily="34" charset="0"/>
              </a:rPr>
              <a:t>  </a:t>
            </a:r>
            <a:r>
              <a:rPr lang="en-US" sz="1800" dirty="0" smtClean="0">
                <a:latin typeface="Arial" pitchFamily="34" charset="0"/>
                <a:cs typeface="Arial" pitchFamily="34" charset="0"/>
              </a:rPr>
              <a:t>Xi </a:t>
            </a:r>
            <a:r>
              <a:rPr lang="en-US" sz="1800" dirty="0" err="1" smtClean="0">
                <a:latin typeface="Arial" pitchFamily="34" charset="0"/>
                <a:cs typeface="Arial" pitchFamily="34" charset="0"/>
              </a:rPr>
              <a:t>Shao</a:t>
            </a:r>
            <a:r>
              <a:rPr lang="en-US" sz="1800" baseline="30000" dirty="0" err="1" smtClean="0">
                <a:latin typeface="Arial" pitchFamily="34" charset="0"/>
                <a:cs typeface="Arial" pitchFamily="34" charset="0"/>
              </a:rPr>
              <a:t>d</a:t>
            </a:r>
            <a:r>
              <a:rPr lang="en-US" sz="1800" baseline="30000" dirty="0" smtClean="0">
                <a:latin typeface="Arial" pitchFamily="34" charset="0"/>
                <a:cs typeface="Arial" pitchFamily="34" charset="0"/>
              </a:rPr>
              <a:t> </a:t>
            </a:r>
            <a:r>
              <a:rPr lang="en-US" sz="1800" b="1" baseline="30000" dirty="0" smtClean="0">
                <a:latin typeface="Arial" pitchFamily="34" charset="0"/>
                <a:cs typeface="Arial" pitchFamily="34" charset="0"/>
              </a:rPr>
              <a:t/>
            </a:r>
            <a:br>
              <a:rPr lang="en-US" sz="1800" b="1" baseline="30000" dirty="0" smtClean="0">
                <a:latin typeface="Arial" pitchFamily="34" charset="0"/>
                <a:cs typeface="Arial" pitchFamily="34" charset="0"/>
              </a:rPr>
            </a:br>
            <a:r>
              <a:rPr lang="en-US" sz="1400" baseline="30000" dirty="0" smtClean="0">
                <a:latin typeface="Arial" pitchFamily="34" charset="0"/>
                <a:cs typeface="Arial" pitchFamily="34" charset="0"/>
              </a:rPr>
              <a:t> </a:t>
            </a:r>
            <a:r>
              <a:rPr lang="en-US" sz="1400" baseline="30000" dirty="0" err="1" smtClean="0">
                <a:latin typeface="Arial" pitchFamily="34" charset="0"/>
                <a:cs typeface="Arial" pitchFamily="34" charset="0"/>
              </a:rPr>
              <a:t>a</a:t>
            </a:r>
            <a:r>
              <a:rPr lang="en-US" sz="1400" dirty="0" err="1" smtClean="0">
                <a:latin typeface="Arial" pitchFamily="34" charset="0"/>
                <a:cs typeface="Arial" pitchFamily="34" charset="0"/>
              </a:rPr>
              <a:t>CIRA</a:t>
            </a:r>
            <a:r>
              <a:rPr lang="en-US" sz="1400" dirty="0" smtClean="0">
                <a:latin typeface="Arial" pitchFamily="34" charset="0"/>
                <a:cs typeface="Arial" pitchFamily="34" charset="0"/>
              </a:rPr>
              <a:t>, Colorado State University, </a:t>
            </a:r>
            <a:r>
              <a:rPr lang="en-US" sz="1400" baseline="30000" dirty="0" err="1" smtClean="0">
                <a:latin typeface="Arial" pitchFamily="34" charset="0"/>
                <a:cs typeface="Arial" pitchFamily="34" charset="0"/>
              </a:rPr>
              <a:t>b</a:t>
            </a:r>
            <a:r>
              <a:rPr lang="en-US" sz="1400" dirty="0" err="1" smtClean="0">
                <a:latin typeface="Arial" pitchFamily="34" charset="0"/>
                <a:cs typeface="Arial" pitchFamily="34" charset="0"/>
              </a:rPr>
              <a:t>NOAA</a:t>
            </a:r>
            <a:r>
              <a:rPr lang="en-US" sz="1400" dirty="0" smtClean="0">
                <a:latin typeface="Arial" pitchFamily="34" charset="0"/>
                <a:cs typeface="Arial" pitchFamily="34" charset="0"/>
              </a:rPr>
              <a:t>/NESDIS/STAR, </a:t>
            </a:r>
            <a:r>
              <a:rPr lang="en-US" sz="1400" baseline="30000" dirty="0" smtClean="0">
                <a:latin typeface="Arial" pitchFamily="34" charset="0"/>
                <a:cs typeface="Arial" pitchFamily="34" charset="0"/>
              </a:rPr>
              <a:t>c, </a:t>
            </a:r>
            <a:r>
              <a:rPr lang="en-US" sz="1400" baseline="30000" dirty="0" err="1" smtClean="0">
                <a:latin typeface="Arial" pitchFamily="34" charset="0"/>
                <a:cs typeface="Arial" pitchFamily="34" charset="0"/>
              </a:rPr>
              <a:t>d</a:t>
            </a:r>
            <a:r>
              <a:rPr lang="en-US" sz="1400" dirty="0" err="1" smtClean="0">
                <a:latin typeface="Arial" pitchFamily="34" charset="0"/>
                <a:cs typeface="Arial" pitchFamily="34" charset="0"/>
              </a:rPr>
              <a:t>CICS</a:t>
            </a:r>
            <a:r>
              <a:rPr lang="en-US" sz="1400" dirty="0" smtClean="0">
                <a:latin typeface="Arial" pitchFamily="34" charset="0"/>
                <a:cs typeface="Arial" pitchFamily="34" charset="0"/>
              </a:rPr>
              <a:t>, University of Maryland </a:t>
            </a:r>
            <a:endParaRPr lang="en-US" sz="1400" dirty="0">
              <a:latin typeface="Arial"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5875421"/>
            <a:ext cx="3733800" cy="982579"/>
          </a:xfrm>
          <a:prstGeom prst="rect">
            <a:avLst/>
          </a:prstGeom>
        </p:spPr>
      </p:pic>
      <p:sp>
        <p:nvSpPr>
          <p:cNvPr id="5" name="Rectangle 5"/>
          <p:cNvSpPr txBox="1">
            <a:spLocks noChangeArrowheads="1"/>
          </p:cNvSpPr>
          <p:nvPr/>
        </p:nvSpPr>
        <p:spPr>
          <a:xfrm>
            <a:off x="0" y="2057400"/>
            <a:ext cx="4953000" cy="463126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kumimoji="0" lang="en-US" sz="1800" b="0" i="0" u="none" strike="noStrike" kern="0" cap="none" spc="0" normalizeH="0" baseline="0" noProof="0" dirty="0" smtClean="0">
                <a:ln>
                  <a:noFill/>
                </a:ln>
                <a:solidFill>
                  <a:schemeClr val="tx1"/>
                </a:solidFill>
                <a:effectLst/>
                <a:uLnTx/>
                <a:uFillTx/>
                <a:latin typeface="Arial" pitchFamily="34" charset="0"/>
                <a:cs typeface="Arial" pitchFamily="34" charset="0"/>
              </a:rPr>
              <a:t>Extended Simultaneous Nadir Overpass (SNO-x) approach for quantifying radiometric accuracy and calibration stability of S-NPP VIIRS</a:t>
            </a:r>
          </a:p>
          <a:p>
            <a:pPr marL="742950" lvl="1" indent="-285750" algn="l" fontAlgn="base">
              <a:lnSpc>
                <a:spcPct val="90000"/>
              </a:lnSpc>
              <a:spcAft>
                <a:spcPct val="0"/>
              </a:spcAft>
              <a:buFontTx/>
              <a:buChar char="–"/>
            </a:pPr>
            <a:r>
              <a:rPr lang="en-US" sz="1600" dirty="0" smtClean="0">
                <a:solidFill>
                  <a:schemeClr val="tx1"/>
                </a:solidFill>
                <a:latin typeface="Arial" pitchFamily="34" charset="0"/>
                <a:cs typeface="Arial" pitchFamily="34" charset="0"/>
              </a:rPr>
              <a:t>Extends SNO orbits to low latitudes  for inter-comparing sensors over a wide dynamic range (analyzed over desert and ocean).</a:t>
            </a:r>
            <a:endParaRPr kumimoji="0" lang="en-US" sz="1600" i="0" u="none" strike="noStrike" kern="0" cap="none" spc="0" normalizeH="0" baseline="0" noProof="0" dirty="0" smtClean="0">
              <a:ln>
                <a:noFill/>
              </a:ln>
              <a:solidFill>
                <a:schemeClr val="tx1"/>
              </a:solidFill>
              <a:effectLst/>
              <a:uLnTx/>
              <a:uFillTx/>
              <a:latin typeface="Arial" pitchFamily="34" charset="0"/>
              <a:cs typeface="Arial" pitchFamily="34" charset="0"/>
            </a:endParaRPr>
          </a:p>
          <a:p>
            <a:pPr marL="742950" lvl="1" indent="-285750" algn="l" fontAlgn="base">
              <a:lnSpc>
                <a:spcPct val="90000"/>
              </a:lnSpc>
              <a:spcAft>
                <a:spcPct val="0"/>
              </a:spcAft>
              <a:buFontTx/>
              <a:buChar char="–"/>
            </a:pPr>
            <a:r>
              <a:rPr lang="en-US" sz="1600" dirty="0" smtClean="0">
                <a:solidFill>
                  <a:schemeClr val="tx1"/>
                </a:solidFill>
                <a:latin typeface="Arial" pitchFamily="34" charset="0"/>
                <a:cs typeface="Arial" pitchFamily="34" charset="0"/>
              </a:rPr>
              <a:t>VIIRS measurements for VNIR radiometric bands agree with MODIS within 2% (uncertainty &lt; 1%).</a:t>
            </a:r>
          </a:p>
          <a:p>
            <a:pPr marL="742950" lvl="1" indent="-285750" algn="l" fontAlgn="base">
              <a:lnSpc>
                <a:spcPct val="90000"/>
              </a:lnSpc>
              <a:spcAft>
                <a:spcPct val="0"/>
              </a:spcAft>
              <a:buFontTx/>
              <a:buChar char="–"/>
            </a:pPr>
            <a:r>
              <a:rPr lang="en-US" sz="1600" dirty="0" smtClean="0">
                <a:solidFill>
                  <a:schemeClr val="tx1"/>
                </a:solidFill>
                <a:latin typeface="Arial" pitchFamily="34" charset="0"/>
                <a:cs typeface="Arial" pitchFamily="34" charset="0"/>
              </a:rPr>
              <a:t>Antarctica Dome C site can be used to evaluate and verify the calibration stability and radiometric bias calculated using SNO-x approach.</a:t>
            </a:r>
            <a:endParaRPr lang="en-US" sz="1600" dirty="0">
              <a:solidFill>
                <a:schemeClr val="tx1"/>
              </a:solidFill>
              <a:latin typeface="Arial" pitchFamily="34" charset="0"/>
              <a:cs typeface="Arial"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5044440" y="3392591"/>
            <a:ext cx="3959033" cy="838200"/>
          </a:xfrm>
          <a:prstGeom prst="rect">
            <a:avLst/>
          </a:prstGeom>
          <a:noFill/>
          <a:ln w="9525">
            <a:noFill/>
            <a:miter lim="800000"/>
            <a:headEnd/>
            <a:tailEnd/>
          </a:ln>
        </p:spPr>
      </p:pic>
      <p:sp>
        <p:nvSpPr>
          <p:cNvPr id="20" name="TextBox 19"/>
          <p:cNvSpPr txBox="1"/>
          <p:nvPr/>
        </p:nvSpPr>
        <p:spPr>
          <a:xfrm>
            <a:off x="4876800" y="5197684"/>
            <a:ext cx="4334936" cy="553998"/>
          </a:xfrm>
          <a:prstGeom prst="rect">
            <a:avLst/>
          </a:prstGeom>
          <a:noFill/>
        </p:spPr>
        <p:txBody>
          <a:bodyPr wrap="square" rtlCol="0">
            <a:spAutoFit/>
          </a:bodyPr>
          <a:lstStyle/>
          <a:p>
            <a:r>
              <a:rPr lang="en-US" sz="1500" dirty="0" smtClean="0">
                <a:solidFill>
                  <a:srgbClr val="0099FF"/>
                </a:solidFill>
                <a:latin typeface="Arial" pitchFamily="34" charset="0"/>
                <a:cs typeface="Arial" pitchFamily="34" charset="0"/>
              </a:rPr>
              <a:t>Top: SNO-x Events Mid: VIIRS Bias using SNO-x Bottom: VIIRS Bias at Antarctica Dome C</a:t>
            </a:r>
            <a:endParaRPr lang="en-US" sz="1500" dirty="0">
              <a:solidFill>
                <a:srgbClr val="0099FF"/>
              </a:solidFill>
              <a:latin typeface="Arial" pitchFamily="34" charset="0"/>
              <a:cs typeface="Arial" pitchFamily="34" charset="0"/>
            </a:endParaRPr>
          </a:p>
        </p:txBody>
      </p:sp>
      <p:grpSp>
        <p:nvGrpSpPr>
          <p:cNvPr id="23" name="Group 22"/>
          <p:cNvGrpSpPr/>
          <p:nvPr/>
        </p:nvGrpSpPr>
        <p:grpSpPr>
          <a:xfrm>
            <a:off x="5036819" y="4284131"/>
            <a:ext cx="3988001" cy="838200"/>
            <a:chOff x="5113019" y="4434840"/>
            <a:chExt cx="3988001" cy="838200"/>
          </a:xfrm>
        </p:grpSpPr>
        <p:pic>
          <p:nvPicPr>
            <p:cNvPr id="2051" name="Picture 3"/>
            <p:cNvPicPr>
              <a:picLocks noChangeAspect="1" noChangeArrowheads="1"/>
            </p:cNvPicPr>
            <p:nvPr/>
          </p:nvPicPr>
          <p:blipFill>
            <a:blip r:embed="rId4" cstate="print"/>
            <a:srcRect/>
            <a:stretch>
              <a:fillRect/>
            </a:stretch>
          </p:blipFill>
          <p:spPr bwMode="auto">
            <a:xfrm>
              <a:off x="5113019" y="4434840"/>
              <a:ext cx="3988001" cy="838200"/>
            </a:xfrm>
            <a:prstGeom prst="rect">
              <a:avLst/>
            </a:prstGeom>
            <a:noFill/>
            <a:ln w="9525">
              <a:noFill/>
              <a:miter lim="800000"/>
              <a:headEnd/>
              <a:tailEnd/>
            </a:ln>
          </p:spPr>
        </p:pic>
        <p:sp>
          <p:nvSpPr>
            <p:cNvPr id="21" name="TextBox 20"/>
            <p:cNvSpPr txBox="1"/>
            <p:nvPr/>
          </p:nvSpPr>
          <p:spPr>
            <a:xfrm>
              <a:off x="6149340" y="4732020"/>
              <a:ext cx="381000" cy="215444"/>
            </a:xfrm>
            <a:prstGeom prst="rect">
              <a:avLst/>
            </a:prstGeom>
            <a:noFill/>
          </p:spPr>
          <p:txBody>
            <a:bodyPr wrap="square" rtlCol="0">
              <a:spAutoFit/>
            </a:bodyPr>
            <a:lstStyle/>
            <a:p>
              <a:r>
                <a:rPr lang="en-US" sz="800" dirty="0" smtClean="0"/>
                <a:t>M-1</a:t>
              </a:r>
              <a:endParaRPr lang="en-US" sz="800" dirty="0"/>
            </a:p>
          </p:txBody>
        </p:sp>
        <p:sp>
          <p:nvSpPr>
            <p:cNvPr id="22" name="TextBox 21"/>
            <p:cNvSpPr txBox="1"/>
            <p:nvPr/>
          </p:nvSpPr>
          <p:spPr>
            <a:xfrm>
              <a:off x="8138160" y="4724400"/>
              <a:ext cx="381000" cy="215444"/>
            </a:xfrm>
            <a:prstGeom prst="rect">
              <a:avLst/>
            </a:prstGeom>
            <a:noFill/>
          </p:spPr>
          <p:txBody>
            <a:bodyPr wrap="square" rtlCol="0">
              <a:spAutoFit/>
            </a:bodyPr>
            <a:lstStyle/>
            <a:p>
              <a:r>
                <a:rPr lang="en-US" sz="800" dirty="0" smtClean="0"/>
                <a:t>M-5</a:t>
              </a:r>
              <a:endParaRPr lang="en-US" sz="800" dirty="0"/>
            </a:p>
          </p:txBody>
        </p:sp>
      </p:grpSp>
      <p:sp>
        <p:nvSpPr>
          <p:cNvPr id="25" name="Rectangle 24"/>
          <p:cNvSpPr/>
          <p:nvPr/>
        </p:nvSpPr>
        <p:spPr>
          <a:xfrm>
            <a:off x="4978398" y="2167468"/>
            <a:ext cx="4114800" cy="3032760"/>
          </a:xfrm>
          <a:prstGeom prst="rect">
            <a:avLst/>
          </a:prstGeom>
          <a:solidFill>
            <a:srgbClr val="00B0F0">
              <a:alpha val="7000"/>
            </a:srgbClr>
          </a:solid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p:cNvPicPr>
            <a:picLocks noChangeAspect="1" noChangeArrowheads="1"/>
          </p:cNvPicPr>
          <p:nvPr/>
        </p:nvPicPr>
        <p:blipFill>
          <a:blip r:embed="rId5" cstate="print"/>
          <a:srcRect/>
          <a:stretch>
            <a:fillRect/>
          </a:stretch>
        </p:blipFill>
        <p:spPr bwMode="auto">
          <a:xfrm>
            <a:off x="7044265" y="2218265"/>
            <a:ext cx="1933853" cy="1085850"/>
          </a:xfrm>
          <a:prstGeom prst="rect">
            <a:avLst/>
          </a:prstGeom>
          <a:noFill/>
          <a:ln w="9525">
            <a:noFill/>
            <a:miter lim="800000"/>
            <a:headEnd/>
            <a:tailEnd/>
          </a:ln>
        </p:spPr>
      </p:pic>
      <p:pic>
        <p:nvPicPr>
          <p:cNvPr id="27" name="Picture 3"/>
          <p:cNvPicPr>
            <a:picLocks noGrp="1" noChangeAspect="1" noChangeArrowheads="1"/>
          </p:cNvPicPr>
          <p:nvPr>
            <p:ph idx="1"/>
          </p:nvPr>
        </p:nvPicPr>
        <p:blipFill>
          <a:blip r:embed="rId6" cstate="print"/>
          <a:srcRect/>
          <a:stretch>
            <a:fillRect/>
          </a:stretch>
        </p:blipFill>
        <p:spPr bwMode="auto">
          <a:xfrm>
            <a:off x="5215465" y="2226731"/>
            <a:ext cx="1752600" cy="1071459"/>
          </a:xfrm>
          <a:prstGeom prst="rect">
            <a:avLst/>
          </a:prstGeom>
          <a:noFill/>
          <a:ln w="9525">
            <a:noFill/>
            <a:miter lim="800000"/>
            <a:headEnd/>
            <a:tailEnd/>
          </a:ln>
        </p:spPr>
      </p:pic>
      <p:sp>
        <p:nvSpPr>
          <p:cNvPr id="14" name="TextBox 13"/>
          <p:cNvSpPr txBox="1"/>
          <p:nvPr/>
        </p:nvSpPr>
        <p:spPr>
          <a:xfrm>
            <a:off x="76200" y="6392411"/>
            <a:ext cx="694421" cy="369332"/>
          </a:xfrm>
          <a:prstGeom prst="rect">
            <a:avLst/>
          </a:prstGeom>
          <a:noFill/>
        </p:spPr>
        <p:txBody>
          <a:bodyPr wrap="none" rtlCol="0">
            <a:spAutoFit/>
          </a:bodyPr>
          <a:lstStyle/>
          <a:p>
            <a:r>
              <a:rPr lang="en-US" dirty="0" smtClean="0"/>
              <a:t>W-75</a:t>
            </a:r>
            <a:endParaRPr lang="en-US" dirty="0"/>
          </a:p>
        </p:txBody>
      </p:sp>
    </p:spTree>
    <p:extLst>
      <p:ext uri="{BB962C8B-B14F-4D97-AF65-F5344CB8AC3E}">
        <p14:creationId xmlns:p14="http://schemas.microsoft.com/office/powerpoint/2010/main" val="40780301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76200"/>
            <a:ext cx="9144000" cy="1524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00FF"/>
                </a:solidFill>
                <a:latin typeface="Arial" pitchFamily="34" charset="0"/>
                <a:cs typeface="Arial" pitchFamily="34" charset="0"/>
              </a:rPr>
              <a:t>Monitoring Quality of VIIRS Vegetation Index (VI) EDR Retrievals With MODIS and AVHRR VI Data Using a Web-based Tool</a:t>
            </a:r>
            <a:br>
              <a:rPr lang="en-US" sz="2400" dirty="0" smtClean="0">
                <a:solidFill>
                  <a:srgbClr val="0000FF"/>
                </a:solidFill>
                <a:latin typeface="Arial" pitchFamily="34" charset="0"/>
                <a:cs typeface="Arial" pitchFamily="34" charset="0"/>
              </a:rPr>
            </a:br>
            <a:r>
              <a:rPr lang="en-US" sz="2400" dirty="0" smtClean="0">
                <a:latin typeface="Arial" pitchFamily="34" charset="0"/>
                <a:cs typeface="Arial" pitchFamily="34" charset="0"/>
              </a:rPr>
              <a:t>Nikolay V. </a:t>
            </a:r>
            <a:r>
              <a:rPr lang="en-US" sz="2400" dirty="0" err="1" smtClean="0">
                <a:latin typeface="Arial" pitchFamily="34" charset="0"/>
                <a:cs typeface="Arial" pitchFamily="34" charset="0"/>
              </a:rPr>
              <a:t>Shabanov</a:t>
            </a:r>
            <a:r>
              <a:rPr lang="en-US" sz="2400" dirty="0" smtClean="0">
                <a:latin typeface="Arial" pitchFamily="34" charset="0"/>
                <a:cs typeface="Arial" pitchFamily="34" charset="0"/>
              </a:rPr>
              <a:t> and Marco Vargas</a:t>
            </a:r>
          </a:p>
          <a:p>
            <a:r>
              <a:rPr lang="en-US" sz="1600" dirty="0" smtClean="0">
                <a:latin typeface="Arial" pitchFamily="34" charset="0"/>
                <a:cs typeface="Arial" pitchFamily="34" charset="0"/>
              </a:rPr>
              <a:t>NOAA/NESDIS/STAR/SMCD, College Park, MD</a:t>
            </a:r>
          </a:p>
        </p:txBody>
      </p:sp>
      <p:sp>
        <p:nvSpPr>
          <p:cNvPr id="5" name="Rectangle 5"/>
          <p:cNvSpPr txBox="1">
            <a:spLocks noChangeArrowheads="1"/>
          </p:cNvSpPr>
          <p:nvPr/>
        </p:nvSpPr>
        <p:spPr>
          <a:xfrm>
            <a:off x="76200" y="1600200"/>
            <a:ext cx="5029200" cy="3810000"/>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1" indent="-344488" algn="l" fontAlgn="base">
              <a:lnSpc>
                <a:spcPct val="90000"/>
              </a:lnSpc>
              <a:spcAft>
                <a:spcPct val="0"/>
              </a:spcAft>
              <a:buFontTx/>
              <a:buChar char="–"/>
            </a:pPr>
            <a:r>
              <a:rPr kumimoji="0" lang="en-US" sz="2000" b="0" i="0" u="none" strike="noStrike" kern="0" cap="none" spc="0" normalizeH="0" baseline="0" noProof="0" dirty="0" smtClean="0">
                <a:ln>
                  <a:noFill/>
                </a:ln>
                <a:solidFill>
                  <a:srgbClr val="009999"/>
                </a:solidFill>
                <a:effectLst/>
                <a:uLnTx/>
                <a:uFillTx/>
                <a:latin typeface="Arial"/>
              </a:rPr>
              <a:t>The VIIRS VI EDR product (TOC EVI and TOA NDVI) </a:t>
            </a:r>
            <a:r>
              <a:rPr lang="en-US" sz="2000" kern="0" dirty="0" smtClean="0">
                <a:solidFill>
                  <a:srgbClr val="009999"/>
                </a:solidFill>
                <a:latin typeface="Arial"/>
              </a:rPr>
              <a:t>is operational </a:t>
            </a:r>
            <a:r>
              <a:rPr kumimoji="0" lang="en-US" sz="2000" b="0" i="0" u="none" strike="noStrike" kern="0" cap="none" spc="0" normalizeH="0" baseline="0" noProof="0" dirty="0" smtClean="0">
                <a:ln>
                  <a:noFill/>
                </a:ln>
                <a:solidFill>
                  <a:srgbClr val="009999"/>
                </a:solidFill>
                <a:effectLst/>
                <a:uLnTx/>
                <a:uFillTx/>
                <a:latin typeface="Arial"/>
              </a:rPr>
              <a:t>since November 2011</a:t>
            </a:r>
          </a:p>
          <a:p>
            <a:pPr lvl="1" indent="-344488" algn="l" fontAlgn="base">
              <a:lnSpc>
                <a:spcPct val="90000"/>
              </a:lnSpc>
              <a:spcAft>
                <a:spcPct val="0"/>
              </a:spcAft>
              <a:buFontTx/>
              <a:buChar char="–"/>
            </a:pPr>
            <a:r>
              <a:rPr lang="en-US" sz="2000" kern="0" dirty="0" smtClean="0">
                <a:solidFill>
                  <a:srgbClr val="009999"/>
                </a:solidFill>
                <a:latin typeface="Arial"/>
              </a:rPr>
              <a:t>A Near Real Time (NRT) web-based automated tool has been set up at STAR to continuously monitor VIIRS VI global time series (statistical performance, potential anomalies/artifacts, impact of environmental conditions, including residual clouds, aerosols, view/observation geometry, etc). http://www.star.nesdis.noaa.gov/smcd/viirs_vi/Monitor.htm</a:t>
            </a:r>
          </a:p>
          <a:p>
            <a:pPr lvl="1" indent="-344488" algn="l" fontAlgn="base">
              <a:lnSpc>
                <a:spcPct val="90000"/>
              </a:lnSpc>
              <a:spcAft>
                <a:spcPct val="0"/>
              </a:spcAft>
              <a:buFontTx/>
              <a:buChar char="–"/>
            </a:pPr>
            <a:r>
              <a:rPr lang="en-US" sz="2000" kern="0" dirty="0" smtClean="0">
                <a:solidFill>
                  <a:srgbClr val="009999"/>
                </a:solidFill>
                <a:latin typeface="Arial"/>
              </a:rPr>
              <a:t>Major component in assessment of VIIRS VI product accuracy is comparison with with key heritage data sets from MODIS and AVHRR. </a:t>
            </a:r>
          </a:p>
          <a:p>
            <a:pPr lvl="1" indent="-344488" algn="l" fontAlgn="base">
              <a:lnSpc>
                <a:spcPct val="90000"/>
              </a:lnSpc>
              <a:spcAft>
                <a:spcPct val="0"/>
              </a:spcAft>
              <a:buFontTx/>
              <a:buChar char="–"/>
            </a:pPr>
            <a:r>
              <a:rPr lang="en-US" sz="2000" kern="0" dirty="0" smtClean="0">
                <a:solidFill>
                  <a:srgbClr val="009999"/>
                </a:solidFill>
                <a:latin typeface="Arial"/>
              </a:rPr>
              <a:t>The VIIRS VI-EDR reached Beta Maturity Status in February 06 2013. The product will be available to the public with a Beta level quality as of May 02, 2012</a:t>
            </a:r>
          </a:p>
          <a:p>
            <a:pPr lvl="1" indent="-344488" algn="l" fontAlgn="base">
              <a:lnSpc>
                <a:spcPct val="90000"/>
              </a:lnSpc>
              <a:spcAft>
                <a:spcPct val="0"/>
              </a:spcAft>
            </a:pPr>
            <a:endParaRPr lang="en-US" sz="2000" kern="0" dirty="0" smtClean="0">
              <a:solidFill>
                <a:srgbClr val="009999"/>
              </a:solidFill>
              <a:latin typeface="Arial"/>
            </a:endParaRPr>
          </a:p>
          <a:p>
            <a:pPr>
              <a:lnSpc>
                <a:spcPct val="90000"/>
              </a:lnSpc>
            </a:pP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5562600"/>
            <a:ext cx="3733800" cy="982579"/>
          </a:xfrm>
          <a:prstGeom prst="rect">
            <a:avLst/>
          </a:prstGeom>
        </p:spPr>
      </p:pic>
      <p:sp>
        <p:nvSpPr>
          <p:cNvPr id="8" name="TextBox 7"/>
          <p:cNvSpPr txBox="1"/>
          <p:nvPr/>
        </p:nvSpPr>
        <p:spPr>
          <a:xfrm>
            <a:off x="5181600" y="5562600"/>
            <a:ext cx="3810000" cy="938719"/>
          </a:xfrm>
          <a:prstGeom prst="rect">
            <a:avLst/>
          </a:prstGeom>
          <a:noFill/>
        </p:spPr>
        <p:txBody>
          <a:bodyPr wrap="square" rtlCol="0">
            <a:spAutoFit/>
          </a:bodyPr>
          <a:lstStyle/>
          <a:p>
            <a:r>
              <a:rPr lang="en-US" sz="1100" i="1" dirty="0" smtClean="0"/>
              <a:t>Top panel: 16-day composite of VIIRS TOC EVI for Jan1-16, 2013. Bottom panel: Statistics on consistency between VIIRS and MODIS VI- time series of mean and STD) of per-pixel difference between VIIRS and MODIS Aqua TOC EVI, calculated over all land and  individual vegetation types (7 biomes).</a:t>
            </a:r>
            <a:endParaRPr lang="en-US" sz="1100" i="1" dirty="0"/>
          </a:p>
        </p:txBody>
      </p:sp>
      <p:pic>
        <p:nvPicPr>
          <p:cNvPr id="1026" name="Picture 2" descr="C:\Users\shabanov\Desktop\Trash\tmp2\VIVIO_TOC_EVI_2013-01-01.png"/>
          <p:cNvPicPr>
            <a:picLocks noChangeAspect="1" noChangeArrowheads="1"/>
          </p:cNvPicPr>
          <p:nvPr/>
        </p:nvPicPr>
        <p:blipFill>
          <a:blip r:embed="rId3" cstate="print"/>
          <a:srcRect/>
          <a:stretch>
            <a:fillRect/>
          </a:stretch>
        </p:blipFill>
        <p:spPr bwMode="auto">
          <a:xfrm>
            <a:off x="5181600" y="1708950"/>
            <a:ext cx="3807985" cy="2181274"/>
          </a:xfrm>
          <a:prstGeom prst="rect">
            <a:avLst/>
          </a:prstGeom>
          <a:noFill/>
        </p:spPr>
      </p:pic>
      <p:pic>
        <p:nvPicPr>
          <p:cNvPr id="2" name="Picture 2" descr="C:\Users\shabanov\Desktop\Trash\Mean_STD_R2.TOC_EVI.png"/>
          <p:cNvPicPr>
            <a:picLocks noChangeAspect="1" noChangeArrowheads="1"/>
          </p:cNvPicPr>
          <p:nvPr/>
        </p:nvPicPr>
        <p:blipFill>
          <a:blip r:embed="rId4" cstate="print"/>
          <a:srcRect b="30556"/>
          <a:stretch>
            <a:fillRect/>
          </a:stretch>
        </p:blipFill>
        <p:spPr bwMode="auto">
          <a:xfrm>
            <a:off x="5181600" y="3943350"/>
            <a:ext cx="3886200" cy="1619250"/>
          </a:xfrm>
          <a:prstGeom prst="rect">
            <a:avLst/>
          </a:prstGeom>
          <a:noFill/>
        </p:spPr>
      </p:pic>
      <p:sp>
        <p:nvSpPr>
          <p:cNvPr id="9" name="TextBox 8"/>
          <p:cNvSpPr txBox="1"/>
          <p:nvPr/>
        </p:nvSpPr>
        <p:spPr>
          <a:xfrm>
            <a:off x="76200" y="6459523"/>
            <a:ext cx="694421" cy="369332"/>
          </a:xfrm>
          <a:prstGeom prst="rect">
            <a:avLst/>
          </a:prstGeom>
          <a:noFill/>
        </p:spPr>
        <p:txBody>
          <a:bodyPr wrap="none" rtlCol="0">
            <a:spAutoFit/>
          </a:bodyPr>
          <a:lstStyle/>
          <a:p>
            <a:r>
              <a:rPr lang="en-US" dirty="0" smtClean="0"/>
              <a:t>W-77</a:t>
            </a:r>
            <a:endParaRPr lang="en-US" dirty="0"/>
          </a:p>
        </p:txBody>
      </p:sp>
    </p:spTree>
    <p:extLst>
      <p:ext uri="{BB962C8B-B14F-4D97-AF65-F5344CB8AC3E}">
        <p14:creationId xmlns:p14="http://schemas.microsoft.com/office/powerpoint/2010/main" val="13992234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0000FF"/>
                </a:solidFill>
                <a:latin typeface="Arial" pitchFamily="34" charset="0"/>
                <a:cs typeface="Arial" pitchFamily="34" charset="0"/>
              </a:rPr>
              <a:t>Operational Impacts of NASA SPoRT Products</a:t>
            </a:r>
            <a:br>
              <a:rPr lang="en-US" sz="2800" dirty="0" smtClean="0">
                <a:solidFill>
                  <a:srgbClr val="0000FF"/>
                </a:solidFill>
                <a:latin typeface="Arial" pitchFamily="34" charset="0"/>
                <a:cs typeface="Arial" pitchFamily="34" charset="0"/>
              </a:rPr>
            </a:br>
            <a:r>
              <a:rPr lang="en-US" sz="2800" dirty="0" smtClean="0">
                <a:solidFill>
                  <a:srgbClr val="0000FF"/>
                </a:solidFill>
                <a:latin typeface="Arial" pitchFamily="34" charset="0"/>
                <a:cs typeface="Arial" pitchFamily="34" charset="0"/>
              </a:rPr>
              <a:t>Brian J. Guyer &amp; Deirdre Kann</a:t>
            </a:r>
          </a:p>
          <a:p>
            <a:r>
              <a:rPr lang="en-US" sz="1800" dirty="0" smtClean="0">
                <a:solidFill>
                  <a:srgbClr val="0000FF"/>
                </a:solidFill>
                <a:latin typeface="Arial" pitchFamily="34" charset="0"/>
                <a:cs typeface="Arial" pitchFamily="34" charset="0"/>
              </a:rPr>
              <a:t>National Weather Service</a:t>
            </a:r>
          </a:p>
          <a:p>
            <a:r>
              <a:rPr lang="en-US" sz="1800" dirty="0" smtClean="0">
                <a:solidFill>
                  <a:srgbClr val="0000FF"/>
                </a:solidFill>
                <a:latin typeface="Arial" pitchFamily="34" charset="0"/>
                <a:cs typeface="Arial" pitchFamily="34" charset="0"/>
              </a:rPr>
              <a:t>Albuquerque, NM</a:t>
            </a:r>
            <a:endParaRPr lang="en-US" sz="18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0" y="1752600"/>
            <a:ext cx="4894595" cy="47244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lang="en-US" sz="2200" kern="0" noProof="0" dirty="0" smtClean="0">
                <a:solidFill>
                  <a:srgbClr val="002060"/>
                </a:solidFill>
                <a:latin typeface="Arial"/>
              </a:rPr>
              <a:t>The partnership between NWS Albuquerque &amp; NASA SPoRT has transitioned </a:t>
            </a:r>
            <a:r>
              <a:rPr lang="en-US" sz="2200" kern="0" dirty="0" smtClean="0">
                <a:solidFill>
                  <a:srgbClr val="002060"/>
                </a:solidFill>
                <a:latin typeface="Arial"/>
              </a:rPr>
              <a:t>innovative satellite imagery into forecast operations.</a:t>
            </a:r>
            <a:endParaRPr kumimoji="0" lang="en-US" sz="2200" b="0" i="0" u="none" strike="noStrike" kern="0" cap="none" spc="0" normalizeH="0" baseline="0" noProof="0" dirty="0" smtClean="0">
              <a:ln>
                <a:noFill/>
              </a:ln>
              <a:solidFill>
                <a:srgbClr val="002060"/>
              </a:solidFill>
              <a:effectLst/>
              <a:uLnTx/>
              <a:uFillTx/>
              <a:latin typeface="Arial"/>
            </a:endParaRPr>
          </a:p>
          <a:p>
            <a:pPr marL="742950" lvl="1" indent="-285750" algn="l" fontAlgn="base">
              <a:lnSpc>
                <a:spcPct val="90000"/>
              </a:lnSpc>
              <a:spcAft>
                <a:spcPct val="0"/>
              </a:spcAft>
              <a:buFontTx/>
              <a:buChar char="–"/>
            </a:pPr>
            <a:r>
              <a:rPr lang="en-US" sz="2000" kern="0" dirty="0" smtClean="0">
                <a:solidFill>
                  <a:srgbClr val="009999"/>
                </a:solidFill>
                <a:latin typeface="Arial"/>
              </a:rPr>
              <a:t>SPoRT products supplement data void areas, improve various office forecast programs, and enhance decision support services.</a:t>
            </a:r>
          </a:p>
          <a:p>
            <a:pPr marL="742950" lvl="1" indent="-285750" algn="l" fontAlgn="base">
              <a:lnSpc>
                <a:spcPct val="90000"/>
              </a:lnSpc>
              <a:spcAft>
                <a:spcPct val="0"/>
              </a:spcAft>
              <a:buFontTx/>
              <a:buChar char="–"/>
            </a:pPr>
            <a:r>
              <a:rPr lang="en-US" sz="2000" kern="0" dirty="0" smtClean="0">
                <a:solidFill>
                  <a:srgbClr val="009999"/>
                </a:solidFill>
                <a:latin typeface="Arial"/>
              </a:rPr>
              <a:t>The products serve as an effective training tool for future capabilities of GOES-R.</a:t>
            </a:r>
            <a:endParaRPr kumimoji="0" lang="en-US" sz="2000" b="0" i="0" u="none" strike="noStrike" kern="0" cap="none" spc="0" normalizeH="0" baseline="0" noProof="0" dirty="0" smtClean="0">
              <a:ln>
                <a:noFill/>
              </a:ln>
              <a:solidFill>
                <a:srgbClr val="009999"/>
              </a:solidFill>
              <a:effectLst/>
              <a:uLnTx/>
              <a:uFillTx/>
              <a:latin typeface="Arial"/>
            </a:endParaRPr>
          </a:p>
          <a:p>
            <a:pPr marL="742950" lvl="1" indent="-285750" algn="l" fontAlgn="base">
              <a:lnSpc>
                <a:spcPct val="90000"/>
              </a:lnSpc>
              <a:spcAft>
                <a:spcPct val="0"/>
              </a:spcAft>
              <a:buFontTx/>
              <a:buChar char="–"/>
            </a:pPr>
            <a:r>
              <a:rPr lang="en-US" sz="2000" kern="0" dirty="0" smtClean="0">
                <a:solidFill>
                  <a:srgbClr val="009999"/>
                </a:solidFill>
                <a:latin typeface="Arial"/>
              </a:rPr>
              <a:t>One of our recent efforts focuses on the evaluation of a suite of RGB products and their impact on the</a:t>
            </a:r>
            <a:br>
              <a:rPr lang="en-US" sz="2000" kern="0" dirty="0" smtClean="0">
                <a:solidFill>
                  <a:srgbClr val="009999"/>
                </a:solidFill>
                <a:latin typeface="Arial"/>
              </a:rPr>
            </a:br>
            <a:r>
              <a:rPr lang="en-US" sz="2000" kern="0" dirty="0" smtClean="0">
                <a:solidFill>
                  <a:srgbClr val="009999"/>
                </a:solidFill>
                <a:latin typeface="Arial"/>
              </a:rPr>
              <a:t>detection of critical fire weather patterns.</a:t>
            </a:r>
            <a:endParaRPr lang="en-US" sz="2000" kern="0" dirty="0">
              <a:solidFill>
                <a:srgbClr val="009999"/>
              </a:solidFill>
              <a:latin typeface="Arial"/>
            </a:endParaRPr>
          </a:p>
          <a:p>
            <a:pPr>
              <a:lnSpc>
                <a:spcPct val="90000"/>
              </a:lnSpc>
            </a:pP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5867800"/>
            <a:ext cx="3733800" cy="982579"/>
          </a:xfrm>
          <a:prstGeom prst="rect">
            <a:avLst/>
          </a:prstGeom>
        </p:spPr>
      </p:pic>
      <p:sp>
        <p:nvSpPr>
          <p:cNvPr id="8" name="TextBox 7"/>
          <p:cNvSpPr txBox="1"/>
          <p:nvPr/>
        </p:nvSpPr>
        <p:spPr>
          <a:xfrm>
            <a:off x="5105400" y="5334000"/>
            <a:ext cx="3886200" cy="523220"/>
          </a:xfrm>
          <a:prstGeom prst="rect">
            <a:avLst/>
          </a:prstGeom>
          <a:noFill/>
        </p:spPr>
        <p:txBody>
          <a:bodyPr wrap="square" rtlCol="0">
            <a:spAutoFit/>
          </a:bodyPr>
          <a:lstStyle/>
          <a:p>
            <a:pPr algn="ctr"/>
            <a:r>
              <a:rPr lang="en-US" sz="1400" i="1" dirty="0" smtClean="0"/>
              <a:t>MODIS </a:t>
            </a:r>
            <a:r>
              <a:rPr lang="en-US" sz="1400" i="1" dirty="0" err="1" smtClean="0"/>
              <a:t>Airmass</a:t>
            </a:r>
            <a:r>
              <a:rPr lang="en-US" sz="1400" i="1" dirty="0" smtClean="0"/>
              <a:t> Red-Green-Blue (RGB) Image</a:t>
            </a:r>
            <a:br>
              <a:rPr lang="en-US" sz="1400" i="1" dirty="0" smtClean="0"/>
            </a:br>
            <a:r>
              <a:rPr lang="en-US" sz="1400" i="1" dirty="0" smtClean="0"/>
              <a:t>200pm Friday, February 8, 2013</a:t>
            </a:r>
            <a:endParaRPr lang="en-US" sz="1400" i="1" dirty="0"/>
          </a:p>
        </p:txBody>
      </p:sp>
      <p:grpSp>
        <p:nvGrpSpPr>
          <p:cNvPr id="2" name="Group 27"/>
          <p:cNvGrpSpPr>
            <a:grpSpLocks/>
          </p:cNvGrpSpPr>
          <p:nvPr/>
        </p:nvGrpSpPr>
        <p:grpSpPr bwMode="auto">
          <a:xfrm>
            <a:off x="4835413" y="1752600"/>
            <a:ext cx="4232387" cy="3622110"/>
            <a:chOff x="1524000" y="1043478"/>
            <a:chExt cx="5562600" cy="4463261"/>
          </a:xfrm>
        </p:grpSpPr>
        <p:pic>
          <p:nvPicPr>
            <p:cNvPr id="19"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171" t="12250" r="14388" b="18088"/>
            <a:stretch/>
          </p:blipFill>
          <p:spPr bwMode="auto">
            <a:xfrm>
              <a:off x="1524000" y="1043478"/>
              <a:ext cx="5562600" cy="446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5976641" y="3124446"/>
              <a:ext cx="152390" cy="2382293"/>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932194" y="1043478"/>
              <a:ext cx="44447" cy="2080967"/>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14" name="Picture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20465">
              <a:off x="3868216" y="4070746"/>
              <a:ext cx="1023535" cy="112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91368">
              <a:off x="2389105" y="3078634"/>
              <a:ext cx="1015797" cy="68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79162">
              <a:off x="4483170" y="1913301"/>
              <a:ext cx="1015797" cy="68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1601782" y="1043478"/>
              <a:ext cx="1095302" cy="1015881"/>
            </a:xfrm>
            <a:prstGeom prst="rect">
              <a:avLst/>
            </a:prstGeom>
            <a:noFill/>
            <a:effectLst>
              <a:outerShdw blurRad="50800" dist="50800" dir="5400000" algn="ctr" rotWithShape="0">
                <a:schemeClr val="tx1"/>
              </a:outerShdw>
            </a:effectLst>
          </p:spPr>
          <p:txBody>
            <a:bodyPr wrap="none">
              <a:spAutoFit/>
            </a:bodyPr>
            <a:lstStyle/>
            <a:p>
              <a:pPr algn="ctr">
                <a:defRPr/>
              </a:pPr>
              <a:r>
                <a:rPr lang="en-US" sz="2000" b="1" dirty="0">
                  <a:solidFill>
                    <a:srgbClr val="FFFF00"/>
                  </a:solidFill>
                </a:rPr>
                <a:t>MODIS </a:t>
              </a:r>
              <a:br>
                <a:rPr lang="en-US" sz="2000" b="1" dirty="0">
                  <a:solidFill>
                    <a:srgbClr val="FFFF00"/>
                  </a:solidFill>
                </a:rPr>
              </a:br>
              <a:r>
                <a:rPr lang="en-US" sz="2000" b="1" dirty="0">
                  <a:solidFill>
                    <a:srgbClr val="FFFF00"/>
                  </a:solidFill>
                </a:rPr>
                <a:t>RGB</a:t>
              </a:r>
              <a:br>
                <a:rPr lang="en-US" sz="2000" b="1" dirty="0">
                  <a:solidFill>
                    <a:srgbClr val="FFFF00"/>
                  </a:solidFill>
                </a:rPr>
              </a:br>
              <a:r>
                <a:rPr lang="en-US" sz="2000" b="1" dirty="0">
                  <a:solidFill>
                    <a:srgbClr val="FFFF00"/>
                  </a:solidFill>
                </a:rPr>
                <a:t>Image</a:t>
              </a:r>
            </a:p>
          </p:txBody>
        </p:sp>
        <p:sp>
          <p:nvSpPr>
            <p:cNvPr id="18" name="TextBox 17"/>
            <p:cNvSpPr txBox="1"/>
            <p:nvPr/>
          </p:nvSpPr>
          <p:spPr>
            <a:xfrm>
              <a:off x="6086727" y="3782666"/>
              <a:ext cx="995296" cy="1323819"/>
            </a:xfrm>
            <a:prstGeom prst="rect">
              <a:avLst/>
            </a:prstGeom>
            <a:noFill/>
            <a:effectLst>
              <a:outerShdw blurRad="50800" dist="50800" dir="5400000" algn="ctr" rotWithShape="0">
                <a:schemeClr val="tx1"/>
              </a:outerShdw>
            </a:effectLst>
          </p:spPr>
          <p:txBody>
            <a:bodyPr wrap="none">
              <a:spAutoFit/>
            </a:bodyPr>
            <a:lstStyle/>
            <a:p>
              <a:pPr algn="ctr">
                <a:defRPr/>
              </a:pPr>
              <a:r>
                <a:rPr lang="en-US" sz="2000" b="1" dirty="0">
                  <a:solidFill>
                    <a:srgbClr val="FFFF00"/>
                  </a:solidFill>
                </a:rPr>
                <a:t>GOES </a:t>
              </a:r>
              <a:br>
                <a:rPr lang="en-US" sz="2000" b="1" dirty="0">
                  <a:solidFill>
                    <a:srgbClr val="FFFF00"/>
                  </a:solidFill>
                </a:rPr>
              </a:br>
              <a:r>
                <a:rPr lang="en-US" sz="2000" b="1" dirty="0">
                  <a:solidFill>
                    <a:srgbClr val="FFFF00"/>
                  </a:solidFill>
                </a:rPr>
                <a:t>Water</a:t>
              </a:r>
              <a:br>
                <a:rPr lang="en-US" sz="2000" b="1" dirty="0">
                  <a:solidFill>
                    <a:srgbClr val="FFFF00"/>
                  </a:solidFill>
                </a:rPr>
              </a:br>
              <a:r>
                <a:rPr lang="en-US" sz="2000" b="1" dirty="0">
                  <a:solidFill>
                    <a:srgbClr val="FFFF00"/>
                  </a:solidFill>
                </a:rPr>
                <a:t>Vapor</a:t>
              </a:r>
              <a:br>
                <a:rPr lang="en-US" sz="2000" b="1" dirty="0">
                  <a:solidFill>
                    <a:srgbClr val="FFFF00"/>
                  </a:solidFill>
                </a:rPr>
              </a:br>
              <a:r>
                <a:rPr lang="en-US" sz="2000" b="1" dirty="0">
                  <a:solidFill>
                    <a:srgbClr val="FFFF00"/>
                  </a:solidFill>
                </a:rPr>
                <a:t>Image</a:t>
              </a:r>
            </a:p>
          </p:txBody>
        </p:sp>
      </p:grpSp>
      <p:sp>
        <p:nvSpPr>
          <p:cNvPr id="20" name="TextBox 19"/>
          <p:cNvSpPr txBox="1"/>
          <p:nvPr/>
        </p:nvSpPr>
        <p:spPr>
          <a:xfrm>
            <a:off x="76200" y="6392411"/>
            <a:ext cx="694421" cy="369332"/>
          </a:xfrm>
          <a:prstGeom prst="rect">
            <a:avLst/>
          </a:prstGeom>
          <a:noFill/>
        </p:spPr>
        <p:txBody>
          <a:bodyPr wrap="none" rtlCol="0">
            <a:spAutoFit/>
          </a:bodyPr>
          <a:lstStyle/>
          <a:p>
            <a:r>
              <a:rPr lang="en-US" dirty="0" smtClean="0"/>
              <a:t>W-79</a:t>
            </a:r>
            <a:endParaRPr lang="en-US" dirty="0"/>
          </a:p>
        </p:txBody>
      </p:sp>
    </p:spTree>
    <p:extLst>
      <p:ext uri="{BB962C8B-B14F-4D97-AF65-F5344CB8AC3E}">
        <p14:creationId xmlns:p14="http://schemas.microsoft.com/office/powerpoint/2010/main" val="13176345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0000FF"/>
                </a:solidFill>
                <a:latin typeface="Arial" pitchFamily="34" charset="0"/>
                <a:cs typeface="Arial" pitchFamily="34" charset="0"/>
              </a:rPr>
              <a:t>Validation and Improvement of the GOES-R Rainfall Rate Algorithm</a:t>
            </a:r>
            <a:br>
              <a:rPr lang="en-US" sz="2800" dirty="0" smtClean="0">
                <a:solidFill>
                  <a:srgbClr val="0000FF"/>
                </a:solidFill>
                <a:latin typeface="Arial" pitchFamily="34" charset="0"/>
                <a:cs typeface="Arial" pitchFamily="34" charset="0"/>
              </a:rPr>
            </a:br>
            <a:r>
              <a:rPr lang="en-US" sz="2400" dirty="0" smtClean="0">
                <a:solidFill>
                  <a:srgbClr val="0000FF"/>
                </a:solidFill>
                <a:latin typeface="Arial" pitchFamily="34" charset="0"/>
                <a:cs typeface="Arial" pitchFamily="34" charset="0"/>
              </a:rPr>
              <a:t>Robert J. </a:t>
            </a:r>
            <a:r>
              <a:rPr lang="en-US" sz="2400" dirty="0" err="1" smtClean="0">
                <a:solidFill>
                  <a:srgbClr val="0000FF"/>
                </a:solidFill>
                <a:latin typeface="Arial" pitchFamily="34" charset="0"/>
                <a:cs typeface="Arial" pitchFamily="34" charset="0"/>
              </a:rPr>
              <a:t>Kuligowski</a:t>
            </a:r>
            <a:r>
              <a:rPr lang="en-US" sz="2400" dirty="0" smtClean="0">
                <a:solidFill>
                  <a:srgbClr val="0000FF"/>
                </a:solidFill>
                <a:latin typeface="Arial" pitchFamily="34" charset="0"/>
                <a:cs typeface="Arial" pitchFamily="34" charset="0"/>
              </a:rPr>
              <a:t>, </a:t>
            </a:r>
            <a:r>
              <a:rPr lang="en-US" sz="2400" dirty="0" err="1" smtClean="0">
                <a:solidFill>
                  <a:srgbClr val="0000FF"/>
                </a:solidFill>
                <a:latin typeface="Arial" pitchFamily="34" charset="0"/>
                <a:cs typeface="Arial" pitchFamily="34" charset="0"/>
              </a:rPr>
              <a:t>Yaping</a:t>
            </a:r>
            <a:r>
              <a:rPr lang="en-US" sz="2400" dirty="0" smtClean="0">
                <a:solidFill>
                  <a:srgbClr val="0000FF"/>
                </a:solidFill>
                <a:latin typeface="Arial" pitchFamily="34" charset="0"/>
                <a:cs typeface="Arial" pitchFamily="34" charset="0"/>
              </a:rPr>
              <a:t> Li</a:t>
            </a:r>
            <a:endParaRPr lang="en-US" sz="2800" dirty="0" smtClean="0">
              <a:solidFill>
                <a:srgbClr val="0000FF"/>
              </a:solidFill>
              <a:latin typeface="Arial" pitchFamily="34" charset="0"/>
              <a:cs typeface="Arial" pitchFamily="34" charset="0"/>
            </a:endParaRPr>
          </a:p>
          <a:p>
            <a:r>
              <a:rPr lang="en-US" sz="1800" dirty="0" smtClean="0">
                <a:solidFill>
                  <a:srgbClr val="0000FF"/>
                </a:solidFill>
                <a:latin typeface="Arial" pitchFamily="34" charset="0"/>
                <a:cs typeface="Arial" pitchFamily="34" charset="0"/>
              </a:rPr>
              <a:t>NOAA/NESDIS/STAR Satellite Meteorology and Climatology Division (SMCD)</a:t>
            </a:r>
          </a:p>
          <a:p>
            <a:r>
              <a:rPr lang="en-US" sz="1800" dirty="0" smtClean="0">
                <a:solidFill>
                  <a:srgbClr val="0000FF"/>
                </a:solidFill>
                <a:latin typeface="Arial" pitchFamily="34" charset="0"/>
                <a:cs typeface="Arial" pitchFamily="34" charset="0"/>
              </a:rPr>
              <a:t>College Park, MD</a:t>
            </a:r>
            <a:endParaRPr lang="en-US" sz="18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76200" y="1905000"/>
            <a:ext cx="4876800" cy="3886200"/>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lang="en-US" sz="2800" kern="0" dirty="0" smtClean="0">
                <a:solidFill>
                  <a:srgbClr val="333399"/>
                </a:solidFill>
                <a:latin typeface="Arial"/>
              </a:rPr>
              <a:t>A simplified GOES-R Rainfall Rate algorithm applied to current GOES:</a:t>
            </a:r>
            <a:endParaRPr kumimoji="0" lang="en-US" sz="2800" b="0" i="0" u="none" strike="noStrike" kern="0" cap="none" spc="0" normalizeH="0" baseline="0" noProof="0" dirty="0" smtClean="0">
              <a:ln>
                <a:noFill/>
              </a:ln>
              <a:solidFill>
                <a:srgbClr val="333399"/>
              </a:solidFill>
              <a:effectLst/>
              <a:uLnTx/>
              <a:uFillTx/>
              <a:latin typeface="Arial"/>
              <a:ea typeface="+mn-ea"/>
              <a:cs typeface="+mn-cs"/>
            </a:endParaRPr>
          </a:p>
          <a:p>
            <a:pPr marL="742950" lvl="1" indent="-285750" algn="l" fontAlgn="base">
              <a:lnSpc>
                <a:spcPct val="90000"/>
              </a:lnSpc>
              <a:spcAft>
                <a:spcPct val="0"/>
              </a:spcAft>
              <a:buFontTx/>
              <a:buChar char="–"/>
            </a:pPr>
            <a:r>
              <a:rPr kumimoji="0" lang="en-US" sz="2400" b="0" i="0" u="none" strike="noStrike" kern="0" cap="none" spc="0" normalizeH="0" baseline="0" noProof="0" dirty="0" smtClean="0">
                <a:ln>
                  <a:noFill/>
                </a:ln>
                <a:solidFill>
                  <a:srgbClr val="009999"/>
                </a:solidFill>
                <a:effectLst/>
                <a:uLnTx/>
                <a:uFillTx/>
                <a:latin typeface="Arial"/>
              </a:rPr>
              <a:t>Supports GOES-R Proving Ground and </a:t>
            </a:r>
            <a:r>
              <a:rPr lang="en-US" sz="2400" kern="0" dirty="0" smtClean="0">
                <a:solidFill>
                  <a:srgbClr val="009999"/>
                </a:solidFill>
                <a:latin typeface="Arial"/>
              </a:rPr>
              <a:t>working with users for feedback</a:t>
            </a:r>
            <a:endParaRPr kumimoji="0" lang="en-US" sz="2400" b="0" i="0" u="none" strike="noStrike" kern="0" cap="none" spc="0" normalizeH="0" baseline="0" noProof="0" dirty="0" smtClean="0">
              <a:ln>
                <a:noFill/>
              </a:ln>
              <a:solidFill>
                <a:srgbClr val="009999"/>
              </a:solidFill>
              <a:effectLst/>
              <a:uLnTx/>
              <a:uFillTx/>
              <a:latin typeface="Arial"/>
            </a:endParaRPr>
          </a:p>
          <a:p>
            <a:pPr marL="742950" lvl="1" indent="-285750" algn="l" fontAlgn="base">
              <a:lnSpc>
                <a:spcPct val="90000"/>
              </a:lnSpc>
              <a:spcAft>
                <a:spcPct val="0"/>
              </a:spcAft>
              <a:buFontTx/>
              <a:buChar char="–"/>
            </a:pPr>
            <a:r>
              <a:rPr lang="en-US" sz="2400" kern="0" dirty="0" smtClean="0">
                <a:solidFill>
                  <a:srgbClr val="009999"/>
                </a:solidFill>
                <a:latin typeface="Arial"/>
              </a:rPr>
              <a:t>Has been used to identify significant false alarms in their algorithm and their causes</a:t>
            </a:r>
            <a:endParaRPr kumimoji="0" lang="en-US" sz="2400" b="0" i="0" u="none" strike="noStrike" kern="0" cap="none" spc="0" normalizeH="0" baseline="0" noProof="0" dirty="0" smtClean="0">
              <a:ln>
                <a:noFill/>
              </a:ln>
              <a:solidFill>
                <a:srgbClr val="009999"/>
              </a:solidFill>
              <a:effectLst/>
              <a:uLnTx/>
              <a:uFillTx/>
              <a:latin typeface="Arial"/>
            </a:endParaRPr>
          </a:p>
          <a:p>
            <a:pPr marL="742950" lvl="1" indent="-285750" algn="l" fontAlgn="base">
              <a:lnSpc>
                <a:spcPct val="90000"/>
              </a:lnSpc>
              <a:spcAft>
                <a:spcPct val="0"/>
              </a:spcAft>
              <a:buFontTx/>
              <a:buChar char="–"/>
            </a:pPr>
            <a:r>
              <a:rPr kumimoji="0" lang="en-US" sz="2400" b="0" i="0" u="none" strike="noStrike" kern="0" cap="none" spc="0" normalizeH="0" baseline="0" noProof="0" dirty="0" smtClean="0">
                <a:ln>
                  <a:noFill/>
                </a:ln>
                <a:solidFill>
                  <a:srgbClr val="009999"/>
                </a:solidFill>
                <a:effectLst/>
                <a:uLnTx/>
                <a:uFillTx/>
                <a:latin typeface="Arial"/>
              </a:rPr>
              <a:t>Will also be used to evaluate further algorithm improvements</a:t>
            </a:r>
            <a:endParaRPr lang="en-US" sz="2400" kern="0" dirty="0">
              <a:solidFill>
                <a:srgbClr val="009999"/>
              </a:solidFill>
              <a:latin typeface="Arial"/>
            </a:endParaRPr>
          </a:p>
          <a:p>
            <a:pPr>
              <a:lnSpc>
                <a:spcPct val="90000"/>
              </a:lnSpc>
            </a:pP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5867800"/>
            <a:ext cx="3733800" cy="982579"/>
          </a:xfrm>
          <a:prstGeom prst="rect">
            <a:avLst/>
          </a:prstGeom>
        </p:spPr>
      </p:pic>
      <p:sp>
        <p:nvSpPr>
          <p:cNvPr id="8" name="TextBox 7"/>
          <p:cNvSpPr txBox="1"/>
          <p:nvPr/>
        </p:nvSpPr>
        <p:spPr>
          <a:xfrm>
            <a:off x="5029200" y="5105400"/>
            <a:ext cx="3962400" cy="523220"/>
          </a:xfrm>
          <a:prstGeom prst="rect">
            <a:avLst/>
          </a:prstGeom>
          <a:noFill/>
        </p:spPr>
        <p:txBody>
          <a:bodyPr wrap="square" rtlCol="0">
            <a:spAutoFit/>
          </a:bodyPr>
          <a:lstStyle/>
          <a:p>
            <a:r>
              <a:rPr lang="en-US" sz="1400" i="1" dirty="0" smtClean="0"/>
              <a:t>Loop of the current-GOES version of the GOES-R Rainfall Rate algorithm during 23 July 2012.</a:t>
            </a:r>
            <a:endParaRPr lang="en-US" sz="1400" i="1" dirty="0"/>
          </a:p>
        </p:txBody>
      </p:sp>
      <p:pic>
        <p:nvPicPr>
          <p:cNvPr id="9" name="Picture 8" descr="AMSloop.gif"/>
          <p:cNvPicPr>
            <a:picLocks noChangeAspect="1"/>
          </p:cNvPicPr>
          <p:nvPr/>
        </p:nvPicPr>
        <p:blipFill>
          <a:blip r:embed="rId4" cstate="print"/>
          <a:stretch>
            <a:fillRect/>
          </a:stretch>
        </p:blipFill>
        <p:spPr>
          <a:xfrm>
            <a:off x="5029201" y="1905000"/>
            <a:ext cx="4114800" cy="3179618"/>
          </a:xfrm>
          <a:prstGeom prst="rect">
            <a:avLst/>
          </a:prstGeom>
        </p:spPr>
      </p:pic>
      <p:sp>
        <p:nvSpPr>
          <p:cNvPr id="10" name="TextBox 9"/>
          <p:cNvSpPr txBox="1"/>
          <p:nvPr/>
        </p:nvSpPr>
        <p:spPr>
          <a:xfrm>
            <a:off x="76200" y="6392411"/>
            <a:ext cx="694421" cy="369332"/>
          </a:xfrm>
          <a:prstGeom prst="rect">
            <a:avLst/>
          </a:prstGeom>
          <a:noFill/>
        </p:spPr>
        <p:txBody>
          <a:bodyPr wrap="none" rtlCol="0">
            <a:spAutoFit/>
          </a:bodyPr>
          <a:lstStyle/>
          <a:p>
            <a:r>
              <a:rPr lang="en-US" dirty="0" smtClean="0"/>
              <a:t>W-81</a:t>
            </a:r>
            <a:endParaRPr lang="en-US" dirty="0"/>
          </a:p>
        </p:txBody>
      </p:sp>
    </p:spTree>
    <p:extLst>
      <p:ext uri="{BB962C8B-B14F-4D97-AF65-F5344CB8AC3E}">
        <p14:creationId xmlns:p14="http://schemas.microsoft.com/office/powerpoint/2010/main" val="13176345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4"/>
          <p:cNvSpPr txBox="1">
            <a:spLocks noChangeArrowheads="1"/>
          </p:cNvSpPr>
          <p:nvPr/>
        </p:nvSpPr>
        <p:spPr>
          <a:xfrm>
            <a:off x="0" y="914400"/>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rgbClr val="0000FF"/>
                </a:solidFill>
                <a:latin typeface="Arial" pitchFamily="34" charset="0"/>
                <a:cs typeface="Arial" pitchFamily="34" charset="0"/>
              </a:rPr>
              <a:t>GOES-R Cloud and Aerosol Validation during the NSF DC3 field mission</a:t>
            </a:r>
          </a:p>
          <a:p>
            <a:r>
              <a:rPr lang="en-US" sz="1400" dirty="0" smtClean="0">
                <a:solidFill>
                  <a:srgbClr val="0000FF"/>
                </a:solidFill>
                <a:latin typeface="Arial" pitchFamily="34" charset="0"/>
                <a:cs typeface="Arial" pitchFamily="34" charset="0"/>
              </a:rPr>
              <a:t>Wayne Feltz</a:t>
            </a:r>
            <a:r>
              <a:rPr lang="en-US" sz="1400" baseline="30000" dirty="0" smtClean="0">
                <a:solidFill>
                  <a:srgbClr val="0000FF"/>
                </a:solidFill>
                <a:latin typeface="Arial" pitchFamily="34" charset="0"/>
                <a:cs typeface="Arial" pitchFamily="34" charset="0"/>
              </a:rPr>
              <a:t>1</a:t>
            </a:r>
            <a:r>
              <a:rPr lang="en-US" sz="1400" dirty="0" smtClean="0">
                <a:solidFill>
                  <a:srgbClr val="0000FF"/>
                </a:solidFill>
                <a:latin typeface="Arial" pitchFamily="34" charset="0"/>
                <a:cs typeface="Arial" pitchFamily="34" charset="0"/>
              </a:rPr>
              <a:t>, R. Bradley Pierce</a:t>
            </a:r>
            <a:r>
              <a:rPr lang="en-US" sz="1400" baseline="30000" dirty="0" smtClean="0">
                <a:solidFill>
                  <a:srgbClr val="0000FF"/>
                </a:solidFill>
                <a:latin typeface="Arial" pitchFamily="34" charset="0"/>
                <a:cs typeface="Arial" pitchFamily="34" charset="0"/>
              </a:rPr>
              <a:t>2</a:t>
            </a:r>
            <a:r>
              <a:rPr lang="en-US" sz="1400" dirty="0" smtClean="0">
                <a:solidFill>
                  <a:srgbClr val="0000FF"/>
                </a:solidFill>
                <a:latin typeface="Arial" pitchFamily="34" charset="0"/>
                <a:cs typeface="Arial" pitchFamily="34" charset="0"/>
              </a:rPr>
              <a:t>, Ed Eloranta</a:t>
            </a:r>
            <a:r>
              <a:rPr lang="en-US" sz="1400" baseline="30000" dirty="0" smtClean="0">
                <a:solidFill>
                  <a:srgbClr val="0000FF"/>
                </a:solidFill>
                <a:latin typeface="Arial" pitchFamily="34" charset="0"/>
                <a:cs typeface="Arial" pitchFamily="34" charset="0"/>
              </a:rPr>
              <a:t>3</a:t>
            </a:r>
            <a:r>
              <a:rPr lang="en-US" sz="1400" dirty="0" smtClean="0">
                <a:solidFill>
                  <a:srgbClr val="0000FF"/>
                </a:solidFill>
                <a:latin typeface="Arial" pitchFamily="34" charset="0"/>
                <a:cs typeface="Arial" pitchFamily="34" charset="0"/>
              </a:rPr>
              <a:t>, K. Sebastian Schmidt</a:t>
            </a:r>
            <a:r>
              <a:rPr lang="en-US" sz="1400" baseline="30000" dirty="0" smtClean="0">
                <a:solidFill>
                  <a:srgbClr val="0000FF"/>
                </a:solidFill>
                <a:latin typeface="Arial" pitchFamily="34" charset="0"/>
                <a:cs typeface="Arial" pitchFamily="34" charset="0"/>
              </a:rPr>
              <a:t>4</a:t>
            </a:r>
            <a:r>
              <a:rPr lang="en-US" sz="1400" dirty="0" smtClean="0">
                <a:solidFill>
                  <a:srgbClr val="0000FF"/>
                </a:solidFill>
                <a:latin typeface="Arial" pitchFamily="34" charset="0"/>
                <a:cs typeface="Arial" pitchFamily="34" charset="0"/>
              </a:rPr>
              <a:t>, Andrew Heidinger</a:t>
            </a:r>
            <a:r>
              <a:rPr lang="en-US" sz="1400" baseline="30000" dirty="0" smtClean="0">
                <a:solidFill>
                  <a:srgbClr val="0000FF"/>
                </a:solidFill>
                <a:latin typeface="Arial" pitchFamily="34" charset="0"/>
                <a:cs typeface="Arial" pitchFamily="34" charset="0"/>
              </a:rPr>
              <a:t>2</a:t>
            </a:r>
            <a:r>
              <a:rPr lang="en-US" sz="1400" dirty="0" smtClean="0">
                <a:solidFill>
                  <a:srgbClr val="0000FF"/>
                </a:solidFill>
                <a:latin typeface="Arial" pitchFamily="34" charset="0"/>
                <a:cs typeface="Arial" pitchFamily="34" charset="0"/>
              </a:rPr>
              <a:t>, </a:t>
            </a:r>
            <a:r>
              <a:rPr lang="en-US" sz="1400" dirty="0" err="1" smtClean="0">
                <a:solidFill>
                  <a:srgbClr val="0000FF"/>
                </a:solidFill>
                <a:latin typeface="Arial" pitchFamily="34" charset="0"/>
                <a:cs typeface="Arial" pitchFamily="34" charset="0"/>
              </a:rPr>
              <a:t>Shobha</a:t>
            </a:r>
            <a:r>
              <a:rPr lang="en-US" sz="1400" dirty="0" smtClean="0">
                <a:solidFill>
                  <a:srgbClr val="0000FF"/>
                </a:solidFill>
                <a:latin typeface="Arial" pitchFamily="34" charset="0"/>
                <a:cs typeface="Arial" pitchFamily="34" charset="0"/>
              </a:rPr>
              <a:t> Kondragunta</a:t>
            </a:r>
            <a:r>
              <a:rPr lang="en-US" sz="1400" baseline="30000" dirty="0" smtClean="0">
                <a:solidFill>
                  <a:srgbClr val="0000FF"/>
                </a:solidFill>
                <a:latin typeface="Arial" pitchFamily="34" charset="0"/>
                <a:cs typeface="Arial" pitchFamily="34" charset="0"/>
              </a:rPr>
              <a:t>5</a:t>
            </a:r>
            <a:r>
              <a:rPr lang="en-US" sz="1400" dirty="0" smtClean="0">
                <a:solidFill>
                  <a:srgbClr val="0000FF"/>
                </a:solidFill>
                <a:latin typeface="Arial" pitchFamily="34" charset="0"/>
                <a:cs typeface="Arial" pitchFamily="34" charset="0"/>
              </a:rPr>
              <a:t>, </a:t>
            </a:r>
            <a:r>
              <a:rPr lang="en-US" sz="1400" dirty="0" err="1" smtClean="0">
                <a:solidFill>
                  <a:srgbClr val="0000FF"/>
                </a:solidFill>
                <a:latin typeface="Arial" pitchFamily="34" charset="0"/>
                <a:cs typeface="Arial" pitchFamily="34" charset="0"/>
              </a:rPr>
              <a:t>Andi</a:t>
            </a:r>
            <a:r>
              <a:rPr lang="en-US" sz="1400" dirty="0" smtClean="0">
                <a:solidFill>
                  <a:srgbClr val="0000FF"/>
                </a:solidFill>
                <a:latin typeface="Arial" pitchFamily="34" charset="0"/>
                <a:cs typeface="Arial" pitchFamily="34" charset="0"/>
              </a:rPr>
              <a:t> Walther</a:t>
            </a:r>
            <a:r>
              <a:rPr lang="en-US" sz="1400" baseline="30000" dirty="0" smtClean="0">
                <a:solidFill>
                  <a:srgbClr val="0000FF"/>
                </a:solidFill>
                <a:latin typeface="Arial" pitchFamily="34" charset="0"/>
                <a:cs typeface="Arial" pitchFamily="34" charset="0"/>
              </a:rPr>
              <a:t>1</a:t>
            </a:r>
          </a:p>
          <a:p>
            <a:endParaRPr lang="en-US" sz="1400" baseline="30000" dirty="0" smtClean="0">
              <a:solidFill>
                <a:srgbClr val="0000FF"/>
              </a:solidFill>
              <a:latin typeface="Arial" pitchFamily="34" charset="0"/>
              <a:cs typeface="Arial" pitchFamily="34" charset="0"/>
            </a:endParaRPr>
          </a:p>
          <a:p>
            <a:r>
              <a:rPr lang="en-US" sz="1400" baseline="30000" dirty="0" smtClean="0">
                <a:solidFill>
                  <a:srgbClr val="0000FF"/>
                </a:solidFill>
                <a:latin typeface="Arial" pitchFamily="34" charset="0"/>
                <a:cs typeface="Arial" pitchFamily="34" charset="0"/>
              </a:rPr>
              <a:t>1</a:t>
            </a:r>
            <a:r>
              <a:rPr lang="en-US" sz="1400" dirty="0" smtClean="0">
                <a:solidFill>
                  <a:srgbClr val="0000FF"/>
                </a:solidFill>
                <a:latin typeface="Arial" pitchFamily="34" charset="0"/>
                <a:cs typeface="Arial" pitchFamily="34" charset="0"/>
              </a:rPr>
              <a:t>Cooperative Institute for Meteorological Satellite Studies (CIMSS), Space Science and Engineering Center (SSEC), University of Wisconsin – Madison, Wisconsin 53706, U.S. </a:t>
            </a:r>
          </a:p>
          <a:p>
            <a:r>
              <a:rPr lang="en-US" sz="1400" baseline="30000" dirty="0" smtClean="0">
                <a:solidFill>
                  <a:srgbClr val="0000FF"/>
                </a:solidFill>
                <a:latin typeface="Arial" pitchFamily="34" charset="0"/>
                <a:cs typeface="Arial" pitchFamily="34" charset="0"/>
              </a:rPr>
              <a:t>2</a:t>
            </a:r>
            <a:r>
              <a:rPr lang="en-US" sz="1400" dirty="0" smtClean="0">
                <a:solidFill>
                  <a:srgbClr val="0000FF"/>
                </a:solidFill>
                <a:latin typeface="Arial" pitchFamily="34" charset="0"/>
                <a:cs typeface="Arial" pitchFamily="34" charset="0"/>
              </a:rPr>
              <a:t>NOAA/NESDIS/STAR/</a:t>
            </a:r>
            <a:r>
              <a:rPr lang="en-US" sz="1400" dirty="0" err="1" smtClean="0">
                <a:solidFill>
                  <a:srgbClr val="0000FF"/>
                </a:solidFill>
                <a:latin typeface="Arial" pitchFamily="34" charset="0"/>
                <a:cs typeface="Arial" pitchFamily="34" charset="0"/>
              </a:rPr>
              <a:t>CoRP</a:t>
            </a:r>
            <a:r>
              <a:rPr lang="en-US" sz="1400" dirty="0" smtClean="0">
                <a:solidFill>
                  <a:srgbClr val="0000FF"/>
                </a:solidFill>
                <a:latin typeface="Arial" pitchFamily="34" charset="0"/>
                <a:cs typeface="Arial" pitchFamily="34" charset="0"/>
              </a:rPr>
              <a:t> Advanced Satellite Products Branch (ASPB) Madison, WI</a:t>
            </a:r>
          </a:p>
          <a:p>
            <a:r>
              <a:rPr lang="en-US" sz="1400" baseline="30000" dirty="0" smtClean="0">
                <a:solidFill>
                  <a:srgbClr val="0000FF"/>
                </a:solidFill>
                <a:latin typeface="Arial" pitchFamily="34" charset="0"/>
                <a:cs typeface="Arial" pitchFamily="34" charset="0"/>
              </a:rPr>
              <a:t>3</a:t>
            </a:r>
            <a:r>
              <a:rPr lang="en-US" sz="1400" dirty="0" smtClean="0">
                <a:solidFill>
                  <a:srgbClr val="0000FF"/>
                </a:solidFill>
                <a:latin typeface="Arial" pitchFamily="34" charset="0"/>
                <a:cs typeface="Arial" pitchFamily="34" charset="0"/>
              </a:rPr>
              <a:t>Space Science and Engineering Center (SSEC), University of Wisconsin – Madison, Wisconsin 53706, U.S.</a:t>
            </a:r>
          </a:p>
          <a:p>
            <a:r>
              <a:rPr lang="en-US" sz="1400" baseline="30000" dirty="0" smtClean="0">
                <a:solidFill>
                  <a:srgbClr val="0000FF"/>
                </a:solidFill>
                <a:latin typeface="Arial" pitchFamily="34" charset="0"/>
                <a:cs typeface="Arial" pitchFamily="34" charset="0"/>
              </a:rPr>
              <a:t>4</a:t>
            </a:r>
            <a:r>
              <a:rPr lang="en-US" sz="1400" dirty="0" smtClean="0">
                <a:solidFill>
                  <a:srgbClr val="0000FF"/>
                </a:solidFill>
                <a:latin typeface="Arial" pitchFamily="34" charset="0"/>
                <a:cs typeface="Arial" pitchFamily="34" charset="0"/>
              </a:rPr>
              <a:t>University of Colorado, Laboratory for Atmospheric and Space Physics (LASP), Boulder, CO, 80309</a:t>
            </a:r>
          </a:p>
          <a:p>
            <a:r>
              <a:rPr lang="en-US" sz="1400" baseline="30000" dirty="0" smtClean="0">
                <a:solidFill>
                  <a:srgbClr val="0000FF"/>
                </a:solidFill>
                <a:latin typeface="Arial" pitchFamily="34" charset="0"/>
                <a:cs typeface="Arial" pitchFamily="34" charset="0"/>
              </a:rPr>
              <a:t>5</a:t>
            </a:r>
            <a:r>
              <a:rPr lang="en-US" sz="1400" dirty="0" smtClean="0">
                <a:solidFill>
                  <a:srgbClr val="0000FF"/>
                </a:solidFill>
                <a:latin typeface="Arial" pitchFamily="34" charset="0"/>
                <a:cs typeface="Arial" pitchFamily="34" charset="0"/>
              </a:rPr>
              <a:t>NOAA/NESDIS/STAR/SMCD, Sensor Physics Branch College Park, MD</a:t>
            </a:r>
          </a:p>
          <a:p>
            <a:endParaRPr lang="en-US" sz="18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76200" y="2362200"/>
            <a:ext cx="4724400" cy="4495800"/>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lang="en-US" sz="2400" dirty="0" smtClean="0">
                <a:solidFill>
                  <a:srgbClr val="3B3492"/>
                </a:solidFill>
                <a:latin typeface="Arial" pitchFamily="34" charset="0"/>
                <a:cs typeface="Arial" pitchFamily="34" charset="0"/>
              </a:rPr>
              <a:t>This poster focuses on validation of GOES-R Advanced Baseline Imager (ABI) aerosol and cloud retrievals using surface measurements</a:t>
            </a:r>
            <a:endParaRPr kumimoji="0" lang="en-US" sz="2400" b="0" i="0" u="none" strike="noStrike" kern="0" cap="none" spc="0" normalizeH="0" baseline="0" noProof="0" dirty="0" smtClean="0">
              <a:ln>
                <a:noFill/>
              </a:ln>
              <a:solidFill>
                <a:srgbClr val="333399"/>
              </a:solidFill>
              <a:effectLst/>
              <a:uLnTx/>
              <a:uFillTx/>
              <a:latin typeface="Arial"/>
              <a:ea typeface="+mn-ea"/>
              <a:cs typeface="+mn-cs"/>
            </a:endParaRPr>
          </a:p>
          <a:p>
            <a:pPr marL="742950" lvl="1" indent="-285750" algn="l" fontAlgn="base">
              <a:lnSpc>
                <a:spcPct val="90000"/>
              </a:lnSpc>
              <a:spcAft>
                <a:spcPct val="0"/>
              </a:spcAft>
              <a:buFontTx/>
              <a:buChar char="–"/>
            </a:pPr>
            <a:r>
              <a:rPr lang="en-US" sz="2000" dirty="0" smtClean="0">
                <a:solidFill>
                  <a:srgbClr val="53BFA5"/>
                </a:solidFill>
                <a:latin typeface="Arial" pitchFamily="34" charset="0"/>
                <a:cs typeface="Arial" pitchFamily="34" charset="0"/>
              </a:rPr>
              <a:t>Cloud height and aerosol optical depth validation was performed using ground based High Spectral Resolution (HSRL) measurements deployed at Norman, OK</a:t>
            </a:r>
          </a:p>
          <a:p>
            <a:pPr marL="742950" lvl="1" indent="-285750" algn="l" fontAlgn="base">
              <a:lnSpc>
                <a:spcPct val="90000"/>
              </a:lnSpc>
              <a:spcAft>
                <a:spcPct val="0"/>
              </a:spcAft>
              <a:buFontTx/>
              <a:buChar char="–"/>
            </a:pPr>
            <a:r>
              <a:rPr lang="en-US" sz="2000" dirty="0" smtClean="0">
                <a:solidFill>
                  <a:srgbClr val="53BFA5"/>
                </a:solidFill>
                <a:latin typeface="Arial" pitchFamily="34" charset="0"/>
                <a:cs typeface="Arial" pitchFamily="34" charset="0"/>
              </a:rPr>
              <a:t>Cloud microphysical validation was performed using ground based high-spectral resolution Solar Spectral Flux Radiometer (SSFR) measurements of solar irradiance at Boulder, CO</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5867800"/>
            <a:ext cx="3733800" cy="982579"/>
          </a:xfrm>
          <a:prstGeom prst="rect">
            <a:avLst/>
          </a:prstGeom>
        </p:spPr>
      </p:pic>
      <p:sp>
        <p:nvSpPr>
          <p:cNvPr id="8" name="TextBox 7"/>
          <p:cNvSpPr txBox="1"/>
          <p:nvPr/>
        </p:nvSpPr>
        <p:spPr>
          <a:xfrm>
            <a:off x="4724400" y="5559623"/>
            <a:ext cx="4419600" cy="307777"/>
          </a:xfrm>
          <a:prstGeom prst="rect">
            <a:avLst/>
          </a:prstGeom>
          <a:noFill/>
        </p:spPr>
        <p:txBody>
          <a:bodyPr wrap="square" rtlCol="0">
            <a:spAutoFit/>
          </a:bodyPr>
          <a:lstStyle/>
          <a:p>
            <a:r>
              <a:rPr lang="en-US" sz="1400" i="1" dirty="0" smtClean="0"/>
              <a:t>Norman, OK AHSRL, ABI and MODIS AOD on June  10, 2012</a:t>
            </a:r>
            <a:endParaRPr lang="en-US" sz="1400" i="1" dirty="0"/>
          </a:p>
        </p:txBody>
      </p:sp>
      <p:grpSp>
        <p:nvGrpSpPr>
          <p:cNvPr id="2" name="Group 10"/>
          <p:cNvGrpSpPr/>
          <p:nvPr/>
        </p:nvGrpSpPr>
        <p:grpSpPr>
          <a:xfrm>
            <a:off x="4708300" y="2255548"/>
            <a:ext cx="4435700" cy="3383252"/>
            <a:chOff x="4708300" y="2286000"/>
            <a:chExt cx="4435700" cy="3383252"/>
          </a:xfrm>
        </p:grpSpPr>
        <p:pic>
          <p:nvPicPr>
            <p:cNvPr id="1028" name="Picture 4" descr="C:\Users\Brad Pierce\Documents\Attachments\mar_21\DC3_ABI_MODIS_AOD_VAL_2012162.2025Z.myd04.10.50percent.png"/>
            <p:cNvPicPr>
              <a:picLocks noChangeAspect="1" noChangeArrowheads="1"/>
            </p:cNvPicPr>
            <p:nvPr/>
          </p:nvPicPr>
          <p:blipFill>
            <a:blip r:embed="rId4" cstate="print"/>
            <a:srcRect/>
            <a:stretch>
              <a:fillRect/>
            </a:stretch>
          </p:blipFill>
          <p:spPr bwMode="auto">
            <a:xfrm>
              <a:off x="4724400" y="2487140"/>
              <a:ext cx="4419600" cy="3182112"/>
            </a:xfrm>
            <a:prstGeom prst="rect">
              <a:avLst/>
            </a:prstGeom>
            <a:noFill/>
          </p:spPr>
        </p:pic>
        <p:pic>
          <p:nvPicPr>
            <p:cNvPr id="1027" name="Picture 3" descr="C:\Users\Brad Pierce\Documents\Attachments\mar_21\AHSRL_Norman_OK_20120610.100.50percent.png"/>
            <p:cNvPicPr>
              <a:picLocks noChangeAspect="1" noChangeArrowheads="1"/>
            </p:cNvPicPr>
            <p:nvPr/>
          </p:nvPicPr>
          <p:blipFill>
            <a:blip r:embed="rId5" cstate="print"/>
            <a:srcRect t="45554"/>
            <a:stretch>
              <a:fillRect/>
            </a:stretch>
          </p:blipFill>
          <p:spPr bwMode="auto">
            <a:xfrm>
              <a:off x="4708300" y="2286000"/>
              <a:ext cx="4435700" cy="1738859"/>
            </a:xfrm>
            <a:prstGeom prst="rect">
              <a:avLst/>
            </a:prstGeom>
            <a:noFill/>
          </p:spPr>
        </p:pic>
        <p:sp>
          <p:nvSpPr>
            <p:cNvPr id="10" name="Rectangle 9"/>
            <p:cNvSpPr/>
            <p:nvPr/>
          </p:nvSpPr>
          <p:spPr>
            <a:xfrm>
              <a:off x="6741116" y="3962400"/>
              <a:ext cx="362262" cy="1435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76200" y="6392411"/>
            <a:ext cx="694421" cy="369332"/>
          </a:xfrm>
          <a:prstGeom prst="rect">
            <a:avLst/>
          </a:prstGeom>
          <a:noFill/>
        </p:spPr>
        <p:txBody>
          <a:bodyPr wrap="none" rtlCol="0">
            <a:spAutoFit/>
          </a:bodyPr>
          <a:lstStyle/>
          <a:p>
            <a:r>
              <a:rPr lang="en-US" dirty="0" smtClean="0"/>
              <a:t>W-05</a:t>
            </a:r>
            <a:endParaRPr lang="en-US" dirty="0"/>
          </a:p>
        </p:txBody>
      </p:sp>
    </p:spTree>
    <p:extLst>
      <p:ext uri="{BB962C8B-B14F-4D97-AF65-F5344CB8AC3E}">
        <p14:creationId xmlns:p14="http://schemas.microsoft.com/office/powerpoint/2010/main" val="13176345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sz="2800" b="1" dirty="0" smtClean="0">
                <a:latin typeface="Arial" pitchFamily="34" charset="0"/>
                <a:cs typeface="Arial" pitchFamily="34" charset="0"/>
              </a:rPr>
              <a:t>NASA SPoRT GOES-R Proving Ground Activities</a:t>
            </a:r>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n-US" sz="2000" dirty="0" smtClean="0">
                <a:latin typeface="Arial" pitchFamily="34" charset="0"/>
                <a:cs typeface="Arial" pitchFamily="34" charset="0"/>
              </a:rPr>
              <a:t>Kevin Fuell, Gary Jedlovec, Andrew Molthan, Matthew Smith, Geoffrey Stano, Kevin McGrath, and Brad </a:t>
            </a:r>
            <a:r>
              <a:rPr lang="en-US" sz="2000" dirty="0" err="1" smtClean="0">
                <a:latin typeface="Arial" pitchFamily="34" charset="0"/>
                <a:cs typeface="Arial" pitchFamily="34" charset="0"/>
              </a:rPr>
              <a:t>Zavodsky</a:t>
            </a:r>
            <a:endParaRPr lang="en-US" sz="2000" i="1" dirty="0" smtClean="0">
              <a:latin typeface="Arial" pitchFamily="34" charset="0"/>
              <a:cs typeface="Arial" pitchFamily="34" charset="0"/>
            </a:endParaRPr>
          </a:p>
          <a:p>
            <a:r>
              <a:rPr lang="en-US" sz="1800" i="1" dirty="0" smtClean="0">
                <a:latin typeface="Arial" pitchFamily="34" charset="0"/>
                <a:cs typeface="Arial" pitchFamily="34" charset="0"/>
              </a:rPr>
              <a:t>Short-term Prediction Research and Transition (SPoRT) Center</a:t>
            </a:r>
          </a:p>
          <a:p>
            <a:r>
              <a:rPr lang="en-US" sz="1800" i="1" dirty="0" smtClean="0">
                <a:latin typeface="Arial" pitchFamily="34" charset="0"/>
                <a:cs typeface="Arial" pitchFamily="34" charset="0"/>
              </a:rPr>
              <a:t>Huntsville, Alabama</a:t>
            </a:r>
            <a:endParaRPr lang="en-US" sz="1800" i="1" dirty="0">
              <a:latin typeface="Arial" pitchFamily="34" charset="0"/>
              <a:cs typeface="Arial" pitchFamily="34" charset="0"/>
            </a:endParaRPr>
          </a:p>
        </p:txBody>
      </p:sp>
      <p:sp>
        <p:nvSpPr>
          <p:cNvPr id="5" name="Rectangle 5"/>
          <p:cNvSpPr txBox="1">
            <a:spLocks noChangeArrowheads="1"/>
          </p:cNvSpPr>
          <p:nvPr/>
        </p:nvSpPr>
        <p:spPr>
          <a:xfrm>
            <a:off x="76200" y="1856064"/>
            <a:ext cx="50292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l" fontAlgn="base">
              <a:lnSpc>
                <a:spcPct val="90000"/>
              </a:lnSpc>
              <a:spcAft>
                <a:spcPts val="1200"/>
              </a:spcAft>
            </a:pPr>
            <a:r>
              <a:rPr kumimoji="0" lang="en-US" sz="2000" b="0" i="0" u="none" strike="noStrike" kern="0" cap="none" spc="0" normalizeH="0" baseline="0" noProof="0" dirty="0" smtClean="0">
                <a:ln>
                  <a:noFill/>
                </a:ln>
                <a:solidFill>
                  <a:schemeClr val="accent1">
                    <a:lumMod val="75000"/>
                  </a:schemeClr>
                </a:solidFill>
                <a:effectLst/>
                <a:uLnTx/>
                <a:uFillTx/>
                <a:latin typeface="Arial"/>
                <a:ea typeface="+mn-ea"/>
                <a:cs typeface="+mn-cs"/>
              </a:rPr>
              <a:t>SPoRT provides a suite of products to collaborative WFOs and National Centers to demonstrate the future utility of ABI and GLM products</a:t>
            </a:r>
          </a:p>
          <a:p>
            <a:pPr lvl="0" algn="l" fontAlgn="base">
              <a:lnSpc>
                <a:spcPct val="90000"/>
              </a:lnSpc>
              <a:spcBef>
                <a:spcPts val="600"/>
              </a:spcBef>
              <a:spcAft>
                <a:spcPts val="600"/>
              </a:spcAft>
            </a:pPr>
            <a:r>
              <a:rPr lang="en-US" sz="2000" u="sng" kern="0" dirty="0" smtClean="0">
                <a:solidFill>
                  <a:schemeClr val="accent1">
                    <a:lumMod val="75000"/>
                  </a:schemeClr>
                </a:solidFill>
                <a:latin typeface="Arial"/>
              </a:rPr>
              <a:t>Forecast issues / applications:</a:t>
            </a:r>
          </a:p>
          <a:p>
            <a:pPr marL="285750" lvl="0" indent="-169863" algn="l" fontAlgn="base">
              <a:lnSpc>
                <a:spcPct val="90000"/>
              </a:lnSpc>
              <a:spcBef>
                <a:spcPts val="0"/>
              </a:spcBef>
              <a:spcAft>
                <a:spcPct val="0"/>
              </a:spcAft>
              <a:buFont typeface="Arial" pitchFamily="34" charset="0"/>
              <a:buChar char="•"/>
            </a:pPr>
            <a:r>
              <a:rPr lang="en-US" sz="1800" kern="0" dirty="0">
                <a:solidFill>
                  <a:schemeClr val="accent1">
                    <a:lumMod val="75000"/>
                  </a:schemeClr>
                </a:solidFill>
                <a:latin typeface="Arial"/>
              </a:rPr>
              <a:t>s</a:t>
            </a:r>
            <a:r>
              <a:rPr lang="en-US" sz="1800" kern="0" dirty="0" smtClean="0">
                <a:solidFill>
                  <a:schemeClr val="accent1">
                    <a:lumMod val="75000"/>
                  </a:schemeClr>
                </a:solidFill>
                <a:latin typeface="Arial"/>
              </a:rPr>
              <a:t>evere weather and lightning safety</a:t>
            </a:r>
          </a:p>
          <a:p>
            <a:pPr marL="285750" lvl="0" indent="-169863" algn="l" fontAlgn="base">
              <a:lnSpc>
                <a:spcPct val="90000"/>
              </a:lnSpc>
              <a:spcBef>
                <a:spcPts val="0"/>
              </a:spcBef>
              <a:spcAft>
                <a:spcPct val="0"/>
              </a:spcAft>
              <a:buFont typeface="Arial" pitchFamily="34" charset="0"/>
              <a:buChar char="•"/>
            </a:pPr>
            <a:r>
              <a:rPr lang="en-US" sz="1800" kern="0" dirty="0" smtClean="0">
                <a:solidFill>
                  <a:schemeClr val="accent1">
                    <a:lumMod val="75000"/>
                  </a:schemeClr>
                </a:solidFill>
                <a:latin typeface="Arial"/>
              </a:rPr>
              <a:t> reductions in ceiling / visibility due to low clouds and fog</a:t>
            </a:r>
          </a:p>
          <a:p>
            <a:pPr marL="285750" lvl="0" indent="-169863" algn="l" fontAlgn="base">
              <a:lnSpc>
                <a:spcPct val="90000"/>
              </a:lnSpc>
              <a:spcBef>
                <a:spcPts val="0"/>
              </a:spcBef>
              <a:spcAft>
                <a:spcPct val="0"/>
              </a:spcAft>
              <a:buFont typeface="Arial" pitchFamily="34" charset="0"/>
              <a:buChar char="•"/>
            </a:pPr>
            <a:r>
              <a:rPr lang="en-US" sz="1800" kern="0" dirty="0" smtClean="0">
                <a:solidFill>
                  <a:schemeClr val="accent1">
                    <a:lumMod val="75000"/>
                  </a:schemeClr>
                </a:solidFill>
                <a:latin typeface="Arial"/>
              </a:rPr>
              <a:t>dynamical structure of storms</a:t>
            </a:r>
          </a:p>
          <a:p>
            <a:pPr marL="285750" lvl="0" indent="-169863" algn="l" fontAlgn="base">
              <a:lnSpc>
                <a:spcPct val="90000"/>
              </a:lnSpc>
              <a:spcBef>
                <a:spcPts val="0"/>
              </a:spcBef>
              <a:spcAft>
                <a:spcPct val="0"/>
              </a:spcAft>
              <a:buFont typeface="Arial" pitchFamily="34" charset="0"/>
              <a:buChar char="•"/>
            </a:pPr>
            <a:r>
              <a:rPr lang="en-US" sz="1800" kern="0" dirty="0" smtClean="0">
                <a:solidFill>
                  <a:schemeClr val="accent1">
                    <a:lumMod val="75000"/>
                  </a:schemeClr>
                </a:solidFill>
                <a:latin typeface="Arial"/>
              </a:rPr>
              <a:t>convective initiation</a:t>
            </a:r>
          </a:p>
          <a:p>
            <a:pPr marL="285750" lvl="0" indent="-169863" algn="l" fontAlgn="base">
              <a:lnSpc>
                <a:spcPct val="90000"/>
              </a:lnSpc>
              <a:spcBef>
                <a:spcPts val="0"/>
              </a:spcBef>
              <a:spcAft>
                <a:spcPct val="0"/>
              </a:spcAft>
              <a:buFont typeface="Arial" pitchFamily="34" charset="0"/>
              <a:buChar char="•"/>
            </a:pPr>
            <a:r>
              <a:rPr lang="en-US" sz="1800" kern="0" dirty="0" smtClean="0">
                <a:solidFill>
                  <a:schemeClr val="accent1">
                    <a:lumMod val="75000"/>
                  </a:schemeClr>
                </a:solidFill>
                <a:latin typeface="Arial"/>
              </a:rPr>
              <a:t>QPE</a:t>
            </a:r>
          </a:p>
          <a:p>
            <a:pPr marL="285750" lvl="0" indent="-169863" algn="l" fontAlgn="base">
              <a:lnSpc>
                <a:spcPct val="90000"/>
              </a:lnSpc>
              <a:spcBef>
                <a:spcPts val="0"/>
              </a:spcBef>
              <a:spcAft>
                <a:spcPct val="0"/>
              </a:spcAft>
              <a:buFont typeface="Arial" pitchFamily="34" charset="0"/>
              <a:buChar char="•"/>
            </a:pPr>
            <a:r>
              <a:rPr lang="en-US" sz="1800" kern="0" dirty="0" smtClean="0">
                <a:solidFill>
                  <a:schemeClr val="accent1">
                    <a:lumMod val="75000"/>
                  </a:schemeClr>
                </a:solidFill>
                <a:latin typeface="Arial"/>
              </a:rPr>
              <a:t>Improved situational awareness</a:t>
            </a:r>
            <a:endParaRPr kumimoji="0" lang="en-US" sz="1600" b="0" i="0" u="none" strike="noStrike" kern="0" cap="none" spc="0" normalizeH="0" baseline="0" noProof="0" dirty="0" smtClean="0">
              <a:ln>
                <a:noFill/>
              </a:ln>
              <a:solidFill>
                <a:schemeClr val="accent1">
                  <a:lumMod val="75000"/>
                </a:schemeClr>
              </a:solidFill>
              <a:effectLst/>
              <a:uLnTx/>
              <a:uFillTx/>
              <a:latin typeface="Arial"/>
              <a:ea typeface="+mn-ea"/>
              <a:cs typeface="+mn-cs"/>
            </a:endParaRPr>
          </a:p>
          <a:p>
            <a:pPr lvl="0" algn="l" fontAlgn="base">
              <a:lnSpc>
                <a:spcPct val="90000"/>
              </a:lnSpc>
              <a:spcAft>
                <a:spcPct val="0"/>
              </a:spcAft>
            </a:pPr>
            <a:endParaRPr lang="en-US" sz="1600" kern="0" dirty="0">
              <a:solidFill>
                <a:schemeClr val="accent1">
                  <a:lumMod val="75000"/>
                </a:schemeClr>
              </a:solidFill>
              <a:latin typeface="Arial"/>
            </a:endParaRPr>
          </a:p>
          <a:p>
            <a:pPr lvl="0" algn="l" fontAlgn="base">
              <a:lnSpc>
                <a:spcPct val="90000"/>
              </a:lnSpc>
              <a:spcAft>
                <a:spcPct val="0"/>
              </a:spcAft>
            </a:pPr>
            <a:r>
              <a:rPr kumimoji="0" lang="en-US" sz="1600" b="0" i="0" u="none" strike="noStrike" kern="0" cap="none" spc="0" normalizeH="0" baseline="0" noProof="0" dirty="0" smtClean="0">
                <a:ln>
                  <a:noFill/>
                </a:ln>
                <a:solidFill>
                  <a:schemeClr val="accent1">
                    <a:lumMod val="75000"/>
                  </a:schemeClr>
                </a:solidFill>
                <a:effectLst/>
                <a:uLnTx/>
                <a:uFillTx/>
                <a:latin typeface="Arial"/>
                <a:ea typeface="+mn-ea"/>
                <a:cs typeface="+mn-cs"/>
              </a:rPr>
              <a:t>Table at right indicates</a:t>
            </a:r>
            <a:r>
              <a:rPr kumimoji="0" lang="en-US" sz="1600" b="0" i="0" u="none" strike="noStrike" kern="0" cap="none" spc="0" normalizeH="0" noProof="0" dirty="0" smtClean="0">
                <a:ln>
                  <a:noFill/>
                </a:ln>
                <a:solidFill>
                  <a:schemeClr val="accent1">
                    <a:lumMod val="75000"/>
                  </a:schemeClr>
                </a:solidFill>
                <a:effectLst/>
                <a:uLnTx/>
                <a:uFillTx/>
                <a:latin typeface="Arial"/>
                <a:ea typeface="+mn-ea"/>
                <a:cs typeface="+mn-cs"/>
              </a:rPr>
              <a:t> the offices that are receiving the various Proving Ground products</a:t>
            </a:r>
            <a:endParaRPr kumimoji="0" lang="en-US" sz="1600" b="0" i="0" u="none" strike="noStrike" kern="0" cap="none" spc="0" normalizeH="0" baseline="0" noProof="0" dirty="0" smtClean="0">
              <a:ln>
                <a:noFill/>
              </a:ln>
              <a:solidFill>
                <a:schemeClr val="accent1">
                  <a:lumMod val="75000"/>
                </a:schemeClr>
              </a:solidFill>
              <a:effectLst/>
              <a:uLnTx/>
              <a:uFillTx/>
              <a:latin typeface="Arial"/>
              <a:ea typeface="+mn-ea"/>
              <a:cs typeface="+mn-cs"/>
            </a:endParaRPr>
          </a:p>
          <a:p>
            <a:pPr>
              <a:lnSpc>
                <a:spcPct val="90000"/>
              </a:lnSpc>
            </a:pPr>
            <a:endParaRPr lang="en-US" dirty="0"/>
          </a:p>
        </p:txBody>
      </p:sp>
      <p:grpSp>
        <p:nvGrpSpPr>
          <p:cNvPr id="2" name="Group 1"/>
          <p:cNvGrpSpPr/>
          <p:nvPr/>
        </p:nvGrpSpPr>
        <p:grpSpPr>
          <a:xfrm>
            <a:off x="5105400" y="1885309"/>
            <a:ext cx="3886200" cy="4127500"/>
            <a:chOff x="5105400" y="1676400"/>
            <a:chExt cx="3886200" cy="4127500"/>
          </a:xfrm>
        </p:grpSpPr>
        <p:sp>
          <p:nvSpPr>
            <p:cNvPr id="8" name="TextBox 7"/>
            <p:cNvSpPr txBox="1"/>
            <p:nvPr/>
          </p:nvSpPr>
          <p:spPr>
            <a:xfrm>
              <a:off x="5105400" y="1676400"/>
              <a:ext cx="3886200" cy="617861"/>
            </a:xfrm>
            <a:prstGeom prst="rect">
              <a:avLst/>
            </a:prstGeom>
            <a:noFill/>
          </p:spPr>
          <p:txBody>
            <a:bodyPr wrap="square" rtlCol="0">
              <a:spAutoFit/>
            </a:bodyPr>
            <a:lstStyle/>
            <a:p>
              <a:pPr algn="ctr">
                <a:lnSpc>
                  <a:spcPct val="85000"/>
                </a:lnSpc>
              </a:pPr>
              <a:r>
                <a:rPr lang="en-US" sz="2000" b="1" dirty="0" smtClean="0">
                  <a:solidFill>
                    <a:schemeClr val="accent1">
                      <a:lumMod val="75000"/>
                    </a:schemeClr>
                  </a:solidFill>
                </a:rPr>
                <a:t>GOES-R Proxy and Demonstration Products transitioned by SPoRT</a:t>
              </a:r>
              <a:endParaRPr lang="en-US" sz="2000" b="1" dirty="0">
                <a:solidFill>
                  <a:schemeClr val="accent1">
                    <a:lumMod val="75000"/>
                  </a:schemeClr>
                </a:solidFill>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209800"/>
              <a:ext cx="3760611" cy="359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6031901"/>
            <a:ext cx="3110218" cy="818478"/>
          </a:xfrm>
          <a:prstGeom prst="rect">
            <a:avLst/>
          </a:prstGeom>
        </p:spPr>
      </p:pic>
      <p:sp>
        <p:nvSpPr>
          <p:cNvPr id="10" name="TextBox 9"/>
          <p:cNvSpPr txBox="1"/>
          <p:nvPr/>
        </p:nvSpPr>
        <p:spPr>
          <a:xfrm>
            <a:off x="76200" y="6392411"/>
            <a:ext cx="694421" cy="369332"/>
          </a:xfrm>
          <a:prstGeom prst="rect">
            <a:avLst/>
          </a:prstGeom>
          <a:noFill/>
        </p:spPr>
        <p:txBody>
          <a:bodyPr wrap="none" rtlCol="0">
            <a:spAutoFit/>
          </a:bodyPr>
          <a:lstStyle/>
          <a:p>
            <a:r>
              <a:rPr lang="en-US" dirty="0" smtClean="0"/>
              <a:t>W-82</a:t>
            </a:r>
            <a:endParaRPr lang="en-US" dirty="0"/>
          </a:p>
        </p:txBody>
      </p:sp>
    </p:spTree>
    <p:extLst>
      <p:ext uri="{BB962C8B-B14F-4D97-AF65-F5344CB8AC3E}">
        <p14:creationId xmlns:p14="http://schemas.microsoft.com/office/powerpoint/2010/main" val="3653410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4"/>
          <p:cNvSpPr txBox="1">
            <a:spLocks noChangeArrowheads="1"/>
          </p:cNvSpPr>
          <p:nvPr/>
        </p:nvSpPr>
        <p:spPr>
          <a:xfrm>
            <a:off x="0" y="533400"/>
            <a:ext cx="9144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0000FF"/>
                </a:solidFill>
                <a:latin typeface="Arial" pitchFamily="34" charset="0"/>
                <a:cs typeface="Arial" pitchFamily="34" charset="0"/>
              </a:rPr>
              <a:t>Vaishali Kapoor</a:t>
            </a:r>
          </a:p>
          <a:p>
            <a:r>
              <a:rPr lang="en-US" sz="1800" dirty="0" smtClean="0">
                <a:solidFill>
                  <a:srgbClr val="0000FF"/>
                </a:solidFill>
                <a:latin typeface="Arial" pitchFamily="34" charset="0"/>
                <a:cs typeface="Arial" pitchFamily="34" charset="0"/>
              </a:rPr>
              <a:t>NOAA/NESDIS /OSPO/Satellite Products Services Division(SPSD)</a:t>
            </a:r>
          </a:p>
        </p:txBody>
      </p:sp>
      <p:sp>
        <p:nvSpPr>
          <p:cNvPr id="5" name="Rectangle 5"/>
          <p:cNvSpPr txBox="1">
            <a:spLocks noChangeArrowheads="1"/>
          </p:cNvSpPr>
          <p:nvPr/>
        </p:nvSpPr>
        <p:spPr>
          <a:xfrm>
            <a:off x="76200" y="1905000"/>
            <a:ext cx="48768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pP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5943600"/>
            <a:ext cx="3733800" cy="762000"/>
          </a:xfrm>
          <a:prstGeom prst="rect">
            <a:avLst/>
          </a:prstGeom>
        </p:spPr>
      </p:pic>
      <p:sp>
        <p:nvSpPr>
          <p:cNvPr id="1025" name="Rectangle 1"/>
          <p:cNvSpPr>
            <a:spLocks noChangeArrowheads="1"/>
          </p:cNvSpPr>
          <p:nvPr/>
        </p:nvSpPr>
        <p:spPr bwMode="auto">
          <a:xfrm>
            <a:off x="0" y="111324"/>
            <a:ext cx="8915400"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itchFamily="34" charset="0"/>
                <a:ea typeface="Times New Roman" pitchFamily="18" charset="0"/>
              </a:rPr>
              <a:t>       </a:t>
            </a:r>
            <a:r>
              <a:rPr kumimoji="0" lang="en-US" sz="2200" b="1" i="0" u="none" strike="noStrike" cap="none" normalizeH="0" baseline="0" dirty="0" smtClean="0">
                <a:ln>
                  <a:noFill/>
                </a:ln>
                <a:solidFill>
                  <a:schemeClr val="tx1"/>
                </a:solidFill>
                <a:effectLst/>
                <a:latin typeface="Arial" pitchFamily="34" charset="0"/>
                <a:ea typeface="Times New Roman" pitchFamily="18" charset="0"/>
              </a:rPr>
              <a:t>Operational Ozone Products Available from NOAA/NESDIS</a:t>
            </a:r>
            <a:r>
              <a:rPr kumimoji="0" lang="en-GB" sz="2200" b="1" i="0" u="none" strike="noStrike" cap="none" normalizeH="0" baseline="0" dirty="0" smtClean="0">
                <a:ln>
                  <a:noFill/>
                </a:ln>
                <a:solidFill>
                  <a:schemeClr val="tx1"/>
                </a:solidFill>
                <a:effectLst/>
                <a:latin typeface="Arial" pitchFamily="34" charset="0"/>
                <a:ea typeface="Times New Roman" pitchFamily="18" charset="0"/>
              </a:rPr>
              <a:t> </a:t>
            </a:r>
            <a:endParaRPr kumimoji="0" lang="en-GB" sz="2200" b="0" i="0" u="none" strike="noStrike" cap="none" normalizeH="0" baseline="0" dirty="0" smtClean="0">
              <a:ln>
                <a:noFill/>
              </a:ln>
              <a:solidFill>
                <a:schemeClr val="tx1"/>
              </a:solidFill>
              <a:effectLst/>
              <a:latin typeface="Arial" pitchFamily="34" charset="0"/>
            </a:endParaRPr>
          </a:p>
        </p:txBody>
      </p:sp>
      <p:sp>
        <p:nvSpPr>
          <p:cNvPr id="9" name="Rectangle 8"/>
          <p:cNvSpPr/>
          <p:nvPr/>
        </p:nvSpPr>
        <p:spPr>
          <a:xfrm>
            <a:off x="381000" y="1219200"/>
            <a:ext cx="8077200" cy="5293757"/>
          </a:xfrm>
          <a:prstGeom prst="rect">
            <a:avLst/>
          </a:prstGeom>
        </p:spPr>
        <p:txBody>
          <a:bodyPr wrap="square">
            <a:spAutoFit/>
          </a:bodyPr>
          <a:lstStyle/>
          <a:p>
            <a:r>
              <a:rPr lang="en-US" sz="1400" b="1" dirty="0" smtClean="0"/>
              <a:t>There are many agencies, groups and instruments making ozone products from satellites.  This poster explains the operational ozone products produced by the US National Oceanic and Atmospheric Administration (NOAA), National Environmental Satellite, Data, and Information Service (NESDIS) that are available to support near-real time operations.  These products are used by United States and international environmental modeling groups for input into weather models, into other satellite algorithms to enhance radiative transfer models, for UV forecast models,</a:t>
            </a:r>
            <a:r>
              <a:rPr lang="en-US" sz="1400" dirty="0" smtClean="0"/>
              <a:t> </a:t>
            </a:r>
            <a:r>
              <a:rPr lang="en-US" sz="1400" b="1" dirty="0" smtClean="0"/>
              <a:t>and for climate monitoring.  These products are available to users in a variety of formats such as BUFR, Binary, GRIB, GRIB2, and ASCII.  Poster will also provide information on how to obtain operational access to the following products. </a:t>
            </a:r>
          </a:p>
          <a:p>
            <a:endParaRPr lang="en-US" sz="1400" b="1" dirty="0" smtClean="0"/>
          </a:p>
          <a:p>
            <a:r>
              <a:rPr lang="en-US" sz="1400" b="1" dirty="0" smtClean="0"/>
              <a:t>NOAA currently produces near-real-time (NRT) total ozone and profile ozone products from the SBUV/2 instruments designed to measure scene radiance in the spectral region from 160 to 400 nm on the NOAA Polar-orbiting Operational Environmental Satellites (POES) N16 and N17, and N19.  </a:t>
            </a:r>
            <a:endParaRPr lang="en-US" sz="1400" dirty="0" smtClean="0"/>
          </a:p>
          <a:p>
            <a:endParaRPr lang="en-US" sz="1400" b="1" dirty="0" smtClean="0"/>
          </a:p>
          <a:p>
            <a:r>
              <a:rPr lang="en-US" sz="1400" b="1" dirty="0" smtClean="0"/>
              <a:t>The GOME-2 instrument was designed by the European Space Agency to measure radiation in the ultraviolet and visible part of the spectrum (240 - 790 nm) and derives measurements of atmospheric ozone and other trace gases. It is a scanning instrument (scan width 1920 km) with near global coverage daily. The field-of-view on the ground is 80 km X 40 km. </a:t>
            </a:r>
          </a:p>
          <a:p>
            <a:endParaRPr lang="en-US" sz="1400" b="1" dirty="0" smtClean="0"/>
          </a:p>
          <a:p>
            <a:r>
              <a:rPr lang="en-US" sz="1400" b="1" dirty="0" smtClean="0"/>
              <a:t>TOAST is a near real-time operational ozone map generated by combining Advanced TIROS Operational Vertical Sounder (ATOVS) tropospheric and lower stratospheric (4 to 23 km) ozone retrievals with SBUV/2 spatially smoothed mid-to-upper stratospheric (24 to 54 km) layer ozone retrievals.  Daily products are created in imagery (png), binary or GRIB format. </a:t>
            </a:r>
            <a:endParaRPr lang="en-US" sz="1400" dirty="0" smtClean="0"/>
          </a:p>
          <a:p>
            <a:endParaRPr lang="en-US" sz="1400" dirty="0" smtClean="0"/>
          </a:p>
          <a:p>
            <a:endParaRPr lang="en-US" sz="1600" dirty="0"/>
          </a:p>
        </p:txBody>
      </p:sp>
      <p:sp>
        <p:nvSpPr>
          <p:cNvPr id="8" name="TextBox 7"/>
          <p:cNvSpPr txBox="1"/>
          <p:nvPr/>
        </p:nvSpPr>
        <p:spPr>
          <a:xfrm>
            <a:off x="76200" y="6392411"/>
            <a:ext cx="694421" cy="369332"/>
          </a:xfrm>
          <a:prstGeom prst="rect">
            <a:avLst/>
          </a:prstGeom>
          <a:noFill/>
        </p:spPr>
        <p:txBody>
          <a:bodyPr wrap="none" rtlCol="0">
            <a:spAutoFit/>
          </a:bodyPr>
          <a:lstStyle/>
          <a:p>
            <a:r>
              <a:rPr lang="en-US" dirty="0" smtClean="0"/>
              <a:t>W-85</a:t>
            </a:r>
            <a:endParaRPr lang="en-US" dirty="0"/>
          </a:p>
        </p:txBody>
      </p:sp>
    </p:spTree>
    <p:extLst>
      <p:ext uri="{BB962C8B-B14F-4D97-AF65-F5344CB8AC3E}">
        <p14:creationId xmlns:p14="http://schemas.microsoft.com/office/powerpoint/2010/main" val="1317634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t>NOAA/</a:t>
            </a:r>
            <a:r>
              <a:rPr lang="en-US" sz="1800" dirty="0" err="1" smtClean="0"/>
              <a:t>NESDIS</a:t>
            </a:r>
            <a:r>
              <a:rPr lang="en-US" sz="1800" dirty="0" smtClean="0"/>
              <a:t> SOUNDING SYSTEMS DATA PRODUCTS AND SERVICES </a:t>
            </a:r>
          </a:p>
          <a:p>
            <a:r>
              <a:rPr lang="en-US" sz="1800" dirty="0" err="1" smtClean="0"/>
              <a:t>A.K.</a:t>
            </a:r>
            <a:r>
              <a:rPr lang="en-US" sz="1800" dirty="0" smtClean="0"/>
              <a:t> Sharma  NOAA/</a:t>
            </a:r>
            <a:r>
              <a:rPr lang="en-US" sz="1800" dirty="0" err="1" smtClean="0"/>
              <a:t>NESDIS</a:t>
            </a:r>
            <a:r>
              <a:rPr lang="en-US" sz="1800" dirty="0" smtClean="0"/>
              <a:t>/</a:t>
            </a:r>
            <a:r>
              <a:rPr lang="en-US" sz="1800" dirty="0" err="1" smtClean="0"/>
              <a:t>OSPO</a:t>
            </a:r>
            <a:r>
              <a:rPr lang="en-US" sz="1800" dirty="0" smtClean="0"/>
              <a:t>/</a:t>
            </a:r>
            <a:r>
              <a:rPr lang="en-US" sz="1800" dirty="0" err="1" smtClean="0"/>
              <a:t>SPSD</a:t>
            </a:r>
            <a:r>
              <a:rPr lang="en-US" sz="1800" dirty="0" smtClean="0"/>
              <a:t>/</a:t>
            </a:r>
            <a:r>
              <a:rPr lang="en-US" sz="1800" dirty="0" err="1" smtClean="0"/>
              <a:t>SPB</a:t>
            </a:r>
            <a:r>
              <a:rPr lang="en-US" sz="1800" dirty="0" smtClean="0"/>
              <a:t> 	(</a:t>
            </a:r>
            <a:r>
              <a:rPr lang="en-US" sz="1800" dirty="0" err="1" smtClean="0"/>
              <a:t>NCWCP</a:t>
            </a:r>
            <a:r>
              <a:rPr lang="en-US" sz="1800" dirty="0" smtClean="0"/>
              <a:t>)</a:t>
            </a:r>
          </a:p>
        </p:txBody>
      </p:sp>
      <p:sp>
        <p:nvSpPr>
          <p:cNvPr id="5" name="Rectangle 5"/>
          <p:cNvSpPr txBox="1">
            <a:spLocks noChangeArrowheads="1"/>
          </p:cNvSpPr>
          <p:nvPr/>
        </p:nvSpPr>
        <p:spPr>
          <a:xfrm>
            <a:off x="76200" y="1426827"/>
            <a:ext cx="4800600" cy="4953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pPr>
            <a:r>
              <a:rPr lang="en-US" sz="1800" b="1" dirty="0" smtClean="0"/>
              <a:t>NOAA/</a:t>
            </a:r>
            <a:r>
              <a:rPr lang="en-US" sz="1800" b="1" dirty="0" err="1" smtClean="0"/>
              <a:t>NESDIS</a:t>
            </a:r>
            <a:r>
              <a:rPr lang="en-US" sz="1800" b="1" dirty="0" smtClean="0"/>
              <a:t>  Sounding Systems</a:t>
            </a:r>
          </a:p>
          <a:p>
            <a:pPr>
              <a:lnSpc>
                <a:spcPct val="90000"/>
              </a:lnSpc>
            </a:pPr>
            <a:r>
              <a:rPr lang="en-US" sz="1200" b="1" dirty="0" err="1" smtClean="0"/>
              <a:t>ATOVS</a:t>
            </a:r>
            <a:r>
              <a:rPr lang="en-US" sz="1200" b="1" dirty="0" smtClean="0"/>
              <a:t> (NOAA-15, 18, 19, Metop-1 and Metop-2), </a:t>
            </a:r>
          </a:p>
          <a:p>
            <a:pPr>
              <a:lnSpc>
                <a:spcPct val="90000"/>
              </a:lnSpc>
            </a:pPr>
            <a:r>
              <a:rPr lang="en-US" sz="1200" b="1" dirty="0" smtClean="0"/>
              <a:t>GOES Sounders (GOES-East and West),  </a:t>
            </a:r>
          </a:p>
          <a:p>
            <a:pPr>
              <a:lnSpc>
                <a:spcPct val="90000"/>
              </a:lnSpc>
            </a:pPr>
            <a:r>
              <a:rPr lang="en-US" sz="1200" b="1" dirty="0" smtClean="0"/>
              <a:t>IASI  (Metop-1, and Metop-2)</a:t>
            </a:r>
          </a:p>
          <a:p>
            <a:pPr>
              <a:lnSpc>
                <a:spcPct val="90000"/>
              </a:lnSpc>
            </a:pPr>
            <a:r>
              <a:rPr lang="en-US" sz="2000" b="1" dirty="0" smtClean="0"/>
              <a:t>Operational Sounding Products</a:t>
            </a:r>
          </a:p>
          <a:p>
            <a:pPr>
              <a:lnSpc>
                <a:spcPct val="90000"/>
              </a:lnSpc>
            </a:pPr>
            <a:r>
              <a:rPr lang="en-US" sz="1600" b="1" dirty="0" err="1" smtClean="0"/>
              <a:t>ATOVS</a:t>
            </a:r>
            <a:r>
              <a:rPr lang="en-US" sz="1600" b="1" dirty="0" smtClean="0"/>
              <a:t> - </a:t>
            </a:r>
            <a:r>
              <a:rPr lang="en-US" sz="1200" dirty="0" smtClean="0"/>
              <a:t>Near real-time atmospheric temperatures at 42 levels (from surface to 0.1 </a:t>
            </a:r>
            <a:r>
              <a:rPr lang="en-US" sz="1200" dirty="0" err="1" smtClean="0"/>
              <a:t>mb</a:t>
            </a:r>
            <a:r>
              <a:rPr lang="en-US" sz="1200" dirty="0" smtClean="0"/>
              <a:t>) and water vapor mixing ratios at 19 levels (from surface to 200 </a:t>
            </a:r>
            <a:r>
              <a:rPr lang="en-US" sz="1200" dirty="0" err="1" smtClean="0"/>
              <a:t>mb</a:t>
            </a:r>
            <a:r>
              <a:rPr lang="en-US" sz="1200" dirty="0" smtClean="0"/>
              <a:t>) with a 40 km horizontal resolution derived from the </a:t>
            </a:r>
            <a:r>
              <a:rPr lang="en-US" sz="1200" dirty="0" err="1" smtClean="0"/>
              <a:t>AMSU</a:t>
            </a:r>
            <a:r>
              <a:rPr lang="en-US" sz="1200" dirty="0" smtClean="0"/>
              <a:t>-A and </a:t>
            </a:r>
            <a:r>
              <a:rPr lang="en-US" sz="1200" dirty="0" err="1" smtClean="0"/>
              <a:t>HIRS</a:t>
            </a:r>
            <a:r>
              <a:rPr lang="en-US" sz="1200" dirty="0" smtClean="0"/>
              <a:t> measurements on board the NOAA polar orbiting and European </a:t>
            </a:r>
            <a:r>
              <a:rPr lang="en-US" sz="1200" dirty="0" err="1" smtClean="0"/>
              <a:t>Metop</a:t>
            </a:r>
            <a:r>
              <a:rPr lang="en-US" sz="1200" dirty="0" smtClean="0"/>
              <a:t> satellites series. </a:t>
            </a:r>
            <a:r>
              <a:rPr lang="en-US" sz="1200" dirty="0" err="1" smtClean="0"/>
              <a:t>AMSU</a:t>
            </a:r>
            <a:r>
              <a:rPr lang="en-US" sz="1200" dirty="0" smtClean="0"/>
              <a:t>-A brightness temperatures, </a:t>
            </a:r>
            <a:r>
              <a:rPr lang="en-US" sz="1200" dirty="0" err="1" smtClean="0"/>
              <a:t>HIRS</a:t>
            </a:r>
            <a:r>
              <a:rPr lang="en-US" sz="1200" dirty="0" smtClean="0"/>
              <a:t> channels radiances, layer temperatures and layer thicknesses (15 layers with 40 km resolution), </a:t>
            </a:r>
            <a:r>
              <a:rPr lang="en-US" sz="1200" dirty="0" err="1" smtClean="0"/>
              <a:t>geopotential</a:t>
            </a:r>
            <a:r>
              <a:rPr lang="en-US" sz="1200" dirty="0" smtClean="0"/>
              <a:t> heights, </a:t>
            </a:r>
            <a:r>
              <a:rPr lang="en-US" sz="1200" dirty="0" err="1" smtClean="0"/>
              <a:t>tropopause</a:t>
            </a:r>
            <a:r>
              <a:rPr lang="en-US" sz="1200" dirty="0" smtClean="0"/>
              <a:t> pressure, </a:t>
            </a:r>
            <a:r>
              <a:rPr lang="en-US" sz="1200" dirty="0" err="1" smtClean="0"/>
              <a:t>tropopause</a:t>
            </a:r>
            <a:r>
              <a:rPr lang="en-US" sz="1200" dirty="0" smtClean="0"/>
              <a:t> temperature, total ozone, cloud amount, cloud top temperature, cloud top pressure, layer </a:t>
            </a:r>
            <a:r>
              <a:rPr lang="en-US" sz="1200" dirty="0" err="1" smtClean="0"/>
              <a:t>precipitable</a:t>
            </a:r>
            <a:r>
              <a:rPr lang="en-US" sz="1200" dirty="0" smtClean="0"/>
              <a:t> water, cloud liquid water and total </a:t>
            </a:r>
            <a:r>
              <a:rPr lang="en-US" sz="1200" dirty="0" err="1" smtClean="0"/>
              <a:t>precipitable</a:t>
            </a:r>
            <a:r>
              <a:rPr lang="en-US" sz="1200" dirty="0" smtClean="0"/>
              <a:t> water in binary and </a:t>
            </a:r>
            <a:r>
              <a:rPr lang="en-US" sz="1200" dirty="0" err="1" smtClean="0"/>
              <a:t>BUFR</a:t>
            </a:r>
            <a:r>
              <a:rPr lang="en-US" sz="1200" dirty="0" smtClean="0"/>
              <a:t> format. </a:t>
            </a:r>
          </a:p>
          <a:p>
            <a:pPr>
              <a:lnSpc>
                <a:spcPct val="90000"/>
              </a:lnSpc>
            </a:pPr>
            <a:r>
              <a:rPr lang="en-US" sz="1600" b="1" dirty="0" smtClean="0"/>
              <a:t>GOES - </a:t>
            </a:r>
            <a:r>
              <a:rPr lang="en-US" sz="1200" dirty="0" smtClean="0"/>
              <a:t>The products include standard imagery which is an image product of the raw sounder data and derived level 2 products (Clear-sky Radiances, Layer &amp; Total </a:t>
            </a:r>
            <a:r>
              <a:rPr lang="en-US" sz="1200" dirty="0" err="1" smtClean="0"/>
              <a:t>Precipitable</a:t>
            </a:r>
            <a:r>
              <a:rPr lang="en-US" sz="1200" dirty="0" smtClean="0"/>
              <a:t> Water, Cloud-top retrievals (pressure, temperature, cloud amount), Surface Skin Temperature, Temperature and Moisture Profiles, Atmospheric Stability Indices, water Vapor Winds and Total Ozone.</a:t>
            </a:r>
          </a:p>
          <a:p>
            <a:pPr>
              <a:lnSpc>
                <a:spcPct val="90000"/>
              </a:lnSpc>
            </a:pPr>
            <a:r>
              <a:rPr lang="en-US" sz="1600" b="1" dirty="0" smtClean="0"/>
              <a:t>IASI</a:t>
            </a:r>
            <a:r>
              <a:rPr lang="en-US" sz="1600" dirty="0" smtClean="0"/>
              <a:t> - </a:t>
            </a:r>
            <a:r>
              <a:rPr lang="en-US" sz="1200" dirty="0" smtClean="0"/>
              <a:t>Temperature and humidity profiles with vertical accuracies of 1 degree Kelvin and 10 % per 1-km layer respectively,  water vapor mixing ratio,  Ozone mixing ratio, mixing ratio of CO, CO2, CH4, trace gases, and the cloud cleared radiances (</a:t>
            </a:r>
            <a:r>
              <a:rPr lang="en-US" sz="1200" dirty="0" err="1" smtClean="0"/>
              <a:t>CCR</a:t>
            </a:r>
            <a:r>
              <a:rPr lang="en-US" sz="1200" dirty="0" smtClean="0"/>
              <a:t>) on a global scale.</a:t>
            </a:r>
          </a:p>
          <a:p>
            <a:pPr>
              <a:lnSpc>
                <a:spcPct val="90000"/>
              </a:lnSpc>
            </a:pPr>
            <a:endParaRPr lang="en-US" sz="1400" b="1" dirty="0" smtClean="0"/>
          </a:p>
        </p:txBody>
      </p:sp>
      <p:pic>
        <p:nvPicPr>
          <p:cNvPr id="1027" name="Picture 3"/>
          <p:cNvPicPr>
            <a:picLocks noChangeAspect="1" noChangeArrowheads="1"/>
          </p:cNvPicPr>
          <p:nvPr/>
        </p:nvPicPr>
        <p:blipFill>
          <a:blip r:embed="rId3" cstate="print"/>
          <a:srcRect/>
          <a:stretch>
            <a:fillRect/>
          </a:stretch>
        </p:blipFill>
        <p:spPr bwMode="auto">
          <a:xfrm>
            <a:off x="5257800" y="4953000"/>
            <a:ext cx="1688711" cy="19050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257800" y="1371600"/>
            <a:ext cx="1447800" cy="1984294"/>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5334000" y="3429000"/>
            <a:ext cx="1419481" cy="1590675"/>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7010400" y="1447800"/>
            <a:ext cx="1371599" cy="1596682"/>
          </a:xfrm>
          <a:prstGeom prst="rect">
            <a:avLst/>
          </a:prstGeom>
          <a:noFill/>
          <a:ln w="9525">
            <a:noFill/>
            <a:miter lim="800000"/>
            <a:headEnd/>
            <a:tailEnd/>
          </a:ln>
        </p:spPr>
      </p:pic>
      <p:pic>
        <p:nvPicPr>
          <p:cNvPr id="1031" name="Picture 7"/>
          <p:cNvPicPr>
            <a:picLocks noChangeAspect="1" noChangeArrowheads="1"/>
          </p:cNvPicPr>
          <p:nvPr/>
        </p:nvPicPr>
        <p:blipFill>
          <a:blip r:embed="rId7" cstate="print"/>
          <a:srcRect/>
          <a:stretch>
            <a:fillRect/>
          </a:stretch>
        </p:blipFill>
        <p:spPr bwMode="auto">
          <a:xfrm>
            <a:off x="7010400" y="3276600"/>
            <a:ext cx="1597829" cy="1876425"/>
          </a:xfrm>
          <a:prstGeom prst="rect">
            <a:avLst/>
          </a:prstGeom>
          <a:noFill/>
          <a:ln w="9525">
            <a:noFill/>
            <a:miter lim="800000"/>
            <a:headEnd/>
            <a:tailEnd/>
          </a:ln>
        </p:spPr>
      </p:pic>
      <p:pic>
        <p:nvPicPr>
          <p:cNvPr id="1033" name="Picture 9"/>
          <p:cNvPicPr>
            <a:picLocks noChangeAspect="1" noChangeArrowheads="1"/>
          </p:cNvPicPr>
          <p:nvPr/>
        </p:nvPicPr>
        <p:blipFill>
          <a:blip r:embed="rId8" cstate="print"/>
          <a:srcRect/>
          <a:stretch>
            <a:fillRect/>
          </a:stretch>
        </p:blipFill>
        <p:spPr bwMode="auto">
          <a:xfrm>
            <a:off x="7086600" y="5105400"/>
            <a:ext cx="1676400" cy="1564064"/>
          </a:xfrm>
          <a:prstGeom prst="rect">
            <a:avLst/>
          </a:prstGeom>
          <a:noFill/>
          <a:ln w="9525">
            <a:noFill/>
            <a:miter lim="800000"/>
            <a:headEnd/>
            <a:tailEnd/>
          </a:ln>
        </p:spPr>
      </p:pic>
      <p:sp>
        <p:nvSpPr>
          <p:cNvPr id="10" name="TextBox 9"/>
          <p:cNvSpPr txBox="1"/>
          <p:nvPr/>
        </p:nvSpPr>
        <p:spPr>
          <a:xfrm>
            <a:off x="76200" y="6392411"/>
            <a:ext cx="694421" cy="369332"/>
          </a:xfrm>
          <a:prstGeom prst="rect">
            <a:avLst/>
          </a:prstGeom>
          <a:noFill/>
        </p:spPr>
        <p:txBody>
          <a:bodyPr wrap="none" rtlCol="0">
            <a:spAutoFit/>
          </a:bodyPr>
          <a:lstStyle/>
          <a:p>
            <a:r>
              <a:rPr lang="en-US" dirty="0" smtClean="0"/>
              <a:t>W-86</a:t>
            </a:r>
            <a:endParaRPr lang="en-US" dirty="0"/>
          </a:p>
        </p:txBody>
      </p:sp>
    </p:spTree>
    <p:extLst>
      <p:ext uri="{BB962C8B-B14F-4D97-AF65-F5344CB8AC3E}">
        <p14:creationId xmlns:p14="http://schemas.microsoft.com/office/powerpoint/2010/main" val="13176345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4"/>
          <p:cNvSpPr txBox="1">
            <a:spLocks noChangeArrowheads="1"/>
          </p:cNvSpPr>
          <p:nvPr/>
        </p:nvSpPr>
        <p:spPr>
          <a:xfrm>
            <a:off x="0" y="9445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A Dynamic Enhancement Background Reduction Algorithm (DEBRA) Applicable to GOES-R </a:t>
            </a:r>
            <a:r>
              <a:rPr lang="en-US" sz="2800" dirty="0" smtClean="0">
                <a:solidFill>
                  <a:srgbClr val="0000FF"/>
                </a:solidFill>
                <a:latin typeface="Arial" pitchFamily="34" charset="0"/>
                <a:cs typeface="Arial" pitchFamily="34" charset="0"/>
              </a:rPr>
              <a:t>ABI</a:t>
            </a:r>
          </a:p>
          <a:p>
            <a:r>
              <a:rPr lang="en-US" sz="2800" dirty="0" smtClean="0">
                <a:solidFill>
                  <a:srgbClr val="0000FF"/>
                </a:solidFill>
                <a:latin typeface="Arial" pitchFamily="34" charset="0"/>
                <a:cs typeface="Arial" pitchFamily="34" charset="0"/>
              </a:rPr>
              <a:t>Steven D. Miller</a:t>
            </a:r>
          </a:p>
          <a:p>
            <a:r>
              <a:rPr lang="en-US" sz="1800" dirty="0" smtClean="0">
                <a:solidFill>
                  <a:srgbClr val="0000FF"/>
                </a:solidFill>
                <a:latin typeface="Arial" pitchFamily="34" charset="0"/>
                <a:cs typeface="Arial" pitchFamily="34" charset="0"/>
              </a:rPr>
              <a:t>Cooperative Institute for Research in the Atmosphere, Colorado State University</a:t>
            </a:r>
          </a:p>
          <a:p>
            <a:r>
              <a:rPr lang="en-US" sz="1800" dirty="0" smtClean="0">
                <a:solidFill>
                  <a:srgbClr val="0000FF"/>
                </a:solidFill>
                <a:latin typeface="Arial" pitchFamily="34" charset="0"/>
                <a:cs typeface="Arial" pitchFamily="34" charset="0"/>
              </a:rPr>
              <a:t>Ft. Collins, CO</a:t>
            </a:r>
            <a:endParaRPr lang="en-US" sz="18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76200" y="2288977"/>
            <a:ext cx="4876800" cy="365462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kumimoji="0" lang="en-US" sz="2800" b="0" i="0" u="none" strike="noStrike" kern="0" cap="none" spc="0" normalizeH="0" baseline="0" noProof="0" dirty="0" smtClean="0">
                <a:ln>
                  <a:noFill/>
                </a:ln>
                <a:solidFill>
                  <a:srgbClr val="333399"/>
                </a:solidFill>
                <a:effectLst/>
                <a:uLnTx/>
                <a:uFillTx/>
                <a:latin typeface="Arial"/>
                <a:ea typeface="+mn-ea"/>
                <a:cs typeface="+mn-cs"/>
              </a:rPr>
              <a:t>GOES-R</a:t>
            </a:r>
            <a:r>
              <a:rPr kumimoji="0" lang="en-US" sz="2800" b="0" i="0" u="none" strike="noStrike" kern="0" cap="none" spc="0" normalizeH="0" noProof="0" dirty="0" smtClean="0">
                <a:ln>
                  <a:noFill/>
                </a:ln>
                <a:solidFill>
                  <a:srgbClr val="333399"/>
                </a:solidFill>
                <a:effectLst/>
                <a:uLnTx/>
                <a:uFillTx/>
                <a:latin typeface="Arial"/>
                <a:ea typeface="+mn-ea"/>
                <a:cs typeface="+mn-cs"/>
              </a:rPr>
              <a:t> </a:t>
            </a:r>
            <a:r>
              <a:rPr kumimoji="0" lang="en-US" sz="2800" b="0" i="0" u="none" strike="noStrike" kern="0" cap="none" spc="0" normalizeH="0" baseline="0" noProof="0" dirty="0" smtClean="0">
                <a:ln>
                  <a:noFill/>
                </a:ln>
                <a:solidFill>
                  <a:srgbClr val="333399"/>
                </a:solidFill>
                <a:effectLst/>
                <a:uLnTx/>
                <a:uFillTx/>
                <a:latin typeface="Arial"/>
                <a:ea typeface="+mn-ea"/>
                <a:cs typeface="+mn-cs"/>
              </a:rPr>
              <a:t>ABI will offer new and improved dust detection capabilities</a:t>
            </a:r>
          </a:p>
          <a:p>
            <a:pPr marL="742950" lvl="1" indent="-285750" algn="l" fontAlgn="base">
              <a:lnSpc>
                <a:spcPct val="90000"/>
              </a:lnSpc>
              <a:spcAft>
                <a:spcPct val="0"/>
              </a:spcAft>
              <a:buFontTx/>
              <a:buChar char="–"/>
            </a:pPr>
            <a:r>
              <a:rPr lang="en-US" sz="2000" kern="0" noProof="0" dirty="0" smtClean="0">
                <a:solidFill>
                  <a:srgbClr val="009999"/>
                </a:solidFill>
                <a:latin typeface="Arial"/>
              </a:rPr>
              <a:t>Traditional</a:t>
            </a:r>
            <a:r>
              <a:rPr kumimoji="0" lang="en-US" sz="2000" b="0" i="0" u="none" strike="noStrike" kern="0" cap="none" spc="0" normalizeH="0" baseline="0" noProof="0" dirty="0" smtClean="0">
                <a:ln>
                  <a:noFill/>
                </a:ln>
                <a:solidFill>
                  <a:srgbClr val="009999"/>
                </a:solidFill>
                <a:effectLst/>
                <a:uLnTx/>
                <a:uFillTx/>
                <a:latin typeface="Arial"/>
              </a:rPr>
              <a:t> 12-11 </a:t>
            </a:r>
            <a:r>
              <a:rPr kumimoji="0" lang="el-GR" sz="2000" b="0" i="0" u="none" strike="noStrike" kern="0" cap="none" spc="0" normalizeH="0" baseline="0" noProof="0" dirty="0" smtClean="0">
                <a:ln>
                  <a:noFill/>
                </a:ln>
                <a:solidFill>
                  <a:srgbClr val="009999"/>
                </a:solidFill>
                <a:effectLst/>
                <a:uLnTx/>
                <a:uFillTx/>
                <a:latin typeface="Arial"/>
              </a:rPr>
              <a:t>μ</a:t>
            </a:r>
            <a:r>
              <a:rPr kumimoji="0" lang="en-US" sz="2000" b="0" i="0" u="none" strike="noStrike" kern="0" cap="none" spc="0" normalizeH="0" baseline="0" noProof="0" dirty="0" smtClean="0">
                <a:ln>
                  <a:noFill/>
                </a:ln>
                <a:solidFill>
                  <a:srgbClr val="009999"/>
                </a:solidFill>
                <a:effectLst/>
                <a:uLnTx/>
                <a:uFillTx/>
                <a:latin typeface="Arial"/>
              </a:rPr>
              <a:t>m ‘reverse split-window’ augmented</a:t>
            </a:r>
            <a:r>
              <a:rPr lang="en-US" sz="2000" kern="0" dirty="0" smtClean="0">
                <a:solidFill>
                  <a:srgbClr val="009999"/>
                </a:solidFill>
                <a:latin typeface="Arial"/>
              </a:rPr>
              <a:t> by </a:t>
            </a:r>
            <a:r>
              <a:rPr kumimoji="0" lang="en-US" sz="2000" b="0" i="0" u="none" strike="noStrike" kern="0" cap="none" spc="0" normalizeH="0" baseline="0" noProof="0" dirty="0" smtClean="0">
                <a:ln>
                  <a:noFill/>
                </a:ln>
                <a:solidFill>
                  <a:srgbClr val="009999"/>
                </a:solidFill>
                <a:effectLst/>
                <a:uLnTx/>
                <a:uFillTx/>
                <a:latin typeface="Arial"/>
              </a:rPr>
              <a:t>8.5-11 </a:t>
            </a:r>
            <a:r>
              <a:rPr kumimoji="0" lang="el-GR" sz="2000" b="0" i="0" u="none" strike="noStrike" kern="0" cap="none" spc="0" normalizeH="0" baseline="0" noProof="0" dirty="0" smtClean="0">
                <a:ln>
                  <a:noFill/>
                </a:ln>
                <a:solidFill>
                  <a:srgbClr val="009999"/>
                </a:solidFill>
                <a:effectLst/>
                <a:uLnTx/>
                <a:uFillTx/>
                <a:latin typeface="Arial"/>
              </a:rPr>
              <a:t>μ</a:t>
            </a:r>
            <a:r>
              <a:rPr kumimoji="0" lang="en-US" sz="2000" b="0" i="0" u="none" strike="noStrike" kern="0" cap="none" spc="0" normalizeH="0" baseline="0" noProof="0" dirty="0" smtClean="0">
                <a:ln>
                  <a:noFill/>
                </a:ln>
                <a:solidFill>
                  <a:srgbClr val="009999"/>
                </a:solidFill>
                <a:effectLst/>
                <a:uLnTx/>
                <a:uFillTx/>
                <a:latin typeface="Arial"/>
              </a:rPr>
              <a:t>m and daytime</a:t>
            </a:r>
            <a:r>
              <a:rPr kumimoji="0" lang="en-US" sz="2000" b="0" i="0" u="none" strike="noStrike" kern="0" cap="none" spc="0" normalizeH="0" noProof="0" dirty="0" smtClean="0">
                <a:ln>
                  <a:noFill/>
                </a:ln>
                <a:solidFill>
                  <a:srgbClr val="009999"/>
                </a:solidFill>
                <a:effectLst/>
                <a:uLnTx/>
                <a:uFillTx/>
                <a:latin typeface="Arial"/>
              </a:rPr>
              <a:t> 0.47 and 1.38 </a:t>
            </a:r>
            <a:r>
              <a:rPr kumimoji="0" lang="el-GR" sz="2000" b="0" i="0" u="none" strike="noStrike" kern="0" cap="none" spc="0" normalizeH="0" noProof="0" dirty="0" smtClean="0">
                <a:ln>
                  <a:noFill/>
                </a:ln>
                <a:solidFill>
                  <a:srgbClr val="009999"/>
                </a:solidFill>
                <a:effectLst/>
                <a:uLnTx/>
                <a:uFillTx/>
                <a:latin typeface="Arial"/>
              </a:rPr>
              <a:t>μ</a:t>
            </a:r>
            <a:r>
              <a:rPr kumimoji="0" lang="en-US" sz="2000" b="0" i="0" u="none" strike="noStrike" kern="0" cap="none" spc="0" normalizeH="0" noProof="0" dirty="0" smtClean="0">
                <a:ln>
                  <a:noFill/>
                </a:ln>
                <a:solidFill>
                  <a:srgbClr val="009999"/>
                </a:solidFill>
                <a:effectLst/>
                <a:uLnTx/>
                <a:uFillTx/>
                <a:latin typeface="Arial"/>
              </a:rPr>
              <a:t>m</a:t>
            </a:r>
            <a:endParaRPr kumimoji="0" lang="en-US" sz="2000" b="0" i="0" u="none" strike="noStrike" kern="0" cap="none" spc="0" normalizeH="0" baseline="0" noProof="0" dirty="0" smtClean="0">
              <a:ln>
                <a:noFill/>
              </a:ln>
              <a:solidFill>
                <a:srgbClr val="009999"/>
              </a:solidFill>
              <a:effectLst/>
              <a:uLnTx/>
              <a:uFillTx/>
              <a:latin typeface="Arial"/>
            </a:endParaRPr>
          </a:p>
          <a:p>
            <a:pPr marL="742950" lvl="1" indent="-285750" algn="l" fontAlgn="base">
              <a:lnSpc>
                <a:spcPct val="90000"/>
              </a:lnSpc>
              <a:spcAft>
                <a:spcPct val="0"/>
              </a:spcAft>
              <a:buFontTx/>
              <a:buChar char="–"/>
            </a:pPr>
            <a:r>
              <a:rPr lang="en-US" sz="2000" kern="0" dirty="0" smtClean="0">
                <a:solidFill>
                  <a:srgbClr val="009999"/>
                </a:solidFill>
                <a:latin typeface="Arial"/>
              </a:rPr>
              <a:t>Uses surface emissivity and temperature climatology to reduce land-surface false alarms</a:t>
            </a:r>
          </a:p>
          <a:p>
            <a:pPr marL="742950" lvl="1" indent="-285750" algn="l" fontAlgn="base">
              <a:lnSpc>
                <a:spcPct val="90000"/>
              </a:lnSpc>
              <a:spcAft>
                <a:spcPct val="0"/>
              </a:spcAft>
              <a:buFontTx/>
              <a:buChar char="–"/>
            </a:pPr>
            <a:r>
              <a:rPr kumimoji="0" lang="en-US" sz="2000" b="0" i="0" u="none" strike="noStrike" kern="0" cap="none" spc="0" normalizeH="0" baseline="0" noProof="0" dirty="0" smtClean="0">
                <a:ln>
                  <a:noFill/>
                </a:ln>
                <a:solidFill>
                  <a:srgbClr val="009999"/>
                </a:solidFill>
                <a:effectLst/>
                <a:uLnTx/>
                <a:uFillTx/>
                <a:latin typeface="Arial"/>
              </a:rPr>
              <a:t>Provides</a:t>
            </a:r>
            <a:r>
              <a:rPr kumimoji="0" lang="en-US" sz="2000" b="0" i="0" u="none" strike="noStrike" kern="0" cap="none" spc="0" normalizeH="0" noProof="0" dirty="0" smtClean="0">
                <a:ln>
                  <a:noFill/>
                </a:ln>
                <a:solidFill>
                  <a:srgbClr val="009999"/>
                </a:solidFill>
                <a:effectLst/>
                <a:uLnTx/>
                <a:uFillTx/>
                <a:latin typeface="Arial"/>
              </a:rPr>
              <a:t> quantitative detection confidence factor [0-1]</a:t>
            </a:r>
            <a:endParaRPr kumimoji="0" lang="en-US" sz="2000" b="0" i="0" u="none" strike="noStrike" kern="0" cap="none" spc="0" normalizeH="0" baseline="0" noProof="0" dirty="0" smtClean="0">
              <a:ln>
                <a:noFill/>
              </a:ln>
              <a:solidFill>
                <a:srgbClr val="009999"/>
              </a:solidFill>
              <a:effectLst/>
              <a:uLnTx/>
              <a:uFillTx/>
              <a:latin typeface="Aria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5867800"/>
            <a:ext cx="3733800" cy="982579"/>
          </a:xfrm>
          <a:prstGeom prst="rect">
            <a:avLst/>
          </a:prstGeom>
        </p:spPr>
      </p:pic>
      <p:sp>
        <p:nvSpPr>
          <p:cNvPr id="8" name="TextBox 7"/>
          <p:cNvSpPr txBox="1"/>
          <p:nvPr/>
        </p:nvSpPr>
        <p:spPr>
          <a:xfrm>
            <a:off x="5105400" y="5559623"/>
            <a:ext cx="3886200" cy="307777"/>
          </a:xfrm>
          <a:prstGeom prst="rect">
            <a:avLst/>
          </a:prstGeom>
          <a:noFill/>
        </p:spPr>
        <p:txBody>
          <a:bodyPr wrap="square" rtlCol="0">
            <a:spAutoFit/>
          </a:bodyPr>
          <a:lstStyle/>
          <a:p>
            <a:r>
              <a:rPr lang="en-US" sz="1400" i="1" dirty="0" smtClean="0"/>
              <a:t>Example DEBRA Enhancement over the Middle East</a:t>
            </a:r>
            <a:endParaRPr lang="en-US" sz="1400" i="1" dirty="0"/>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0476" t="18750" r="31667" b="27321"/>
          <a:stretch/>
        </p:blipFill>
        <p:spPr>
          <a:xfrm>
            <a:off x="5562600" y="2288977"/>
            <a:ext cx="2902429" cy="3270646"/>
          </a:xfrm>
          <a:prstGeom prst="rect">
            <a:avLst/>
          </a:prstGeom>
        </p:spPr>
      </p:pic>
      <p:sp>
        <p:nvSpPr>
          <p:cNvPr id="10" name="TextBox 9"/>
          <p:cNvSpPr txBox="1"/>
          <p:nvPr/>
        </p:nvSpPr>
        <p:spPr>
          <a:xfrm>
            <a:off x="76200" y="6392411"/>
            <a:ext cx="694421" cy="369332"/>
          </a:xfrm>
          <a:prstGeom prst="rect">
            <a:avLst/>
          </a:prstGeom>
          <a:noFill/>
        </p:spPr>
        <p:txBody>
          <a:bodyPr wrap="none" rtlCol="0">
            <a:spAutoFit/>
          </a:bodyPr>
          <a:lstStyle/>
          <a:p>
            <a:r>
              <a:rPr lang="en-US" dirty="0" smtClean="0"/>
              <a:t>W-87</a:t>
            </a:r>
            <a:endParaRPr lang="en-US" dirty="0"/>
          </a:p>
        </p:txBody>
      </p:sp>
    </p:spTree>
    <p:extLst>
      <p:ext uri="{BB962C8B-B14F-4D97-AF65-F5344CB8AC3E}">
        <p14:creationId xmlns:p14="http://schemas.microsoft.com/office/powerpoint/2010/main" val="131763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4"/>
          <p:cNvSpPr txBox="1">
            <a:spLocks noChangeArrowheads="1"/>
          </p:cNvSpPr>
          <p:nvPr/>
        </p:nvSpPr>
        <p:spPr>
          <a:xfrm>
            <a:off x="152400" y="685800"/>
            <a:ext cx="88392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0000FF"/>
                </a:solidFill>
                <a:latin typeface="Arial" pitchFamily="34" charset="0"/>
                <a:cs typeface="Arial" pitchFamily="34" charset="0"/>
              </a:rPr>
              <a:t>Developing a compositing algorithm for retrieval of green vegetation fraction from the </a:t>
            </a:r>
            <a:r>
              <a:rPr lang="en-US" sz="2800" dirty="0" err="1" smtClean="0">
                <a:solidFill>
                  <a:srgbClr val="0000FF"/>
                </a:solidFill>
                <a:latin typeface="Arial" pitchFamily="34" charset="0"/>
                <a:cs typeface="Arial" pitchFamily="34" charset="0"/>
              </a:rPr>
              <a:t>Suomi</a:t>
            </a:r>
            <a:r>
              <a:rPr lang="en-US" sz="2800" dirty="0" smtClean="0">
                <a:solidFill>
                  <a:srgbClr val="0000FF"/>
                </a:solidFill>
                <a:latin typeface="Arial" pitchFamily="34" charset="0"/>
                <a:cs typeface="Arial" pitchFamily="34" charset="0"/>
              </a:rPr>
              <a:t> NPP satellite</a:t>
            </a:r>
            <a:br>
              <a:rPr lang="en-US" sz="2800" dirty="0" smtClean="0">
                <a:solidFill>
                  <a:srgbClr val="0000FF"/>
                </a:solidFill>
                <a:latin typeface="Arial" pitchFamily="34" charset="0"/>
                <a:cs typeface="Arial" pitchFamily="34" charset="0"/>
              </a:rPr>
            </a:br>
            <a:r>
              <a:rPr lang="en-US" sz="1800" dirty="0" err="1" smtClean="0">
                <a:solidFill>
                  <a:srgbClr val="0000FF"/>
                </a:solidFill>
                <a:latin typeface="Arial" pitchFamily="34" charset="0"/>
                <a:cs typeface="Arial" pitchFamily="34" charset="0"/>
              </a:rPr>
              <a:t>Zhangyan</a:t>
            </a:r>
            <a:r>
              <a:rPr lang="en-US" sz="1800" dirty="0" smtClean="0">
                <a:solidFill>
                  <a:srgbClr val="0000FF"/>
                </a:solidFill>
                <a:latin typeface="Arial" pitchFamily="34" charset="0"/>
                <a:cs typeface="Arial" pitchFamily="34" charset="0"/>
              </a:rPr>
              <a:t> Jiang, </a:t>
            </a:r>
            <a:r>
              <a:rPr lang="en-US" sz="1800" dirty="0" err="1" smtClean="0">
                <a:solidFill>
                  <a:srgbClr val="0000FF"/>
                </a:solidFill>
                <a:latin typeface="Arial" pitchFamily="34" charset="0"/>
                <a:cs typeface="Arial" pitchFamily="34" charset="0"/>
              </a:rPr>
              <a:t>Junchang</a:t>
            </a:r>
            <a:r>
              <a:rPr lang="en-US" sz="1800" dirty="0" smtClean="0">
                <a:solidFill>
                  <a:srgbClr val="0000FF"/>
                </a:solidFill>
                <a:latin typeface="Arial" pitchFamily="34" charset="0"/>
                <a:cs typeface="Arial" pitchFamily="34" charset="0"/>
              </a:rPr>
              <a:t> </a:t>
            </a:r>
            <a:r>
              <a:rPr lang="en-US" sz="1800" dirty="0" err="1" smtClean="0">
                <a:solidFill>
                  <a:srgbClr val="0000FF"/>
                </a:solidFill>
                <a:latin typeface="Arial" pitchFamily="34" charset="0"/>
                <a:cs typeface="Arial" pitchFamily="34" charset="0"/>
              </a:rPr>
              <a:t>Ju</a:t>
            </a:r>
            <a:r>
              <a:rPr lang="en-US" sz="1800" dirty="0" smtClean="0">
                <a:solidFill>
                  <a:srgbClr val="0000FF"/>
                </a:solidFill>
                <a:latin typeface="Arial" pitchFamily="34" charset="0"/>
                <a:cs typeface="Arial" pitchFamily="34" charset="0"/>
              </a:rPr>
              <a:t>, Marco Vargas, Ivan </a:t>
            </a:r>
            <a:r>
              <a:rPr lang="en-US" sz="1800" dirty="0" err="1" smtClean="0">
                <a:solidFill>
                  <a:srgbClr val="0000FF"/>
                </a:solidFill>
                <a:latin typeface="Arial" pitchFamily="34" charset="0"/>
                <a:cs typeface="Arial" pitchFamily="34" charset="0"/>
              </a:rPr>
              <a:t>Csiszar</a:t>
            </a:r>
            <a:endParaRPr lang="en-US" sz="1800" dirty="0" smtClean="0">
              <a:solidFill>
                <a:srgbClr val="0000FF"/>
              </a:solidFill>
              <a:latin typeface="Arial" pitchFamily="34" charset="0"/>
              <a:cs typeface="Arial" pitchFamily="34" charset="0"/>
            </a:endParaRPr>
          </a:p>
          <a:p>
            <a:r>
              <a:rPr lang="en-US" sz="1800" dirty="0" smtClean="0">
                <a:solidFill>
                  <a:srgbClr val="0000FF"/>
                </a:solidFill>
                <a:latin typeface="Arial" pitchFamily="34" charset="0"/>
                <a:cs typeface="Arial" pitchFamily="34" charset="0"/>
              </a:rPr>
              <a:t>NOAA/NESDIS /STAR College Park, MD</a:t>
            </a:r>
            <a:endParaRPr lang="en-US" sz="18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76200" y="1905000"/>
            <a:ext cx="51054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kumimoji="0" lang="en-US" sz="2800" b="0" i="0" u="none" strike="noStrike" kern="0" cap="none" spc="0" normalizeH="0" baseline="0" noProof="0" dirty="0" smtClean="0">
                <a:ln>
                  <a:noFill/>
                </a:ln>
                <a:solidFill>
                  <a:srgbClr val="333399"/>
                </a:solidFill>
                <a:effectLst/>
                <a:uLnTx/>
                <a:uFillTx/>
                <a:latin typeface="Arial"/>
                <a:ea typeface="+mn-ea"/>
                <a:cs typeface="+mn-cs"/>
              </a:rPr>
              <a:t>A Maximum View-angle Adjusted SAVI (MVA-SAVI)</a:t>
            </a:r>
            <a:r>
              <a:rPr kumimoji="0" lang="en-US" sz="2800" b="0" i="0" u="none" strike="noStrike" kern="0" cap="none" spc="0" normalizeH="0" noProof="0" dirty="0" smtClean="0">
                <a:ln>
                  <a:noFill/>
                </a:ln>
                <a:solidFill>
                  <a:srgbClr val="333399"/>
                </a:solidFill>
                <a:effectLst/>
                <a:uLnTx/>
                <a:uFillTx/>
                <a:latin typeface="Arial"/>
                <a:ea typeface="+mn-ea"/>
                <a:cs typeface="+mn-cs"/>
              </a:rPr>
              <a:t> </a:t>
            </a:r>
            <a:r>
              <a:rPr kumimoji="0" lang="en-US" sz="2800" b="0" i="0" u="none" strike="noStrike" kern="0" cap="none" spc="0" normalizeH="0" baseline="0" noProof="0" dirty="0" smtClean="0">
                <a:ln>
                  <a:noFill/>
                </a:ln>
                <a:solidFill>
                  <a:srgbClr val="333399"/>
                </a:solidFill>
                <a:effectLst/>
                <a:uLnTx/>
                <a:uFillTx/>
                <a:latin typeface="Arial"/>
                <a:ea typeface="+mn-ea"/>
                <a:cs typeface="+mn-cs"/>
              </a:rPr>
              <a:t>compositing algorithm</a:t>
            </a:r>
            <a:r>
              <a:rPr kumimoji="0" lang="en-US" sz="2800" b="0" i="0" u="none" strike="noStrike" kern="0" cap="none" spc="0" normalizeH="0" noProof="0" dirty="0" smtClean="0">
                <a:ln>
                  <a:noFill/>
                </a:ln>
                <a:solidFill>
                  <a:srgbClr val="333399"/>
                </a:solidFill>
                <a:effectLst/>
                <a:uLnTx/>
                <a:uFillTx/>
                <a:latin typeface="Arial"/>
                <a:ea typeface="+mn-ea"/>
                <a:cs typeface="+mn-cs"/>
              </a:rPr>
              <a:t> is developed </a:t>
            </a:r>
            <a:r>
              <a:rPr kumimoji="0" lang="en-US" sz="2800" b="0" i="0" u="none" strike="noStrike" kern="0" cap="none" spc="0" normalizeH="0" baseline="0" noProof="0" dirty="0" smtClean="0">
                <a:ln>
                  <a:noFill/>
                </a:ln>
                <a:solidFill>
                  <a:srgbClr val="333399"/>
                </a:solidFill>
                <a:effectLst/>
                <a:uLnTx/>
                <a:uFillTx/>
                <a:latin typeface="Arial"/>
                <a:ea typeface="+mn-ea"/>
                <a:cs typeface="+mn-cs"/>
              </a:rPr>
              <a:t>for the SNPP GVF system</a:t>
            </a:r>
          </a:p>
          <a:p>
            <a:pPr marL="742950" lvl="1" indent="-285750" algn="l" fontAlgn="base">
              <a:lnSpc>
                <a:spcPct val="90000"/>
              </a:lnSpc>
              <a:spcAft>
                <a:spcPct val="0"/>
              </a:spcAft>
              <a:buFontTx/>
              <a:buChar char="–"/>
            </a:pPr>
            <a:r>
              <a:rPr kumimoji="0" lang="en-US" sz="2000" b="0" i="0" u="none" strike="noStrike" kern="0" cap="none" spc="0" normalizeH="0" baseline="0" noProof="0" dirty="0" smtClean="0">
                <a:ln>
                  <a:noFill/>
                </a:ln>
                <a:solidFill>
                  <a:srgbClr val="009999"/>
                </a:solidFill>
                <a:effectLst/>
                <a:uLnTx/>
                <a:uFillTx/>
                <a:latin typeface="Arial"/>
              </a:rPr>
              <a:t>Select high quality observation</a:t>
            </a:r>
            <a:r>
              <a:rPr lang="en-US" sz="2000" kern="0" dirty="0" smtClean="0">
                <a:solidFill>
                  <a:srgbClr val="009999"/>
                </a:solidFill>
                <a:latin typeface="Arial"/>
              </a:rPr>
              <a:t>s from low view zenith angles</a:t>
            </a:r>
            <a:endParaRPr kumimoji="0" lang="en-US" sz="2000" b="0" i="0" u="none" strike="noStrike" kern="0" cap="none" spc="0" normalizeH="0" baseline="0" noProof="0" dirty="0" smtClean="0">
              <a:ln>
                <a:noFill/>
              </a:ln>
              <a:solidFill>
                <a:srgbClr val="009999"/>
              </a:solidFill>
              <a:effectLst/>
              <a:uLnTx/>
              <a:uFillTx/>
              <a:latin typeface="Arial"/>
            </a:endParaRPr>
          </a:p>
          <a:p>
            <a:pPr marL="742950" lvl="1" indent="-285750" algn="l" fontAlgn="base">
              <a:lnSpc>
                <a:spcPct val="90000"/>
              </a:lnSpc>
              <a:spcAft>
                <a:spcPct val="0"/>
              </a:spcAft>
              <a:buFontTx/>
              <a:buChar char="–"/>
            </a:pPr>
            <a:r>
              <a:rPr kumimoji="0" lang="en-US" sz="2000" b="0" i="0" u="none" strike="noStrike" kern="0" cap="none" spc="0" normalizeH="0" baseline="0" noProof="0" dirty="0" smtClean="0">
                <a:ln>
                  <a:noFill/>
                </a:ln>
                <a:solidFill>
                  <a:srgbClr val="009999"/>
                </a:solidFill>
                <a:effectLst/>
                <a:uLnTx/>
                <a:uFillTx/>
                <a:latin typeface="Arial"/>
              </a:rPr>
              <a:t>Favor</a:t>
            </a:r>
            <a:r>
              <a:rPr kumimoji="0" lang="en-US" sz="2000" b="0" i="0" u="none" strike="noStrike" kern="0" cap="none" spc="0" normalizeH="0" noProof="0" dirty="0" smtClean="0">
                <a:ln>
                  <a:noFill/>
                </a:ln>
                <a:solidFill>
                  <a:srgbClr val="009999"/>
                </a:solidFill>
                <a:effectLst/>
                <a:uLnTx/>
                <a:uFillTx/>
                <a:latin typeface="Arial"/>
              </a:rPr>
              <a:t> observations close to the nadir view</a:t>
            </a:r>
            <a:endParaRPr kumimoji="0" lang="en-US" sz="2000" b="0" i="0" u="none" strike="noStrike" kern="0" cap="none" spc="0" normalizeH="0" baseline="0" noProof="0" dirty="0" smtClean="0">
              <a:ln>
                <a:noFill/>
              </a:ln>
              <a:solidFill>
                <a:srgbClr val="009999"/>
              </a:solidFill>
              <a:effectLst/>
              <a:uLnTx/>
              <a:uFillTx/>
              <a:latin typeface="Arial"/>
            </a:endParaRPr>
          </a:p>
          <a:p>
            <a:pPr marL="742950" lvl="1" indent="-285750" algn="l" fontAlgn="base">
              <a:lnSpc>
                <a:spcPct val="90000"/>
              </a:lnSpc>
              <a:spcAft>
                <a:spcPct val="0"/>
              </a:spcAft>
              <a:buFontTx/>
              <a:buChar char="–"/>
            </a:pPr>
            <a:r>
              <a:rPr kumimoji="0" lang="en-US" sz="2000" b="0" i="0" u="none" strike="noStrike" kern="0" cap="none" spc="0" normalizeH="0" baseline="0" noProof="0" dirty="0" smtClean="0">
                <a:ln>
                  <a:noFill/>
                </a:ln>
                <a:solidFill>
                  <a:srgbClr val="009999"/>
                </a:solidFill>
                <a:effectLst/>
                <a:uLnTx/>
                <a:uFillTx/>
                <a:latin typeface="Arial"/>
              </a:rPr>
              <a:t>High</a:t>
            </a:r>
            <a:r>
              <a:rPr kumimoji="0" lang="en-US" sz="2000" b="0" i="0" u="none" strike="noStrike" kern="0" cap="none" spc="0" normalizeH="0" noProof="0" dirty="0" smtClean="0">
                <a:ln>
                  <a:noFill/>
                </a:ln>
                <a:solidFill>
                  <a:srgbClr val="009999"/>
                </a:solidFill>
                <a:effectLst/>
                <a:uLnTx/>
                <a:uFillTx/>
                <a:latin typeface="Arial"/>
              </a:rPr>
              <a:t> but not necessary maximum vegetation index values are selected</a:t>
            </a:r>
            <a:r>
              <a:rPr kumimoji="0" lang="en-US" sz="2000" b="0" i="0" u="none" strike="noStrike" kern="0" cap="none" spc="0" normalizeH="0" baseline="0" noProof="0" dirty="0" smtClean="0">
                <a:ln>
                  <a:noFill/>
                </a:ln>
                <a:solidFill>
                  <a:srgbClr val="009999"/>
                </a:solidFill>
                <a:effectLst/>
                <a:uLnTx/>
                <a:uFillTx/>
                <a:latin typeface="Arial"/>
              </a:rPr>
              <a:t> </a:t>
            </a:r>
            <a:endParaRPr lang="en-US" sz="2000" kern="0" dirty="0">
              <a:solidFill>
                <a:srgbClr val="009999"/>
              </a:solidFill>
              <a:latin typeface="Arial"/>
            </a:endParaRPr>
          </a:p>
          <a:p>
            <a:pPr>
              <a:lnSpc>
                <a:spcPct val="90000"/>
              </a:lnSpc>
            </a:pP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5867800"/>
            <a:ext cx="3733800" cy="982579"/>
          </a:xfrm>
          <a:prstGeom prst="rect">
            <a:avLst/>
          </a:prstGeom>
        </p:spPr>
      </p:pic>
      <p:sp>
        <p:nvSpPr>
          <p:cNvPr id="8" name="TextBox 7"/>
          <p:cNvSpPr txBox="1"/>
          <p:nvPr/>
        </p:nvSpPr>
        <p:spPr>
          <a:xfrm>
            <a:off x="5105400" y="5334000"/>
            <a:ext cx="3886200" cy="523220"/>
          </a:xfrm>
          <a:prstGeom prst="rect">
            <a:avLst/>
          </a:prstGeom>
          <a:noFill/>
        </p:spPr>
        <p:txBody>
          <a:bodyPr wrap="square" rtlCol="0">
            <a:spAutoFit/>
          </a:bodyPr>
          <a:lstStyle/>
          <a:p>
            <a:r>
              <a:rPr lang="en-US" sz="1400" i="1" dirty="0" smtClean="0"/>
              <a:t>Histograms of  global sensor zenith angles composited by MVC and MVA-SAVI algorithms</a:t>
            </a:r>
            <a:endParaRPr lang="en-US" sz="1400" i="1" dirty="0"/>
          </a:p>
        </p:txBody>
      </p:sp>
      <p:pic>
        <p:nvPicPr>
          <p:cNvPr id="9" name="Picture 105" descr="16-day MVC sensor zenith histograms.bmp"/>
          <p:cNvPicPr>
            <a:picLocks noChangeAspect="1"/>
          </p:cNvPicPr>
          <p:nvPr/>
        </p:nvPicPr>
        <p:blipFill>
          <a:blip r:embed="rId4" cstate="print"/>
          <a:srcRect/>
          <a:stretch>
            <a:fillRect/>
          </a:stretch>
        </p:blipFill>
        <p:spPr bwMode="auto">
          <a:xfrm>
            <a:off x="5334000" y="1752599"/>
            <a:ext cx="2895600" cy="1738231"/>
          </a:xfrm>
          <a:prstGeom prst="rect">
            <a:avLst/>
          </a:prstGeom>
          <a:noFill/>
          <a:ln w="9525">
            <a:noFill/>
            <a:miter lim="800000"/>
            <a:headEnd/>
            <a:tailEnd/>
          </a:ln>
        </p:spPr>
      </p:pic>
      <p:pic>
        <p:nvPicPr>
          <p:cNvPr id="10" name="Picture 108" descr="16-day MVA-SAVI sensor zenith histograms.bmp"/>
          <p:cNvPicPr>
            <a:picLocks noChangeAspect="1"/>
          </p:cNvPicPr>
          <p:nvPr/>
        </p:nvPicPr>
        <p:blipFill>
          <a:blip r:embed="rId5" cstate="print"/>
          <a:srcRect/>
          <a:stretch>
            <a:fillRect/>
          </a:stretch>
        </p:blipFill>
        <p:spPr bwMode="auto">
          <a:xfrm>
            <a:off x="5257800" y="3505200"/>
            <a:ext cx="2971800" cy="1832190"/>
          </a:xfrm>
          <a:prstGeom prst="rect">
            <a:avLst/>
          </a:prstGeom>
          <a:noFill/>
          <a:ln w="9525">
            <a:noFill/>
            <a:miter lim="800000"/>
            <a:headEnd/>
            <a:tailEnd/>
          </a:ln>
        </p:spPr>
      </p:pic>
      <p:sp>
        <p:nvSpPr>
          <p:cNvPr id="11" name="TextBox 10"/>
          <p:cNvSpPr txBox="1"/>
          <p:nvPr/>
        </p:nvSpPr>
        <p:spPr>
          <a:xfrm>
            <a:off x="76200" y="6392411"/>
            <a:ext cx="694421" cy="369332"/>
          </a:xfrm>
          <a:prstGeom prst="rect">
            <a:avLst/>
          </a:prstGeom>
          <a:noFill/>
        </p:spPr>
        <p:txBody>
          <a:bodyPr wrap="none" rtlCol="0">
            <a:spAutoFit/>
          </a:bodyPr>
          <a:lstStyle/>
          <a:p>
            <a:r>
              <a:rPr lang="en-US" dirty="0" smtClean="0"/>
              <a:t>W-88</a:t>
            </a:r>
            <a:endParaRPr lang="en-US" dirty="0"/>
          </a:p>
        </p:txBody>
      </p:sp>
    </p:spTree>
    <p:extLst>
      <p:ext uri="{BB962C8B-B14F-4D97-AF65-F5344CB8AC3E}">
        <p14:creationId xmlns:p14="http://schemas.microsoft.com/office/powerpoint/2010/main" val="1317634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533400" y="1821359"/>
            <a:ext cx="78787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400" dirty="0" smtClean="0">
                <a:solidFill>
                  <a:srgbClr val="FFFF00"/>
                </a:solidFill>
                <a:latin typeface="Arial Unicode MS" pitchFamily="34" charset="-128"/>
                <a:cs typeface="Times New Roman" pitchFamily="18" charset="0"/>
              </a:rPr>
              <a:t>Poster Preview</a:t>
            </a:r>
            <a:endParaRPr lang="en-US" sz="4400" dirty="0">
              <a:solidFill>
                <a:srgbClr val="FFFF00"/>
              </a:solidFill>
              <a:latin typeface="Arial Unicode MS" pitchFamily="34" charset="-128"/>
              <a:cs typeface="Times New Roman" pitchFamily="18" charset="0"/>
            </a:endParaRPr>
          </a:p>
        </p:txBody>
      </p:sp>
      <p:sp>
        <p:nvSpPr>
          <p:cNvPr id="7171" name="Text Box 3"/>
          <p:cNvSpPr txBox="1">
            <a:spLocks noChangeArrowheads="1"/>
          </p:cNvSpPr>
          <p:nvPr/>
        </p:nvSpPr>
        <p:spPr bwMode="auto">
          <a:xfrm>
            <a:off x="304800" y="2965609"/>
            <a:ext cx="8534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3600" dirty="0" smtClean="0">
                <a:solidFill>
                  <a:srgbClr val="FFFFFF"/>
                </a:solidFill>
                <a:latin typeface="Arial Unicode MS" pitchFamily="34" charset="-128"/>
              </a:rPr>
              <a:t>Thanks </a:t>
            </a:r>
            <a:r>
              <a:rPr lang="en-US" sz="3600" dirty="0" smtClean="0">
                <a:solidFill>
                  <a:srgbClr val="FFFFFF"/>
                </a:solidFill>
                <a:latin typeface="Arial Unicode MS" pitchFamily="34" charset="-128"/>
              </a:rPr>
              <a:t>to all the poster presenters</a:t>
            </a:r>
            <a:r>
              <a:rPr lang="en-US" sz="3600" dirty="0" smtClean="0">
                <a:solidFill>
                  <a:srgbClr val="FFFFFF"/>
                </a:solidFill>
                <a:latin typeface="Arial Unicode MS" pitchFamily="34" charset="-128"/>
              </a:rPr>
              <a:t>!</a:t>
            </a:r>
          </a:p>
          <a:p>
            <a:pPr algn="ctr" fontAlgn="base">
              <a:spcBef>
                <a:spcPct val="50000"/>
              </a:spcBef>
              <a:spcAft>
                <a:spcPct val="0"/>
              </a:spcAft>
            </a:pPr>
            <a:r>
              <a:rPr lang="en-US" sz="3600" dirty="0" smtClean="0">
                <a:solidFill>
                  <a:srgbClr val="FFFFFF"/>
                </a:solidFill>
                <a:latin typeface="Arial Unicode MS" pitchFamily="34" charset="-128"/>
              </a:rPr>
              <a:t>Note the large range of activities!</a:t>
            </a:r>
          </a:p>
          <a:p>
            <a:pPr algn="ctr" fontAlgn="base">
              <a:spcBef>
                <a:spcPct val="50000"/>
              </a:spcBef>
              <a:spcAft>
                <a:spcPct val="0"/>
              </a:spcAft>
            </a:pPr>
            <a:r>
              <a:rPr lang="en-US" sz="3600" dirty="0" smtClean="0">
                <a:solidFill>
                  <a:srgbClr val="FFFFFF"/>
                </a:solidFill>
                <a:latin typeface="Arial Unicode MS" pitchFamily="34" charset="-128"/>
              </a:rPr>
              <a:t>Thanks to the whole poster committee!  </a:t>
            </a:r>
            <a:endParaRPr lang="en-US" sz="3600" dirty="0">
              <a:solidFill>
                <a:srgbClr val="FFFFFF"/>
              </a:solidFill>
              <a:latin typeface="Arial Unicode MS" pitchFamily="34" charset="-128"/>
            </a:endParaRPr>
          </a:p>
        </p:txBody>
      </p:sp>
      <p:sp>
        <p:nvSpPr>
          <p:cNvPr id="7174" name="Text Box 6"/>
          <p:cNvSpPr txBox="1">
            <a:spLocks noChangeArrowheads="1"/>
          </p:cNvSpPr>
          <p:nvPr/>
        </p:nvSpPr>
        <p:spPr bwMode="auto">
          <a:xfrm>
            <a:off x="2309849" y="5628382"/>
            <a:ext cx="4724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i="1" dirty="0">
                <a:solidFill>
                  <a:srgbClr val="FFFFFF"/>
                </a:solidFill>
              </a:rPr>
              <a:t>2013 </a:t>
            </a:r>
            <a:r>
              <a:rPr lang="en-US" sz="1600" i="1" dirty="0" smtClean="0">
                <a:solidFill>
                  <a:srgbClr val="FFFFFF"/>
                </a:solidFill>
              </a:rPr>
              <a:t>NOAA Satellite Conference</a:t>
            </a:r>
          </a:p>
          <a:p>
            <a:pPr algn="ctr" eaLnBrk="1" fontAlgn="base" hangingPunct="1">
              <a:spcBef>
                <a:spcPct val="0"/>
              </a:spcBef>
              <a:spcAft>
                <a:spcPct val="0"/>
              </a:spcAft>
            </a:pPr>
            <a:r>
              <a:rPr lang="en-US" sz="1600" i="1" dirty="0" smtClean="0">
                <a:solidFill>
                  <a:srgbClr val="FFFFFF"/>
                </a:solidFill>
              </a:rPr>
              <a:t>College Park, MD</a:t>
            </a:r>
          </a:p>
          <a:p>
            <a:pPr algn="ctr" eaLnBrk="1" fontAlgn="base" hangingPunct="1">
              <a:spcBef>
                <a:spcPct val="0"/>
              </a:spcBef>
              <a:spcAft>
                <a:spcPct val="0"/>
              </a:spcAft>
            </a:pPr>
            <a:endParaRPr lang="en-US" sz="1600" i="1" dirty="0" smtClean="0">
              <a:solidFill>
                <a:srgbClr val="FFFFFF"/>
              </a:solidFill>
            </a:endParaRPr>
          </a:p>
          <a:p>
            <a:pPr algn="ctr" eaLnBrk="1" fontAlgn="base" hangingPunct="1">
              <a:spcBef>
                <a:spcPct val="0"/>
              </a:spcBef>
              <a:spcAft>
                <a:spcPct val="0"/>
              </a:spcAft>
            </a:pPr>
            <a:r>
              <a:rPr lang="en-US" sz="1600" i="1" dirty="0" smtClean="0">
                <a:solidFill>
                  <a:srgbClr val="FFFFFF"/>
                </a:solidFill>
              </a:rPr>
              <a:t>April 10, 2013</a:t>
            </a:r>
            <a:endParaRPr lang="en-US" sz="1600" i="1" dirty="0">
              <a:solidFill>
                <a:srgbClr val="FFFFFF"/>
              </a:solidFill>
            </a:endParaRPr>
          </a:p>
        </p:txBody>
      </p:sp>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45</a:t>
            </a:fld>
            <a:endParaRPr lang="en-US" dirty="0" smtClean="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081" y="152400"/>
            <a:ext cx="5867400" cy="1544053"/>
          </a:xfrm>
          <a:prstGeom prst="rect">
            <a:avLst/>
          </a:prstGeom>
        </p:spPr>
      </p:pic>
    </p:spTree>
    <p:extLst>
      <p:ext uri="{BB962C8B-B14F-4D97-AF65-F5344CB8AC3E}">
        <p14:creationId xmlns:p14="http://schemas.microsoft.com/office/powerpoint/2010/main" val="25220033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4"/>
          <p:cNvSpPr txBox="1">
            <a:spLocks noChangeArrowheads="1"/>
          </p:cNvSpPr>
          <p:nvPr/>
        </p:nvSpPr>
        <p:spPr>
          <a:xfrm>
            <a:off x="0" y="639762"/>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Arial"/>
                <a:ea typeface="Times New Roman"/>
                <a:cs typeface="Arial"/>
              </a:rPr>
              <a:t>Overview of UW-Madison SSEC/</a:t>
            </a:r>
            <a:r>
              <a:rPr lang="en-US" sz="2800" dirty="0" smtClean="0">
                <a:latin typeface="Arial"/>
                <a:ea typeface="Times New Roman"/>
                <a:cs typeface="Arial"/>
              </a:rPr>
              <a:t>CIMSS </a:t>
            </a:r>
            <a:r>
              <a:rPr lang="en-US" sz="2800" dirty="0" smtClean="0">
                <a:latin typeface="Arial"/>
                <a:cs typeface="Arial"/>
              </a:rPr>
              <a:t>GOES</a:t>
            </a:r>
            <a:r>
              <a:rPr lang="en-US" sz="2800" dirty="0">
                <a:latin typeface="Arial"/>
                <a:cs typeface="Arial"/>
              </a:rPr>
              <a:t>-R Proving Ground Activities </a:t>
            </a:r>
            <a:r>
              <a:rPr lang="en-US" sz="2800" dirty="0" smtClean="0">
                <a:latin typeface="Arial"/>
                <a:ea typeface="Times New Roman"/>
                <a:cs typeface="Arial"/>
              </a:rPr>
              <a:t> </a:t>
            </a:r>
          </a:p>
          <a:p>
            <a:r>
              <a:rPr lang="en-US" sz="2400" dirty="0" smtClean="0">
                <a:solidFill>
                  <a:srgbClr val="0000FF"/>
                </a:solidFill>
                <a:latin typeface="Arial"/>
                <a:ea typeface="Times New Roman"/>
                <a:cs typeface="Arial"/>
              </a:rPr>
              <a:t>Wayne F. Feltz et al.</a:t>
            </a:r>
            <a:endParaRPr lang="en-US" sz="2400" dirty="0">
              <a:solidFill>
                <a:srgbClr val="0000FF"/>
              </a:solidFill>
              <a:latin typeface="Arial"/>
              <a:ea typeface="Times New Roman"/>
              <a:cs typeface="Arial"/>
            </a:endParaRPr>
          </a:p>
          <a:p>
            <a:r>
              <a:rPr lang="en-US" sz="1800" dirty="0">
                <a:solidFill>
                  <a:srgbClr val="0000FF"/>
                </a:solidFill>
                <a:latin typeface="Arial"/>
                <a:cs typeface="Arial"/>
              </a:rPr>
              <a:t>SSEC/</a:t>
            </a:r>
            <a:r>
              <a:rPr lang="en-US" sz="1800" dirty="0" smtClean="0">
                <a:solidFill>
                  <a:srgbClr val="0000FF"/>
                </a:solidFill>
                <a:latin typeface="Arial"/>
                <a:cs typeface="Arial"/>
              </a:rPr>
              <a:t>CIMSS University of Wisconsin – Madison</a:t>
            </a:r>
          </a:p>
          <a:p>
            <a:r>
              <a:rPr lang="en-US" sz="1800" dirty="0" smtClean="0">
                <a:solidFill>
                  <a:srgbClr val="0000FF"/>
                </a:solidFill>
                <a:latin typeface="Arial"/>
                <a:cs typeface="Arial"/>
              </a:rPr>
              <a:t>Madison, WI</a:t>
            </a:r>
            <a:endParaRPr lang="en-US" sz="1800" dirty="0">
              <a:solidFill>
                <a:srgbClr val="0000FF"/>
              </a:solidFill>
              <a:latin typeface="Arial"/>
              <a:cs typeface="Arial"/>
            </a:endParaRPr>
          </a:p>
        </p:txBody>
      </p:sp>
      <p:sp>
        <p:nvSpPr>
          <p:cNvPr id="5" name="Rectangle 5"/>
          <p:cNvSpPr txBox="1">
            <a:spLocks noChangeArrowheads="1"/>
          </p:cNvSpPr>
          <p:nvPr/>
        </p:nvSpPr>
        <p:spPr>
          <a:xfrm>
            <a:off x="0" y="2133600"/>
            <a:ext cx="5029200" cy="44958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l" fontAlgn="base">
              <a:lnSpc>
                <a:spcPct val="90000"/>
              </a:lnSpc>
              <a:spcBef>
                <a:spcPts val="0"/>
              </a:spcBef>
              <a:spcAft>
                <a:spcPts val="600"/>
              </a:spcAft>
            </a:pPr>
            <a:r>
              <a:rPr lang="en-US" sz="2800" dirty="0">
                <a:solidFill>
                  <a:srgbClr val="0000FF"/>
                </a:solidFill>
                <a:latin typeface="Arial"/>
                <a:cs typeface="Arial"/>
              </a:rPr>
              <a:t>P</a:t>
            </a:r>
            <a:r>
              <a:rPr lang="en-US" sz="2800" dirty="0" smtClean="0">
                <a:solidFill>
                  <a:srgbClr val="0000FF"/>
                </a:solidFill>
                <a:latin typeface="Arial"/>
                <a:cs typeface="Arial"/>
              </a:rPr>
              <a:t>roviding </a:t>
            </a:r>
            <a:r>
              <a:rPr lang="en-US" sz="2800" dirty="0">
                <a:solidFill>
                  <a:srgbClr val="0000FF"/>
                </a:solidFill>
                <a:latin typeface="Arial"/>
                <a:cs typeface="Arial"/>
              </a:rPr>
              <a:t>multiple near real-time GOES-R </a:t>
            </a:r>
            <a:r>
              <a:rPr lang="en-US" sz="2800" dirty="0" smtClean="0">
                <a:solidFill>
                  <a:srgbClr val="0000FF"/>
                </a:solidFill>
                <a:latin typeface="Arial"/>
                <a:cs typeface="Arial"/>
              </a:rPr>
              <a:t>proxy </a:t>
            </a:r>
            <a:r>
              <a:rPr lang="en-US" sz="2800" dirty="0">
                <a:solidFill>
                  <a:srgbClr val="0000FF"/>
                </a:solidFill>
                <a:latin typeface="Arial"/>
                <a:cs typeface="Arial"/>
              </a:rPr>
              <a:t>decision support products for evaluation at NOAA demonstration/testbed sites </a:t>
            </a:r>
            <a:r>
              <a:rPr lang="en-US" sz="2800" dirty="0" smtClean="0">
                <a:solidFill>
                  <a:srgbClr val="0000FF"/>
                </a:solidFill>
                <a:latin typeface="Arial"/>
                <a:cs typeface="Arial"/>
              </a:rPr>
              <a:t>:</a:t>
            </a:r>
            <a:endParaRPr kumimoji="0" lang="en-US" sz="2800" b="0" i="0" u="none" strike="noStrike" kern="0" cap="none" spc="0" normalizeH="0" baseline="0" noProof="0" dirty="0" smtClean="0">
              <a:ln>
                <a:noFill/>
              </a:ln>
              <a:solidFill>
                <a:srgbClr val="0000FF"/>
              </a:solidFill>
              <a:effectLst/>
              <a:uLnTx/>
              <a:uFillTx/>
              <a:latin typeface="Arial"/>
            </a:endParaRPr>
          </a:p>
          <a:p>
            <a:pPr marL="742950" lvl="1" indent="-285750" algn="l" fontAlgn="base">
              <a:lnSpc>
                <a:spcPct val="90000"/>
              </a:lnSpc>
              <a:spcBef>
                <a:spcPts val="0"/>
              </a:spcBef>
              <a:spcAft>
                <a:spcPct val="0"/>
              </a:spcAft>
              <a:buFontTx/>
              <a:buChar char="–"/>
            </a:pPr>
            <a:r>
              <a:rPr lang="en-US" sz="2000" dirty="0">
                <a:solidFill>
                  <a:srgbClr val="008000"/>
                </a:solidFill>
                <a:latin typeface="Arial"/>
                <a:cs typeface="Arial"/>
              </a:rPr>
              <a:t>F</a:t>
            </a:r>
            <a:r>
              <a:rPr lang="en-US" sz="2000" dirty="0" smtClean="0">
                <a:solidFill>
                  <a:srgbClr val="008000"/>
                </a:solidFill>
                <a:latin typeface="Arial"/>
                <a:cs typeface="Arial"/>
              </a:rPr>
              <a:t>og</a:t>
            </a:r>
            <a:r>
              <a:rPr lang="en-US" sz="2000" dirty="0">
                <a:solidFill>
                  <a:srgbClr val="008000"/>
                </a:solidFill>
                <a:latin typeface="Arial"/>
                <a:cs typeface="Arial"/>
              </a:rPr>
              <a:t>/cloud </a:t>
            </a:r>
            <a:r>
              <a:rPr lang="en-US" sz="2000" dirty="0" smtClean="0">
                <a:solidFill>
                  <a:srgbClr val="008000"/>
                </a:solidFill>
                <a:latin typeface="Arial"/>
                <a:cs typeface="Arial"/>
              </a:rPr>
              <a:t>detection</a:t>
            </a:r>
            <a:endParaRPr lang="en-US" sz="2000" dirty="0">
              <a:solidFill>
                <a:srgbClr val="008000"/>
              </a:solidFill>
              <a:latin typeface="Arial"/>
              <a:cs typeface="Arial"/>
            </a:endParaRPr>
          </a:p>
          <a:p>
            <a:pPr marL="742950" lvl="1" indent="-285750" algn="l" fontAlgn="base">
              <a:lnSpc>
                <a:spcPct val="90000"/>
              </a:lnSpc>
              <a:spcBef>
                <a:spcPts val="0"/>
              </a:spcBef>
              <a:spcAft>
                <a:spcPct val="0"/>
              </a:spcAft>
              <a:buFontTx/>
              <a:buChar char="–"/>
            </a:pPr>
            <a:r>
              <a:rPr lang="en-US" sz="2000" dirty="0">
                <a:solidFill>
                  <a:srgbClr val="008000"/>
                </a:solidFill>
                <a:latin typeface="Arial"/>
                <a:cs typeface="Arial"/>
              </a:rPr>
              <a:t>C</a:t>
            </a:r>
            <a:r>
              <a:rPr lang="en-US" sz="2000" dirty="0" smtClean="0">
                <a:solidFill>
                  <a:srgbClr val="008000"/>
                </a:solidFill>
                <a:latin typeface="Arial"/>
                <a:cs typeface="Arial"/>
              </a:rPr>
              <a:t>onvective </a:t>
            </a:r>
            <a:r>
              <a:rPr lang="en-US" sz="2000" dirty="0">
                <a:solidFill>
                  <a:srgbClr val="008000"/>
                </a:solidFill>
                <a:latin typeface="Arial"/>
                <a:cs typeface="Arial"/>
              </a:rPr>
              <a:t>cloud top </a:t>
            </a:r>
            <a:r>
              <a:rPr lang="en-US" sz="2000" dirty="0" smtClean="0">
                <a:solidFill>
                  <a:srgbClr val="008000"/>
                </a:solidFill>
                <a:latin typeface="Arial"/>
                <a:cs typeface="Arial"/>
              </a:rPr>
              <a:t>cooling</a:t>
            </a:r>
            <a:endParaRPr lang="en-US" sz="2000" dirty="0">
              <a:solidFill>
                <a:srgbClr val="008000"/>
              </a:solidFill>
              <a:latin typeface="Arial"/>
              <a:cs typeface="Arial"/>
            </a:endParaRPr>
          </a:p>
          <a:p>
            <a:pPr marL="742950" lvl="1" indent="-285750" algn="l" fontAlgn="base">
              <a:lnSpc>
                <a:spcPct val="90000"/>
              </a:lnSpc>
              <a:spcBef>
                <a:spcPts val="0"/>
              </a:spcBef>
              <a:spcAft>
                <a:spcPct val="0"/>
              </a:spcAft>
              <a:buFontTx/>
              <a:buChar char="–"/>
            </a:pPr>
            <a:r>
              <a:rPr lang="en-US" sz="2000" dirty="0" smtClean="0">
                <a:solidFill>
                  <a:srgbClr val="008000"/>
                </a:solidFill>
                <a:latin typeface="Arial"/>
                <a:cs typeface="Arial"/>
              </a:rPr>
              <a:t>WRF </a:t>
            </a:r>
            <a:r>
              <a:rPr lang="en-US" sz="2000" dirty="0">
                <a:solidFill>
                  <a:srgbClr val="008000"/>
                </a:solidFill>
                <a:latin typeface="Arial"/>
                <a:cs typeface="Arial"/>
              </a:rPr>
              <a:t>simulated satellite </a:t>
            </a:r>
            <a:r>
              <a:rPr lang="en-US" sz="2000" dirty="0" smtClean="0">
                <a:solidFill>
                  <a:srgbClr val="008000"/>
                </a:solidFill>
                <a:latin typeface="Arial"/>
                <a:cs typeface="Arial"/>
              </a:rPr>
              <a:t>imagery</a:t>
            </a:r>
          </a:p>
          <a:p>
            <a:pPr marL="742950" lvl="1" indent="-285750" algn="l" fontAlgn="base">
              <a:lnSpc>
                <a:spcPct val="90000"/>
              </a:lnSpc>
              <a:spcBef>
                <a:spcPts val="0"/>
              </a:spcBef>
              <a:spcAft>
                <a:spcPct val="0"/>
              </a:spcAft>
              <a:buFontTx/>
              <a:buChar char="–"/>
            </a:pPr>
            <a:r>
              <a:rPr lang="en-US" sz="2000" dirty="0">
                <a:solidFill>
                  <a:srgbClr val="008000"/>
                </a:solidFill>
                <a:latin typeface="Arial"/>
                <a:cs typeface="Arial"/>
              </a:rPr>
              <a:t>C</a:t>
            </a:r>
            <a:r>
              <a:rPr lang="en-US" sz="2000" dirty="0" smtClean="0">
                <a:solidFill>
                  <a:srgbClr val="008000"/>
                </a:solidFill>
                <a:latin typeface="Arial"/>
                <a:cs typeface="Arial"/>
              </a:rPr>
              <a:t>onvective </a:t>
            </a:r>
            <a:r>
              <a:rPr lang="en-US" sz="2000" dirty="0">
                <a:solidFill>
                  <a:srgbClr val="008000"/>
                </a:solidFill>
                <a:latin typeface="Arial"/>
                <a:cs typeface="Arial"/>
              </a:rPr>
              <a:t>overshooting-</a:t>
            </a:r>
            <a:r>
              <a:rPr lang="en-US" sz="2000" dirty="0" smtClean="0">
                <a:solidFill>
                  <a:srgbClr val="008000"/>
                </a:solidFill>
                <a:latin typeface="Arial"/>
                <a:cs typeface="Arial"/>
              </a:rPr>
              <a:t>top</a:t>
            </a:r>
            <a:endParaRPr lang="en-US" sz="2000" dirty="0">
              <a:solidFill>
                <a:srgbClr val="008000"/>
              </a:solidFill>
              <a:latin typeface="Arial"/>
              <a:cs typeface="Arial"/>
            </a:endParaRPr>
          </a:p>
          <a:p>
            <a:pPr marL="742950" lvl="1" indent="-285750" algn="l" fontAlgn="base">
              <a:lnSpc>
                <a:spcPct val="90000"/>
              </a:lnSpc>
              <a:spcBef>
                <a:spcPts val="0"/>
              </a:spcBef>
              <a:spcAft>
                <a:spcPct val="0"/>
              </a:spcAft>
              <a:buFontTx/>
              <a:buChar char="–"/>
            </a:pPr>
            <a:r>
              <a:rPr lang="en-US" sz="2000" dirty="0">
                <a:solidFill>
                  <a:srgbClr val="008000"/>
                </a:solidFill>
                <a:latin typeface="Arial"/>
                <a:cs typeface="Arial"/>
              </a:rPr>
              <a:t>H</a:t>
            </a:r>
            <a:r>
              <a:rPr lang="en-US" sz="2000" dirty="0" smtClean="0">
                <a:solidFill>
                  <a:srgbClr val="008000"/>
                </a:solidFill>
                <a:latin typeface="Arial"/>
                <a:cs typeface="Arial"/>
              </a:rPr>
              <a:t>urricane </a:t>
            </a:r>
            <a:r>
              <a:rPr lang="en-US" sz="2000" dirty="0">
                <a:solidFill>
                  <a:srgbClr val="008000"/>
                </a:solidFill>
                <a:latin typeface="Arial"/>
                <a:cs typeface="Arial"/>
              </a:rPr>
              <a:t>intensity </a:t>
            </a:r>
            <a:r>
              <a:rPr lang="en-US" sz="2000" dirty="0" smtClean="0">
                <a:solidFill>
                  <a:srgbClr val="008000"/>
                </a:solidFill>
                <a:latin typeface="Arial"/>
                <a:cs typeface="Arial"/>
              </a:rPr>
              <a:t>estimation</a:t>
            </a:r>
            <a:endParaRPr lang="en-US" sz="2000" dirty="0">
              <a:solidFill>
                <a:srgbClr val="008000"/>
              </a:solidFill>
              <a:latin typeface="Arial"/>
              <a:cs typeface="Arial"/>
            </a:endParaRPr>
          </a:p>
          <a:p>
            <a:pPr marL="742950" lvl="1" indent="-285750" algn="l" fontAlgn="base">
              <a:lnSpc>
                <a:spcPct val="90000"/>
              </a:lnSpc>
              <a:spcBef>
                <a:spcPts val="0"/>
              </a:spcBef>
              <a:spcAft>
                <a:spcPct val="0"/>
              </a:spcAft>
              <a:buFontTx/>
              <a:buChar char="–"/>
            </a:pPr>
            <a:r>
              <a:rPr lang="en-US" sz="2000" dirty="0" smtClean="0">
                <a:solidFill>
                  <a:srgbClr val="008000"/>
                </a:solidFill>
                <a:latin typeface="Arial"/>
                <a:cs typeface="Arial"/>
              </a:rPr>
              <a:t>Fires</a:t>
            </a:r>
          </a:p>
          <a:p>
            <a:pPr marL="742950" lvl="1" indent="-285750" algn="l" fontAlgn="base">
              <a:lnSpc>
                <a:spcPct val="90000"/>
              </a:lnSpc>
              <a:spcBef>
                <a:spcPts val="0"/>
              </a:spcBef>
              <a:spcAft>
                <a:spcPct val="0"/>
              </a:spcAft>
              <a:buFontTx/>
              <a:buChar char="–"/>
            </a:pPr>
            <a:r>
              <a:rPr lang="en-US" sz="2000" dirty="0" smtClean="0">
                <a:solidFill>
                  <a:srgbClr val="008000"/>
                </a:solidFill>
                <a:latin typeface="Arial"/>
                <a:cs typeface="Arial"/>
              </a:rPr>
              <a:t>Cloud properties</a:t>
            </a:r>
            <a:endParaRPr lang="en-US" sz="2000" dirty="0">
              <a:solidFill>
                <a:srgbClr val="008000"/>
              </a:solidFill>
              <a:latin typeface="Arial"/>
              <a:cs typeface="Arial"/>
            </a:endParaRPr>
          </a:p>
          <a:p>
            <a:pPr marL="742950" lvl="1" indent="-285750" algn="l" fontAlgn="base">
              <a:lnSpc>
                <a:spcPct val="90000"/>
              </a:lnSpc>
              <a:spcBef>
                <a:spcPts val="0"/>
              </a:spcBef>
              <a:spcAft>
                <a:spcPct val="0"/>
              </a:spcAft>
              <a:buFontTx/>
              <a:buChar char="–"/>
            </a:pPr>
            <a:r>
              <a:rPr lang="en-US" sz="2000" dirty="0" smtClean="0">
                <a:solidFill>
                  <a:srgbClr val="008000"/>
                </a:solidFill>
                <a:latin typeface="Arial"/>
                <a:cs typeface="Arial"/>
              </a:rPr>
              <a:t>Nearcasting</a:t>
            </a:r>
          </a:p>
          <a:p>
            <a:pPr marL="742950" lvl="1" indent="-285750" algn="l" fontAlgn="base">
              <a:lnSpc>
                <a:spcPct val="90000"/>
              </a:lnSpc>
              <a:spcBef>
                <a:spcPts val="0"/>
              </a:spcBef>
              <a:spcAft>
                <a:spcPct val="0"/>
              </a:spcAft>
              <a:buFontTx/>
              <a:buChar char="–"/>
            </a:pPr>
            <a:r>
              <a:rPr lang="en-US" sz="2000" dirty="0">
                <a:solidFill>
                  <a:srgbClr val="008000"/>
                </a:solidFill>
                <a:latin typeface="Arial"/>
                <a:cs typeface="Arial"/>
              </a:rPr>
              <a:t>V</a:t>
            </a:r>
            <a:r>
              <a:rPr lang="en-US" sz="2000" dirty="0" smtClean="0">
                <a:solidFill>
                  <a:srgbClr val="008000"/>
                </a:solidFill>
                <a:latin typeface="Arial"/>
                <a:cs typeface="Arial"/>
              </a:rPr>
              <a:t>olcanic ash</a:t>
            </a:r>
          </a:p>
          <a:p>
            <a:pPr marL="742950" lvl="1" indent="-285750" algn="l" fontAlgn="base">
              <a:lnSpc>
                <a:spcPct val="90000"/>
              </a:lnSpc>
              <a:spcBef>
                <a:spcPts val="0"/>
              </a:spcBef>
              <a:spcAft>
                <a:spcPct val="0"/>
              </a:spcAft>
              <a:buFontTx/>
              <a:buChar char="–"/>
            </a:pPr>
            <a:r>
              <a:rPr lang="en-US" sz="2000" dirty="0" smtClean="0">
                <a:solidFill>
                  <a:srgbClr val="008000"/>
                </a:solidFill>
                <a:latin typeface="Arial"/>
                <a:cs typeface="Arial"/>
              </a:rPr>
              <a:t>…</a:t>
            </a:r>
            <a:endParaRPr lang="en-US" dirty="0">
              <a:solidFill>
                <a:srgbClr val="008000"/>
              </a:solidFill>
              <a:latin typeface="Arial"/>
              <a:cs typeface="Aria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5867800"/>
            <a:ext cx="3733800" cy="982579"/>
          </a:xfrm>
          <a:prstGeom prst="rect">
            <a:avLst/>
          </a:prstGeom>
        </p:spPr>
      </p:pic>
      <p:pic>
        <p:nvPicPr>
          <p:cNvPr id="12" name="Picture 11"/>
          <p:cNvPicPr>
            <a:picLocks noChangeAspect="1"/>
          </p:cNvPicPr>
          <p:nvPr/>
        </p:nvPicPr>
        <p:blipFill rotWithShape="1">
          <a:blip r:embed="rId4" cstate="print"/>
          <a:srcRect r="30565"/>
          <a:stretch/>
        </p:blipFill>
        <p:spPr>
          <a:xfrm>
            <a:off x="4949979" y="2447925"/>
            <a:ext cx="2289021" cy="1666875"/>
          </a:xfrm>
          <a:prstGeom prst="rect">
            <a:avLst/>
          </a:prstGeom>
        </p:spPr>
      </p:pic>
      <p:pic>
        <p:nvPicPr>
          <p:cNvPr id="14" name="Picture 13"/>
          <p:cNvPicPr>
            <a:picLocks noChangeAspect="1"/>
          </p:cNvPicPr>
          <p:nvPr/>
        </p:nvPicPr>
        <p:blipFill rotWithShape="1">
          <a:blip r:embed="rId5" cstate="print"/>
          <a:srcRect l="59675" t="15968" b="45304"/>
          <a:stretch/>
        </p:blipFill>
        <p:spPr>
          <a:xfrm>
            <a:off x="4610750" y="3886200"/>
            <a:ext cx="2399650" cy="1602240"/>
          </a:xfrm>
          <a:prstGeom prst="rect">
            <a:avLst/>
          </a:prstGeom>
        </p:spPr>
      </p:pic>
      <p:pic>
        <p:nvPicPr>
          <p:cNvPr id="15" name="Picture 14"/>
          <p:cNvPicPr>
            <a:picLocks noChangeAspect="1"/>
          </p:cNvPicPr>
          <p:nvPr/>
        </p:nvPicPr>
        <p:blipFill rotWithShape="1">
          <a:blip r:embed="rId6" cstate="print"/>
          <a:srcRect l="34648"/>
          <a:stretch/>
        </p:blipFill>
        <p:spPr>
          <a:xfrm>
            <a:off x="7086600" y="2406872"/>
            <a:ext cx="1823071" cy="1707928"/>
          </a:xfrm>
          <a:prstGeom prst="rect">
            <a:avLst/>
          </a:prstGeom>
        </p:spPr>
      </p:pic>
      <p:sp>
        <p:nvSpPr>
          <p:cNvPr id="2" name="TextBox 1"/>
          <p:cNvSpPr txBox="1"/>
          <p:nvPr/>
        </p:nvSpPr>
        <p:spPr>
          <a:xfrm>
            <a:off x="7010400" y="1752600"/>
            <a:ext cx="2186979" cy="646331"/>
          </a:xfrm>
          <a:prstGeom prst="rect">
            <a:avLst/>
          </a:prstGeom>
          <a:noFill/>
        </p:spPr>
        <p:txBody>
          <a:bodyPr wrap="none" rtlCol="0">
            <a:spAutoFit/>
          </a:bodyPr>
          <a:lstStyle/>
          <a:p>
            <a:pPr algn="ctr"/>
            <a:r>
              <a:rPr lang="en-US" dirty="0" smtClean="0"/>
              <a:t>Nearcasting</a:t>
            </a:r>
          </a:p>
          <a:p>
            <a:pPr algn="ctr"/>
            <a:r>
              <a:rPr lang="en-US" dirty="0" smtClean="0"/>
              <a:t>Convective Instability</a:t>
            </a:r>
            <a:endParaRPr lang="en-US" dirty="0"/>
          </a:p>
        </p:txBody>
      </p:sp>
      <p:sp>
        <p:nvSpPr>
          <p:cNvPr id="16" name="TextBox 15"/>
          <p:cNvSpPr txBox="1"/>
          <p:nvPr/>
        </p:nvSpPr>
        <p:spPr>
          <a:xfrm>
            <a:off x="4904119" y="1828800"/>
            <a:ext cx="2121093" cy="646331"/>
          </a:xfrm>
          <a:prstGeom prst="rect">
            <a:avLst/>
          </a:prstGeom>
          <a:noFill/>
        </p:spPr>
        <p:txBody>
          <a:bodyPr wrap="none" rtlCol="0">
            <a:spAutoFit/>
          </a:bodyPr>
          <a:lstStyle/>
          <a:p>
            <a:pPr algn="ctr"/>
            <a:r>
              <a:rPr lang="en-US" dirty="0" smtClean="0"/>
              <a:t>Overshooting tops</a:t>
            </a:r>
          </a:p>
          <a:p>
            <a:pPr algn="ctr"/>
            <a:r>
              <a:rPr lang="en-US" dirty="0" smtClean="0"/>
              <a:t> and Aviation Routes</a:t>
            </a:r>
            <a:endParaRPr lang="en-US" dirty="0"/>
          </a:p>
        </p:txBody>
      </p:sp>
      <p:sp>
        <p:nvSpPr>
          <p:cNvPr id="17" name="TextBox 16"/>
          <p:cNvSpPr txBox="1"/>
          <p:nvPr/>
        </p:nvSpPr>
        <p:spPr>
          <a:xfrm>
            <a:off x="6849771" y="5867400"/>
            <a:ext cx="1779980" cy="646331"/>
          </a:xfrm>
          <a:prstGeom prst="rect">
            <a:avLst/>
          </a:prstGeom>
          <a:noFill/>
        </p:spPr>
        <p:txBody>
          <a:bodyPr wrap="none" rtlCol="0">
            <a:spAutoFit/>
          </a:bodyPr>
          <a:lstStyle/>
          <a:p>
            <a:pPr algn="ctr"/>
            <a:r>
              <a:rPr lang="en-US" dirty="0" smtClean="0"/>
              <a:t>Fog/Low Cloud </a:t>
            </a:r>
          </a:p>
          <a:p>
            <a:pPr algn="ctr"/>
            <a:r>
              <a:rPr lang="en-US" dirty="0" smtClean="0"/>
              <a:t>Decision Support</a:t>
            </a:r>
            <a:endParaRPr lang="en-US" dirty="0"/>
          </a:p>
        </p:txBody>
      </p:sp>
      <p:sp>
        <p:nvSpPr>
          <p:cNvPr id="18" name="TextBox 17"/>
          <p:cNvSpPr txBox="1"/>
          <p:nvPr/>
        </p:nvSpPr>
        <p:spPr>
          <a:xfrm>
            <a:off x="3429000" y="5421868"/>
            <a:ext cx="2969984" cy="369332"/>
          </a:xfrm>
          <a:prstGeom prst="rect">
            <a:avLst/>
          </a:prstGeom>
          <a:noFill/>
        </p:spPr>
        <p:txBody>
          <a:bodyPr wrap="none" rtlCol="0">
            <a:spAutoFit/>
          </a:bodyPr>
          <a:lstStyle/>
          <a:p>
            <a:pPr algn="ctr"/>
            <a:r>
              <a:rPr lang="en-US" dirty="0" smtClean="0"/>
              <a:t>Convective Cloud Top Cooling</a:t>
            </a:r>
            <a:endParaRPr lang="en-US" dirty="0"/>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9913" y="3870960"/>
            <a:ext cx="2692018" cy="2072640"/>
          </a:xfrm>
          <a:prstGeom prst="rect">
            <a:avLst/>
          </a:prstGeom>
        </p:spPr>
      </p:pic>
      <p:sp>
        <p:nvSpPr>
          <p:cNvPr id="13" name="TextBox 12"/>
          <p:cNvSpPr txBox="1"/>
          <p:nvPr/>
        </p:nvSpPr>
        <p:spPr>
          <a:xfrm>
            <a:off x="76200" y="6392411"/>
            <a:ext cx="694421" cy="369332"/>
          </a:xfrm>
          <a:prstGeom prst="rect">
            <a:avLst/>
          </a:prstGeom>
          <a:noFill/>
        </p:spPr>
        <p:txBody>
          <a:bodyPr wrap="none" rtlCol="0">
            <a:spAutoFit/>
          </a:bodyPr>
          <a:lstStyle/>
          <a:p>
            <a:r>
              <a:rPr lang="en-US" dirty="0" smtClean="0"/>
              <a:t>W-05</a:t>
            </a:r>
            <a:endParaRPr lang="en-US" dirty="0"/>
          </a:p>
        </p:txBody>
      </p:sp>
    </p:spTree>
    <p:extLst>
      <p:ext uri="{BB962C8B-B14F-4D97-AF65-F5344CB8AC3E}">
        <p14:creationId xmlns:p14="http://schemas.microsoft.com/office/powerpoint/2010/main" val="13176345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4"/>
          <p:cNvSpPr txBox="1">
            <a:spLocks noChangeArrowheads="1"/>
          </p:cNvSpPr>
          <p:nvPr/>
        </p:nvSpPr>
        <p:spPr>
          <a:xfrm>
            <a:off x="914400" y="228600"/>
            <a:ext cx="7086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dirty="0" smtClean="0">
                <a:solidFill>
                  <a:srgbClr val="0000FF"/>
                </a:solidFill>
                <a:latin typeface="Arial" pitchFamily="34" charset="0"/>
                <a:cs typeface="Arial" pitchFamily="34" charset="0"/>
              </a:rPr>
              <a:t>GOES-R AWG Product Processing System Framework: Current Capabilities and Future Plans</a:t>
            </a:r>
          </a:p>
          <a:p>
            <a:r>
              <a:rPr lang="en-US" sz="1600" dirty="0" smtClean="0">
                <a:solidFill>
                  <a:srgbClr val="0000FF"/>
                </a:solidFill>
                <a:latin typeface="Arial" pitchFamily="34" charset="0"/>
                <a:cs typeface="Arial" pitchFamily="34" charset="0"/>
              </a:rPr>
              <a:t>Walter Wolf, S. Sampson, X. Liu, A. Li, T. Yu, R. Garcia, G. Martin, W. </a:t>
            </a:r>
            <a:r>
              <a:rPr lang="en-US" sz="1600" dirty="0" err="1" smtClean="0">
                <a:solidFill>
                  <a:srgbClr val="0000FF"/>
                </a:solidFill>
                <a:latin typeface="Arial" pitchFamily="34" charset="0"/>
                <a:cs typeface="Arial" pitchFamily="34" charset="0"/>
              </a:rPr>
              <a:t>Straka</a:t>
            </a:r>
            <a:r>
              <a:rPr lang="en-US" sz="1600" dirty="0" smtClean="0">
                <a:solidFill>
                  <a:srgbClr val="0000FF"/>
                </a:solidFill>
                <a:latin typeface="Arial" pitchFamily="34" charset="0"/>
                <a:cs typeface="Arial" pitchFamily="34" charset="0"/>
              </a:rPr>
              <a:t>, E. </a:t>
            </a:r>
            <a:r>
              <a:rPr lang="en-US" sz="1600" dirty="0" err="1" smtClean="0">
                <a:solidFill>
                  <a:srgbClr val="0000FF"/>
                </a:solidFill>
                <a:latin typeface="Arial" pitchFamily="34" charset="0"/>
                <a:cs typeface="Arial" pitchFamily="34" charset="0"/>
              </a:rPr>
              <a:t>Schiffer</a:t>
            </a:r>
            <a:r>
              <a:rPr lang="en-US" sz="1600" dirty="0" smtClean="0">
                <a:solidFill>
                  <a:srgbClr val="0000FF"/>
                </a:solidFill>
                <a:latin typeface="Arial" pitchFamily="34" charset="0"/>
                <a:cs typeface="Arial" pitchFamily="34" charset="0"/>
              </a:rPr>
              <a:t>, and J. Daniels</a:t>
            </a:r>
          </a:p>
        </p:txBody>
      </p:sp>
      <p:sp>
        <p:nvSpPr>
          <p:cNvPr id="5" name="Rectangle 5"/>
          <p:cNvSpPr txBox="1">
            <a:spLocks noChangeArrowheads="1"/>
          </p:cNvSpPr>
          <p:nvPr/>
        </p:nvSpPr>
        <p:spPr>
          <a:xfrm>
            <a:off x="76200" y="1905000"/>
            <a:ext cx="4495800" cy="4267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lang="en-US" sz="1600" kern="0" dirty="0" smtClean="0">
                <a:solidFill>
                  <a:srgbClr val="333399"/>
                </a:solidFill>
                <a:latin typeface="Arial"/>
              </a:rPr>
              <a:t>The framework has enabled the development and testing of the Level 2 Advance Baseline Imager (ABI) and the GOES-R Lightning </a:t>
            </a:r>
            <a:r>
              <a:rPr lang="en-US" sz="1600" kern="0" dirty="0" err="1" smtClean="0">
                <a:solidFill>
                  <a:srgbClr val="333399"/>
                </a:solidFill>
                <a:latin typeface="Arial"/>
              </a:rPr>
              <a:t>Mapper</a:t>
            </a:r>
            <a:r>
              <a:rPr lang="en-US" sz="1600" kern="0" dirty="0" smtClean="0">
                <a:solidFill>
                  <a:srgbClr val="333399"/>
                </a:solidFill>
                <a:latin typeface="Arial"/>
              </a:rPr>
              <a:t> products</a:t>
            </a:r>
          </a:p>
          <a:p>
            <a:pPr marL="342900" lvl="0" indent="-342900" algn="l" fontAlgn="base">
              <a:lnSpc>
                <a:spcPct val="90000"/>
              </a:lnSpc>
              <a:spcAft>
                <a:spcPct val="0"/>
              </a:spcAft>
              <a:buFontTx/>
              <a:buChar char="•"/>
            </a:pPr>
            <a:r>
              <a:rPr lang="en-US" sz="1600" kern="0" dirty="0" smtClean="0">
                <a:solidFill>
                  <a:srgbClr val="333399"/>
                </a:solidFill>
                <a:latin typeface="Arial"/>
              </a:rPr>
              <a:t>Currently being run near real-time to support algorithm verification and validation</a:t>
            </a:r>
          </a:p>
          <a:p>
            <a:pPr marL="800100" lvl="1" indent="-342900" algn="l" fontAlgn="base">
              <a:lnSpc>
                <a:spcPct val="90000"/>
              </a:lnSpc>
              <a:spcAft>
                <a:spcPct val="0"/>
              </a:spcAft>
              <a:buFontTx/>
              <a:buChar char="•"/>
            </a:pPr>
            <a:r>
              <a:rPr lang="en-US" sz="1600" kern="0" dirty="0" smtClean="0">
                <a:solidFill>
                  <a:srgbClr val="333399"/>
                </a:solidFill>
                <a:latin typeface="Arial"/>
              </a:rPr>
              <a:t>Support activities include: product monitoring, process monitoring, product visualization, and algorithm maintenance</a:t>
            </a:r>
          </a:p>
          <a:p>
            <a:pPr marL="342900" lvl="0" indent="-342900" algn="l" fontAlgn="base">
              <a:lnSpc>
                <a:spcPct val="90000"/>
              </a:lnSpc>
              <a:spcAft>
                <a:spcPct val="0"/>
              </a:spcAft>
              <a:buFontTx/>
              <a:buChar char="•"/>
            </a:pPr>
            <a:r>
              <a:rPr lang="en-US" sz="1600" kern="0" dirty="0" smtClean="0">
                <a:solidFill>
                  <a:srgbClr val="333399"/>
                </a:solidFill>
                <a:latin typeface="Arial"/>
              </a:rPr>
              <a:t>Being used to transition the GOES-R AWG Derived Motion Vector Winds algorithm into operations for both GOES and Visible Infrared Imaging Radiometer Suite (VIIRS) </a:t>
            </a:r>
          </a:p>
          <a:p>
            <a:pPr>
              <a:lnSpc>
                <a:spcPct val="90000"/>
              </a:lnSpc>
            </a:pPr>
            <a:endParaRPr lang="en-US" sz="1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5867800"/>
            <a:ext cx="3733800" cy="982579"/>
          </a:xfrm>
          <a:prstGeom prst="rect">
            <a:avLst/>
          </a:prstGeom>
        </p:spPr>
      </p:pic>
      <p:sp>
        <p:nvSpPr>
          <p:cNvPr id="8" name="TextBox 7"/>
          <p:cNvSpPr txBox="1"/>
          <p:nvPr/>
        </p:nvSpPr>
        <p:spPr>
          <a:xfrm>
            <a:off x="5181600" y="5105400"/>
            <a:ext cx="3505200" cy="307777"/>
          </a:xfrm>
          <a:prstGeom prst="rect">
            <a:avLst/>
          </a:prstGeom>
          <a:noFill/>
        </p:spPr>
        <p:txBody>
          <a:bodyPr wrap="square" rtlCol="0">
            <a:spAutoFit/>
          </a:bodyPr>
          <a:lstStyle/>
          <a:p>
            <a:r>
              <a:rPr lang="en-US" sz="1400" i="1" dirty="0" smtClean="0"/>
              <a:t>GOES-R AIT Framework Context Diagram</a:t>
            </a:r>
            <a:endParaRPr lang="en-US" sz="1400" i="1" dirty="0"/>
          </a:p>
        </p:txBody>
      </p:sp>
      <p:pic>
        <p:nvPicPr>
          <p:cNvPr id="9" name="Picture 9"/>
          <p:cNvPicPr>
            <a:picLocks noChangeAspect="1" noChangeArrowheads="1"/>
          </p:cNvPicPr>
          <p:nvPr/>
        </p:nvPicPr>
        <p:blipFill>
          <a:blip r:embed="rId4" cstate="print"/>
          <a:srcRect/>
          <a:stretch>
            <a:fillRect/>
          </a:stretch>
        </p:blipFill>
        <p:spPr bwMode="auto">
          <a:xfrm>
            <a:off x="76200" y="304800"/>
            <a:ext cx="990600" cy="849233"/>
          </a:xfrm>
          <a:prstGeom prst="rect">
            <a:avLst/>
          </a:prstGeom>
          <a:noFill/>
          <a:ln w="9525">
            <a:noFill/>
            <a:miter lim="800000"/>
            <a:headEnd/>
            <a:tailEnd/>
          </a:ln>
        </p:spPr>
      </p:pic>
      <p:pic>
        <p:nvPicPr>
          <p:cNvPr id="10" name="Picture 40" descr="Context_Diagram.png"/>
          <p:cNvPicPr>
            <a:picLocks noChangeAspect="1"/>
          </p:cNvPicPr>
          <p:nvPr/>
        </p:nvPicPr>
        <p:blipFill>
          <a:blip r:embed="rId5" cstate="print"/>
          <a:srcRect/>
          <a:stretch>
            <a:fillRect/>
          </a:stretch>
        </p:blipFill>
        <p:spPr bwMode="auto">
          <a:xfrm>
            <a:off x="4572000" y="2106826"/>
            <a:ext cx="4495800" cy="2922374"/>
          </a:xfrm>
          <a:prstGeom prst="rect">
            <a:avLst/>
          </a:prstGeom>
          <a:noFill/>
          <a:ln w="9525">
            <a:noFill/>
            <a:miter lim="800000"/>
            <a:headEnd/>
            <a:tailEnd/>
          </a:ln>
        </p:spPr>
      </p:pic>
      <p:pic>
        <p:nvPicPr>
          <p:cNvPr id="11" name="Picture 13" descr="GOES-R_Color_L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772400" y="228600"/>
            <a:ext cx="1447800" cy="965611"/>
          </a:xfrm>
          <a:prstGeom prst="rect">
            <a:avLst/>
          </a:prstGeom>
          <a:noFill/>
          <a:ln w="9525">
            <a:noFill/>
            <a:miter lim="800000"/>
            <a:headEnd/>
            <a:tailEnd/>
          </a:ln>
        </p:spPr>
      </p:pic>
      <p:sp>
        <p:nvSpPr>
          <p:cNvPr id="12" name="TextBox 11"/>
          <p:cNvSpPr txBox="1"/>
          <p:nvPr/>
        </p:nvSpPr>
        <p:spPr>
          <a:xfrm>
            <a:off x="76200" y="6392411"/>
            <a:ext cx="694421" cy="369332"/>
          </a:xfrm>
          <a:prstGeom prst="rect">
            <a:avLst/>
          </a:prstGeom>
          <a:noFill/>
        </p:spPr>
        <p:txBody>
          <a:bodyPr wrap="none" rtlCol="0">
            <a:spAutoFit/>
          </a:bodyPr>
          <a:lstStyle/>
          <a:p>
            <a:r>
              <a:rPr lang="en-US" dirty="0" smtClean="0"/>
              <a:t>W-07</a:t>
            </a:r>
            <a:endParaRPr lang="en-US" dirty="0"/>
          </a:p>
        </p:txBody>
      </p:sp>
    </p:spTree>
    <p:extLst>
      <p:ext uri="{BB962C8B-B14F-4D97-AF65-F5344CB8AC3E}">
        <p14:creationId xmlns:p14="http://schemas.microsoft.com/office/powerpoint/2010/main" val="13176345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3" name="Picture 12" descr="THETA_GFS-20110409.17_312_318.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1905000"/>
            <a:ext cx="4883456" cy="4114800"/>
          </a:xfrm>
          <a:prstGeom prst="rect">
            <a:avLst/>
          </a:prstGeom>
        </p:spPr>
      </p:pic>
      <p:sp>
        <p:nvSpPr>
          <p:cNvPr id="4" name="Rectangle 4"/>
          <p:cNvSpPr txBox="1">
            <a:spLocks noChangeArrowheads="1"/>
          </p:cNvSpPr>
          <p:nvPr/>
        </p:nvSpPr>
        <p:spPr>
          <a:xfrm>
            <a:off x="22334" y="685800"/>
            <a:ext cx="9144000" cy="731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0090"/>
                </a:solidFill>
              </a:rPr>
              <a:t>Improving </a:t>
            </a:r>
            <a:r>
              <a:rPr lang="en-US" sz="2400" b="1" dirty="0" smtClean="0">
                <a:solidFill>
                  <a:srgbClr val="000090"/>
                </a:solidFill>
              </a:rPr>
              <a:t>very-short-range </a:t>
            </a:r>
            <a:r>
              <a:rPr lang="en-US" sz="2400" b="1" dirty="0">
                <a:solidFill>
                  <a:srgbClr val="000090"/>
                </a:solidFill>
              </a:rPr>
              <a:t>Forecasts of the </a:t>
            </a:r>
            <a:r>
              <a:rPr lang="en-US" sz="2400" b="1" dirty="0" smtClean="0">
                <a:solidFill>
                  <a:srgbClr val="000090"/>
                </a:solidFill>
              </a:rPr>
              <a:t>Pre-Convective </a:t>
            </a:r>
            <a:r>
              <a:rPr lang="en-US" sz="2400" b="1" dirty="0">
                <a:solidFill>
                  <a:srgbClr val="000090"/>
                </a:solidFill>
              </a:rPr>
              <a:t>Environment and Heavy Precipitation Events </a:t>
            </a:r>
          </a:p>
          <a:p>
            <a:r>
              <a:rPr lang="en-US" sz="2400" b="1" dirty="0">
                <a:solidFill>
                  <a:srgbClr val="000090"/>
                </a:solidFill>
              </a:rPr>
              <a:t>using operational Satellite Observations</a:t>
            </a:r>
          </a:p>
          <a:p>
            <a:r>
              <a:rPr lang="en-US" sz="2000" dirty="0">
                <a:solidFill>
                  <a:srgbClr val="0000FF"/>
                </a:solidFill>
              </a:rPr>
              <a:t>Ralph A. </a:t>
            </a:r>
            <a:r>
              <a:rPr lang="en-US" sz="2000" dirty="0" smtClean="0">
                <a:solidFill>
                  <a:srgbClr val="0000FF"/>
                </a:solidFill>
              </a:rPr>
              <a:t>Petersen</a:t>
            </a:r>
            <a:r>
              <a:rPr lang="en-US" sz="2000" baseline="30000" dirty="0" smtClean="0">
                <a:solidFill>
                  <a:srgbClr val="0000FF"/>
                </a:solidFill>
              </a:rPr>
              <a:t>1</a:t>
            </a:r>
            <a:r>
              <a:rPr lang="en-US" sz="2000" dirty="0" smtClean="0">
                <a:solidFill>
                  <a:srgbClr val="0000FF"/>
                </a:solidFill>
              </a:rPr>
              <a:t>, William Line</a:t>
            </a:r>
            <a:r>
              <a:rPr lang="en-US" sz="2000" baseline="30000" dirty="0" smtClean="0">
                <a:solidFill>
                  <a:srgbClr val="0000FF"/>
                </a:solidFill>
              </a:rPr>
              <a:t>1 </a:t>
            </a:r>
            <a:r>
              <a:rPr lang="en-US" sz="2000" dirty="0">
                <a:solidFill>
                  <a:srgbClr val="0000FF"/>
                </a:solidFill>
                <a:latin typeface="Arial" pitchFamily="34" charset="0"/>
                <a:cs typeface="Arial" pitchFamily="34" charset="0"/>
              </a:rPr>
              <a:t>a</a:t>
            </a:r>
            <a:r>
              <a:rPr lang="en-US" sz="2000" dirty="0" smtClean="0">
                <a:solidFill>
                  <a:srgbClr val="0000FF"/>
                </a:solidFill>
                <a:latin typeface="Arial" pitchFamily="34" charset="0"/>
                <a:cs typeface="Arial" pitchFamily="34" charset="0"/>
              </a:rPr>
              <a:t>nd </a:t>
            </a:r>
            <a:r>
              <a:rPr lang="en-US" sz="2000" dirty="0">
                <a:solidFill>
                  <a:srgbClr val="0000FF"/>
                </a:solidFill>
              </a:rPr>
              <a:t>Robert Aune</a:t>
            </a:r>
            <a:r>
              <a:rPr lang="en-US" sz="2000" baseline="30000" dirty="0">
                <a:solidFill>
                  <a:srgbClr val="0000FF"/>
                </a:solidFill>
              </a:rPr>
              <a:t>2</a:t>
            </a:r>
            <a:r>
              <a:rPr lang="en-US" sz="2000" dirty="0">
                <a:solidFill>
                  <a:srgbClr val="0000FF"/>
                </a:solidFill>
              </a:rPr>
              <a:t> </a:t>
            </a:r>
            <a:endParaRPr lang="en-US" sz="2000" dirty="0" smtClean="0">
              <a:solidFill>
                <a:srgbClr val="0000FF"/>
              </a:solidFill>
            </a:endParaRPr>
          </a:p>
          <a:p>
            <a:r>
              <a:rPr lang="en-US" sz="1600" dirty="0" smtClean="0">
                <a:solidFill>
                  <a:srgbClr val="0000FF"/>
                </a:solidFill>
                <a:latin typeface="Arial" pitchFamily="34" charset="0"/>
                <a:cs typeface="Arial" pitchFamily="34" charset="0"/>
              </a:rPr>
              <a:t>CIMSS, University of Wisconsin-Madison</a:t>
            </a:r>
          </a:p>
          <a:p>
            <a:r>
              <a:rPr lang="en-US" sz="1600" dirty="0" smtClean="0">
                <a:solidFill>
                  <a:srgbClr val="0000FF"/>
                </a:solidFill>
                <a:latin typeface="Arial" pitchFamily="34" charset="0"/>
                <a:cs typeface="Arial" pitchFamily="34" charset="0"/>
              </a:rPr>
              <a:t>NOAA/NESDIS Advanced Satellite Products Branch (ASPB)</a:t>
            </a:r>
          </a:p>
          <a:p>
            <a:r>
              <a:rPr lang="en-US" sz="1600" dirty="0" smtClean="0">
                <a:solidFill>
                  <a:srgbClr val="0000FF"/>
                </a:solidFill>
                <a:latin typeface="Arial" pitchFamily="34" charset="0"/>
                <a:cs typeface="Arial" pitchFamily="34" charset="0"/>
              </a:rPr>
              <a:t>Madison, WI</a:t>
            </a:r>
            <a:endParaRPr lang="en-US" sz="1600" dirty="0">
              <a:solidFill>
                <a:srgbClr val="0000FF"/>
              </a:solidFill>
              <a:latin typeface="Arial" pitchFamily="34" charset="0"/>
              <a:cs typeface="Arial"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5867800"/>
            <a:ext cx="3733800" cy="982579"/>
          </a:xfrm>
          <a:prstGeom prst="rect">
            <a:avLst/>
          </a:prstGeom>
        </p:spPr>
      </p:pic>
      <p:sp>
        <p:nvSpPr>
          <p:cNvPr id="9" name="TextBox 8"/>
          <p:cNvSpPr txBox="1"/>
          <p:nvPr/>
        </p:nvSpPr>
        <p:spPr>
          <a:xfrm>
            <a:off x="16947" y="2895600"/>
            <a:ext cx="5088454" cy="3877985"/>
          </a:xfrm>
          <a:prstGeom prst="rect">
            <a:avLst/>
          </a:prstGeom>
          <a:noFill/>
        </p:spPr>
        <p:txBody>
          <a:bodyPr wrap="square" rtlCol="0">
            <a:spAutoFit/>
          </a:bodyPr>
          <a:lstStyle/>
          <a:p>
            <a:pPr marL="285750" indent="-285750">
              <a:buFont typeface="Arial"/>
              <a:buChar char="•"/>
            </a:pPr>
            <a:r>
              <a:rPr lang="en-US" dirty="0" smtClean="0">
                <a:latin typeface="Arial Narrow"/>
                <a:cs typeface="Arial Narrow"/>
              </a:rPr>
              <a:t>Builds upon recommendations from GOES-R Proving Grounds experiments</a:t>
            </a:r>
            <a:endParaRPr lang="en-US" sz="800" dirty="0" smtClean="0">
              <a:latin typeface="Arial Narrow"/>
              <a:cs typeface="Arial Narrow"/>
            </a:endParaRPr>
          </a:p>
          <a:p>
            <a:endParaRPr lang="en-US" sz="800" dirty="0" smtClean="0">
              <a:latin typeface="Arial Narrow"/>
              <a:cs typeface="Arial Narrow"/>
            </a:endParaRPr>
          </a:p>
          <a:p>
            <a:pPr marL="285750" indent="-285750">
              <a:buFont typeface="Arial"/>
              <a:buChar char="•"/>
            </a:pPr>
            <a:r>
              <a:rPr lang="en-US" u="sng" dirty="0" smtClean="0">
                <a:latin typeface="Arial Narrow"/>
                <a:cs typeface="Arial Narrow"/>
              </a:rPr>
              <a:t>Is consistent with where GOES soundings are best:</a:t>
            </a:r>
          </a:p>
          <a:p>
            <a:pPr marL="742950" lvl="1" indent="-285750">
              <a:buFont typeface="Arial"/>
              <a:buChar char="•"/>
            </a:pPr>
            <a:r>
              <a:rPr lang="en-US" sz="1600" dirty="0" smtClean="0">
                <a:latin typeface="Arial Narrow"/>
                <a:cs typeface="Arial Narrow"/>
              </a:rPr>
              <a:t>Cloud-free areas ( no latent heating ) </a:t>
            </a:r>
          </a:p>
          <a:p>
            <a:pPr marL="1200150" lvl="2" indent="-285750">
              <a:buFont typeface="Arial"/>
              <a:buChar char="•"/>
            </a:pPr>
            <a:r>
              <a:rPr lang="en-US" sz="1600" u="sng" dirty="0" smtClean="0">
                <a:latin typeface="Arial Narrow"/>
                <a:cs typeface="Arial Narrow"/>
              </a:rPr>
              <a:t>Adiabatic flow</a:t>
            </a:r>
            <a:endParaRPr lang="en-US" sz="800" u="sng" dirty="0" smtClean="0">
              <a:latin typeface="Arial Narrow"/>
              <a:cs typeface="Arial Narrow"/>
            </a:endParaRPr>
          </a:p>
          <a:p>
            <a:endParaRPr lang="en-US" sz="800" dirty="0" smtClean="0">
              <a:latin typeface="Arial Narrow"/>
              <a:cs typeface="Arial Narrow"/>
            </a:endParaRPr>
          </a:p>
          <a:p>
            <a:pPr marL="285750" indent="-285750">
              <a:buFont typeface="Arial"/>
              <a:buChar char="•"/>
            </a:pPr>
            <a:r>
              <a:rPr lang="en-US" dirty="0" smtClean="0">
                <a:latin typeface="Arial Narrow"/>
                <a:cs typeface="Arial Narrow"/>
              </a:rPr>
              <a:t>Isentropic coordinates implicitly include vertical motions</a:t>
            </a:r>
          </a:p>
          <a:p>
            <a:pPr marL="800100" lvl="1" indent="-342900">
              <a:buFont typeface="Arial"/>
              <a:buChar char="•"/>
            </a:pPr>
            <a:r>
              <a:rPr lang="en-US" sz="1600" dirty="0" smtClean="0">
                <a:latin typeface="Arial Narrow"/>
                <a:cs typeface="Arial Narrow"/>
              </a:rPr>
              <a:t>Upward transport at lower-levels can indicate potential lifting mechanisms</a:t>
            </a:r>
          </a:p>
          <a:p>
            <a:pPr marL="800100" lvl="1" indent="-342900">
              <a:buFont typeface="Arial"/>
              <a:buChar char="•"/>
            </a:pPr>
            <a:r>
              <a:rPr lang="en-US" sz="1600" dirty="0" smtClean="0">
                <a:latin typeface="Arial Narrow"/>
                <a:cs typeface="Arial Narrow"/>
              </a:rPr>
              <a:t>Downward transport of upper-level dryness enhances gradients and Convective Instability signatures </a:t>
            </a:r>
            <a:endParaRPr lang="en-US" sz="800" dirty="0" smtClean="0">
              <a:latin typeface="Arial Narrow"/>
              <a:cs typeface="Arial Narrow"/>
            </a:endParaRPr>
          </a:p>
          <a:p>
            <a:pPr marL="800100" lvl="1" indent="-342900">
              <a:buFont typeface="Arial"/>
              <a:buChar char="•"/>
            </a:pPr>
            <a:endParaRPr lang="en-US" sz="800" dirty="0">
              <a:latin typeface="Arial Narrow"/>
              <a:cs typeface="Arial Narrow"/>
            </a:endParaRPr>
          </a:p>
          <a:p>
            <a:pPr marL="342900" indent="-342900" algn="ctr">
              <a:buFont typeface="Arial"/>
              <a:buChar char="•"/>
            </a:pPr>
            <a:r>
              <a:rPr lang="en-US" dirty="0" smtClean="0">
                <a:latin typeface="Arial Narrow"/>
                <a:cs typeface="Arial Narrow"/>
              </a:rPr>
              <a:t>Covariance of static stability and moisture fields helps differentiate Heavy Precipitation events from      Severe Convection</a:t>
            </a:r>
          </a:p>
        </p:txBody>
      </p:sp>
      <p:sp>
        <p:nvSpPr>
          <p:cNvPr id="10" name="TextBox 9"/>
          <p:cNvSpPr txBox="1"/>
          <p:nvPr/>
        </p:nvSpPr>
        <p:spPr>
          <a:xfrm>
            <a:off x="228600" y="2173069"/>
            <a:ext cx="4572000" cy="646331"/>
          </a:xfrm>
          <a:prstGeom prst="rect">
            <a:avLst/>
          </a:prstGeom>
          <a:noFill/>
        </p:spPr>
        <p:txBody>
          <a:bodyPr wrap="square" rtlCol="0">
            <a:spAutoFit/>
          </a:bodyPr>
          <a:lstStyle/>
          <a:p>
            <a:pPr algn="ctr"/>
            <a:r>
              <a:rPr lang="en-US" i="1" dirty="0" smtClean="0">
                <a:solidFill>
                  <a:srgbClr val="6D0000"/>
                </a:solidFill>
                <a:latin typeface="Arial Rounded MT Bold"/>
                <a:cs typeface="Arial Rounded MT Bold"/>
              </a:rPr>
              <a:t>Introducing a new, Isentropic Version of the CIMSS NearCasting Model</a:t>
            </a:r>
            <a:endParaRPr lang="en-US" i="1" dirty="0">
              <a:solidFill>
                <a:srgbClr val="6D0000"/>
              </a:solidFill>
              <a:latin typeface="Arial Rounded MT Bold"/>
              <a:cs typeface="Arial Rounded MT Bold"/>
            </a:endParaRPr>
          </a:p>
        </p:txBody>
      </p:sp>
      <p:sp>
        <p:nvSpPr>
          <p:cNvPr id="11" name="TextBox 3"/>
          <p:cNvSpPr txBox="1">
            <a:spLocks noChangeArrowheads="1"/>
          </p:cNvSpPr>
          <p:nvPr/>
        </p:nvSpPr>
        <p:spPr bwMode="auto">
          <a:xfrm>
            <a:off x="5029200" y="1752600"/>
            <a:ext cx="4114800" cy="391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1800" dirty="0">
                <a:latin typeface="Arial Black" charset="0"/>
                <a:cs typeface="Arial Black" charset="0"/>
              </a:rPr>
              <a:t>     </a:t>
            </a:r>
            <a:r>
              <a:rPr lang="en-US" sz="1200" dirty="0">
                <a:latin typeface="Arial Black" charset="0"/>
                <a:cs typeface="Arial Black" charset="0"/>
              </a:rPr>
              <a:t>       </a:t>
            </a:r>
            <a:r>
              <a:rPr lang="en-US" sz="1200" dirty="0" smtClean="0">
                <a:latin typeface="Arial Black" charset="0"/>
                <a:cs typeface="Arial Black" charset="0"/>
              </a:rPr>
              <a:t>Upper</a:t>
            </a:r>
            <a:r>
              <a:rPr lang="en-US" sz="1200" dirty="0">
                <a:latin typeface="Arial Black" charset="0"/>
                <a:cs typeface="Arial Black" charset="0"/>
              </a:rPr>
              <a:t>-Level </a:t>
            </a:r>
            <a:r>
              <a:rPr lang="en-US" sz="1200" dirty="0" smtClean="0">
                <a:latin typeface="Arial Black" charset="0"/>
                <a:cs typeface="Arial Black" charset="0"/>
              </a:rPr>
              <a:t>(318K) θe</a:t>
            </a:r>
            <a:endParaRPr lang="en-US" sz="1200" dirty="0">
              <a:latin typeface="Arial Black" charset="0"/>
              <a:cs typeface="Arial Black" charset="0"/>
            </a:endParaRPr>
          </a:p>
          <a:p>
            <a:pPr eaLnBrk="1" hangingPunct="1"/>
            <a:endParaRPr lang="en-US" sz="1200" dirty="0">
              <a:latin typeface="Arial Black" charset="0"/>
              <a:cs typeface="Arial Black" charset="0"/>
            </a:endParaRPr>
          </a:p>
          <a:p>
            <a:pPr eaLnBrk="1" hangingPunct="1"/>
            <a:endParaRPr lang="en-US" sz="1200" dirty="0">
              <a:latin typeface="Arial Black" charset="0"/>
              <a:cs typeface="Arial Black" charset="0"/>
            </a:endParaRPr>
          </a:p>
          <a:p>
            <a:pPr eaLnBrk="1" hangingPunct="1"/>
            <a:endParaRPr lang="en-US" sz="1200" dirty="0">
              <a:latin typeface="Arial Black" charset="0"/>
              <a:cs typeface="Arial Black" charset="0"/>
            </a:endParaRPr>
          </a:p>
          <a:p>
            <a:pPr eaLnBrk="1" hangingPunct="1"/>
            <a:endParaRPr lang="en-US" sz="1200" dirty="0">
              <a:latin typeface="Arial Black" charset="0"/>
              <a:cs typeface="Arial Black" charset="0"/>
            </a:endParaRPr>
          </a:p>
          <a:p>
            <a:pPr eaLnBrk="1" hangingPunct="1"/>
            <a:r>
              <a:rPr lang="en-US" sz="1200" dirty="0" smtClean="0">
                <a:latin typeface="Arial Black" charset="0"/>
                <a:cs typeface="Arial Black" charset="0"/>
              </a:rPr>
              <a:t>					</a:t>
            </a:r>
            <a:endParaRPr lang="en-US" sz="1200" dirty="0">
              <a:latin typeface="Arial Black" charset="0"/>
              <a:cs typeface="Arial Black" charset="0"/>
            </a:endParaRPr>
          </a:p>
          <a:p>
            <a:pPr eaLnBrk="1" hangingPunct="1"/>
            <a:endParaRPr lang="en-US" sz="1200" dirty="0">
              <a:latin typeface="Arial Black" charset="0"/>
              <a:cs typeface="Arial Black" charset="0"/>
            </a:endParaRPr>
          </a:p>
          <a:p>
            <a:pPr eaLnBrk="1" hangingPunct="1"/>
            <a:endParaRPr lang="en-US" sz="1200" dirty="0">
              <a:latin typeface="Arial Black" charset="0"/>
              <a:cs typeface="Arial Black" charset="0"/>
            </a:endParaRPr>
          </a:p>
          <a:p>
            <a:pPr eaLnBrk="1" hangingPunct="1"/>
            <a:endParaRPr lang="en-US" sz="1200" dirty="0">
              <a:latin typeface="Arial Black" charset="0"/>
              <a:cs typeface="Arial Black" charset="0"/>
            </a:endParaRPr>
          </a:p>
          <a:p>
            <a:pPr eaLnBrk="1" hangingPunct="1"/>
            <a:endParaRPr lang="en-US" sz="1200" dirty="0">
              <a:latin typeface="Arial Black" charset="0"/>
              <a:cs typeface="Arial Black" charset="0"/>
            </a:endParaRPr>
          </a:p>
          <a:p>
            <a:pPr eaLnBrk="1" hangingPunct="1">
              <a:lnSpc>
                <a:spcPct val="150000"/>
              </a:lnSpc>
            </a:pPr>
            <a:r>
              <a:rPr lang="en-US" sz="1200" dirty="0">
                <a:latin typeface="Arial Black" charset="0"/>
                <a:cs typeface="Arial Black" charset="0"/>
              </a:rPr>
              <a:t>            </a:t>
            </a:r>
            <a:r>
              <a:rPr lang="en-US" sz="1200" dirty="0" smtClean="0">
                <a:latin typeface="Arial Black" charset="0"/>
                <a:cs typeface="Arial Black" charset="0"/>
              </a:rPr>
              <a:t>Lower</a:t>
            </a:r>
            <a:r>
              <a:rPr lang="en-US" sz="1200" dirty="0">
                <a:latin typeface="Arial Black" charset="0"/>
                <a:cs typeface="Arial Black" charset="0"/>
              </a:rPr>
              <a:t>-</a:t>
            </a:r>
            <a:r>
              <a:rPr lang="en-US" sz="1200" dirty="0" smtClean="0">
                <a:latin typeface="Arial Black" charset="0"/>
                <a:cs typeface="Arial Black" charset="0"/>
              </a:rPr>
              <a:t>Level (312K)  θe                    </a:t>
            </a:r>
          </a:p>
          <a:p>
            <a:pPr eaLnBrk="1" hangingPunct="1">
              <a:lnSpc>
                <a:spcPct val="150000"/>
              </a:lnSpc>
            </a:pPr>
            <a:endParaRPr lang="en-US" sz="1200" dirty="0">
              <a:latin typeface="Arial Black" charset="0"/>
              <a:cs typeface="Arial Black" charset="0"/>
            </a:endParaRPr>
          </a:p>
          <a:p>
            <a:pPr eaLnBrk="1" hangingPunct="1">
              <a:lnSpc>
                <a:spcPct val="150000"/>
              </a:lnSpc>
            </a:pPr>
            <a:endParaRPr lang="en-US" sz="1200" dirty="0" smtClean="0">
              <a:latin typeface="Arial Black" charset="0"/>
              <a:cs typeface="Arial Black" charset="0"/>
            </a:endParaRPr>
          </a:p>
          <a:p>
            <a:pPr eaLnBrk="1" hangingPunct="1">
              <a:lnSpc>
                <a:spcPct val="150000"/>
              </a:lnSpc>
            </a:pPr>
            <a:endParaRPr lang="en-US" sz="1200" dirty="0">
              <a:latin typeface="Arial Black" charset="0"/>
              <a:cs typeface="Arial Black" charset="0"/>
            </a:endParaRPr>
          </a:p>
          <a:p>
            <a:pPr eaLnBrk="1" hangingPunct="1">
              <a:lnSpc>
                <a:spcPct val="150000"/>
              </a:lnSpc>
            </a:pPr>
            <a:endParaRPr lang="en-US" sz="1200" dirty="0" smtClean="0">
              <a:latin typeface="Arial Black" charset="0"/>
              <a:cs typeface="Arial Black" charset="0"/>
            </a:endParaRPr>
          </a:p>
          <a:p>
            <a:pPr eaLnBrk="1" hangingPunct="1">
              <a:lnSpc>
                <a:spcPct val="150000"/>
              </a:lnSpc>
            </a:pPr>
            <a:r>
              <a:rPr lang="en-US" sz="1200" dirty="0">
                <a:latin typeface="Arial Black" charset="0"/>
                <a:cs typeface="Arial Black" charset="0"/>
              </a:rPr>
              <a:t>	</a:t>
            </a:r>
            <a:r>
              <a:rPr lang="en-US" sz="1200" dirty="0" smtClean="0">
                <a:latin typeface="Arial Black" charset="0"/>
                <a:cs typeface="Arial Black" charset="0"/>
              </a:rPr>
              <a:t>			</a:t>
            </a:r>
            <a:endParaRPr lang="en-US" sz="1200" b="1" dirty="0">
              <a:latin typeface="Arial Narrow" charset="0"/>
              <a:cs typeface="Arial Narrow" charset="0"/>
            </a:endParaRPr>
          </a:p>
        </p:txBody>
      </p:sp>
      <p:sp>
        <p:nvSpPr>
          <p:cNvPr id="12" name="TextBox 1"/>
          <p:cNvSpPr txBox="1">
            <a:spLocks noChangeArrowheads="1"/>
          </p:cNvSpPr>
          <p:nvPr/>
        </p:nvSpPr>
        <p:spPr bwMode="auto">
          <a:xfrm rot="5400000">
            <a:off x="6483697" y="3085983"/>
            <a:ext cx="3962401" cy="1600438"/>
          </a:xfrm>
          <a:prstGeom prst="rect">
            <a:avLst/>
          </a:prstGeom>
          <a:solidFill>
            <a:schemeClr val="bg1"/>
          </a:solidFill>
          <a:ln>
            <a:noFill/>
          </a:ln>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400" dirty="0" smtClean="0">
              <a:latin typeface="Arial Rounded MT Bold" charset="0"/>
              <a:cs typeface="Arial Rounded MT Bold" charset="0"/>
            </a:endParaRPr>
          </a:p>
          <a:p>
            <a:pPr algn="ctr" eaLnBrk="1" hangingPunct="1"/>
            <a:endParaRPr lang="en-US" sz="1400" dirty="0">
              <a:latin typeface="Arial Rounded MT Bold" charset="0"/>
              <a:cs typeface="Arial Rounded MT Bold" charset="0"/>
            </a:endParaRPr>
          </a:p>
          <a:p>
            <a:pPr algn="ctr" eaLnBrk="1" hangingPunct="1"/>
            <a:endParaRPr lang="en-US" sz="1400" dirty="0" smtClean="0">
              <a:latin typeface="Arial Rounded MT Bold" charset="0"/>
              <a:cs typeface="Arial Rounded MT Bold" charset="0"/>
            </a:endParaRPr>
          </a:p>
          <a:p>
            <a:pPr algn="ctr" eaLnBrk="1" hangingPunct="1"/>
            <a:endParaRPr lang="en-US" sz="1400" dirty="0" smtClean="0">
              <a:latin typeface="Arial Rounded MT Bold" charset="0"/>
              <a:cs typeface="Arial Rounded MT Bold" charset="0"/>
            </a:endParaRPr>
          </a:p>
          <a:p>
            <a:pPr algn="ctr" eaLnBrk="1" hangingPunct="1"/>
            <a:r>
              <a:rPr lang="en-US" sz="1400" dirty="0" smtClean="0">
                <a:latin typeface="Arial Rounded MT Bold" charset="0"/>
                <a:cs typeface="Arial Rounded MT Bold" charset="0"/>
              </a:rPr>
              <a:t>April </a:t>
            </a:r>
            <a:r>
              <a:rPr lang="en-US" sz="1400" dirty="0">
                <a:latin typeface="Arial Rounded MT Bold" charset="0"/>
                <a:cs typeface="Arial Rounded MT Bold" charset="0"/>
              </a:rPr>
              <a:t>9, 2011 – </a:t>
            </a:r>
            <a:endParaRPr lang="en-US" sz="1400" dirty="0" smtClean="0">
              <a:latin typeface="Arial Rounded MT Bold" charset="0"/>
              <a:cs typeface="Arial Rounded MT Bold" charset="0"/>
            </a:endParaRPr>
          </a:p>
          <a:p>
            <a:pPr algn="ctr" eaLnBrk="1" hangingPunct="1"/>
            <a:r>
              <a:rPr lang="en-US" sz="1400" smtClean="0">
                <a:latin typeface="Arial Rounded MT Bold" charset="0"/>
                <a:cs typeface="Arial Rounded MT Bold" charset="0"/>
              </a:rPr>
              <a:t>Tornado near </a:t>
            </a:r>
            <a:r>
              <a:rPr lang="en-US" sz="1400" dirty="0" smtClean="0">
                <a:latin typeface="Arial Rounded MT Bold" charset="0"/>
                <a:cs typeface="Arial Rounded MT Bold" charset="0"/>
              </a:rPr>
              <a:t>Mapleton</a:t>
            </a:r>
            <a:r>
              <a:rPr lang="en-US" sz="1400" dirty="0">
                <a:latin typeface="Arial Rounded MT Bold" charset="0"/>
                <a:cs typeface="Arial Rounded MT Bold" charset="0"/>
              </a:rPr>
              <a:t>, IA (western Iowa</a:t>
            </a:r>
            <a:r>
              <a:rPr lang="en-US" sz="1400" dirty="0" smtClean="0">
                <a:latin typeface="Arial Rounded MT Bold" charset="0"/>
                <a:cs typeface="Arial Rounded MT Bold" charset="0"/>
              </a:rPr>
              <a:t>)</a:t>
            </a:r>
          </a:p>
          <a:p>
            <a:pPr algn="ctr" eaLnBrk="1" hangingPunct="1"/>
            <a:r>
              <a:rPr lang="en-US" sz="1400" dirty="0" smtClean="0">
                <a:latin typeface="Arial Rounded MT Bold" charset="0"/>
                <a:cs typeface="Arial Rounded MT Bold" charset="0"/>
              </a:rPr>
              <a:t>Heavy </a:t>
            </a:r>
            <a:r>
              <a:rPr lang="en-US" sz="1400" dirty="0" err="1" smtClean="0">
                <a:latin typeface="Arial Rounded MT Bold" charset="0"/>
                <a:cs typeface="Arial Rounded MT Bold" charset="0"/>
              </a:rPr>
              <a:t>Precipition</a:t>
            </a:r>
            <a:r>
              <a:rPr lang="en-US" sz="1400" dirty="0" smtClean="0">
                <a:latin typeface="Arial Rounded MT Bold" charset="0"/>
                <a:cs typeface="Arial Rounded MT Bold" charset="0"/>
              </a:rPr>
              <a:t> in Southern MN</a:t>
            </a:r>
            <a:endParaRPr lang="en-US" sz="1400" dirty="0">
              <a:latin typeface="Arial Rounded MT Bold" charset="0"/>
              <a:cs typeface="Arial Rounded MT Bold" charset="0"/>
            </a:endParaRPr>
          </a:p>
        </p:txBody>
      </p:sp>
      <p:sp>
        <p:nvSpPr>
          <p:cNvPr id="14" name="Rounded Rectangle 13"/>
          <p:cNvSpPr/>
          <p:nvPr/>
        </p:nvSpPr>
        <p:spPr>
          <a:xfrm>
            <a:off x="5562600" y="1905000"/>
            <a:ext cx="2819400" cy="3962400"/>
          </a:xfrm>
          <a:prstGeom prst="roundRect">
            <a:avLst>
              <a:gd name="adj" fmla="val 955"/>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TextBox 14"/>
          <p:cNvSpPr txBox="1"/>
          <p:nvPr/>
        </p:nvSpPr>
        <p:spPr>
          <a:xfrm>
            <a:off x="76200" y="6392411"/>
            <a:ext cx="694421" cy="369332"/>
          </a:xfrm>
          <a:prstGeom prst="rect">
            <a:avLst/>
          </a:prstGeom>
          <a:noFill/>
        </p:spPr>
        <p:txBody>
          <a:bodyPr wrap="none" rtlCol="0">
            <a:spAutoFit/>
          </a:bodyPr>
          <a:lstStyle/>
          <a:p>
            <a:r>
              <a:rPr lang="en-US" dirty="0" smtClean="0"/>
              <a:t>W-09</a:t>
            </a:r>
            <a:endParaRPr lang="en-US" dirty="0"/>
          </a:p>
        </p:txBody>
      </p:sp>
    </p:spTree>
    <p:extLst>
      <p:ext uri="{BB962C8B-B14F-4D97-AF65-F5344CB8AC3E}">
        <p14:creationId xmlns:p14="http://schemas.microsoft.com/office/powerpoint/2010/main" val="13176345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4"/>
          <p:cNvSpPr txBox="1">
            <a:spLocks noChangeArrowheads="1"/>
          </p:cNvSpPr>
          <p:nvPr/>
        </p:nvSpPr>
        <p:spPr>
          <a:xfrm>
            <a:off x="0" y="0"/>
            <a:ext cx="9144000" cy="1371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dirty="0">
                <a:solidFill>
                  <a:srgbClr val="0000FF"/>
                </a:solidFill>
                <a:latin typeface="Arial" pitchFamily="34" charset="0"/>
                <a:cs typeface="Arial" pitchFamily="34" charset="0"/>
              </a:rPr>
              <a:t>Jason altimetry and NOAA's Sea Level Climate Data Record</a:t>
            </a:r>
            <a:r>
              <a:rPr lang="en-US" sz="2400" dirty="0" smtClean="0">
                <a:solidFill>
                  <a:srgbClr val="0000FF"/>
                </a:solidFill>
                <a:latin typeface="Arial" pitchFamily="34" charset="0"/>
                <a:cs typeface="Arial" pitchFamily="34" charset="0"/>
              </a:rPr>
              <a:t/>
            </a:r>
            <a:br>
              <a:rPr lang="en-US" sz="2400" dirty="0" smtClean="0">
                <a:solidFill>
                  <a:srgbClr val="0000FF"/>
                </a:solidFill>
                <a:latin typeface="Arial" pitchFamily="34" charset="0"/>
                <a:cs typeface="Arial" pitchFamily="34" charset="0"/>
              </a:rPr>
            </a:br>
            <a:r>
              <a:rPr lang="en-US" sz="1400" dirty="0">
                <a:solidFill>
                  <a:srgbClr val="0000FF"/>
                </a:solidFill>
                <a:latin typeface="Arial" pitchFamily="34" charset="0"/>
                <a:cs typeface="Arial" pitchFamily="34" charset="0"/>
              </a:rPr>
              <a:t>Eric </a:t>
            </a:r>
            <a:r>
              <a:rPr lang="en-US" sz="1400" dirty="0" smtClean="0">
                <a:solidFill>
                  <a:srgbClr val="0000FF"/>
                </a:solidFill>
                <a:latin typeface="Arial" pitchFamily="34" charset="0"/>
                <a:cs typeface="Arial" pitchFamily="34" charset="0"/>
              </a:rPr>
              <a:t>Leuliette</a:t>
            </a:r>
            <a:r>
              <a:rPr lang="en-US" sz="1400" baseline="30000" dirty="0" smtClean="0">
                <a:solidFill>
                  <a:srgbClr val="0000FF"/>
                </a:solidFill>
                <a:latin typeface="Arial" pitchFamily="34" charset="0"/>
                <a:cs typeface="Arial" pitchFamily="34" charset="0"/>
              </a:rPr>
              <a:t>1</a:t>
            </a:r>
            <a:r>
              <a:rPr lang="en-US" sz="1400" dirty="0" smtClean="0">
                <a:solidFill>
                  <a:srgbClr val="0000FF"/>
                </a:solidFill>
                <a:latin typeface="Arial" pitchFamily="34" charset="0"/>
                <a:cs typeface="Arial" pitchFamily="34" charset="0"/>
              </a:rPr>
              <a:t>, </a:t>
            </a:r>
            <a:r>
              <a:rPr lang="en-US" sz="1400" dirty="0" err="1">
                <a:solidFill>
                  <a:srgbClr val="0000FF"/>
                </a:solidFill>
                <a:latin typeface="Arial" pitchFamily="34" charset="0"/>
                <a:cs typeface="Arial" pitchFamily="34" charset="0"/>
              </a:rPr>
              <a:t>Remko</a:t>
            </a:r>
            <a:r>
              <a:rPr lang="en-US" sz="1400" dirty="0">
                <a:solidFill>
                  <a:srgbClr val="0000FF"/>
                </a:solidFill>
                <a:latin typeface="Arial" pitchFamily="34" charset="0"/>
                <a:cs typeface="Arial" pitchFamily="34" charset="0"/>
              </a:rPr>
              <a:t> </a:t>
            </a:r>
            <a:r>
              <a:rPr lang="en-US" sz="1400" dirty="0" smtClean="0">
                <a:solidFill>
                  <a:srgbClr val="0000FF"/>
                </a:solidFill>
                <a:latin typeface="Arial" pitchFamily="34" charset="0"/>
                <a:cs typeface="Arial" pitchFamily="34" charset="0"/>
              </a:rPr>
              <a:t>Scharroo</a:t>
            </a:r>
            <a:r>
              <a:rPr lang="en-US" sz="1400" baseline="30000" dirty="0" smtClean="0">
                <a:solidFill>
                  <a:srgbClr val="0000FF"/>
                </a:solidFill>
                <a:latin typeface="Arial" pitchFamily="34" charset="0"/>
                <a:cs typeface="Arial" pitchFamily="34" charset="0"/>
              </a:rPr>
              <a:t>1,2</a:t>
            </a:r>
            <a:r>
              <a:rPr lang="en-US" sz="1400" dirty="0" smtClean="0">
                <a:solidFill>
                  <a:srgbClr val="0000FF"/>
                </a:solidFill>
                <a:latin typeface="Arial" pitchFamily="34" charset="0"/>
                <a:cs typeface="Arial" pitchFamily="34" charset="0"/>
              </a:rPr>
              <a:t>, </a:t>
            </a:r>
            <a:r>
              <a:rPr lang="en-US" sz="1400" dirty="0">
                <a:solidFill>
                  <a:srgbClr val="0000FF"/>
                </a:solidFill>
                <a:latin typeface="Arial" pitchFamily="34" charset="0"/>
                <a:cs typeface="Arial" pitchFamily="34" charset="0"/>
              </a:rPr>
              <a:t>John </a:t>
            </a:r>
            <a:r>
              <a:rPr lang="en-US" sz="1400" dirty="0" smtClean="0">
                <a:solidFill>
                  <a:srgbClr val="0000FF"/>
                </a:solidFill>
                <a:latin typeface="Arial" pitchFamily="34" charset="0"/>
                <a:cs typeface="Arial" pitchFamily="34" charset="0"/>
              </a:rPr>
              <a:t>Lillibridge</a:t>
            </a:r>
            <a:r>
              <a:rPr lang="en-US" sz="1400" baseline="30000" dirty="0" smtClean="0">
                <a:solidFill>
                  <a:srgbClr val="0000FF"/>
                </a:solidFill>
                <a:latin typeface="Arial" pitchFamily="34" charset="0"/>
                <a:cs typeface="Arial" pitchFamily="34" charset="0"/>
              </a:rPr>
              <a:t>1</a:t>
            </a:r>
            <a:r>
              <a:rPr lang="en-US" sz="1400" dirty="0" smtClean="0">
                <a:solidFill>
                  <a:srgbClr val="0000FF"/>
                </a:solidFill>
                <a:latin typeface="Arial" pitchFamily="34" charset="0"/>
                <a:cs typeface="Arial" pitchFamily="34" charset="0"/>
              </a:rPr>
              <a:t>, Gary Mitchum</a:t>
            </a:r>
            <a:r>
              <a:rPr lang="en-US" sz="1400" baseline="30000" dirty="0" smtClean="0">
                <a:solidFill>
                  <a:srgbClr val="0000FF"/>
                </a:solidFill>
                <a:latin typeface="Arial" pitchFamily="34" charset="0"/>
                <a:cs typeface="Arial" pitchFamily="34" charset="0"/>
              </a:rPr>
              <a:t>3</a:t>
            </a:r>
            <a:r>
              <a:rPr lang="en-US" sz="1400" dirty="0" smtClean="0">
                <a:solidFill>
                  <a:srgbClr val="0000FF"/>
                </a:solidFill>
                <a:latin typeface="Arial" pitchFamily="34" charset="0"/>
                <a:cs typeface="Arial" pitchFamily="34" charset="0"/>
              </a:rPr>
              <a:t>, </a:t>
            </a:r>
            <a:r>
              <a:rPr lang="en-US" sz="1400" dirty="0">
                <a:solidFill>
                  <a:srgbClr val="0000FF"/>
                </a:solidFill>
                <a:latin typeface="Arial" pitchFamily="34" charset="0"/>
                <a:cs typeface="Arial" pitchFamily="34" charset="0"/>
              </a:rPr>
              <a:t>Deirdre </a:t>
            </a:r>
            <a:r>
              <a:rPr lang="en-US" sz="1400" dirty="0" smtClean="0">
                <a:solidFill>
                  <a:srgbClr val="0000FF"/>
                </a:solidFill>
                <a:latin typeface="Arial" pitchFamily="34" charset="0"/>
                <a:cs typeface="Arial" pitchFamily="34" charset="0"/>
              </a:rPr>
              <a:t>Byrne</a:t>
            </a:r>
            <a:r>
              <a:rPr lang="en-US" sz="1400" baseline="30000" dirty="0" smtClean="0">
                <a:solidFill>
                  <a:srgbClr val="0000FF"/>
                </a:solidFill>
                <a:latin typeface="Arial" pitchFamily="34" charset="0"/>
                <a:cs typeface="Arial" pitchFamily="34" charset="0"/>
              </a:rPr>
              <a:t>4</a:t>
            </a:r>
            <a:r>
              <a:rPr lang="en-US" sz="1400" dirty="0" smtClean="0">
                <a:solidFill>
                  <a:srgbClr val="0000FF"/>
                </a:solidFill>
                <a:latin typeface="Arial" pitchFamily="34" charset="0"/>
                <a:cs typeface="Arial" pitchFamily="34" charset="0"/>
              </a:rPr>
              <a:t>, </a:t>
            </a:r>
            <a:r>
              <a:rPr lang="en-US" sz="1400" dirty="0" err="1">
                <a:solidFill>
                  <a:srgbClr val="0000FF"/>
                </a:solidFill>
                <a:latin typeface="Arial" pitchFamily="34" charset="0"/>
                <a:cs typeface="Arial" pitchFamily="34" charset="0"/>
              </a:rPr>
              <a:t>Laury</a:t>
            </a:r>
            <a:r>
              <a:rPr lang="en-US" sz="1400" dirty="0">
                <a:solidFill>
                  <a:srgbClr val="0000FF"/>
                </a:solidFill>
                <a:latin typeface="Arial" pitchFamily="34" charset="0"/>
                <a:cs typeface="Arial" pitchFamily="34" charset="0"/>
              </a:rPr>
              <a:t> </a:t>
            </a:r>
            <a:r>
              <a:rPr lang="en-US" sz="1400" dirty="0" smtClean="0">
                <a:solidFill>
                  <a:srgbClr val="0000FF"/>
                </a:solidFill>
                <a:latin typeface="Arial" pitchFamily="34" charset="0"/>
                <a:cs typeface="Arial" pitchFamily="34" charset="0"/>
              </a:rPr>
              <a:t>Miller</a:t>
            </a:r>
            <a:r>
              <a:rPr lang="en-US" sz="1400" baseline="30000" dirty="0" smtClean="0">
                <a:solidFill>
                  <a:srgbClr val="0000FF"/>
                </a:solidFill>
                <a:latin typeface="Arial" pitchFamily="34" charset="0"/>
                <a:cs typeface="Arial" pitchFamily="34" charset="0"/>
              </a:rPr>
              <a:t>1</a:t>
            </a:r>
            <a:endParaRPr lang="en-US" sz="1400" dirty="0" smtClean="0">
              <a:solidFill>
                <a:srgbClr val="0000FF"/>
              </a:solidFill>
              <a:latin typeface="Arial" pitchFamily="34" charset="0"/>
              <a:cs typeface="Arial" pitchFamily="34" charset="0"/>
            </a:endParaRPr>
          </a:p>
          <a:p>
            <a:r>
              <a:rPr lang="en-US" sz="1400" baseline="30000" dirty="0">
                <a:solidFill>
                  <a:srgbClr val="0000FF"/>
                </a:solidFill>
                <a:latin typeface="Arial" pitchFamily="34" charset="0"/>
                <a:cs typeface="Arial" pitchFamily="34" charset="0"/>
              </a:rPr>
              <a:t>1</a:t>
            </a:r>
            <a:r>
              <a:rPr lang="en-US" sz="1400" dirty="0" smtClean="0">
                <a:solidFill>
                  <a:srgbClr val="0000FF"/>
                </a:solidFill>
                <a:latin typeface="Arial" pitchFamily="34" charset="0"/>
                <a:cs typeface="Arial" pitchFamily="34" charset="0"/>
              </a:rPr>
              <a:t>NOAA</a:t>
            </a:r>
            <a:r>
              <a:rPr lang="en-US" sz="1400" dirty="0">
                <a:solidFill>
                  <a:srgbClr val="0000FF"/>
                </a:solidFill>
                <a:latin typeface="Arial" pitchFamily="34" charset="0"/>
                <a:cs typeface="Arial" pitchFamily="34" charset="0"/>
              </a:rPr>
              <a:t>/NESDIS/STAR/</a:t>
            </a:r>
            <a:r>
              <a:rPr lang="en-US" sz="1400" dirty="0" smtClean="0">
                <a:solidFill>
                  <a:srgbClr val="0000FF"/>
                </a:solidFill>
                <a:latin typeface="Arial" pitchFamily="34" charset="0"/>
                <a:cs typeface="Arial" pitchFamily="34" charset="0"/>
              </a:rPr>
              <a:t>Laboratory </a:t>
            </a:r>
            <a:r>
              <a:rPr lang="en-US" sz="1400" dirty="0">
                <a:solidFill>
                  <a:srgbClr val="0000FF"/>
                </a:solidFill>
                <a:latin typeface="Arial" pitchFamily="34" charset="0"/>
                <a:cs typeface="Arial" pitchFamily="34" charset="0"/>
              </a:rPr>
              <a:t>for Satellite </a:t>
            </a:r>
            <a:r>
              <a:rPr lang="en-US" sz="1400" dirty="0" smtClean="0">
                <a:solidFill>
                  <a:srgbClr val="0000FF"/>
                </a:solidFill>
                <a:latin typeface="Arial" pitchFamily="34" charset="0"/>
                <a:cs typeface="Arial" pitchFamily="34" charset="0"/>
              </a:rPr>
              <a:t>Altimetry, </a:t>
            </a:r>
            <a:r>
              <a:rPr lang="en-US" sz="1400" baseline="30000" dirty="0">
                <a:solidFill>
                  <a:srgbClr val="0000FF"/>
                </a:solidFill>
                <a:latin typeface="Arial" pitchFamily="34" charset="0"/>
                <a:cs typeface="Arial" pitchFamily="34" charset="0"/>
              </a:rPr>
              <a:t>2</a:t>
            </a:r>
            <a:r>
              <a:rPr lang="en-US" sz="1400" dirty="0" smtClean="0">
                <a:solidFill>
                  <a:srgbClr val="0000FF"/>
                </a:solidFill>
                <a:latin typeface="Arial" pitchFamily="34" charset="0"/>
                <a:cs typeface="Arial" pitchFamily="34" charset="0"/>
              </a:rPr>
              <a:t>Altimetrics LLC,</a:t>
            </a:r>
          </a:p>
          <a:p>
            <a:r>
              <a:rPr lang="en-US" sz="1400" baseline="30000" dirty="0" smtClean="0">
                <a:solidFill>
                  <a:srgbClr val="0000FF"/>
                </a:solidFill>
                <a:latin typeface="Arial" pitchFamily="34" charset="0"/>
                <a:cs typeface="Arial" pitchFamily="34" charset="0"/>
              </a:rPr>
              <a:t>3</a:t>
            </a:r>
            <a:r>
              <a:rPr lang="en-US" sz="1400" dirty="0" smtClean="0">
                <a:solidFill>
                  <a:srgbClr val="0000FF"/>
                </a:solidFill>
                <a:latin typeface="Arial" pitchFamily="34" charset="0"/>
                <a:cs typeface="Arial" pitchFamily="34" charset="0"/>
              </a:rPr>
              <a:t>University </a:t>
            </a:r>
            <a:r>
              <a:rPr lang="en-US" sz="1400" dirty="0">
                <a:solidFill>
                  <a:srgbClr val="0000FF"/>
                </a:solidFill>
                <a:latin typeface="Arial" pitchFamily="34" charset="0"/>
                <a:cs typeface="Arial" pitchFamily="34" charset="0"/>
              </a:rPr>
              <a:t>of South </a:t>
            </a:r>
            <a:r>
              <a:rPr lang="en-US" sz="1400" dirty="0" smtClean="0">
                <a:solidFill>
                  <a:srgbClr val="0000FF"/>
                </a:solidFill>
                <a:latin typeface="Arial" pitchFamily="34" charset="0"/>
                <a:cs typeface="Arial" pitchFamily="34" charset="0"/>
              </a:rPr>
              <a:t>Florida, </a:t>
            </a:r>
            <a:r>
              <a:rPr lang="en-US" sz="1400" baseline="30000" dirty="0">
                <a:solidFill>
                  <a:srgbClr val="0000FF"/>
                </a:solidFill>
                <a:latin typeface="Arial" pitchFamily="34" charset="0"/>
                <a:cs typeface="Arial" pitchFamily="34" charset="0"/>
              </a:rPr>
              <a:t>4</a:t>
            </a:r>
            <a:r>
              <a:rPr lang="en-US" sz="1400" dirty="0" smtClean="0">
                <a:solidFill>
                  <a:srgbClr val="0000FF"/>
                </a:solidFill>
                <a:latin typeface="Arial" pitchFamily="34" charset="0"/>
                <a:cs typeface="Arial" pitchFamily="34" charset="0"/>
              </a:rPr>
              <a:t>NOAA</a:t>
            </a:r>
            <a:r>
              <a:rPr lang="en-US" sz="1400" dirty="0">
                <a:solidFill>
                  <a:srgbClr val="0000FF"/>
                </a:solidFill>
                <a:latin typeface="Arial" pitchFamily="34" charset="0"/>
                <a:cs typeface="Arial" pitchFamily="34" charset="0"/>
              </a:rPr>
              <a:t>/NESDIS/</a:t>
            </a:r>
            <a:r>
              <a:rPr lang="en-US" sz="1400" dirty="0" smtClean="0">
                <a:solidFill>
                  <a:srgbClr val="0000FF"/>
                </a:solidFill>
                <a:latin typeface="Arial" pitchFamily="34" charset="0"/>
                <a:cs typeface="Arial" pitchFamily="34" charset="0"/>
              </a:rPr>
              <a:t>NODC</a:t>
            </a:r>
            <a:endParaRPr lang="en-US" sz="1400" dirty="0">
              <a:solidFill>
                <a:srgbClr val="0000FF"/>
              </a:solidFill>
              <a:latin typeface="Arial" pitchFamily="34" charset="0"/>
              <a:cs typeface="Arial" pitchFamily="34" charset="0"/>
            </a:endParaRPr>
          </a:p>
        </p:txBody>
      </p:sp>
      <p:sp>
        <p:nvSpPr>
          <p:cNvPr id="5" name="Rectangle 5"/>
          <p:cNvSpPr txBox="1">
            <a:spLocks noChangeArrowheads="1"/>
          </p:cNvSpPr>
          <p:nvPr/>
        </p:nvSpPr>
        <p:spPr>
          <a:xfrm>
            <a:off x="0" y="1371600"/>
            <a:ext cx="4572000" cy="2514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lgn="l" fontAlgn="base">
              <a:lnSpc>
                <a:spcPct val="90000"/>
              </a:lnSpc>
              <a:spcAft>
                <a:spcPct val="0"/>
              </a:spcAft>
            </a:pPr>
            <a:r>
              <a:rPr lang="en-US" sz="2000" kern="0" dirty="0">
                <a:solidFill>
                  <a:srgbClr val="333399"/>
                </a:solidFill>
                <a:latin typeface="+mj-lt"/>
              </a:rPr>
              <a:t>S</a:t>
            </a:r>
            <a:r>
              <a:rPr lang="en-US" sz="2000" kern="0" dirty="0" smtClean="0">
                <a:solidFill>
                  <a:srgbClr val="333399"/>
                </a:solidFill>
                <a:latin typeface="+mj-lt"/>
              </a:rPr>
              <a:t>ea </a:t>
            </a:r>
            <a:r>
              <a:rPr lang="en-US" sz="2000" kern="0" dirty="0">
                <a:solidFill>
                  <a:srgbClr val="333399"/>
                </a:solidFill>
                <a:latin typeface="+mj-lt"/>
              </a:rPr>
              <a:t>level observations from the Jason series of altimeters are essential to building a climate data </a:t>
            </a:r>
            <a:r>
              <a:rPr lang="en-US" sz="2000" kern="0" dirty="0" smtClean="0">
                <a:solidFill>
                  <a:srgbClr val="333399"/>
                </a:solidFill>
                <a:latin typeface="+mj-lt"/>
              </a:rPr>
              <a:t>record</a:t>
            </a:r>
            <a:r>
              <a:rPr kumimoji="0" lang="en-US" sz="2000" i="0" u="none" strike="noStrike" kern="0" cap="none" spc="0" normalizeH="0" noProof="0" dirty="0" smtClean="0">
                <a:ln>
                  <a:noFill/>
                </a:ln>
                <a:solidFill>
                  <a:srgbClr val="333399"/>
                </a:solidFill>
                <a:effectLst/>
                <a:uLnTx/>
                <a:uFillTx/>
                <a:latin typeface="+mj-lt"/>
              </a:rPr>
              <a:t> </a:t>
            </a:r>
            <a:endParaRPr kumimoji="0" lang="en-US" sz="2000" i="0" u="none" strike="noStrike" kern="0" cap="none" spc="0" normalizeH="0" baseline="0" noProof="0" dirty="0" smtClean="0">
              <a:ln>
                <a:noFill/>
              </a:ln>
              <a:solidFill>
                <a:srgbClr val="333399"/>
              </a:solidFill>
              <a:effectLst/>
              <a:uLnTx/>
              <a:uFillTx/>
              <a:latin typeface="+mj-lt"/>
            </a:endParaRPr>
          </a:p>
          <a:p>
            <a:pPr marL="455613" lvl="1" indent="-231775" algn="l" fontAlgn="base">
              <a:lnSpc>
                <a:spcPct val="90000"/>
              </a:lnSpc>
              <a:spcAft>
                <a:spcPct val="0"/>
              </a:spcAft>
              <a:buFontTx/>
              <a:buChar char="–"/>
            </a:pPr>
            <a:r>
              <a:rPr lang="en-US" sz="1800" kern="0" dirty="0" smtClean="0">
                <a:solidFill>
                  <a:srgbClr val="009999"/>
                </a:solidFill>
              </a:rPr>
              <a:t>Measures global mean sea level to ~1 mm each ten days</a:t>
            </a:r>
          </a:p>
          <a:p>
            <a:pPr marL="455613" lvl="1" indent="-231775" algn="l" fontAlgn="base">
              <a:lnSpc>
                <a:spcPct val="90000"/>
              </a:lnSpc>
              <a:spcAft>
                <a:spcPct val="0"/>
              </a:spcAft>
              <a:buFontTx/>
              <a:buChar char="–"/>
            </a:pPr>
            <a:r>
              <a:rPr lang="en-US" sz="1800" kern="0" dirty="0">
                <a:solidFill>
                  <a:srgbClr val="009999"/>
                </a:solidFill>
              </a:rPr>
              <a:t>T</a:t>
            </a:r>
            <a:r>
              <a:rPr lang="en-US" sz="1800" kern="0" dirty="0" smtClean="0">
                <a:solidFill>
                  <a:srgbClr val="009999"/>
                </a:solidFill>
              </a:rPr>
              <a:t>he </a:t>
            </a:r>
            <a:r>
              <a:rPr lang="en-US" sz="1800" kern="0" dirty="0">
                <a:solidFill>
                  <a:srgbClr val="009999"/>
                </a:solidFill>
              </a:rPr>
              <a:t>observation strategy includes a rigorous inter- satellite calibration and calibration with a global network of tide gauges</a:t>
            </a:r>
            <a:r>
              <a:rPr lang="en-US" sz="1800" kern="0" dirty="0" smtClean="0">
                <a:solidFill>
                  <a:srgbClr val="009999"/>
                </a:solidFill>
              </a:rPr>
              <a:t>.</a:t>
            </a:r>
            <a:endParaRPr lang="en-US" sz="1800" kern="0" dirty="0">
              <a:solidFill>
                <a:srgbClr val="009999"/>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492" y="5875421"/>
            <a:ext cx="3733800" cy="982579"/>
          </a:xfrm>
          <a:prstGeom prst="rect">
            <a:avLst/>
          </a:prstGeom>
        </p:spPr>
      </p:pic>
      <p:sp>
        <p:nvSpPr>
          <p:cNvPr id="8" name="TextBox 7"/>
          <p:cNvSpPr txBox="1"/>
          <p:nvPr/>
        </p:nvSpPr>
        <p:spPr>
          <a:xfrm>
            <a:off x="5105400" y="5559623"/>
            <a:ext cx="3886200" cy="307777"/>
          </a:xfrm>
          <a:prstGeom prst="rect">
            <a:avLst/>
          </a:prstGeom>
          <a:noFill/>
        </p:spPr>
        <p:txBody>
          <a:bodyPr wrap="square" rtlCol="0">
            <a:spAutoFit/>
          </a:bodyPr>
          <a:lstStyle/>
          <a:p>
            <a:r>
              <a:rPr lang="en-US" sz="1400" i="1" dirty="0" smtClean="0"/>
              <a:t>20-year trends in local sea level rise.</a:t>
            </a:r>
            <a:endParaRPr lang="en-US" sz="1400" i="1" dirty="0"/>
          </a:p>
        </p:txBody>
      </p:sp>
      <p:pic>
        <p:nvPicPr>
          <p:cNvPr id="2" name="Picture 1" descr="map_txj1j2_blue2re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4419600"/>
            <a:ext cx="4114800" cy="2411807"/>
          </a:xfrm>
          <a:prstGeom prst="rect">
            <a:avLst/>
          </a:prstGeom>
        </p:spPr>
      </p:pic>
      <p:sp>
        <p:nvSpPr>
          <p:cNvPr id="3" name="TextBox 2"/>
          <p:cNvSpPr txBox="1"/>
          <p:nvPr/>
        </p:nvSpPr>
        <p:spPr>
          <a:xfrm>
            <a:off x="15824" y="4157369"/>
            <a:ext cx="5010977" cy="1481431"/>
          </a:xfrm>
          <a:prstGeom prst="rect">
            <a:avLst/>
          </a:prstGeom>
          <a:noFill/>
        </p:spPr>
        <p:txBody>
          <a:bodyPr wrap="square" rtlCol="0">
            <a:spAutoFit/>
          </a:bodyPr>
          <a:lstStyle/>
          <a:p>
            <a:pPr lvl="0" fontAlgn="base">
              <a:lnSpc>
                <a:spcPct val="90000"/>
              </a:lnSpc>
              <a:spcAft>
                <a:spcPct val="0"/>
              </a:spcAft>
            </a:pPr>
            <a:r>
              <a:rPr lang="en-US" sz="2000" dirty="0">
                <a:solidFill>
                  <a:srgbClr val="000090"/>
                </a:solidFill>
                <a:latin typeface="+mj-lt"/>
                <a:cs typeface="Arial"/>
              </a:rPr>
              <a:t>Satellite Altimetry Reference </a:t>
            </a:r>
            <a:r>
              <a:rPr lang="en-US" sz="2000" dirty="0" smtClean="0">
                <a:solidFill>
                  <a:srgbClr val="000090"/>
                </a:solidFill>
                <a:latin typeface="+mj-lt"/>
                <a:cs typeface="Arial"/>
              </a:rPr>
              <a:t>Missions</a:t>
            </a:r>
            <a:endParaRPr lang="en-US" sz="2000" dirty="0">
              <a:solidFill>
                <a:srgbClr val="000090"/>
              </a:solidFill>
              <a:latin typeface="Arial"/>
              <a:cs typeface="Arial"/>
            </a:endParaRPr>
          </a:p>
          <a:p>
            <a:pPr marL="61913" lvl="1" fontAlgn="base">
              <a:lnSpc>
                <a:spcPct val="90000"/>
              </a:lnSpc>
              <a:spcAft>
                <a:spcPct val="0"/>
              </a:spcAft>
              <a:tabLst>
                <a:tab pos="1033463" algn="l"/>
                <a:tab pos="2166938" algn="l"/>
              </a:tabLst>
            </a:pPr>
            <a:r>
              <a:rPr lang="en-US" sz="1600" b="1" dirty="0" smtClean="0">
                <a:solidFill>
                  <a:srgbClr val="009999"/>
                </a:solidFill>
                <a:cs typeface="Arial"/>
              </a:rPr>
              <a:t>TOPEX</a:t>
            </a:r>
            <a:r>
              <a:rPr lang="en-US" sz="1600" dirty="0">
                <a:solidFill>
                  <a:srgbClr val="009999"/>
                </a:solidFill>
                <a:cs typeface="Arial"/>
              </a:rPr>
              <a:t>	</a:t>
            </a:r>
            <a:r>
              <a:rPr lang="en-US" sz="1600" dirty="0" smtClean="0">
                <a:solidFill>
                  <a:srgbClr val="009999"/>
                </a:solidFill>
                <a:cs typeface="Arial"/>
              </a:rPr>
              <a:t>1992–2005</a:t>
            </a:r>
            <a:r>
              <a:rPr lang="en-US" sz="1600" dirty="0">
                <a:solidFill>
                  <a:srgbClr val="009999"/>
                </a:solidFill>
                <a:cs typeface="Arial"/>
              </a:rPr>
              <a:t>	NASA/CNES</a:t>
            </a:r>
          </a:p>
          <a:p>
            <a:pPr marL="61913" lvl="1" fontAlgn="base">
              <a:lnSpc>
                <a:spcPct val="90000"/>
              </a:lnSpc>
              <a:spcAft>
                <a:spcPct val="0"/>
              </a:spcAft>
              <a:tabLst>
                <a:tab pos="1033463" algn="l"/>
                <a:tab pos="2166938" algn="l"/>
              </a:tabLst>
            </a:pPr>
            <a:r>
              <a:rPr lang="en-US" sz="1600" b="1" dirty="0">
                <a:solidFill>
                  <a:srgbClr val="009999"/>
                </a:solidFill>
                <a:cs typeface="Arial"/>
              </a:rPr>
              <a:t>Jason-</a:t>
            </a:r>
            <a:r>
              <a:rPr lang="en-US" sz="1600" b="1" dirty="0" smtClean="0">
                <a:solidFill>
                  <a:srgbClr val="009999"/>
                </a:solidFill>
                <a:cs typeface="Arial"/>
              </a:rPr>
              <a:t>1</a:t>
            </a:r>
            <a:r>
              <a:rPr lang="en-US" sz="1600" dirty="0">
                <a:solidFill>
                  <a:srgbClr val="009999"/>
                </a:solidFill>
                <a:cs typeface="Arial"/>
              </a:rPr>
              <a:t>	</a:t>
            </a:r>
            <a:r>
              <a:rPr lang="en-US" sz="1600" dirty="0" smtClean="0">
                <a:solidFill>
                  <a:srgbClr val="009999"/>
                </a:solidFill>
                <a:cs typeface="Arial"/>
              </a:rPr>
              <a:t>2001– </a:t>
            </a:r>
            <a:r>
              <a:rPr lang="en-US" sz="1600" dirty="0">
                <a:solidFill>
                  <a:srgbClr val="009999"/>
                </a:solidFill>
                <a:cs typeface="Arial"/>
              </a:rPr>
              <a:t>	NASA/CNES</a:t>
            </a:r>
          </a:p>
          <a:p>
            <a:pPr marL="61913" lvl="1" fontAlgn="base">
              <a:lnSpc>
                <a:spcPct val="90000"/>
              </a:lnSpc>
              <a:spcAft>
                <a:spcPct val="0"/>
              </a:spcAft>
              <a:tabLst>
                <a:tab pos="1033463" algn="l"/>
                <a:tab pos="2166938" algn="l"/>
              </a:tabLst>
            </a:pPr>
            <a:r>
              <a:rPr lang="en-US" sz="1600" b="1" dirty="0">
                <a:solidFill>
                  <a:srgbClr val="009999"/>
                </a:solidFill>
                <a:cs typeface="Arial"/>
              </a:rPr>
              <a:t>Jason-</a:t>
            </a:r>
            <a:r>
              <a:rPr lang="en-US" sz="1600" b="1" dirty="0" smtClean="0">
                <a:solidFill>
                  <a:srgbClr val="009999"/>
                </a:solidFill>
                <a:cs typeface="Arial"/>
              </a:rPr>
              <a:t>2</a:t>
            </a:r>
            <a:r>
              <a:rPr lang="en-US" sz="1600" dirty="0">
                <a:solidFill>
                  <a:srgbClr val="009999"/>
                </a:solidFill>
                <a:cs typeface="Arial"/>
              </a:rPr>
              <a:t>	</a:t>
            </a:r>
            <a:r>
              <a:rPr lang="en-US" sz="1600" dirty="0" smtClean="0">
                <a:solidFill>
                  <a:srgbClr val="009999"/>
                </a:solidFill>
                <a:cs typeface="Arial"/>
              </a:rPr>
              <a:t>2008– </a:t>
            </a:r>
            <a:r>
              <a:rPr lang="en-US" sz="1600" dirty="0">
                <a:solidFill>
                  <a:srgbClr val="009999"/>
                </a:solidFill>
                <a:cs typeface="Arial"/>
              </a:rPr>
              <a:t>	NASA/CNES/NOAA/EUM</a:t>
            </a:r>
          </a:p>
          <a:p>
            <a:pPr marL="61913" lvl="1" fontAlgn="base">
              <a:lnSpc>
                <a:spcPct val="90000"/>
              </a:lnSpc>
              <a:spcAft>
                <a:spcPct val="0"/>
              </a:spcAft>
              <a:tabLst>
                <a:tab pos="1033463" algn="l"/>
                <a:tab pos="2166938" algn="l"/>
              </a:tabLst>
            </a:pPr>
            <a:r>
              <a:rPr lang="en-US" sz="1600" b="1" dirty="0">
                <a:solidFill>
                  <a:srgbClr val="009999"/>
                </a:solidFill>
                <a:cs typeface="Arial"/>
              </a:rPr>
              <a:t>Jason-</a:t>
            </a:r>
            <a:r>
              <a:rPr lang="en-US" sz="1600" b="1" dirty="0" smtClean="0">
                <a:solidFill>
                  <a:srgbClr val="009999"/>
                </a:solidFill>
                <a:cs typeface="Arial"/>
              </a:rPr>
              <a:t>3</a:t>
            </a:r>
            <a:r>
              <a:rPr lang="en-US" sz="1600" dirty="0">
                <a:solidFill>
                  <a:srgbClr val="009999"/>
                </a:solidFill>
                <a:cs typeface="Arial"/>
              </a:rPr>
              <a:t>	2015	NOAA/EUM/NASA/CNES</a:t>
            </a:r>
          </a:p>
          <a:p>
            <a:pPr marL="61913" lvl="1" fontAlgn="base">
              <a:lnSpc>
                <a:spcPct val="90000"/>
              </a:lnSpc>
              <a:spcAft>
                <a:spcPct val="0"/>
              </a:spcAft>
              <a:tabLst>
                <a:tab pos="1033463" algn="l"/>
                <a:tab pos="2166938" algn="l"/>
              </a:tabLst>
            </a:pPr>
            <a:r>
              <a:rPr lang="en-US" sz="1600" b="1" dirty="0">
                <a:solidFill>
                  <a:srgbClr val="009999"/>
                </a:solidFill>
                <a:cs typeface="Arial"/>
              </a:rPr>
              <a:t>Jason-</a:t>
            </a:r>
            <a:r>
              <a:rPr lang="en-US" sz="1600" b="1" dirty="0" smtClean="0">
                <a:solidFill>
                  <a:srgbClr val="009999"/>
                </a:solidFill>
                <a:cs typeface="Arial"/>
              </a:rPr>
              <a:t>CS</a:t>
            </a:r>
            <a:r>
              <a:rPr lang="en-US" sz="1600" dirty="0">
                <a:solidFill>
                  <a:srgbClr val="009999"/>
                </a:solidFill>
                <a:cs typeface="Arial"/>
              </a:rPr>
              <a:t>	2019	EUM/ESA/NOAA/CNES/</a:t>
            </a:r>
            <a:r>
              <a:rPr lang="en-US" sz="1600" dirty="0" smtClean="0">
                <a:solidFill>
                  <a:srgbClr val="009999"/>
                </a:solidFill>
                <a:cs typeface="Arial"/>
              </a:rPr>
              <a:t>NASA</a:t>
            </a:r>
            <a:endParaRPr lang="en-US" sz="1600" dirty="0">
              <a:solidFill>
                <a:srgbClr val="009999"/>
              </a:solidFill>
              <a:cs typeface="Arial"/>
            </a:endParaRPr>
          </a:p>
        </p:txBody>
      </p:sp>
      <p:pic>
        <p:nvPicPr>
          <p:cNvPr id="6" name="Picture 5" descr="slr_sla_gbl_free_txj1j2_90.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1391457"/>
            <a:ext cx="4237747" cy="2951943"/>
          </a:xfrm>
          <a:prstGeom prst="rect">
            <a:avLst/>
          </a:prstGeom>
        </p:spPr>
      </p:pic>
      <p:sp>
        <p:nvSpPr>
          <p:cNvPr id="9" name="TextBox 8"/>
          <p:cNvSpPr txBox="1"/>
          <p:nvPr/>
        </p:nvSpPr>
        <p:spPr>
          <a:xfrm>
            <a:off x="76200" y="6392411"/>
            <a:ext cx="694421" cy="369332"/>
          </a:xfrm>
          <a:prstGeom prst="rect">
            <a:avLst/>
          </a:prstGeom>
          <a:noFill/>
        </p:spPr>
        <p:txBody>
          <a:bodyPr wrap="none" rtlCol="0">
            <a:spAutoFit/>
          </a:bodyPr>
          <a:lstStyle/>
          <a:p>
            <a:r>
              <a:rPr lang="en-US" dirty="0" smtClean="0"/>
              <a:t>W-11</a:t>
            </a:r>
            <a:endParaRPr lang="en-US" dirty="0"/>
          </a:p>
        </p:txBody>
      </p:sp>
    </p:spTree>
    <p:extLst>
      <p:ext uri="{BB962C8B-B14F-4D97-AF65-F5344CB8AC3E}">
        <p14:creationId xmlns:p14="http://schemas.microsoft.com/office/powerpoint/2010/main" val="1317634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0"/>
            <a:ext cx="9144000" cy="1752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000099"/>
                </a:solidFill>
                <a:latin typeface="Arial" pitchFamily="34" charset="0"/>
                <a:cs typeface="Arial" pitchFamily="34" charset="0"/>
              </a:rPr>
              <a:t>Partnerships </a:t>
            </a:r>
            <a:r>
              <a:rPr lang="en-US" sz="2800" dirty="0">
                <a:solidFill>
                  <a:srgbClr val="000099"/>
                </a:solidFill>
                <a:latin typeface="Arial" pitchFamily="34" charset="0"/>
                <a:cs typeface="Arial" pitchFamily="34" charset="0"/>
              </a:rPr>
              <a:t>in the use of GOES SST </a:t>
            </a:r>
            <a:endParaRPr lang="en-US" sz="2800" dirty="0" smtClean="0">
              <a:solidFill>
                <a:srgbClr val="000099"/>
              </a:solidFill>
              <a:latin typeface="Arial" pitchFamily="34" charset="0"/>
              <a:cs typeface="Arial" pitchFamily="34" charset="0"/>
            </a:endParaRPr>
          </a:p>
          <a:p>
            <a:r>
              <a:rPr lang="en-US" sz="2800" dirty="0" smtClean="0">
                <a:solidFill>
                  <a:srgbClr val="000099"/>
                </a:solidFill>
                <a:latin typeface="Arial" pitchFamily="34" charset="0"/>
                <a:cs typeface="Arial" pitchFamily="34" charset="0"/>
              </a:rPr>
              <a:t>In </a:t>
            </a:r>
            <a:r>
              <a:rPr lang="en-US" sz="2800" dirty="0">
                <a:solidFill>
                  <a:srgbClr val="000099"/>
                </a:solidFill>
                <a:latin typeface="Arial" pitchFamily="34" charset="0"/>
                <a:cs typeface="Arial" pitchFamily="34" charset="0"/>
              </a:rPr>
              <a:t>the Continental US </a:t>
            </a:r>
          </a:p>
          <a:p>
            <a:r>
              <a:rPr lang="en-US" sz="1800" baseline="30000" dirty="0" smtClean="0">
                <a:solidFill>
                  <a:srgbClr val="000099"/>
                </a:solidFill>
                <a:latin typeface="Arial" pitchFamily="34" charset="0"/>
                <a:cs typeface="Arial" pitchFamily="34" charset="0"/>
              </a:rPr>
              <a:t>1</a:t>
            </a:r>
            <a:r>
              <a:rPr lang="en-US" sz="1800" dirty="0" smtClean="0">
                <a:solidFill>
                  <a:srgbClr val="000099"/>
                </a:solidFill>
                <a:latin typeface="Arial" pitchFamily="34" charset="0"/>
                <a:cs typeface="Arial" pitchFamily="34" charset="0"/>
              </a:rPr>
              <a:t>Alexander </a:t>
            </a:r>
            <a:r>
              <a:rPr lang="en-US" sz="1800" dirty="0" err="1" smtClean="0">
                <a:solidFill>
                  <a:srgbClr val="000099"/>
                </a:solidFill>
                <a:latin typeface="Arial" pitchFamily="34" charset="0"/>
                <a:cs typeface="Arial" pitchFamily="34" charset="0"/>
              </a:rPr>
              <a:t>Kurapov</a:t>
            </a:r>
            <a:r>
              <a:rPr lang="en-US" sz="1800" dirty="0" smtClean="0">
                <a:solidFill>
                  <a:srgbClr val="000099"/>
                </a:solidFill>
                <a:latin typeface="Arial" pitchFamily="34" charset="0"/>
                <a:cs typeface="Arial" pitchFamily="34" charset="0"/>
              </a:rPr>
              <a:t>, </a:t>
            </a:r>
            <a:r>
              <a:rPr lang="en-US" sz="1800" baseline="30000" dirty="0" smtClean="0">
                <a:solidFill>
                  <a:srgbClr val="000099"/>
                </a:solidFill>
                <a:latin typeface="Arial" pitchFamily="34" charset="0"/>
                <a:cs typeface="Arial" pitchFamily="34" charset="0"/>
              </a:rPr>
              <a:t>2</a:t>
            </a:r>
            <a:r>
              <a:rPr lang="en-US" sz="1800" dirty="0" smtClean="0">
                <a:solidFill>
                  <a:srgbClr val="000099"/>
                </a:solidFill>
                <a:latin typeface="Arial" pitchFamily="34" charset="0"/>
                <a:cs typeface="Arial" pitchFamily="34" charset="0"/>
              </a:rPr>
              <a:t>David Foley, </a:t>
            </a:r>
            <a:r>
              <a:rPr lang="en-US" sz="1800" baseline="30000" dirty="0" smtClean="0">
                <a:solidFill>
                  <a:srgbClr val="000099"/>
                </a:solidFill>
                <a:latin typeface="Arial" pitchFamily="34" charset="0"/>
                <a:cs typeface="Arial" pitchFamily="34" charset="0"/>
              </a:rPr>
              <a:t>3</a:t>
            </a:r>
            <a:r>
              <a:rPr lang="en-US" sz="1800" dirty="0" smtClean="0">
                <a:solidFill>
                  <a:srgbClr val="000099"/>
                </a:solidFill>
                <a:latin typeface="Arial" pitchFamily="34" charset="0"/>
                <a:cs typeface="Arial" pitchFamily="34" charset="0"/>
              </a:rPr>
              <a:t>Eileen </a:t>
            </a:r>
            <a:r>
              <a:rPr lang="en-US" sz="1800" dirty="0" err="1" smtClean="0">
                <a:solidFill>
                  <a:srgbClr val="000099"/>
                </a:solidFill>
                <a:latin typeface="Arial" pitchFamily="34" charset="0"/>
                <a:cs typeface="Arial" pitchFamily="34" charset="0"/>
              </a:rPr>
              <a:t>Maturi</a:t>
            </a:r>
            <a:r>
              <a:rPr lang="en-US" sz="1800" dirty="0" smtClean="0">
                <a:solidFill>
                  <a:srgbClr val="000099"/>
                </a:solidFill>
                <a:latin typeface="Arial" pitchFamily="34" charset="0"/>
                <a:cs typeface="Arial" pitchFamily="34" charset="0"/>
              </a:rPr>
              <a:t>, </a:t>
            </a:r>
            <a:r>
              <a:rPr lang="en-US" sz="1800" baseline="30000" dirty="0" smtClean="0">
                <a:solidFill>
                  <a:srgbClr val="000099"/>
                </a:solidFill>
                <a:latin typeface="Arial" pitchFamily="34" charset="0"/>
                <a:cs typeface="Arial" pitchFamily="34" charset="0"/>
              </a:rPr>
              <a:t>4</a:t>
            </a:r>
            <a:r>
              <a:rPr lang="en-US" sz="1800" dirty="0" smtClean="0">
                <a:solidFill>
                  <a:srgbClr val="000099"/>
                </a:solidFill>
                <a:latin typeface="Arial" pitchFamily="34" charset="0"/>
                <a:cs typeface="Arial" pitchFamily="34" charset="0"/>
              </a:rPr>
              <a:t>Andy Harris &amp; </a:t>
            </a:r>
            <a:r>
              <a:rPr lang="en-US" sz="1800" baseline="30000" dirty="0" smtClean="0">
                <a:solidFill>
                  <a:srgbClr val="000099"/>
                </a:solidFill>
                <a:latin typeface="Arial" pitchFamily="34" charset="0"/>
                <a:cs typeface="Arial" pitchFamily="34" charset="0"/>
              </a:rPr>
              <a:t>1</a:t>
            </a:r>
            <a:r>
              <a:rPr lang="en-US" sz="1800" dirty="0" smtClean="0">
                <a:solidFill>
                  <a:srgbClr val="000099"/>
                </a:solidFill>
                <a:latin typeface="Arial" pitchFamily="34" charset="0"/>
                <a:cs typeface="Arial" pitchFamily="34" charset="0"/>
              </a:rPr>
              <a:t>Ted </a:t>
            </a:r>
            <a:r>
              <a:rPr lang="en-US" sz="1800" dirty="0" err="1" smtClean="0">
                <a:solidFill>
                  <a:srgbClr val="000099"/>
                </a:solidFill>
                <a:latin typeface="Arial" pitchFamily="34" charset="0"/>
                <a:cs typeface="Arial" pitchFamily="34" charset="0"/>
              </a:rPr>
              <a:t>Strub</a:t>
            </a:r>
            <a:endParaRPr lang="en-US" sz="1800" dirty="0" smtClean="0">
              <a:solidFill>
                <a:srgbClr val="000099"/>
              </a:solidFill>
              <a:latin typeface="Arial" pitchFamily="34" charset="0"/>
              <a:cs typeface="Arial" pitchFamily="34" charset="0"/>
            </a:endParaRPr>
          </a:p>
          <a:p>
            <a:r>
              <a:rPr lang="en-US" sz="1800" baseline="30000" dirty="0" smtClean="0">
                <a:solidFill>
                  <a:srgbClr val="000099"/>
                </a:solidFill>
                <a:latin typeface="Arial" pitchFamily="34" charset="0"/>
                <a:cs typeface="Arial" pitchFamily="34" charset="0"/>
              </a:rPr>
              <a:t>1</a:t>
            </a:r>
            <a:r>
              <a:rPr lang="en-US" sz="1800" dirty="0" smtClean="0">
                <a:solidFill>
                  <a:srgbClr val="000099"/>
                </a:solidFill>
                <a:latin typeface="Arial" pitchFamily="34" charset="0"/>
                <a:cs typeface="Arial" pitchFamily="34" charset="0"/>
              </a:rPr>
              <a:t>CIOSS (Oregon State University), </a:t>
            </a:r>
            <a:r>
              <a:rPr lang="en-US" sz="1800" baseline="30000" dirty="0" smtClean="0">
                <a:solidFill>
                  <a:srgbClr val="000099"/>
                </a:solidFill>
                <a:latin typeface="Arial" pitchFamily="34" charset="0"/>
                <a:cs typeface="Arial" pitchFamily="34" charset="0"/>
              </a:rPr>
              <a:t>2</a:t>
            </a:r>
            <a:r>
              <a:rPr lang="en-US" sz="1800" dirty="0" smtClean="0">
                <a:solidFill>
                  <a:srgbClr val="000099"/>
                </a:solidFill>
                <a:latin typeface="Arial" pitchFamily="34" charset="0"/>
                <a:cs typeface="Arial" pitchFamily="34" charset="0"/>
              </a:rPr>
              <a:t>UC Santa Cruz, </a:t>
            </a:r>
            <a:r>
              <a:rPr lang="en-US" sz="1800" baseline="30000" dirty="0" smtClean="0">
                <a:solidFill>
                  <a:srgbClr val="000099"/>
                </a:solidFill>
                <a:latin typeface="Arial" pitchFamily="34" charset="0"/>
                <a:cs typeface="Arial" pitchFamily="34" charset="0"/>
              </a:rPr>
              <a:t>3</a:t>
            </a:r>
            <a:r>
              <a:rPr lang="en-US" sz="1800" dirty="0" smtClean="0">
                <a:solidFill>
                  <a:srgbClr val="000099"/>
                </a:solidFill>
                <a:latin typeface="Arial" pitchFamily="34" charset="0"/>
                <a:cs typeface="Arial" pitchFamily="34" charset="0"/>
              </a:rPr>
              <a:t>NOAA/NESDIS/STAR, </a:t>
            </a:r>
            <a:r>
              <a:rPr lang="en-US" sz="1800" baseline="30000" dirty="0" smtClean="0">
                <a:solidFill>
                  <a:srgbClr val="000099"/>
                </a:solidFill>
                <a:latin typeface="Arial" pitchFamily="34" charset="0"/>
                <a:cs typeface="Arial" pitchFamily="34" charset="0"/>
              </a:rPr>
              <a:t>4</a:t>
            </a:r>
            <a:r>
              <a:rPr lang="en-US" sz="1800" dirty="0" smtClean="0">
                <a:solidFill>
                  <a:srgbClr val="000099"/>
                </a:solidFill>
                <a:latin typeface="Arial" pitchFamily="34" charset="0"/>
                <a:cs typeface="Arial" pitchFamily="34" charset="0"/>
              </a:rPr>
              <a:t>CICS</a:t>
            </a:r>
          </a:p>
        </p:txBody>
      </p:sp>
      <p:sp>
        <p:nvSpPr>
          <p:cNvPr id="5" name="Rectangle 5"/>
          <p:cNvSpPr txBox="1">
            <a:spLocks noChangeArrowheads="1"/>
          </p:cNvSpPr>
          <p:nvPr/>
        </p:nvSpPr>
        <p:spPr>
          <a:xfrm>
            <a:off x="76200" y="1828800"/>
            <a:ext cx="4495800" cy="495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l" fontAlgn="base">
              <a:lnSpc>
                <a:spcPct val="90000"/>
              </a:lnSpc>
              <a:spcAft>
                <a:spcPct val="0"/>
              </a:spcAft>
              <a:buFontTx/>
              <a:buChar char="•"/>
            </a:pPr>
            <a:r>
              <a:rPr lang="en-US" sz="2400" kern="0" dirty="0" smtClean="0">
                <a:solidFill>
                  <a:schemeClr val="tx1"/>
                </a:solidFill>
                <a:latin typeface="Arial"/>
              </a:rPr>
              <a:t>Assimilation of GOES SST into coastal ocean forecast models improves when </a:t>
            </a:r>
            <a:r>
              <a:rPr kumimoji="0" lang="en-US" sz="2400" b="0" i="0" u="none" strike="noStrike" kern="0" cap="none" spc="0" normalizeH="0" noProof="0" dirty="0" smtClean="0">
                <a:ln>
                  <a:noFill/>
                </a:ln>
                <a:solidFill>
                  <a:schemeClr val="tx1"/>
                </a:solidFill>
                <a:effectLst/>
                <a:uLnTx/>
                <a:uFillTx/>
                <a:latin typeface="Arial"/>
              </a:rPr>
              <a:t>the Columbia River outfall          is included.</a:t>
            </a:r>
          </a:p>
          <a:p>
            <a:pPr marL="342900" lvl="0" indent="-342900" algn="l" fontAlgn="base">
              <a:lnSpc>
                <a:spcPct val="90000"/>
              </a:lnSpc>
              <a:spcAft>
                <a:spcPct val="0"/>
              </a:spcAft>
              <a:buFontTx/>
              <a:buChar char="•"/>
            </a:pPr>
            <a:r>
              <a:rPr lang="en-US" sz="2000" kern="0" dirty="0" smtClean="0">
                <a:solidFill>
                  <a:srgbClr val="FF0000"/>
                </a:solidFill>
                <a:latin typeface="Arial"/>
              </a:rPr>
              <a:t>Figure: SST </a:t>
            </a:r>
            <a:r>
              <a:rPr lang="en-US" sz="2000" kern="0" dirty="0">
                <a:solidFill>
                  <a:srgbClr val="FF0000"/>
                </a:solidFill>
                <a:latin typeface="Arial"/>
              </a:rPr>
              <a:t>during a strong upwelling event: (left to </a:t>
            </a:r>
            <a:r>
              <a:rPr lang="en-US" sz="2000" kern="0" dirty="0" smtClean="0">
                <a:solidFill>
                  <a:srgbClr val="FF0000"/>
                </a:solidFill>
                <a:latin typeface="Arial"/>
              </a:rPr>
              <a:t>right, AVHRR SST for verification, model without </a:t>
            </a:r>
            <a:r>
              <a:rPr lang="en-US" sz="2000" kern="0" dirty="0">
                <a:solidFill>
                  <a:srgbClr val="FF0000"/>
                </a:solidFill>
                <a:latin typeface="Arial"/>
              </a:rPr>
              <a:t>CR, </a:t>
            </a:r>
            <a:r>
              <a:rPr lang="en-US" sz="2000" kern="0" dirty="0" smtClean="0">
                <a:solidFill>
                  <a:srgbClr val="FF0000"/>
                </a:solidFill>
                <a:latin typeface="Arial"/>
              </a:rPr>
              <a:t>model with CR)</a:t>
            </a:r>
            <a:endParaRPr lang="en-US" sz="2000" kern="0" dirty="0">
              <a:solidFill>
                <a:srgbClr val="FF0000"/>
              </a:solidFill>
              <a:latin typeface="Arial"/>
            </a:endParaRPr>
          </a:p>
          <a:p>
            <a:pPr marL="342900" lvl="0" indent="-342900" algn="l" fontAlgn="base">
              <a:lnSpc>
                <a:spcPct val="90000"/>
              </a:lnSpc>
              <a:spcAft>
                <a:spcPct val="0"/>
              </a:spcAft>
              <a:buFontTx/>
              <a:buChar char="•"/>
            </a:pPr>
            <a:r>
              <a:rPr lang="en-US" sz="2000" kern="0" dirty="0">
                <a:solidFill>
                  <a:schemeClr val="tx1"/>
                </a:solidFill>
                <a:latin typeface="Arial"/>
              </a:rPr>
              <a:t>The model </a:t>
            </a:r>
            <a:r>
              <a:rPr lang="en-US" sz="2000" kern="0" dirty="0" smtClean="0">
                <a:solidFill>
                  <a:schemeClr val="tx1"/>
                </a:solidFill>
                <a:latin typeface="Arial"/>
              </a:rPr>
              <a:t>with </a:t>
            </a:r>
            <a:r>
              <a:rPr lang="en-US" sz="2000" kern="0" dirty="0">
                <a:solidFill>
                  <a:schemeClr val="tx1"/>
                </a:solidFill>
                <a:latin typeface="Arial"/>
              </a:rPr>
              <a:t>CR reproduced better</a:t>
            </a:r>
            <a:r>
              <a:rPr lang="en-US" sz="2000" kern="0" dirty="0">
                <a:solidFill>
                  <a:srgbClr val="009999"/>
                </a:solidFill>
                <a:latin typeface="Arial"/>
              </a:rPr>
              <a:t>: </a:t>
            </a:r>
          </a:p>
          <a:p>
            <a:pPr marL="342900" lvl="0" indent="-342900" algn="l" fontAlgn="base">
              <a:lnSpc>
                <a:spcPct val="90000"/>
              </a:lnSpc>
              <a:spcAft>
                <a:spcPct val="0"/>
              </a:spcAft>
              <a:buFontTx/>
              <a:buChar char="•"/>
            </a:pPr>
            <a:r>
              <a:rPr lang="en-US" sz="1800" kern="0" dirty="0">
                <a:solidFill>
                  <a:srgbClr val="C00000"/>
                </a:solidFill>
                <a:latin typeface="Arial"/>
              </a:rPr>
              <a:t>warmer temperature within the </a:t>
            </a:r>
            <a:r>
              <a:rPr lang="en-US" sz="1800" kern="0" dirty="0" smtClean="0">
                <a:solidFill>
                  <a:srgbClr val="C00000"/>
                </a:solidFill>
                <a:latin typeface="Arial"/>
              </a:rPr>
              <a:t>plume;</a:t>
            </a:r>
            <a:endParaRPr lang="en-US" sz="1800" kern="0" dirty="0">
              <a:solidFill>
                <a:srgbClr val="C00000"/>
              </a:solidFill>
              <a:latin typeface="Arial"/>
            </a:endParaRPr>
          </a:p>
          <a:p>
            <a:pPr marL="342900" lvl="0" indent="-342900" algn="l" fontAlgn="base">
              <a:lnSpc>
                <a:spcPct val="90000"/>
              </a:lnSpc>
              <a:spcAft>
                <a:spcPct val="0"/>
              </a:spcAft>
              <a:buFontTx/>
              <a:buChar char="•"/>
            </a:pPr>
            <a:r>
              <a:rPr lang="en-US" sz="1800" kern="0" dirty="0">
                <a:solidFill>
                  <a:srgbClr val="000099"/>
                </a:solidFill>
                <a:latin typeface="Arial"/>
              </a:rPr>
              <a:t>separation of the coastal current between </a:t>
            </a:r>
            <a:r>
              <a:rPr lang="en-US" sz="1800" kern="0" dirty="0" smtClean="0">
                <a:solidFill>
                  <a:srgbClr val="000099"/>
                </a:solidFill>
                <a:latin typeface="Arial"/>
              </a:rPr>
              <a:t>43°-45°N</a:t>
            </a:r>
            <a:endParaRPr lang="en-US" sz="1800" kern="0" dirty="0">
              <a:solidFill>
                <a:srgbClr val="000099"/>
              </a:solidFill>
              <a:latin typeface="Arial"/>
            </a:endParaRPr>
          </a:p>
          <a:p>
            <a:pPr lvl="0" algn="l" fontAlgn="base">
              <a:lnSpc>
                <a:spcPct val="90000"/>
              </a:lnSpc>
              <a:spcAft>
                <a:spcPct val="0"/>
              </a:spcAft>
            </a:pPr>
            <a:endParaRPr kumimoji="0" lang="en-US" sz="2000" b="0" i="0" u="none" strike="noStrike" kern="0" cap="none" spc="0" normalizeH="0" baseline="0" noProof="0" dirty="0" smtClean="0">
              <a:ln>
                <a:noFill/>
              </a:ln>
              <a:solidFill>
                <a:srgbClr val="009999"/>
              </a:solidFill>
              <a:effectLst/>
              <a:uLnTx/>
              <a:uFillTx/>
              <a:latin typeface="Arial"/>
            </a:endParaRPr>
          </a:p>
          <a:p>
            <a:pPr marL="342900" lvl="0" indent="-342900" algn="l" fontAlgn="base">
              <a:lnSpc>
                <a:spcPct val="90000"/>
              </a:lnSpc>
              <a:spcAft>
                <a:spcPct val="0"/>
              </a:spcAft>
              <a:buFontTx/>
              <a:buChar char="•"/>
            </a:pP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5867800"/>
            <a:ext cx="3733800" cy="982579"/>
          </a:xfrm>
          <a:prstGeom prst="rect">
            <a:avLst/>
          </a:prstGeom>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98" r="4256" b="7674"/>
          <a:stretch/>
        </p:blipFill>
        <p:spPr bwMode="auto">
          <a:xfrm>
            <a:off x="4496344" y="2133600"/>
            <a:ext cx="441905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V="1">
            <a:off x="3581400" y="2704456"/>
            <a:ext cx="2368657" cy="34354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822915" y="3619500"/>
            <a:ext cx="1587285" cy="2095501"/>
          </a:xfrm>
          <a:prstGeom prst="straightConnector1">
            <a:avLst/>
          </a:prstGeom>
          <a:ln w="28575">
            <a:solidFill>
              <a:srgbClr val="003399"/>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514600" y="2971800"/>
            <a:ext cx="3124200" cy="24384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514600" y="2876228"/>
            <a:ext cx="5943600" cy="253397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822915" y="3619500"/>
            <a:ext cx="4406685" cy="2095500"/>
          </a:xfrm>
          <a:prstGeom prst="straightConnector1">
            <a:avLst/>
          </a:prstGeom>
          <a:ln w="28575">
            <a:solidFill>
              <a:srgbClr val="003399"/>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6200" y="6392411"/>
            <a:ext cx="694421" cy="369332"/>
          </a:xfrm>
          <a:prstGeom prst="rect">
            <a:avLst/>
          </a:prstGeom>
          <a:noFill/>
        </p:spPr>
        <p:txBody>
          <a:bodyPr wrap="none" rtlCol="0">
            <a:spAutoFit/>
          </a:bodyPr>
          <a:lstStyle/>
          <a:p>
            <a:r>
              <a:rPr lang="en-US" dirty="0" smtClean="0"/>
              <a:t>W-11</a:t>
            </a:r>
            <a:endParaRPr lang="en-US" dirty="0"/>
          </a:p>
        </p:txBody>
      </p:sp>
    </p:spTree>
    <p:extLst>
      <p:ext uri="{BB962C8B-B14F-4D97-AF65-F5344CB8AC3E}">
        <p14:creationId xmlns:p14="http://schemas.microsoft.com/office/powerpoint/2010/main" val="41214442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1556</TotalTime>
  <Words>5413</Words>
  <Application>Microsoft Office PowerPoint</Application>
  <PresentationFormat>On-screen Show (4:3)</PresentationFormat>
  <Paragraphs>704</Paragraphs>
  <Slides>45</Slides>
  <Notes>38</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45</vt:i4>
      </vt:variant>
    </vt:vector>
  </HeadingPairs>
  <TitlesOfParts>
    <vt:vector size="49" baseType="lpstr">
      <vt:lpstr>Office Theme</vt:lpstr>
      <vt:lpstr>1_Default Design</vt:lpstr>
      <vt:lpstr>1_Office Theme</vt:lpstr>
      <vt:lpstr>Equation</vt:lpstr>
      <vt:lpstr>PowerPoint Presentation</vt:lpstr>
      <vt:lpstr>NSC-2013 Poster Plan  (NCWCP atrium)</vt:lpstr>
      <vt:lpstr>Application of DoDAF 2.0 and Underlying UPDM Model Based Systems Engineering Capability Alan Jeffries, Jeffries Technology Solutions, Inc.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Satellite-Observed Signatures Associated with Moderate to Severe Turbulence Events Amanda Terborg – UW CIMSS/SSEC and AWC, Kansas City, MO Kristopher Bedka – SS&amp;A at NASA LaRC, Hampton, VA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Radiometric Comparison between Suomi NPP VIIRS and AQUA MODIS using Extended Simultaneous Nadir Overpass  in the Low Latitudes  Sirish Upretya  Changyong Caob Slawomir Blonskic  Xi Shaod   aCIRA, Colorado State University, bNOAA/NESDIS/STAR, c, dCICS, University of Maryland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mmiglin</dc:creator>
  <cp:lastModifiedBy>Tim Schmit</cp:lastModifiedBy>
  <cp:revision>29</cp:revision>
  <dcterms:created xsi:type="dcterms:W3CDTF">2013-04-02T15:51:07Z</dcterms:created>
  <dcterms:modified xsi:type="dcterms:W3CDTF">2013-04-05T20:25:44Z</dcterms:modified>
</cp:coreProperties>
</file>