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6" r:id="rId4"/>
  </p:sldMasterIdLst>
  <p:notesMasterIdLst>
    <p:notesMasterId r:id="rId63"/>
  </p:notesMasterIdLst>
  <p:sldIdLst>
    <p:sldId id="274" r:id="rId5"/>
    <p:sldId id="275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317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14" r:id="rId32"/>
    <p:sldId id="315" r:id="rId33"/>
    <p:sldId id="316" r:id="rId34"/>
    <p:sldId id="319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313" r:id="rId43"/>
    <p:sldId id="281" r:id="rId44"/>
    <p:sldId id="259" r:id="rId45"/>
    <p:sldId id="260" r:id="rId46"/>
    <p:sldId id="258" r:id="rId47"/>
    <p:sldId id="261" r:id="rId48"/>
    <p:sldId id="262" r:id="rId49"/>
    <p:sldId id="263" r:id="rId50"/>
    <p:sldId id="273" r:id="rId51"/>
    <p:sldId id="264" r:id="rId52"/>
    <p:sldId id="265" r:id="rId53"/>
    <p:sldId id="266" r:id="rId54"/>
    <p:sldId id="267" r:id="rId55"/>
    <p:sldId id="268" r:id="rId56"/>
    <p:sldId id="269" r:id="rId57"/>
    <p:sldId id="318" r:id="rId58"/>
    <p:sldId id="270" r:id="rId59"/>
    <p:sldId id="271" r:id="rId60"/>
    <p:sldId id="272" r:id="rId61"/>
    <p:sldId id="277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-31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4F043-81BC-4714-87A1-8236021B7826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00253-F657-4293-8A52-34FD360987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397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1097C35-4C2F-4316-8043-4B14081389CC}" type="slidenum">
              <a:rPr lang="en-US">
                <a:solidFill>
                  <a:prstClr val="black"/>
                </a:solidFill>
              </a:rPr>
              <a:pPr eaLnBrk="1" hangingPunct="1"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T13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99405-8496-4705-B3FB-F5A7A9B8099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99405-8496-4705-B3FB-F5A7A9B8099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99405-8496-4705-B3FB-F5A7A9B80992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99405-8496-4705-B3FB-F5A7A9B80992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99405-8496-4705-B3FB-F5A7A9B80992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T18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8ACAC-57CF-4317-A0FB-F5FD5558B8E2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99405-8496-4705-B3FB-F5A7A9B80992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99405-8496-4705-B3FB-F5A7A9B80992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0AB58-73A4-4BC3-B26C-CD0315B5439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7723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99405-8496-4705-B3FB-F5A7A9B80992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7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T01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43A58-946A-4B3D-B80A-DC0BD7DBD37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915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99405-8496-4705-B3FB-F5A7A9B80992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T28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99405-8496-4705-B3FB-F5A7A9B80992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T29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99405-8496-4705-B3FB-F5A7A9B80992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T31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99405-8496-4705-B3FB-F5A7A9B80992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99405-8496-4705-B3FB-F5A7A9B80992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99405-8496-4705-B3FB-F5A7A9B80992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T38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99405-8496-4705-B3FB-F5A7A9B80992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T40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99405-8496-4705-B3FB-F5A7A9B80992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T41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99405-8496-4705-B3FB-F5A7A9B80992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T42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2294-FFB4-432A-8E8C-A476AD1C999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8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T02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99405-8496-4705-B3FB-F5A7A9B8099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T43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99405-8496-4705-B3FB-F5A7A9B80992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T44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99405-8496-4705-B3FB-F5A7A9B80992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T47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99405-8496-4705-B3FB-F5A7A9B80992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T50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99405-8496-4705-B3FB-F5A7A9B80992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T54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00253-F657-4293-8A52-34FD3609877E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T54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00253-F657-4293-8A52-34FD3609877E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00253-F657-4293-8A52-34FD3609877E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T57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00253-F657-4293-8A52-34FD3609877E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T58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00253-F657-4293-8A52-34FD3609877E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T59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00253-F657-4293-8A52-34FD3609877E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T05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99405-8496-4705-B3FB-F5A7A9B8099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T61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00253-F657-4293-8A52-34FD3609877E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T-61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2251D3-F654-491F-B216-9C9F26539137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T67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00253-F657-4293-8A52-34FD3609877E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T71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00253-F657-4293-8A52-34FD3609877E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T72</a:t>
            </a:r>
            <a:r>
              <a:rPr lang="en-US" dirty="0" smtClean="0"/>
              <a:t>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00253-F657-4293-8A52-34FD3609877E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T72</a:t>
            </a:r>
            <a:r>
              <a:rPr lang="en-US" dirty="0" smtClean="0"/>
              <a:t>-2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00253-F657-4293-8A52-34FD3609877E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T75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00253-F657-4293-8A52-34FD3609877E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T80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00253-F657-4293-8A52-34FD3609877E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T81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00253-F657-4293-8A52-34FD3609877E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T83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00253-F657-4293-8A52-34FD3609877E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T06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99405-8496-4705-B3FB-F5A7A9B8099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1097C35-4C2F-4316-8043-4B14081389CC}" type="slidenum">
              <a:rPr lang="en-US">
                <a:solidFill>
                  <a:prstClr val="black"/>
                </a:solidFill>
              </a:rPr>
              <a:pPr eaLnBrk="1" hangingPunct="1"/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T07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99405-8496-4705-B3FB-F5A7A9B8099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99405-8496-4705-B3FB-F5A7A9B8099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99405-8496-4705-B3FB-F5A7A9B80992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99405-8496-4705-B3FB-F5A7A9B80992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jpe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D428D-7FB7-4247-9E17-0DF758750E63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3EEAA-2320-4340-AB53-B229E32A5E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D428D-7FB7-4247-9E17-0DF758750E63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3EEAA-2320-4340-AB53-B229E32A5E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D428D-7FB7-4247-9E17-0DF758750E63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3EEAA-2320-4340-AB53-B229E32A5E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151DE-A4F7-484C-8F03-A5178C16F129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3/28/2013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E0BA4-E8C6-434C-ADA0-1A91C0D5DE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962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053D7-4478-442F-B2CB-88832663BFAD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3/28/2013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72FF-57B5-4206-AA59-7354F91BDF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908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566B5-DFDF-4B45-B87F-5EA643DC2C48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3/28/2013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31225-F751-460F-B51C-E16DD62499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963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A4561-9E0D-460E-99A1-EA75DE6625C8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3/28/2013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BA35E-14B8-4C3A-9772-DEB291AF5C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393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6F8E0-1A46-489F-895D-EF68E8768C04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3/28/2013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219E9-3919-4D64-8FD9-D68C67D104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073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94846-DB5B-437A-912A-B19D40EE5600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3/28/2013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FAA2E-2DCD-4576-B58B-C5DD3B30C9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59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C87AD-9172-423A-AC71-D1E02BE17184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3/28/2013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CD224-1A74-47C7-937F-D2AF1EDE5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6916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0CC85-FC19-42FC-869D-3A73E1D0F31A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3/28/2013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15A57-D5F5-4DAB-8065-3CD09C494B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876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D428D-7FB7-4247-9E17-0DF758750E63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3EEAA-2320-4340-AB53-B229E32A5E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6BBFC-70B9-4752-9E81-D3ACC524AE2A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3/28/2013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F6D5-C7DE-4F28-927C-A4A3578C5C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2974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0474-5956-4F0F-91D0-D6E1FB7A362A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3/28/2013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BCAD9-4E8E-4F59-9824-E3DD4333FD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945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C021D-C00C-4C40-A9DC-D58C17D004A9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3/28/2013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574A5-5032-4E19-B7A0-EA932453A7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33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297A4-9D5A-4D6A-B97C-5E11001299FB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3/28/2013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6917-834C-4792-AAAF-FFE8748302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4136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677C02-851D-4A3D-8538-DAD951C2C2E7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3/28/2013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1FCB4-B20D-44A1-A55E-58DD90C490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911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3CB2-E506-447F-B536-989EF04AD3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7C92-F4A5-4CE0-B06A-6E3F3FE5E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0952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3CB2-E506-447F-B536-989EF04AD3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7C92-F4A5-4CE0-B06A-6E3F3FE5E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3352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3CB2-E506-447F-B536-989EF04AD3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7C92-F4A5-4CE0-B06A-6E3F3FE5E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133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3CB2-E506-447F-B536-989EF04AD3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7C92-F4A5-4CE0-B06A-6E3F3FE5E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200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3CB2-E506-447F-B536-989EF04AD3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7C92-F4A5-4CE0-B06A-6E3F3FE5E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733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D428D-7FB7-4247-9E17-0DF758750E63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3EEAA-2320-4340-AB53-B229E32A5E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3CB2-E506-447F-B536-989EF04AD3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7C92-F4A5-4CE0-B06A-6E3F3FE5E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2136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3CB2-E506-447F-B536-989EF04AD3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7C92-F4A5-4CE0-B06A-6E3F3FE5E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1549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3CB2-E506-447F-B536-989EF04AD3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7C92-F4A5-4CE0-B06A-6E3F3FE5E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140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3CB2-E506-447F-B536-989EF04AD3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7C92-F4A5-4CE0-B06A-6E3F3FE5E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5793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3CB2-E506-447F-B536-989EF04AD3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7C92-F4A5-4CE0-B06A-6E3F3FE5E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2765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3CB2-E506-447F-B536-989EF04AD3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7C92-F4A5-4CE0-B06A-6E3F3FE5E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812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069982" y="3429001"/>
            <a:ext cx="7402513" cy="1400175"/>
          </a:xfrm>
          <a:ln w="12700"/>
        </p:spPr>
        <p:txBody>
          <a:bodyPr tIns="44450" rIns="90487" bIns="44450"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361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065213" y="2119314"/>
            <a:ext cx="7407275" cy="919162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03227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B4E82-64B7-4410-8708-1546E022E925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4/4/2013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97380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57B6C-EDB1-4326-8563-09887CBC499F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4/4/2013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045312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95376"/>
            <a:ext cx="4191000" cy="4787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95376"/>
            <a:ext cx="4191000" cy="4787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F583B-EDBF-4D19-A288-3B54B6BD4126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4/4/2013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0445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D428D-7FB7-4247-9E17-0DF758750E63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3EEAA-2320-4340-AB53-B229E32A5E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FCF4B-1965-4A65-ADF0-AC8860069550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4/4/2013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273139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66573-91A4-49A0-A91E-FD41F6116D18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4/4/2013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480100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2474297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80D424-A572-48D6-B79C-28855E07515F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4/4/2013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7010400" y="228602"/>
            <a:ext cx="2133600" cy="1048810"/>
            <a:chOff x="7010400" y="228600"/>
            <a:chExt cx="2133600" cy="1048810"/>
          </a:xfrm>
        </p:grpSpPr>
        <p:pic>
          <p:nvPicPr>
            <p:cNvPr id="5" name="Picture 26" descr="Six Sigma logo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82000" y="609600"/>
              <a:ext cx="628650" cy="533400"/>
            </a:xfrm>
            <a:prstGeom prst="rect">
              <a:avLst/>
            </a:prstGeom>
            <a:noFill/>
          </p:spPr>
        </p:pic>
        <p:grpSp>
          <p:nvGrpSpPr>
            <p:cNvPr id="6" name="Group 27"/>
            <p:cNvGrpSpPr>
              <a:grpSpLocks/>
            </p:cNvGrpSpPr>
            <p:nvPr/>
          </p:nvGrpSpPr>
          <p:grpSpPr bwMode="auto">
            <a:xfrm>
              <a:off x="7010400" y="228600"/>
              <a:ext cx="2133600" cy="550863"/>
              <a:chOff x="4224" y="48"/>
              <a:chExt cx="1344" cy="347"/>
            </a:xfrm>
          </p:grpSpPr>
          <p:pic>
            <p:nvPicPr>
              <p:cNvPr id="8" name="Picture 28" descr="pr36rgb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342" y="48"/>
                <a:ext cx="1108" cy="212"/>
              </a:xfrm>
              <a:prstGeom prst="rect">
                <a:avLst/>
              </a:prstGeom>
              <a:noFill/>
            </p:spPr>
          </p:pic>
          <p:sp>
            <p:nvSpPr>
              <p:cNvPr id="9" name="Text Box 29"/>
              <p:cNvSpPr txBox="1">
                <a:spLocks noChangeArrowheads="1"/>
              </p:cNvSpPr>
              <p:nvPr/>
            </p:nvSpPr>
            <p:spPr bwMode="auto">
              <a:xfrm>
                <a:off x="4224" y="240"/>
                <a:ext cx="1344" cy="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rIns="0">
                <a:spAutoFit/>
              </a:bodyPr>
              <a:lstStyle/>
              <a:p>
                <a: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SzPct val="110000"/>
                </a:pPr>
                <a:endParaRPr lang="en-US" sz="1000" b="1" dirty="0">
                  <a:solidFill>
                    <a:srgbClr val="000000"/>
                  </a:solidFill>
                  <a:latin typeface="Frutiger 57Cn" pitchFamily="34" charset="0"/>
                </a:endParaRPr>
              </a:p>
            </p:txBody>
          </p:sp>
        </p:grpSp>
        <p:sp>
          <p:nvSpPr>
            <p:cNvPr id="7" name="Text Box 30"/>
            <p:cNvSpPr txBox="1">
              <a:spLocks noChangeArrowheads="1"/>
            </p:cNvSpPr>
            <p:nvPr/>
          </p:nvSpPr>
          <p:spPr bwMode="auto">
            <a:xfrm>
              <a:off x="7248525" y="557213"/>
              <a:ext cx="1257075" cy="720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Pct val="110000"/>
              </a:pPr>
              <a:r>
                <a:rPr lang="en-US" sz="1200" dirty="0">
                  <a:solidFill>
                    <a:srgbClr val="000000"/>
                  </a:solidFill>
                </a:rPr>
                <a:t>Intelligence and</a:t>
              </a:r>
            </a:p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Pct val="110000"/>
              </a:pPr>
              <a:r>
                <a:rPr lang="en-US" sz="1200" dirty="0">
                  <a:solidFill>
                    <a:srgbClr val="000000"/>
                  </a:solidFill>
                </a:rPr>
                <a:t>Information </a:t>
              </a:r>
            </a:p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Pct val="110000"/>
              </a:pPr>
              <a:r>
                <a:rPr lang="en-US" sz="1200" dirty="0">
                  <a:solidFill>
                    <a:srgbClr val="000000"/>
                  </a:solidFill>
                </a:rPr>
                <a:t>Systems</a:t>
              </a:r>
            </a:p>
          </p:txBody>
        </p:sp>
      </p:grpSp>
      <p:cxnSp>
        <p:nvCxnSpPr>
          <p:cNvPr id="10" name="Straight Connector 9"/>
          <p:cNvCxnSpPr/>
          <p:nvPr userDrawn="1"/>
        </p:nvCxnSpPr>
        <p:spPr bwMode="auto">
          <a:xfrm>
            <a:off x="0" y="1266085"/>
            <a:ext cx="91440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10" descr="JPSS CGS logo 1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82886" y="0"/>
            <a:ext cx="953289" cy="12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07866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E36BB-AC8F-4A2B-944F-46435A179F30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4/4/2013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491621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523D5-435D-4C24-8F6E-1B52CF88EE6E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4/4/2013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97714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1BF83-61B7-4C10-B22F-40A82C63D9CF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4/4/2013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125749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01600"/>
            <a:ext cx="2133600" cy="57816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1600"/>
            <a:ext cx="6248400" cy="5781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5871A-182E-4D54-9D10-6DCF43A77C75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4/4/2013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9894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D428D-7FB7-4247-9E17-0DF758750E63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3EEAA-2320-4340-AB53-B229E32A5E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D428D-7FB7-4247-9E17-0DF758750E63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3EEAA-2320-4340-AB53-B229E32A5E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D428D-7FB7-4247-9E17-0DF758750E63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3EEAA-2320-4340-AB53-B229E32A5E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D428D-7FB7-4247-9E17-0DF758750E63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3EEAA-2320-4340-AB53-B229E32A5E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D428D-7FB7-4247-9E17-0DF758750E63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3EEAA-2320-4340-AB53-B229E32A5E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D428D-7FB7-4247-9E17-0DF758750E63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3EEAA-2320-4340-AB53-B229E32A5E6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6253B0-5D97-49AD-A05E-C5A8BC9055A7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3/28/2013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2343B-4B55-410A-A059-59D128AC094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02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F3CB2-E506-447F-B536-989EF04AD3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97C92-F4A5-4CE0-B06A-6E3F3FE5E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02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0" descr="RTN_RGB_RED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727951" y="212726"/>
            <a:ext cx="11430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95376"/>
            <a:ext cx="8534400" cy="478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1" y="957263"/>
            <a:ext cx="9137651" cy="0"/>
          </a:xfrm>
          <a:prstGeom prst="line">
            <a:avLst/>
          </a:prstGeom>
          <a:noFill/>
          <a:ln w="12700">
            <a:solidFill>
              <a:srgbClr val="CE112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10000"/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01601"/>
            <a:ext cx="7024688" cy="831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50" name="Rectangle 2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65977" y="6630988"/>
            <a:ext cx="1187451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defRPr sz="1000"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0380D424-A572-48D6-B79C-28855E07515F}" type="datetime1">
              <a:rPr lang="en-US" smtClean="0">
                <a:solidFill>
                  <a:srgbClr val="000000"/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4/4/2013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51" name="Rectangle 27"/>
          <p:cNvSpPr>
            <a:spLocks noChangeArrowheads="1"/>
          </p:cNvSpPr>
          <p:nvPr/>
        </p:nvSpPr>
        <p:spPr bwMode="auto">
          <a:xfrm>
            <a:off x="8499476" y="6630989"/>
            <a:ext cx="644525" cy="17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>
                <a:solidFill>
                  <a:srgbClr val="000000"/>
                </a:solidFill>
              </a:rPr>
              <a:t>Page </a:t>
            </a:r>
            <a:fld id="{B02FEC84-7826-4915-A964-AAB5683ED31F}" type="slidenum">
              <a:rPr lang="en-US" sz="10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000000"/>
              </a:solidFill>
            </a:endParaRPr>
          </a:p>
        </p:txBody>
      </p:sp>
      <p:sp>
        <p:nvSpPr>
          <p:cNvPr id="1052" name="Line 28"/>
          <p:cNvSpPr>
            <a:spLocks noChangeShapeType="1"/>
          </p:cNvSpPr>
          <p:nvPr/>
        </p:nvSpPr>
        <p:spPr bwMode="auto">
          <a:xfrm>
            <a:off x="8428039" y="6608765"/>
            <a:ext cx="0" cy="200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10000"/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746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ransition>
    <p:fade/>
  </p:transition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230188" indent="-230188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55613" indent="-223838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10000"/>
        <a:buChar char="–"/>
        <a:defRPr sz="2000">
          <a:solidFill>
            <a:schemeClr val="tx1"/>
          </a:solidFill>
          <a:latin typeface="+mn-lt"/>
        </a:defRPr>
      </a:lvl2pPr>
      <a:lvl3pPr marL="679450" indent="-209550" algn="l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110000"/>
        <a:buChar char="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0000CC"/>
          </a:solidFill>
          <a:latin typeface="Frutiger 87ExtraBlackCn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100000"/>
        <a:buChar char="»"/>
        <a:defRPr>
          <a:solidFill>
            <a:srgbClr val="0000CC"/>
          </a:solidFill>
          <a:latin typeface="Frutiger 87ExtraBlackCn" pitchFamily="34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100000"/>
        <a:buChar char="»"/>
        <a:defRPr>
          <a:solidFill>
            <a:srgbClr val="0000CC"/>
          </a:solidFill>
          <a:latin typeface="Frutiger 87ExtraBlackCn" pitchFamily="34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100000"/>
        <a:buChar char="»"/>
        <a:defRPr>
          <a:solidFill>
            <a:srgbClr val="0000CC"/>
          </a:solidFill>
          <a:latin typeface="Frutiger 87ExtraBlackCn" pitchFamily="34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100000"/>
        <a:buChar char="»"/>
        <a:defRPr>
          <a:solidFill>
            <a:srgbClr val="0000CC"/>
          </a:solidFill>
          <a:latin typeface="Frutiger 87ExtraBlackCn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tim.j.schmit@noaa.gov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11" Type="http://schemas.openxmlformats.org/officeDocument/2006/relationships/image" Target="../media/image36.jpeg"/><Relationship Id="rId5" Type="http://schemas.openxmlformats.org/officeDocument/2006/relationships/image" Target="../media/image33.png"/><Relationship Id="rId10" Type="http://schemas.microsoft.com/office/2007/relationships/hdphoto" Target="../media/hdphoto3.wdp"/><Relationship Id="rId4" Type="http://schemas.openxmlformats.org/officeDocument/2006/relationships/image" Target="../media/image32.jpe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gif"/><Relationship Id="rId7" Type="http://schemas.openxmlformats.org/officeDocument/2006/relationships/image" Target="../media/image69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8.gif"/><Relationship Id="rId5" Type="http://schemas.openxmlformats.org/officeDocument/2006/relationships/image" Target="../media/image67.gif"/><Relationship Id="rId4" Type="http://schemas.openxmlformats.org/officeDocument/2006/relationships/image" Target="../media/image66.gif"/><Relationship Id="rId9" Type="http://schemas.openxmlformats.org/officeDocument/2006/relationships/image" Target="../media/image5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gif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jpeg"/><Relationship Id="rId4" Type="http://schemas.openxmlformats.org/officeDocument/2006/relationships/image" Target="../media/image72.png"/><Relationship Id="rId9" Type="http://schemas.openxmlformats.org/officeDocument/2006/relationships/image" Target="../media/image77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2.gif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png"/><Relationship Id="rId12" Type="http://schemas.openxmlformats.org/officeDocument/2006/relationships/image" Target="../media/image10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1.jpeg"/><Relationship Id="rId11" Type="http://schemas.openxmlformats.org/officeDocument/2006/relationships/image" Target="../media/image106.png"/><Relationship Id="rId5" Type="http://schemas.openxmlformats.org/officeDocument/2006/relationships/image" Target="../media/image100.jpeg"/><Relationship Id="rId10" Type="http://schemas.openxmlformats.org/officeDocument/2006/relationships/image" Target="../media/image105.pn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wmf"/><Relationship Id="rId3" Type="http://schemas.openxmlformats.org/officeDocument/2006/relationships/notesSlide" Target="../notesSlides/notesSlide3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5" Type="http://schemas.openxmlformats.org/officeDocument/2006/relationships/image" Target="../media/image5.jpg"/><Relationship Id="rId4" Type="http://schemas.openxmlformats.org/officeDocument/2006/relationships/image" Target="../media/image11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jpe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0.tiff"/><Relationship Id="rId4" Type="http://schemas.openxmlformats.org/officeDocument/2006/relationships/image" Target="../media/image12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1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gif"/><Relationship Id="rId3" Type="http://schemas.openxmlformats.org/officeDocument/2006/relationships/image" Target="../media/image5.jp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png"/><Relationship Id="rId5" Type="http://schemas.openxmlformats.org/officeDocument/2006/relationships/image" Target="../media/image140.jpeg"/><Relationship Id="rId4" Type="http://schemas.openxmlformats.org/officeDocument/2006/relationships/image" Target="../media/image139.png"/><Relationship Id="rId9" Type="http://schemas.openxmlformats.org/officeDocument/2006/relationships/image" Target="../media/image144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6.gif"/><Relationship Id="rId4" Type="http://schemas.openxmlformats.org/officeDocument/2006/relationships/image" Target="../media/image145.gi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5.jp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nsof.class.noaa.gov/saa/products/welcome" TargetMode="External"/><Relationship Id="rId5" Type="http://schemas.openxmlformats.org/officeDocument/2006/relationships/hyperlink" Target="http://www.star.nesdis.noaa.gov/jpss/ATBD.php" TargetMode="External"/><Relationship Id="rId10" Type="http://schemas.openxmlformats.org/officeDocument/2006/relationships/image" Target="../media/image150.png"/><Relationship Id="rId4" Type="http://schemas.openxmlformats.org/officeDocument/2006/relationships/hyperlink" Target="http://www.class.ngdc.noaa.gov/" TargetMode="External"/><Relationship Id="rId9" Type="http://schemas.openxmlformats.org/officeDocument/2006/relationships/image" Target="../media/image14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2.jpeg"/><Relationship Id="rId7" Type="http://schemas.openxmlformats.org/officeDocument/2006/relationships/image" Target="../media/image156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5.png"/><Relationship Id="rId11" Type="http://schemas.openxmlformats.org/officeDocument/2006/relationships/image" Target="../media/image160.png"/><Relationship Id="rId5" Type="http://schemas.openxmlformats.org/officeDocument/2006/relationships/image" Target="../media/image154.jpeg"/><Relationship Id="rId10" Type="http://schemas.openxmlformats.org/officeDocument/2006/relationships/image" Target="../media/image159.png"/><Relationship Id="rId4" Type="http://schemas.openxmlformats.org/officeDocument/2006/relationships/image" Target="../media/image153.jpeg"/><Relationship Id="rId9" Type="http://schemas.openxmlformats.org/officeDocument/2006/relationships/image" Target="../media/image15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533400" y="1821359"/>
            <a:ext cx="78787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Poster Preview</a:t>
            </a:r>
            <a:endParaRPr lang="en-US" sz="4400" dirty="0">
              <a:solidFill>
                <a:srgbClr val="FFFF00"/>
              </a:solidFill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04800" y="2965609"/>
            <a:ext cx="85344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1" indent="0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Timothy J.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Schmit  (</a:t>
            </a:r>
            <a:r>
              <a:rPr lang="en-US" dirty="0" smtClean="0">
                <a:solidFill>
                  <a:srgbClr val="FFFFFF"/>
                </a:solidFill>
                <a:hlinkClick r:id="rId3"/>
              </a:rPr>
              <a:t>tim.j.schmit@noaa.gov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)</a:t>
            </a:r>
          </a:p>
          <a:p>
            <a:pPr marL="0" lvl="1" indent="0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FF00"/>
                </a:solidFill>
                <a:latin typeface="Arial Unicode MS" pitchFamily="34" charset="-128"/>
              </a:rPr>
              <a:t>NOAA/NESDIS/Satellite </a:t>
            </a:r>
            <a:r>
              <a:rPr lang="en-US" sz="1600" b="1" dirty="0">
                <a:solidFill>
                  <a:srgbClr val="FFFF00"/>
                </a:solidFill>
                <a:latin typeface="Arial Unicode MS" pitchFamily="34" charset="-128"/>
              </a:rPr>
              <a:t>Applications and Research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00"/>
                </a:solidFill>
                <a:latin typeface="Arial Unicode MS" pitchFamily="34" charset="-128"/>
              </a:rPr>
              <a:t>  Advanced Satellite Products Branch (ASPB</a:t>
            </a:r>
            <a:r>
              <a:rPr lang="en-US" sz="1600" b="1" dirty="0" smtClean="0">
                <a:solidFill>
                  <a:srgbClr val="FFFF00"/>
                </a:solidFill>
                <a:latin typeface="Arial Unicode MS" pitchFamily="34" charset="-128"/>
              </a:rPr>
              <a:t>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FF00"/>
                </a:solidFill>
                <a:latin typeface="Arial Unicode MS" pitchFamily="34" charset="-128"/>
              </a:rPr>
              <a:t>Madison, WI</a:t>
            </a:r>
            <a:br>
              <a:rPr lang="en-US" sz="1600" b="1" dirty="0" smtClean="0">
                <a:solidFill>
                  <a:srgbClr val="FFFF00"/>
                </a:solidFill>
                <a:latin typeface="Arial Unicode MS" pitchFamily="34" charset="-128"/>
              </a:rPr>
            </a:br>
            <a:endParaRPr lang="en-US" sz="1600" b="1" dirty="0" smtClean="0">
              <a:solidFill>
                <a:srgbClr val="FFFF00"/>
              </a:solidFill>
              <a:latin typeface="Arial Unicode MS" pitchFamily="34" charset="-128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  <a:latin typeface="Arial Unicode MS" pitchFamily="34" charset="-128"/>
              </a:rPr>
              <a:t>Thanks to all the poster presenters! </a:t>
            </a:r>
            <a:endParaRPr lang="en-US" sz="3600" b="1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309849" y="5628382"/>
            <a:ext cx="4724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</a:rPr>
              <a:t>2013 </a:t>
            </a:r>
            <a:r>
              <a:rPr lang="en-US" sz="1600" i="1" dirty="0" smtClean="0">
                <a:solidFill>
                  <a:srgbClr val="FFFFFF"/>
                </a:solidFill>
              </a:rPr>
              <a:t>NOAA Satellite Conference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FFFFFF"/>
                </a:solidFill>
              </a:rPr>
              <a:t>College Park, MD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i="1" dirty="0" smtClean="0">
              <a:solidFill>
                <a:srgbClr val="FFFFFF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FFFFFF"/>
                </a:solidFill>
              </a:rPr>
              <a:t>April 9, 2013</a:t>
            </a:r>
            <a:endParaRPr lang="en-US" sz="1600" i="1" dirty="0">
              <a:solidFill>
                <a:srgbClr val="FFFFFF"/>
              </a:solidFill>
            </a:endParaRPr>
          </a:p>
        </p:txBody>
      </p:sp>
      <p:sp>
        <p:nvSpPr>
          <p:cNvPr id="718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E46D947-33D2-4ECF-8A10-DB4EB13F318E}" type="slidenum">
              <a:rPr lang="en-US" smtClean="0">
                <a:solidFill>
                  <a:srgbClr val="000000"/>
                </a:solidFill>
              </a:rPr>
              <a:pPr eaLnBrk="1" hangingPunct="1"/>
              <a:t>1</a:t>
            </a:fld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417" y="152400"/>
            <a:ext cx="5867400" cy="154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9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middleofthepacific.files.wordpress.com/2012/10/societal-and-economic-impacts-of-severe-space-weather-events.jpg?w=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73" y="1828800"/>
            <a:ext cx="3437427" cy="468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639762"/>
            <a:ext cx="91440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ocietal Impacts of Space Weather</a:t>
            </a:r>
            <a:b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W. Denig</a:t>
            </a:r>
            <a:r>
              <a:rPr lang="en-US" sz="28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&amp; S. Hill</a:t>
            </a:r>
            <a:r>
              <a:rPr lang="en-US" sz="28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r>
              <a:rPr lang="en-US" sz="18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NOAA/NESDIS/National Geophysical Data Center (NGDC)</a:t>
            </a:r>
          </a:p>
          <a:p>
            <a:r>
              <a:rPr lang="en-US" sz="18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NOAA/NWS/Space Weather Prediction Center (SWPC)</a:t>
            </a:r>
            <a:endParaRPr lang="en-US" sz="1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002" y="6005581"/>
            <a:ext cx="3239193" cy="8524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4191001" y="1743327"/>
            <a:ext cx="434339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just">
              <a:tabLst>
                <a:tab pos="227013" algn="l"/>
                <a:tab pos="1376363" algn="l"/>
                <a:tab pos="2743200" algn="l"/>
              </a:tabLst>
            </a:pPr>
            <a:r>
              <a:rPr lang="en-US" sz="2000" b="0" dirty="0" smtClean="0">
                <a:solidFill>
                  <a:srgbClr val="0000FF"/>
                </a:solidFill>
              </a:rPr>
              <a:t>In 2008 the NRC released a report stating that the socio-economic impacts of a severe space weather event could exceed $2T.  While such events are rare it has happened before and it will happen again. </a:t>
            </a:r>
            <a:endParaRPr lang="en-US" sz="2000" b="0" dirty="0">
              <a:solidFill>
                <a:srgbClr val="0000FF"/>
              </a:solidFill>
            </a:endParaRPr>
          </a:p>
        </p:txBody>
      </p:sp>
      <p:pic>
        <p:nvPicPr>
          <p:cNvPr id="11" name="Picture 4" descr="http://ed-thelen.org/EMP-Fig19-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3723007"/>
            <a:ext cx="4114800" cy="212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 bwMode="auto">
          <a:xfrm>
            <a:off x="5336691" y="5544640"/>
            <a:ext cx="2052018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>
              <a:tabLst>
                <a:tab pos="227013" algn="l"/>
                <a:tab pos="1376363" algn="l"/>
                <a:tab pos="2743200" algn="l"/>
              </a:tabLst>
            </a:pPr>
            <a:r>
              <a:rPr lang="en-US" sz="1200" dirty="0" smtClean="0">
                <a:solidFill>
                  <a:srgbClr val="0000FF"/>
                </a:solidFill>
              </a:rPr>
              <a:t>Transformer Meltdown - 1989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6097274"/>
            <a:ext cx="2065827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FF"/>
                </a:solidFill>
              </a:rPr>
              <a:t>National Research Council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42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639762"/>
            <a:ext cx="91440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112165"/>
                </a:solidFill>
                <a:latin typeface="Arial" pitchFamily="34" charset="0"/>
                <a:cs typeface="Arial" pitchFamily="34" charset="0"/>
              </a:rPr>
              <a:t>Preparing the Direct Broadcast Community for GOES-R</a:t>
            </a: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Karen Friedman Dubey</a:t>
            </a:r>
          </a:p>
          <a:p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SeaSpace Corporation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76200" y="1905000"/>
            <a:ext cx="48768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current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gvar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ground station will be able to receive GRB</a:t>
            </a:r>
          </a:p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400" kern="0" dirty="0" smtClean="0">
                <a:solidFill>
                  <a:schemeClr val="tx2">
                    <a:lumMod val="75000"/>
                  </a:schemeClr>
                </a:solidFill>
                <a:latin typeface="Arial"/>
              </a:rPr>
              <a:t>GOES-R will have 2742% more data than GOES-P </a:t>
            </a:r>
          </a:p>
          <a:p>
            <a:pPr marL="800100" lvl="1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Higher spatial and temporal resolution, more channels</a:t>
            </a:r>
          </a:p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400" kern="0" baseline="0" dirty="0" smtClean="0">
                <a:solidFill>
                  <a:schemeClr val="tx2">
                    <a:lumMod val="75000"/>
                  </a:schemeClr>
                </a:solidFill>
                <a:latin typeface="Arial"/>
              </a:rPr>
              <a:t>Direct broadcast </a:t>
            </a:r>
            <a:r>
              <a:rPr lang="en-US" sz="2400" u="sng" kern="0" baseline="0" dirty="0" smtClean="0">
                <a:solidFill>
                  <a:schemeClr val="tx2">
                    <a:lumMod val="75000"/>
                  </a:schemeClr>
                </a:solidFill>
                <a:latin typeface="Arial"/>
              </a:rPr>
              <a:t>is the fastest </a:t>
            </a:r>
            <a:r>
              <a:rPr lang="en-US" sz="2400" kern="0" baseline="0" dirty="0" smtClean="0">
                <a:solidFill>
                  <a:schemeClr val="tx2">
                    <a:lumMod val="75000"/>
                  </a:schemeClr>
                </a:solidFill>
                <a:latin typeface="Arial"/>
              </a:rPr>
              <a:t>way to get GRB data</a:t>
            </a:r>
          </a:p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400" kern="0" dirty="0" smtClean="0">
                <a:solidFill>
                  <a:schemeClr val="tx2">
                    <a:lumMod val="75000"/>
                  </a:schemeClr>
                </a:solidFill>
                <a:latin typeface="Arial"/>
              </a:rPr>
              <a:t>Real-time data necessary for operational agencies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5867800"/>
            <a:ext cx="3733800" cy="9825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00090" y="5352643"/>
            <a:ext cx="4240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SeaSpace Direct Broadcast Ground Station for GOES-R</a:t>
            </a:r>
            <a:endParaRPr lang="en-US" sz="1400" b="1" i="1" dirty="0"/>
          </a:p>
        </p:txBody>
      </p:sp>
      <p:cxnSp>
        <p:nvCxnSpPr>
          <p:cNvPr id="25" name="Straight Arrow Connector 24"/>
          <p:cNvCxnSpPr>
            <a:stCxn id="35" idx="2"/>
          </p:cNvCxnSpPr>
          <p:nvPr/>
        </p:nvCxnSpPr>
        <p:spPr>
          <a:xfrm flipH="1">
            <a:off x="6665460" y="2205077"/>
            <a:ext cx="539523" cy="6905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6" name="Picture 2" descr="H:\Graphics\Product Photos\Acquisition Processor Del R54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5730" y="3571201"/>
            <a:ext cx="1396367" cy="2589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Straight Arrow Connector 26"/>
          <p:cNvCxnSpPr/>
          <p:nvPr/>
        </p:nvCxnSpPr>
        <p:spPr>
          <a:xfrm flipV="1">
            <a:off x="5350673" y="3558091"/>
            <a:ext cx="1437617" cy="11388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215699" y="2664767"/>
            <a:ext cx="1308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</a:rPr>
              <a:t>DVB-S2 Receiver(s) #2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278219" y="3826337"/>
            <a:ext cx="1713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C00000"/>
                </a:solidFill>
              </a:rPr>
              <a:t>Acquisition</a:t>
            </a:r>
            <a:r>
              <a:rPr lang="en-US" sz="1200" dirty="0" smtClean="0">
                <a:solidFill>
                  <a:srgbClr val="FF0000"/>
                </a:solidFill>
              </a:rPr>
              <a:t> </a:t>
            </a:r>
            <a:r>
              <a:rPr lang="en-US" sz="1200" dirty="0" smtClean="0">
                <a:solidFill>
                  <a:srgbClr val="C00000"/>
                </a:solidFill>
              </a:rPr>
              <a:t>Computer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50673" y="2204257"/>
            <a:ext cx="782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</a:rPr>
              <a:t>Antenna</a:t>
            </a:r>
            <a:endParaRPr lang="en-US" sz="1200" dirty="0">
              <a:solidFill>
                <a:srgbClr val="C00000"/>
              </a:solidFill>
            </a:endParaRPr>
          </a:p>
        </p:txBody>
      </p:sp>
      <p:pic>
        <p:nvPicPr>
          <p:cNvPr id="31" name="Picture 2" descr="http://www.satplaza.com/hardwaretestennl/images/skfronte26c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8290" y="2961318"/>
            <a:ext cx="704863" cy="609883"/>
          </a:xfrm>
          <a:prstGeom prst="rect">
            <a:avLst/>
          </a:prstGeom>
          <a:noFill/>
        </p:spPr>
      </p:pic>
      <p:cxnSp>
        <p:nvCxnSpPr>
          <p:cNvPr id="32" name="Straight Arrow Connector 31"/>
          <p:cNvCxnSpPr/>
          <p:nvPr/>
        </p:nvCxnSpPr>
        <p:spPr>
          <a:xfrm flipH="1">
            <a:off x="8322684" y="4161747"/>
            <a:ext cx="1" cy="3730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215699" y="4835898"/>
            <a:ext cx="172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C00000"/>
                </a:solidFill>
              </a:rPr>
              <a:t>High Powered Processing Computer</a:t>
            </a:r>
            <a:endParaRPr lang="en-US" sz="1200" dirty="0">
              <a:solidFill>
                <a:srgbClr val="C00000"/>
              </a:solidFill>
            </a:endParaRPr>
          </a:p>
        </p:txBody>
      </p:sp>
      <p:pic>
        <p:nvPicPr>
          <p:cNvPr id="34" name="Picture 2" descr="H:\Graphics\Product Photos\47prodeli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85" b="98175" l="9408" r="895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551" y="2282287"/>
            <a:ext cx="2672670" cy="255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7" b="100000" l="20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120352">
            <a:off x="7630875" y="1079929"/>
            <a:ext cx="685352" cy="1650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35" descr="H:\Graphics\Product Photos\T-REX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680" y="4558053"/>
            <a:ext cx="1544465" cy="27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7553180" y="3037337"/>
            <a:ext cx="316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+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53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-228600"/>
            <a:ext cx="9144000" cy="2362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  <a:t>Cloud</a:t>
            </a:r>
            <a:r>
              <a:rPr lang="en-US" sz="2800" dirty="0">
                <a:solidFill>
                  <a:srgbClr val="0000FF"/>
                </a:solidFill>
                <a:latin typeface="Arial"/>
                <a:cs typeface="Arial"/>
              </a:rPr>
              <a:t>-Top Pressure Estimation from VIIRS using Statistically Reconstructed 13.3 micron </a:t>
            </a:r>
            <a: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  <a:t>channel</a:t>
            </a:r>
            <a:endParaRPr lang="en-US" sz="18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sz="1800" dirty="0">
                <a:solidFill>
                  <a:srgbClr val="0000FF"/>
                </a:solidFill>
                <a:latin typeface="Arial"/>
                <a:cs typeface="Arial"/>
              </a:rPr>
              <a:t>I</a:t>
            </a:r>
            <a:r>
              <a:rPr lang="en-US" sz="1800" dirty="0" smtClean="0">
                <a:solidFill>
                  <a:srgbClr val="0000FF"/>
                </a:solidFill>
                <a:latin typeface="Arial"/>
                <a:cs typeface="Arial"/>
              </a:rPr>
              <a:t>rina </a:t>
            </a:r>
            <a:r>
              <a:rPr lang="en-US" sz="1800" dirty="0">
                <a:solidFill>
                  <a:srgbClr val="0000FF"/>
                </a:solidFill>
                <a:latin typeface="Arial"/>
                <a:cs typeface="Arial"/>
              </a:rPr>
              <a:t>Gladkova</a:t>
            </a:r>
            <a:r>
              <a:rPr lang="en-US" sz="1800" baseline="30000" dirty="0">
                <a:solidFill>
                  <a:srgbClr val="0000FF"/>
                </a:solidFill>
                <a:latin typeface="Arial"/>
                <a:cs typeface="Arial"/>
              </a:rPr>
              <a:t>1</a:t>
            </a:r>
            <a:r>
              <a:rPr lang="en-US" sz="1800" dirty="0">
                <a:solidFill>
                  <a:srgbClr val="0000FF"/>
                </a:solidFill>
                <a:latin typeface="Arial"/>
                <a:cs typeface="Arial"/>
              </a:rPr>
              <a:t>, James </a:t>
            </a:r>
            <a:r>
              <a:rPr lang="en-US" sz="1800" dirty="0" smtClean="0">
                <a:solidFill>
                  <a:srgbClr val="0000FF"/>
                </a:solidFill>
                <a:latin typeface="Arial"/>
                <a:cs typeface="Arial"/>
              </a:rPr>
              <a:t>Cross</a:t>
            </a:r>
            <a:r>
              <a:rPr lang="en-US" sz="1800" baseline="30000" dirty="0">
                <a:solidFill>
                  <a:srgbClr val="0000FF"/>
                </a:solidFill>
                <a:latin typeface="Arial"/>
                <a:cs typeface="Arial"/>
              </a:rPr>
              <a:t>1</a:t>
            </a:r>
            <a:r>
              <a:rPr lang="en-US" sz="1800" dirty="0" smtClean="0">
                <a:solidFill>
                  <a:srgbClr val="0000FF"/>
                </a:solidFill>
                <a:latin typeface="Arial"/>
                <a:cs typeface="Arial"/>
              </a:rPr>
              <a:t>, </a:t>
            </a:r>
            <a:r>
              <a:rPr lang="en-US" sz="1800" dirty="0">
                <a:solidFill>
                  <a:srgbClr val="0000FF"/>
                </a:solidFill>
                <a:latin typeface="Arial"/>
                <a:cs typeface="Arial"/>
              </a:rPr>
              <a:t>Andrew </a:t>
            </a:r>
            <a:r>
              <a:rPr lang="en-US" sz="1800" dirty="0" smtClean="0">
                <a:solidFill>
                  <a:srgbClr val="0000FF"/>
                </a:solidFill>
                <a:latin typeface="Arial"/>
                <a:cs typeface="Arial"/>
              </a:rPr>
              <a:t>Heidinger</a:t>
            </a:r>
            <a:r>
              <a:rPr lang="en-US" sz="1800" baseline="30000" dirty="0">
                <a:solidFill>
                  <a:srgbClr val="0000FF"/>
                </a:solidFill>
                <a:latin typeface="Arial"/>
                <a:cs typeface="Arial"/>
              </a:rPr>
              <a:t>2</a:t>
            </a:r>
            <a:r>
              <a:rPr lang="en-US" sz="1800" dirty="0" smtClean="0">
                <a:solidFill>
                  <a:srgbClr val="0000FF"/>
                </a:solidFill>
                <a:latin typeface="Arial"/>
                <a:cs typeface="Arial"/>
              </a:rPr>
              <a:t>, </a:t>
            </a:r>
            <a:r>
              <a:rPr lang="en-US" sz="1800" dirty="0">
                <a:solidFill>
                  <a:srgbClr val="0000FF"/>
                </a:solidFill>
                <a:latin typeface="Arial"/>
                <a:cs typeface="Arial"/>
              </a:rPr>
              <a:t>Paul </a:t>
            </a:r>
            <a:r>
              <a:rPr lang="en-US" sz="1800" dirty="0" smtClean="0">
                <a:solidFill>
                  <a:srgbClr val="0000FF"/>
                </a:solidFill>
                <a:latin typeface="Arial"/>
                <a:cs typeface="Arial"/>
              </a:rPr>
              <a:t>Menzel</a:t>
            </a:r>
            <a:r>
              <a:rPr lang="en-US" sz="1800" baseline="30000" dirty="0">
                <a:solidFill>
                  <a:srgbClr val="0000FF"/>
                </a:solidFill>
                <a:latin typeface="Arial"/>
                <a:cs typeface="Arial"/>
              </a:rPr>
              <a:t>3</a:t>
            </a:r>
            <a:r>
              <a:rPr lang="en-US" sz="1800" dirty="0" smtClean="0">
                <a:solidFill>
                  <a:srgbClr val="0000FF"/>
                </a:solidFill>
                <a:latin typeface="Arial"/>
                <a:cs typeface="Arial"/>
              </a:rPr>
              <a:t>, Michael Grossberg</a:t>
            </a:r>
            <a:r>
              <a:rPr lang="en-US" sz="1800" baseline="30000" dirty="0" smtClean="0">
                <a:solidFill>
                  <a:srgbClr val="0000FF"/>
                </a:solidFill>
                <a:latin typeface="Arial"/>
                <a:cs typeface="Arial"/>
              </a:rPr>
              <a:t>1</a:t>
            </a:r>
            <a:endParaRPr lang="en-US" sz="18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342900" indent="-342900">
              <a:buAutoNum type="arabicPeriod"/>
            </a:pPr>
            <a:r>
              <a:rPr lang="en-US" sz="1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NOAA/CREST, City College of New York</a:t>
            </a:r>
          </a:p>
          <a:p>
            <a:pPr marL="342900" indent="-342900">
              <a:buAutoNum type="arabicPeriod"/>
            </a:pPr>
            <a:r>
              <a:rPr lang="en-US" sz="1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NOAA/NESDIS, </a:t>
            </a:r>
            <a:r>
              <a:rPr lang="en-US" sz="1600" dirty="0">
                <a:solidFill>
                  <a:srgbClr val="0000FF"/>
                </a:solidFill>
                <a:latin typeface="Times New Roman"/>
                <a:cs typeface="Times New Roman"/>
              </a:rPr>
              <a:t>Office of Satellite Applications and Research </a:t>
            </a:r>
            <a:endParaRPr lang="en-US" sz="1600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342900" indent="-342900">
              <a:buAutoNum type="arabicPeriod"/>
            </a:pPr>
            <a:r>
              <a:rPr lang="en-US" sz="1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NOAA/CIMSS, </a:t>
            </a:r>
            <a:r>
              <a:rPr lang="en-US" sz="1600" dirty="0">
                <a:solidFill>
                  <a:srgbClr val="0000FF"/>
                </a:solidFill>
                <a:latin typeface="Times New Roman"/>
                <a:cs typeface="Times New Roman"/>
              </a:rPr>
              <a:t>University of Wisconsin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91" y="5867400"/>
            <a:ext cx="3733800" cy="98257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3792" y="2125682"/>
            <a:ext cx="43420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/>
              <a:buChar char="•"/>
              <a:defRPr/>
            </a:pPr>
            <a:r>
              <a:rPr lang="en-US" sz="1600" dirty="0" smtClean="0">
                <a:solidFill>
                  <a:srgbClr val="280099"/>
                </a:solidFill>
                <a:latin typeface="Times New Roman"/>
                <a:cs typeface="Times New Roman"/>
              </a:rPr>
              <a:t>VIIRS </a:t>
            </a:r>
            <a:r>
              <a:rPr lang="en-US" sz="1600" dirty="0">
                <a:solidFill>
                  <a:srgbClr val="280099"/>
                </a:solidFill>
                <a:latin typeface="Times New Roman"/>
                <a:cs typeface="Times New Roman"/>
              </a:rPr>
              <a:t>doesn't have </a:t>
            </a:r>
            <a:r>
              <a:rPr lang="en-US" sz="1600" dirty="0" smtClean="0">
                <a:solidFill>
                  <a:srgbClr val="280099"/>
                </a:solidFill>
                <a:latin typeface="Times New Roman"/>
                <a:cs typeface="Times New Roman"/>
              </a:rPr>
              <a:t>13.3μm band </a:t>
            </a:r>
            <a:r>
              <a:rPr lang="en-US" sz="1600" dirty="0">
                <a:solidFill>
                  <a:srgbClr val="280099"/>
                </a:solidFill>
                <a:latin typeface="Times New Roman"/>
                <a:cs typeface="Times New Roman"/>
              </a:rPr>
              <a:t>important for cloud-top pressure </a:t>
            </a:r>
            <a:r>
              <a:rPr lang="en-US" sz="1600" dirty="0" smtClean="0">
                <a:solidFill>
                  <a:srgbClr val="280099"/>
                </a:solidFill>
                <a:latin typeface="Times New Roman"/>
                <a:cs typeface="Times New Roman"/>
              </a:rPr>
              <a:t>estimates </a:t>
            </a:r>
            <a:endParaRPr lang="en-US" sz="1600" dirty="0">
              <a:solidFill>
                <a:srgbClr val="280099"/>
              </a:solidFill>
              <a:latin typeface="Times New Roman"/>
              <a:cs typeface="Times New Roman"/>
            </a:endParaRPr>
          </a:p>
          <a:p>
            <a:pPr marL="171450" indent="-171450" algn="just">
              <a:buFont typeface="Arial"/>
              <a:buChar char="•"/>
              <a:defRPr/>
            </a:pPr>
            <a:r>
              <a:rPr lang="en-US" sz="1600" dirty="0" err="1" smtClean="0">
                <a:solidFill>
                  <a:srgbClr val="280099"/>
                </a:solidFill>
                <a:latin typeface="Times New Roman"/>
                <a:cs typeface="Times New Roman"/>
              </a:rPr>
              <a:t>CrIS</a:t>
            </a:r>
            <a:r>
              <a:rPr lang="en-US" sz="1600" dirty="0" smtClean="0">
                <a:solidFill>
                  <a:srgbClr val="280099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>
                <a:solidFill>
                  <a:srgbClr val="280099"/>
                </a:solidFill>
                <a:latin typeface="Times New Roman"/>
                <a:cs typeface="Times New Roman"/>
              </a:rPr>
              <a:t>has </a:t>
            </a:r>
            <a:r>
              <a:rPr lang="en-US" sz="1600" dirty="0" err="1">
                <a:solidFill>
                  <a:srgbClr val="280099"/>
                </a:solidFill>
                <a:latin typeface="Times New Roman"/>
                <a:cs typeface="Times New Roman"/>
              </a:rPr>
              <a:t>hyperspectral</a:t>
            </a:r>
            <a:r>
              <a:rPr lang="en-US" sz="1600" dirty="0">
                <a:solidFill>
                  <a:srgbClr val="280099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solidFill>
                  <a:srgbClr val="280099"/>
                </a:solidFill>
                <a:latin typeface="Times New Roman"/>
                <a:cs typeface="Times New Roman"/>
              </a:rPr>
              <a:t>measurements in the CO2 absorption band at </a:t>
            </a:r>
            <a:r>
              <a:rPr lang="en-US" sz="1600" dirty="0">
                <a:solidFill>
                  <a:srgbClr val="280099"/>
                </a:solidFill>
                <a:latin typeface="Times New Roman"/>
                <a:cs typeface="Times New Roman"/>
              </a:rPr>
              <a:t>lower spatial resolution</a:t>
            </a:r>
          </a:p>
          <a:p>
            <a:pPr marL="171450" indent="-171450" algn="just">
              <a:buFont typeface="Arial"/>
              <a:buChar char="•"/>
              <a:defRPr/>
            </a:pPr>
            <a:r>
              <a:rPr lang="en-US" sz="1600" dirty="0" smtClean="0">
                <a:solidFill>
                  <a:srgbClr val="280099"/>
                </a:solidFill>
                <a:latin typeface="Times New Roman"/>
                <a:cs typeface="Times New Roman"/>
              </a:rPr>
              <a:t>Aqua </a:t>
            </a:r>
            <a:r>
              <a:rPr lang="en-US" sz="1600" dirty="0">
                <a:solidFill>
                  <a:srgbClr val="280099"/>
                </a:solidFill>
                <a:latin typeface="Times New Roman"/>
                <a:cs typeface="Times New Roman"/>
              </a:rPr>
              <a:t>has MODIS and AIRS which can serve as proxy for VIIRS and </a:t>
            </a:r>
            <a:r>
              <a:rPr lang="en-US" sz="1600" dirty="0" err="1" smtClean="0">
                <a:solidFill>
                  <a:srgbClr val="280099"/>
                </a:solidFill>
                <a:latin typeface="Times New Roman"/>
                <a:cs typeface="Times New Roman"/>
              </a:rPr>
              <a:t>CrIS</a:t>
            </a:r>
            <a:endParaRPr lang="en-US" sz="1600" dirty="0">
              <a:solidFill>
                <a:srgbClr val="280099"/>
              </a:solidFill>
              <a:latin typeface="Times New Roman"/>
              <a:cs typeface="Times New Roman"/>
            </a:endParaRPr>
          </a:p>
          <a:p>
            <a:pPr marL="171450" indent="-171450" algn="just">
              <a:buFont typeface="Arial"/>
              <a:buChar char="•"/>
              <a:defRPr/>
            </a:pPr>
            <a:r>
              <a:rPr lang="en-US" sz="1600" dirty="0" smtClean="0">
                <a:solidFill>
                  <a:srgbClr val="280099"/>
                </a:solidFill>
                <a:latin typeface="Times New Roman"/>
                <a:cs typeface="Times New Roman"/>
              </a:rPr>
              <a:t>We have developed an algorithm which uses available VIIRS bands along with </a:t>
            </a:r>
            <a:r>
              <a:rPr lang="en-US" sz="1600" dirty="0" err="1" smtClean="0">
                <a:solidFill>
                  <a:srgbClr val="280099"/>
                </a:solidFill>
                <a:latin typeface="Times New Roman"/>
                <a:cs typeface="Times New Roman"/>
              </a:rPr>
              <a:t>CrIS</a:t>
            </a:r>
            <a:r>
              <a:rPr lang="en-US" sz="1600" dirty="0" smtClean="0">
                <a:solidFill>
                  <a:srgbClr val="280099"/>
                </a:solidFill>
                <a:latin typeface="Times New Roman"/>
                <a:cs typeface="Times New Roman"/>
              </a:rPr>
              <a:t> measurements for estimating a </a:t>
            </a:r>
            <a:r>
              <a:rPr lang="en-US" sz="1600" b="1" dirty="0" smtClean="0">
                <a:solidFill>
                  <a:srgbClr val="000080"/>
                </a:solidFill>
                <a:latin typeface="Times New Roman"/>
                <a:cs typeface="Times New Roman"/>
              </a:rPr>
              <a:t>virtual</a:t>
            </a:r>
            <a:r>
              <a:rPr lang="en-US" sz="1600" dirty="0" smtClean="0">
                <a:solidFill>
                  <a:srgbClr val="280099"/>
                </a:solidFill>
                <a:latin typeface="Times New Roman"/>
                <a:cs typeface="Times New Roman"/>
              </a:rPr>
              <a:t> VIIRS 13.3 micron band. </a:t>
            </a:r>
            <a:endParaRPr lang="en-US" sz="1600" dirty="0">
              <a:solidFill>
                <a:srgbClr val="280099"/>
              </a:solidFill>
              <a:latin typeface="Times New Roman"/>
              <a:cs typeface="Times New Roman"/>
            </a:endParaRPr>
          </a:p>
          <a:p>
            <a:pPr marL="171450" indent="-171450" algn="just">
              <a:buFont typeface="Arial"/>
              <a:buChar char="•"/>
              <a:defRPr/>
            </a:pPr>
            <a:r>
              <a:rPr lang="en-US" sz="1600" dirty="0" smtClean="0">
                <a:solidFill>
                  <a:srgbClr val="280099"/>
                </a:solidFill>
                <a:latin typeface="Times New Roman"/>
                <a:cs typeface="Times New Roman"/>
              </a:rPr>
              <a:t>Tests </a:t>
            </a:r>
            <a:r>
              <a:rPr lang="en-US" sz="1600" dirty="0">
                <a:solidFill>
                  <a:srgbClr val="280099"/>
                </a:solidFill>
                <a:latin typeface="Times New Roman"/>
                <a:cs typeface="Times New Roman"/>
              </a:rPr>
              <a:t>showed that similarly-synthesized data </a:t>
            </a:r>
            <a:r>
              <a:rPr lang="en-US" sz="1600" dirty="0" smtClean="0">
                <a:solidFill>
                  <a:srgbClr val="280099"/>
                </a:solidFill>
                <a:latin typeface="Times New Roman"/>
                <a:cs typeface="Times New Roman"/>
              </a:rPr>
              <a:t>would </a:t>
            </a:r>
            <a:r>
              <a:rPr lang="en-US" sz="1600" dirty="0">
                <a:solidFill>
                  <a:srgbClr val="280099"/>
                </a:solidFill>
                <a:latin typeface="Times New Roman"/>
                <a:cs typeface="Times New Roman"/>
              </a:rPr>
              <a:t>allow </a:t>
            </a:r>
            <a:r>
              <a:rPr lang="en-US" sz="1600" dirty="0" smtClean="0">
                <a:solidFill>
                  <a:srgbClr val="280099"/>
                </a:solidFill>
                <a:latin typeface="Times New Roman"/>
                <a:cs typeface="Times New Roman"/>
              </a:rPr>
              <a:t>VIIRS</a:t>
            </a:r>
            <a:r>
              <a:rPr lang="en-US" sz="1600" dirty="0">
                <a:solidFill>
                  <a:srgbClr val="280099"/>
                </a:solidFill>
                <a:latin typeface="Times New Roman"/>
                <a:cs typeface="Times New Roman"/>
              </a:rPr>
              <a:t>/</a:t>
            </a:r>
            <a:r>
              <a:rPr lang="en-US" sz="1600" dirty="0" err="1">
                <a:solidFill>
                  <a:srgbClr val="280099"/>
                </a:solidFill>
                <a:latin typeface="Times New Roman"/>
                <a:cs typeface="Times New Roman"/>
              </a:rPr>
              <a:t>CrIS</a:t>
            </a:r>
            <a:r>
              <a:rPr lang="en-US" sz="1600">
                <a:solidFill>
                  <a:srgbClr val="280099"/>
                </a:solidFill>
                <a:latin typeface="Times New Roman"/>
                <a:cs typeface="Times New Roman"/>
              </a:rPr>
              <a:t> </a:t>
            </a:r>
            <a:r>
              <a:rPr lang="en-US" sz="1600" smtClean="0">
                <a:solidFill>
                  <a:srgbClr val="280099"/>
                </a:solidFill>
                <a:latin typeface="Times New Roman"/>
                <a:cs typeface="Times New Roman"/>
              </a:rPr>
              <a:t>to </a:t>
            </a:r>
            <a:r>
              <a:rPr lang="en-US" sz="1600" dirty="0">
                <a:solidFill>
                  <a:srgbClr val="280099"/>
                </a:solidFill>
                <a:latin typeface="Times New Roman"/>
                <a:cs typeface="Times New Roman"/>
              </a:rPr>
              <a:t>match GOES-R in terms of cloud-top pressure determination, to </a:t>
            </a:r>
            <a:r>
              <a:rPr lang="en-US" sz="1600" dirty="0" smtClean="0">
                <a:solidFill>
                  <a:srgbClr val="280099"/>
                </a:solidFill>
                <a:latin typeface="Times New Roman"/>
                <a:cs typeface="Times New Roman"/>
              </a:rPr>
              <a:t>within </a:t>
            </a:r>
            <a:r>
              <a:rPr lang="en-US" sz="1600" dirty="0">
                <a:solidFill>
                  <a:srgbClr val="280099"/>
                </a:solidFill>
                <a:latin typeface="Times New Roman"/>
                <a:cs typeface="Times New Roman"/>
              </a:rPr>
              <a:t>the GOES-R specifications.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325" y="1981200"/>
            <a:ext cx="22846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981200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325" y="3962400"/>
            <a:ext cx="22846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962400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4570412" y="6172200"/>
            <a:ext cx="4725988" cy="73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2945" tIns="41473" rIns="82945" bIns="41473">
            <a:spAutoFit/>
          </a:bodyPr>
          <a:lstStyle>
            <a:lvl1pPr defTabSz="414338"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1pPr>
            <a:lvl2pPr marL="674688" indent="-260350" defTabSz="414338"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 marL="1036638" indent="-207963" defTabSz="414338"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 marL="1450975" indent="-206375" defTabSz="414338"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 marL="1866900" indent="-207963" defTabSz="414338"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324100" indent="-207963" defTabSz="41433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781300" indent="-207963" defTabSz="41433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238500" indent="-207963" defTabSz="41433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695700" indent="-207963" defTabSz="41433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pPr>
              <a:defRPr/>
            </a:pPr>
            <a:r>
              <a:rPr lang="en-US" sz="1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Cloud-Top Pressure: MODIS with real 13.3um (Top Left), MODIS without  13.3um (Top-Right), VIIRS with pseudo 13.3um (Bottom Left), VIIRS without 13.3um (Bottom Right)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70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381000"/>
            <a:ext cx="91440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The Development of Polar Orbiting Satellite Processing Packages </a:t>
            </a:r>
          </a:p>
          <a:p>
            <a:r>
              <a:rPr lang="en-US" sz="2400" b="1" dirty="0"/>
              <a:t>in Support of International Direct Broadcast Community</a:t>
            </a:r>
          </a:p>
          <a:p>
            <a:r>
              <a:rPr lang="en-US" sz="1800" b="1" dirty="0" smtClean="0">
                <a:solidFill>
                  <a:srgbClr val="002060"/>
                </a:solidFill>
              </a:rPr>
              <a:t>Allen Huang, </a:t>
            </a:r>
            <a:r>
              <a:rPr lang="en-US" sz="1800" b="1" dirty="0">
                <a:solidFill>
                  <a:srgbClr val="002060"/>
                </a:solidFill>
              </a:rPr>
              <a:t>Liam </a:t>
            </a:r>
            <a:r>
              <a:rPr lang="en-US" sz="1800" b="1" dirty="0" err="1" smtClean="0">
                <a:solidFill>
                  <a:srgbClr val="002060"/>
                </a:solidFill>
              </a:rPr>
              <a:t>Gumley</a:t>
            </a:r>
            <a:r>
              <a:rPr lang="en-US" sz="1800" b="1" dirty="0" smtClean="0">
                <a:solidFill>
                  <a:srgbClr val="002060"/>
                </a:solidFill>
              </a:rPr>
              <a:t>, </a:t>
            </a:r>
            <a:r>
              <a:rPr lang="en-US" sz="1800" b="1" dirty="0">
                <a:solidFill>
                  <a:srgbClr val="002060"/>
                </a:solidFill>
              </a:rPr>
              <a:t>and Kathy </a:t>
            </a:r>
            <a:r>
              <a:rPr lang="en-US" sz="1800" b="1" dirty="0" err="1" smtClean="0">
                <a:solidFill>
                  <a:srgbClr val="002060"/>
                </a:solidFill>
              </a:rPr>
              <a:t>Strabala</a:t>
            </a:r>
            <a:r>
              <a:rPr lang="en-US" sz="1800" b="1" dirty="0" smtClean="0">
                <a:solidFill>
                  <a:srgbClr val="002060"/>
                </a:solidFill>
              </a:rPr>
              <a:t>, SSEC/CIMSS UW-Madison</a:t>
            </a:r>
            <a:r>
              <a:rPr lang="en-US" sz="1800" b="1" baseline="30000" dirty="0" smtClean="0">
                <a:solidFill>
                  <a:srgbClr val="002060"/>
                </a:solidFill>
              </a:rPr>
              <a:t>  </a:t>
            </a:r>
            <a:endParaRPr lang="en-US" sz="1800" b="1" dirty="0">
              <a:solidFill>
                <a:srgbClr val="002060"/>
              </a:solidFill>
            </a:endParaRPr>
          </a:p>
          <a:p>
            <a:r>
              <a:rPr lang="en-US" sz="1800" b="1" dirty="0" smtClean="0">
                <a:solidFill>
                  <a:srgbClr val="002060"/>
                </a:solidFill>
              </a:rPr>
              <a:t>And Mitch Goldberg, JPSS Program Office, NOAA</a:t>
            </a:r>
            <a:endParaRPr lang="en-US" sz="1800" b="1" dirty="0">
              <a:solidFill>
                <a:srgbClr val="002060"/>
              </a:solidFill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0" y="1600200"/>
            <a:ext cx="47625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IMAPP (International MODIS/AIRS Processing Package):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kumimoji="0" 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L0 to L1 &amp; L1 to L2 for MODIS, AIRS/AMSU, &amp;</a:t>
            </a:r>
            <a:r>
              <a:rPr kumimoji="0" lang="en-US" sz="2300" b="0" i="0" u="none" strike="noStrike" kern="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AMSR-E</a:t>
            </a:r>
            <a:endParaRPr kumimoji="0" lang="en-US" sz="2300" b="0" i="0" u="none" strike="noStrike" kern="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kumimoji="0" 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Used by more than 1600 users in 70 countries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300" kern="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Infusing Satellite Data into Environmental Applications </a:t>
            </a:r>
            <a:r>
              <a:rPr lang="en-US" sz="2300" kern="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– International (IDEA-I) released in June 2012 for regional </a:t>
            </a:r>
            <a:r>
              <a:rPr lang="en-US" sz="2300" kern="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Air Quality </a:t>
            </a:r>
            <a:r>
              <a:rPr lang="en-US" sz="2300" kern="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Forecasts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300" kern="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Products distributed to more than </a:t>
            </a:r>
            <a:r>
              <a:rPr lang="en-US" sz="2300" kern="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59 </a:t>
            </a:r>
            <a:r>
              <a:rPr lang="en-US" sz="2300" kern="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NWS forecast offices in real time, supporting:</a:t>
            </a:r>
          </a:p>
          <a:p>
            <a:pPr marL="1200150" lvl="2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800" kern="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Fire Weather Forecasting (NDVI, Surface Temperature, Visible bands)</a:t>
            </a:r>
          </a:p>
          <a:p>
            <a:pPr marL="1200150" lvl="2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800" kern="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Fog and Visibility forecasting (Fog Product)</a:t>
            </a:r>
          </a:p>
          <a:p>
            <a:pPr marL="1200150" lvl="2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800" kern="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Precipitation forecasting (TPW product)</a:t>
            </a:r>
          </a:p>
          <a:p>
            <a:pPr marL="1200150" lvl="2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800" kern="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Temperature Forecasting (SST, Surface Temperature)</a:t>
            </a:r>
          </a:p>
          <a:p>
            <a:pPr marL="1200150" lvl="2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800" kern="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Severe Weather Damage Analysis (NDVI, True Color)</a:t>
            </a:r>
          </a:p>
          <a:p>
            <a:pPr marL="1200150" lvl="2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800" kern="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Turbulence (WV Band Mountain Wave Identification)</a:t>
            </a:r>
          </a:p>
          <a:p>
            <a:pPr marL="1200150" lvl="2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800" kern="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Snow/Ice extent, blowing dust, blowing smoke (True Color Imagery)</a:t>
            </a:r>
          </a:p>
          <a:p>
            <a:pPr marL="1200150" lvl="2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800" kern="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Space Shuttle Weather Forecasting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6268853"/>
            <a:ext cx="2209799" cy="581526"/>
          </a:xfrm>
          <a:prstGeom prst="rect">
            <a:avLst/>
          </a:prstGeom>
        </p:spPr>
      </p:pic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4572000" y="1600200"/>
            <a:ext cx="4495800" cy="3962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CSPP (Community Satellite Processing Package):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en-US" sz="21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st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release</a:t>
            </a:r>
            <a:r>
              <a:rPr kumimoji="0" lang="en-US" sz="2100" b="0" i="0" u="none" strike="noStrike" kern="0" cap="none" spc="0" normalizeH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(March, 2012) just a few months after launch of </a:t>
            </a:r>
            <a:r>
              <a:rPr kumimoji="0" lang="en-US" sz="2100" b="0" i="0" u="none" strike="noStrike" kern="0" cap="none" spc="0" normalizeH="0" noProof="0" dirty="0" err="1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Suomi</a:t>
            </a:r>
            <a:r>
              <a:rPr kumimoji="0" lang="en-US" sz="2100" b="0" i="0" u="none" strike="noStrike" kern="0" cap="none" spc="0" normalizeH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NPP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100" kern="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VIIRS, ATMS </a:t>
            </a:r>
            <a:r>
              <a:rPr lang="en-US" sz="2100" kern="0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100" kern="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CrIS</a:t>
            </a:r>
            <a:r>
              <a:rPr lang="en-US" sz="2100" kern="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calibration and </a:t>
            </a:r>
            <a:r>
              <a:rPr lang="en-US" sz="2100" kern="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geolocation</a:t>
            </a:r>
            <a:r>
              <a:rPr lang="en-US" sz="2100" kern="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software (Raw Data Records (RDRs) to Science Data Records (SDRs)); 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100" kern="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VIIRS Cloud Mask and Active Fires Environmental Data Records (EDRs</a:t>
            </a:r>
            <a:r>
              <a:rPr lang="en-US" sz="2100" kern="0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);</a:t>
            </a:r>
            <a:endParaRPr lang="en-US" sz="2100" kern="0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100" kern="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VIIRS SDR </a:t>
            </a:r>
            <a:r>
              <a:rPr lang="en-US" sz="2100" kern="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reprojection</a:t>
            </a:r>
            <a:r>
              <a:rPr lang="en-US" sz="2100" kern="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software for the creation of </a:t>
            </a:r>
            <a:r>
              <a:rPr lang="en-US" sz="2100" kern="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GeoTIFFs</a:t>
            </a:r>
            <a:r>
              <a:rPr lang="en-US" sz="2100" kern="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and/or AWIPS </a:t>
            </a:r>
            <a:r>
              <a:rPr lang="en-US" sz="2100" kern="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NetCDF</a:t>
            </a:r>
            <a:r>
              <a:rPr lang="en-US" sz="2100" kern="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files</a:t>
            </a:r>
            <a:r>
              <a:rPr lang="en-US" sz="2100" kern="0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en-US" sz="2100" kern="0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100" kern="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CrIS</a:t>
            </a:r>
            <a:r>
              <a:rPr lang="en-US" sz="2100" kern="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, AIRS and IASI University of Wisconsin dual regression single Field-of-View (FOV) Temperature, Moisture, Surface and Cloud Retrieval Environmental Data Record (EDR). </a:t>
            </a:r>
          </a:p>
          <a:p>
            <a:pPr>
              <a:lnSpc>
                <a:spcPct val="90000"/>
              </a:lnSpc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1141" y="5867400"/>
            <a:ext cx="39046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http://cimss.ssec.wisc.edu/imapp/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58341" y="5867400"/>
            <a:ext cx="37108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http://</a:t>
            </a:r>
            <a:r>
              <a:rPr lang="en-US" sz="2000" b="1" dirty="0" smtClean="0">
                <a:solidFill>
                  <a:srgbClr val="FF0000"/>
                </a:solidFill>
              </a:rPr>
              <a:t>cimss.ssec.wisc.edu/cspp</a:t>
            </a:r>
            <a:r>
              <a:rPr lang="en-US" sz="20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1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5"/>
          <p:cNvSpPr txBox="1">
            <a:spLocks noChangeArrowheads="1"/>
          </p:cNvSpPr>
          <p:nvPr/>
        </p:nvSpPr>
        <p:spPr>
          <a:xfrm>
            <a:off x="76200" y="4419600"/>
            <a:ext cx="4267200" cy="19812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90000"/>
              </a:lnSpc>
              <a:buFontTx/>
              <a:buChar char="•"/>
              <a:defRPr/>
            </a:pPr>
            <a:r>
              <a:rPr lang="en-GB" sz="1600" kern="0" dirty="0" smtClean="0">
                <a:solidFill>
                  <a:srgbClr val="333399"/>
                </a:solidFill>
                <a:latin typeface="Arial"/>
              </a:rPr>
              <a:t>No true Metop-B/A SNOs possible</a:t>
            </a:r>
          </a:p>
          <a:p>
            <a:pPr marL="800100" lvl="1" indent="-342900" algn="l">
              <a:lnSpc>
                <a:spcPct val="90000"/>
              </a:lnSpc>
              <a:buFontTx/>
              <a:buChar char="•"/>
              <a:defRPr/>
            </a:pPr>
            <a:r>
              <a:rPr lang="en-GB" sz="1400" kern="0" dirty="0" smtClean="0">
                <a:solidFill>
                  <a:srgbClr val="333399"/>
                </a:solidFill>
                <a:latin typeface="Arial"/>
              </a:rPr>
              <a:t>Orbits ~180° out of phase</a:t>
            </a:r>
          </a:p>
          <a:p>
            <a:pPr marL="342900" indent="-342900" algn="l">
              <a:lnSpc>
                <a:spcPct val="90000"/>
              </a:lnSpc>
              <a:buFontTx/>
              <a:buChar char="•"/>
              <a:defRPr/>
            </a:pPr>
            <a:r>
              <a:rPr lang="en-GB" sz="1600" kern="0" dirty="0" smtClean="0">
                <a:solidFill>
                  <a:srgbClr val="333399"/>
                </a:solidFill>
                <a:latin typeface="Arial"/>
              </a:rPr>
              <a:t>But Meteosat-9/SEVIRI can be collocated with both </a:t>
            </a:r>
            <a:r>
              <a:rPr lang="en-GB" sz="1600" kern="0" dirty="0" err="1" smtClean="0">
                <a:solidFill>
                  <a:srgbClr val="333399"/>
                </a:solidFill>
                <a:latin typeface="Arial"/>
              </a:rPr>
              <a:t>Metop’s</a:t>
            </a:r>
            <a:endParaRPr lang="en-GB" sz="1600" kern="0" dirty="0" smtClean="0">
              <a:solidFill>
                <a:srgbClr val="333399"/>
              </a:solidFill>
              <a:latin typeface="Arial"/>
            </a:endParaRPr>
          </a:p>
          <a:p>
            <a:pPr marL="800100" lvl="1" indent="-342900" algn="l">
              <a:lnSpc>
                <a:spcPct val="90000"/>
              </a:lnSpc>
              <a:buFontTx/>
              <a:buChar char="•"/>
              <a:defRPr/>
            </a:pPr>
            <a:r>
              <a:rPr lang="en-GB" sz="1400" kern="0" dirty="0" smtClean="0">
                <a:solidFill>
                  <a:srgbClr val="333399"/>
                </a:solidFill>
                <a:latin typeface="Arial"/>
              </a:rPr>
              <a:t>Use as transfer standard</a:t>
            </a:r>
          </a:p>
          <a:p>
            <a:pPr marL="800100" lvl="1" indent="-342900" algn="l">
              <a:lnSpc>
                <a:spcPct val="90000"/>
              </a:lnSpc>
              <a:buFontTx/>
              <a:buChar char="•"/>
              <a:defRPr/>
            </a:pPr>
            <a:r>
              <a:rPr lang="en-GB" sz="1400" kern="0" dirty="0" smtClean="0">
                <a:solidFill>
                  <a:srgbClr val="333399"/>
                </a:solidFill>
                <a:latin typeface="Arial"/>
              </a:rPr>
              <a:t>Define </a:t>
            </a:r>
            <a:r>
              <a:rPr lang="en-GB" sz="1400" i="1" kern="0" dirty="0" smtClean="0">
                <a:solidFill>
                  <a:srgbClr val="333399"/>
                </a:solidFill>
                <a:latin typeface="Arial"/>
              </a:rPr>
              <a:t>Delta Corrections </a:t>
            </a:r>
            <a:r>
              <a:rPr lang="en-GB" sz="1400" kern="0" dirty="0" smtClean="0">
                <a:solidFill>
                  <a:srgbClr val="333399"/>
                </a:solidFill>
                <a:latin typeface="Arial"/>
              </a:rPr>
              <a:t>in SEVIRI channel space</a:t>
            </a:r>
          </a:p>
          <a:p>
            <a:pPr marL="342900" indent="-342900" algn="l">
              <a:lnSpc>
                <a:spcPct val="90000"/>
              </a:lnSpc>
              <a:defRPr/>
            </a:pPr>
            <a:endParaRPr lang="en-GB" sz="1600" kern="0" dirty="0" smtClean="0">
              <a:solidFill>
                <a:srgbClr val="333399"/>
              </a:solidFill>
              <a:latin typeface="Arial"/>
            </a:endParaRPr>
          </a:p>
        </p:txBody>
      </p:sp>
      <p:sp>
        <p:nvSpPr>
          <p:cNvPr id="2051" name="Rectangle 4"/>
          <p:cNvSpPr txBox="1">
            <a:spLocks noChangeArrowheads="1"/>
          </p:cNvSpPr>
          <p:nvPr/>
        </p:nvSpPr>
        <p:spPr bwMode="auto">
          <a:xfrm>
            <a:off x="0" y="639763"/>
            <a:ext cx="914400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800">
                <a:solidFill>
                  <a:srgbClr val="0000FF"/>
                </a:solidFill>
                <a:cs typeface="Arial" charset="0"/>
              </a:rPr>
              <a:t>Migrating from Metop-A/IASI to Metop-B/IASI as GSICS inter-calibration reference for Geostationary IR Imagers</a:t>
            </a:r>
            <a:br>
              <a:rPr lang="en-GB" sz="2800">
                <a:solidFill>
                  <a:srgbClr val="0000FF"/>
                </a:solidFill>
                <a:cs typeface="Arial" charset="0"/>
              </a:rPr>
            </a:br>
            <a:r>
              <a:rPr lang="en-US" sz="2800">
                <a:cs typeface="Arial" charset="0"/>
              </a:rPr>
              <a:t>Tim J. Hewison</a:t>
            </a:r>
          </a:p>
          <a:p>
            <a:pPr algn="ctr"/>
            <a:r>
              <a:rPr lang="en-US">
                <a:cs typeface="Arial" charset="0"/>
              </a:rPr>
              <a:t>EUMETSAT</a:t>
            </a:r>
          </a:p>
          <a:p>
            <a:pPr algn="ctr"/>
            <a:r>
              <a:rPr lang="en-US">
                <a:cs typeface="Arial" charset="0"/>
              </a:rPr>
              <a:t>Darmstadt, Germany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4267200" y="3505200"/>
            <a:ext cx="4876800" cy="24384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90000"/>
              </a:lnSpc>
              <a:defRPr/>
            </a:pPr>
            <a:r>
              <a:rPr lang="en-GB" sz="1600" kern="0" dirty="0" smtClean="0">
                <a:solidFill>
                  <a:schemeClr val="bg1">
                    <a:lumMod val="50000"/>
                  </a:schemeClr>
                </a:solidFill>
                <a:latin typeface="Arial"/>
              </a:rPr>
              <a:t>(Meteosat9/SEVIRI-</a:t>
            </a:r>
            <a:r>
              <a:rPr lang="en-GB" sz="1600" kern="0" dirty="0" err="1" smtClean="0">
                <a:solidFill>
                  <a:schemeClr val="bg1">
                    <a:lumMod val="50000"/>
                  </a:schemeClr>
                </a:solidFill>
                <a:latin typeface="Arial"/>
              </a:rPr>
              <a:t>MetopA</a:t>
            </a:r>
            <a:r>
              <a:rPr lang="en-GB" sz="1600" kern="0" dirty="0" smtClean="0">
                <a:solidFill>
                  <a:schemeClr val="bg1">
                    <a:lumMod val="50000"/>
                  </a:schemeClr>
                </a:solidFill>
                <a:latin typeface="Arial"/>
              </a:rPr>
              <a:t>/IASI)</a:t>
            </a:r>
          </a:p>
          <a:p>
            <a:pPr marL="342900" indent="-342900">
              <a:lnSpc>
                <a:spcPct val="90000"/>
              </a:lnSpc>
              <a:defRPr/>
            </a:pPr>
            <a:r>
              <a:rPr lang="en-GB" sz="1600" kern="0" dirty="0" smtClean="0">
                <a:solidFill>
                  <a:schemeClr val="accent6"/>
                </a:solidFill>
                <a:latin typeface="Arial"/>
              </a:rPr>
              <a:t>(Meteosat9/SEVIRI-</a:t>
            </a:r>
            <a:r>
              <a:rPr lang="en-GB" sz="1600" kern="0" dirty="0" err="1" smtClean="0">
                <a:solidFill>
                  <a:schemeClr val="accent6"/>
                </a:solidFill>
                <a:latin typeface="Arial"/>
              </a:rPr>
              <a:t>MetopB</a:t>
            </a:r>
            <a:r>
              <a:rPr lang="en-GB" sz="1600" kern="0" dirty="0" smtClean="0">
                <a:solidFill>
                  <a:schemeClr val="accent6"/>
                </a:solidFill>
                <a:latin typeface="Arial"/>
              </a:rPr>
              <a:t>/IASI)</a:t>
            </a:r>
          </a:p>
          <a:p>
            <a:pPr marL="342900" indent="-342900">
              <a:lnSpc>
                <a:spcPct val="90000"/>
              </a:lnSpc>
              <a:defRPr/>
            </a:pPr>
            <a:endParaRPr lang="en-GB" sz="1600" kern="0" dirty="0" smtClean="0">
              <a:solidFill>
                <a:schemeClr val="accent6"/>
              </a:solidFill>
              <a:latin typeface="Arial"/>
            </a:endParaRPr>
          </a:p>
          <a:p>
            <a:pPr marL="342900" indent="-342900" algn="l">
              <a:lnSpc>
                <a:spcPct val="90000"/>
              </a:lnSpc>
              <a:buFontTx/>
              <a:buChar char="•"/>
              <a:defRPr/>
            </a:pPr>
            <a:r>
              <a:rPr lang="en-GB" sz="1600" kern="0" dirty="0" smtClean="0">
                <a:solidFill>
                  <a:srgbClr val="333399"/>
                </a:solidFill>
                <a:latin typeface="Arial"/>
              </a:rPr>
              <a:t>Biases for standard scene radiances (clear sky)</a:t>
            </a:r>
          </a:p>
          <a:p>
            <a:pPr marL="342900" indent="-342900" algn="l">
              <a:lnSpc>
                <a:spcPct val="90000"/>
              </a:lnSpc>
              <a:buFontTx/>
              <a:buChar char="•"/>
              <a:defRPr/>
            </a:pPr>
            <a:r>
              <a:rPr lang="en-GB" sz="1600" kern="0" dirty="0" smtClean="0">
                <a:solidFill>
                  <a:srgbClr val="333399"/>
                </a:solidFill>
                <a:latin typeface="Arial"/>
              </a:rPr>
              <a:t>First 2 months data from Metop-B/IASI</a:t>
            </a:r>
          </a:p>
          <a:p>
            <a:pPr marL="342900" indent="-342900" algn="l">
              <a:lnSpc>
                <a:spcPct val="90000"/>
              </a:lnSpc>
              <a:buFontTx/>
              <a:buChar char="•"/>
              <a:defRPr/>
            </a:pPr>
            <a:r>
              <a:rPr lang="en-GB" sz="1600" kern="0" dirty="0" smtClean="0">
                <a:solidFill>
                  <a:srgbClr val="333399"/>
                </a:solidFill>
                <a:latin typeface="Arial"/>
              </a:rPr>
              <a:t>Double differences are small (&lt;|40mK|) for all channels </a:t>
            </a:r>
          </a:p>
          <a:p>
            <a:pPr marL="342900" indent="-342900" algn="l">
              <a:lnSpc>
                <a:spcPct val="90000"/>
              </a:lnSpc>
              <a:buFontTx/>
              <a:buChar char="•"/>
              <a:defRPr/>
            </a:pPr>
            <a:r>
              <a:rPr lang="en-GB" sz="1600" kern="0" dirty="0" err="1" smtClean="0">
                <a:solidFill>
                  <a:srgbClr val="333399"/>
                </a:solidFill>
                <a:latin typeface="Arial"/>
              </a:rPr>
              <a:t>MetopB</a:t>
            </a:r>
            <a:r>
              <a:rPr lang="en-GB" sz="1600" kern="0" dirty="0" smtClean="0">
                <a:solidFill>
                  <a:srgbClr val="333399"/>
                </a:solidFill>
                <a:latin typeface="Arial"/>
              </a:rPr>
              <a:t>/IASI equivalent to </a:t>
            </a:r>
            <a:r>
              <a:rPr lang="en-GB" sz="1600" kern="0" dirty="0" err="1" smtClean="0">
                <a:solidFill>
                  <a:srgbClr val="333399"/>
                </a:solidFill>
                <a:latin typeface="Arial"/>
              </a:rPr>
              <a:t>MetopA</a:t>
            </a:r>
            <a:r>
              <a:rPr lang="en-GB" sz="1600" kern="0" dirty="0" smtClean="0">
                <a:solidFill>
                  <a:srgbClr val="333399"/>
                </a:solidFill>
                <a:latin typeface="Arial"/>
              </a:rPr>
              <a:t>/IASI</a:t>
            </a:r>
          </a:p>
          <a:p>
            <a:pPr marL="342900" indent="-342900" algn="l">
              <a:lnSpc>
                <a:spcPct val="90000"/>
              </a:lnSpc>
              <a:buFontTx/>
              <a:buChar char="•"/>
              <a:defRPr/>
            </a:pPr>
            <a:endParaRPr lang="en-GB" sz="1600" kern="0" dirty="0" smtClean="0">
              <a:solidFill>
                <a:srgbClr val="333399"/>
              </a:solidFill>
              <a:latin typeface="Arial"/>
            </a:endParaRPr>
          </a:p>
        </p:txBody>
      </p:sp>
      <p:pic>
        <p:nvPicPr>
          <p:cNvPr id="2053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5867400"/>
            <a:ext cx="3733800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524000"/>
            <a:ext cx="3609975" cy="290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Content Placeholder 3" descr="pot_rac_metopa_metopb.png"/>
          <p:cNvPicPr>
            <a:picLocks noChangeAspect="1"/>
          </p:cNvPicPr>
          <p:nvPr/>
        </p:nvPicPr>
        <p:blipFill>
          <a:blip r:embed="rId5" cstate="print"/>
          <a:srcRect l="50000" t="75610"/>
          <a:stretch>
            <a:fillRect/>
          </a:stretch>
        </p:blipFill>
        <p:spPr bwMode="auto">
          <a:xfrm>
            <a:off x="4267200" y="2209800"/>
            <a:ext cx="4557713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90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304800"/>
            <a:ext cx="91440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The ingredients for sustaining success in NOAA R2O for </a:t>
            </a:r>
            <a:r>
              <a:rPr lang="en-US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GOES-R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Jordan </a:t>
            </a:r>
            <a:r>
              <a:rPr lang="en-US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Gerth</a:t>
            </a:r>
            <a:endParaRPr lang="en-US" sz="1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CIMSS/SSEC/Univ. of </a:t>
            </a: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Wisconsin</a:t>
            </a:r>
            <a:endParaRPr lang="en-US" sz="16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Madison, WI</a:t>
            </a:r>
            <a:endParaRPr lang="en-US" sz="16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76200" y="1662321"/>
            <a:ext cx="4648200" cy="39295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Learn how 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NOAA Cooperative Institutes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and a 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consolidation of oversight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 satellite research to operations (R2O) programs can </a:t>
            </a:r>
            <a:r>
              <a:rPr lang="en-US" sz="20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improve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the value of 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NOAA’s scientific portfolio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US" sz="20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provide a foundation for enhancing 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NOAA’s operational services 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through:</a:t>
            </a:r>
          </a:p>
          <a:p>
            <a:pPr marL="231775" indent="-231775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Decreasing the time to negotiate the R2O process</a:t>
            </a:r>
          </a:p>
          <a:p>
            <a:pPr marL="231775" indent="-231775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Leveraging existing relationships and infrastructure on the R2O interface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5867800"/>
            <a:ext cx="3733800" cy="9825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00600" y="5438001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This GOES Sounder imagery is sent to forecasters hourly</a:t>
            </a:r>
            <a:endParaRPr lang="en-US" sz="12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02" r="-12102"/>
          <a:stretch>
            <a:fillRect/>
          </a:stretch>
        </p:blipFill>
        <p:spPr>
          <a:xfrm>
            <a:off x="4343400" y="1603650"/>
            <a:ext cx="4979850" cy="38343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67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/>
          <p:cNvSpPr>
            <a:spLocks noChangeArrowheads="1"/>
          </p:cNvSpPr>
          <p:nvPr/>
        </p:nvSpPr>
        <p:spPr bwMode="auto">
          <a:xfrm>
            <a:off x="0" y="0"/>
            <a:ext cx="9144000" cy="1828800"/>
          </a:xfrm>
          <a:prstGeom prst="rect">
            <a:avLst/>
          </a:prstGeom>
          <a:solidFill>
            <a:srgbClr val="01267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3314" name="Rectangle 4"/>
          <p:cNvSpPr txBox="1">
            <a:spLocks noChangeArrowheads="1"/>
          </p:cNvSpPr>
          <p:nvPr/>
        </p:nvSpPr>
        <p:spPr bwMode="auto">
          <a:xfrm>
            <a:off x="0" y="0"/>
            <a:ext cx="9144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100000"/>
              </a:spcBef>
            </a:pPr>
            <a:r>
              <a:rPr lang="en-US" sz="2800" b="1">
                <a:solidFill>
                  <a:schemeClr val="bg1"/>
                </a:solidFill>
                <a:cs typeface="Arial" charset="0"/>
              </a:rPr>
              <a:t>VIIRS Imagery in NinJo</a:t>
            </a:r>
            <a:r>
              <a:rPr lang="en-US" sz="2800">
                <a:solidFill>
                  <a:schemeClr val="bg1"/>
                </a:solidFill>
                <a:cs typeface="Arial" charset="0"/>
              </a:rPr>
              <a:t/>
            </a:r>
            <a:br>
              <a:rPr lang="en-US" sz="2800">
                <a:solidFill>
                  <a:schemeClr val="bg1"/>
                </a:solidFill>
                <a:cs typeface="Arial" charset="0"/>
              </a:rPr>
            </a:br>
            <a:r>
              <a:rPr lang="en-US" sz="2000">
                <a:solidFill>
                  <a:schemeClr val="bg1"/>
                </a:solidFill>
                <a:cs typeface="Arial" charset="0"/>
              </a:rPr>
              <a:t>K. Hungershoefer</a:t>
            </a:r>
            <a:r>
              <a:rPr lang="en-US" sz="2000" baseline="30000">
                <a:solidFill>
                  <a:schemeClr val="bg1"/>
                </a:solidFill>
                <a:cs typeface="Arial" charset="0"/>
              </a:rPr>
              <a:t>1</a:t>
            </a:r>
            <a:r>
              <a:rPr lang="en-US" sz="2000">
                <a:solidFill>
                  <a:schemeClr val="bg1"/>
                </a:solidFill>
                <a:cs typeface="Arial" charset="0"/>
              </a:rPr>
              <a:t>, D. Hoese</a:t>
            </a:r>
            <a:r>
              <a:rPr lang="en-US" sz="2000" baseline="30000">
                <a:solidFill>
                  <a:schemeClr val="bg1"/>
                </a:solidFill>
                <a:cs typeface="Arial" charset="0"/>
              </a:rPr>
              <a:t>2</a:t>
            </a:r>
            <a:r>
              <a:rPr lang="en-US" sz="2000">
                <a:solidFill>
                  <a:schemeClr val="bg1"/>
                </a:solidFill>
                <a:cs typeface="Arial" charset="0"/>
              </a:rPr>
              <a:t>, W. Straka III</a:t>
            </a:r>
            <a:r>
              <a:rPr lang="en-US" sz="2000" baseline="30000">
                <a:solidFill>
                  <a:schemeClr val="bg1"/>
                </a:solidFill>
                <a:cs typeface="Arial" charset="0"/>
              </a:rPr>
              <a:t>2</a:t>
            </a:r>
            <a:r>
              <a:rPr lang="en-US" sz="2000">
                <a:solidFill>
                  <a:schemeClr val="bg1"/>
                </a:solidFill>
                <a:cs typeface="Arial" charset="0"/>
              </a:rPr>
              <a:t>, R. Garcia</a:t>
            </a:r>
            <a:r>
              <a:rPr lang="en-US" sz="2000" baseline="30000">
                <a:solidFill>
                  <a:schemeClr val="bg1"/>
                </a:solidFill>
                <a:cs typeface="Arial" charset="0"/>
              </a:rPr>
              <a:t>2</a:t>
            </a:r>
            <a:r>
              <a:rPr lang="en-US" sz="2000">
                <a:solidFill>
                  <a:schemeClr val="bg1"/>
                </a:solidFill>
                <a:cs typeface="Arial" charset="0"/>
              </a:rPr>
              <a:t>, E. Schiffer</a:t>
            </a:r>
            <a:r>
              <a:rPr lang="en-US" sz="2000" baseline="30000">
                <a:solidFill>
                  <a:schemeClr val="bg1"/>
                </a:solidFill>
                <a:cs typeface="Arial" charset="0"/>
              </a:rPr>
              <a:t>2</a:t>
            </a:r>
            <a:r>
              <a:rPr lang="en-US" sz="2000">
                <a:solidFill>
                  <a:schemeClr val="bg1"/>
                </a:solidFill>
                <a:cs typeface="Arial" charset="0"/>
              </a:rPr>
              <a:t>, J. Asmus</a:t>
            </a:r>
            <a:r>
              <a:rPr lang="en-US" sz="2000" baseline="30000">
                <a:solidFill>
                  <a:schemeClr val="bg1"/>
                </a:solidFill>
                <a:cs typeface="Arial" charset="0"/>
              </a:rPr>
              <a:t>1</a:t>
            </a:r>
            <a:r>
              <a:rPr lang="en-US" sz="2000">
                <a:solidFill>
                  <a:schemeClr val="bg1"/>
                </a:solidFill>
                <a:cs typeface="Arial" charset="0"/>
              </a:rPr>
              <a:t>, K. Strabala</a:t>
            </a:r>
            <a:r>
              <a:rPr lang="en-US" sz="2000" baseline="30000">
                <a:solidFill>
                  <a:schemeClr val="bg1"/>
                </a:solidFill>
                <a:cs typeface="Arial" charset="0"/>
              </a:rPr>
              <a:t>2</a:t>
            </a:r>
          </a:p>
          <a:p>
            <a:pPr algn="ctr"/>
            <a:r>
              <a:rPr lang="en-US" sz="1400" baseline="30000">
                <a:solidFill>
                  <a:schemeClr val="bg1"/>
                </a:solidFill>
                <a:cs typeface="Arial" charset="0"/>
              </a:rPr>
              <a:t>1</a:t>
            </a:r>
            <a:r>
              <a:rPr lang="en-US" sz="1400">
                <a:solidFill>
                  <a:schemeClr val="bg1"/>
                </a:solidFill>
                <a:cs typeface="Arial" charset="0"/>
              </a:rPr>
              <a:t>Deutscher Wetterdienst, Central Development Division, Germany</a:t>
            </a:r>
          </a:p>
          <a:p>
            <a:pPr algn="ctr"/>
            <a:r>
              <a:rPr lang="en-US" sz="1400" baseline="30000">
                <a:solidFill>
                  <a:schemeClr val="bg1"/>
                </a:solidFill>
                <a:cs typeface="Arial" charset="0"/>
              </a:rPr>
              <a:t>2</a:t>
            </a:r>
            <a:r>
              <a:rPr lang="en-US" sz="1400">
                <a:solidFill>
                  <a:schemeClr val="bg1"/>
                </a:solidFill>
                <a:cs typeface="Arial" charset="0"/>
              </a:rPr>
              <a:t>CIMSS/SSEC, University of Wisconsin, USA</a:t>
            </a:r>
          </a:p>
        </p:txBody>
      </p:sp>
      <p:sp>
        <p:nvSpPr>
          <p:cNvPr id="13315" name="Rectangle 5"/>
          <p:cNvSpPr txBox="1">
            <a:spLocks noChangeArrowheads="1"/>
          </p:cNvSpPr>
          <p:nvPr/>
        </p:nvSpPr>
        <p:spPr bwMode="auto">
          <a:xfrm>
            <a:off x="76200" y="1905000"/>
            <a:ext cx="4876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80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000">
                <a:solidFill>
                  <a:srgbClr val="012679"/>
                </a:solidFill>
              </a:rPr>
              <a:t>New satellite data has to be made available in the </a:t>
            </a:r>
            <a:r>
              <a:rPr lang="en-US" sz="2000" b="1">
                <a:solidFill>
                  <a:srgbClr val="012679"/>
                </a:solidFill>
              </a:rPr>
              <a:t>forecasters visualization systems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800">
              <a:solidFill>
                <a:srgbClr val="012679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>
                <a:solidFill>
                  <a:srgbClr val="012679"/>
                </a:solidFill>
              </a:rPr>
              <a:t>CIMSS has developed the CSPP VIIRS re-projection software </a:t>
            </a:r>
            <a:r>
              <a:rPr lang="en-US" sz="2000" b="1">
                <a:solidFill>
                  <a:srgbClr val="012679"/>
                </a:solidFill>
              </a:rPr>
              <a:t>Polar2Grid</a:t>
            </a:r>
            <a:r>
              <a:rPr lang="en-US" sz="2000">
                <a:solidFill>
                  <a:srgbClr val="012679"/>
                </a:solidFill>
              </a:rPr>
              <a:t> to show VIIRS SDR data within </a:t>
            </a:r>
            <a:r>
              <a:rPr lang="en-US" sz="2000" b="1">
                <a:solidFill>
                  <a:srgbClr val="012679"/>
                </a:solidFill>
              </a:rPr>
              <a:t>AWIPS I and II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</a:pPr>
            <a:endParaRPr lang="en-US" sz="800" b="1">
              <a:solidFill>
                <a:srgbClr val="012679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>
                <a:solidFill>
                  <a:srgbClr val="012679"/>
                </a:solidFill>
              </a:rPr>
              <a:t>In cooperation with DWD, CIMSS added the possibility to generate special TIF files for the visualization system </a:t>
            </a:r>
            <a:r>
              <a:rPr lang="en-US" sz="2000" b="1">
                <a:solidFill>
                  <a:srgbClr val="012679"/>
                </a:solidFill>
              </a:rPr>
              <a:t>NinJo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en-US" sz="2000">
              <a:solidFill>
                <a:srgbClr val="012679"/>
              </a:solidFill>
              <a:latin typeface="Calibri" pitchFamily="34" charset="0"/>
            </a:endParaRPr>
          </a:p>
        </p:txBody>
      </p:sp>
      <p:pic>
        <p:nvPicPr>
          <p:cNvPr id="13317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382" y="5791200"/>
            <a:ext cx="3733800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Box 7"/>
          <p:cNvSpPr txBox="1">
            <a:spLocks noChangeArrowheads="1"/>
          </p:cNvSpPr>
          <p:nvPr/>
        </p:nvSpPr>
        <p:spPr bwMode="auto">
          <a:xfrm>
            <a:off x="5715000" y="6188075"/>
            <a:ext cx="3048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i="1">
                <a:latin typeface="Calibri" pitchFamily="34" charset="0"/>
              </a:rPr>
              <a:t>Suomi NPP VIIRS RGB, radar and surface data combined in NinJo</a:t>
            </a:r>
          </a:p>
        </p:txBody>
      </p:sp>
      <p:pic>
        <p:nvPicPr>
          <p:cNvPr id="13320" name="Picture 8" descr="NinJo_130320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1900" y="1981200"/>
            <a:ext cx="3951288" cy="418782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61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639762"/>
            <a:ext cx="9144000" cy="427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The Utilization of Data from </a:t>
            </a:r>
            <a:r>
              <a:rPr lang="en-US" sz="2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Suomi</a:t>
            </a:r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NPP at the</a:t>
            </a:r>
          </a:p>
          <a:p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Met Office (UK)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Satellite Applications, Met Office, Exeter, UK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0" y="1905000"/>
            <a:ext cx="47244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Near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Real Time Reception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800" kern="0" dirty="0" smtClean="0">
                <a:solidFill>
                  <a:schemeClr val="tx2"/>
                </a:solidFill>
                <a:latin typeface="Arial"/>
              </a:rPr>
              <a:t>Modification of our local d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irect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 broadcast reception system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800" kern="0" dirty="0" err="1" smtClean="0">
                <a:solidFill>
                  <a:schemeClr val="tx2"/>
                </a:solidFill>
                <a:latin typeface="Arial"/>
              </a:rPr>
              <a:t>EUMETCast</a:t>
            </a:r>
            <a:r>
              <a:rPr lang="en-US" sz="1800" kern="0" dirty="0" smtClean="0">
                <a:solidFill>
                  <a:schemeClr val="tx2"/>
                </a:solidFill>
                <a:latin typeface="Arial"/>
              </a:rPr>
              <a:t> delivery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800" kern="0" dirty="0" smtClean="0">
                <a:solidFill>
                  <a:schemeClr val="tx2"/>
                </a:solidFill>
                <a:latin typeface="Arial"/>
              </a:rPr>
              <a:t>Use of AAPP and CSPP for preprocessing of data</a:t>
            </a:r>
          </a:p>
          <a:p>
            <a:pPr marL="285750" indent="-285750" algn="l" fontAlgn="base">
              <a:lnSpc>
                <a:spcPct val="90000"/>
              </a:lnSpc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kern="0" dirty="0" smtClean="0">
                <a:solidFill>
                  <a:schemeClr val="tx2"/>
                </a:solidFill>
                <a:latin typeface="Arial"/>
              </a:rPr>
              <a:t>Operational Utilization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800" kern="0" dirty="0" smtClean="0">
                <a:solidFill>
                  <a:schemeClr val="tx2"/>
                </a:solidFill>
                <a:latin typeface="Arial"/>
              </a:rPr>
              <a:t>ATMS &amp; </a:t>
            </a:r>
            <a:r>
              <a:rPr lang="en-US" sz="1800" kern="0" dirty="0" err="1" smtClean="0">
                <a:solidFill>
                  <a:schemeClr val="tx2"/>
                </a:solidFill>
                <a:latin typeface="Arial"/>
              </a:rPr>
              <a:t>CrIS</a:t>
            </a:r>
            <a:r>
              <a:rPr lang="en-US" sz="1800" kern="0" dirty="0" smtClean="0">
                <a:solidFill>
                  <a:schemeClr val="tx2"/>
                </a:solidFill>
                <a:latin typeface="Arial"/>
              </a:rPr>
              <a:t> operationally assimilated into global weather prediction model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800" kern="0" dirty="0" smtClean="0">
                <a:solidFill>
                  <a:schemeClr val="tx2"/>
                </a:solidFill>
                <a:latin typeface="Arial"/>
              </a:rPr>
              <a:t>VIIRS imagery for forecasters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 </a:t>
            </a:r>
            <a:endParaRPr lang="en-US" sz="2000" kern="0" dirty="0">
              <a:solidFill>
                <a:srgbClr val="009999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5867800"/>
            <a:ext cx="3733800" cy="9825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24400" y="1828800"/>
            <a:ext cx="152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/>
              <a:t>Preprocessing system for </a:t>
            </a:r>
            <a:r>
              <a:rPr lang="en-US" sz="1400" i="1" dirty="0" err="1" smtClean="0"/>
              <a:t>ATMS&amp;CrIS&amp;VIIRS</a:t>
            </a:r>
            <a:endParaRPr lang="en-US" sz="1400" i="1" dirty="0"/>
          </a:p>
        </p:txBody>
      </p:sp>
      <p:pic>
        <p:nvPicPr>
          <p:cNvPr id="9" name="Picture 74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1447800"/>
            <a:ext cx="2743200" cy="2055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" name="Picture 9" descr="Obs_index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3581400"/>
            <a:ext cx="2684379" cy="1828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39000" y="3657600"/>
            <a:ext cx="1600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Reduction in forecast error when ATMS &amp; </a:t>
            </a:r>
            <a:r>
              <a:rPr lang="en-US" sz="1400" i="1" dirty="0" err="1" smtClean="0"/>
              <a:t>CrIS</a:t>
            </a:r>
            <a:r>
              <a:rPr lang="en-US" sz="1400" i="1" dirty="0" smtClean="0"/>
              <a:t> data are added to the </a:t>
            </a:r>
          </a:p>
          <a:p>
            <a:r>
              <a:rPr lang="en-US" sz="1400" i="1" dirty="0" smtClean="0"/>
              <a:t>Met Office global NWP system </a:t>
            </a:r>
            <a:endParaRPr lang="en-US" sz="1400" i="1" dirty="0"/>
          </a:p>
        </p:txBody>
      </p:sp>
      <p:pic>
        <p:nvPicPr>
          <p:cNvPr id="12" name="Picture 4" descr="IMG_466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1400" y="5410200"/>
            <a:ext cx="1752600" cy="131455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543800" y="617220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X-band upgraded antenna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81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639762"/>
            <a:ext cx="91440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 smtClean="0"/>
          </a:p>
          <a:p>
            <a:endParaRPr lang="en-US" sz="2800" b="1" dirty="0" smtClean="0"/>
          </a:p>
          <a:p>
            <a:r>
              <a:rPr lang="en-US" sz="2800" b="1" dirty="0" smtClean="0"/>
              <a:t>Sensor Calibration Inter-comparison </a:t>
            </a:r>
          </a:p>
          <a:p>
            <a:r>
              <a:rPr lang="en-US" sz="2800" b="1" dirty="0" smtClean="0"/>
              <a:t>using the </a:t>
            </a:r>
            <a:r>
              <a:rPr lang="en-US" sz="2800" b="1" dirty="0" err="1" smtClean="0"/>
              <a:t>Sonoran</a:t>
            </a:r>
            <a:r>
              <a:rPr lang="en-US" sz="2800" b="1" dirty="0" smtClean="0"/>
              <a:t> Desert</a:t>
            </a:r>
          </a:p>
          <a:p>
            <a:pPr marL="742950" indent="-742950"/>
            <a:r>
              <a:rPr lang="en-US" sz="1600" b="1" dirty="0" smtClean="0"/>
              <a:t>A. </a:t>
            </a:r>
            <a:r>
              <a:rPr lang="en-US" sz="1600" b="1" dirty="0" err="1" smtClean="0"/>
              <a:t>Angal</a:t>
            </a:r>
            <a:r>
              <a:rPr lang="en-US" sz="1600" b="1" dirty="0" smtClean="0"/>
              <a:t> </a:t>
            </a:r>
            <a:r>
              <a:rPr lang="en-US" sz="1600" b="1" baseline="30000" dirty="0" smtClean="0"/>
              <a:t>1</a:t>
            </a:r>
            <a:r>
              <a:rPr lang="en-US" sz="1600" b="1" dirty="0" smtClean="0"/>
              <a:t>, X. </a:t>
            </a:r>
            <a:r>
              <a:rPr lang="en-US" sz="1600" b="1" dirty="0" err="1" smtClean="0"/>
              <a:t>Xiong</a:t>
            </a:r>
            <a:r>
              <a:rPr lang="en-US" sz="1600" b="1" baseline="30000" dirty="0" smtClean="0"/>
              <a:t> 2</a:t>
            </a:r>
            <a:r>
              <a:rPr lang="en-US" sz="1600" b="1" dirty="0" smtClean="0"/>
              <a:t>, A. Wu</a:t>
            </a:r>
            <a:r>
              <a:rPr lang="en-US" sz="1600" b="1" baseline="30000" dirty="0" smtClean="0"/>
              <a:t> 3</a:t>
            </a:r>
            <a:r>
              <a:rPr lang="en-US" sz="1600" b="1" dirty="0" smtClean="0"/>
              <a:t>, G. </a:t>
            </a:r>
            <a:r>
              <a:rPr lang="en-US" sz="1600" b="1" dirty="0" err="1" smtClean="0"/>
              <a:t>Chander</a:t>
            </a:r>
            <a:r>
              <a:rPr lang="en-US" sz="1600" b="1" baseline="30000" dirty="0" smtClean="0"/>
              <a:t> 4</a:t>
            </a:r>
            <a:r>
              <a:rPr lang="en-US" sz="1600" b="1" dirty="0" smtClean="0"/>
              <a:t> and T. </a:t>
            </a:r>
            <a:r>
              <a:rPr lang="en-US" sz="1600" b="1" dirty="0" err="1" smtClean="0"/>
              <a:t>Choi</a:t>
            </a:r>
            <a:r>
              <a:rPr lang="en-US" sz="1600" b="1" baseline="30000" dirty="0" smtClean="0"/>
              <a:t> 3</a:t>
            </a:r>
          </a:p>
          <a:p>
            <a:pPr marL="742950" indent="-742950">
              <a:buAutoNum type="alphaUcPeriod"/>
            </a:pPr>
            <a:endParaRPr lang="en-US" sz="1600" b="1" baseline="30000" dirty="0" smtClean="0"/>
          </a:p>
          <a:p>
            <a:pPr marL="742950" indent="-742950"/>
            <a:r>
              <a:rPr lang="en-US" sz="1600" b="1" baseline="30000" dirty="0" smtClean="0"/>
              <a:t>1 </a:t>
            </a:r>
            <a:r>
              <a:rPr lang="en-US" sz="1600" b="1" dirty="0" smtClean="0"/>
              <a:t> Science Systems and Application Inc.   </a:t>
            </a:r>
            <a:r>
              <a:rPr lang="en-US" sz="1600" b="1" baseline="30000" dirty="0" smtClean="0"/>
              <a:t>2 </a:t>
            </a:r>
            <a:r>
              <a:rPr lang="en-US" sz="1600" b="1" dirty="0" smtClean="0"/>
              <a:t>NASA GSFC  </a:t>
            </a:r>
            <a:r>
              <a:rPr lang="en-US" sz="1600" b="1" baseline="30000" dirty="0" smtClean="0"/>
              <a:t>3 </a:t>
            </a:r>
            <a:r>
              <a:rPr lang="en-US" sz="1600" b="1" dirty="0" smtClean="0"/>
              <a:t> Sigma Space Corp.  </a:t>
            </a:r>
            <a:r>
              <a:rPr lang="en-US" sz="1600" b="1" baseline="30000" dirty="0" smtClean="0"/>
              <a:t>4</a:t>
            </a:r>
            <a:r>
              <a:rPr lang="en-US" sz="1600" b="1" dirty="0" smtClean="0"/>
              <a:t> SGT/USGS EROS</a:t>
            </a:r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endParaRPr lang="en-US" sz="1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76200" y="1905000"/>
            <a:ext cx="47244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90600" eaLnBrk="0" hangingPunct="0">
              <a:spcBef>
                <a:spcPct val="50000"/>
              </a:spcBef>
            </a:pPr>
            <a:r>
              <a:rPr lang="en-US" sz="1900" dirty="0" smtClean="0">
                <a:solidFill>
                  <a:schemeClr val="tx1"/>
                </a:solidFill>
              </a:rPr>
              <a:t>The </a:t>
            </a:r>
            <a:r>
              <a:rPr lang="en-US" sz="1900" dirty="0" err="1" smtClean="0">
                <a:solidFill>
                  <a:schemeClr val="tx1"/>
                </a:solidFill>
              </a:rPr>
              <a:t>Sonoran</a:t>
            </a:r>
            <a:r>
              <a:rPr lang="en-US" sz="1900" dirty="0" smtClean="0">
                <a:solidFill>
                  <a:schemeClr val="tx1"/>
                </a:solidFill>
              </a:rPr>
              <a:t> Desert (+32.35°,-114.65°) is a large flat area, partially vegetated, with typical horizontal visibilities of around 30-45 km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600" dirty="0" smtClean="0">
                <a:solidFill>
                  <a:srgbClr val="0070C0"/>
                </a:solidFill>
              </a:rPr>
              <a:t>The goal of this work is to demonstrate the suitability and assess its temporal stability for sensor calibration </a:t>
            </a:r>
            <a:r>
              <a:rPr lang="en-US" sz="1600" dirty="0" err="1" smtClean="0">
                <a:solidFill>
                  <a:srgbClr val="0070C0"/>
                </a:solidFill>
              </a:rPr>
              <a:t>intercomparison</a:t>
            </a:r>
            <a:r>
              <a:rPr lang="en-US" sz="1600" dirty="0" smtClean="0">
                <a:solidFill>
                  <a:srgbClr val="0070C0"/>
                </a:solidFill>
              </a:rPr>
              <a:t> efforts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600" dirty="0" smtClean="0">
                <a:solidFill>
                  <a:srgbClr val="0070C0"/>
                </a:solidFill>
              </a:rPr>
              <a:t>Study uses measurements from Terra and Aqua MODIS, </a:t>
            </a:r>
            <a:r>
              <a:rPr lang="en-US" sz="1600" dirty="0" err="1" smtClean="0">
                <a:solidFill>
                  <a:srgbClr val="0070C0"/>
                </a:solidFill>
              </a:rPr>
              <a:t>Landsat</a:t>
            </a:r>
            <a:r>
              <a:rPr lang="en-US" sz="1600" dirty="0" smtClean="0">
                <a:solidFill>
                  <a:srgbClr val="0070C0"/>
                </a:solidFill>
              </a:rPr>
              <a:t> 7 Enhanced Thematic </a:t>
            </a:r>
            <a:r>
              <a:rPr lang="en-US" sz="1600" dirty="0" err="1" smtClean="0">
                <a:solidFill>
                  <a:srgbClr val="0070C0"/>
                </a:solidFill>
              </a:rPr>
              <a:t>Mapper</a:t>
            </a:r>
            <a:r>
              <a:rPr lang="en-US" sz="1600" dirty="0" smtClean="0">
                <a:solidFill>
                  <a:srgbClr val="0070C0"/>
                </a:solidFill>
              </a:rPr>
              <a:t> (ETM+), and </a:t>
            </a:r>
            <a:r>
              <a:rPr lang="en-US" sz="1600" dirty="0" err="1" smtClean="0">
                <a:solidFill>
                  <a:srgbClr val="0070C0"/>
                </a:solidFill>
              </a:rPr>
              <a:t>Landsat</a:t>
            </a:r>
            <a:r>
              <a:rPr lang="en-US" sz="1600" dirty="0" smtClean="0">
                <a:solidFill>
                  <a:srgbClr val="0070C0"/>
                </a:solidFill>
              </a:rPr>
              <a:t> 5 Thematic </a:t>
            </a:r>
            <a:r>
              <a:rPr lang="en-US" sz="1600" dirty="0" err="1" smtClean="0">
                <a:solidFill>
                  <a:srgbClr val="0070C0"/>
                </a:solidFill>
              </a:rPr>
              <a:t>Mapper</a:t>
            </a:r>
            <a:r>
              <a:rPr lang="en-US" sz="1600" dirty="0" smtClean="0">
                <a:solidFill>
                  <a:srgbClr val="0070C0"/>
                </a:solidFill>
              </a:rPr>
              <a:t> (TM)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600" dirty="0" err="1" smtClean="0">
                <a:solidFill>
                  <a:srgbClr val="0070C0"/>
                </a:solidFill>
              </a:rPr>
              <a:t>Landsat</a:t>
            </a:r>
            <a:r>
              <a:rPr lang="en-US" sz="1600" dirty="0" smtClean="0">
                <a:solidFill>
                  <a:srgbClr val="0070C0"/>
                </a:solidFill>
              </a:rPr>
              <a:t> Climate Data Record (CDR) Surface Reflectance product generated using ETM+ has been used to assess the suitability of the </a:t>
            </a:r>
            <a:r>
              <a:rPr lang="en-US" sz="1600" dirty="0" err="1" smtClean="0">
                <a:solidFill>
                  <a:srgbClr val="0070C0"/>
                </a:solidFill>
              </a:rPr>
              <a:t>Sonoran</a:t>
            </a:r>
            <a:r>
              <a:rPr lang="en-US" sz="1600" dirty="0" smtClean="0">
                <a:solidFill>
                  <a:srgbClr val="0070C0"/>
                </a:solidFill>
              </a:rPr>
              <a:t> desert target for long-term radiometric calibration.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</a:rPr>
              <a:t> </a:t>
            </a:r>
            <a:endParaRPr lang="en-US" sz="1600" kern="0" dirty="0">
              <a:solidFill>
                <a:srgbClr val="0070C0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5867800"/>
            <a:ext cx="3733800" cy="9825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05400" y="525780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90600" eaLnBrk="0" hangingPunct="0">
              <a:spcBef>
                <a:spcPct val="50000"/>
              </a:spcBef>
            </a:pPr>
            <a:r>
              <a:rPr lang="en-US" sz="1400" dirty="0" err="1" smtClean="0"/>
              <a:t>Sonoran</a:t>
            </a:r>
            <a:r>
              <a:rPr lang="en-US" sz="1400" dirty="0" smtClean="0"/>
              <a:t> Desert seen by </a:t>
            </a:r>
            <a:r>
              <a:rPr lang="en-US" sz="1400" dirty="0" err="1" smtClean="0"/>
              <a:t>Landsat</a:t>
            </a:r>
            <a:r>
              <a:rPr lang="en-US" sz="1400" dirty="0" smtClean="0"/>
              <a:t> 5 Thematic </a:t>
            </a:r>
            <a:r>
              <a:rPr lang="en-US" sz="1400" dirty="0" err="1" smtClean="0"/>
              <a:t>Mapper</a:t>
            </a:r>
            <a:r>
              <a:rPr lang="en-US" sz="1400" dirty="0" smtClean="0"/>
              <a:t> (RGB composite)</a:t>
            </a:r>
            <a:endParaRPr lang="en-US" sz="1400" dirty="0"/>
          </a:p>
        </p:txBody>
      </p:sp>
      <p:grpSp>
        <p:nvGrpSpPr>
          <p:cNvPr id="2" name="Group 8"/>
          <p:cNvGrpSpPr/>
          <p:nvPr/>
        </p:nvGrpSpPr>
        <p:grpSpPr>
          <a:xfrm>
            <a:off x="4876800" y="2057400"/>
            <a:ext cx="4267200" cy="2743200"/>
            <a:chOff x="270640" y="126170"/>
            <a:chExt cx="8553067" cy="4883205"/>
          </a:xfrm>
        </p:grpSpPr>
        <p:pic>
          <p:nvPicPr>
            <p:cNvPr id="10" name="Picture 9" descr="LT50380381984161XXX08_B3_RGB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0640" y="164575"/>
              <a:ext cx="2034907" cy="1828800"/>
            </a:xfrm>
            <a:prstGeom prst="rect">
              <a:avLst/>
            </a:prstGeom>
          </p:spPr>
        </p:pic>
        <p:pic>
          <p:nvPicPr>
            <p:cNvPr id="11" name="Picture 10" descr="LT50380381988252XXX03_B3_RGB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82915" y="164575"/>
              <a:ext cx="2028755" cy="1828800"/>
            </a:xfrm>
            <a:prstGeom prst="rect">
              <a:avLst/>
            </a:prstGeom>
          </p:spPr>
        </p:pic>
        <p:pic>
          <p:nvPicPr>
            <p:cNvPr id="12" name="Picture 11" descr="LT50380381992199XXX02_B3_RGB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72000" y="126170"/>
              <a:ext cx="2022935" cy="1828800"/>
            </a:xfrm>
            <a:prstGeom prst="rect">
              <a:avLst/>
            </a:prstGeom>
          </p:spPr>
        </p:pic>
        <p:pic>
          <p:nvPicPr>
            <p:cNvPr id="13" name="Picture 12" descr="LT50380381996274XXX01_B3_RGB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61085" y="126170"/>
              <a:ext cx="2016342" cy="1828800"/>
            </a:xfrm>
            <a:prstGeom prst="rect">
              <a:avLst/>
            </a:prstGeom>
          </p:spPr>
        </p:pic>
        <p:pic>
          <p:nvPicPr>
            <p:cNvPr id="14" name="Picture 13" descr="LT50380382000269XXX02_B3_RGB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5231" y="2406705"/>
              <a:ext cx="2010874" cy="1828800"/>
            </a:xfrm>
            <a:prstGeom prst="rect">
              <a:avLst/>
            </a:prstGeom>
          </p:spPr>
        </p:pic>
        <p:pic>
          <p:nvPicPr>
            <p:cNvPr id="15" name="Picture 14" descr="LT50380382004264EDC00_B3_RGB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21320" y="2406705"/>
              <a:ext cx="2044231" cy="1828800"/>
            </a:xfrm>
            <a:prstGeom prst="rect">
              <a:avLst/>
            </a:prstGeom>
          </p:spPr>
        </p:pic>
        <p:pic>
          <p:nvPicPr>
            <p:cNvPr id="16" name="Picture 15" descr="LT50380382008259EDC00_B3_RGB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72000" y="2406705"/>
              <a:ext cx="2063295" cy="1828800"/>
            </a:xfrm>
            <a:prstGeom prst="rect">
              <a:avLst/>
            </a:prstGeom>
          </p:spPr>
        </p:pic>
        <p:pic>
          <p:nvPicPr>
            <p:cNvPr id="17" name="Picture 16" descr="LT50380382011251EDC00_B3_RGB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61085" y="2406705"/>
              <a:ext cx="2062622" cy="18288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93095" y="2008015"/>
              <a:ext cx="1267365" cy="54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1984</a:t>
              </a:r>
              <a:endParaRPr lang="en-US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805369" y="2022734"/>
              <a:ext cx="1267365" cy="54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1988</a:t>
              </a:r>
              <a:endParaRPr lang="en-US" sz="1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071266" y="2008015"/>
              <a:ext cx="1267365" cy="54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1992</a:t>
              </a:r>
              <a:endParaRPr lang="en-US" sz="1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337160" y="2008015"/>
              <a:ext cx="1267365" cy="54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1996</a:t>
              </a:r>
              <a:endParaRPr lang="en-US" sz="14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93095" y="4465936"/>
              <a:ext cx="1267365" cy="54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2000</a:t>
              </a:r>
              <a:endParaRPr lang="en-US" sz="14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766965" y="4427530"/>
              <a:ext cx="1267365" cy="54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2004</a:t>
              </a:r>
              <a:endParaRPr lang="en-US" sz="14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32859" y="4389125"/>
              <a:ext cx="1267365" cy="54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2008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183540" y="4389125"/>
              <a:ext cx="1267365" cy="54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2011</a:t>
              </a:r>
              <a:endParaRPr lang="en-US" sz="1400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37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-685800" y="381000"/>
            <a:ext cx="105156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Snowfall Rate Retrieval Using Passive Microwave Measurements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7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7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Huan </a:t>
            </a:r>
            <a:r>
              <a:rPr lang="en-US" sz="17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Meng</a:t>
            </a:r>
            <a:r>
              <a:rPr lang="en-US" sz="17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7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7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Banghua Yan, </a:t>
            </a:r>
            <a:r>
              <a:rPr lang="en-US" sz="17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7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Ralph Ferraro, </a:t>
            </a:r>
            <a:r>
              <a:rPr lang="en-US" sz="17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7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Cezar </a:t>
            </a:r>
            <a:r>
              <a:rPr lang="en-US" sz="17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Kongoli</a:t>
            </a:r>
            <a:r>
              <a:rPr lang="en-US" sz="17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7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7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Nai-Yu Wang, </a:t>
            </a:r>
            <a:r>
              <a:rPr lang="en-US" sz="17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7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Limin Zhao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NOAA/NESDIS/STAR, </a:t>
            </a:r>
            <a:r>
              <a:rPr lang="en-US" sz="16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NOAA/NESDIS/OSPO, </a:t>
            </a:r>
            <a:r>
              <a:rPr lang="en-US" sz="16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UMCP/ESSIC/CICS</a:t>
            </a:r>
            <a:endParaRPr lang="en-US" sz="16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0" y="1447800"/>
            <a:ext cx="53340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Operational AMSU/MHS snowfall rate product</a:t>
            </a:r>
          </a:p>
          <a:p>
            <a:pPr marL="742950" lvl="1" indent="-285750" algn="l" fontAlgn="base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FontTx/>
              <a:buChar char="–"/>
            </a:pPr>
            <a:r>
              <a:rPr lang="en-US" sz="2400" kern="0" dirty="0" smtClean="0">
                <a:solidFill>
                  <a:srgbClr val="009999"/>
                </a:solidFill>
                <a:latin typeface="Arial"/>
              </a:rPr>
              <a:t>Global, over land, water equivalent</a:t>
            </a:r>
          </a:p>
          <a:p>
            <a:pPr marL="742950" lvl="1" indent="-285750" algn="l" fontAlgn="base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FontTx/>
              <a:buChar char="–"/>
            </a:pPr>
            <a:r>
              <a:rPr lang="en-US" sz="2400" kern="0" dirty="0" smtClean="0">
                <a:solidFill>
                  <a:srgbClr val="009999"/>
                </a:solidFill>
                <a:latin typeface="Arial"/>
              </a:rPr>
              <a:t>Aboard four satellites(NOAA-18/19 and </a:t>
            </a:r>
            <a:r>
              <a:rPr lang="en-US" sz="2400" kern="0" dirty="0" err="1" smtClean="0">
                <a:solidFill>
                  <a:srgbClr val="009999"/>
                </a:solidFill>
                <a:latin typeface="Arial"/>
              </a:rPr>
              <a:t>Metop</a:t>
            </a:r>
            <a:r>
              <a:rPr lang="en-US" sz="2400" kern="0" dirty="0" smtClean="0">
                <a:solidFill>
                  <a:srgbClr val="009999"/>
                </a:solidFill>
                <a:latin typeface="Arial"/>
              </a:rPr>
              <a:t>-A/-B), up to eight retrievals per day at any location at near real-time</a:t>
            </a:r>
          </a:p>
          <a:p>
            <a:pPr marL="742950" lvl="1" indent="-285750" algn="l" fontAlgn="base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FontTx/>
              <a:buChar char="–"/>
            </a:pPr>
            <a:r>
              <a:rPr lang="en-US" sz="2400" kern="0" dirty="0" smtClean="0">
                <a:solidFill>
                  <a:srgbClr val="009999"/>
                </a:solidFill>
                <a:latin typeface="Arial"/>
              </a:rPr>
              <a:t>Validated against radar and gauge snowfall data</a:t>
            </a:r>
          </a:p>
          <a:p>
            <a:pPr marL="742950" lvl="1" indent="-285750" algn="l" fontAlgn="base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FontTx/>
              <a:buChar char="–"/>
            </a:pPr>
            <a:r>
              <a:rPr lang="en-US" sz="2400" kern="0" dirty="0" smtClean="0">
                <a:solidFill>
                  <a:srgbClr val="009999"/>
                </a:solidFill>
                <a:latin typeface="Arial"/>
              </a:rPr>
              <a:t>Applications in hydrology, blended precipitation products, weather forecast etc.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lvl="0" indent="-342900" algn="l" fontAlgn="base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FontTx/>
              <a:buChar char="•"/>
            </a:pPr>
            <a:r>
              <a:rPr lang="en-US" sz="2800" kern="0" dirty="0" smtClean="0">
                <a:solidFill>
                  <a:srgbClr val="333399"/>
                </a:solidFill>
                <a:latin typeface="Arial"/>
              </a:rPr>
              <a:t>ATMS snowfall algorithms under development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lvl="1" indent="-285750" algn="l" fontAlgn="base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FontTx/>
              <a:buChar char="–"/>
            </a:pPr>
            <a:r>
              <a:rPr lang="en-US" sz="2400" kern="0" dirty="0" smtClean="0">
                <a:solidFill>
                  <a:srgbClr val="009999"/>
                </a:solidFill>
                <a:latin typeface="Arial"/>
              </a:rPr>
              <a:t>A JPSS RRPG project</a:t>
            </a:r>
          </a:p>
          <a:p>
            <a:pPr marL="742950" lvl="1" indent="-285750" algn="l" fontAlgn="base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FontTx/>
              <a:buChar char="–"/>
            </a:pPr>
            <a:r>
              <a:rPr lang="en-US" sz="2400" kern="0" dirty="0" smtClean="0">
                <a:solidFill>
                  <a:srgbClr val="009999"/>
                </a:solidFill>
                <a:latin typeface="Arial"/>
              </a:rPr>
              <a:t>Two algorithms: snowfall detection and snowfall rate</a:t>
            </a:r>
          </a:p>
          <a:p>
            <a:pPr marL="742950" lvl="1" indent="-285750" algn="l" fontAlgn="base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FontTx/>
              <a:buChar char="–"/>
            </a:pPr>
            <a:r>
              <a:rPr lang="en-US" sz="2400" kern="0" dirty="0" smtClean="0">
                <a:solidFill>
                  <a:srgbClr val="009999"/>
                </a:solidFill>
                <a:latin typeface="Arial"/>
              </a:rPr>
              <a:t>Completion by December 2013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5875421"/>
            <a:ext cx="3733800" cy="982579"/>
          </a:xfrm>
          <a:prstGeom prst="rect">
            <a:avLst/>
          </a:prstGeom>
        </p:spPr>
      </p:pic>
      <p:pic>
        <p:nvPicPr>
          <p:cNvPr id="9" name="Picture 8" descr="sfr_moaa_20130209_012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0" y="1295400"/>
            <a:ext cx="3810000" cy="1981200"/>
          </a:xfrm>
          <a:prstGeom prst="rect">
            <a:avLst/>
          </a:prstGeom>
        </p:spPr>
      </p:pic>
      <p:pic>
        <p:nvPicPr>
          <p:cNvPr id="10" name="Picture 9" descr="CREF_20130209_012730_moa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0" y="3276600"/>
            <a:ext cx="3810000" cy="2133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57800" y="541020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AMSU/MHS snowfall rate (top) and NEXRAD reflectivity (bottom)</a:t>
            </a:r>
            <a:endParaRPr lang="en-US" sz="14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16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lang="en-US" dirty="0" smtClean="0"/>
              <a:t>NSC-2013 Poster </a:t>
            </a:r>
            <a:r>
              <a:rPr lang="en-US" dirty="0" smtClean="0"/>
              <a:t>Plan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(NCWCP atrium)</a:t>
            </a:r>
            <a:endParaRPr lang="en-US" dirty="0"/>
          </a:p>
        </p:txBody>
      </p:sp>
      <p:sp>
        <p:nvSpPr>
          <p:cNvPr id="4" name="Isosceles Triangle 3"/>
          <p:cNvSpPr/>
          <p:nvPr/>
        </p:nvSpPr>
        <p:spPr>
          <a:xfrm rot="-5400000">
            <a:off x="1714500" y="-342900"/>
            <a:ext cx="5257800" cy="8229600"/>
          </a:xfrm>
          <a:prstGeom prst="triangle">
            <a:avLst>
              <a:gd name="adj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-1080000">
            <a:off x="169475" y="2189584"/>
            <a:ext cx="5953069" cy="64008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                                                   ~75’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080000">
            <a:off x="26823" y="4822318"/>
            <a:ext cx="6828303" cy="64633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                                                                      </a:t>
            </a:r>
          </a:p>
          <a:p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                                                          ~90’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-1080000">
            <a:off x="5814096" y="1823753"/>
            <a:ext cx="1059852" cy="67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STAIRS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21124380">
            <a:off x="4867785" y="2886283"/>
            <a:ext cx="549020" cy="4788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-1020000">
            <a:off x="1894374" y="3149500"/>
            <a:ext cx="549020" cy="4788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-1020000">
            <a:off x="2433406" y="2974813"/>
            <a:ext cx="549020" cy="4788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0" y="4447913"/>
            <a:ext cx="549020" cy="4788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-1020000">
            <a:off x="3494574" y="2670013"/>
            <a:ext cx="549020" cy="4788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rot="20408061">
            <a:off x="4033606" y="2497993"/>
            <a:ext cx="549020" cy="4788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960000">
            <a:off x="826614" y="3992175"/>
            <a:ext cx="549020" cy="4788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960000">
            <a:off x="2045814" y="4449375"/>
            <a:ext cx="549020" cy="4788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960000">
            <a:off x="2586766" y="4601775"/>
            <a:ext cx="549020" cy="4788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rot="960000">
            <a:off x="3950814" y="5058975"/>
            <a:ext cx="549020" cy="4788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rot="960000">
            <a:off x="4491766" y="5211375"/>
            <a:ext cx="549020" cy="4788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rot="960000">
            <a:off x="5634765" y="5561138"/>
            <a:ext cx="549020" cy="4788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828800" y="3733800"/>
            <a:ext cx="549020" cy="4788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62200" y="3733800"/>
            <a:ext cx="549020" cy="4788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228600" y="1295400"/>
            <a:ext cx="304800" cy="304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 rot="960000">
            <a:off x="6168166" y="5713538"/>
            <a:ext cx="549020" cy="4788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791994" y="3588208"/>
            <a:ext cx="549020" cy="4788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33400" y="1261646"/>
            <a:ext cx="2782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= 25’ 2” between columns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5181600" y="5410200"/>
            <a:ext cx="304800" cy="304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3352800" y="4800600"/>
            <a:ext cx="304800" cy="304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4800600" y="1981200"/>
            <a:ext cx="304800" cy="304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3048000" y="2514600"/>
            <a:ext cx="304800" cy="304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1524000" y="4191000"/>
            <a:ext cx="304800" cy="304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1447800" y="3048000"/>
            <a:ext cx="304800" cy="304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6858000" y="5943600"/>
            <a:ext cx="304800" cy="304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184780" y="3733800"/>
            <a:ext cx="549020" cy="4788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733800" y="3733800"/>
            <a:ext cx="549020" cy="4788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267200" y="3733800"/>
            <a:ext cx="549020" cy="4788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867400" y="4447913"/>
            <a:ext cx="549020" cy="4788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324600" y="3581400"/>
            <a:ext cx="549020" cy="4788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 rot="20609495">
            <a:off x="827092" y="3506017"/>
            <a:ext cx="549020" cy="4788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8153400" y="6324600"/>
            <a:ext cx="304800" cy="304800"/>
          </a:xfrm>
          <a:prstGeom prst="ellipse">
            <a:avLst/>
          </a:prstGeom>
          <a:gradFill>
            <a:gsLst>
              <a:gs pos="0">
                <a:srgbClr val="FFC000"/>
              </a:gs>
              <a:gs pos="77000">
                <a:srgbClr val="9CB86E"/>
              </a:gs>
              <a:gs pos="100000">
                <a:srgbClr val="156B13"/>
              </a:gs>
            </a:gsLst>
            <a:lin ang="108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8153400" y="4267200"/>
            <a:ext cx="304800" cy="304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8153400" y="2438400"/>
            <a:ext cx="304800" cy="304800"/>
          </a:xfrm>
          <a:prstGeom prst="ellipse">
            <a:avLst/>
          </a:prstGeom>
          <a:gradFill>
            <a:gsLst>
              <a:gs pos="0">
                <a:srgbClr val="FFC000"/>
              </a:gs>
              <a:gs pos="15000">
                <a:srgbClr val="FFC000"/>
              </a:gs>
              <a:gs pos="100000">
                <a:srgbClr val="FFFF00"/>
              </a:gs>
            </a:gsLst>
            <a:lin ang="108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8153400" y="914400"/>
            <a:ext cx="304800" cy="304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228600" y="1676400"/>
            <a:ext cx="304800" cy="304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93721" y="1642646"/>
            <a:ext cx="2706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= 16’ 8” between columns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6200" y="914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Columns   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228600" y="2057400"/>
            <a:ext cx="304800" cy="304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93721" y="1981200"/>
            <a:ext cx="28590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= 11’ 11” between columns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437565" y="5791200"/>
            <a:ext cx="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486400" y="5486400"/>
            <a:ext cx="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800600" y="5257800"/>
            <a:ext cx="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810000" y="4953000"/>
            <a:ext cx="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8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932365" y="4648200"/>
            <a:ext cx="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9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828800" y="4355068"/>
            <a:ext cx="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027365" y="4038600"/>
            <a:ext cx="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13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513765" y="5486400"/>
            <a:ext cx="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562600" y="5181600"/>
            <a:ext cx="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18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800600" y="4964668"/>
            <a:ext cx="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810000" y="4659868"/>
            <a:ext cx="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22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971800" y="4343400"/>
            <a:ext cx="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23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981200" y="4038600"/>
            <a:ext cx="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26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143000" y="3745468"/>
            <a:ext cx="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27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208965" y="4431268"/>
            <a:ext cx="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33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142165" y="4431268"/>
            <a:ext cx="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36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608765" y="3733800"/>
            <a:ext cx="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37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084765" y="3733800"/>
            <a:ext cx="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42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590800" y="3733800"/>
            <a:ext cx="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43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666165" y="3288268"/>
            <a:ext cx="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47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084765" y="3440668"/>
            <a:ext cx="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60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608765" y="3429000"/>
            <a:ext cx="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55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713165" y="3440668"/>
            <a:ext cx="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64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2590800" y="3440668"/>
            <a:ext cx="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61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828800" y="3200400"/>
            <a:ext cx="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74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779965" y="2895600"/>
            <a:ext cx="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71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143000" y="3429000"/>
            <a:ext cx="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75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638800" y="3581400"/>
            <a:ext cx="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32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218365" y="2831068"/>
            <a:ext cx="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65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705600" y="3581400"/>
            <a:ext cx="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29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389565" y="2743200"/>
            <a:ext cx="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70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380165" y="2438400"/>
            <a:ext cx="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67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599365" y="3288268"/>
            <a:ext cx="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50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218365" y="2526268"/>
            <a:ext cx="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77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267200" y="2133600"/>
            <a:ext cx="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79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352800" y="2450068"/>
            <a:ext cx="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82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667000" y="2602468"/>
            <a:ext cx="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83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752600" y="2907268"/>
            <a:ext cx="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86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1066800" y="3135868"/>
            <a:ext cx="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87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1713165" y="3733800"/>
            <a:ext cx="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46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208965" y="4126468"/>
            <a:ext cx="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51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5105400" y="4126468"/>
            <a:ext cx="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54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3697036" y="6477000"/>
            <a:ext cx="2779964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SECURITY DESK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 rot="20451599" flipV="1">
            <a:off x="6410503" y="2562153"/>
            <a:ext cx="301012" cy="6494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6437565" y="2590800"/>
            <a:ext cx="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89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91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2800" b="1" dirty="0" smtClean="0"/>
              <a:t>Suomi NPP (</a:t>
            </a:r>
            <a:r>
              <a:rPr lang="en-US" sz="2800" b="1" dirty="0"/>
              <a:t>SNPP) </a:t>
            </a:r>
            <a:r>
              <a:rPr lang="en-US" sz="2800" b="1" dirty="0" smtClean="0"/>
              <a:t>VIIRS </a:t>
            </a:r>
            <a:r>
              <a:rPr lang="en-US" sz="2800" b="1" dirty="0"/>
              <a:t>Active Fire Data for Fire Management and Fire Weather </a:t>
            </a:r>
            <a:r>
              <a:rPr lang="en-US" sz="2800" b="1" dirty="0" smtClean="0"/>
              <a:t>Applications</a:t>
            </a:r>
            <a:br>
              <a:rPr lang="en-US" sz="2800" b="1" dirty="0" smtClean="0"/>
            </a:b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Evan Ellicott</a:t>
            </a:r>
            <a:b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Department of Geographical Sciences, University of Maryland, College Park,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MD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1"/>
            <a:ext cx="4572000" cy="3276600"/>
          </a:xfrm>
        </p:spPr>
        <p:txBody>
          <a:bodyPr>
            <a:normAutofit fontScale="92500" lnSpcReduction="10000"/>
          </a:bodyPr>
          <a:lstStyle/>
          <a:p>
            <a:pPr marL="171450" indent="-171450"/>
            <a:r>
              <a:rPr lang="en-US" sz="2400" dirty="0">
                <a:latin typeface="Corbel" pitchFamily="34" charset="0"/>
                <a:cs typeface="Arial" charset="0"/>
              </a:rPr>
              <a:t>The VIIRS Active Fire product is </a:t>
            </a:r>
            <a:r>
              <a:rPr lang="en-US" sz="2400" dirty="0" smtClean="0">
                <a:latin typeface="Corbel" pitchFamily="34" charset="0"/>
              </a:rPr>
              <a:t>used </a:t>
            </a:r>
            <a:r>
              <a:rPr lang="en-US" sz="2400" dirty="0">
                <a:latin typeface="Corbel" pitchFamily="34" charset="0"/>
              </a:rPr>
              <a:t>by real-time resource and disaster management; air quality monitoring; ecosystem monitoring; climate studies, etc</a:t>
            </a:r>
            <a:r>
              <a:rPr lang="en-US" sz="2000" dirty="0" smtClean="0">
                <a:latin typeface="Corbel" pitchFamily="34" charset="0"/>
              </a:rPr>
              <a:t>.</a:t>
            </a:r>
          </a:p>
          <a:p>
            <a:pPr marL="171450" indent="-171450"/>
            <a:r>
              <a:rPr lang="en-US" sz="2000" b="1" dirty="0">
                <a:latin typeface="Corbel" pitchFamily="34" charset="0"/>
              </a:rPr>
              <a:t>The goals of the VIIRS AF </a:t>
            </a:r>
            <a:r>
              <a:rPr lang="en-US" sz="2000" b="1" dirty="0" smtClean="0">
                <a:latin typeface="Corbel" pitchFamily="34" charset="0"/>
              </a:rPr>
              <a:t>Proving Ground </a:t>
            </a:r>
            <a:r>
              <a:rPr lang="en-US" sz="2000" b="1" dirty="0">
                <a:latin typeface="Corbel" pitchFamily="34" charset="0"/>
              </a:rPr>
              <a:t>project are product evaluation and improvement and the development of a near-real-time enhanced product delivery system to support fire management and NOAA operations</a:t>
            </a:r>
            <a:r>
              <a:rPr lang="en-US" sz="2000" b="1" dirty="0" smtClean="0">
                <a:latin typeface="Corbel" pitchFamily="34" charset="0"/>
              </a:rPr>
              <a:t>.</a:t>
            </a:r>
            <a:endParaRPr lang="en-US" sz="2000" dirty="0">
              <a:latin typeface="Corbel" pitchFamily="34" charset="0"/>
            </a:endParaRPr>
          </a:p>
          <a:p>
            <a:endParaRPr lang="en-US" dirty="0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82897"/>
            <a:ext cx="4035670" cy="259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026270" y="4093452"/>
            <a:ext cx="41939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Screen capture of interactive data map from VIIRS AF website</a:t>
            </a:r>
            <a:endParaRPr lang="en-US" sz="12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5026270" y="3733800"/>
            <a:ext cx="41939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http://viirsfire.geog.umd.edu/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698491"/>
            <a:ext cx="2794659" cy="21595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7102" y="4800600"/>
            <a:ext cx="2895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orbel" pitchFamily="34" charset="0"/>
              </a:rPr>
              <a:t>Evaluation of VIIRS AF product from 2012 U.S. wildfire season demonstrates utility and accuracy</a:t>
            </a:r>
            <a:r>
              <a:rPr lang="en-US" b="1" dirty="0" smtClean="0">
                <a:solidFill>
                  <a:srgbClr val="C00000"/>
                </a:solidFill>
                <a:latin typeface="Corbel" pitchFamily="34" charset="0"/>
              </a:rPr>
              <a:t>.</a:t>
            </a:r>
            <a:r>
              <a:rPr lang="en-US" dirty="0" smtClean="0"/>
              <a:t> </a:t>
            </a:r>
          </a:p>
          <a:p>
            <a:r>
              <a:rPr lang="en-US" sz="1200" i="1" dirty="0" smtClean="0"/>
              <a:t>At Right:  Example evaluation from the Whitewater-Baldy fire, NM</a:t>
            </a:r>
            <a:endParaRPr lang="en-US" sz="1200" i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547876"/>
            <a:ext cx="3173346" cy="23101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200" y="6535024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18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457200"/>
            <a:ext cx="91440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On-orbit characterization of the GOES Imager channel-to-channel co-registration and correction algorithm evaluation</a:t>
            </a:r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Michael G. Grotenhuis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ERT, Inc. @ NOAA/NESDIS Center for Satellite Applications and Research (STAR)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College Park, MD</a:t>
            </a:r>
            <a:endParaRPr lang="en-US" sz="1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76200" y="1752600"/>
            <a:ext cx="54102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GOES-13 Imager infrared channel-to-channel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co-registration error has been characterized and a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resampling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correction algorithm has been evaluated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STAR characterized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 the co-registration error, which sometimes exceeds specifications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STAR evaluated the proposed co-registration correction algorithm for image quality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5867800"/>
            <a:ext cx="3733800" cy="982579"/>
          </a:xfrm>
          <a:prstGeom prst="rect">
            <a:avLst/>
          </a:prstGeom>
        </p:spPr>
      </p:pic>
      <p:pic>
        <p:nvPicPr>
          <p:cNvPr id="9" name="Picture 8" descr="G13_all_months_2011_east_wes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62600" y="1600200"/>
            <a:ext cx="3216136" cy="2057400"/>
          </a:xfrm>
          <a:prstGeom prst="rect">
            <a:avLst/>
          </a:prstGeom>
        </p:spPr>
      </p:pic>
      <p:pic>
        <p:nvPicPr>
          <p:cNvPr id="10" name="Picture 9" descr="GOES13_4_2012_258_1115.area_res.fit.section.fit.gradient_img.fit.compare_via_histogram_below_minus_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62599" y="3657601"/>
            <a:ext cx="3219736" cy="22193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05600" y="5867400"/>
            <a:ext cx="243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Top:  Co-registration error characterization by month</a:t>
            </a:r>
          </a:p>
          <a:p>
            <a:r>
              <a:rPr lang="en-US" sz="1400" i="1" dirty="0" smtClean="0"/>
              <a:t>Bottom: Evaluation of </a:t>
            </a:r>
            <a:r>
              <a:rPr lang="en-US" sz="1400" i="1" dirty="0" err="1" smtClean="0"/>
              <a:t>resampled</a:t>
            </a:r>
            <a:r>
              <a:rPr lang="en-US" sz="1400" i="1" dirty="0" smtClean="0"/>
              <a:t> image gradients</a:t>
            </a:r>
            <a:endParaRPr lang="en-US" sz="1400" i="1" dirty="0"/>
          </a:p>
        </p:txBody>
      </p:sp>
      <p:pic>
        <p:nvPicPr>
          <p:cNvPr id="8" name="Picture 7" descr="GOES13_4_2012_258_1145.area_res.fit.section.fit.gradient_img.fit.compare_via_histogram_above_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43800" y="3886200"/>
            <a:ext cx="1006908" cy="6940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06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228600" y="152400"/>
            <a:ext cx="8534400" cy="1066800"/>
          </a:xfrm>
          <a:prstGeom prst="rect">
            <a:avLst/>
          </a:prstGeom>
          <a:ln>
            <a:solidFill>
              <a:srgbClr val="1D1DEF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NOAA Operational Satellite SST for Monitoring Coral Bleaching Thermal Stress: Coral Reef Watch’s Satellite Decision Support System for Coral Reef Managers</a:t>
            </a:r>
            <a:endParaRPr lang="en-US" sz="2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152400" y="1828800"/>
            <a:ext cx="4953000" cy="434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0" indent="-17145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Monitoring stresses harmful to coral reef ecosystems worldwide</a:t>
            </a:r>
          </a:p>
          <a:p>
            <a:pPr marL="344488" lvl="0" indent="-171450" algn="l" fontAlgn="base">
              <a:lnSpc>
                <a:spcPct val="90000"/>
              </a:lnSpc>
              <a:spcAft>
                <a:spcPct val="0"/>
              </a:spcAft>
              <a:buFontTx/>
              <a:buChar char="-"/>
            </a:pPr>
            <a:r>
              <a:rPr lang="en-US" sz="1900" kern="0" dirty="0" smtClean="0">
                <a:solidFill>
                  <a:srgbClr val="009999"/>
                </a:solidFill>
                <a:latin typeface="Arial"/>
              </a:rPr>
              <a:t>Guiding management actions/practices </a:t>
            </a:r>
            <a:endParaRPr kumimoji="0" lang="en-US" sz="1900" b="0" i="0" u="none" strike="noStrike" kern="0" cap="none" spc="0" normalizeH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4488" lvl="0" indent="-171450" algn="l" fontAlgn="base">
              <a:lnSpc>
                <a:spcPct val="90000"/>
              </a:lnSpc>
              <a:spcAft>
                <a:spcPct val="0"/>
              </a:spcAft>
              <a:buFontTx/>
              <a:buChar char="-"/>
            </a:pPr>
            <a:r>
              <a:rPr lang="en-US" sz="1900" kern="0" dirty="0" smtClean="0">
                <a:solidFill>
                  <a:srgbClr val="009999"/>
                </a:solidFill>
                <a:latin typeface="Arial"/>
              </a:rPr>
              <a:t>Contributing to climate impact mitigation</a:t>
            </a:r>
            <a:endParaRPr kumimoji="0" lang="en-US" sz="1900" b="0" i="0" u="none" strike="noStrike" kern="0" cap="none" spc="0" normalizeH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lvl="0" indent="-17145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400" kern="0" dirty="0" smtClean="0">
                <a:solidFill>
                  <a:srgbClr val="333399"/>
                </a:solidFill>
                <a:latin typeface="Arial"/>
              </a:rPr>
              <a:t>Improving and expanding the Decision Support System</a:t>
            </a:r>
          </a:p>
          <a:p>
            <a:pPr marL="344488" lvl="0" indent="-171450" algn="l" fontAlgn="base">
              <a:lnSpc>
                <a:spcPct val="90000"/>
              </a:lnSpc>
              <a:spcAft>
                <a:spcPct val="0"/>
              </a:spcAft>
              <a:buFontTx/>
              <a:buChar char="-"/>
            </a:pPr>
            <a:r>
              <a:rPr lang="en-US" sz="1900" kern="0" dirty="0" smtClean="0">
                <a:solidFill>
                  <a:srgbClr val="009999"/>
                </a:solidFill>
                <a:latin typeface="Arial"/>
              </a:rPr>
              <a:t>Applying new NESDIS satellite products</a:t>
            </a:r>
          </a:p>
          <a:p>
            <a:pPr marL="344488" lvl="0" indent="-171450" algn="l" fontAlgn="base">
              <a:lnSpc>
                <a:spcPct val="90000"/>
              </a:lnSpc>
              <a:spcAft>
                <a:spcPct val="0"/>
              </a:spcAft>
              <a:buFontTx/>
              <a:buChar char="-"/>
            </a:pPr>
            <a:r>
              <a:rPr lang="en-US" sz="1900" kern="0" dirty="0" smtClean="0">
                <a:solidFill>
                  <a:srgbClr val="009999"/>
                </a:solidFill>
                <a:latin typeface="Arial"/>
              </a:rPr>
              <a:t>Expanding monitoring capacity</a:t>
            </a:r>
            <a:endParaRPr lang="en-US" sz="1900" kern="0" dirty="0" smtClean="0">
              <a:solidFill>
                <a:srgbClr val="333399"/>
              </a:solidFill>
              <a:latin typeface="Arial"/>
            </a:endParaRPr>
          </a:p>
          <a:p>
            <a:pPr marL="344488" lvl="0" indent="-171450" algn="l" fontAlgn="base">
              <a:lnSpc>
                <a:spcPct val="90000"/>
              </a:lnSpc>
              <a:spcAft>
                <a:spcPct val="0"/>
              </a:spcAft>
              <a:buFontTx/>
              <a:buChar char="-"/>
            </a:pPr>
            <a:r>
              <a:rPr lang="en-US" sz="1900" kern="0" dirty="0" smtClean="0">
                <a:solidFill>
                  <a:srgbClr val="009999"/>
                </a:solidFill>
                <a:latin typeface="Arial"/>
              </a:rPr>
              <a:t>Communicating directly with users</a:t>
            </a:r>
            <a:endParaRPr lang="en-US" sz="1900" kern="0" dirty="0" smtClean="0">
              <a:solidFill>
                <a:srgbClr val="333399"/>
              </a:solidFill>
              <a:latin typeface="Arial"/>
            </a:endParaRPr>
          </a:p>
          <a:p>
            <a:pPr marL="171450" indent="-17145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400" kern="0" dirty="0" smtClean="0">
                <a:solidFill>
                  <a:srgbClr val="333399"/>
                </a:solidFill>
                <a:latin typeface="Arial"/>
              </a:rPr>
              <a:t>Serving the global coral reef community effectively for more than a decade</a:t>
            </a:r>
            <a:endParaRPr lang="en-US" sz="2400" dirty="0"/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3733800" y="-762000"/>
            <a:ext cx="6477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NOAA/NESDIS Coral Reef Watch, College Park, Maryland</a:t>
            </a:r>
            <a:endParaRPr lang="en-US" sz="1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>
          <a:xfrm>
            <a:off x="152400" y="1295400"/>
            <a:ext cx="89916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Gang Liu et al.  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NOAA/NESDIS Coral Reef Watch, College Park, Maryland</a:t>
            </a:r>
            <a:endParaRPr lang="en-US" sz="2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05600" y="5936903"/>
            <a:ext cx="24384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 smtClean="0"/>
              <a:t>Substantial coral bleaching thermal stress in 2010, as viewed by Coral Reef Watch products</a:t>
            </a:r>
            <a:endParaRPr lang="en-US" sz="1300" i="1" dirty="0"/>
          </a:p>
        </p:txBody>
      </p:sp>
      <p:pic>
        <p:nvPicPr>
          <p:cNvPr id="21" name="Picture 20" descr="crw_oper50km_annualmaxvalue_sstanom_2010_browse.gif"/>
          <p:cNvPicPr>
            <a:picLocks noChangeAspect="1"/>
          </p:cNvPicPr>
          <p:nvPr/>
        </p:nvPicPr>
        <p:blipFill>
          <a:blip r:embed="rId3" cstate="print"/>
          <a:srcRect t="32989" b="28471"/>
          <a:stretch>
            <a:fillRect/>
          </a:stretch>
        </p:blipFill>
        <p:spPr>
          <a:xfrm>
            <a:off x="5105400" y="4267200"/>
            <a:ext cx="3810000" cy="838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 descr="crw_oper50km_annualmax_alertarea_2010_browse.gif"/>
          <p:cNvPicPr>
            <a:picLocks noChangeAspect="1"/>
          </p:cNvPicPr>
          <p:nvPr/>
        </p:nvPicPr>
        <p:blipFill>
          <a:blip r:embed="rId4" cstate="print"/>
          <a:srcRect t="33100" b="28360"/>
          <a:stretch>
            <a:fillRect/>
          </a:stretch>
        </p:blipFill>
        <p:spPr>
          <a:xfrm>
            <a:off x="5105400" y="1752600"/>
            <a:ext cx="3810000" cy="838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 descr="crw_oper50km_annualmax_dhw_2010_browse.gif"/>
          <p:cNvPicPr>
            <a:picLocks noChangeAspect="1"/>
          </p:cNvPicPr>
          <p:nvPr/>
        </p:nvPicPr>
        <p:blipFill>
          <a:blip r:embed="rId5" cstate="print"/>
          <a:srcRect t="33210" b="28250"/>
          <a:stretch>
            <a:fillRect/>
          </a:stretch>
        </p:blipFill>
        <p:spPr>
          <a:xfrm>
            <a:off x="5105400" y="2590800"/>
            <a:ext cx="3810000" cy="838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 descr="crw_oper50km_annualmax_hotspot_2010_browse.gif"/>
          <p:cNvPicPr>
            <a:picLocks noChangeAspect="1"/>
          </p:cNvPicPr>
          <p:nvPr/>
        </p:nvPicPr>
        <p:blipFill>
          <a:blip r:embed="rId6" cstate="print"/>
          <a:srcRect t="33320" b="28140"/>
          <a:stretch>
            <a:fillRect/>
          </a:stretch>
        </p:blipFill>
        <p:spPr>
          <a:xfrm>
            <a:off x="5105400" y="3429000"/>
            <a:ext cx="3810000" cy="838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 descr="crw_oper50km_annualmax_sst_2010_browse.gif"/>
          <p:cNvPicPr>
            <a:picLocks noChangeAspect="1"/>
          </p:cNvPicPr>
          <p:nvPr/>
        </p:nvPicPr>
        <p:blipFill>
          <a:blip r:embed="rId7" cstate="print"/>
          <a:srcRect t="33431" b="28029"/>
          <a:stretch>
            <a:fillRect/>
          </a:stretch>
        </p:blipFill>
        <p:spPr>
          <a:xfrm>
            <a:off x="5105400" y="5105400"/>
            <a:ext cx="3810000" cy="838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CRW_banner_hug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5800" y="6096000"/>
            <a:ext cx="1676400" cy="502920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5867400"/>
            <a:ext cx="3733800" cy="9825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23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3200400"/>
            <a:ext cx="4953000" cy="304800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9  GOES-R products demonstrated in 2012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Focus on Tropical Cyclone applications and general tropical analyses</a:t>
            </a:r>
          </a:p>
          <a:p>
            <a:pPr lvl="1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Baseline, and future capabilities</a:t>
            </a:r>
          </a:p>
          <a:p>
            <a:pPr lvl="1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GOES-R proxy data employed (i.e.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Meteosat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SEVIRI, MODIS)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347663" lvl="1" indent="-34290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NHC/TAFB feedback obtained</a:t>
            </a:r>
          </a:p>
          <a:p>
            <a:pPr marL="747713" lvl="2" indent="-342900">
              <a:buFont typeface="Calibri" pitchFamily="34" charset="0"/>
              <a:buChar char="−"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Forecasters gaining experience</a:t>
            </a:r>
          </a:p>
          <a:p>
            <a:pPr marL="747713" lvl="2" indent="-342900">
              <a:buFont typeface="Calibri" pitchFamily="34" charset="0"/>
              <a:buChar char="−"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Feedback helping product refinement </a:t>
            </a:r>
          </a:p>
          <a:p>
            <a:pPr marL="285750" lvl="2" indent="-28575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S-NPP products to be added in 2013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66800" y="200578"/>
            <a:ext cx="6934200" cy="1143000"/>
          </a:xfrm>
        </p:spPr>
        <p:txBody>
          <a:bodyPr>
            <a:no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Overview of the GOES-R Proving Ground Activities at the National Hurricane Center</a:t>
            </a:r>
            <a:endParaRPr lang="en-US" sz="2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1343578"/>
            <a:ext cx="65532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Christopher Velden</a:t>
            </a:r>
            <a:r>
              <a:rPr lang="en-US" sz="1400" b="1" baseline="30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, Mark DeMaria</a:t>
            </a:r>
            <a:r>
              <a:rPr lang="en-US" sz="1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, John Knaff</a:t>
            </a:r>
            <a:r>
              <a:rPr lang="en-US" sz="1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, Mike Brennan</a:t>
            </a:r>
            <a:r>
              <a:rPr lang="en-US" sz="1400" b="1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, Jack Beven</a:t>
            </a:r>
            <a:r>
              <a:rPr lang="en-US" sz="1400" b="1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, Hugh Cobb</a:t>
            </a:r>
            <a:r>
              <a:rPr lang="en-US" sz="1400" b="1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, Jessica Schauer</a:t>
            </a:r>
            <a:r>
              <a:rPr lang="en-US" sz="1400" b="1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, Kevin Fuell</a:t>
            </a:r>
            <a:r>
              <a:rPr lang="en-US" sz="1400" b="1" baseline="30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, Jason Dunion</a:t>
            </a:r>
            <a:r>
              <a:rPr lang="en-US" sz="1400" b="1" baseline="30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, Michael Folmer</a:t>
            </a:r>
            <a:r>
              <a:rPr lang="en-US" sz="1400" b="1" baseline="30000" dirty="0">
                <a:latin typeface="Times New Roman" pitchFamily="18" charset="0"/>
                <a:cs typeface="Times New Roman" pitchFamily="18" charset="0"/>
              </a:rPr>
              <a:t>6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en-US" sz="1100" baseline="30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Cooperative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Institute for Meteorological Satellite Studies (CIMSS) Madison, WI</a:t>
            </a:r>
          </a:p>
          <a:p>
            <a:r>
              <a:rPr lang="en-US" sz="11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NOAA/NESDIS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Regional and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Mesoscale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Meteorology Branch (RAMMB), Ft. Collins, CO</a:t>
            </a:r>
          </a:p>
          <a:p>
            <a:r>
              <a:rPr lang="en-US" sz="11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National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Hurricane Center (NHC), Miami, FL</a:t>
            </a:r>
          </a:p>
          <a:p>
            <a:r>
              <a:rPr lang="en-US" sz="1100" baseline="30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NASA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Short-term Prediction Research and Transition Center (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SPoRT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), Huntsville, AL</a:t>
            </a:r>
          </a:p>
          <a:p>
            <a:r>
              <a:rPr lang="en-US" sz="1100" baseline="30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Cooperative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Institute for Marine and Atmospheric Studies (CIMAS), Miami, FL</a:t>
            </a:r>
          </a:p>
          <a:p>
            <a:r>
              <a:rPr lang="en-US" sz="1100" baseline="30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Cooperative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Institute for Climate and Satellites (CICS), College Park,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MD</a:t>
            </a:r>
            <a:endParaRPr 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90600" y="3114675"/>
            <a:ext cx="6934200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tropic.ssec.wisc.edu/gifs/cimss_logo_trans3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196" y="2137947"/>
            <a:ext cx="925104" cy="61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ational Oceanic and Atmospheric Administration, United States Department of Commerc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380"/>
          <a:stretch/>
        </p:blipFill>
        <p:spPr bwMode="auto">
          <a:xfrm>
            <a:off x="271989" y="479905"/>
            <a:ext cx="742322" cy="72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PoRT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096" y="573296"/>
            <a:ext cx="1001304" cy="32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IMAS Heade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" t="3627" r="62389" b="4663"/>
          <a:stretch/>
        </p:blipFill>
        <p:spPr bwMode="auto">
          <a:xfrm>
            <a:off x="190049" y="2215307"/>
            <a:ext cx="906202" cy="53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cicsnc.org/assets/images/cicsnc-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450" y="1201318"/>
            <a:ext cx="712595" cy="70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257800" y="6418823"/>
            <a:ext cx="3581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GOES-R natural color for Hurricane Isaac after </a:t>
            </a:r>
            <a:r>
              <a:rPr lang="en-US" sz="1100" dirty="0"/>
              <a:t>l</a:t>
            </a:r>
            <a:r>
              <a:rPr lang="en-US" sz="1100" dirty="0" smtClean="0"/>
              <a:t>andfall </a:t>
            </a:r>
          </a:p>
          <a:p>
            <a:pPr algn="ctr"/>
            <a:r>
              <a:rPr lang="en-US" sz="1100" dirty="0" smtClean="0"/>
              <a:t>(MODIS proxy data) </a:t>
            </a:r>
            <a:endParaRPr lang="en-US" sz="1100" dirty="0"/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69" y="1532564"/>
            <a:ext cx="886162" cy="37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424" y="3324225"/>
            <a:ext cx="3609976" cy="30945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6325186"/>
            <a:ext cx="3048000" cy="49129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03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639762"/>
            <a:ext cx="91440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Enhanced data access and retrieval for analysis and validation of ABI and VIIRS land data and products</a:t>
            </a:r>
            <a:b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Kevin Gallo, 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NOAA/NESDIS and USGS/EROS, Sioux Falls, SD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76200" y="1905000"/>
            <a:ext cx="44958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</a:rPr>
              <a:t>System under </a:t>
            </a:r>
            <a:r>
              <a:rPr lang="en-US" sz="2400" kern="0" dirty="0" smtClean="0">
                <a:solidFill>
                  <a:srgbClr val="333399"/>
                </a:solidFill>
                <a:latin typeface="Arial"/>
              </a:rPr>
              <a:t>development to enhance ABI and VIIRS product </a:t>
            </a:r>
            <a:r>
              <a:rPr lang="en-US" sz="2400" kern="0" smtClean="0">
                <a:solidFill>
                  <a:srgbClr val="333399"/>
                </a:solidFill>
                <a:latin typeface="Arial"/>
              </a:rPr>
              <a:t>characterization and validation</a:t>
            </a:r>
            <a:r>
              <a:rPr lang="en-US" sz="2800" kern="0" dirty="0" smtClean="0">
                <a:solidFill>
                  <a:srgbClr val="333399"/>
                </a:solidFill>
                <a:latin typeface="Arial"/>
              </a:rPr>
              <a:t>. </a:t>
            </a:r>
          </a:p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Validation and characterization of ABI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 and VIIRS land products </a:t>
            </a: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are required.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System facilitates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 access and use of multiple sensors (e.g.,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Landsat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 and MODIS)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and in situ data (e.g., CRN, AMERIFLUX, SURFRAD, CEOS) for validation and characterization of </a:t>
            </a:r>
            <a:r>
              <a:rPr lang="en-US" sz="1800" kern="0" dirty="0" smtClean="0">
                <a:solidFill>
                  <a:srgbClr val="009999"/>
                </a:solidFill>
                <a:latin typeface="Arial"/>
              </a:rPr>
              <a:t>ABI and VIIRS data &amp; products</a:t>
            </a: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.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 </a:t>
            </a:r>
            <a:endParaRPr lang="en-US" sz="2000" kern="0" dirty="0">
              <a:solidFill>
                <a:srgbClr val="009999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5867800"/>
            <a:ext cx="3733800" cy="9825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38700" y="5105400"/>
            <a:ext cx="3994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Land Product Validation System prototype web page for initiation of in situ and satellite data searches. </a:t>
            </a:r>
            <a:endParaRPr lang="en-US" sz="1400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8"/>
          <a:stretch/>
        </p:blipFill>
        <p:spPr bwMode="auto">
          <a:xfrm>
            <a:off x="4592054" y="2092532"/>
            <a:ext cx="4572000" cy="3012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28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639762"/>
            <a:ext cx="91440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Overview of the NOAA GCOM AMSR2 Algorithm Software Processor (GAASP) Package</a:t>
            </a:r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L. Soulliard, T. King, E. McMichael, Z. </a:t>
            </a:r>
            <a:r>
              <a:rPr lang="en-US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Jelenak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W. Wolf, P. Chang, and R. Ferraro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NOAA/NESDIS/STAR Satellite Meteorology and Climatology Division (SMCD) 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College Park, MD</a:t>
            </a:r>
            <a:endParaRPr lang="en-US" sz="1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0" y="1828800"/>
            <a:ext cx="48768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AMSR2 is the microwave instrument on board GCOM from which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hydromet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parameters will be produced: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Tb, TPW, CLW, SST, SSW, SMOIS, SIC,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 SWE, etc.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 </a:t>
            </a:r>
          </a:p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000" kern="0" dirty="0" smtClean="0">
                <a:solidFill>
                  <a:srgbClr val="333399"/>
                </a:solidFill>
                <a:latin typeface="Arial"/>
              </a:rPr>
              <a:t>The software developed to process AMSR2 data is based on the NUCAPS system.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800" kern="0" dirty="0" smtClean="0">
                <a:solidFill>
                  <a:srgbClr val="009999"/>
                </a:solidFill>
                <a:latin typeface="Arial"/>
              </a:rPr>
              <a:t>Preprocessor: Ingest AMSR2 SDR files.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800" kern="0" dirty="0" smtClean="0">
                <a:solidFill>
                  <a:srgbClr val="009999"/>
                </a:solidFill>
                <a:latin typeface="Arial"/>
              </a:rPr>
              <a:t>Algorithms: Day 1 / Day 2 EDR split.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800" kern="0" dirty="0" smtClean="0">
                <a:solidFill>
                  <a:srgbClr val="009999"/>
                </a:solidFill>
                <a:latin typeface="Arial"/>
              </a:rPr>
              <a:t>Postprocessor: Convert EDRs to netCDF4 for distribution.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800" kern="0" dirty="0" smtClean="0">
                <a:solidFill>
                  <a:srgbClr val="009999"/>
                </a:solidFill>
                <a:latin typeface="Arial"/>
              </a:rPr>
              <a:t>Data handling and algorithms written in FORTRAN 90, all 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</a:pPr>
            <a:r>
              <a:rPr lang="en-US" sz="1800" kern="0" dirty="0" smtClean="0">
                <a:solidFill>
                  <a:srgbClr val="009999"/>
                </a:solidFill>
                <a:latin typeface="Arial"/>
              </a:rPr>
              <a:t>	wrapped in Perl 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</a:pPr>
            <a:r>
              <a:rPr lang="en-US" sz="1800" kern="0" dirty="0" smtClean="0">
                <a:solidFill>
                  <a:srgbClr val="009999"/>
                </a:solidFill>
                <a:latin typeface="Arial"/>
              </a:rPr>
              <a:t>	scripts.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endParaRPr lang="en-US" sz="2000" kern="0" dirty="0">
              <a:solidFill>
                <a:srgbClr val="009999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5867800"/>
            <a:ext cx="3733800" cy="982579"/>
          </a:xfrm>
          <a:prstGeom prst="rect">
            <a:avLst/>
          </a:prstGeom>
        </p:spPr>
      </p:pic>
      <p:pic>
        <p:nvPicPr>
          <p:cNvPr id="9" name="Picture 2" descr="http://suzaku.eorc.jaxa.jp/GCOM_W/images/amsr2_obs_band_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1" y="1828800"/>
            <a:ext cx="3200400" cy="1990063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Picture 9" descr="Day 1 data flo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38800" y="3962400"/>
            <a:ext cx="3200400" cy="1823195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Picture 10" descr="NOAA_LOGO2T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661738" cy="6617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T-31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0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228600"/>
            <a:ext cx="91440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Status and Prospective of Operational Ocean Color Products 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from the NOAA </a:t>
            </a:r>
            <a:r>
              <a:rPr lang="en-US" sz="2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CoastWatch</a:t>
            </a:r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Okeanos</a:t>
            </a:r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System</a:t>
            </a:r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Banghua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Yan</a:t>
            </a:r>
            <a:endParaRPr lang="en-US" sz="28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NOAA/NESDIS/OSPO Satellite Products Branch(SPB)</a:t>
            </a:r>
          </a:p>
          <a:p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College, MD</a:t>
            </a:r>
            <a:endParaRPr lang="en-US" sz="1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0" y="1752600"/>
            <a:ext cx="49530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just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US" sz="1800" kern="0" dirty="0" smtClean="0">
                <a:solidFill>
                  <a:srgbClr val="333399"/>
                </a:solidFill>
                <a:latin typeface="Arial"/>
              </a:rPr>
              <a:t>NOAA </a:t>
            </a:r>
            <a:r>
              <a:rPr lang="en-US" sz="1800" kern="0" dirty="0" err="1" smtClean="0">
                <a:solidFill>
                  <a:srgbClr val="333399"/>
                </a:solidFill>
                <a:latin typeface="Arial"/>
              </a:rPr>
              <a:t>CoastWatch</a:t>
            </a:r>
            <a:r>
              <a:rPr lang="en-US" sz="1800" kern="0" dirty="0" smtClean="0">
                <a:solidFill>
                  <a:srgbClr val="333399"/>
                </a:solidFill>
                <a:latin typeface="Arial"/>
              </a:rPr>
              <a:t> </a:t>
            </a:r>
            <a:r>
              <a:rPr lang="en-US" sz="1800" kern="0" dirty="0" err="1" smtClean="0">
                <a:solidFill>
                  <a:srgbClr val="333399"/>
                </a:solidFill>
                <a:latin typeface="Arial"/>
              </a:rPr>
              <a:t>Okeanos</a:t>
            </a:r>
            <a:r>
              <a:rPr lang="en-US" sz="1800" kern="0" dirty="0" smtClean="0">
                <a:solidFill>
                  <a:srgbClr val="333399"/>
                </a:solidFill>
                <a:latin typeface="Arial"/>
              </a:rPr>
              <a:t> system has been providing the following high quality ocean color operational products from MODIS observations: 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Regional daily and bi-monthly mean chlorophyll concentrations (</a:t>
            </a:r>
            <a:r>
              <a:rPr lang="en-US" sz="2000" kern="0" dirty="0" err="1" smtClean="0">
                <a:solidFill>
                  <a:srgbClr val="009999"/>
                </a:solidFill>
                <a:latin typeface="Arial"/>
              </a:rPr>
              <a:t>chl</a:t>
            </a: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-a) and remote sensing reflectance at 667 nm (Rrs667)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Regional water attenuation coefficient at 490 nm (Kd490)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Regional daily </a:t>
            </a:r>
            <a:r>
              <a:rPr lang="en-US" sz="2000" kern="0" dirty="0" err="1" smtClean="0">
                <a:solidFill>
                  <a:srgbClr val="009999"/>
                </a:solidFill>
                <a:latin typeface="Arial"/>
              </a:rPr>
              <a:t>chl</a:t>
            </a: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-a and Rrs667anomaly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Regional chlorophyll fronts (magnitude and direction)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Global </a:t>
            </a:r>
            <a:r>
              <a:rPr lang="en-US" sz="2000" kern="0" dirty="0" err="1" smtClean="0">
                <a:solidFill>
                  <a:srgbClr val="009999"/>
                </a:solidFill>
                <a:latin typeface="Arial"/>
              </a:rPr>
              <a:t>Emiliania</a:t>
            </a: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 </a:t>
            </a:r>
            <a:r>
              <a:rPr lang="en-US" sz="2000" kern="0" dirty="0" err="1" smtClean="0">
                <a:solidFill>
                  <a:srgbClr val="009999"/>
                </a:solidFill>
                <a:latin typeface="Arial"/>
              </a:rPr>
              <a:t>huxleyi</a:t>
            </a: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 (</a:t>
            </a:r>
            <a:r>
              <a:rPr lang="en-US" sz="2000" kern="0" dirty="0" err="1" smtClean="0">
                <a:solidFill>
                  <a:srgbClr val="009999"/>
                </a:solidFill>
                <a:latin typeface="Arial"/>
              </a:rPr>
              <a:t>Ehux</a:t>
            </a: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) bloom and calcite concentration map 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6400800"/>
            <a:ext cx="2362200" cy="457200"/>
          </a:xfrm>
          <a:prstGeom prst="rect">
            <a:avLst/>
          </a:prstGeom>
        </p:spPr>
      </p:pic>
      <p:pic>
        <p:nvPicPr>
          <p:cNvPr id="48" name="Picture 47" descr="MODWCW_P2012330_P2013024_E61_GM05_closest_chlor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0200" y="1676400"/>
            <a:ext cx="3038475" cy="1756305"/>
          </a:xfrm>
          <a:prstGeom prst="rect">
            <a:avLst/>
          </a:prstGeom>
        </p:spPr>
      </p:pic>
      <p:pic>
        <p:nvPicPr>
          <p:cNvPr id="49" name="Picture 48" descr="MODCYCW_P2012032_P2012060_F29_CY05_closest_chlor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86400" y="3962400"/>
            <a:ext cx="2971800" cy="253365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5562600" y="6550223"/>
            <a:ext cx="2855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Chesapeake Bay monthly mean </a:t>
            </a:r>
            <a:r>
              <a:rPr lang="en-US" sz="1400" i="1" dirty="0" err="1" smtClean="0"/>
              <a:t>chl</a:t>
            </a:r>
            <a:r>
              <a:rPr lang="en-US" sz="1400" i="1" dirty="0" smtClean="0"/>
              <a:t>-a</a:t>
            </a:r>
            <a:endParaRPr lang="en-US" sz="1400" i="1" dirty="0"/>
          </a:p>
        </p:txBody>
      </p:sp>
      <p:sp>
        <p:nvSpPr>
          <p:cNvPr id="51" name="TextBox 50"/>
          <p:cNvSpPr txBox="1"/>
          <p:nvPr/>
        </p:nvSpPr>
        <p:spPr>
          <a:xfrm>
            <a:off x="5486400" y="3429000"/>
            <a:ext cx="28900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Gulf-of-Mexico bimonthly mean </a:t>
            </a:r>
            <a:r>
              <a:rPr lang="en-US" sz="1400" i="1" dirty="0" err="1" smtClean="0"/>
              <a:t>chl</a:t>
            </a:r>
            <a:r>
              <a:rPr lang="en-US" sz="1400" i="1" dirty="0" smtClean="0"/>
              <a:t>-a</a:t>
            </a:r>
            <a:endParaRPr lang="en-US" sz="1400" i="1" dirty="0"/>
          </a:p>
        </p:txBody>
      </p:sp>
      <p:sp>
        <p:nvSpPr>
          <p:cNvPr id="52" name="TextBox 51"/>
          <p:cNvSpPr txBox="1"/>
          <p:nvPr/>
        </p:nvSpPr>
        <p:spPr>
          <a:xfrm>
            <a:off x="0" y="0"/>
            <a:ext cx="488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T.33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T-33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23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533400"/>
            <a:ext cx="91440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chemeClr val="accent1"/>
                </a:solidFill>
              </a:rPr>
              <a:t>The GRB Simulator: A Testing System for GOES-R Rebroadcast (GRB) Receivers</a:t>
            </a:r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endParaRPr lang="en-US" sz="1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0" y="1905000"/>
            <a:ext cx="48768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5867800"/>
            <a:ext cx="3733800" cy="98257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2192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1"/>
                </a:solidFill>
              </a:rPr>
              <a:t>Authors: K. Gibbons</a:t>
            </a:r>
            <a:r>
              <a:rPr lang="en-US" sz="2000" baseline="30000" dirty="0" smtClean="0">
                <a:solidFill>
                  <a:schemeClr val="accent1"/>
                </a:solidFill>
              </a:rPr>
              <a:t>1</a:t>
            </a:r>
            <a:r>
              <a:rPr lang="en-US" sz="2000" dirty="0" smtClean="0">
                <a:solidFill>
                  <a:schemeClr val="accent1"/>
                </a:solidFill>
              </a:rPr>
              <a:t>, C. Miller</a:t>
            </a:r>
            <a:r>
              <a:rPr lang="en-US" sz="2000" baseline="30000" dirty="0" smtClean="0">
                <a:solidFill>
                  <a:schemeClr val="accent1"/>
                </a:solidFill>
              </a:rPr>
              <a:t>1</a:t>
            </a:r>
            <a:r>
              <a:rPr lang="en-US" sz="2000" dirty="0" smtClean="0">
                <a:solidFill>
                  <a:schemeClr val="accent1"/>
                </a:solidFill>
              </a:rPr>
              <a:t>, G. Dittberner</a:t>
            </a:r>
            <a:r>
              <a:rPr lang="en-US" sz="2000" baseline="30000" dirty="0" smtClean="0">
                <a:solidFill>
                  <a:schemeClr val="accent1"/>
                </a:solidFill>
              </a:rPr>
              <a:t>1</a:t>
            </a:r>
            <a:r>
              <a:rPr lang="en-US" sz="2000" dirty="0" smtClean="0">
                <a:solidFill>
                  <a:schemeClr val="accent1"/>
                </a:solidFill>
              </a:rPr>
              <a:t>, R. Race</a:t>
            </a:r>
            <a:r>
              <a:rPr lang="en-US" sz="2000" baseline="30000" dirty="0" smtClean="0">
                <a:solidFill>
                  <a:schemeClr val="accent1"/>
                </a:solidFill>
              </a:rPr>
              <a:t>2</a:t>
            </a:r>
            <a:r>
              <a:rPr lang="en-US" sz="2000" dirty="0" smtClean="0">
                <a:solidFill>
                  <a:schemeClr val="accent1"/>
                </a:solidFill>
              </a:rPr>
              <a:t>, and E. Czopkiewicz</a:t>
            </a:r>
            <a:r>
              <a:rPr lang="en-US" sz="2000" baseline="30000" dirty="0" smtClean="0">
                <a:solidFill>
                  <a:schemeClr val="accent1"/>
                </a:solidFill>
              </a:rPr>
              <a:t>1</a:t>
            </a:r>
          </a:p>
          <a:p>
            <a:pPr algn="ctr"/>
            <a:r>
              <a:rPr lang="en-US" sz="2000" baseline="30000" dirty="0" smtClean="0">
                <a:solidFill>
                  <a:schemeClr val="accent1"/>
                </a:solidFill>
              </a:rPr>
              <a:t>1</a:t>
            </a:r>
            <a:r>
              <a:rPr lang="en-US" sz="2000" dirty="0" smtClean="0">
                <a:solidFill>
                  <a:schemeClr val="accent1"/>
                </a:solidFill>
              </a:rPr>
              <a:t>Harris Corporation, </a:t>
            </a:r>
            <a:r>
              <a:rPr lang="en-US" sz="2000" baseline="30000" dirty="0" smtClean="0">
                <a:solidFill>
                  <a:schemeClr val="accent1"/>
                </a:solidFill>
              </a:rPr>
              <a:t>2</a:t>
            </a:r>
            <a:r>
              <a:rPr lang="en-US" sz="2000" dirty="0" smtClean="0">
                <a:solidFill>
                  <a:schemeClr val="accent1"/>
                </a:solidFill>
              </a:rPr>
              <a:t>CTSI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400" y="2057400"/>
            <a:ext cx="4572000" cy="36994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smtClean="0"/>
              <a:t>Provides high-fidelity streams of Consultative Committee for Space Data Systems (CCSDS) formatted GRB packet data equivalent to live GRB data</a:t>
            </a:r>
            <a:endParaRPr lang="en-US" dirty="0" smtClean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 smtClean="0"/>
              <a:t>GRB Simulator provides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dirty="0" smtClean="0"/>
              <a:t>Instrument data packets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dirty="0" smtClean="0"/>
              <a:t>Metadata packets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 smtClean="0"/>
              <a:t>Instrument packets provide data simulated from any instrument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dirty="0" smtClean="0"/>
              <a:t>Imagers (ABI, SUVI)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dirty="0" smtClean="0"/>
              <a:t>Non-Imagers (GLM, SEISS</a:t>
            </a:r>
            <a:r>
              <a:rPr lang="en-US" smtClean="0"/>
              <a:t>, EXIS, MAG)</a:t>
            </a:r>
            <a:endParaRPr lang="en-US" dirty="0" smtClean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2286000"/>
            <a:ext cx="2848923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3886200"/>
            <a:ext cx="2919413" cy="1328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T-34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93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64377" t="81364" r="21413" b="7111"/>
          <a:stretch>
            <a:fillRect/>
          </a:stretch>
        </p:blipFill>
        <p:spPr bwMode="auto">
          <a:xfrm>
            <a:off x="2724310" y="5870366"/>
            <a:ext cx="3705012" cy="987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21208" y="0"/>
            <a:ext cx="829360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Joint Polar Satellite System Common Ground System (JPSS CGS)</a:t>
            </a:r>
          </a:p>
          <a:p>
            <a:pPr algn="ctr">
              <a:spcBef>
                <a:spcPts val="0"/>
              </a:spcBef>
            </a:pPr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Algorithm Development Library (ADL) for Environmental Satellite Missions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0668"/>
            <a:ext cx="9089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200" dirty="0" smtClean="0">
                <a:solidFill>
                  <a:srgbClr val="0000FF"/>
                </a:solidFill>
              </a:rPr>
              <a:t>Kerry Grant, JPSS CGS Chief Scientist</a:t>
            </a:r>
          </a:p>
          <a:p>
            <a:pPr algn="ctr">
              <a:spcBef>
                <a:spcPts val="0"/>
              </a:spcBef>
            </a:pPr>
            <a:r>
              <a:rPr lang="en-US" sz="1200" dirty="0" smtClean="0">
                <a:solidFill>
                  <a:srgbClr val="0000FF"/>
                </a:solidFill>
              </a:rPr>
              <a:t>Raytheon Intelligence and Information Systems, Aurora CO</a:t>
            </a:r>
          </a:p>
          <a:p>
            <a:pPr algn="ctr">
              <a:spcBef>
                <a:spcPts val="0"/>
              </a:spcBef>
            </a:pPr>
            <a:r>
              <a:rPr lang="en-US" sz="1200" dirty="0" smtClean="0">
                <a:solidFill>
                  <a:srgbClr val="0000FF"/>
                </a:solidFill>
              </a:rPr>
              <a:t>Gary Metz, IDPS ING/PRO Software Manager, Bryan Henderson IDPS ADL Lead Software Engineer</a:t>
            </a:r>
          </a:p>
          <a:p>
            <a:pPr algn="ctr">
              <a:spcBef>
                <a:spcPts val="0"/>
              </a:spcBef>
            </a:pPr>
            <a:r>
              <a:rPr lang="en-US" sz="1200" dirty="0" smtClean="0">
                <a:solidFill>
                  <a:srgbClr val="0000FF"/>
                </a:solidFill>
              </a:rPr>
              <a:t>Paul </a:t>
            </a:r>
            <a:r>
              <a:rPr lang="en-US" sz="1200" dirty="0" err="1" smtClean="0">
                <a:solidFill>
                  <a:srgbClr val="0000FF"/>
                </a:solidFill>
              </a:rPr>
              <a:t>Siebels</a:t>
            </a:r>
            <a:r>
              <a:rPr lang="en-US" sz="1200" dirty="0" smtClean="0">
                <a:solidFill>
                  <a:srgbClr val="0000FF"/>
                </a:solidFill>
              </a:rPr>
              <a:t>, IDPS Deputy Software Manager</a:t>
            </a:r>
          </a:p>
          <a:p>
            <a:pPr algn="ctr">
              <a:spcBef>
                <a:spcPts val="0"/>
              </a:spcBef>
            </a:pPr>
            <a:r>
              <a:rPr lang="en-US" sz="1200" dirty="0" smtClean="0">
                <a:solidFill>
                  <a:srgbClr val="0000FF"/>
                </a:solidFill>
              </a:rPr>
              <a:t>Raytheon Intelligence and Information Systems, Omaha, 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7473" y="1591056"/>
            <a:ext cx="454456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0070C0"/>
                </a:solidFill>
              </a:rPr>
              <a:t>The ADL provides significant time and cost savings during algorithm development and implementation into an operational baseline. </a:t>
            </a:r>
          </a:p>
          <a:p>
            <a:pPr marL="576263" lvl="1" indent="-292100">
              <a:buFont typeface="Arial" pitchFamily="34" charset="0"/>
              <a:buChar char="−"/>
            </a:pPr>
            <a:r>
              <a:rPr lang="en-US" sz="2000" dirty="0" smtClean="0">
                <a:solidFill>
                  <a:srgbClr val="00CC99"/>
                </a:solidFill>
              </a:rPr>
              <a:t>It is estimated that by using the ADL, algorithm developers can achieve 10 - 25% cost savings and that operational conversion/implementation can achieve 25 – 50% cost savings compared to the cost of typical algorithm development and conversion into an operational baseline</a:t>
            </a:r>
            <a:endParaRPr lang="en-US" sz="2000" dirty="0">
              <a:solidFill>
                <a:srgbClr val="00CC99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069" y="2931118"/>
            <a:ext cx="4500931" cy="216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587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64377" t="81364" r="21413" b="7111"/>
          <a:stretch>
            <a:fillRect/>
          </a:stretch>
        </p:blipFill>
        <p:spPr bwMode="auto">
          <a:xfrm>
            <a:off x="2724310" y="5870366"/>
            <a:ext cx="3705012" cy="987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21208" y="0"/>
            <a:ext cx="829360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Aft>
                <a:spcPct val="0"/>
              </a:spcAft>
              <a:buClr>
                <a:srgbClr val="000000"/>
              </a:buClr>
              <a:buSzPct val="110000"/>
            </a:pPr>
            <a:r>
              <a:rPr lang="en-U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Suomi National Polar-orbiting Partnership (S-NPP) </a:t>
            </a:r>
          </a:p>
          <a:p>
            <a:pPr algn="ctr" eaLnBrk="0" fontAlgn="base" hangingPunct="0">
              <a:spcAft>
                <a:spcPct val="0"/>
              </a:spcAft>
              <a:buClr>
                <a:srgbClr val="000000"/>
              </a:buClr>
              <a:buSzPct val="110000"/>
            </a:pPr>
            <a:r>
              <a:rPr lang="en-U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Environmental Products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10000"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0668"/>
            <a:ext cx="9089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Aft>
                <a:spcPct val="0"/>
              </a:spcAft>
              <a:buClr>
                <a:srgbClr val="000000"/>
              </a:buClr>
              <a:buSzPct val="110000"/>
            </a:pPr>
            <a:r>
              <a:rPr lang="en-US" sz="1200" dirty="0" smtClean="0">
                <a:solidFill>
                  <a:srgbClr val="0000FF"/>
                </a:solidFill>
              </a:rPr>
              <a:t>Kerry Grant, Raytheon Intelligence and Information Systems, Aurora CO</a:t>
            </a:r>
          </a:p>
          <a:p>
            <a:pPr algn="ctr" eaLnBrk="0" fontAlgn="base" hangingPunct="0">
              <a:spcAft>
                <a:spcPct val="0"/>
              </a:spcAft>
              <a:buClr>
                <a:srgbClr val="000000"/>
              </a:buClr>
              <a:buSzPct val="110000"/>
            </a:pPr>
            <a:r>
              <a:rPr lang="en-US" sz="1200" dirty="0" smtClean="0">
                <a:solidFill>
                  <a:srgbClr val="0000FF"/>
                </a:solidFill>
              </a:rPr>
              <a:t>Robert Hughes and Nancy Andreas, Northrop Grumman Aerospace Systems, Redondo Beach, CA</a:t>
            </a:r>
          </a:p>
          <a:p>
            <a:pPr algn="ctr" eaLnBrk="0" fontAlgn="base" hangingPunct="0">
              <a:spcAft>
                <a:spcPct val="0"/>
              </a:spcAft>
              <a:buClr>
                <a:srgbClr val="000000"/>
              </a:buClr>
              <a:buSzPct val="110000"/>
            </a:pPr>
            <a:r>
              <a:rPr lang="en-US" sz="1200" dirty="0" smtClean="0">
                <a:solidFill>
                  <a:srgbClr val="0000FF"/>
                </a:solidFill>
              </a:rPr>
              <a:t>Mike Haas, Frank Eastman, Gary </a:t>
            </a:r>
            <a:r>
              <a:rPr lang="en-US" sz="1200" dirty="0" err="1" smtClean="0">
                <a:solidFill>
                  <a:srgbClr val="0000FF"/>
                </a:solidFill>
              </a:rPr>
              <a:t>Mineart</a:t>
            </a:r>
            <a:r>
              <a:rPr lang="en-US" sz="1200" dirty="0" smtClean="0">
                <a:solidFill>
                  <a:srgbClr val="0000FF"/>
                </a:solidFill>
              </a:rPr>
              <a:t>, and Jane Whitcomb, Joint Polar Satellite System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7473" y="1591056"/>
            <a:ext cx="4544568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10000"/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0070C0"/>
                </a:solidFill>
              </a:rPr>
              <a:t>As S-NPP products become available in the archive, users require information about product sizes, coverage, and measurement range</a:t>
            </a:r>
          </a:p>
          <a:p>
            <a:pPr marL="576263" lvl="1" indent="-2921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10000"/>
              <a:buFont typeface="Arial" pitchFamily="34" charset="0"/>
              <a:buChar char="−"/>
            </a:pPr>
            <a:r>
              <a:rPr lang="en-US" sz="2000" dirty="0" smtClean="0">
                <a:solidFill>
                  <a:srgbClr val="00CC99"/>
                </a:solidFill>
              </a:rPr>
              <a:t>Products are presented by sensor with a description of the product itself, its anticipated use, its size based on the actual non-aggregated data granule, coverage, and measurement range</a:t>
            </a:r>
            <a:endParaRPr lang="en-US" sz="2000" dirty="0">
              <a:solidFill>
                <a:srgbClr val="00CC99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61356" t="25083" r="18851" b="17288"/>
          <a:stretch>
            <a:fillRect/>
          </a:stretch>
        </p:blipFill>
        <p:spPr bwMode="auto">
          <a:xfrm>
            <a:off x="4807405" y="1687998"/>
            <a:ext cx="3969281" cy="3798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6200" y="6392411"/>
            <a:ext cx="646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811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Rectangle 257"/>
          <p:cNvSpPr/>
          <p:nvPr/>
        </p:nvSpPr>
        <p:spPr>
          <a:xfrm>
            <a:off x="2185592" y="15050"/>
            <a:ext cx="5358208" cy="382798"/>
          </a:xfrm>
          <a:prstGeom prst="rect">
            <a:avLst/>
          </a:prstGeom>
        </p:spPr>
        <p:txBody>
          <a:bodyPr wrap="square" lIns="28575" tIns="14288" rIns="28575" bIns="14288">
            <a:spAutoFit/>
          </a:bodyPr>
          <a:lstStyle/>
          <a:p>
            <a:r>
              <a:rPr lang="en-US" sz="2300" b="1" dirty="0"/>
              <a:t>GOES-R Program Calibration and Validation</a:t>
            </a:r>
            <a:endParaRPr lang="en-US" sz="2300" dirty="0"/>
          </a:p>
        </p:txBody>
      </p:sp>
      <p:sp>
        <p:nvSpPr>
          <p:cNvPr id="294" name="Rectangle 293"/>
          <p:cNvSpPr/>
          <p:nvPr/>
        </p:nvSpPr>
        <p:spPr>
          <a:xfrm>
            <a:off x="1524000" y="381000"/>
            <a:ext cx="6724650" cy="167355"/>
          </a:xfrm>
          <a:prstGeom prst="rect">
            <a:avLst/>
          </a:prstGeom>
        </p:spPr>
        <p:txBody>
          <a:bodyPr wrap="square" lIns="28575" tIns="14288" rIns="28575" bIns="14288">
            <a:spAutoFit/>
          </a:bodyPr>
          <a:lstStyle/>
          <a:p>
            <a:pPr algn="ctr"/>
            <a:r>
              <a:rPr lang="en-US" sz="900" b="1" i="1" dirty="0"/>
              <a:t>Robert A. Iacovazzi, Jr.* (1)</a:t>
            </a:r>
            <a:r>
              <a:rPr lang="en-US" sz="900" b="1" dirty="0"/>
              <a:t>, Edward C. Grigsby (1), Steve Goodman (2), </a:t>
            </a:r>
            <a:r>
              <a:rPr lang="en-US" sz="900" b="1" dirty="0" err="1"/>
              <a:t>Changyong</a:t>
            </a:r>
            <a:r>
              <a:rPr lang="en-US" sz="900" b="1" dirty="0"/>
              <a:t> Cao (3), Jaime Daniels (3), and Kathleen McIntyre (1)</a:t>
            </a:r>
            <a:endParaRPr lang="en-US" sz="900" dirty="0"/>
          </a:p>
        </p:txBody>
      </p:sp>
      <p:sp>
        <p:nvSpPr>
          <p:cNvPr id="313" name="Rectangle 312"/>
          <p:cNvSpPr/>
          <p:nvPr/>
        </p:nvSpPr>
        <p:spPr>
          <a:xfrm>
            <a:off x="1831181" y="639324"/>
            <a:ext cx="6110287" cy="275076"/>
          </a:xfrm>
          <a:prstGeom prst="rect">
            <a:avLst/>
          </a:prstGeom>
        </p:spPr>
        <p:txBody>
          <a:bodyPr wrap="square" lIns="28575" tIns="14288" rIns="28575" bIns="14288">
            <a:spAutoFit/>
          </a:bodyPr>
          <a:lstStyle/>
          <a:p>
            <a:pPr algn="ctr"/>
            <a:r>
              <a:rPr lang="en-US" sz="800" b="1" i="1" dirty="0"/>
              <a:t>NASA (1), NOAA/NESDIS/GOES-R (2), and NOAA/NESDIS/STAR (3)</a:t>
            </a:r>
            <a:r>
              <a:rPr lang="en-US" sz="800" dirty="0"/>
              <a:t>                    </a:t>
            </a:r>
          </a:p>
          <a:p>
            <a:pPr algn="ctr"/>
            <a:r>
              <a:rPr lang="en-US" sz="800" b="1" i="1" dirty="0"/>
              <a:t>E-mail</a:t>
            </a:r>
            <a:r>
              <a:rPr lang="en-US" sz="800" i="1" dirty="0"/>
              <a:t>-Robert.A.Iacovazzi@nasa.gov              </a:t>
            </a:r>
            <a:r>
              <a:rPr lang="en-US" sz="800" b="1" i="1" dirty="0"/>
              <a:t>Physical Address </a:t>
            </a:r>
            <a:r>
              <a:rPr lang="en-US" sz="800" i="1" dirty="0"/>
              <a:t>- NASA GSFC, Code 410.0, 8800 Greenbelt Rd, Greenbelt, MD  20771</a:t>
            </a:r>
            <a:endParaRPr lang="en-US" sz="800" dirty="0"/>
          </a:p>
        </p:txBody>
      </p:sp>
      <p:pic>
        <p:nvPicPr>
          <p:cNvPr id="315" name="Picture 314" descr="GOES-R_logo_v2_Presentation Siz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" y="52880"/>
            <a:ext cx="1305890" cy="870593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44861" y="2139279"/>
            <a:ext cx="5365339" cy="31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2438" lvl="1" indent="-342900" eaLnBrk="0" hangingPunct="0">
              <a:lnSpc>
                <a:spcPct val="80000"/>
              </a:lnSpc>
              <a:spcAft>
                <a:spcPts val="1200"/>
              </a:spcAft>
              <a:buClr>
                <a:schemeClr val="tx1"/>
              </a:buClr>
              <a:buSzPct val="150000"/>
              <a:buFont typeface="Arial" pitchFamily="34" charset="0"/>
              <a:buChar char="•"/>
              <a:defRPr/>
            </a:pPr>
            <a:r>
              <a:rPr lang="en-US" sz="2000" kern="0" dirty="0">
                <a:ea typeface="ＭＳ Ｐゴシック" charset="-128"/>
                <a:cs typeface="ＭＳ Ｐゴシック" charset="-128"/>
              </a:rPr>
              <a:t>Pre-launch </a:t>
            </a:r>
            <a:r>
              <a:rPr lang="en-US" sz="2000" kern="0" dirty="0" smtClean="0">
                <a:ea typeface="ＭＳ Ｐゴシック" charset="-128"/>
                <a:cs typeface="ＭＳ Ｐゴシック" charset="-128"/>
              </a:rPr>
              <a:t>Cal/Val</a:t>
            </a:r>
            <a:endParaRPr lang="en-US" sz="2000" kern="0" dirty="0">
              <a:ea typeface="ＭＳ Ｐゴシック" charset="-128"/>
              <a:cs typeface="ＭＳ Ｐゴシック" charset="-128"/>
            </a:endParaRPr>
          </a:p>
          <a:p>
            <a:pPr marL="457200" lvl="2" indent="-227013" eaLnBrk="0" hangingPunct="0">
              <a:lnSpc>
                <a:spcPct val="80000"/>
              </a:lnSpc>
              <a:spcAft>
                <a:spcPts val="1200"/>
              </a:spcAft>
              <a:buClr>
                <a:schemeClr val="tx1"/>
              </a:buClr>
              <a:buSzPct val="100000"/>
              <a:buFont typeface="Courier New" pitchFamily="49" charset="0"/>
              <a:buChar char="o"/>
              <a:defRPr/>
            </a:pPr>
            <a:r>
              <a:rPr lang="en-US" sz="1600" kern="0" dirty="0" smtClean="0"/>
              <a:t>Vendor instrument calibration testing</a:t>
            </a:r>
          </a:p>
          <a:p>
            <a:pPr marL="457200" lvl="2" indent="-227013" eaLnBrk="0" hangingPunct="0">
              <a:lnSpc>
                <a:spcPct val="80000"/>
              </a:lnSpc>
              <a:spcAft>
                <a:spcPts val="1200"/>
              </a:spcAft>
              <a:buClr>
                <a:schemeClr val="tx1"/>
              </a:buClr>
              <a:buSzPct val="100000"/>
              <a:buFont typeface="Courier New" pitchFamily="49" charset="0"/>
              <a:buChar char="o"/>
              <a:defRPr/>
            </a:pPr>
            <a:r>
              <a:rPr lang="en-US" sz="1600" kern="0" dirty="0"/>
              <a:t>G</a:t>
            </a:r>
            <a:r>
              <a:rPr lang="en-US" sz="1600" kern="0" dirty="0" smtClean="0"/>
              <a:t>overnment team validation of testing results</a:t>
            </a:r>
          </a:p>
          <a:p>
            <a:pPr marL="457200" lvl="2" indent="-227013" eaLnBrk="0" hangingPunct="0">
              <a:lnSpc>
                <a:spcPct val="80000"/>
              </a:lnSpc>
              <a:spcAft>
                <a:spcPts val="1200"/>
              </a:spcAft>
              <a:buClr>
                <a:schemeClr val="tx1"/>
              </a:buClr>
              <a:buSzPct val="100000"/>
              <a:buFont typeface="Courier New" pitchFamily="49" charset="0"/>
              <a:buChar char="o"/>
              <a:defRPr/>
            </a:pPr>
            <a:r>
              <a:rPr lang="en-US" sz="1600" kern="0" dirty="0" smtClean="0"/>
              <a:t>L1b </a:t>
            </a:r>
            <a:r>
              <a:rPr lang="en-US" sz="1600" kern="0" dirty="0"/>
              <a:t>algorithm design and implementation</a:t>
            </a:r>
          </a:p>
          <a:p>
            <a:pPr marL="452438" lvl="1" indent="-342900" eaLnBrk="0" hangingPunct="0">
              <a:lnSpc>
                <a:spcPct val="80000"/>
              </a:lnSpc>
              <a:spcAft>
                <a:spcPts val="1200"/>
              </a:spcAft>
              <a:buClr>
                <a:schemeClr val="tx1"/>
              </a:buClr>
              <a:buSzPct val="150000"/>
              <a:buFont typeface="Arial" pitchFamily="34" charset="0"/>
              <a:buChar char="•"/>
              <a:defRPr/>
            </a:pPr>
            <a:r>
              <a:rPr lang="en-US" sz="2000" kern="0" dirty="0" smtClean="0">
                <a:ea typeface="ＭＳ Ｐゴシック" charset="-128"/>
                <a:cs typeface="ＭＳ Ｐゴシック" charset="-128"/>
              </a:rPr>
              <a:t>Post-Launch Testing (PLT) Cal/Val</a:t>
            </a:r>
          </a:p>
          <a:p>
            <a:pPr marL="457200" lvl="2" indent="-227013" eaLnBrk="0" hangingPunct="0">
              <a:lnSpc>
                <a:spcPct val="80000"/>
              </a:lnSpc>
              <a:spcAft>
                <a:spcPts val="1200"/>
              </a:spcAft>
              <a:buClr>
                <a:schemeClr val="tx1"/>
              </a:buClr>
              <a:buSzPct val="100000"/>
              <a:buFont typeface="Courier New" pitchFamily="49" charset="0"/>
              <a:buChar char="o"/>
              <a:defRPr/>
            </a:pPr>
            <a:r>
              <a:rPr lang="en-US" sz="1600" kern="0" dirty="0" smtClean="0"/>
              <a:t>GOES-R observatory </a:t>
            </a:r>
            <a:r>
              <a:rPr lang="en-US" sz="1600" kern="0" dirty="0" err="1" smtClean="0"/>
              <a:t>cal</a:t>
            </a:r>
            <a:r>
              <a:rPr lang="en-US" sz="1600" kern="0" dirty="0" smtClean="0"/>
              <a:t>/</a:t>
            </a:r>
            <a:r>
              <a:rPr lang="en-US" sz="1600" kern="0" dirty="0" err="1" smtClean="0"/>
              <a:t>val</a:t>
            </a:r>
            <a:r>
              <a:rPr lang="en-US" sz="1600" kern="0" dirty="0" smtClean="0"/>
              <a:t> assets</a:t>
            </a:r>
          </a:p>
          <a:p>
            <a:pPr marL="457200" lvl="2" indent="-227013" eaLnBrk="0" hangingPunct="0">
              <a:lnSpc>
                <a:spcPct val="80000"/>
              </a:lnSpc>
              <a:spcAft>
                <a:spcPts val="1200"/>
              </a:spcAft>
              <a:buClr>
                <a:schemeClr val="tx1"/>
              </a:buClr>
              <a:buSzPct val="100000"/>
              <a:buFont typeface="Courier New" pitchFamily="49" charset="0"/>
              <a:buChar char="o"/>
              <a:defRPr/>
            </a:pPr>
            <a:r>
              <a:rPr lang="en-US" sz="1600" kern="0" dirty="0" smtClean="0"/>
              <a:t>Product quality evaluation</a:t>
            </a:r>
          </a:p>
          <a:p>
            <a:pPr marL="457200" lvl="2" indent="-227013" eaLnBrk="0" hangingPunct="0">
              <a:lnSpc>
                <a:spcPct val="80000"/>
              </a:lnSpc>
              <a:spcAft>
                <a:spcPts val="1200"/>
              </a:spcAft>
              <a:buClr>
                <a:schemeClr val="tx1"/>
              </a:buClr>
              <a:buSzPct val="100000"/>
              <a:buFont typeface="Courier New" pitchFamily="49" charset="0"/>
              <a:buChar char="o"/>
              <a:defRPr/>
            </a:pPr>
            <a:r>
              <a:rPr lang="en-US" sz="1600" kern="0" dirty="0" smtClean="0"/>
              <a:t>On-board calibration system evaluation</a:t>
            </a:r>
          </a:p>
          <a:p>
            <a:pPr marL="457200" lvl="2" indent="-227013" eaLnBrk="0" hangingPunct="0">
              <a:lnSpc>
                <a:spcPct val="80000"/>
              </a:lnSpc>
              <a:spcAft>
                <a:spcPts val="1200"/>
              </a:spcAft>
              <a:buClr>
                <a:schemeClr val="tx1"/>
              </a:buClr>
              <a:buSzPct val="100000"/>
              <a:buFont typeface="Courier New" pitchFamily="49" charset="0"/>
              <a:buChar char="o"/>
              <a:defRPr/>
            </a:pPr>
            <a:r>
              <a:rPr lang="en-US" sz="1600" kern="0" dirty="0" smtClean="0"/>
              <a:t>On-orbit calibration and L1b product anomaly resolution</a:t>
            </a:r>
          </a:p>
        </p:txBody>
      </p:sp>
      <p:sp>
        <p:nvSpPr>
          <p:cNvPr id="88" name="Shape 141"/>
          <p:cNvSpPr txBox="1"/>
          <p:nvPr/>
        </p:nvSpPr>
        <p:spPr>
          <a:xfrm>
            <a:off x="6008993" y="2634483"/>
            <a:ext cx="2571750" cy="473196"/>
          </a:xfrm>
          <a:prstGeom prst="rect">
            <a:avLst/>
          </a:prstGeom>
          <a:noFill/>
        </p:spPr>
        <p:txBody>
          <a:bodyPr wrap="square" lIns="28570" tIns="28570" rIns="28570" bIns="28570" anchor="ctr" anchorCtr="0">
            <a:spAutoFit/>
          </a:bodyPr>
          <a:lstStyle/>
          <a:p>
            <a:pPr algn="ctr">
              <a:buClr>
                <a:srgbClr val="000000"/>
              </a:buClr>
              <a:buSzPct val="91666"/>
              <a:buFont typeface="Arial"/>
              <a:buNone/>
            </a:pPr>
            <a:r>
              <a:rPr lang="en" sz="900" b="1" i="1" dirty="0">
                <a:solidFill>
                  <a:srgbClr val="000000"/>
                </a:solidFill>
              </a:rPr>
              <a:t>Example comparison between GOES-R CWG and Vendor cal test analyses: Ratio of CWG to Exelis cal coefficients for ABI reflective channels.</a:t>
            </a:r>
          </a:p>
        </p:txBody>
      </p:sp>
      <p:sp>
        <p:nvSpPr>
          <p:cNvPr id="89" name="Shape 127"/>
          <p:cNvSpPr txBox="1"/>
          <p:nvPr/>
        </p:nvSpPr>
        <p:spPr>
          <a:xfrm>
            <a:off x="6008993" y="1143000"/>
            <a:ext cx="2571750" cy="427030"/>
          </a:xfrm>
          <a:prstGeom prst="rect">
            <a:avLst/>
          </a:prstGeom>
          <a:noFill/>
          <a:ln w="3175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28570" tIns="28570" rIns="28570" bIns="28570" anchor="ctr" anchorCtr="0">
            <a:spAutoFit/>
          </a:bodyPr>
          <a:lstStyle/>
          <a:p>
            <a:pPr algn="ctr"/>
            <a:r>
              <a:rPr lang="en" sz="800" dirty="0">
                <a:solidFill>
                  <a:srgbClr val="000000"/>
                </a:solidFill>
              </a:rPr>
              <a:t>Before (left) and after (right) Government-Vendor reconciliation of scan mirror reflectance value used in ABI test data analysis.</a:t>
            </a:r>
          </a:p>
        </p:txBody>
      </p:sp>
      <p:pic>
        <p:nvPicPr>
          <p:cNvPr id="90" name="Picture 89" descr="m_ratio2_orig_radiance.jpg"/>
          <p:cNvPicPr>
            <a:picLocks noChangeAspect="1"/>
          </p:cNvPicPr>
          <p:nvPr/>
        </p:nvPicPr>
        <p:blipFill rotWithShape="1">
          <a:blip r:embed="rId4" cstate="print"/>
          <a:srcRect t="5070" r="3308"/>
          <a:stretch/>
        </p:blipFill>
        <p:spPr>
          <a:xfrm>
            <a:off x="5834358" y="1585965"/>
            <a:ext cx="1404642" cy="1034283"/>
          </a:xfrm>
          <a:prstGeom prst="rect">
            <a:avLst/>
          </a:prstGeom>
        </p:spPr>
      </p:pic>
      <p:sp>
        <p:nvSpPr>
          <p:cNvPr id="91" name="Oval 90"/>
          <p:cNvSpPr/>
          <p:nvPr/>
        </p:nvSpPr>
        <p:spPr bwMode="auto">
          <a:xfrm>
            <a:off x="5937008" y="2090563"/>
            <a:ext cx="768592" cy="210195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8575" tIns="14288" rIns="28575" bIns="14288" numCol="1" rtlCol="0" anchor="t" anchorCtr="0" compatLnSpc="1">
            <a:prstTxWarp prst="textNoShape">
              <a:avLst/>
            </a:prstTxWarp>
          </a:bodyPr>
          <a:lstStyle/>
          <a:p>
            <a:pPr defTabSz="285750" fontAlgn="base">
              <a:spcBef>
                <a:spcPct val="0"/>
              </a:spcBef>
              <a:spcAft>
                <a:spcPct val="0"/>
              </a:spcAft>
            </a:pPr>
            <a:endParaRPr lang="en-US" sz="500" b="1">
              <a:solidFill>
                <a:srgbClr val="000000"/>
              </a:solidFill>
            </a:endParaRPr>
          </a:p>
        </p:txBody>
      </p:sp>
      <p:pic>
        <p:nvPicPr>
          <p:cNvPr id="9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t="4564" r="3641" b="3786"/>
          <a:stretch/>
        </p:blipFill>
        <p:spPr bwMode="auto">
          <a:xfrm>
            <a:off x="7239000" y="1629648"/>
            <a:ext cx="1390650" cy="1013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3" name="Shape 126"/>
          <p:cNvCxnSpPr>
            <a:stCxn id="90" idx="0"/>
            <a:endCxn id="91" idx="0"/>
          </p:cNvCxnSpPr>
          <p:nvPr/>
        </p:nvCxnSpPr>
        <p:spPr>
          <a:xfrm flipH="1">
            <a:off x="6321304" y="1585965"/>
            <a:ext cx="215375" cy="504598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4" name="Shape 126"/>
          <p:cNvCxnSpPr/>
          <p:nvPr/>
        </p:nvCxnSpPr>
        <p:spPr>
          <a:xfrm>
            <a:off x="7696200" y="1570030"/>
            <a:ext cx="76200" cy="533076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98" name="Content Placeholder 6" descr="g13_img_120530439_sh_uncor.jpg"/>
          <p:cNvPicPr>
            <a:picLocks noChangeAspect="1"/>
          </p:cNvPicPr>
          <p:nvPr/>
        </p:nvPicPr>
        <p:blipFill rotWithShape="1">
          <a:blip r:embed="rId6" cstate="print"/>
          <a:srcRect r="48779"/>
          <a:stretch/>
        </p:blipFill>
        <p:spPr>
          <a:xfrm>
            <a:off x="197075" y="5461697"/>
            <a:ext cx="2309249" cy="739466"/>
          </a:xfrm>
          <a:prstGeom prst="rect">
            <a:avLst/>
          </a:prstGeom>
        </p:spPr>
      </p:pic>
      <p:pic>
        <p:nvPicPr>
          <p:cNvPr id="101" name="Content Placeholder 7" descr="g13_img_120530439_sh_cor.jpg"/>
          <p:cNvPicPr>
            <a:picLocks noChangeAspect="1"/>
          </p:cNvPicPr>
          <p:nvPr/>
        </p:nvPicPr>
        <p:blipFill rotWithShape="1">
          <a:blip r:embed="rId7" cstate="print"/>
          <a:srcRect r="48779"/>
          <a:stretch/>
        </p:blipFill>
        <p:spPr>
          <a:xfrm>
            <a:off x="2286000" y="5851056"/>
            <a:ext cx="2192698" cy="702144"/>
          </a:xfrm>
          <a:prstGeom prst="rect">
            <a:avLst/>
          </a:prstGeom>
        </p:spPr>
      </p:pic>
      <p:pic>
        <p:nvPicPr>
          <p:cNvPr id="102" name="Picture 412" descr="$°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634" y="3467739"/>
            <a:ext cx="1267269" cy="112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Text Box 418"/>
          <p:cNvSpPr txBox="1">
            <a:spLocks noChangeArrowheads="1"/>
          </p:cNvSpPr>
          <p:nvPr/>
        </p:nvSpPr>
        <p:spPr bwMode="auto">
          <a:xfrm>
            <a:off x="5687921" y="4616988"/>
            <a:ext cx="1218696" cy="121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8575" tIns="14288" rIns="28575" bIns="14288">
            <a:spAutoFit/>
          </a:bodyPr>
          <a:lstStyle/>
          <a:p>
            <a:pPr defTabSz="285750">
              <a:spcBef>
                <a:spcPct val="50000"/>
              </a:spcBef>
              <a:defRPr/>
            </a:pPr>
            <a:r>
              <a:rPr lang="en-US" sz="600" kern="0" dirty="0">
                <a:solidFill>
                  <a:sysClr val="windowText" lastClr="000000"/>
                </a:solidFill>
              </a:rPr>
              <a:t>GOES-13 Hemispheric Image Tiles</a:t>
            </a:r>
          </a:p>
        </p:txBody>
      </p:sp>
      <p:pic>
        <p:nvPicPr>
          <p:cNvPr id="105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14" b="5760"/>
          <a:stretch/>
        </p:blipFill>
        <p:spPr bwMode="auto">
          <a:xfrm>
            <a:off x="4928216" y="5799443"/>
            <a:ext cx="2117264" cy="985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" name="Picture 2" descr="°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1681" r="2222"/>
          <a:stretch/>
        </p:blipFill>
        <p:spPr bwMode="auto">
          <a:xfrm>
            <a:off x="6958813" y="5147739"/>
            <a:ext cx="1385337" cy="113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" name="Picture 7" descr="˸ô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294" y="5733296"/>
            <a:ext cx="966712" cy="1016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881" y="3467739"/>
            <a:ext cx="1665342" cy="140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" name="Text Box 11"/>
          <p:cNvSpPr txBox="1">
            <a:spLocks noChangeArrowheads="1"/>
          </p:cNvSpPr>
          <p:nvPr/>
        </p:nvSpPr>
        <p:spPr bwMode="auto">
          <a:xfrm>
            <a:off x="8458200" y="3429000"/>
            <a:ext cx="630012" cy="5578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/>
          <a:extLst/>
        </p:spPr>
        <p:txBody>
          <a:bodyPr wrap="square" lIns="28575" tIns="14288" rIns="28575" bIns="14288">
            <a:spAutoFit/>
          </a:bodyPr>
          <a:lstStyle/>
          <a:p>
            <a:pPr defTabSz="285750">
              <a:spcBef>
                <a:spcPct val="50000"/>
              </a:spcBef>
              <a:defRPr/>
            </a:pPr>
            <a:r>
              <a:rPr lang="en-US" sz="600" kern="0" dirty="0">
                <a:solidFill>
                  <a:sysClr val="windowText" lastClr="000000"/>
                </a:solidFill>
              </a:rPr>
              <a:t>Determine and Correct Scan-A</a:t>
            </a:r>
            <a:r>
              <a:rPr lang="en-US" sz="600" kern="0" dirty="0" err="1">
                <a:solidFill>
                  <a:sysClr val="windowText" lastClr="000000"/>
                </a:solidFill>
              </a:rPr>
              <a:t>ngle</a:t>
            </a:r>
            <a:r>
              <a:rPr lang="en-US" sz="600" kern="0" dirty="0">
                <a:solidFill>
                  <a:sysClr val="windowText" lastClr="000000"/>
                </a:solidFill>
              </a:rPr>
              <a:t> Dependent Radiance (</a:t>
            </a:r>
            <a:r>
              <a:rPr lang="en-US" sz="400" i="1" kern="0" dirty="0">
                <a:solidFill>
                  <a:sysClr val="windowText" lastClr="000000"/>
                </a:solidFill>
              </a:rPr>
              <a:t>e.g., </a:t>
            </a:r>
            <a:r>
              <a:rPr lang="en-US" sz="400" kern="0" dirty="0" err="1">
                <a:solidFill>
                  <a:sysClr val="windowText" lastClr="000000"/>
                </a:solidFill>
              </a:rPr>
              <a:t>Beaucom</a:t>
            </a:r>
            <a:r>
              <a:rPr lang="en-US" sz="400" kern="0" dirty="0">
                <a:solidFill>
                  <a:sysClr val="windowText" lastClr="000000"/>
                </a:solidFill>
              </a:rPr>
              <a:t> et al., Proceedings of SPIE, 1999</a:t>
            </a:r>
            <a:r>
              <a:rPr lang="en-US" sz="600" kern="0" dirty="0">
                <a:solidFill>
                  <a:sysClr val="windowText" lastClr="000000"/>
                </a:solidFill>
              </a:rPr>
              <a:t>) </a:t>
            </a:r>
          </a:p>
        </p:txBody>
      </p:sp>
      <p:sp>
        <p:nvSpPr>
          <p:cNvPr id="111" name="Text Box 11"/>
          <p:cNvSpPr txBox="1">
            <a:spLocks noChangeArrowheads="1"/>
          </p:cNvSpPr>
          <p:nvPr/>
        </p:nvSpPr>
        <p:spPr bwMode="auto">
          <a:xfrm>
            <a:off x="5258348" y="5443151"/>
            <a:ext cx="1648269" cy="275076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  <a:effectLst/>
          <a:extLst/>
        </p:spPr>
        <p:txBody>
          <a:bodyPr wrap="square" lIns="28575" tIns="14288" rIns="28575" bIns="14288">
            <a:spAutoFit/>
          </a:bodyPr>
          <a:lstStyle/>
          <a:p>
            <a:pPr defTabSz="285750">
              <a:spcBef>
                <a:spcPct val="50000"/>
              </a:spcBef>
              <a:defRPr/>
            </a:pPr>
            <a:r>
              <a:rPr lang="en-US" sz="800" kern="0" dirty="0">
                <a:solidFill>
                  <a:sysClr val="windowText" lastClr="000000"/>
                </a:solidFill>
              </a:rPr>
              <a:t>Instrument Noise, Blackbody Temp and Cal Slope Monitoring</a:t>
            </a:r>
          </a:p>
        </p:txBody>
      </p:sp>
      <p:sp>
        <p:nvSpPr>
          <p:cNvPr id="112" name="Text Box 11"/>
          <p:cNvSpPr txBox="1">
            <a:spLocks noChangeArrowheads="1"/>
          </p:cNvSpPr>
          <p:nvPr/>
        </p:nvSpPr>
        <p:spPr bwMode="auto">
          <a:xfrm>
            <a:off x="7624850" y="3679094"/>
            <a:ext cx="833350" cy="1519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28575" tIns="14288" rIns="28575" bIns="14288">
            <a:spAutoFit/>
          </a:bodyPr>
          <a:lstStyle/>
          <a:p>
            <a:pPr defTabSz="285750">
              <a:spcBef>
                <a:spcPct val="50000"/>
              </a:spcBef>
              <a:defRPr/>
            </a:pPr>
            <a:r>
              <a:rPr lang="en-US" sz="800" kern="0" dirty="0">
                <a:solidFill>
                  <a:sysClr val="windowText" lastClr="000000"/>
                </a:solidFill>
              </a:rPr>
              <a:t>GOES-10 Ch. 4A</a:t>
            </a:r>
          </a:p>
        </p:txBody>
      </p:sp>
      <p:sp>
        <p:nvSpPr>
          <p:cNvPr id="113" name="Text Box 418"/>
          <p:cNvSpPr txBox="1">
            <a:spLocks noChangeArrowheads="1"/>
          </p:cNvSpPr>
          <p:nvPr/>
        </p:nvSpPr>
        <p:spPr bwMode="auto">
          <a:xfrm>
            <a:off x="1524000" y="5851056"/>
            <a:ext cx="1738708" cy="34432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8575" tIns="14288" rIns="28575" bIns="1428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dirty="0"/>
              <a:t>GOES-13 eclipse season stray light before fix (left) and after fix (right) </a:t>
            </a:r>
          </a:p>
          <a:p>
            <a:pPr>
              <a:spcBef>
                <a:spcPct val="50000"/>
              </a:spcBef>
            </a:pPr>
            <a:r>
              <a:rPr lang="en-US" sz="300" dirty="0"/>
              <a:t>(Courtesy of J. Paul Douglas, OSPO)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861" y="1135559"/>
            <a:ext cx="4984339" cy="76944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Focus on GOES-R Instrument Calibration/    Validation (Cal/Val) and L1b Product Val</a:t>
            </a:r>
            <a:endParaRPr lang="en-US" sz="2200" dirty="0"/>
          </a:p>
        </p:txBody>
      </p:sp>
      <p:sp>
        <p:nvSpPr>
          <p:cNvPr id="27" name="TextBox 26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6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6440557" y="3478696"/>
            <a:ext cx="1918252" cy="238539"/>
          </a:xfrm>
          <a:prstGeom prst="rect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30188" marR="0" indent="-2301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0000"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64377" t="81364" r="21413" b="7111"/>
          <a:stretch>
            <a:fillRect/>
          </a:stretch>
        </p:blipFill>
        <p:spPr bwMode="auto">
          <a:xfrm>
            <a:off x="2724310" y="5870366"/>
            <a:ext cx="3705012" cy="987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21208" y="0"/>
            <a:ext cx="8293608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Joint Polar Satellite System Common Ground System (JPSS CGS)</a:t>
            </a:r>
          </a:p>
          <a:p>
            <a:pPr algn="ctr">
              <a:spcBef>
                <a:spcPts val="0"/>
              </a:spcBef>
            </a:pPr>
            <a:r>
              <a:rPr lang="en-US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Operational Ground System Performance for Suomi National Polar-Orbiting Partnership (S-NPP)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804672"/>
            <a:ext cx="9089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400" dirty="0" smtClean="0">
                <a:solidFill>
                  <a:srgbClr val="0000FF"/>
                </a:solidFill>
              </a:rPr>
              <a:t>Kerry Grant, JPSS CGS Chief Scientist, Craig Bergeron, CGS System Performance Manager</a:t>
            </a:r>
          </a:p>
          <a:p>
            <a:pPr algn="ctr">
              <a:spcBef>
                <a:spcPts val="0"/>
              </a:spcBef>
            </a:pPr>
            <a:r>
              <a:rPr lang="en-US" sz="1400" dirty="0" smtClean="0">
                <a:solidFill>
                  <a:srgbClr val="0000FF"/>
                </a:solidFill>
              </a:rPr>
              <a:t>Raytheon Intelligence and Information Systems, Aurora CO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7473" y="1591056"/>
            <a:ext cx="4544568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0070C0"/>
                </a:solidFill>
              </a:rPr>
              <a:t>In a recent operational performance test, the CGS exceeded its availability and latency requirements over a 45 day measurement period </a:t>
            </a:r>
          </a:p>
          <a:p>
            <a:pPr marL="576263" lvl="1" indent="-292100">
              <a:buFont typeface="Arial" pitchFamily="34" charset="0"/>
              <a:buChar char="−"/>
            </a:pPr>
            <a:r>
              <a:rPr lang="en-US" sz="2000" dirty="0" smtClean="0">
                <a:solidFill>
                  <a:srgbClr val="00CC99"/>
                </a:solidFill>
              </a:rPr>
              <a:t>CGS delivered 99.59% of the 1,964,168 possible products to the archive facility.</a:t>
            </a:r>
          </a:p>
          <a:p>
            <a:pPr marL="576263" lvl="1" indent="-292100">
              <a:buFont typeface="Arial" pitchFamily="34" charset="0"/>
              <a:buChar char="−"/>
            </a:pPr>
            <a:r>
              <a:rPr lang="en-US" sz="2000" dirty="0" smtClean="0">
                <a:solidFill>
                  <a:srgbClr val="00CC99"/>
                </a:solidFill>
              </a:rPr>
              <a:t>95% of 2,265,484 EDRs were required to be delivered to the Air Force Weather Agency within the latency period; CGS delivered 99.84%</a:t>
            </a:r>
            <a:endParaRPr lang="en-US" sz="2000" dirty="0">
              <a:solidFill>
                <a:srgbClr val="00CC99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4871" y="1722921"/>
            <a:ext cx="3619802" cy="1714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3033" y="3789851"/>
            <a:ext cx="3763478" cy="17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5571077" y="3451075"/>
            <a:ext cx="2749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	Availability Performance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483627" y="5569226"/>
            <a:ext cx="1918252" cy="238539"/>
          </a:xfrm>
          <a:prstGeom prst="rect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30188" marR="0" indent="-2301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0000"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33400" y="5541605"/>
            <a:ext cx="21089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	Latency Performance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" y="6392411"/>
            <a:ext cx="646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869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-762000" y="0"/>
            <a:ext cx="10134600" cy="1265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AMSU-A Only Atmospheric Temperature TCDRs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Wenhui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Wang</a:t>
            </a:r>
            <a:r>
              <a:rPr lang="en-US" sz="20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and Cheng-</a:t>
            </a:r>
            <a:r>
              <a:rPr lang="en-US" sz="2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Zhi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Zou</a:t>
            </a:r>
            <a:r>
              <a:rPr lang="en-US" sz="20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r>
              <a:rPr lang="en-US" sz="1200" baseline="30000" dirty="0" smtClean="0"/>
              <a:t>1 </a:t>
            </a:r>
            <a:r>
              <a:rPr lang="en-US" sz="1200" dirty="0" smtClean="0"/>
              <a:t>I. M. Systems Group, Rockville, Maryland, USA</a:t>
            </a:r>
          </a:p>
          <a:p>
            <a:r>
              <a:rPr lang="en-US" sz="1200" baseline="30000" dirty="0" smtClean="0"/>
              <a:t>2 </a:t>
            </a:r>
            <a:r>
              <a:rPr lang="en-US" sz="1200" dirty="0" smtClean="0"/>
              <a:t>Center for Satellite Applications and Research, NESDIS/NOAA, Camp Springs, Maryland, USA</a:t>
            </a:r>
            <a:endParaRPr lang="en-US" sz="1200" dirty="0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0" y="1295400"/>
            <a:ext cx="43434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Global monthly averaged </a:t>
            </a:r>
            <a:r>
              <a:rPr lang="en-US" sz="2400" dirty="0" smtClean="0">
                <a:solidFill>
                  <a:schemeClr val="tx1"/>
                </a:solidFill>
              </a:rPr>
              <a:t>gridded AMSU-A atmospheric  temperature thematic climate data records (TCDRs) </a:t>
            </a:r>
            <a:endParaRPr lang="en-US" sz="2200" dirty="0" smtClean="0">
              <a:solidFill>
                <a:schemeClr val="tx1"/>
              </a:solidFill>
            </a:endParaRPr>
          </a:p>
          <a:p>
            <a:pPr marL="640080" lvl="1" indent="-22860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700" noProof="0" dirty="0" smtClean="0">
                <a:solidFill>
                  <a:srgbClr val="00B0F0"/>
                </a:solidFill>
              </a:rPr>
              <a:t>Based on </a:t>
            </a: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STAR recalibrated AMSU-A level 1c radiances from 6 satellites</a:t>
            </a:r>
          </a:p>
          <a:p>
            <a:pPr marL="640080" lvl="1" indent="-22860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700" kern="0" dirty="0" smtClean="0">
                <a:solidFill>
                  <a:srgbClr val="00B0F0"/>
                </a:solidFill>
              </a:rPr>
              <a:t>Methodologies</a:t>
            </a:r>
          </a:p>
          <a:p>
            <a:pPr lvl="2" indent="-22860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300" kern="0" dirty="0" smtClean="0">
                <a:solidFill>
                  <a:srgbClr val="00B0F0"/>
                </a:solidFill>
              </a:rPr>
              <a:t>Corrected for </a:t>
            </a:r>
            <a:r>
              <a:rPr kumimoji="0" lang="en-US" sz="13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sensor incidence angle and frequency shift effects</a:t>
            </a:r>
          </a:p>
          <a:p>
            <a:pPr lvl="2" indent="-22860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kumimoji="0" lang="en-US" sz="13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Corrected for diurnal drift effects</a:t>
            </a:r>
            <a:endParaRPr kumimoji="0" lang="en-US" sz="1300" b="0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  <a:p>
            <a:pPr lvl="2" indent="-22860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kumimoji="0" lang="en-US" sz="13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Removed residual warm target temperature effect and Earth location-dependent constant bias</a:t>
            </a:r>
          </a:p>
          <a:p>
            <a:pPr marL="640080" lvl="1" indent="-22860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800" kern="0" dirty="0" smtClean="0">
                <a:solidFill>
                  <a:srgbClr val="00B0F0"/>
                </a:solidFill>
              </a:rPr>
              <a:t>11 layers of well-merged global gridded (2.5° x 2.5 °) TCDRs</a:t>
            </a:r>
          </a:p>
          <a:p>
            <a:pPr lvl="2" indent="-22860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400" dirty="0" smtClean="0">
                <a:solidFill>
                  <a:srgbClr val="00B0F0"/>
                </a:solidFill>
              </a:rPr>
              <a:t>Lower-troposphere  to the top of stratosphere </a:t>
            </a:r>
          </a:p>
          <a:p>
            <a:pPr lvl="2" indent="-22860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400" kern="0" dirty="0" smtClean="0">
                <a:solidFill>
                  <a:srgbClr val="00B0F0"/>
                </a:solidFill>
              </a:rPr>
              <a:t>1998 - 2011</a:t>
            </a:r>
          </a:p>
          <a:p>
            <a:pPr marL="640080" lvl="1" indent="-22860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700" kern="0" dirty="0" smtClean="0">
                <a:solidFill>
                  <a:srgbClr val="00B0F0"/>
                </a:solidFill>
              </a:rPr>
              <a:t>Support high vertical resolution and MSU/AMSU-A, SSU/AMSU-A merged long-term climate trend studies and monitoring.  </a:t>
            </a:r>
            <a:endParaRPr lang="en-US" sz="1700" kern="0" dirty="0">
              <a:solidFill>
                <a:srgbClr val="00B0F0"/>
              </a:solidFill>
            </a:endParaRPr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5638800"/>
            <a:ext cx="3733800" cy="982579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1447800"/>
            <a:ext cx="495300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191000" y="5029200"/>
            <a:ext cx="480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AMSU-A global mean layer temperature anomaly time series and trends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(gray dash vertical lines show the 2002/03 and 2009/10 El Niño events).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80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36874" y="3290501"/>
            <a:ext cx="2702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1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274095" y="1532468"/>
            <a:ext cx="5334000" cy="4258731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 algn="l" fontAlgn="base">
              <a:lnSpc>
                <a:spcPct val="90000"/>
              </a:lnSpc>
              <a:spcAft>
                <a:spcPct val="0"/>
              </a:spcAft>
              <a:buFont typeface="Arial"/>
              <a:buChar char="•"/>
            </a:pPr>
            <a:r>
              <a:rPr kumimoji="0" lang="en-US" sz="1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</a:rPr>
              <a:t>Ultraspectral Sounders</a:t>
            </a:r>
            <a:r>
              <a:rPr kumimoji="0" lang="en-US" sz="11200" b="0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</a:rPr>
              <a:t> </a:t>
            </a:r>
          </a:p>
          <a:p>
            <a:pPr lvl="0" algn="l" fontAlgn="base">
              <a:lnSpc>
                <a:spcPct val="90000"/>
              </a:lnSpc>
              <a:spcAft>
                <a:spcPct val="0"/>
              </a:spcAft>
            </a:pPr>
            <a:r>
              <a:rPr lang="en-US" sz="11200" kern="0" dirty="0">
                <a:solidFill>
                  <a:srgbClr val="000090"/>
                </a:solidFill>
                <a:latin typeface="Arial"/>
              </a:rPr>
              <a:t> </a:t>
            </a:r>
            <a:r>
              <a:rPr lang="en-US" sz="11200" kern="0" dirty="0" smtClean="0">
                <a:solidFill>
                  <a:srgbClr val="000090"/>
                </a:solidFill>
                <a:latin typeface="Arial"/>
              </a:rPr>
              <a:t>    On 4 Satellites</a:t>
            </a:r>
            <a:r>
              <a:rPr kumimoji="0" lang="en-US" sz="1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</a:rPr>
              <a:t> </a:t>
            </a:r>
          </a:p>
          <a:p>
            <a:pPr marL="742950" lvl="1" indent="-285750" algn="l" fontAlgn="base">
              <a:spcAft>
                <a:spcPct val="0"/>
              </a:spcAft>
              <a:buFontTx/>
              <a:buChar char="–"/>
            </a:pPr>
            <a:r>
              <a:rPr kumimoji="0" lang="en-US" sz="80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Aqua/AIRS  (13:30 LST)</a:t>
            </a:r>
          </a:p>
          <a:p>
            <a:pPr marL="742950" lvl="1" indent="-285750" algn="l" fontAlgn="base">
              <a:spcAft>
                <a:spcPct val="0"/>
              </a:spcAft>
              <a:buFontTx/>
              <a:buChar char="–"/>
            </a:pPr>
            <a:r>
              <a:rPr lang="en-US" sz="8000" kern="0" dirty="0" smtClean="0">
                <a:solidFill>
                  <a:srgbClr val="009999"/>
                </a:solidFill>
                <a:latin typeface="Arial"/>
              </a:rPr>
              <a:t>Suomi-NPP/CrIS (13:30 LST)</a:t>
            </a:r>
          </a:p>
          <a:p>
            <a:pPr marL="742950" lvl="1" indent="-285750" algn="l" fontAlgn="base">
              <a:spcAft>
                <a:spcPct val="0"/>
              </a:spcAft>
              <a:buFontTx/>
              <a:buChar char="–"/>
            </a:pPr>
            <a:r>
              <a:rPr kumimoji="0" lang="en-US" sz="80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Metop-A/IASI (09:30 LST)</a:t>
            </a:r>
          </a:p>
          <a:p>
            <a:pPr marL="742950" lvl="1" indent="-285750" algn="l" fontAlgn="base">
              <a:spcAft>
                <a:spcPct val="0"/>
              </a:spcAft>
              <a:buFontTx/>
              <a:buChar char="–"/>
            </a:pPr>
            <a:r>
              <a:rPr lang="en-US" sz="8000" kern="0" dirty="0" smtClean="0">
                <a:solidFill>
                  <a:srgbClr val="009999"/>
                </a:solidFill>
                <a:latin typeface="Arial"/>
              </a:rPr>
              <a:t>Metop-B/IASI (08:45 LST)</a:t>
            </a:r>
          </a:p>
          <a:p>
            <a:pPr marL="1143000" indent="-1143000" algn="l" fontAlgn="base">
              <a:spcAft>
                <a:spcPct val="0"/>
              </a:spcAft>
              <a:buFont typeface="Arial"/>
              <a:buChar char="•"/>
            </a:pPr>
            <a:r>
              <a:rPr lang="en-US" sz="12400" kern="0" dirty="0" smtClean="0">
                <a:solidFill>
                  <a:srgbClr val="000090"/>
                </a:solidFill>
                <a:latin typeface="Arial"/>
              </a:rPr>
              <a:t>Applications</a:t>
            </a:r>
            <a:endParaRPr lang="en-US" sz="12400" kern="0" dirty="0">
              <a:solidFill>
                <a:srgbClr val="000090"/>
              </a:solidFill>
              <a:latin typeface="Arial"/>
            </a:endParaRPr>
          </a:p>
          <a:p>
            <a:pPr marL="742950" lvl="1" indent="-285750" algn="l" fontAlgn="base">
              <a:lnSpc>
                <a:spcPct val="90000"/>
              </a:lnSpc>
              <a:spcBef>
                <a:spcPts val="480"/>
              </a:spcBef>
              <a:spcAft>
                <a:spcPct val="0"/>
              </a:spcAft>
              <a:buFontTx/>
              <a:buChar char="–"/>
            </a:pPr>
            <a:r>
              <a:rPr lang="en-US" sz="8000" kern="0" dirty="0" smtClean="0">
                <a:solidFill>
                  <a:srgbClr val="009999"/>
                </a:solidFill>
                <a:latin typeface="Arial"/>
              </a:rPr>
              <a:t>Time tendencies of atmospheric</a:t>
            </a:r>
          </a:p>
          <a:p>
            <a:pPr lvl="1" algn="l" fontAlgn="base">
              <a:lnSpc>
                <a:spcPct val="90000"/>
              </a:lnSpc>
              <a:spcBef>
                <a:spcPts val="480"/>
              </a:spcBef>
              <a:spcAft>
                <a:spcPct val="0"/>
              </a:spcAft>
            </a:pPr>
            <a:r>
              <a:rPr lang="en-US" sz="8000" kern="0" dirty="0" smtClean="0">
                <a:solidFill>
                  <a:srgbClr val="009999"/>
                </a:solidFill>
                <a:latin typeface="Arial"/>
              </a:rPr>
              <a:t>    variables from consecutive orbits </a:t>
            </a:r>
            <a:endParaRPr lang="en-US" sz="8000" kern="0" dirty="0">
              <a:solidFill>
                <a:srgbClr val="009999"/>
              </a:solidFill>
              <a:latin typeface="Arial"/>
            </a:endParaRPr>
          </a:p>
          <a:p>
            <a:pPr marL="742950" lvl="1" indent="-285750" algn="l" fontAlgn="base">
              <a:lnSpc>
                <a:spcPct val="90000"/>
              </a:lnSpc>
              <a:spcBef>
                <a:spcPts val="480"/>
              </a:spcBef>
              <a:spcAft>
                <a:spcPct val="0"/>
              </a:spcAft>
              <a:buFontTx/>
              <a:buChar char="–"/>
            </a:pPr>
            <a:r>
              <a:rPr lang="en-US" sz="8000" kern="0" dirty="0" smtClean="0">
                <a:solidFill>
                  <a:srgbClr val="009999"/>
                </a:solidFill>
                <a:latin typeface="Arial"/>
              </a:rPr>
              <a:t>Moisture flux</a:t>
            </a:r>
          </a:p>
          <a:p>
            <a:pPr marL="742950" lvl="1" indent="-285750" algn="l" fontAlgn="base">
              <a:lnSpc>
                <a:spcPct val="90000"/>
              </a:lnSpc>
              <a:spcBef>
                <a:spcPts val="480"/>
              </a:spcBef>
              <a:spcAft>
                <a:spcPct val="0"/>
              </a:spcAft>
              <a:buFontTx/>
              <a:buChar char="–"/>
            </a:pPr>
            <a:r>
              <a:rPr lang="en-US" sz="8000" kern="0" dirty="0" smtClean="0">
                <a:solidFill>
                  <a:srgbClr val="009999"/>
                </a:solidFill>
                <a:latin typeface="Arial"/>
              </a:rPr>
              <a:t>Pre-convective stability change</a:t>
            </a:r>
            <a:endParaRPr lang="en-US" sz="8000" kern="0" dirty="0">
              <a:solidFill>
                <a:srgbClr val="009999"/>
              </a:solidFill>
              <a:latin typeface="Arial"/>
            </a:endParaRPr>
          </a:p>
          <a:p>
            <a:pPr marL="742950" lvl="1" indent="-285750" algn="l" fontAlgn="base">
              <a:lnSpc>
                <a:spcPct val="90000"/>
              </a:lnSpc>
              <a:spcBef>
                <a:spcPts val="480"/>
              </a:spcBef>
              <a:spcAft>
                <a:spcPct val="0"/>
              </a:spcAft>
              <a:buFontTx/>
              <a:buChar char="–"/>
            </a:pPr>
            <a:r>
              <a:rPr lang="en-US" sz="8000" kern="0" dirty="0" smtClean="0">
                <a:solidFill>
                  <a:srgbClr val="009999"/>
                </a:solidFill>
                <a:latin typeface="Arial"/>
              </a:rPr>
              <a:t>Cloud top height changes associated</a:t>
            </a:r>
          </a:p>
          <a:p>
            <a:pPr lvl="1" algn="l" fontAlgn="base">
              <a:lnSpc>
                <a:spcPct val="90000"/>
              </a:lnSpc>
              <a:spcBef>
                <a:spcPts val="480"/>
              </a:spcBef>
              <a:spcAft>
                <a:spcPct val="0"/>
              </a:spcAft>
            </a:pPr>
            <a:r>
              <a:rPr lang="en-US" sz="8000" kern="0" dirty="0">
                <a:solidFill>
                  <a:srgbClr val="009999"/>
                </a:solidFill>
                <a:latin typeface="Arial"/>
              </a:rPr>
              <a:t> </a:t>
            </a:r>
            <a:r>
              <a:rPr lang="en-US" sz="8000" kern="0" dirty="0" smtClean="0">
                <a:solidFill>
                  <a:srgbClr val="009999"/>
                </a:solidFill>
                <a:latin typeface="Arial"/>
              </a:rPr>
              <a:t>   with storm intensity tendency </a:t>
            </a:r>
            <a:endParaRPr lang="en-US" sz="8000" kern="0" dirty="0">
              <a:solidFill>
                <a:srgbClr val="009999"/>
              </a:solidFill>
              <a:latin typeface="Arial"/>
            </a:endParaRPr>
          </a:p>
          <a:p>
            <a:pPr marL="742950" lvl="1" indent="-285750" algn="l" fontAlgn="base">
              <a:lnSpc>
                <a:spcPct val="90000"/>
              </a:lnSpc>
              <a:spcBef>
                <a:spcPts val="480"/>
              </a:spcBef>
              <a:spcAft>
                <a:spcPct val="0"/>
              </a:spcAft>
              <a:buFontTx/>
              <a:buChar char="–"/>
            </a:pPr>
            <a:r>
              <a:rPr lang="en-US" sz="8000" kern="0" dirty="0" smtClean="0">
                <a:solidFill>
                  <a:srgbClr val="009999"/>
                </a:solidFill>
                <a:latin typeface="Arial"/>
              </a:rPr>
              <a:t>Environmental steering currents </a:t>
            </a:r>
            <a:endParaRPr lang="en-US" sz="8000" kern="0" dirty="0">
              <a:solidFill>
                <a:srgbClr val="009999"/>
              </a:solidFill>
              <a:latin typeface="Arial"/>
            </a:endParaRPr>
          </a:p>
          <a:p>
            <a:pPr marL="742950" lvl="1" indent="-285750" algn="l" fontAlgn="base">
              <a:spcAft>
                <a:spcPct val="0"/>
              </a:spcAft>
              <a:buFontTx/>
              <a:buChar char="–"/>
            </a:pPr>
            <a:endParaRPr kumimoji="0" lang="en-US" sz="2900" b="0" i="0" u="none" strike="noStrike" kern="0" cap="none" spc="0" normalizeH="0" baseline="0" noProof="0" dirty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"/>
            </a:endParaRPr>
          </a:p>
          <a:p>
            <a:pPr marL="742950" lvl="1" indent="-285750" algn="l" fontAlgn="base">
              <a:spcAft>
                <a:spcPct val="0"/>
              </a:spcAft>
              <a:buFontTx/>
              <a:buChar char="–"/>
            </a:pPr>
            <a:endParaRPr kumimoji="0" lang="en-US" sz="1800" b="0" i="0" u="none" strike="noStrike" kern="0" cap="none" spc="0" normalizeH="0" noProof="0" dirty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0" y="818438"/>
            <a:ext cx="91440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Predicting Severe Weather from Sounding Pairs</a:t>
            </a:r>
          </a:p>
          <a:p>
            <a:r>
              <a:rPr lang="en-US" sz="2800" dirty="0" smtClean="0"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W. </a:t>
            </a:r>
            <a:r>
              <a:rPr lang="en-US" sz="2800" dirty="0"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Smith Sr.</a:t>
            </a:r>
            <a:r>
              <a:rPr lang="en-US" sz="2800" baseline="30000" dirty="0"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1,2</a:t>
            </a:r>
            <a:r>
              <a:rPr lang="en-US" sz="2800" dirty="0"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smtClean="0"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2800" dirty="0"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Weisz</a:t>
            </a:r>
            <a:r>
              <a:rPr lang="en-US" sz="2800" baseline="30000" dirty="0"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800" dirty="0"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, and </a:t>
            </a:r>
            <a:r>
              <a:rPr lang="en-US" sz="2800" dirty="0" smtClean="0"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N. Smith</a:t>
            </a:r>
            <a:r>
              <a:rPr lang="en-US" sz="2800" baseline="30000" dirty="0" smtClean="0"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1</a:t>
            </a:r>
          </a:p>
          <a:p>
            <a:r>
              <a:rPr lang="en-US" sz="1800" baseline="30000" dirty="0"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en-US" sz="1800" dirty="0"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University of Wisconsin-Madison</a:t>
            </a:r>
          </a:p>
          <a:p>
            <a:r>
              <a:rPr lang="en-US" sz="1800" baseline="30000" dirty="0"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en-US" sz="1800" dirty="0"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Hampton University</a:t>
            </a:r>
          </a:p>
          <a:p>
            <a:endParaRPr lang="en-US" sz="2800" baseline="30000" dirty="0" smtClean="0">
              <a:solidFill>
                <a:srgbClr val="3366FF"/>
              </a:solidFill>
              <a:latin typeface="Arial" pitchFamily="34" charset="0"/>
              <a:cs typeface="Arial" pitchFamily="34" charset="0"/>
            </a:endParaRPr>
          </a:p>
          <a:p>
            <a:endParaRPr lang="en-US" sz="28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152400" y="3505200"/>
            <a:ext cx="5334000" cy="228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 fontAlgn="base">
              <a:lnSpc>
                <a:spcPct val="90000"/>
              </a:lnSpc>
              <a:spcAft>
                <a:spcPct val="0"/>
              </a:spcAft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5875421"/>
            <a:ext cx="3733800" cy="982579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>
          <a:xfrm flipH="1">
            <a:off x="17624547" y="2536314"/>
            <a:ext cx="707886" cy="0"/>
          </a:xfrm>
          <a:prstGeom prst="straightConnector1">
            <a:avLst/>
          </a:prstGeom>
          <a:ln w="5715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Screen Shot 2013-03-22 at 12.39.09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601076"/>
            <a:ext cx="3251200" cy="2057400"/>
          </a:xfrm>
          <a:prstGeom prst="rect">
            <a:avLst/>
          </a:prstGeom>
        </p:spPr>
      </p:pic>
      <p:pic>
        <p:nvPicPr>
          <p:cNvPr id="37" name="Picture 36" descr="Cross_AIRS_CrIS_20121029_ctp_opd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995" y="3666575"/>
            <a:ext cx="3497327" cy="218812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385352" y="4483100"/>
            <a:ext cx="916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Hurricane</a:t>
            </a:r>
          </a:p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Sandy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28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0"/>
            <a:ext cx="91440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00FF"/>
                </a:solidFill>
              </a:rPr>
              <a:t>Integrating JPSS Algorithms with Efficiency and Ease: STAR Algorithm Integration Team (AIT)</a:t>
            </a:r>
          </a:p>
          <a:p>
            <a:r>
              <a:rPr lang="en-US" sz="1500" dirty="0" err="1" smtClean="0">
                <a:solidFill>
                  <a:srgbClr val="0000FF"/>
                </a:solidFill>
              </a:rPr>
              <a:t>Bigyani</a:t>
            </a:r>
            <a:r>
              <a:rPr lang="en-US" sz="1500" dirty="0" smtClean="0">
                <a:solidFill>
                  <a:srgbClr val="0000FF"/>
                </a:solidFill>
              </a:rPr>
              <a:t> Das, Walter Wolf, Valerie </a:t>
            </a:r>
            <a:r>
              <a:rPr lang="en-US" sz="1500" dirty="0" err="1" smtClean="0">
                <a:solidFill>
                  <a:srgbClr val="0000FF"/>
                </a:solidFill>
              </a:rPr>
              <a:t>Mikles</a:t>
            </a:r>
            <a:r>
              <a:rPr lang="en-US" sz="1500" dirty="0" smtClean="0">
                <a:solidFill>
                  <a:srgbClr val="0000FF"/>
                </a:solidFill>
              </a:rPr>
              <a:t>, </a:t>
            </a:r>
            <a:r>
              <a:rPr lang="en-US" sz="1500" dirty="0" err="1" smtClean="0">
                <a:solidFill>
                  <a:srgbClr val="0000FF"/>
                </a:solidFill>
              </a:rPr>
              <a:t>Youhua</a:t>
            </a:r>
            <a:r>
              <a:rPr lang="en-US" sz="1500" dirty="0" smtClean="0">
                <a:solidFill>
                  <a:srgbClr val="0000FF"/>
                </a:solidFill>
              </a:rPr>
              <a:t> Tang, Marina </a:t>
            </a:r>
            <a:r>
              <a:rPr lang="en-US" sz="1500" dirty="0" err="1" smtClean="0">
                <a:solidFill>
                  <a:srgbClr val="0000FF"/>
                </a:solidFill>
              </a:rPr>
              <a:t>Tsidulko</a:t>
            </a:r>
            <a:r>
              <a:rPr lang="en-US" sz="1500" dirty="0" smtClean="0">
                <a:solidFill>
                  <a:srgbClr val="0000FF"/>
                </a:solidFill>
              </a:rPr>
              <a:t>, </a:t>
            </a:r>
            <a:r>
              <a:rPr lang="en-US" sz="1500" dirty="0" err="1" smtClean="0">
                <a:solidFill>
                  <a:srgbClr val="0000FF"/>
                </a:solidFill>
              </a:rPr>
              <a:t>Weizhong</a:t>
            </a:r>
            <a:r>
              <a:rPr lang="en-US" sz="1500" dirty="0" smtClean="0">
                <a:solidFill>
                  <a:srgbClr val="0000FF"/>
                </a:solidFill>
              </a:rPr>
              <a:t> Chen and Kristina </a:t>
            </a:r>
            <a:r>
              <a:rPr lang="en-US" sz="1500" dirty="0" err="1" smtClean="0">
                <a:solidFill>
                  <a:srgbClr val="0000FF"/>
                </a:solidFill>
              </a:rPr>
              <a:t>Sprietzer</a:t>
            </a:r>
            <a:endParaRPr lang="en-US" sz="1500" dirty="0" smtClean="0">
              <a:solidFill>
                <a:srgbClr val="0000FF"/>
              </a:solidFill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0" y="1371600"/>
            <a:ext cx="50292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42900" algn="l" fontAlgn="base">
              <a:lnSpc>
                <a:spcPct val="90000"/>
              </a:lnSpc>
              <a:spcAft>
                <a:spcPct val="0"/>
              </a:spcAft>
            </a:pPr>
            <a:r>
              <a:rPr lang="en-US" sz="2000" dirty="0" smtClean="0">
                <a:solidFill>
                  <a:srgbClr val="333399"/>
                </a:solidFill>
              </a:rPr>
              <a:t>STAR AIT provides expertise and support in effective integration of science algorithms for </a:t>
            </a:r>
            <a:r>
              <a:rPr lang="pt-BR" sz="2000" dirty="0" smtClean="0">
                <a:solidFill>
                  <a:srgbClr val="333399"/>
                </a:solidFill>
              </a:rPr>
              <a:t>Sensor Data Records (SDRs), Environmental Data Records (EDRs), and Intermediate Products (IPs)</a:t>
            </a:r>
            <a:r>
              <a:rPr lang="pt-BR" sz="2000" dirty="0" smtClean="0"/>
              <a:t> </a:t>
            </a:r>
            <a:r>
              <a:rPr lang="en-US" sz="2000" dirty="0" smtClean="0">
                <a:solidFill>
                  <a:srgbClr val="333399"/>
                </a:solidFill>
              </a:rPr>
              <a:t>into operational systems to meet JPSS Science mission goals. AIT assists in:</a:t>
            </a:r>
            <a:endParaRPr lang="en-US" sz="2100" dirty="0" smtClean="0">
              <a:solidFill>
                <a:srgbClr val="333399"/>
              </a:solidFill>
            </a:endParaRPr>
          </a:p>
          <a:p>
            <a:pPr marL="27432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700" dirty="0" smtClean="0">
                <a:solidFill>
                  <a:srgbClr val="009999"/>
                </a:solidFill>
                <a:cs typeface="Arial" pitchFamily="34" charset="0"/>
              </a:rPr>
              <a:t>Integration of new or updated algorithm and  Look-up Tables (LUTs) in ADL (Algorithm Development Library) framework.</a:t>
            </a:r>
          </a:p>
          <a:p>
            <a:pPr marL="27432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700" dirty="0" smtClean="0">
                <a:solidFill>
                  <a:srgbClr val="009999"/>
                </a:solidFill>
                <a:cs typeface="Arial" pitchFamily="34" charset="0"/>
              </a:rPr>
              <a:t>Emulation of various operational testing scenarios </a:t>
            </a:r>
          </a:p>
          <a:p>
            <a:pPr marL="27432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700" dirty="0" smtClean="0">
                <a:solidFill>
                  <a:srgbClr val="009999"/>
                </a:solidFill>
                <a:cs typeface="Arial" pitchFamily="34" charset="0"/>
              </a:rPr>
              <a:t>Facilitation of communication between scientists and JPSS Ground Project Data Products Engineering (DPE) Team  </a:t>
            </a:r>
          </a:p>
          <a:p>
            <a:pPr marL="27432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700" dirty="0" smtClean="0">
                <a:solidFill>
                  <a:srgbClr val="009999"/>
                </a:solidFill>
                <a:cs typeface="Arial" pitchFamily="34" charset="0"/>
              </a:rPr>
              <a:t>Submission of algorithm change packages (ACPs) with regard to Discrepancy Reports (DRs)</a:t>
            </a:r>
          </a:p>
          <a:p>
            <a:pPr marL="27432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700" dirty="0" smtClean="0">
                <a:solidFill>
                  <a:srgbClr val="009999"/>
                </a:solidFill>
                <a:cs typeface="Arial" pitchFamily="34" charset="0"/>
              </a:rPr>
              <a:t>Analysis of test results for scientific comparison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303" y="5867800"/>
            <a:ext cx="3733800" cy="9825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5486400"/>
            <a:ext cx="396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0000FF"/>
                </a:solidFill>
              </a:rPr>
              <a:t>STAR AIT Support in Algorithm Integration Activities</a:t>
            </a:r>
            <a:endParaRPr lang="en-US" sz="1400" i="1" dirty="0">
              <a:solidFill>
                <a:srgbClr val="0000FF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029200" y="1447800"/>
          <a:ext cx="3962400" cy="40176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4635"/>
                <a:gridCol w="1659965"/>
                <a:gridCol w="1447800"/>
              </a:tblGrid>
              <a:tr h="68004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Algorithm</a:t>
                      </a:r>
                      <a:endParaRPr lang="en-US" sz="14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Discrepancy</a:t>
                      </a:r>
                      <a:r>
                        <a:rPr lang="en-US" sz="1400" baseline="0" dirty="0" smtClean="0"/>
                        <a:t> Reports</a:t>
                      </a:r>
                    </a:p>
                    <a:p>
                      <a:r>
                        <a:rPr lang="en-US" sz="1400" baseline="0" dirty="0" smtClean="0"/>
                        <a:t>(DRs)</a:t>
                      </a:r>
                      <a:endParaRPr lang="en-US" sz="14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AIT Support</a:t>
                      </a:r>
                      <a:endParaRPr lang="en-US" sz="1400" dirty="0"/>
                    </a:p>
                  </a:txBody>
                  <a:tcPr marL="45720" marR="45720"/>
                </a:tc>
              </a:tr>
              <a:tr h="977660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CrIMSS</a:t>
                      </a:r>
                      <a:r>
                        <a:rPr lang="en-US" sz="1200" dirty="0" smtClean="0"/>
                        <a:t> EDR</a:t>
                      </a:r>
                      <a:endParaRPr lang="en-US" sz="12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Seven Discrepancy</a:t>
                      </a:r>
                      <a:r>
                        <a:rPr lang="en-US" sz="1200" baseline="0" dirty="0" smtClean="0"/>
                        <a:t> Reports  (DRs) 4922, 4926, 4942, 4943, 4945, 4946,  4958 with code updates and two LUT updates for correcting channel indexing errors and for greater  yield and performance</a:t>
                      </a:r>
                      <a:endParaRPr lang="en-US" sz="12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Integrated code and LUT updates in ADL; Tested and emulated different IDPS versions; Delivered ACP; Followed up with various functional tests and reviews. </a:t>
                      </a:r>
                    </a:p>
                  </a:txBody>
                  <a:tcPr marL="45720" marR="45720"/>
                </a:tc>
              </a:tr>
              <a:tr h="87443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VIIRS</a:t>
                      </a:r>
                      <a:r>
                        <a:rPr lang="en-US" sz="1200" baseline="0" dirty="0" smtClean="0"/>
                        <a:t> EDR –Land Surface </a:t>
                      </a:r>
                      <a:r>
                        <a:rPr lang="en-US" sz="1200" baseline="0" dirty="0" err="1" smtClean="0"/>
                        <a:t>Albedo</a:t>
                      </a:r>
                      <a:endParaRPr lang="en-US" sz="12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DR 4704 - </a:t>
                      </a:r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Update VIIRS-LSA-BPSA-LUT and  corresponding code changes</a:t>
                      </a:r>
                      <a:endParaRPr lang="en-US" sz="1100" b="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Performed tests and troubleshooting in ADL; Delivered ACP; Followed up with tests and reviews. </a:t>
                      </a:r>
                    </a:p>
                  </a:txBody>
                  <a:tcPr marL="45720" marR="45720"/>
                </a:tc>
              </a:tr>
              <a:tr h="402566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VIIRS</a:t>
                      </a:r>
                      <a:r>
                        <a:rPr lang="en-US" sz="1100" baseline="0" dirty="0" smtClean="0"/>
                        <a:t> EDR – Active Fire Team</a:t>
                      </a:r>
                      <a:endParaRPr lang="en-US" sz="11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DR 5029 - Filter out false fire counts</a:t>
                      </a:r>
                      <a:endParaRPr lang="en-US" sz="11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Performed ADL tests and troubleshooting, </a:t>
                      </a:r>
                      <a:endParaRPr lang="en-US" sz="1100" dirty="0"/>
                    </a:p>
                  </a:txBody>
                  <a:tcPr marL="45720" marR="45720"/>
                </a:tc>
              </a:tr>
            </a:tbl>
          </a:graphicData>
        </a:graphic>
      </p:graphicFrame>
      <p:pic>
        <p:nvPicPr>
          <p:cNvPr id="9" name="Picture 8" descr="STAR_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5131" y="5800725"/>
            <a:ext cx="1057275" cy="1057275"/>
          </a:xfrm>
          <a:prstGeom prst="rect">
            <a:avLst/>
          </a:prstGeom>
        </p:spPr>
      </p:pic>
      <p:pic>
        <p:nvPicPr>
          <p:cNvPr id="11" name="Picture 10" descr="NOAA-Transparent-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24800" y="5794506"/>
            <a:ext cx="1063494" cy="10634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68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7620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endParaRPr lang="en-US" sz="4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5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Jacqueline L. </a:t>
            </a:r>
            <a:r>
              <a:rPr lang="en-US" sz="25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Rauenzahn</a:t>
            </a:r>
            <a:r>
              <a:rPr lang="en-US" sz="25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et al.</a:t>
            </a:r>
            <a:endParaRPr lang="en-US" sz="4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75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NOAA/NESDIS Coral Reef Watch (CRW)</a:t>
            </a:r>
          </a:p>
          <a:p>
            <a:r>
              <a:rPr lang="en-US" sz="175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College Park, MD</a:t>
            </a:r>
            <a:endParaRPr lang="en-US" sz="175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1905000" y="2057400"/>
            <a:ext cx="5257800" cy="4038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FontTx/>
              <a:buChar char="•"/>
            </a:pPr>
            <a:r>
              <a:rPr lang="en-US" sz="3100" spc="-3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NOAA CRW’s satellite-based Decision Support System (DSS) helps managers and stakeholders worldwide prepare for/respond to climate change stressors on coral reefs</a:t>
            </a:r>
          </a:p>
          <a:p>
            <a:pPr marL="342900" lvl="0" indent="-342900" algn="l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FontTx/>
              <a:buChar char="•"/>
            </a:pPr>
            <a:endParaRPr kumimoji="0" lang="en-US" sz="1000" b="0" i="0" u="none" strike="noStrike" kern="0" cap="none" spc="-2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kumimoji="0" lang="en-US" sz="2700" b="0" i="0" u="none" strike="noStrike" kern="0" cap="none" spc="-2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CRW Data and Products</a:t>
            </a:r>
            <a:r>
              <a:rPr kumimoji="0" lang="en-US" sz="2700" b="0" i="0" u="none" strike="noStrike" kern="0" cap="none" spc="-20" normalizeH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endParaRPr kumimoji="0" lang="en-US" sz="700" b="0" i="0" u="none" strike="noStrike" kern="0" cap="none" spc="-20" normalizeH="0" noProof="0" dirty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1200150" lvl="2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300" dirty="0" smtClean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Guide local &amp; regional management responses to acute coral bleaching stress</a:t>
            </a:r>
          </a:p>
          <a:p>
            <a:pPr marL="1200150" lvl="2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endParaRPr lang="en-US" sz="400" dirty="0" smtClean="0">
              <a:solidFill>
                <a:srgbClr val="009999"/>
              </a:solidFill>
              <a:latin typeface="Arial" pitchFamily="34" charset="0"/>
              <a:cs typeface="Arial" pitchFamily="34" charset="0"/>
            </a:endParaRPr>
          </a:p>
          <a:p>
            <a:pPr marL="1200150" lvl="2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300" dirty="0" smtClean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Provide climate outlooks for effective management planning/resource allocation</a:t>
            </a:r>
          </a:p>
          <a:p>
            <a:pPr marL="1200150" lvl="2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endParaRPr lang="en-US" sz="400" dirty="0" smtClean="0">
              <a:solidFill>
                <a:srgbClr val="009999"/>
              </a:solidFill>
              <a:latin typeface="Arial" pitchFamily="34" charset="0"/>
              <a:cs typeface="Arial" pitchFamily="34" charset="0"/>
            </a:endParaRPr>
          </a:p>
          <a:p>
            <a:pPr marL="1200150" lvl="2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300" dirty="0" smtClean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Contribute to regional &amp; local coral bleaching/disease response plans</a:t>
            </a:r>
          </a:p>
          <a:p>
            <a:pPr marL="1200150" lvl="2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endParaRPr lang="en-US" sz="400" dirty="0" smtClean="0">
              <a:solidFill>
                <a:srgbClr val="009999"/>
              </a:solidFill>
              <a:latin typeface="Arial" pitchFamily="34" charset="0"/>
              <a:cs typeface="Arial" pitchFamily="34" charset="0"/>
            </a:endParaRPr>
          </a:p>
          <a:p>
            <a:pPr marL="1200150" lvl="2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300" dirty="0" smtClean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Assist in comprehensive risk assessments of climate impacts to coral ecosystems</a:t>
            </a:r>
          </a:p>
          <a:p>
            <a:pPr marL="1200150" lvl="2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endParaRPr lang="en-US" sz="400" dirty="0" smtClean="0">
              <a:solidFill>
                <a:srgbClr val="009999"/>
              </a:solidFill>
              <a:latin typeface="Arial" pitchFamily="34" charset="0"/>
              <a:cs typeface="Arial" pitchFamily="34" charset="0"/>
            </a:endParaRPr>
          </a:p>
          <a:p>
            <a:pPr marL="1200150" lvl="2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300" dirty="0" smtClean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Contribute to reef resilience capacity building, responding to climate change training, and MPA design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6150168"/>
            <a:ext cx="3124200" cy="740299"/>
          </a:xfrm>
          <a:prstGeom prst="rect">
            <a:avLst/>
          </a:prstGeom>
        </p:spPr>
      </p:pic>
      <p:pic>
        <p:nvPicPr>
          <p:cNvPr id="15" name="Picture 14" descr="noaa_diver_french_frigate_shoals_nwh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43801" y="914400"/>
            <a:ext cx="1600200" cy="2209800"/>
          </a:xfrm>
          <a:prstGeom prst="rect">
            <a:avLst/>
          </a:prstGeom>
        </p:spPr>
      </p:pic>
      <p:pic>
        <p:nvPicPr>
          <p:cNvPr id="10" name="Picture 9" descr="reef_mgrs_guide_bleachin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62800" y="2362200"/>
            <a:ext cx="1524000" cy="2018820"/>
          </a:xfrm>
          <a:prstGeom prst="rect">
            <a:avLst/>
          </a:prstGeom>
        </p:spPr>
      </p:pic>
      <p:pic>
        <p:nvPicPr>
          <p:cNvPr id="9" name="Picture 8" descr="status_reefs_world_200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20000" y="3810000"/>
            <a:ext cx="1524000" cy="1985211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7" cstate="print"/>
          <a:srcRect l="8972" r="9005" b="1719"/>
          <a:stretch>
            <a:fillRect/>
          </a:stretch>
        </p:blipFill>
        <p:spPr bwMode="auto">
          <a:xfrm>
            <a:off x="6858000" y="5334000"/>
            <a:ext cx="1828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Thailand_Bleaching_Image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914400"/>
            <a:ext cx="1600200" cy="2032000"/>
          </a:xfrm>
          <a:prstGeom prst="rect">
            <a:avLst/>
          </a:prstGeom>
        </p:spPr>
      </p:pic>
      <p:pic>
        <p:nvPicPr>
          <p:cNvPr id="20" name="Picture 19" descr="Thailand_Bleaching_Image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914400"/>
            <a:ext cx="1657350" cy="2209800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>
          <a:blip r:embed="rId10" cstate="print"/>
          <a:srcRect l="50843" t="3152" r="4469" b="4585"/>
          <a:stretch>
            <a:fillRect/>
          </a:stretch>
        </p:blipFill>
        <p:spPr bwMode="auto">
          <a:xfrm>
            <a:off x="457200" y="2362200"/>
            <a:ext cx="152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/>
          <p:nvPr/>
        </p:nvPicPr>
        <p:blipFill>
          <a:blip r:embed="rId11" cstate="print"/>
          <a:srcRect l="26401" t="1282" r="26052" b="21993"/>
          <a:stretch>
            <a:fillRect/>
          </a:stretch>
        </p:blipFill>
        <p:spPr bwMode="auto">
          <a:xfrm>
            <a:off x="0" y="3810000"/>
            <a:ext cx="152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noaa diver with transect_st-croix_usvi_Oct2005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33602" y="5334000"/>
            <a:ext cx="2032000" cy="1524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28600" y="37981"/>
            <a:ext cx="8686800" cy="8002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Application of NOAA Coral Reef Watch’s Near-Real-Time Satellite Decision Support System to Local Coral Reef Management</a:t>
            </a:r>
            <a:endParaRPr lang="en-US" sz="2300" dirty="0"/>
          </a:p>
        </p:txBody>
      </p:sp>
      <p:sp>
        <p:nvSpPr>
          <p:cNvPr id="22" name="TextBox 21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30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1524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dirty="0"/>
              <a:t>Using Satellite Data to Reconstruct Variations in Times with No </a:t>
            </a:r>
            <a:r>
              <a:rPr lang="en-US" sz="2400" dirty="0" smtClean="0"/>
              <a:t>Satellites</a:t>
            </a:r>
          </a:p>
          <a:p>
            <a:pPr>
              <a:defRPr/>
            </a:pPr>
            <a:r>
              <a:rPr lang="en-US" sz="2000" dirty="0"/>
              <a:t>Thomas Smith</a:t>
            </a:r>
            <a:r>
              <a:rPr lang="en-US" sz="2000" baseline="30000" dirty="0"/>
              <a:t>1,2</a:t>
            </a:r>
            <a:r>
              <a:rPr lang="en-US" sz="2000" dirty="0"/>
              <a:t>, Phillip Arkin</a:t>
            </a:r>
            <a:r>
              <a:rPr lang="en-US" sz="2000" baseline="30000" dirty="0"/>
              <a:t>2</a:t>
            </a:r>
            <a:r>
              <a:rPr lang="en-US" sz="2000" dirty="0"/>
              <a:t>, Li Ren</a:t>
            </a:r>
            <a:r>
              <a:rPr lang="en-US" sz="2000" baseline="30000" dirty="0"/>
              <a:t>2</a:t>
            </a:r>
            <a:r>
              <a:rPr lang="en-US" sz="2000" dirty="0"/>
              <a:t>, Sam Shen</a:t>
            </a:r>
            <a:r>
              <a:rPr lang="en-US" sz="2000" baseline="30000" dirty="0"/>
              <a:t>3</a:t>
            </a:r>
          </a:p>
          <a:p>
            <a:pPr>
              <a:defRPr/>
            </a:pPr>
            <a:r>
              <a:rPr lang="en-US" sz="1400" dirty="0"/>
              <a:t>1. NOAA/NESDIS/STAR/</a:t>
            </a:r>
            <a:r>
              <a:rPr lang="en-US" sz="1400" dirty="0" err="1"/>
              <a:t>CoRP</a:t>
            </a:r>
            <a:r>
              <a:rPr lang="en-US" sz="1400" dirty="0"/>
              <a:t>/SCSB, 2. ESSIC/CICS, University of Maryland, 3. San Diego State </a:t>
            </a:r>
            <a:r>
              <a:rPr lang="en-US" sz="1400" dirty="0" smtClean="0"/>
              <a:t>University</a:t>
            </a:r>
            <a:endParaRPr lang="en-US" sz="2800" dirty="0" smtClean="0"/>
          </a:p>
          <a:p>
            <a:pPr>
              <a:defRPr/>
            </a:pP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89" y="5867400"/>
            <a:ext cx="3733800" cy="9825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0" y="586740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GPCP and cross-validation reconstructions using historical sampling for two years.</a:t>
            </a:r>
            <a:endParaRPr lang="en-US" sz="1400" i="1" dirty="0"/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76200" y="1600200"/>
            <a:ext cx="48768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</a:rPr>
              <a:t>Satellite-based analyses resolve global variations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</a:rPr>
              <a:t> for a limited period</a:t>
            </a:r>
          </a:p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endParaRPr kumimoji="0" lang="en-US" sz="2000" b="0" i="0" u="none" strike="noStrike" kern="0" cap="none" spc="0" normalizeH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</a:endParaRPr>
          </a:p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000" kern="0" baseline="0" dirty="0" smtClean="0">
                <a:solidFill>
                  <a:srgbClr val="333399"/>
                </a:solidFill>
                <a:latin typeface="Arial"/>
              </a:rPr>
              <a:t>Climate</a:t>
            </a:r>
            <a:r>
              <a:rPr lang="en-US" sz="2000" kern="0" dirty="0" smtClean="0">
                <a:solidFill>
                  <a:srgbClr val="333399"/>
                </a:solidFill>
                <a:latin typeface="Arial"/>
              </a:rPr>
              <a:t> studies often need longer analyses</a:t>
            </a:r>
          </a:p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endParaRPr lang="en-US" sz="2000" kern="0" dirty="0" smtClean="0">
              <a:solidFill>
                <a:srgbClr val="333399"/>
              </a:solidFill>
              <a:latin typeface="Arial"/>
            </a:endParaRPr>
          </a:p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</a:rPr>
              <a:t>Reconstructions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</a:rPr>
              <a:t> use satellite-based statistics and in situ data to extend analyses</a:t>
            </a:r>
          </a:p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endParaRPr lang="en-US" sz="2000" noProof="0" dirty="0"/>
          </a:p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</a:rPr>
              <a:t>Statistical testing shows the reliability of historical reconstruction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19199"/>
            <a:ext cx="3581400" cy="463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28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533400"/>
            <a:ext cx="91440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254061"/>
                </a:solidFill>
                <a:latin typeface="Arial" pitchFamily="34" charset="0"/>
                <a:cs typeface="Arial" pitchFamily="34" charset="0"/>
              </a:rPr>
              <a:t>End-to-End Design, Development and Testing of </a:t>
            </a:r>
          </a:p>
          <a:p>
            <a:r>
              <a:rPr lang="en-US" sz="2800" dirty="0" smtClean="0">
                <a:solidFill>
                  <a:srgbClr val="254061"/>
                </a:solidFill>
                <a:latin typeface="Arial" pitchFamily="34" charset="0"/>
                <a:cs typeface="Arial" pitchFamily="34" charset="0"/>
              </a:rPr>
              <a:t>GOES-R Level 1 and 2 Algorithms</a:t>
            </a:r>
          </a:p>
          <a:p>
            <a:r>
              <a:rPr lang="en-US" sz="1800" dirty="0" smtClean="0">
                <a:solidFill>
                  <a:srgbClr val="254061"/>
                </a:solidFill>
                <a:latin typeface="Arial" pitchFamily="34" charset="0"/>
                <a:cs typeface="Arial" pitchFamily="34" charset="0"/>
              </a:rPr>
              <a:t>Alex </a:t>
            </a:r>
            <a:r>
              <a:rPr lang="en-US" sz="1800" dirty="0" err="1" smtClean="0">
                <a:solidFill>
                  <a:srgbClr val="254061"/>
                </a:solidFill>
                <a:latin typeface="Arial" pitchFamily="34" charset="0"/>
                <a:cs typeface="Arial" pitchFamily="34" charset="0"/>
              </a:rPr>
              <a:t>Werbos</a:t>
            </a:r>
            <a:endParaRPr lang="en-US" sz="1800" dirty="0" smtClean="0">
              <a:solidFill>
                <a:srgbClr val="25406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solidFill>
                  <a:srgbClr val="254061"/>
                </a:solidFill>
                <a:latin typeface="Arial" pitchFamily="34" charset="0"/>
                <a:cs typeface="Arial" pitchFamily="34" charset="0"/>
              </a:rPr>
              <a:t>Atmospheric and Environmental Research</a:t>
            </a:r>
          </a:p>
          <a:p>
            <a:r>
              <a:rPr lang="en-US" sz="1800" dirty="0" smtClean="0">
                <a:solidFill>
                  <a:srgbClr val="254061"/>
                </a:solidFill>
                <a:latin typeface="Arial" pitchFamily="34" charset="0"/>
                <a:cs typeface="Arial" pitchFamily="34" charset="0"/>
              </a:rPr>
              <a:t>Lexington, MA</a:t>
            </a:r>
            <a:endParaRPr lang="en-US" sz="1800" dirty="0">
              <a:solidFill>
                <a:srgbClr val="25406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152400" y="1905000"/>
            <a:ext cx="3733800" cy="3810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fontAlgn="base">
              <a:lnSpc>
                <a:spcPct val="90000"/>
              </a:lnSpc>
              <a:spcAft>
                <a:spcPct val="0"/>
              </a:spcAft>
            </a:pPr>
            <a:r>
              <a:rPr lang="en-US" sz="2800" kern="0" noProof="0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Advances in ground system design are required to meet the diverse needs of the GOES-R program</a:t>
            </a:r>
          </a:p>
          <a:p>
            <a:pPr marL="452438" lvl="1" indent="-277813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kern="0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Flexible data interfaces that allow algorithms to be seamlessly transitioned </a:t>
            </a:r>
            <a:r>
              <a:rPr lang="en-US" sz="2000" kern="0" dirty="0" smtClean="0">
                <a:solidFill>
                  <a:schemeClr val="accent5">
                    <a:lumMod val="75000"/>
                  </a:schemeClr>
                </a:solidFill>
                <a:latin typeface="Arial"/>
              </a:rPr>
              <a:t>from development/testing to </a:t>
            </a:r>
            <a:r>
              <a:rPr lang="en-US" sz="2000" kern="0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operations</a:t>
            </a:r>
          </a:p>
          <a:p>
            <a:pPr marL="452438" lvl="1" indent="-277813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kern="0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Algorithms that are parameterized </a:t>
            </a:r>
            <a:r>
              <a:rPr lang="en-US" sz="2000" kern="0" dirty="0" smtClean="0">
                <a:solidFill>
                  <a:schemeClr val="accent5">
                    <a:lumMod val="75000"/>
                  </a:schemeClr>
                </a:solidFill>
                <a:latin typeface="Arial"/>
              </a:rPr>
              <a:t>in </a:t>
            </a:r>
            <a:r>
              <a:rPr lang="en-US" sz="2000" kern="0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execution area </a:t>
            </a:r>
            <a:r>
              <a:rPr lang="en-US" sz="2000" kern="0" dirty="0" smtClean="0">
                <a:solidFill>
                  <a:schemeClr val="accent5">
                    <a:lumMod val="75000"/>
                  </a:schemeClr>
                </a:solidFill>
                <a:latin typeface="Arial"/>
              </a:rPr>
              <a:t>allowing flexibility in computational load-balancing</a:t>
            </a:r>
            <a:endParaRPr lang="en-US" sz="2000" kern="0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  <a:p>
            <a:pPr lvl="0" algn="l" fontAlgn="base">
              <a:lnSpc>
                <a:spcPct val="90000"/>
              </a:lnSpc>
              <a:spcAft>
                <a:spcPct val="0"/>
              </a:spcAft>
            </a:pPr>
            <a:endParaRPr lang="en-US" sz="2800" kern="0" dirty="0">
              <a:solidFill>
                <a:srgbClr val="333399"/>
              </a:solidFill>
              <a:latin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5867800"/>
            <a:ext cx="3733800" cy="9825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29200" y="5105400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Algorithm Execution Parameterization</a:t>
            </a:r>
            <a:endParaRPr lang="en-US" sz="1400" i="1" dirty="0"/>
          </a:p>
        </p:txBody>
      </p:sp>
      <p:grpSp>
        <p:nvGrpSpPr>
          <p:cNvPr id="2" name="Group 2"/>
          <p:cNvGrpSpPr/>
          <p:nvPr/>
        </p:nvGrpSpPr>
        <p:grpSpPr>
          <a:xfrm>
            <a:off x="3962400" y="2133600"/>
            <a:ext cx="5009652" cy="2862263"/>
            <a:chOff x="3810000" y="1938337"/>
            <a:chExt cx="5009652" cy="2862263"/>
          </a:xfrm>
        </p:grpSpPr>
        <p:sp>
          <p:nvSpPr>
            <p:cNvPr id="10" name="AutoShape 173"/>
            <p:cNvSpPr>
              <a:spLocks noChangeAspect="1" noChangeArrowheads="1" noTextEdit="1"/>
            </p:cNvSpPr>
            <p:nvPr/>
          </p:nvSpPr>
          <p:spPr bwMode="auto">
            <a:xfrm>
              <a:off x="3810000" y="2027003"/>
              <a:ext cx="5009652" cy="2773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11" name="Rectangle 175"/>
            <p:cNvSpPr>
              <a:spLocks noChangeArrowheads="1"/>
            </p:cNvSpPr>
            <p:nvPr/>
          </p:nvSpPr>
          <p:spPr bwMode="auto">
            <a:xfrm>
              <a:off x="4604303" y="1938337"/>
              <a:ext cx="583721" cy="284840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12" name="Rectangle 176"/>
            <p:cNvSpPr>
              <a:spLocks noChangeArrowheads="1"/>
            </p:cNvSpPr>
            <p:nvPr/>
          </p:nvSpPr>
          <p:spPr bwMode="auto">
            <a:xfrm>
              <a:off x="4604303" y="1938337"/>
              <a:ext cx="583721" cy="2848409"/>
            </a:xfrm>
            <a:prstGeom prst="rect">
              <a:avLst/>
            </a:prstGeom>
            <a:noFill/>
            <a:ln w="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13" name="Rectangle 177"/>
            <p:cNvSpPr>
              <a:spLocks noChangeArrowheads="1"/>
            </p:cNvSpPr>
            <p:nvPr/>
          </p:nvSpPr>
          <p:spPr bwMode="auto">
            <a:xfrm>
              <a:off x="4612875" y="1938337"/>
              <a:ext cx="54164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Algorithm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00" dirty="0" smtClean="0">
                  <a:solidFill>
                    <a:srgbClr val="000000"/>
                  </a:solidFill>
                  <a:latin typeface="Arial" pitchFamily="34" charset="0"/>
                </a:rPr>
                <a:t>Executor</a:t>
              </a:r>
              <a:endPara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" name="Rectangle 178"/>
            <p:cNvSpPr>
              <a:spLocks noChangeArrowheads="1"/>
            </p:cNvSpPr>
            <p:nvPr/>
          </p:nvSpPr>
          <p:spPr bwMode="auto">
            <a:xfrm>
              <a:off x="4726220" y="2140607"/>
              <a:ext cx="0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" name="Rectangle 179"/>
            <p:cNvSpPr>
              <a:spLocks noChangeArrowheads="1"/>
            </p:cNvSpPr>
            <p:nvPr/>
          </p:nvSpPr>
          <p:spPr bwMode="auto">
            <a:xfrm>
              <a:off x="4750233" y="2283767"/>
              <a:ext cx="291860" cy="27523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16" name="Freeform 180"/>
            <p:cNvSpPr>
              <a:spLocks noEditPoints="1"/>
            </p:cNvSpPr>
            <p:nvPr/>
          </p:nvSpPr>
          <p:spPr bwMode="auto">
            <a:xfrm>
              <a:off x="4745615" y="2266218"/>
              <a:ext cx="300173" cy="282624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16" y="104"/>
                </a:cxn>
                <a:cxn ang="0">
                  <a:pos x="0" y="104"/>
                </a:cxn>
                <a:cxn ang="0">
                  <a:pos x="16" y="184"/>
                </a:cxn>
                <a:cxn ang="0">
                  <a:pos x="8" y="176"/>
                </a:cxn>
                <a:cxn ang="0">
                  <a:pos x="8" y="272"/>
                </a:cxn>
                <a:cxn ang="0">
                  <a:pos x="16" y="264"/>
                </a:cxn>
                <a:cxn ang="0">
                  <a:pos x="0" y="344"/>
                </a:cxn>
                <a:cxn ang="0">
                  <a:pos x="16" y="424"/>
                </a:cxn>
                <a:cxn ang="0">
                  <a:pos x="0" y="424"/>
                </a:cxn>
                <a:cxn ang="0">
                  <a:pos x="16" y="504"/>
                </a:cxn>
                <a:cxn ang="0">
                  <a:pos x="8" y="496"/>
                </a:cxn>
                <a:cxn ang="0">
                  <a:pos x="16" y="584"/>
                </a:cxn>
                <a:cxn ang="0">
                  <a:pos x="8" y="576"/>
                </a:cxn>
                <a:cxn ang="0">
                  <a:pos x="88" y="592"/>
                </a:cxn>
                <a:cxn ang="0">
                  <a:pos x="168" y="576"/>
                </a:cxn>
                <a:cxn ang="0">
                  <a:pos x="168" y="592"/>
                </a:cxn>
                <a:cxn ang="0">
                  <a:pos x="248" y="576"/>
                </a:cxn>
                <a:cxn ang="0">
                  <a:pos x="240" y="584"/>
                </a:cxn>
                <a:cxn ang="0">
                  <a:pos x="336" y="584"/>
                </a:cxn>
                <a:cxn ang="0">
                  <a:pos x="328" y="576"/>
                </a:cxn>
                <a:cxn ang="0">
                  <a:pos x="408" y="592"/>
                </a:cxn>
                <a:cxn ang="0">
                  <a:pos x="488" y="576"/>
                </a:cxn>
                <a:cxn ang="0">
                  <a:pos x="488" y="592"/>
                </a:cxn>
                <a:cxn ang="0">
                  <a:pos x="568" y="576"/>
                </a:cxn>
                <a:cxn ang="0">
                  <a:pos x="560" y="584"/>
                </a:cxn>
                <a:cxn ang="0">
                  <a:pos x="584" y="511"/>
                </a:cxn>
                <a:cxn ang="0">
                  <a:pos x="576" y="519"/>
                </a:cxn>
                <a:cxn ang="0">
                  <a:pos x="592" y="439"/>
                </a:cxn>
                <a:cxn ang="0">
                  <a:pos x="576" y="359"/>
                </a:cxn>
                <a:cxn ang="0">
                  <a:pos x="592" y="359"/>
                </a:cxn>
                <a:cxn ang="0">
                  <a:pos x="576" y="279"/>
                </a:cxn>
                <a:cxn ang="0">
                  <a:pos x="584" y="287"/>
                </a:cxn>
                <a:cxn ang="0">
                  <a:pos x="584" y="191"/>
                </a:cxn>
                <a:cxn ang="0">
                  <a:pos x="576" y="199"/>
                </a:cxn>
                <a:cxn ang="0">
                  <a:pos x="592" y="119"/>
                </a:cxn>
                <a:cxn ang="0">
                  <a:pos x="576" y="39"/>
                </a:cxn>
                <a:cxn ang="0">
                  <a:pos x="592" y="39"/>
                </a:cxn>
                <a:cxn ang="0">
                  <a:pos x="535" y="16"/>
                </a:cxn>
                <a:cxn ang="0">
                  <a:pos x="543" y="8"/>
                </a:cxn>
                <a:cxn ang="0">
                  <a:pos x="447" y="8"/>
                </a:cxn>
                <a:cxn ang="0">
                  <a:pos x="455" y="16"/>
                </a:cxn>
                <a:cxn ang="0">
                  <a:pos x="375" y="0"/>
                </a:cxn>
                <a:cxn ang="0">
                  <a:pos x="295" y="16"/>
                </a:cxn>
                <a:cxn ang="0">
                  <a:pos x="295" y="0"/>
                </a:cxn>
                <a:cxn ang="0">
                  <a:pos x="215" y="16"/>
                </a:cxn>
                <a:cxn ang="0">
                  <a:pos x="223" y="8"/>
                </a:cxn>
                <a:cxn ang="0">
                  <a:pos x="127" y="8"/>
                </a:cxn>
                <a:cxn ang="0">
                  <a:pos x="135" y="16"/>
                </a:cxn>
                <a:cxn ang="0">
                  <a:pos x="55" y="0"/>
                </a:cxn>
              </a:cxnLst>
              <a:rect l="0" t="0" r="r" b="b"/>
              <a:pathLst>
                <a:path w="592" h="592">
                  <a:moveTo>
                    <a:pt x="16" y="24"/>
                  </a:moveTo>
                  <a:lnTo>
                    <a:pt x="16" y="24"/>
                  </a:lnTo>
                  <a:cubicBezTo>
                    <a:pt x="16" y="28"/>
                    <a:pt x="12" y="32"/>
                    <a:pt x="8" y="32"/>
                  </a:cubicBezTo>
                  <a:cubicBezTo>
                    <a:pt x="3" y="32"/>
                    <a:pt x="0" y="28"/>
                    <a:pt x="0" y="24"/>
                  </a:cubicBezTo>
                  <a:lnTo>
                    <a:pt x="0" y="24"/>
                  </a:lnTo>
                  <a:cubicBezTo>
                    <a:pt x="0" y="19"/>
                    <a:pt x="3" y="16"/>
                    <a:pt x="8" y="16"/>
                  </a:cubicBezTo>
                  <a:cubicBezTo>
                    <a:pt x="12" y="16"/>
                    <a:pt x="16" y="19"/>
                    <a:pt x="16" y="24"/>
                  </a:cubicBezTo>
                  <a:close/>
                  <a:moveTo>
                    <a:pt x="16" y="104"/>
                  </a:moveTo>
                  <a:lnTo>
                    <a:pt x="16" y="104"/>
                  </a:lnTo>
                  <a:cubicBezTo>
                    <a:pt x="16" y="108"/>
                    <a:pt x="12" y="112"/>
                    <a:pt x="8" y="112"/>
                  </a:cubicBezTo>
                  <a:cubicBezTo>
                    <a:pt x="3" y="112"/>
                    <a:pt x="0" y="108"/>
                    <a:pt x="0" y="104"/>
                  </a:cubicBezTo>
                  <a:lnTo>
                    <a:pt x="0" y="104"/>
                  </a:lnTo>
                  <a:cubicBezTo>
                    <a:pt x="0" y="99"/>
                    <a:pt x="3" y="96"/>
                    <a:pt x="8" y="96"/>
                  </a:cubicBezTo>
                  <a:cubicBezTo>
                    <a:pt x="12" y="96"/>
                    <a:pt x="16" y="99"/>
                    <a:pt x="16" y="104"/>
                  </a:cubicBezTo>
                  <a:close/>
                  <a:moveTo>
                    <a:pt x="16" y="184"/>
                  </a:moveTo>
                  <a:lnTo>
                    <a:pt x="16" y="184"/>
                  </a:lnTo>
                  <a:cubicBezTo>
                    <a:pt x="16" y="188"/>
                    <a:pt x="12" y="192"/>
                    <a:pt x="8" y="192"/>
                  </a:cubicBezTo>
                  <a:cubicBezTo>
                    <a:pt x="3" y="192"/>
                    <a:pt x="0" y="188"/>
                    <a:pt x="0" y="184"/>
                  </a:cubicBezTo>
                  <a:lnTo>
                    <a:pt x="0" y="184"/>
                  </a:lnTo>
                  <a:cubicBezTo>
                    <a:pt x="0" y="179"/>
                    <a:pt x="3" y="176"/>
                    <a:pt x="8" y="176"/>
                  </a:cubicBezTo>
                  <a:cubicBezTo>
                    <a:pt x="12" y="176"/>
                    <a:pt x="16" y="179"/>
                    <a:pt x="16" y="184"/>
                  </a:cubicBezTo>
                  <a:close/>
                  <a:moveTo>
                    <a:pt x="16" y="264"/>
                  </a:moveTo>
                  <a:lnTo>
                    <a:pt x="16" y="264"/>
                  </a:lnTo>
                  <a:cubicBezTo>
                    <a:pt x="16" y="268"/>
                    <a:pt x="12" y="272"/>
                    <a:pt x="8" y="272"/>
                  </a:cubicBezTo>
                  <a:cubicBezTo>
                    <a:pt x="3" y="272"/>
                    <a:pt x="0" y="268"/>
                    <a:pt x="0" y="264"/>
                  </a:cubicBezTo>
                  <a:lnTo>
                    <a:pt x="0" y="264"/>
                  </a:lnTo>
                  <a:cubicBezTo>
                    <a:pt x="0" y="259"/>
                    <a:pt x="3" y="256"/>
                    <a:pt x="8" y="256"/>
                  </a:cubicBezTo>
                  <a:cubicBezTo>
                    <a:pt x="12" y="256"/>
                    <a:pt x="16" y="259"/>
                    <a:pt x="16" y="264"/>
                  </a:cubicBezTo>
                  <a:close/>
                  <a:moveTo>
                    <a:pt x="16" y="344"/>
                  </a:moveTo>
                  <a:lnTo>
                    <a:pt x="16" y="344"/>
                  </a:lnTo>
                  <a:cubicBezTo>
                    <a:pt x="16" y="348"/>
                    <a:pt x="12" y="352"/>
                    <a:pt x="8" y="352"/>
                  </a:cubicBezTo>
                  <a:cubicBezTo>
                    <a:pt x="3" y="352"/>
                    <a:pt x="0" y="348"/>
                    <a:pt x="0" y="344"/>
                  </a:cubicBezTo>
                  <a:lnTo>
                    <a:pt x="0" y="344"/>
                  </a:lnTo>
                  <a:cubicBezTo>
                    <a:pt x="0" y="339"/>
                    <a:pt x="3" y="336"/>
                    <a:pt x="8" y="336"/>
                  </a:cubicBezTo>
                  <a:cubicBezTo>
                    <a:pt x="12" y="336"/>
                    <a:pt x="16" y="339"/>
                    <a:pt x="16" y="344"/>
                  </a:cubicBezTo>
                  <a:close/>
                  <a:moveTo>
                    <a:pt x="16" y="424"/>
                  </a:moveTo>
                  <a:lnTo>
                    <a:pt x="16" y="424"/>
                  </a:lnTo>
                  <a:cubicBezTo>
                    <a:pt x="16" y="428"/>
                    <a:pt x="12" y="432"/>
                    <a:pt x="8" y="432"/>
                  </a:cubicBezTo>
                  <a:cubicBezTo>
                    <a:pt x="3" y="432"/>
                    <a:pt x="0" y="428"/>
                    <a:pt x="0" y="424"/>
                  </a:cubicBezTo>
                  <a:lnTo>
                    <a:pt x="0" y="424"/>
                  </a:lnTo>
                  <a:cubicBezTo>
                    <a:pt x="0" y="419"/>
                    <a:pt x="3" y="416"/>
                    <a:pt x="8" y="416"/>
                  </a:cubicBezTo>
                  <a:cubicBezTo>
                    <a:pt x="12" y="416"/>
                    <a:pt x="16" y="419"/>
                    <a:pt x="16" y="424"/>
                  </a:cubicBezTo>
                  <a:close/>
                  <a:moveTo>
                    <a:pt x="16" y="504"/>
                  </a:moveTo>
                  <a:lnTo>
                    <a:pt x="16" y="504"/>
                  </a:lnTo>
                  <a:cubicBezTo>
                    <a:pt x="16" y="508"/>
                    <a:pt x="12" y="512"/>
                    <a:pt x="8" y="512"/>
                  </a:cubicBezTo>
                  <a:cubicBezTo>
                    <a:pt x="3" y="512"/>
                    <a:pt x="0" y="508"/>
                    <a:pt x="0" y="504"/>
                  </a:cubicBezTo>
                  <a:lnTo>
                    <a:pt x="0" y="504"/>
                  </a:lnTo>
                  <a:cubicBezTo>
                    <a:pt x="0" y="499"/>
                    <a:pt x="3" y="496"/>
                    <a:pt x="8" y="496"/>
                  </a:cubicBezTo>
                  <a:cubicBezTo>
                    <a:pt x="12" y="496"/>
                    <a:pt x="16" y="499"/>
                    <a:pt x="16" y="504"/>
                  </a:cubicBezTo>
                  <a:close/>
                  <a:moveTo>
                    <a:pt x="8" y="576"/>
                  </a:moveTo>
                  <a:lnTo>
                    <a:pt x="8" y="576"/>
                  </a:lnTo>
                  <a:cubicBezTo>
                    <a:pt x="12" y="576"/>
                    <a:pt x="16" y="579"/>
                    <a:pt x="16" y="584"/>
                  </a:cubicBezTo>
                  <a:cubicBezTo>
                    <a:pt x="16" y="588"/>
                    <a:pt x="12" y="592"/>
                    <a:pt x="8" y="592"/>
                  </a:cubicBezTo>
                  <a:lnTo>
                    <a:pt x="8" y="592"/>
                  </a:lnTo>
                  <a:cubicBezTo>
                    <a:pt x="3" y="592"/>
                    <a:pt x="0" y="588"/>
                    <a:pt x="0" y="584"/>
                  </a:cubicBezTo>
                  <a:cubicBezTo>
                    <a:pt x="0" y="579"/>
                    <a:pt x="3" y="576"/>
                    <a:pt x="8" y="576"/>
                  </a:cubicBezTo>
                  <a:close/>
                  <a:moveTo>
                    <a:pt x="88" y="576"/>
                  </a:moveTo>
                  <a:lnTo>
                    <a:pt x="88" y="576"/>
                  </a:lnTo>
                  <a:cubicBezTo>
                    <a:pt x="92" y="576"/>
                    <a:pt x="96" y="579"/>
                    <a:pt x="96" y="584"/>
                  </a:cubicBezTo>
                  <a:cubicBezTo>
                    <a:pt x="96" y="588"/>
                    <a:pt x="92" y="592"/>
                    <a:pt x="88" y="592"/>
                  </a:cubicBezTo>
                  <a:lnTo>
                    <a:pt x="88" y="592"/>
                  </a:lnTo>
                  <a:cubicBezTo>
                    <a:pt x="83" y="592"/>
                    <a:pt x="80" y="588"/>
                    <a:pt x="80" y="584"/>
                  </a:cubicBezTo>
                  <a:cubicBezTo>
                    <a:pt x="80" y="579"/>
                    <a:pt x="83" y="576"/>
                    <a:pt x="88" y="576"/>
                  </a:cubicBezTo>
                  <a:close/>
                  <a:moveTo>
                    <a:pt x="168" y="576"/>
                  </a:moveTo>
                  <a:lnTo>
                    <a:pt x="168" y="576"/>
                  </a:lnTo>
                  <a:cubicBezTo>
                    <a:pt x="172" y="576"/>
                    <a:pt x="176" y="579"/>
                    <a:pt x="176" y="584"/>
                  </a:cubicBezTo>
                  <a:cubicBezTo>
                    <a:pt x="176" y="588"/>
                    <a:pt x="172" y="592"/>
                    <a:pt x="168" y="592"/>
                  </a:cubicBezTo>
                  <a:lnTo>
                    <a:pt x="168" y="592"/>
                  </a:lnTo>
                  <a:cubicBezTo>
                    <a:pt x="163" y="592"/>
                    <a:pt x="160" y="588"/>
                    <a:pt x="160" y="584"/>
                  </a:cubicBezTo>
                  <a:cubicBezTo>
                    <a:pt x="160" y="579"/>
                    <a:pt x="163" y="576"/>
                    <a:pt x="168" y="576"/>
                  </a:cubicBezTo>
                  <a:close/>
                  <a:moveTo>
                    <a:pt x="248" y="576"/>
                  </a:moveTo>
                  <a:lnTo>
                    <a:pt x="248" y="576"/>
                  </a:lnTo>
                  <a:cubicBezTo>
                    <a:pt x="252" y="576"/>
                    <a:pt x="256" y="579"/>
                    <a:pt x="256" y="584"/>
                  </a:cubicBezTo>
                  <a:cubicBezTo>
                    <a:pt x="256" y="588"/>
                    <a:pt x="252" y="592"/>
                    <a:pt x="248" y="592"/>
                  </a:cubicBezTo>
                  <a:lnTo>
                    <a:pt x="248" y="592"/>
                  </a:lnTo>
                  <a:cubicBezTo>
                    <a:pt x="243" y="592"/>
                    <a:pt x="240" y="588"/>
                    <a:pt x="240" y="584"/>
                  </a:cubicBezTo>
                  <a:cubicBezTo>
                    <a:pt x="240" y="579"/>
                    <a:pt x="243" y="576"/>
                    <a:pt x="248" y="576"/>
                  </a:cubicBezTo>
                  <a:close/>
                  <a:moveTo>
                    <a:pt x="328" y="576"/>
                  </a:moveTo>
                  <a:lnTo>
                    <a:pt x="328" y="576"/>
                  </a:lnTo>
                  <a:cubicBezTo>
                    <a:pt x="332" y="576"/>
                    <a:pt x="336" y="579"/>
                    <a:pt x="336" y="584"/>
                  </a:cubicBezTo>
                  <a:cubicBezTo>
                    <a:pt x="336" y="588"/>
                    <a:pt x="332" y="592"/>
                    <a:pt x="328" y="592"/>
                  </a:cubicBezTo>
                  <a:lnTo>
                    <a:pt x="328" y="592"/>
                  </a:lnTo>
                  <a:cubicBezTo>
                    <a:pt x="323" y="592"/>
                    <a:pt x="320" y="588"/>
                    <a:pt x="320" y="584"/>
                  </a:cubicBezTo>
                  <a:cubicBezTo>
                    <a:pt x="320" y="579"/>
                    <a:pt x="323" y="576"/>
                    <a:pt x="328" y="576"/>
                  </a:cubicBezTo>
                  <a:close/>
                  <a:moveTo>
                    <a:pt x="408" y="576"/>
                  </a:moveTo>
                  <a:lnTo>
                    <a:pt x="408" y="576"/>
                  </a:lnTo>
                  <a:cubicBezTo>
                    <a:pt x="412" y="576"/>
                    <a:pt x="416" y="579"/>
                    <a:pt x="416" y="584"/>
                  </a:cubicBezTo>
                  <a:cubicBezTo>
                    <a:pt x="416" y="588"/>
                    <a:pt x="412" y="592"/>
                    <a:pt x="408" y="592"/>
                  </a:cubicBezTo>
                  <a:lnTo>
                    <a:pt x="408" y="592"/>
                  </a:lnTo>
                  <a:cubicBezTo>
                    <a:pt x="403" y="592"/>
                    <a:pt x="400" y="588"/>
                    <a:pt x="400" y="584"/>
                  </a:cubicBezTo>
                  <a:cubicBezTo>
                    <a:pt x="400" y="579"/>
                    <a:pt x="403" y="576"/>
                    <a:pt x="408" y="576"/>
                  </a:cubicBezTo>
                  <a:close/>
                  <a:moveTo>
                    <a:pt x="488" y="576"/>
                  </a:moveTo>
                  <a:lnTo>
                    <a:pt x="488" y="576"/>
                  </a:lnTo>
                  <a:cubicBezTo>
                    <a:pt x="492" y="576"/>
                    <a:pt x="496" y="579"/>
                    <a:pt x="496" y="584"/>
                  </a:cubicBezTo>
                  <a:cubicBezTo>
                    <a:pt x="496" y="588"/>
                    <a:pt x="492" y="592"/>
                    <a:pt x="488" y="592"/>
                  </a:cubicBezTo>
                  <a:lnTo>
                    <a:pt x="488" y="592"/>
                  </a:lnTo>
                  <a:cubicBezTo>
                    <a:pt x="483" y="592"/>
                    <a:pt x="480" y="588"/>
                    <a:pt x="480" y="584"/>
                  </a:cubicBezTo>
                  <a:cubicBezTo>
                    <a:pt x="480" y="579"/>
                    <a:pt x="483" y="576"/>
                    <a:pt x="488" y="576"/>
                  </a:cubicBezTo>
                  <a:close/>
                  <a:moveTo>
                    <a:pt x="568" y="576"/>
                  </a:moveTo>
                  <a:lnTo>
                    <a:pt x="568" y="576"/>
                  </a:lnTo>
                  <a:cubicBezTo>
                    <a:pt x="572" y="576"/>
                    <a:pt x="576" y="579"/>
                    <a:pt x="576" y="584"/>
                  </a:cubicBezTo>
                  <a:cubicBezTo>
                    <a:pt x="576" y="588"/>
                    <a:pt x="572" y="592"/>
                    <a:pt x="568" y="592"/>
                  </a:cubicBezTo>
                  <a:lnTo>
                    <a:pt x="568" y="592"/>
                  </a:lnTo>
                  <a:cubicBezTo>
                    <a:pt x="563" y="592"/>
                    <a:pt x="560" y="588"/>
                    <a:pt x="560" y="584"/>
                  </a:cubicBezTo>
                  <a:cubicBezTo>
                    <a:pt x="560" y="579"/>
                    <a:pt x="563" y="576"/>
                    <a:pt x="568" y="576"/>
                  </a:cubicBezTo>
                  <a:close/>
                  <a:moveTo>
                    <a:pt x="576" y="519"/>
                  </a:moveTo>
                  <a:lnTo>
                    <a:pt x="576" y="519"/>
                  </a:lnTo>
                  <a:cubicBezTo>
                    <a:pt x="576" y="515"/>
                    <a:pt x="579" y="511"/>
                    <a:pt x="584" y="511"/>
                  </a:cubicBezTo>
                  <a:cubicBezTo>
                    <a:pt x="588" y="511"/>
                    <a:pt x="592" y="515"/>
                    <a:pt x="592" y="519"/>
                  </a:cubicBezTo>
                  <a:lnTo>
                    <a:pt x="592" y="519"/>
                  </a:lnTo>
                  <a:cubicBezTo>
                    <a:pt x="592" y="524"/>
                    <a:pt x="588" y="527"/>
                    <a:pt x="584" y="527"/>
                  </a:cubicBezTo>
                  <a:cubicBezTo>
                    <a:pt x="579" y="527"/>
                    <a:pt x="576" y="524"/>
                    <a:pt x="576" y="519"/>
                  </a:cubicBezTo>
                  <a:close/>
                  <a:moveTo>
                    <a:pt x="576" y="439"/>
                  </a:moveTo>
                  <a:lnTo>
                    <a:pt x="576" y="439"/>
                  </a:lnTo>
                  <a:cubicBezTo>
                    <a:pt x="576" y="435"/>
                    <a:pt x="579" y="431"/>
                    <a:pt x="584" y="431"/>
                  </a:cubicBezTo>
                  <a:cubicBezTo>
                    <a:pt x="588" y="431"/>
                    <a:pt x="592" y="435"/>
                    <a:pt x="592" y="439"/>
                  </a:cubicBezTo>
                  <a:lnTo>
                    <a:pt x="592" y="439"/>
                  </a:lnTo>
                  <a:cubicBezTo>
                    <a:pt x="592" y="444"/>
                    <a:pt x="588" y="447"/>
                    <a:pt x="584" y="447"/>
                  </a:cubicBezTo>
                  <a:cubicBezTo>
                    <a:pt x="579" y="447"/>
                    <a:pt x="576" y="444"/>
                    <a:pt x="576" y="439"/>
                  </a:cubicBezTo>
                  <a:close/>
                  <a:moveTo>
                    <a:pt x="576" y="359"/>
                  </a:moveTo>
                  <a:lnTo>
                    <a:pt x="576" y="359"/>
                  </a:lnTo>
                  <a:cubicBezTo>
                    <a:pt x="576" y="355"/>
                    <a:pt x="579" y="351"/>
                    <a:pt x="584" y="351"/>
                  </a:cubicBezTo>
                  <a:cubicBezTo>
                    <a:pt x="588" y="351"/>
                    <a:pt x="592" y="355"/>
                    <a:pt x="592" y="359"/>
                  </a:cubicBezTo>
                  <a:lnTo>
                    <a:pt x="592" y="359"/>
                  </a:lnTo>
                  <a:cubicBezTo>
                    <a:pt x="592" y="364"/>
                    <a:pt x="588" y="367"/>
                    <a:pt x="584" y="367"/>
                  </a:cubicBezTo>
                  <a:cubicBezTo>
                    <a:pt x="579" y="367"/>
                    <a:pt x="576" y="364"/>
                    <a:pt x="576" y="359"/>
                  </a:cubicBezTo>
                  <a:close/>
                  <a:moveTo>
                    <a:pt x="576" y="279"/>
                  </a:moveTo>
                  <a:lnTo>
                    <a:pt x="576" y="279"/>
                  </a:lnTo>
                  <a:cubicBezTo>
                    <a:pt x="576" y="275"/>
                    <a:pt x="579" y="271"/>
                    <a:pt x="584" y="271"/>
                  </a:cubicBezTo>
                  <a:cubicBezTo>
                    <a:pt x="588" y="271"/>
                    <a:pt x="592" y="275"/>
                    <a:pt x="592" y="279"/>
                  </a:cubicBezTo>
                  <a:lnTo>
                    <a:pt x="592" y="279"/>
                  </a:lnTo>
                  <a:cubicBezTo>
                    <a:pt x="592" y="284"/>
                    <a:pt x="588" y="287"/>
                    <a:pt x="584" y="287"/>
                  </a:cubicBezTo>
                  <a:cubicBezTo>
                    <a:pt x="579" y="287"/>
                    <a:pt x="576" y="284"/>
                    <a:pt x="576" y="279"/>
                  </a:cubicBezTo>
                  <a:close/>
                  <a:moveTo>
                    <a:pt x="576" y="199"/>
                  </a:moveTo>
                  <a:lnTo>
                    <a:pt x="576" y="199"/>
                  </a:lnTo>
                  <a:cubicBezTo>
                    <a:pt x="576" y="195"/>
                    <a:pt x="579" y="191"/>
                    <a:pt x="584" y="191"/>
                  </a:cubicBezTo>
                  <a:cubicBezTo>
                    <a:pt x="588" y="191"/>
                    <a:pt x="592" y="195"/>
                    <a:pt x="592" y="199"/>
                  </a:cubicBezTo>
                  <a:lnTo>
                    <a:pt x="592" y="199"/>
                  </a:lnTo>
                  <a:cubicBezTo>
                    <a:pt x="592" y="204"/>
                    <a:pt x="588" y="207"/>
                    <a:pt x="584" y="207"/>
                  </a:cubicBezTo>
                  <a:cubicBezTo>
                    <a:pt x="579" y="207"/>
                    <a:pt x="576" y="204"/>
                    <a:pt x="576" y="199"/>
                  </a:cubicBezTo>
                  <a:close/>
                  <a:moveTo>
                    <a:pt x="576" y="119"/>
                  </a:moveTo>
                  <a:lnTo>
                    <a:pt x="576" y="119"/>
                  </a:lnTo>
                  <a:cubicBezTo>
                    <a:pt x="576" y="115"/>
                    <a:pt x="579" y="111"/>
                    <a:pt x="584" y="111"/>
                  </a:cubicBezTo>
                  <a:cubicBezTo>
                    <a:pt x="588" y="111"/>
                    <a:pt x="592" y="115"/>
                    <a:pt x="592" y="119"/>
                  </a:cubicBezTo>
                  <a:lnTo>
                    <a:pt x="592" y="119"/>
                  </a:lnTo>
                  <a:cubicBezTo>
                    <a:pt x="592" y="124"/>
                    <a:pt x="588" y="127"/>
                    <a:pt x="584" y="127"/>
                  </a:cubicBezTo>
                  <a:cubicBezTo>
                    <a:pt x="579" y="127"/>
                    <a:pt x="576" y="124"/>
                    <a:pt x="576" y="119"/>
                  </a:cubicBezTo>
                  <a:close/>
                  <a:moveTo>
                    <a:pt x="576" y="39"/>
                  </a:moveTo>
                  <a:lnTo>
                    <a:pt x="576" y="39"/>
                  </a:lnTo>
                  <a:cubicBezTo>
                    <a:pt x="576" y="35"/>
                    <a:pt x="579" y="31"/>
                    <a:pt x="584" y="31"/>
                  </a:cubicBezTo>
                  <a:cubicBezTo>
                    <a:pt x="588" y="31"/>
                    <a:pt x="592" y="35"/>
                    <a:pt x="592" y="39"/>
                  </a:cubicBezTo>
                  <a:lnTo>
                    <a:pt x="592" y="39"/>
                  </a:lnTo>
                  <a:cubicBezTo>
                    <a:pt x="592" y="44"/>
                    <a:pt x="588" y="47"/>
                    <a:pt x="584" y="47"/>
                  </a:cubicBezTo>
                  <a:cubicBezTo>
                    <a:pt x="579" y="47"/>
                    <a:pt x="576" y="44"/>
                    <a:pt x="576" y="39"/>
                  </a:cubicBezTo>
                  <a:close/>
                  <a:moveTo>
                    <a:pt x="535" y="16"/>
                  </a:moveTo>
                  <a:lnTo>
                    <a:pt x="535" y="16"/>
                  </a:lnTo>
                  <a:cubicBezTo>
                    <a:pt x="531" y="16"/>
                    <a:pt x="527" y="12"/>
                    <a:pt x="527" y="8"/>
                  </a:cubicBezTo>
                  <a:cubicBezTo>
                    <a:pt x="527" y="3"/>
                    <a:pt x="531" y="0"/>
                    <a:pt x="535" y="0"/>
                  </a:cubicBezTo>
                  <a:lnTo>
                    <a:pt x="535" y="0"/>
                  </a:lnTo>
                  <a:cubicBezTo>
                    <a:pt x="540" y="0"/>
                    <a:pt x="543" y="3"/>
                    <a:pt x="543" y="8"/>
                  </a:cubicBezTo>
                  <a:cubicBezTo>
                    <a:pt x="543" y="12"/>
                    <a:pt x="540" y="16"/>
                    <a:pt x="535" y="16"/>
                  </a:cubicBezTo>
                  <a:close/>
                  <a:moveTo>
                    <a:pt x="455" y="16"/>
                  </a:moveTo>
                  <a:lnTo>
                    <a:pt x="455" y="16"/>
                  </a:lnTo>
                  <a:cubicBezTo>
                    <a:pt x="451" y="16"/>
                    <a:pt x="447" y="12"/>
                    <a:pt x="447" y="8"/>
                  </a:cubicBezTo>
                  <a:cubicBezTo>
                    <a:pt x="447" y="3"/>
                    <a:pt x="451" y="0"/>
                    <a:pt x="455" y="0"/>
                  </a:cubicBezTo>
                  <a:lnTo>
                    <a:pt x="455" y="0"/>
                  </a:lnTo>
                  <a:cubicBezTo>
                    <a:pt x="460" y="0"/>
                    <a:pt x="463" y="3"/>
                    <a:pt x="463" y="8"/>
                  </a:cubicBezTo>
                  <a:cubicBezTo>
                    <a:pt x="463" y="12"/>
                    <a:pt x="460" y="16"/>
                    <a:pt x="455" y="16"/>
                  </a:cubicBezTo>
                  <a:close/>
                  <a:moveTo>
                    <a:pt x="375" y="16"/>
                  </a:moveTo>
                  <a:lnTo>
                    <a:pt x="375" y="16"/>
                  </a:lnTo>
                  <a:cubicBezTo>
                    <a:pt x="371" y="16"/>
                    <a:pt x="367" y="12"/>
                    <a:pt x="367" y="8"/>
                  </a:cubicBezTo>
                  <a:cubicBezTo>
                    <a:pt x="367" y="3"/>
                    <a:pt x="371" y="0"/>
                    <a:pt x="375" y="0"/>
                  </a:cubicBezTo>
                  <a:lnTo>
                    <a:pt x="375" y="0"/>
                  </a:lnTo>
                  <a:cubicBezTo>
                    <a:pt x="380" y="0"/>
                    <a:pt x="383" y="3"/>
                    <a:pt x="383" y="8"/>
                  </a:cubicBezTo>
                  <a:cubicBezTo>
                    <a:pt x="383" y="12"/>
                    <a:pt x="380" y="16"/>
                    <a:pt x="375" y="16"/>
                  </a:cubicBezTo>
                  <a:close/>
                  <a:moveTo>
                    <a:pt x="295" y="16"/>
                  </a:moveTo>
                  <a:lnTo>
                    <a:pt x="295" y="16"/>
                  </a:lnTo>
                  <a:cubicBezTo>
                    <a:pt x="291" y="16"/>
                    <a:pt x="287" y="12"/>
                    <a:pt x="287" y="8"/>
                  </a:cubicBezTo>
                  <a:cubicBezTo>
                    <a:pt x="287" y="3"/>
                    <a:pt x="291" y="0"/>
                    <a:pt x="295" y="0"/>
                  </a:cubicBezTo>
                  <a:lnTo>
                    <a:pt x="295" y="0"/>
                  </a:lnTo>
                  <a:cubicBezTo>
                    <a:pt x="300" y="0"/>
                    <a:pt x="303" y="3"/>
                    <a:pt x="303" y="8"/>
                  </a:cubicBezTo>
                  <a:cubicBezTo>
                    <a:pt x="303" y="12"/>
                    <a:pt x="300" y="16"/>
                    <a:pt x="295" y="16"/>
                  </a:cubicBezTo>
                  <a:close/>
                  <a:moveTo>
                    <a:pt x="215" y="16"/>
                  </a:moveTo>
                  <a:lnTo>
                    <a:pt x="215" y="16"/>
                  </a:lnTo>
                  <a:cubicBezTo>
                    <a:pt x="211" y="16"/>
                    <a:pt x="207" y="12"/>
                    <a:pt x="207" y="8"/>
                  </a:cubicBezTo>
                  <a:cubicBezTo>
                    <a:pt x="207" y="3"/>
                    <a:pt x="211" y="0"/>
                    <a:pt x="215" y="0"/>
                  </a:cubicBezTo>
                  <a:lnTo>
                    <a:pt x="215" y="0"/>
                  </a:lnTo>
                  <a:cubicBezTo>
                    <a:pt x="220" y="0"/>
                    <a:pt x="223" y="3"/>
                    <a:pt x="223" y="8"/>
                  </a:cubicBezTo>
                  <a:cubicBezTo>
                    <a:pt x="223" y="12"/>
                    <a:pt x="220" y="16"/>
                    <a:pt x="215" y="16"/>
                  </a:cubicBezTo>
                  <a:close/>
                  <a:moveTo>
                    <a:pt x="135" y="16"/>
                  </a:moveTo>
                  <a:lnTo>
                    <a:pt x="135" y="16"/>
                  </a:lnTo>
                  <a:cubicBezTo>
                    <a:pt x="131" y="16"/>
                    <a:pt x="127" y="12"/>
                    <a:pt x="127" y="8"/>
                  </a:cubicBezTo>
                  <a:cubicBezTo>
                    <a:pt x="127" y="3"/>
                    <a:pt x="131" y="0"/>
                    <a:pt x="135" y="0"/>
                  </a:cubicBezTo>
                  <a:lnTo>
                    <a:pt x="135" y="0"/>
                  </a:lnTo>
                  <a:cubicBezTo>
                    <a:pt x="140" y="0"/>
                    <a:pt x="143" y="3"/>
                    <a:pt x="143" y="8"/>
                  </a:cubicBezTo>
                  <a:cubicBezTo>
                    <a:pt x="143" y="12"/>
                    <a:pt x="140" y="16"/>
                    <a:pt x="135" y="16"/>
                  </a:cubicBezTo>
                  <a:close/>
                  <a:moveTo>
                    <a:pt x="55" y="16"/>
                  </a:moveTo>
                  <a:lnTo>
                    <a:pt x="55" y="16"/>
                  </a:lnTo>
                  <a:cubicBezTo>
                    <a:pt x="51" y="16"/>
                    <a:pt x="47" y="12"/>
                    <a:pt x="47" y="8"/>
                  </a:cubicBezTo>
                  <a:cubicBezTo>
                    <a:pt x="47" y="3"/>
                    <a:pt x="51" y="0"/>
                    <a:pt x="55" y="0"/>
                  </a:cubicBezTo>
                  <a:lnTo>
                    <a:pt x="55" y="0"/>
                  </a:lnTo>
                  <a:cubicBezTo>
                    <a:pt x="60" y="0"/>
                    <a:pt x="63" y="3"/>
                    <a:pt x="63" y="8"/>
                  </a:cubicBezTo>
                  <a:cubicBezTo>
                    <a:pt x="63" y="12"/>
                    <a:pt x="60" y="16"/>
                    <a:pt x="55" y="16"/>
                  </a:cubicBezTo>
                  <a:close/>
                </a:path>
              </a:pathLst>
            </a:custGeom>
            <a:solidFill>
              <a:srgbClr val="000000"/>
            </a:solidFill>
            <a:ln w="9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17" name="Rectangle 181"/>
            <p:cNvSpPr>
              <a:spLocks noChangeArrowheads="1"/>
            </p:cNvSpPr>
            <p:nvPr/>
          </p:nvSpPr>
          <p:spPr bwMode="auto">
            <a:xfrm>
              <a:off x="5674765" y="2040858"/>
              <a:ext cx="583721" cy="54954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18" name="Rectangle 182"/>
            <p:cNvSpPr>
              <a:spLocks noChangeArrowheads="1"/>
            </p:cNvSpPr>
            <p:nvPr/>
          </p:nvSpPr>
          <p:spPr bwMode="auto">
            <a:xfrm>
              <a:off x="5674765" y="2040858"/>
              <a:ext cx="583721" cy="549547"/>
            </a:xfrm>
            <a:prstGeom prst="rect">
              <a:avLst/>
            </a:prstGeom>
            <a:noFill/>
            <a:ln w="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19" name="Rectangle 183"/>
            <p:cNvSpPr>
              <a:spLocks noChangeArrowheads="1"/>
            </p:cNvSpPr>
            <p:nvPr/>
          </p:nvSpPr>
          <p:spPr bwMode="auto">
            <a:xfrm>
              <a:off x="5716328" y="2064871"/>
              <a:ext cx="541640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Algorithm</a:t>
              </a:r>
              <a:endPara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" name="Rectangle 184"/>
            <p:cNvSpPr>
              <a:spLocks noChangeArrowheads="1"/>
            </p:cNvSpPr>
            <p:nvPr/>
          </p:nvSpPr>
          <p:spPr bwMode="auto">
            <a:xfrm>
              <a:off x="5820696" y="2224656"/>
              <a:ext cx="291860" cy="274312"/>
            </a:xfrm>
            <a:prstGeom prst="rect">
              <a:avLst/>
            </a:prstGeom>
            <a:solidFill>
              <a:srgbClr val="C7FA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21" name="Freeform 185"/>
            <p:cNvSpPr>
              <a:spLocks noEditPoints="1"/>
            </p:cNvSpPr>
            <p:nvPr/>
          </p:nvSpPr>
          <p:spPr bwMode="auto">
            <a:xfrm>
              <a:off x="5817001" y="2220961"/>
              <a:ext cx="299249" cy="281701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16" y="104"/>
                </a:cxn>
                <a:cxn ang="0">
                  <a:pos x="0" y="104"/>
                </a:cxn>
                <a:cxn ang="0">
                  <a:pos x="16" y="184"/>
                </a:cxn>
                <a:cxn ang="0">
                  <a:pos x="8" y="176"/>
                </a:cxn>
                <a:cxn ang="0">
                  <a:pos x="8" y="272"/>
                </a:cxn>
                <a:cxn ang="0">
                  <a:pos x="16" y="264"/>
                </a:cxn>
                <a:cxn ang="0">
                  <a:pos x="0" y="344"/>
                </a:cxn>
                <a:cxn ang="0">
                  <a:pos x="16" y="424"/>
                </a:cxn>
                <a:cxn ang="0">
                  <a:pos x="0" y="424"/>
                </a:cxn>
                <a:cxn ang="0">
                  <a:pos x="16" y="504"/>
                </a:cxn>
                <a:cxn ang="0">
                  <a:pos x="8" y="496"/>
                </a:cxn>
                <a:cxn ang="0">
                  <a:pos x="16" y="584"/>
                </a:cxn>
                <a:cxn ang="0">
                  <a:pos x="8" y="576"/>
                </a:cxn>
                <a:cxn ang="0">
                  <a:pos x="88" y="592"/>
                </a:cxn>
                <a:cxn ang="0">
                  <a:pos x="168" y="576"/>
                </a:cxn>
                <a:cxn ang="0">
                  <a:pos x="168" y="592"/>
                </a:cxn>
                <a:cxn ang="0">
                  <a:pos x="248" y="576"/>
                </a:cxn>
                <a:cxn ang="0">
                  <a:pos x="240" y="584"/>
                </a:cxn>
                <a:cxn ang="0">
                  <a:pos x="336" y="584"/>
                </a:cxn>
                <a:cxn ang="0">
                  <a:pos x="328" y="576"/>
                </a:cxn>
                <a:cxn ang="0">
                  <a:pos x="408" y="592"/>
                </a:cxn>
                <a:cxn ang="0">
                  <a:pos x="488" y="576"/>
                </a:cxn>
                <a:cxn ang="0">
                  <a:pos x="488" y="592"/>
                </a:cxn>
                <a:cxn ang="0">
                  <a:pos x="568" y="576"/>
                </a:cxn>
                <a:cxn ang="0">
                  <a:pos x="560" y="584"/>
                </a:cxn>
                <a:cxn ang="0">
                  <a:pos x="584" y="511"/>
                </a:cxn>
                <a:cxn ang="0">
                  <a:pos x="576" y="519"/>
                </a:cxn>
                <a:cxn ang="0">
                  <a:pos x="592" y="439"/>
                </a:cxn>
                <a:cxn ang="0">
                  <a:pos x="576" y="359"/>
                </a:cxn>
                <a:cxn ang="0">
                  <a:pos x="592" y="359"/>
                </a:cxn>
                <a:cxn ang="0">
                  <a:pos x="576" y="279"/>
                </a:cxn>
                <a:cxn ang="0">
                  <a:pos x="584" y="287"/>
                </a:cxn>
                <a:cxn ang="0">
                  <a:pos x="584" y="191"/>
                </a:cxn>
                <a:cxn ang="0">
                  <a:pos x="576" y="199"/>
                </a:cxn>
                <a:cxn ang="0">
                  <a:pos x="592" y="119"/>
                </a:cxn>
                <a:cxn ang="0">
                  <a:pos x="576" y="39"/>
                </a:cxn>
                <a:cxn ang="0">
                  <a:pos x="592" y="39"/>
                </a:cxn>
                <a:cxn ang="0">
                  <a:pos x="535" y="16"/>
                </a:cxn>
                <a:cxn ang="0">
                  <a:pos x="543" y="8"/>
                </a:cxn>
                <a:cxn ang="0">
                  <a:pos x="447" y="8"/>
                </a:cxn>
                <a:cxn ang="0">
                  <a:pos x="455" y="16"/>
                </a:cxn>
                <a:cxn ang="0">
                  <a:pos x="375" y="0"/>
                </a:cxn>
                <a:cxn ang="0">
                  <a:pos x="295" y="16"/>
                </a:cxn>
                <a:cxn ang="0">
                  <a:pos x="295" y="0"/>
                </a:cxn>
                <a:cxn ang="0">
                  <a:pos x="215" y="16"/>
                </a:cxn>
                <a:cxn ang="0">
                  <a:pos x="223" y="8"/>
                </a:cxn>
                <a:cxn ang="0">
                  <a:pos x="127" y="8"/>
                </a:cxn>
                <a:cxn ang="0">
                  <a:pos x="135" y="16"/>
                </a:cxn>
                <a:cxn ang="0">
                  <a:pos x="55" y="0"/>
                </a:cxn>
              </a:cxnLst>
              <a:rect l="0" t="0" r="r" b="b"/>
              <a:pathLst>
                <a:path w="592" h="592">
                  <a:moveTo>
                    <a:pt x="16" y="24"/>
                  </a:moveTo>
                  <a:lnTo>
                    <a:pt x="16" y="24"/>
                  </a:lnTo>
                  <a:cubicBezTo>
                    <a:pt x="16" y="28"/>
                    <a:pt x="12" y="32"/>
                    <a:pt x="8" y="32"/>
                  </a:cubicBezTo>
                  <a:cubicBezTo>
                    <a:pt x="3" y="32"/>
                    <a:pt x="0" y="28"/>
                    <a:pt x="0" y="24"/>
                  </a:cubicBezTo>
                  <a:lnTo>
                    <a:pt x="0" y="24"/>
                  </a:lnTo>
                  <a:cubicBezTo>
                    <a:pt x="0" y="19"/>
                    <a:pt x="3" y="16"/>
                    <a:pt x="8" y="16"/>
                  </a:cubicBezTo>
                  <a:cubicBezTo>
                    <a:pt x="12" y="16"/>
                    <a:pt x="16" y="19"/>
                    <a:pt x="16" y="24"/>
                  </a:cubicBezTo>
                  <a:close/>
                  <a:moveTo>
                    <a:pt x="16" y="104"/>
                  </a:moveTo>
                  <a:lnTo>
                    <a:pt x="16" y="104"/>
                  </a:lnTo>
                  <a:cubicBezTo>
                    <a:pt x="16" y="108"/>
                    <a:pt x="12" y="112"/>
                    <a:pt x="8" y="112"/>
                  </a:cubicBezTo>
                  <a:cubicBezTo>
                    <a:pt x="3" y="112"/>
                    <a:pt x="0" y="108"/>
                    <a:pt x="0" y="104"/>
                  </a:cubicBezTo>
                  <a:lnTo>
                    <a:pt x="0" y="104"/>
                  </a:lnTo>
                  <a:cubicBezTo>
                    <a:pt x="0" y="99"/>
                    <a:pt x="3" y="96"/>
                    <a:pt x="8" y="96"/>
                  </a:cubicBezTo>
                  <a:cubicBezTo>
                    <a:pt x="12" y="96"/>
                    <a:pt x="16" y="99"/>
                    <a:pt x="16" y="104"/>
                  </a:cubicBezTo>
                  <a:close/>
                  <a:moveTo>
                    <a:pt x="16" y="184"/>
                  </a:moveTo>
                  <a:lnTo>
                    <a:pt x="16" y="184"/>
                  </a:lnTo>
                  <a:cubicBezTo>
                    <a:pt x="16" y="188"/>
                    <a:pt x="12" y="192"/>
                    <a:pt x="8" y="192"/>
                  </a:cubicBezTo>
                  <a:cubicBezTo>
                    <a:pt x="3" y="192"/>
                    <a:pt x="0" y="188"/>
                    <a:pt x="0" y="184"/>
                  </a:cubicBezTo>
                  <a:lnTo>
                    <a:pt x="0" y="184"/>
                  </a:lnTo>
                  <a:cubicBezTo>
                    <a:pt x="0" y="179"/>
                    <a:pt x="3" y="176"/>
                    <a:pt x="8" y="176"/>
                  </a:cubicBezTo>
                  <a:cubicBezTo>
                    <a:pt x="12" y="176"/>
                    <a:pt x="16" y="179"/>
                    <a:pt x="16" y="184"/>
                  </a:cubicBezTo>
                  <a:close/>
                  <a:moveTo>
                    <a:pt x="16" y="264"/>
                  </a:moveTo>
                  <a:lnTo>
                    <a:pt x="16" y="264"/>
                  </a:lnTo>
                  <a:cubicBezTo>
                    <a:pt x="16" y="268"/>
                    <a:pt x="12" y="272"/>
                    <a:pt x="8" y="272"/>
                  </a:cubicBezTo>
                  <a:cubicBezTo>
                    <a:pt x="3" y="272"/>
                    <a:pt x="0" y="268"/>
                    <a:pt x="0" y="264"/>
                  </a:cubicBezTo>
                  <a:lnTo>
                    <a:pt x="0" y="264"/>
                  </a:lnTo>
                  <a:cubicBezTo>
                    <a:pt x="0" y="259"/>
                    <a:pt x="3" y="256"/>
                    <a:pt x="8" y="256"/>
                  </a:cubicBezTo>
                  <a:cubicBezTo>
                    <a:pt x="12" y="256"/>
                    <a:pt x="16" y="259"/>
                    <a:pt x="16" y="264"/>
                  </a:cubicBezTo>
                  <a:close/>
                  <a:moveTo>
                    <a:pt x="16" y="344"/>
                  </a:moveTo>
                  <a:lnTo>
                    <a:pt x="16" y="344"/>
                  </a:lnTo>
                  <a:cubicBezTo>
                    <a:pt x="16" y="348"/>
                    <a:pt x="12" y="352"/>
                    <a:pt x="8" y="352"/>
                  </a:cubicBezTo>
                  <a:cubicBezTo>
                    <a:pt x="3" y="352"/>
                    <a:pt x="0" y="348"/>
                    <a:pt x="0" y="344"/>
                  </a:cubicBezTo>
                  <a:lnTo>
                    <a:pt x="0" y="344"/>
                  </a:lnTo>
                  <a:cubicBezTo>
                    <a:pt x="0" y="339"/>
                    <a:pt x="3" y="336"/>
                    <a:pt x="8" y="336"/>
                  </a:cubicBezTo>
                  <a:cubicBezTo>
                    <a:pt x="12" y="336"/>
                    <a:pt x="16" y="339"/>
                    <a:pt x="16" y="344"/>
                  </a:cubicBezTo>
                  <a:close/>
                  <a:moveTo>
                    <a:pt x="16" y="424"/>
                  </a:moveTo>
                  <a:lnTo>
                    <a:pt x="16" y="424"/>
                  </a:lnTo>
                  <a:cubicBezTo>
                    <a:pt x="16" y="428"/>
                    <a:pt x="12" y="432"/>
                    <a:pt x="8" y="432"/>
                  </a:cubicBezTo>
                  <a:cubicBezTo>
                    <a:pt x="3" y="432"/>
                    <a:pt x="0" y="428"/>
                    <a:pt x="0" y="424"/>
                  </a:cubicBezTo>
                  <a:lnTo>
                    <a:pt x="0" y="424"/>
                  </a:lnTo>
                  <a:cubicBezTo>
                    <a:pt x="0" y="419"/>
                    <a:pt x="3" y="416"/>
                    <a:pt x="8" y="416"/>
                  </a:cubicBezTo>
                  <a:cubicBezTo>
                    <a:pt x="12" y="416"/>
                    <a:pt x="16" y="419"/>
                    <a:pt x="16" y="424"/>
                  </a:cubicBezTo>
                  <a:close/>
                  <a:moveTo>
                    <a:pt x="16" y="504"/>
                  </a:moveTo>
                  <a:lnTo>
                    <a:pt x="16" y="504"/>
                  </a:lnTo>
                  <a:cubicBezTo>
                    <a:pt x="16" y="508"/>
                    <a:pt x="12" y="512"/>
                    <a:pt x="8" y="512"/>
                  </a:cubicBezTo>
                  <a:cubicBezTo>
                    <a:pt x="3" y="512"/>
                    <a:pt x="0" y="508"/>
                    <a:pt x="0" y="504"/>
                  </a:cubicBezTo>
                  <a:lnTo>
                    <a:pt x="0" y="504"/>
                  </a:lnTo>
                  <a:cubicBezTo>
                    <a:pt x="0" y="499"/>
                    <a:pt x="3" y="496"/>
                    <a:pt x="8" y="496"/>
                  </a:cubicBezTo>
                  <a:cubicBezTo>
                    <a:pt x="12" y="496"/>
                    <a:pt x="16" y="499"/>
                    <a:pt x="16" y="504"/>
                  </a:cubicBezTo>
                  <a:close/>
                  <a:moveTo>
                    <a:pt x="8" y="576"/>
                  </a:moveTo>
                  <a:lnTo>
                    <a:pt x="8" y="576"/>
                  </a:lnTo>
                  <a:cubicBezTo>
                    <a:pt x="12" y="576"/>
                    <a:pt x="16" y="579"/>
                    <a:pt x="16" y="584"/>
                  </a:cubicBezTo>
                  <a:cubicBezTo>
                    <a:pt x="16" y="588"/>
                    <a:pt x="12" y="592"/>
                    <a:pt x="8" y="592"/>
                  </a:cubicBezTo>
                  <a:lnTo>
                    <a:pt x="8" y="592"/>
                  </a:lnTo>
                  <a:cubicBezTo>
                    <a:pt x="3" y="592"/>
                    <a:pt x="0" y="588"/>
                    <a:pt x="0" y="584"/>
                  </a:cubicBezTo>
                  <a:cubicBezTo>
                    <a:pt x="0" y="579"/>
                    <a:pt x="3" y="576"/>
                    <a:pt x="8" y="576"/>
                  </a:cubicBezTo>
                  <a:close/>
                  <a:moveTo>
                    <a:pt x="88" y="576"/>
                  </a:moveTo>
                  <a:lnTo>
                    <a:pt x="88" y="576"/>
                  </a:lnTo>
                  <a:cubicBezTo>
                    <a:pt x="92" y="576"/>
                    <a:pt x="96" y="579"/>
                    <a:pt x="96" y="584"/>
                  </a:cubicBezTo>
                  <a:cubicBezTo>
                    <a:pt x="96" y="588"/>
                    <a:pt x="92" y="592"/>
                    <a:pt x="88" y="592"/>
                  </a:cubicBezTo>
                  <a:lnTo>
                    <a:pt x="88" y="592"/>
                  </a:lnTo>
                  <a:cubicBezTo>
                    <a:pt x="83" y="592"/>
                    <a:pt x="80" y="588"/>
                    <a:pt x="80" y="584"/>
                  </a:cubicBezTo>
                  <a:cubicBezTo>
                    <a:pt x="80" y="579"/>
                    <a:pt x="83" y="576"/>
                    <a:pt x="88" y="576"/>
                  </a:cubicBezTo>
                  <a:close/>
                  <a:moveTo>
                    <a:pt x="168" y="576"/>
                  </a:moveTo>
                  <a:lnTo>
                    <a:pt x="168" y="576"/>
                  </a:lnTo>
                  <a:cubicBezTo>
                    <a:pt x="172" y="576"/>
                    <a:pt x="176" y="579"/>
                    <a:pt x="176" y="584"/>
                  </a:cubicBezTo>
                  <a:cubicBezTo>
                    <a:pt x="176" y="588"/>
                    <a:pt x="172" y="592"/>
                    <a:pt x="168" y="592"/>
                  </a:cubicBezTo>
                  <a:lnTo>
                    <a:pt x="168" y="592"/>
                  </a:lnTo>
                  <a:cubicBezTo>
                    <a:pt x="163" y="592"/>
                    <a:pt x="160" y="588"/>
                    <a:pt x="160" y="584"/>
                  </a:cubicBezTo>
                  <a:cubicBezTo>
                    <a:pt x="160" y="579"/>
                    <a:pt x="163" y="576"/>
                    <a:pt x="168" y="576"/>
                  </a:cubicBezTo>
                  <a:close/>
                  <a:moveTo>
                    <a:pt x="248" y="576"/>
                  </a:moveTo>
                  <a:lnTo>
                    <a:pt x="248" y="576"/>
                  </a:lnTo>
                  <a:cubicBezTo>
                    <a:pt x="252" y="576"/>
                    <a:pt x="256" y="579"/>
                    <a:pt x="256" y="584"/>
                  </a:cubicBezTo>
                  <a:cubicBezTo>
                    <a:pt x="256" y="588"/>
                    <a:pt x="252" y="592"/>
                    <a:pt x="248" y="592"/>
                  </a:cubicBezTo>
                  <a:lnTo>
                    <a:pt x="248" y="592"/>
                  </a:lnTo>
                  <a:cubicBezTo>
                    <a:pt x="243" y="592"/>
                    <a:pt x="240" y="588"/>
                    <a:pt x="240" y="584"/>
                  </a:cubicBezTo>
                  <a:cubicBezTo>
                    <a:pt x="240" y="579"/>
                    <a:pt x="243" y="576"/>
                    <a:pt x="248" y="576"/>
                  </a:cubicBezTo>
                  <a:close/>
                  <a:moveTo>
                    <a:pt x="328" y="576"/>
                  </a:moveTo>
                  <a:lnTo>
                    <a:pt x="328" y="576"/>
                  </a:lnTo>
                  <a:cubicBezTo>
                    <a:pt x="332" y="576"/>
                    <a:pt x="336" y="579"/>
                    <a:pt x="336" y="584"/>
                  </a:cubicBezTo>
                  <a:cubicBezTo>
                    <a:pt x="336" y="588"/>
                    <a:pt x="332" y="592"/>
                    <a:pt x="328" y="592"/>
                  </a:cubicBezTo>
                  <a:lnTo>
                    <a:pt x="328" y="592"/>
                  </a:lnTo>
                  <a:cubicBezTo>
                    <a:pt x="323" y="592"/>
                    <a:pt x="320" y="588"/>
                    <a:pt x="320" y="584"/>
                  </a:cubicBezTo>
                  <a:cubicBezTo>
                    <a:pt x="320" y="579"/>
                    <a:pt x="323" y="576"/>
                    <a:pt x="328" y="576"/>
                  </a:cubicBezTo>
                  <a:close/>
                  <a:moveTo>
                    <a:pt x="408" y="576"/>
                  </a:moveTo>
                  <a:lnTo>
                    <a:pt x="408" y="576"/>
                  </a:lnTo>
                  <a:cubicBezTo>
                    <a:pt x="412" y="576"/>
                    <a:pt x="416" y="579"/>
                    <a:pt x="416" y="584"/>
                  </a:cubicBezTo>
                  <a:cubicBezTo>
                    <a:pt x="416" y="588"/>
                    <a:pt x="412" y="592"/>
                    <a:pt x="408" y="592"/>
                  </a:cubicBezTo>
                  <a:lnTo>
                    <a:pt x="408" y="592"/>
                  </a:lnTo>
                  <a:cubicBezTo>
                    <a:pt x="403" y="592"/>
                    <a:pt x="400" y="588"/>
                    <a:pt x="400" y="584"/>
                  </a:cubicBezTo>
                  <a:cubicBezTo>
                    <a:pt x="400" y="579"/>
                    <a:pt x="403" y="576"/>
                    <a:pt x="408" y="576"/>
                  </a:cubicBezTo>
                  <a:close/>
                  <a:moveTo>
                    <a:pt x="488" y="576"/>
                  </a:moveTo>
                  <a:lnTo>
                    <a:pt x="488" y="576"/>
                  </a:lnTo>
                  <a:cubicBezTo>
                    <a:pt x="492" y="576"/>
                    <a:pt x="496" y="579"/>
                    <a:pt x="496" y="584"/>
                  </a:cubicBezTo>
                  <a:cubicBezTo>
                    <a:pt x="496" y="588"/>
                    <a:pt x="492" y="592"/>
                    <a:pt x="488" y="592"/>
                  </a:cubicBezTo>
                  <a:lnTo>
                    <a:pt x="488" y="592"/>
                  </a:lnTo>
                  <a:cubicBezTo>
                    <a:pt x="483" y="592"/>
                    <a:pt x="480" y="588"/>
                    <a:pt x="480" y="584"/>
                  </a:cubicBezTo>
                  <a:cubicBezTo>
                    <a:pt x="480" y="579"/>
                    <a:pt x="483" y="576"/>
                    <a:pt x="488" y="576"/>
                  </a:cubicBezTo>
                  <a:close/>
                  <a:moveTo>
                    <a:pt x="568" y="576"/>
                  </a:moveTo>
                  <a:lnTo>
                    <a:pt x="568" y="576"/>
                  </a:lnTo>
                  <a:cubicBezTo>
                    <a:pt x="572" y="576"/>
                    <a:pt x="576" y="579"/>
                    <a:pt x="576" y="584"/>
                  </a:cubicBezTo>
                  <a:cubicBezTo>
                    <a:pt x="576" y="588"/>
                    <a:pt x="572" y="592"/>
                    <a:pt x="568" y="592"/>
                  </a:cubicBezTo>
                  <a:lnTo>
                    <a:pt x="568" y="592"/>
                  </a:lnTo>
                  <a:cubicBezTo>
                    <a:pt x="563" y="592"/>
                    <a:pt x="560" y="588"/>
                    <a:pt x="560" y="584"/>
                  </a:cubicBezTo>
                  <a:cubicBezTo>
                    <a:pt x="560" y="579"/>
                    <a:pt x="563" y="576"/>
                    <a:pt x="568" y="576"/>
                  </a:cubicBezTo>
                  <a:close/>
                  <a:moveTo>
                    <a:pt x="576" y="519"/>
                  </a:moveTo>
                  <a:lnTo>
                    <a:pt x="576" y="519"/>
                  </a:lnTo>
                  <a:cubicBezTo>
                    <a:pt x="576" y="515"/>
                    <a:pt x="579" y="511"/>
                    <a:pt x="584" y="511"/>
                  </a:cubicBezTo>
                  <a:cubicBezTo>
                    <a:pt x="588" y="511"/>
                    <a:pt x="592" y="515"/>
                    <a:pt x="592" y="519"/>
                  </a:cubicBezTo>
                  <a:lnTo>
                    <a:pt x="592" y="519"/>
                  </a:lnTo>
                  <a:cubicBezTo>
                    <a:pt x="592" y="524"/>
                    <a:pt x="588" y="527"/>
                    <a:pt x="584" y="527"/>
                  </a:cubicBezTo>
                  <a:cubicBezTo>
                    <a:pt x="579" y="527"/>
                    <a:pt x="576" y="524"/>
                    <a:pt x="576" y="519"/>
                  </a:cubicBezTo>
                  <a:close/>
                  <a:moveTo>
                    <a:pt x="576" y="439"/>
                  </a:moveTo>
                  <a:lnTo>
                    <a:pt x="576" y="439"/>
                  </a:lnTo>
                  <a:cubicBezTo>
                    <a:pt x="576" y="435"/>
                    <a:pt x="579" y="431"/>
                    <a:pt x="584" y="431"/>
                  </a:cubicBezTo>
                  <a:cubicBezTo>
                    <a:pt x="588" y="431"/>
                    <a:pt x="592" y="435"/>
                    <a:pt x="592" y="439"/>
                  </a:cubicBezTo>
                  <a:lnTo>
                    <a:pt x="592" y="439"/>
                  </a:lnTo>
                  <a:cubicBezTo>
                    <a:pt x="592" y="444"/>
                    <a:pt x="588" y="447"/>
                    <a:pt x="584" y="447"/>
                  </a:cubicBezTo>
                  <a:cubicBezTo>
                    <a:pt x="579" y="447"/>
                    <a:pt x="576" y="444"/>
                    <a:pt x="576" y="439"/>
                  </a:cubicBezTo>
                  <a:close/>
                  <a:moveTo>
                    <a:pt x="576" y="359"/>
                  </a:moveTo>
                  <a:lnTo>
                    <a:pt x="576" y="359"/>
                  </a:lnTo>
                  <a:cubicBezTo>
                    <a:pt x="576" y="355"/>
                    <a:pt x="579" y="351"/>
                    <a:pt x="584" y="351"/>
                  </a:cubicBezTo>
                  <a:cubicBezTo>
                    <a:pt x="588" y="351"/>
                    <a:pt x="592" y="355"/>
                    <a:pt x="592" y="359"/>
                  </a:cubicBezTo>
                  <a:lnTo>
                    <a:pt x="592" y="359"/>
                  </a:lnTo>
                  <a:cubicBezTo>
                    <a:pt x="592" y="364"/>
                    <a:pt x="588" y="367"/>
                    <a:pt x="584" y="367"/>
                  </a:cubicBezTo>
                  <a:cubicBezTo>
                    <a:pt x="579" y="367"/>
                    <a:pt x="576" y="364"/>
                    <a:pt x="576" y="359"/>
                  </a:cubicBezTo>
                  <a:close/>
                  <a:moveTo>
                    <a:pt x="576" y="279"/>
                  </a:moveTo>
                  <a:lnTo>
                    <a:pt x="576" y="279"/>
                  </a:lnTo>
                  <a:cubicBezTo>
                    <a:pt x="576" y="275"/>
                    <a:pt x="579" y="271"/>
                    <a:pt x="584" y="271"/>
                  </a:cubicBezTo>
                  <a:cubicBezTo>
                    <a:pt x="588" y="271"/>
                    <a:pt x="592" y="275"/>
                    <a:pt x="592" y="279"/>
                  </a:cubicBezTo>
                  <a:lnTo>
                    <a:pt x="592" y="279"/>
                  </a:lnTo>
                  <a:cubicBezTo>
                    <a:pt x="592" y="284"/>
                    <a:pt x="588" y="287"/>
                    <a:pt x="584" y="287"/>
                  </a:cubicBezTo>
                  <a:cubicBezTo>
                    <a:pt x="579" y="287"/>
                    <a:pt x="576" y="284"/>
                    <a:pt x="576" y="279"/>
                  </a:cubicBezTo>
                  <a:close/>
                  <a:moveTo>
                    <a:pt x="576" y="199"/>
                  </a:moveTo>
                  <a:lnTo>
                    <a:pt x="576" y="199"/>
                  </a:lnTo>
                  <a:cubicBezTo>
                    <a:pt x="576" y="195"/>
                    <a:pt x="579" y="191"/>
                    <a:pt x="584" y="191"/>
                  </a:cubicBezTo>
                  <a:cubicBezTo>
                    <a:pt x="588" y="191"/>
                    <a:pt x="592" y="195"/>
                    <a:pt x="592" y="199"/>
                  </a:cubicBezTo>
                  <a:lnTo>
                    <a:pt x="592" y="199"/>
                  </a:lnTo>
                  <a:cubicBezTo>
                    <a:pt x="592" y="204"/>
                    <a:pt x="588" y="207"/>
                    <a:pt x="584" y="207"/>
                  </a:cubicBezTo>
                  <a:cubicBezTo>
                    <a:pt x="579" y="207"/>
                    <a:pt x="576" y="204"/>
                    <a:pt x="576" y="199"/>
                  </a:cubicBezTo>
                  <a:close/>
                  <a:moveTo>
                    <a:pt x="576" y="119"/>
                  </a:moveTo>
                  <a:lnTo>
                    <a:pt x="576" y="119"/>
                  </a:lnTo>
                  <a:cubicBezTo>
                    <a:pt x="576" y="115"/>
                    <a:pt x="579" y="111"/>
                    <a:pt x="584" y="111"/>
                  </a:cubicBezTo>
                  <a:cubicBezTo>
                    <a:pt x="588" y="111"/>
                    <a:pt x="592" y="115"/>
                    <a:pt x="592" y="119"/>
                  </a:cubicBezTo>
                  <a:lnTo>
                    <a:pt x="592" y="119"/>
                  </a:lnTo>
                  <a:cubicBezTo>
                    <a:pt x="592" y="124"/>
                    <a:pt x="588" y="127"/>
                    <a:pt x="584" y="127"/>
                  </a:cubicBezTo>
                  <a:cubicBezTo>
                    <a:pt x="579" y="127"/>
                    <a:pt x="576" y="124"/>
                    <a:pt x="576" y="119"/>
                  </a:cubicBezTo>
                  <a:close/>
                  <a:moveTo>
                    <a:pt x="576" y="39"/>
                  </a:moveTo>
                  <a:lnTo>
                    <a:pt x="576" y="39"/>
                  </a:lnTo>
                  <a:cubicBezTo>
                    <a:pt x="576" y="35"/>
                    <a:pt x="579" y="31"/>
                    <a:pt x="584" y="31"/>
                  </a:cubicBezTo>
                  <a:cubicBezTo>
                    <a:pt x="588" y="31"/>
                    <a:pt x="592" y="35"/>
                    <a:pt x="592" y="39"/>
                  </a:cubicBezTo>
                  <a:lnTo>
                    <a:pt x="592" y="39"/>
                  </a:lnTo>
                  <a:cubicBezTo>
                    <a:pt x="592" y="44"/>
                    <a:pt x="588" y="47"/>
                    <a:pt x="584" y="47"/>
                  </a:cubicBezTo>
                  <a:cubicBezTo>
                    <a:pt x="579" y="47"/>
                    <a:pt x="576" y="44"/>
                    <a:pt x="576" y="39"/>
                  </a:cubicBezTo>
                  <a:close/>
                  <a:moveTo>
                    <a:pt x="535" y="16"/>
                  </a:moveTo>
                  <a:lnTo>
                    <a:pt x="535" y="16"/>
                  </a:lnTo>
                  <a:cubicBezTo>
                    <a:pt x="531" y="16"/>
                    <a:pt x="527" y="12"/>
                    <a:pt x="527" y="8"/>
                  </a:cubicBezTo>
                  <a:cubicBezTo>
                    <a:pt x="527" y="3"/>
                    <a:pt x="531" y="0"/>
                    <a:pt x="535" y="0"/>
                  </a:cubicBezTo>
                  <a:lnTo>
                    <a:pt x="535" y="0"/>
                  </a:lnTo>
                  <a:cubicBezTo>
                    <a:pt x="540" y="0"/>
                    <a:pt x="543" y="3"/>
                    <a:pt x="543" y="8"/>
                  </a:cubicBezTo>
                  <a:cubicBezTo>
                    <a:pt x="543" y="12"/>
                    <a:pt x="540" y="16"/>
                    <a:pt x="535" y="16"/>
                  </a:cubicBezTo>
                  <a:close/>
                  <a:moveTo>
                    <a:pt x="455" y="16"/>
                  </a:moveTo>
                  <a:lnTo>
                    <a:pt x="455" y="16"/>
                  </a:lnTo>
                  <a:cubicBezTo>
                    <a:pt x="451" y="16"/>
                    <a:pt x="447" y="12"/>
                    <a:pt x="447" y="8"/>
                  </a:cubicBezTo>
                  <a:cubicBezTo>
                    <a:pt x="447" y="3"/>
                    <a:pt x="451" y="0"/>
                    <a:pt x="455" y="0"/>
                  </a:cubicBezTo>
                  <a:lnTo>
                    <a:pt x="455" y="0"/>
                  </a:lnTo>
                  <a:cubicBezTo>
                    <a:pt x="460" y="0"/>
                    <a:pt x="463" y="3"/>
                    <a:pt x="463" y="8"/>
                  </a:cubicBezTo>
                  <a:cubicBezTo>
                    <a:pt x="463" y="12"/>
                    <a:pt x="460" y="16"/>
                    <a:pt x="455" y="16"/>
                  </a:cubicBezTo>
                  <a:close/>
                  <a:moveTo>
                    <a:pt x="375" y="16"/>
                  </a:moveTo>
                  <a:lnTo>
                    <a:pt x="375" y="16"/>
                  </a:lnTo>
                  <a:cubicBezTo>
                    <a:pt x="371" y="16"/>
                    <a:pt x="367" y="12"/>
                    <a:pt x="367" y="8"/>
                  </a:cubicBezTo>
                  <a:cubicBezTo>
                    <a:pt x="367" y="3"/>
                    <a:pt x="371" y="0"/>
                    <a:pt x="375" y="0"/>
                  </a:cubicBezTo>
                  <a:lnTo>
                    <a:pt x="375" y="0"/>
                  </a:lnTo>
                  <a:cubicBezTo>
                    <a:pt x="380" y="0"/>
                    <a:pt x="383" y="3"/>
                    <a:pt x="383" y="8"/>
                  </a:cubicBezTo>
                  <a:cubicBezTo>
                    <a:pt x="383" y="12"/>
                    <a:pt x="380" y="16"/>
                    <a:pt x="375" y="16"/>
                  </a:cubicBezTo>
                  <a:close/>
                  <a:moveTo>
                    <a:pt x="295" y="16"/>
                  </a:moveTo>
                  <a:lnTo>
                    <a:pt x="295" y="16"/>
                  </a:lnTo>
                  <a:cubicBezTo>
                    <a:pt x="291" y="16"/>
                    <a:pt x="287" y="12"/>
                    <a:pt x="287" y="8"/>
                  </a:cubicBezTo>
                  <a:cubicBezTo>
                    <a:pt x="287" y="3"/>
                    <a:pt x="291" y="0"/>
                    <a:pt x="295" y="0"/>
                  </a:cubicBezTo>
                  <a:lnTo>
                    <a:pt x="295" y="0"/>
                  </a:lnTo>
                  <a:cubicBezTo>
                    <a:pt x="300" y="0"/>
                    <a:pt x="303" y="3"/>
                    <a:pt x="303" y="8"/>
                  </a:cubicBezTo>
                  <a:cubicBezTo>
                    <a:pt x="303" y="12"/>
                    <a:pt x="300" y="16"/>
                    <a:pt x="295" y="16"/>
                  </a:cubicBezTo>
                  <a:close/>
                  <a:moveTo>
                    <a:pt x="215" y="16"/>
                  </a:moveTo>
                  <a:lnTo>
                    <a:pt x="215" y="16"/>
                  </a:lnTo>
                  <a:cubicBezTo>
                    <a:pt x="211" y="16"/>
                    <a:pt x="207" y="12"/>
                    <a:pt x="207" y="8"/>
                  </a:cubicBezTo>
                  <a:cubicBezTo>
                    <a:pt x="207" y="3"/>
                    <a:pt x="211" y="0"/>
                    <a:pt x="215" y="0"/>
                  </a:cubicBezTo>
                  <a:lnTo>
                    <a:pt x="215" y="0"/>
                  </a:lnTo>
                  <a:cubicBezTo>
                    <a:pt x="220" y="0"/>
                    <a:pt x="223" y="3"/>
                    <a:pt x="223" y="8"/>
                  </a:cubicBezTo>
                  <a:cubicBezTo>
                    <a:pt x="223" y="12"/>
                    <a:pt x="220" y="16"/>
                    <a:pt x="215" y="16"/>
                  </a:cubicBezTo>
                  <a:close/>
                  <a:moveTo>
                    <a:pt x="135" y="16"/>
                  </a:moveTo>
                  <a:lnTo>
                    <a:pt x="135" y="16"/>
                  </a:lnTo>
                  <a:cubicBezTo>
                    <a:pt x="131" y="16"/>
                    <a:pt x="127" y="12"/>
                    <a:pt x="127" y="8"/>
                  </a:cubicBezTo>
                  <a:cubicBezTo>
                    <a:pt x="127" y="3"/>
                    <a:pt x="131" y="0"/>
                    <a:pt x="135" y="0"/>
                  </a:cubicBezTo>
                  <a:lnTo>
                    <a:pt x="135" y="0"/>
                  </a:lnTo>
                  <a:cubicBezTo>
                    <a:pt x="140" y="0"/>
                    <a:pt x="143" y="3"/>
                    <a:pt x="143" y="8"/>
                  </a:cubicBezTo>
                  <a:cubicBezTo>
                    <a:pt x="143" y="12"/>
                    <a:pt x="140" y="16"/>
                    <a:pt x="135" y="16"/>
                  </a:cubicBezTo>
                  <a:close/>
                  <a:moveTo>
                    <a:pt x="55" y="16"/>
                  </a:moveTo>
                  <a:lnTo>
                    <a:pt x="55" y="16"/>
                  </a:lnTo>
                  <a:cubicBezTo>
                    <a:pt x="51" y="16"/>
                    <a:pt x="47" y="12"/>
                    <a:pt x="47" y="8"/>
                  </a:cubicBezTo>
                  <a:cubicBezTo>
                    <a:pt x="47" y="3"/>
                    <a:pt x="51" y="0"/>
                    <a:pt x="55" y="0"/>
                  </a:cubicBezTo>
                  <a:lnTo>
                    <a:pt x="55" y="0"/>
                  </a:lnTo>
                  <a:cubicBezTo>
                    <a:pt x="60" y="0"/>
                    <a:pt x="63" y="3"/>
                    <a:pt x="63" y="8"/>
                  </a:cubicBezTo>
                  <a:cubicBezTo>
                    <a:pt x="63" y="12"/>
                    <a:pt x="60" y="16"/>
                    <a:pt x="55" y="16"/>
                  </a:cubicBezTo>
                  <a:close/>
                </a:path>
              </a:pathLst>
            </a:custGeom>
            <a:solidFill>
              <a:srgbClr val="000000"/>
            </a:solidFill>
            <a:ln w="9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22" name="Freeform 186"/>
            <p:cNvSpPr>
              <a:spLocks/>
            </p:cNvSpPr>
            <p:nvPr/>
          </p:nvSpPr>
          <p:spPr bwMode="auto">
            <a:xfrm>
              <a:off x="5188024" y="2316093"/>
              <a:ext cx="434096" cy="554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211" y="6"/>
                </a:cxn>
                <a:cxn ang="0">
                  <a:pos x="211" y="0"/>
                </a:cxn>
                <a:cxn ang="0">
                  <a:pos x="470" y="0"/>
                </a:cxn>
              </a:cxnLst>
              <a:rect l="0" t="0" r="r" b="b"/>
              <a:pathLst>
                <a:path w="470" h="6">
                  <a:moveTo>
                    <a:pt x="0" y="6"/>
                  </a:moveTo>
                  <a:lnTo>
                    <a:pt x="211" y="6"/>
                  </a:lnTo>
                  <a:lnTo>
                    <a:pt x="211" y="0"/>
                  </a:lnTo>
                  <a:lnTo>
                    <a:pt x="470" y="0"/>
                  </a:lnTo>
                </a:path>
              </a:pathLst>
            </a:custGeom>
            <a:noFill/>
            <a:ln w="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23" name="Freeform 187"/>
            <p:cNvSpPr>
              <a:spLocks/>
            </p:cNvSpPr>
            <p:nvPr/>
          </p:nvSpPr>
          <p:spPr bwMode="auto">
            <a:xfrm>
              <a:off x="5614731" y="2287461"/>
              <a:ext cx="60035" cy="563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5" y="31"/>
                </a:cxn>
                <a:cxn ang="0">
                  <a:pos x="0" y="61"/>
                </a:cxn>
                <a:cxn ang="0">
                  <a:pos x="0" y="0"/>
                </a:cxn>
              </a:cxnLst>
              <a:rect l="0" t="0" r="r" b="b"/>
              <a:pathLst>
                <a:path w="65" h="61">
                  <a:moveTo>
                    <a:pt x="0" y="0"/>
                  </a:moveTo>
                  <a:lnTo>
                    <a:pt x="65" y="31"/>
                  </a:ln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24" name="Rectangle 190"/>
            <p:cNvSpPr>
              <a:spLocks noChangeArrowheads="1"/>
            </p:cNvSpPr>
            <p:nvPr/>
          </p:nvSpPr>
          <p:spPr bwMode="auto">
            <a:xfrm>
              <a:off x="6648249" y="2956154"/>
              <a:ext cx="1070462" cy="91529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25" name="Rectangle 191"/>
            <p:cNvSpPr>
              <a:spLocks noChangeArrowheads="1"/>
            </p:cNvSpPr>
            <p:nvPr/>
          </p:nvSpPr>
          <p:spPr bwMode="auto">
            <a:xfrm>
              <a:off x="6648249" y="2956154"/>
              <a:ext cx="1070462" cy="915296"/>
            </a:xfrm>
            <a:prstGeom prst="rect">
              <a:avLst/>
            </a:prstGeom>
            <a:noFill/>
            <a:ln w="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26" name="Rectangle 192"/>
            <p:cNvSpPr>
              <a:spLocks noChangeArrowheads="1"/>
            </p:cNvSpPr>
            <p:nvPr/>
          </p:nvSpPr>
          <p:spPr bwMode="auto">
            <a:xfrm>
              <a:off x="6711978" y="2955180"/>
              <a:ext cx="1026360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Product Assembly</a:t>
              </a:r>
              <a:endPara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Rectangle 193"/>
            <p:cNvSpPr>
              <a:spLocks noChangeArrowheads="1"/>
            </p:cNvSpPr>
            <p:nvPr/>
          </p:nvSpPr>
          <p:spPr bwMode="auto">
            <a:xfrm>
              <a:off x="6842206" y="3139952"/>
              <a:ext cx="681623" cy="640061"/>
            </a:xfrm>
            <a:prstGeom prst="rect">
              <a:avLst/>
            </a:prstGeom>
            <a:solidFill>
              <a:srgbClr val="96AFC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28" name="Rectangle 194"/>
            <p:cNvSpPr>
              <a:spLocks noChangeArrowheads="1"/>
            </p:cNvSpPr>
            <p:nvPr/>
          </p:nvSpPr>
          <p:spPr bwMode="auto">
            <a:xfrm>
              <a:off x="6842206" y="3139952"/>
              <a:ext cx="681623" cy="640061"/>
            </a:xfrm>
            <a:prstGeom prst="rect">
              <a:avLst/>
            </a:prstGeom>
            <a:noFill/>
            <a:ln w="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29" name="Rectangle 195"/>
            <p:cNvSpPr>
              <a:spLocks noChangeArrowheads="1"/>
            </p:cNvSpPr>
            <p:nvPr/>
          </p:nvSpPr>
          <p:spPr bwMode="auto">
            <a:xfrm>
              <a:off x="6891158" y="3185209"/>
              <a:ext cx="291860" cy="275235"/>
            </a:xfrm>
            <a:prstGeom prst="rect">
              <a:avLst/>
            </a:prstGeom>
            <a:solidFill>
              <a:srgbClr val="C7FA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30" name="Rectangle 196"/>
            <p:cNvSpPr>
              <a:spLocks noChangeArrowheads="1"/>
            </p:cNvSpPr>
            <p:nvPr/>
          </p:nvSpPr>
          <p:spPr bwMode="auto">
            <a:xfrm>
              <a:off x="6891158" y="3185209"/>
              <a:ext cx="291860" cy="275235"/>
            </a:xfrm>
            <a:prstGeom prst="rect">
              <a:avLst/>
            </a:prstGeom>
            <a:noFill/>
            <a:ln w="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31" name="Freeform 197"/>
            <p:cNvSpPr>
              <a:spLocks/>
            </p:cNvSpPr>
            <p:nvPr/>
          </p:nvSpPr>
          <p:spPr bwMode="auto">
            <a:xfrm>
              <a:off x="6258486" y="2316093"/>
              <a:ext cx="337117" cy="109817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1" y="0"/>
                </a:cxn>
                <a:cxn ang="0">
                  <a:pos x="211" y="1189"/>
                </a:cxn>
                <a:cxn ang="0">
                  <a:pos x="365" y="1189"/>
                </a:cxn>
              </a:cxnLst>
              <a:rect l="0" t="0" r="r" b="b"/>
              <a:pathLst>
                <a:path w="365" h="1189">
                  <a:moveTo>
                    <a:pt x="0" y="0"/>
                  </a:moveTo>
                  <a:lnTo>
                    <a:pt x="211" y="0"/>
                  </a:lnTo>
                  <a:lnTo>
                    <a:pt x="211" y="1189"/>
                  </a:lnTo>
                  <a:lnTo>
                    <a:pt x="365" y="1189"/>
                  </a:lnTo>
                </a:path>
              </a:pathLst>
            </a:custGeom>
            <a:noFill/>
            <a:ln w="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32" name="Freeform 198"/>
            <p:cNvSpPr>
              <a:spLocks/>
            </p:cNvSpPr>
            <p:nvPr/>
          </p:nvSpPr>
          <p:spPr bwMode="auto">
            <a:xfrm>
              <a:off x="6588214" y="3386555"/>
              <a:ext cx="60035" cy="554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5" y="30"/>
                </a:cxn>
                <a:cxn ang="0">
                  <a:pos x="0" y="60"/>
                </a:cxn>
                <a:cxn ang="0">
                  <a:pos x="0" y="0"/>
                </a:cxn>
              </a:cxnLst>
              <a:rect l="0" t="0" r="r" b="b"/>
              <a:pathLst>
                <a:path w="65" h="60">
                  <a:moveTo>
                    <a:pt x="0" y="0"/>
                  </a:moveTo>
                  <a:lnTo>
                    <a:pt x="65" y="30"/>
                  </a:lnTo>
                  <a:lnTo>
                    <a:pt x="0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33" name="Rectangle 200"/>
            <p:cNvSpPr>
              <a:spLocks noChangeArrowheads="1"/>
            </p:cNvSpPr>
            <p:nvPr/>
          </p:nvSpPr>
          <p:spPr bwMode="auto">
            <a:xfrm>
              <a:off x="6469992" y="2514669"/>
              <a:ext cx="45623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Science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00" dirty="0" smtClean="0">
                  <a:solidFill>
                    <a:srgbClr val="000000"/>
                  </a:solidFill>
                  <a:latin typeface="Arial" pitchFamily="34" charset="0"/>
                </a:rPr>
                <a:t>Data</a:t>
              </a:r>
              <a:endPara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4" name="Rectangle 202"/>
            <p:cNvSpPr>
              <a:spLocks noChangeArrowheads="1"/>
            </p:cNvSpPr>
            <p:nvPr/>
          </p:nvSpPr>
          <p:spPr bwMode="auto">
            <a:xfrm>
              <a:off x="5674765" y="2773279"/>
              <a:ext cx="583721" cy="54954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35" name="Rectangle 203"/>
            <p:cNvSpPr>
              <a:spLocks noChangeArrowheads="1"/>
            </p:cNvSpPr>
            <p:nvPr/>
          </p:nvSpPr>
          <p:spPr bwMode="auto">
            <a:xfrm>
              <a:off x="5674765" y="2773279"/>
              <a:ext cx="583721" cy="549547"/>
            </a:xfrm>
            <a:prstGeom prst="rect">
              <a:avLst/>
            </a:prstGeom>
            <a:noFill/>
            <a:ln w="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36" name="Rectangle 205"/>
            <p:cNvSpPr>
              <a:spLocks noChangeArrowheads="1"/>
            </p:cNvSpPr>
            <p:nvPr/>
          </p:nvSpPr>
          <p:spPr bwMode="auto">
            <a:xfrm>
              <a:off x="5820696" y="2956154"/>
              <a:ext cx="291860" cy="275235"/>
            </a:xfrm>
            <a:prstGeom prst="rect">
              <a:avLst/>
            </a:prstGeom>
            <a:solidFill>
              <a:srgbClr val="C7FA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37" name="Freeform 206"/>
            <p:cNvSpPr>
              <a:spLocks noEditPoints="1"/>
            </p:cNvSpPr>
            <p:nvPr/>
          </p:nvSpPr>
          <p:spPr bwMode="auto">
            <a:xfrm>
              <a:off x="5817001" y="2952459"/>
              <a:ext cx="299249" cy="282624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16" y="104"/>
                </a:cxn>
                <a:cxn ang="0">
                  <a:pos x="0" y="104"/>
                </a:cxn>
                <a:cxn ang="0">
                  <a:pos x="16" y="184"/>
                </a:cxn>
                <a:cxn ang="0">
                  <a:pos x="8" y="176"/>
                </a:cxn>
                <a:cxn ang="0">
                  <a:pos x="8" y="272"/>
                </a:cxn>
                <a:cxn ang="0">
                  <a:pos x="16" y="264"/>
                </a:cxn>
                <a:cxn ang="0">
                  <a:pos x="0" y="344"/>
                </a:cxn>
                <a:cxn ang="0">
                  <a:pos x="16" y="424"/>
                </a:cxn>
                <a:cxn ang="0">
                  <a:pos x="0" y="424"/>
                </a:cxn>
                <a:cxn ang="0">
                  <a:pos x="16" y="504"/>
                </a:cxn>
                <a:cxn ang="0">
                  <a:pos x="8" y="496"/>
                </a:cxn>
                <a:cxn ang="0">
                  <a:pos x="16" y="584"/>
                </a:cxn>
                <a:cxn ang="0">
                  <a:pos x="8" y="576"/>
                </a:cxn>
                <a:cxn ang="0">
                  <a:pos x="88" y="592"/>
                </a:cxn>
                <a:cxn ang="0">
                  <a:pos x="168" y="576"/>
                </a:cxn>
                <a:cxn ang="0">
                  <a:pos x="168" y="592"/>
                </a:cxn>
                <a:cxn ang="0">
                  <a:pos x="248" y="576"/>
                </a:cxn>
                <a:cxn ang="0">
                  <a:pos x="240" y="584"/>
                </a:cxn>
                <a:cxn ang="0">
                  <a:pos x="336" y="584"/>
                </a:cxn>
                <a:cxn ang="0">
                  <a:pos x="328" y="576"/>
                </a:cxn>
                <a:cxn ang="0">
                  <a:pos x="408" y="592"/>
                </a:cxn>
                <a:cxn ang="0">
                  <a:pos x="488" y="576"/>
                </a:cxn>
                <a:cxn ang="0">
                  <a:pos x="488" y="592"/>
                </a:cxn>
                <a:cxn ang="0">
                  <a:pos x="568" y="576"/>
                </a:cxn>
                <a:cxn ang="0">
                  <a:pos x="560" y="584"/>
                </a:cxn>
                <a:cxn ang="0">
                  <a:pos x="584" y="511"/>
                </a:cxn>
                <a:cxn ang="0">
                  <a:pos x="576" y="519"/>
                </a:cxn>
                <a:cxn ang="0">
                  <a:pos x="592" y="439"/>
                </a:cxn>
                <a:cxn ang="0">
                  <a:pos x="576" y="359"/>
                </a:cxn>
                <a:cxn ang="0">
                  <a:pos x="592" y="359"/>
                </a:cxn>
                <a:cxn ang="0">
                  <a:pos x="576" y="279"/>
                </a:cxn>
                <a:cxn ang="0">
                  <a:pos x="584" y="287"/>
                </a:cxn>
                <a:cxn ang="0">
                  <a:pos x="584" y="191"/>
                </a:cxn>
                <a:cxn ang="0">
                  <a:pos x="576" y="199"/>
                </a:cxn>
                <a:cxn ang="0">
                  <a:pos x="592" y="119"/>
                </a:cxn>
                <a:cxn ang="0">
                  <a:pos x="576" y="39"/>
                </a:cxn>
                <a:cxn ang="0">
                  <a:pos x="592" y="39"/>
                </a:cxn>
                <a:cxn ang="0">
                  <a:pos x="535" y="16"/>
                </a:cxn>
                <a:cxn ang="0">
                  <a:pos x="543" y="8"/>
                </a:cxn>
                <a:cxn ang="0">
                  <a:pos x="447" y="8"/>
                </a:cxn>
                <a:cxn ang="0">
                  <a:pos x="455" y="16"/>
                </a:cxn>
                <a:cxn ang="0">
                  <a:pos x="375" y="0"/>
                </a:cxn>
                <a:cxn ang="0">
                  <a:pos x="295" y="16"/>
                </a:cxn>
                <a:cxn ang="0">
                  <a:pos x="295" y="0"/>
                </a:cxn>
                <a:cxn ang="0">
                  <a:pos x="215" y="16"/>
                </a:cxn>
                <a:cxn ang="0">
                  <a:pos x="223" y="8"/>
                </a:cxn>
                <a:cxn ang="0">
                  <a:pos x="127" y="8"/>
                </a:cxn>
                <a:cxn ang="0">
                  <a:pos x="135" y="16"/>
                </a:cxn>
                <a:cxn ang="0">
                  <a:pos x="55" y="0"/>
                </a:cxn>
              </a:cxnLst>
              <a:rect l="0" t="0" r="r" b="b"/>
              <a:pathLst>
                <a:path w="592" h="592">
                  <a:moveTo>
                    <a:pt x="16" y="24"/>
                  </a:moveTo>
                  <a:lnTo>
                    <a:pt x="16" y="24"/>
                  </a:lnTo>
                  <a:cubicBezTo>
                    <a:pt x="16" y="28"/>
                    <a:pt x="12" y="32"/>
                    <a:pt x="8" y="32"/>
                  </a:cubicBezTo>
                  <a:cubicBezTo>
                    <a:pt x="3" y="32"/>
                    <a:pt x="0" y="28"/>
                    <a:pt x="0" y="24"/>
                  </a:cubicBezTo>
                  <a:lnTo>
                    <a:pt x="0" y="24"/>
                  </a:lnTo>
                  <a:cubicBezTo>
                    <a:pt x="0" y="19"/>
                    <a:pt x="3" y="16"/>
                    <a:pt x="8" y="16"/>
                  </a:cubicBezTo>
                  <a:cubicBezTo>
                    <a:pt x="12" y="16"/>
                    <a:pt x="16" y="19"/>
                    <a:pt x="16" y="24"/>
                  </a:cubicBezTo>
                  <a:close/>
                  <a:moveTo>
                    <a:pt x="16" y="104"/>
                  </a:moveTo>
                  <a:lnTo>
                    <a:pt x="16" y="104"/>
                  </a:lnTo>
                  <a:cubicBezTo>
                    <a:pt x="16" y="108"/>
                    <a:pt x="12" y="112"/>
                    <a:pt x="8" y="112"/>
                  </a:cubicBezTo>
                  <a:cubicBezTo>
                    <a:pt x="3" y="112"/>
                    <a:pt x="0" y="108"/>
                    <a:pt x="0" y="104"/>
                  </a:cubicBezTo>
                  <a:lnTo>
                    <a:pt x="0" y="104"/>
                  </a:lnTo>
                  <a:cubicBezTo>
                    <a:pt x="0" y="99"/>
                    <a:pt x="3" y="96"/>
                    <a:pt x="8" y="96"/>
                  </a:cubicBezTo>
                  <a:cubicBezTo>
                    <a:pt x="12" y="96"/>
                    <a:pt x="16" y="99"/>
                    <a:pt x="16" y="104"/>
                  </a:cubicBezTo>
                  <a:close/>
                  <a:moveTo>
                    <a:pt x="16" y="184"/>
                  </a:moveTo>
                  <a:lnTo>
                    <a:pt x="16" y="184"/>
                  </a:lnTo>
                  <a:cubicBezTo>
                    <a:pt x="16" y="188"/>
                    <a:pt x="12" y="192"/>
                    <a:pt x="8" y="192"/>
                  </a:cubicBezTo>
                  <a:cubicBezTo>
                    <a:pt x="3" y="192"/>
                    <a:pt x="0" y="188"/>
                    <a:pt x="0" y="184"/>
                  </a:cubicBezTo>
                  <a:lnTo>
                    <a:pt x="0" y="184"/>
                  </a:lnTo>
                  <a:cubicBezTo>
                    <a:pt x="0" y="179"/>
                    <a:pt x="3" y="176"/>
                    <a:pt x="8" y="176"/>
                  </a:cubicBezTo>
                  <a:cubicBezTo>
                    <a:pt x="12" y="176"/>
                    <a:pt x="16" y="179"/>
                    <a:pt x="16" y="184"/>
                  </a:cubicBezTo>
                  <a:close/>
                  <a:moveTo>
                    <a:pt x="16" y="264"/>
                  </a:moveTo>
                  <a:lnTo>
                    <a:pt x="16" y="264"/>
                  </a:lnTo>
                  <a:cubicBezTo>
                    <a:pt x="16" y="268"/>
                    <a:pt x="12" y="272"/>
                    <a:pt x="8" y="272"/>
                  </a:cubicBezTo>
                  <a:cubicBezTo>
                    <a:pt x="3" y="272"/>
                    <a:pt x="0" y="268"/>
                    <a:pt x="0" y="264"/>
                  </a:cubicBezTo>
                  <a:lnTo>
                    <a:pt x="0" y="264"/>
                  </a:lnTo>
                  <a:cubicBezTo>
                    <a:pt x="0" y="259"/>
                    <a:pt x="3" y="256"/>
                    <a:pt x="8" y="256"/>
                  </a:cubicBezTo>
                  <a:cubicBezTo>
                    <a:pt x="12" y="256"/>
                    <a:pt x="16" y="259"/>
                    <a:pt x="16" y="264"/>
                  </a:cubicBezTo>
                  <a:close/>
                  <a:moveTo>
                    <a:pt x="16" y="344"/>
                  </a:moveTo>
                  <a:lnTo>
                    <a:pt x="16" y="344"/>
                  </a:lnTo>
                  <a:cubicBezTo>
                    <a:pt x="16" y="348"/>
                    <a:pt x="12" y="352"/>
                    <a:pt x="8" y="352"/>
                  </a:cubicBezTo>
                  <a:cubicBezTo>
                    <a:pt x="3" y="352"/>
                    <a:pt x="0" y="348"/>
                    <a:pt x="0" y="344"/>
                  </a:cubicBezTo>
                  <a:lnTo>
                    <a:pt x="0" y="344"/>
                  </a:lnTo>
                  <a:cubicBezTo>
                    <a:pt x="0" y="339"/>
                    <a:pt x="3" y="336"/>
                    <a:pt x="8" y="336"/>
                  </a:cubicBezTo>
                  <a:cubicBezTo>
                    <a:pt x="12" y="336"/>
                    <a:pt x="16" y="339"/>
                    <a:pt x="16" y="344"/>
                  </a:cubicBezTo>
                  <a:close/>
                  <a:moveTo>
                    <a:pt x="16" y="424"/>
                  </a:moveTo>
                  <a:lnTo>
                    <a:pt x="16" y="424"/>
                  </a:lnTo>
                  <a:cubicBezTo>
                    <a:pt x="16" y="428"/>
                    <a:pt x="12" y="432"/>
                    <a:pt x="8" y="432"/>
                  </a:cubicBezTo>
                  <a:cubicBezTo>
                    <a:pt x="3" y="432"/>
                    <a:pt x="0" y="428"/>
                    <a:pt x="0" y="424"/>
                  </a:cubicBezTo>
                  <a:lnTo>
                    <a:pt x="0" y="424"/>
                  </a:lnTo>
                  <a:cubicBezTo>
                    <a:pt x="0" y="419"/>
                    <a:pt x="3" y="416"/>
                    <a:pt x="8" y="416"/>
                  </a:cubicBezTo>
                  <a:cubicBezTo>
                    <a:pt x="12" y="416"/>
                    <a:pt x="16" y="419"/>
                    <a:pt x="16" y="424"/>
                  </a:cubicBezTo>
                  <a:close/>
                  <a:moveTo>
                    <a:pt x="16" y="504"/>
                  </a:moveTo>
                  <a:lnTo>
                    <a:pt x="16" y="504"/>
                  </a:lnTo>
                  <a:cubicBezTo>
                    <a:pt x="16" y="508"/>
                    <a:pt x="12" y="512"/>
                    <a:pt x="8" y="512"/>
                  </a:cubicBezTo>
                  <a:cubicBezTo>
                    <a:pt x="3" y="512"/>
                    <a:pt x="0" y="508"/>
                    <a:pt x="0" y="504"/>
                  </a:cubicBezTo>
                  <a:lnTo>
                    <a:pt x="0" y="504"/>
                  </a:lnTo>
                  <a:cubicBezTo>
                    <a:pt x="0" y="499"/>
                    <a:pt x="3" y="496"/>
                    <a:pt x="8" y="496"/>
                  </a:cubicBezTo>
                  <a:cubicBezTo>
                    <a:pt x="12" y="496"/>
                    <a:pt x="16" y="499"/>
                    <a:pt x="16" y="504"/>
                  </a:cubicBezTo>
                  <a:close/>
                  <a:moveTo>
                    <a:pt x="8" y="576"/>
                  </a:moveTo>
                  <a:lnTo>
                    <a:pt x="8" y="576"/>
                  </a:lnTo>
                  <a:cubicBezTo>
                    <a:pt x="12" y="576"/>
                    <a:pt x="16" y="579"/>
                    <a:pt x="16" y="584"/>
                  </a:cubicBezTo>
                  <a:cubicBezTo>
                    <a:pt x="16" y="588"/>
                    <a:pt x="12" y="592"/>
                    <a:pt x="8" y="592"/>
                  </a:cubicBezTo>
                  <a:lnTo>
                    <a:pt x="8" y="592"/>
                  </a:lnTo>
                  <a:cubicBezTo>
                    <a:pt x="3" y="592"/>
                    <a:pt x="0" y="588"/>
                    <a:pt x="0" y="584"/>
                  </a:cubicBezTo>
                  <a:cubicBezTo>
                    <a:pt x="0" y="579"/>
                    <a:pt x="3" y="576"/>
                    <a:pt x="8" y="576"/>
                  </a:cubicBezTo>
                  <a:close/>
                  <a:moveTo>
                    <a:pt x="88" y="576"/>
                  </a:moveTo>
                  <a:lnTo>
                    <a:pt x="88" y="576"/>
                  </a:lnTo>
                  <a:cubicBezTo>
                    <a:pt x="92" y="576"/>
                    <a:pt x="96" y="579"/>
                    <a:pt x="96" y="584"/>
                  </a:cubicBezTo>
                  <a:cubicBezTo>
                    <a:pt x="96" y="588"/>
                    <a:pt x="92" y="592"/>
                    <a:pt x="88" y="592"/>
                  </a:cubicBezTo>
                  <a:lnTo>
                    <a:pt x="88" y="592"/>
                  </a:lnTo>
                  <a:cubicBezTo>
                    <a:pt x="83" y="592"/>
                    <a:pt x="80" y="588"/>
                    <a:pt x="80" y="584"/>
                  </a:cubicBezTo>
                  <a:cubicBezTo>
                    <a:pt x="80" y="579"/>
                    <a:pt x="83" y="576"/>
                    <a:pt x="88" y="576"/>
                  </a:cubicBezTo>
                  <a:close/>
                  <a:moveTo>
                    <a:pt x="168" y="576"/>
                  </a:moveTo>
                  <a:lnTo>
                    <a:pt x="168" y="576"/>
                  </a:lnTo>
                  <a:cubicBezTo>
                    <a:pt x="172" y="576"/>
                    <a:pt x="176" y="579"/>
                    <a:pt x="176" y="584"/>
                  </a:cubicBezTo>
                  <a:cubicBezTo>
                    <a:pt x="176" y="588"/>
                    <a:pt x="172" y="592"/>
                    <a:pt x="168" y="592"/>
                  </a:cubicBezTo>
                  <a:lnTo>
                    <a:pt x="168" y="592"/>
                  </a:lnTo>
                  <a:cubicBezTo>
                    <a:pt x="163" y="592"/>
                    <a:pt x="160" y="588"/>
                    <a:pt x="160" y="584"/>
                  </a:cubicBezTo>
                  <a:cubicBezTo>
                    <a:pt x="160" y="579"/>
                    <a:pt x="163" y="576"/>
                    <a:pt x="168" y="576"/>
                  </a:cubicBezTo>
                  <a:close/>
                  <a:moveTo>
                    <a:pt x="248" y="576"/>
                  </a:moveTo>
                  <a:lnTo>
                    <a:pt x="248" y="576"/>
                  </a:lnTo>
                  <a:cubicBezTo>
                    <a:pt x="252" y="576"/>
                    <a:pt x="256" y="579"/>
                    <a:pt x="256" y="584"/>
                  </a:cubicBezTo>
                  <a:cubicBezTo>
                    <a:pt x="256" y="588"/>
                    <a:pt x="252" y="592"/>
                    <a:pt x="248" y="592"/>
                  </a:cubicBezTo>
                  <a:lnTo>
                    <a:pt x="248" y="592"/>
                  </a:lnTo>
                  <a:cubicBezTo>
                    <a:pt x="243" y="592"/>
                    <a:pt x="240" y="588"/>
                    <a:pt x="240" y="584"/>
                  </a:cubicBezTo>
                  <a:cubicBezTo>
                    <a:pt x="240" y="579"/>
                    <a:pt x="243" y="576"/>
                    <a:pt x="248" y="576"/>
                  </a:cubicBezTo>
                  <a:close/>
                  <a:moveTo>
                    <a:pt x="328" y="576"/>
                  </a:moveTo>
                  <a:lnTo>
                    <a:pt x="328" y="576"/>
                  </a:lnTo>
                  <a:cubicBezTo>
                    <a:pt x="332" y="576"/>
                    <a:pt x="336" y="579"/>
                    <a:pt x="336" y="584"/>
                  </a:cubicBezTo>
                  <a:cubicBezTo>
                    <a:pt x="336" y="588"/>
                    <a:pt x="332" y="592"/>
                    <a:pt x="328" y="592"/>
                  </a:cubicBezTo>
                  <a:lnTo>
                    <a:pt x="328" y="592"/>
                  </a:lnTo>
                  <a:cubicBezTo>
                    <a:pt x="323" y="592"/>
                    <a:pt x="320" y="588"/>
                    <a:pt x="320" y="584"/>
                  </a:cubicBezTo>
                  <a:cubicBezTo>
                    <a:pt x="320" y="579"/>
                    <a:pt x="323" y="576"/>
                    <a:pt x="328" y="576"/>
                  </a:cubicBezTo>
                  <a:close/>
                  <a:moveTo>
                    <a:pt x="408" y="576"/>
                  </a:moveTo>
                  <a:lnTo>
                    <a:pt x="408" y="576"/>
                  </a:lnTo>
                  <a:cubicBezTo>
                    <a:pt x="412" y="576"/>
                    <a:pt x="416" y="579"/>
                    <a:pt x="416" y="584"/>
                  </a:cubicBezTo>
                  <a:cubicBezTo>
                    <a:pt x="416" y="588"/>
                    <a:pt x="412" y="592"/>
                    <a:pt x="408" y="592"/>
                  </a:cubicBezTo>
                  <a:lnTo>
                    <a:pt x="408" y="592"/>
                  </a:lnTo>
                  <a:cubicBezTo>
                    <a:pt x="403" y="592"/>
                    <a:pt x="400" y="588"/>
                    <a:pt x="400" y="584"/>
                  </a:cubicBezTo>
                  <a:cubicBezTo>
                    <a:pt x="400" y="579"/>
                    <a:pt x="403" y="576"/>
                    <a:pt x="408" y="576"/>
                  </a:cubicBezTo>
                  <a:close/>
                  <a:moveTo>
                    <a:pt x="488" y="576"/>
                  </a:moveTo>
                  <a:lnTo>
                    <a:pt x="488" y="576"/>
                  </a:lnTo>
                  <a:cubicBezTo>
                    <a:pt x="492" y="576"/>
                    <a:pt x="496" y="579"/>
                    <a:pt x="496" y="584"/>
                  </a:cubicBezTo>
                  <a:cubicBezTo>
                    <a:pt x="496" y="588"/>
                    <a:pt x="492" y="592"/>
                    <a:pt x="488" y="592"/>
                  </a:cubicBezTo>
                  <a:lnTo>
                    <a:pt x="488" y="592"/>
                  </a:lnTo>
                  <a:cubicBezTo>
                    <a:pt x="483" y="592"/>
                    <a:pt x="480" y="588"/>
                    <a:pt x="480" y="584"/>
                  </a:cubicBezTo>
                  <a:cubicBezTo>
                    <a:pt x="480" y="579"/>
                    <a:pt x="483" y="576"/>
                    <a:pt x="488" y="576"/>
                  </a:cubicBezTo>
                  <a:close/>
                  <a:moveTo>
                    <a:pt x="568" y="576"/>
                  </a:moveTo>
                  <a:lnTo>
                    <a:pt x="568" y="576"/>
                  </a:lnTo>
                  <a:cubicBezTo>
                    <a:pt x="572" y="576"/>
                    <a:pt x="576" y="579"/>
                    <a:pt x="576" y="584"/>
                  </a:cubicBezTo>
                  <a:cubicBezTo>
                    <a:pt x="576" y="588"/>
                    <a:pt x="572" y="592"/>
                    <a:pt x="568" y="592"/>
                  </a:cubicBezTo>
                  <a:lnTo>
                    <a:pt x="568" y="592"/>
                  </a:lnTo>
                  <a:cubicBezTo>
                    <a:pt x="563" y="592"/>
                    <a:pt x="560" y="588"/>
                    <a:pt x="560" y="584"/>
                  </a:cubicBezTo>
                  <a:cubicBezTo>
                    <a:pt x="560" y="579"/>
                    <a:pt x="563" y="576"/>
                    <a:pt x="568" y="576"/>
                  </a:cubicBezTo>
                  <a:close/>
                  <a:moveTo>
                    <a:pt x="576" y="519"/>
                  </a:moveTo>
                  <a:lnTo>
                    <a:pt x="576" y="519"/>
                  </a:lnTo>
                  <a:cubicBezTo>
                    <a:pt x="576" y="515"/>
                    <a:pt x="579" y="511"/>
                    <a:pt x="584" y="511"/>
                  </a:cubicBezTo>
                  <a:cubicBezTo>
                    <a:pt x="588" y="511"/>
                    <a:pt x="592" y="515"/>
                    <a:pt x="592" y="519"/>
                  </a:cubicBezTo>
                  <a:lnTo>
                    <a:pt x="592" y="519"/>
                  </a:lnTo>
                  <a:cubicBezTo>
                    <a:pt x="592" y="524"/>
                    <a:pt x="588" y="527"/>
                    <a:pt x="584" y="527"/>
                  </a:cubicBezTo>
                  <a:cubicBezTo>
                    <a:pt x="579" y="527"/>
                    <a:pt x="576" y="524"/>
                    <a:pt x="576" y="519"/>
                  </a:cubicBezTo>
                  <a:close/>
                  <a:moveTo>
                    <a:pt x="576" y="439"/>
                  </a:moveTo>
                  <a:lnTo>
                    <a:pt x="576" y="439"/>
                  </a:lnTo>
                  <a:cubicBezTo>
                    <a:pt x="576" y="435"/>
                    <a:pt x="579" y="431"/>
                    <a:pt x="584" y="431"/>
                  </a:cubicBezTo>
                  <a:cubicBezTo>
                    <a:pt x="588" y="431"/>
                    <a:pt x="592" y="435"/>
                    <a:pt x="592" y="439"/>
                  </a:cubicBezTo>
                  <a:lnTo>
                    <a:pt x="592" y="439"/>
                  </a:lnTo>
                  <a:cubicBezTo>
                    <a:pt x="592" y="444"/>
                    <a:pt x="588" y="447"/>
                    <a:pt x="584" y="447"/>
                  </a:cubicBezTo>
                  <a:cubicBezTo>
                    <a:pt x="579" y="447"/>
                    <a:pt x="576" y="444"/>
                    <a:pt x="576" y="439"/>
                  </a:cubicBezTo>
                  <a:close/>
                  <a:moveTo>
                    <a:pt x="576" y="359"/>
                  </a:moveTo>
                  <a:lnTo>
                    <a:pt x="576" y="359"/>
                  </a:lnTo>
                  <a:cubicBezTo>
                    <a:pt x="576" y="355"/>
                    <a:pt x="579" y="351"/>
                    <a:pt x="584" y="351"/>
                  </a:cubicBezTo>
                  <a:cubicBezTo>
                    <a:pt x="588" y="351"/>
                    <a:pt x="592" y="355"/>
                    <a:pt x="592" y="359"/>
                  </a:cubicBezTo>
                  <a:lnTo>
                    <a:pt x="592" y="359"/>
                  </a:lnTo>
                  <a:cubicBezTo>
                    <a:pt x="592" y="364"/>
                    <a:pt x="588" y="367"/>
                    <a:pt x="584" y="367"/>
                  </a:cubicBezTo>
                  <a:cubicBezTo>
                    <a:pt x="579" y="367"/>
                    <a:pt x="576" y="364"/>
                    <a:pt x="576" y="359"/>
                  </a:cubicBezTo>
                  <a:close/>
                  <a:moveTo>
                    <a:pt x="576" y="279"/>
                  </a:moveTo>
                  <a:lnTo>
                    <a:pt x="576" y="279"/>
                  </a:lnTo>
                  <a:cubicBezTo>
                    <a:pt x="576" y="275"/>
                    <a:pt x="579" y="271"/>
                    <a:pt x="584" y="271"/>
                  </a:cubicBezTo>
                  <a:cubicBezTo>
                    <a:pt x="588" y="271"/>
                    <a:pt x="592" y="275"/>
                    <a:pt x="592" y="279"/>
                  </a:cubicBezTo>
                  <a:lnTo>
                    <a:pt x="592" y="279"/>
                  </a:lnTo>
                  <a:cubicBezTo>
                    <a:pt x="592" y="284"/>
                    <a:pt x="588" y="287"/>
                    <a:pt x="584" y="287"/>
                  </a:cubicBezTo>
                  <a:cubicBezTo>
                    <a:pt x="579" y="287"/>
                    <a:pt x="576" y="284"/>
                    <a:pt x="576" y="279"/>
                  </a:cubicBezTo>
                  <a:close/>
                  <a:moveTo>
                    <a:pt x="576" y="199"/>
                  </a:moveTo>
                  <a:lnTo>
                    <a:pt x="576" y="199"/>
                  </a:lnTo>
                  <a:cubicBezTo>
                    <a:pt x="576" y="195"/>
                    <a:pt x="579" y="191"/>
                    <a:pt x="584" y="191"/>
                  </a:cubicBezTo>
                  <a:cubicBezTo>
                    <a:pt x="588" y="191"/>
                    <a:pt x="592" y="195"/>
                    <a:pt x="592" y="199"/>
                  </a:cubicBezTo>
                  <a:lnTo>
                    <a:pt x="592" y="199"/>
                  </a:lnTo>
                  <a:cubicBezTo>
                    <a:pt x="592" y="204"/>
                    <a:pt x="588" y="207"/>
                    <a:pt x="584" y="207"/>
                  </a:cubicBezTo>
                  <a:cubicBezTo>
                    <a:pt x="579" y="207"/>
                    <a:pt x="576" y="204"/>
                    <a:pt x="576" y="199"/>
                  </a:cubicBezTo>
                  <a:close/>
                  <a:moveTo>
                    <a:pt x="576" y="119"/>
                  </a:moveTo>
                  <a:lnTo>
                    <a:pt x="576" y="119"/>
                  </a:lnTo>
                  <a:cubicBezTo>
                    <a:pt x="576" y="115"/>
                    <a:pt x="579" y="111"/>
                    <a:pt x="584" y="111"/>
                  </a:cubicBezTo>
                  <a:cubicBezTo>
                    <a:pt x="588" y="111"/>
                    <a:pt x="592" y="115"/>
                    <a:pt x="592" y="119"/>
                  </a:cubicBezTo>
                  <a:lnTo>
                    <a:pt x="592" y="119"/>
                  </a:lnTo>
                  <a:cubicBezTo>
                    <a:pt x="592" y="124"/>
                    <a:pt x="588" y="127"/>
                    <a:pt x="584" y="127"/>
                  </a:cubicBezTo>
                  <a:cubicBezTo>
                    <a:pt x="579" y="127"/>
                    <a:pt x="576" y="124"/>
                    <a:pt x="576" y="119"/>
                  </a:cubicBezTo>
                  <a:close/>
                  <a:moveTo>
                    <a:pt x="576" y="39"/>
                  </a:moveTo>
                  <a:lnTo>
                    <a:pt x="576" y="39"/>
                  </a:lnTo>
                  <a:cubicBezTo>
                    <a:pt x="576" y="35"/>
                    <a:pt x="579" y="31"/>
                    <a:pt x="584" y="31"/>
                  </a:cubicBezTo>
                  <a:cubicBezTo>
                    <a:pt x="588" y="31"/>
                    <a:pt x="592" y="35"/>
                    <a:pt x="592" y="39"/>
                  </a:cubicBezTo>
                  <a:lnTo>
                    <a:pt x="592" y="39"/>
                  </a:lnTo>
                  <a:cubicBezTo>
                    <a:pt x="592" y="44"/>
                    <a:pt x="588" y="47"/>
                    <a:pt x="584" y="47"/>
                  </a:cubicBezTo>
                  <a:cubicBezTo>
                    <a:pt x="579" y="47"/>
                    <a:pt x="576" y="44"/>
                    <a:pt x="576" y="39"/>
                  </a:cubicBezTo>
                  <a:close/>
                  <a:moveTo>
                    <a:pt x="535" y="16"/>
                  </a:moveTo>
                  <a:lnTo>
                    <a:pt x="535" y="16"/>
                  </a:lnTo>
                  <a:cubicBezTo>
                    <a:pt x="531" y="16"/>
                    <a:pt x="527" y="12"/>
                    <a:pt x="527" y="8"/>
                  </a:cubicBezTo>
                  <a:cubicBezTo>
                    <a:pt x="527" y="3"/>
                    <a:pt x="531" y="0"/>
                    <a:pt x="535" y="0"/>
                  </a:cubicBezTo>
                  <a:lnTo>
                    <a:pt x="535" y="0"/>
                  </a:lnTo>
                  <a:cubicBezTo>
                    <a:pt x="540" y="0"/>
                    <a:pt x="543" y="3"/>
                    <a:pt x="543" y="8"/>
                  </a:cubicBezTo>
                  <a:cubicBezTo>
                    <a:pt x="543" y="12"/>
                    <a:pt x="540" y="16"/>
                    <a:pt x="535" y="16"/>
                  </a:cubicBezTo>
                  <a:close/>
                  <a:moveTo>
                    <a:pt x="455" y="16"/>
                  </a:moveTo>
                  <a:lnTo>
                    <a:pt x="455" y="16"/>
                  </a:lnTo>
                  <a:cubicBezTo>
                    <a:pt x="451" y="16"/>
                    <a:pt x="447" y="12"/>
                    <a:pt x="447" y="8"/>
                  </a:cubicBezTo>
                  <a:cubicBezTo>
                    <a:pt x="447" y="3"/>
                    <a:pt x="451" y="0"/>
                    <a:pt x="455" y="0"/>
                  </a:cubicBezTo>
                  <a:lnTo>
                    <a:pt x="455" y="0"/>
                  </a:lnTo>
                  <a:cubicBezTo>
                    <a:pt x="460" y="0"/>
                    <a:pt x="463" y="3"/>
                    <a:pt x="463" y="8"/>
                  </a:cubicBezTo>
                  <a:cubicBezTo>
                    <a:pt x="463" y="12"/>
                    <a:pt x="460" y="16"/>
                    <a:pt x="455" y="16"/>
                  </a:cubicBezTo>
                  <a:close/>
                  <a:moveTo>
                    <a:pt x="375" y="16"/>
                  </a:moveTo>
                  <a:lnTo>
                    <a:pt x="375" y="16"/>
                  </a:lnTo>
                  <a:cubicBezTo>
                    <a:pt x="371" y="16"/>
                    <a:pt x="367" y="12"/>
                    <a:pt x="367" y="8"/>
                  </a:cubicBezTo>
                  <a:cubicBezTo>
                    <a:pt x="367" y="3"/>
                    <a:pt x="371" y="0"/>
                    <a:pt x="375" y="0"/>
                  </a:cubicBezTo>
                  <a:lnTo>
                    <a:pt x="375" y="0"/>
                  </a:lnTo>
                  <a:cubicBezTo>
                    <a:pt x="380" y="0"/>
                    <a:pt x="383" y="3"/>
                    <a:pt x="383" y="8"/>
                  </a:cubicBezTo>
                  <a:cubicBezTo>
                    <a:pt x="383" y="12"/>
                    <a:pt x="380" y="16"/>
                    <a:pt x="375" y="16"/>
                  </a:cubicBezTo>
                  <a:close/>
                  <a:moveTo>
                    <a:pt x="295" y="16"/>
                  </a:moveTo>
                  <a:lnTo>
                    <a:pt x="295" y="16"/>
                  </a:lnTo>
                  <a:cubicBezTo>
                    <a:pt x="291" y="16"/>
                    <a:pt x="287" y="12"/>
                    <a:pt x="287" y="8"/>
                  </a:cubicBezTo>
                  <a:cubicBezTo>
                    <a:pt x="287" y="3"/>
                    <a:pt x="291" y="0"/>
                    <a:pt x="295" y="0"/>
                  </a:cubicBezTo>
                  <a:lnTo>
                    <a:pt x="295" y="0"/>
                  </a:lnTo>
                  <a:cubicBezTo>
                    <a:pt x="300" y="0"/>
                    <a:pt x="303" y="3"/>
                    <a:pt x="303" y="8"/>
                  </a:cubicBezTo>
                  <a:cubicBezTo>
                    <a:pt x="303" y="12"/>
                    <a:pt x="300" y="16"/>
                    <a:pt x="295" y="16"/>
                  </a:cubicBezTo>
                  <a:close/>
                  <a:moveTo>
                    <a:pt x="215" y="16"/>
                  </a:moveTo>
                  <a:lnTo>
                    <a:pt x="215" y="16"/>
                  </a:lnTo>
                  <a:cubicBezTo>
                    <a:pt x="211" y="16"/>
                    <a:pt x="207" y="12"/>
                    <a:pt x="207" y="8"/>
                  </a:cubicBezTo>
                  <a:cubicBezTo>
                    <a:pt x="207" y="3"/>
                    <a:pt x="211" y="0"/>
                    <a:pt x="215" y="0"/>
                  </a:cubicBezTo>
                  <a:lnTo>
                    <a:pt x="215" y="0"/>
                  </a:lnTo>
                  <a:cubicBezTo>
                    <a:pt x="220" y="0"/>
                    <a:pt x="223" y="3"/>
                    <a:pt x="223" y="8"/>
                  </a:cubicBezTo>
                  <a:cubicBezTo>
                    <a:pt x="223" y="12"/>
                    <a:pt x="220" y="16"/>
                    <a:pt x="215" y="16"/>
                  </a:cubicBezTo>
                  <a:close/>
                  <a:moveTo>
                    <a:pt x="135" y="16"/>
                  </a:moveTo>
                  <a:lnTo>
                    <a:pt x="135" y="16"/>
                  </a:lnTo>
                  <a:cubicBezTo>
                    <a:pt x="131" y="16"/>
                    <a:pt x="127" y="12"/>
                    <a:pt x="127" y="8"/>
                  </a:cubicBezTo>
                  <a:cubicBezTo>
                    <a:pt x="127" y="3"/>
                    <a:pt x="131" y="0"/>
                    <a:pt x="135" y="0"/>
                  </a:cubicBezTo>
                  <a:lnTo>
                    <a:pt x="135" y="0"/>
                  </a:lnTo>
                  <a:cubicBezTo>
                    <a:pt x="140" y="0"/>
                    <a:pt x="143" y="3"/>
                    <a:pt x="143" y="8"/>
                  </a:cubicBezTo>
                  <a:cubicBezTo>
                    <a:pt x="143" y="12"/>
                    <a:pt x="140" y="16"/>
                    <a:pt x="135" y="16"/>
                  </a:cubicBezTo>
                  <a:close/>
                  <a:moveTo>
                    <a:pt x="55" y="16"/>
                  </a:moveTo>
                  <a:lnTo>
                    <a:pt x="55" y="16"/>
                  </a:lnTo>
                  <a:cubicBezTo>
                    <a:pt x="51" y="16"/>
                    <a:pt x="47" y="12"/>
                    <a:pt x="47" y="8"/>
                  </a:cubicBezTo>
                  <a:cubicBezTo>
                    <a:pt x="47" y="3"/>
                    <a:pt x="51" y="0"/>
                    <a:pt x="55" y="0"/>
                  </a:cubicBezTo>
                  <a:lnTo>
                    <a:pt x="55" y="0"/>
                  </a:lnTo>
                  <a:cubicBezTo>
                    <a:pt x="60" y="0"/>
                    <a:pt x="63" y="3"/>
                    <a:pt x="63" y="8"/>
                  </a:cubicBezTo>
                  <a:cubicBezTo>
                    <a:pt x="63" y="12"/>
                    <a:pt x="60" y="16"/>
                    <a:pt x="55" y="16"/>
                  </a:cubicBezTo>
                  <a:close/>
                </a:path>
              </a:pathLst>
            </a:custGeom>
            <a:solidFill>
              <a:srgbClr val="000000"/>
            </a:solidFill>
            <a:ln w="9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38" name="Rectangle 207"/>
            <p:cNvSpPr>
              <a:spLocks noChangeArrowheads="1"/>
            </p:cNvSpPr>
            <p:nvPr/>
          </p:nvSpPr>
          <p:spPr bwMode="auto">
            <a:xfrm>
              <a:off x="5674765" y="3505701"/>
              <a:ext cx="583721" cy="54954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39" name="Rectangle 208"/>
            <p:cNvSpPr>
              <a:spLocks noChangeArrowheads="1"/>
            </p:cNvSpPr>
            <p:nvPr/>
          </p:nvSpPr>
          <p:spPr bwMode="auto">
            <a:xfrm>
              <a:off x="5674765" y="3505701"/>
              <a:ext cx="583721" cy="549547"/>
            </a:xfrm>
            <a:prstGeom prst="rect">
              <a:avLst/>
            </a:prstGeom>
            <a:noFill/>
            <a:ln w="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40" name="Rectangle 210"/>
            <p:cNvSpPr>
              <a:spLocks noChangeArrowheads="1"/>
            </p:cNvSpPr>
            <p:nvPr/>
          </p:nvSpPr>
          <p:spPr bwMode="auto">
            <a:xfrm>
              <a:off x="5820696" y="3688575"/>
              <a:ext cx="291860" cy="275235"/>
            </a:xfrm>
            <a:prstGeom prst="rect">
              <a:avLst/>
            </a:prstGeom>
            <a:solidFill>
              <a:srgbClr val="C7FA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41" name="Freeform 211"/>
            <p:cNvSpPr>
              <a:spLocks noEditPoints="1"/>
            </p:cNvSpPr>
            <p:nvPr/>
          </p:nvSpPr>
          <p:spPr bwMode="auto">
            <a:xfrm>
              <a:off x="5817001" y="3684881"/>
              <a:ext cx="299249" cy="282624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16" y="104"/>
                </a:cxn>
                <a:cxn ang="0">
                  <a:pos x="0" y="104"/>
                </a:cxn>
                <a:cxn ang="0">
                  <a:pos x="16" y="184"/>
                </a:cxn>
                <a:cxn ang="0">
                  <a:pos x="8" y="176"/>
                </a:cxn>
                <a:cxn ang="0">
                  <a:pos x="8" y="272"/>
                </a:cxn>
                <a:cxn ang="0">
                  <a:pos x="16" y="264"/>
                </a:cxn>
                <a:cxn ang="0">
                  <a:pos x="0" y="344"/>
                </a:cxn>
                <a:cxn ang="0">
                  <a:pos x="16" y="424"/>
                </a:cxn>
                <a:cxn ang="0">
                  <a:pos x="0" y="424"/>
                </a:cxn>
                <a:cxn ang="0">
                  <a:pos x="16" y="504"/>
                </a:cxn>
                <a:cxn ang="0">
                  <a:pos x="8" y="496"/>
                </a:cxn>
                <a:cxn ang="0">
                  <a:pos x="16" y="584"/>
                </a:cxn>
                <a:cxn ang="0">
                  <a:pos x="8" y="576"/>
                </a:cxn>
                <a:cxn ang="0">
                  <a:pos x="88" y="592"/>
                </a:cxn>
                <a:cxn ang="0">
                  <a:pos x="168" y="576"/>
                </a:cxn>
                <a:cxn ang="0">
                  <a:pos x="168" y="592"/>
                </a:cxn>
                <a:cxn ang="0">
                  <a:pos x="248" y="576"/>
                </a:cxn>
                <a:cxn ang="0">
                  <a:pos x="240" y="584"/>
                </a:cxn>
                <a:cxn ang="0">
                  <a:pos x="336" y="584"/>
                </a:cxn>
                <a:cxn ang="0">
                  <a:pos x="328" y="576"/>
                </a:cxn>
                <a:cxn ang="0">
                  <a:pos x="408" y="592"/>
                </a:cxn>
                <a:cxn ang="0">
                  <a:pos x="488" y="576"/>
                </a:cxn>
                <a:cxn ang="0">
                  <a:pos x="488" y="592"/>
                </a:cxn>
                <a:cxn ang="0">
                  <a:pos x="568" y="576"/>
                </a:cxn>
                <a:cxn ang="0">
                  <a:pos x="560" y="584"/>
                </a:cxn>
                <a:cxn ang="0">
                  <a:pos x="584" y="511"/>
                </a:cxn>
                <a:cxn ang="0">
                  <a:pos x="576" y="519"/>
                </a:cxn>
                <a:cxn ang="0">
                  <a:pos x="592" y="439"/>
                </a:cxn>
                <a:cxn ang="0">
                  <a:pos x="576" y="359"/>
                </a:cxn>
                <a:cxn ang="0">
                  <a:pos x="592" y="359"/>
                </a:cxn>
                <a:cxn ang="0">
                  <a:pos x="576" y="279"/>
                </a:cxn>
                <a:cxn ang="0">
                  <a:pos x="584" y="287"/>
                </a:cxn>
                <a:cxn ang="0">
                  <a:pos x="584" y="191"/>
                </a:cxn>
                <a:cxn ang="0">
                  <a:pos x="576" y="199"/>
                </a:cxn>
                <a:cxn ang="0">
                  <a:pos x="592" y="119"/>
                </a:cxn>
                <a:cxn ang="0">
                  <a:pos x="576" y="39"/>
                </a:cxn>
                <a:cxn ang="0">
                  <a:pos x="592" y="39"/>
                </a:cxn>
                <a:cxn ang="0">
                  <a:pos x="535" y="16"/>
                </a:cxn>
                <a:cxn ang="0">
                  <a:pos x="543" y="8"/>
                </a:cxn>
                <a:cxn ang="0">
                  <a:pos x="447" y="8"/>
                </a:cxn>
                <a:cxn ang="0">
                  <a:pos x="455" y="16"/>
                </a:cxn>
                <a:cxn ang="0">
                  <a:pos x="375" y="0"/>
                </a:cxn>
                <a:cxn ang="0">
                  <a:pos x="295" y="16"/>
                </a:cxn>
                <a:cxn ang="0">
                  <a:pos x="295" y="0"/>
                </a:cxn>
                <a:cxn ang="0">
                  <a:pos x="215" y="16"/>
                </a:cxn>
                <a:cxn ang="0">
                  <a:pos x="223" y="8"/>
                </a:cxn>
                <a:cxn ang="0">
                  <a:pos x="127" y="8"/>
                </a:cxn>
                <a:cxn ang="0">
                  <a:pos x="135" y="16"/>
                </a:cxn>
                <a:cxn ang="0">
                  <a:pos x="55" y="0"/>
                </a:cxn>
              </a:cxnLst>
              <a:rect l="0" t="0" r="r" b="b"/>
              <a:pathLst>
                <a:path w="592" h="592">
                  <a:moveTo>
                    <a:pt x="16" y="24"/>
                  </a:moveTo>
                  <a:lnTo>
                    <a:pt x="16" y="24"/>
                  </a:lnTo>
                  <a:cubicBezTo>
                    <a:pt x="16" y="28"/>
                    <a:pt x="12" y="32"/>
                    <a:pt x="8" y="32"/>
                  </a:cubicBezTo>
                  <a:cubicBezTo>
                    <a:pt x="3" y="32"/>
                    <a:pt x="0" y="28"/>
                    <a:pt x="0" y="24"/>
                  </a:cubicBezTo>
                  <a:lnTo>
                    <a:pt x="0" y="24"/>
                  </a:lnTo>
                  <a:cubicBezTo>
                    <a:pt x="0" y="19"/>
                    <a:pt x="3" y="16"/>
                    <a:pt x="8" y="16"/>
                  </a:cubicBezTo>
                  <a:cubicBezTo>
                    <a:pt x="12" y="16"/>
                    <a:pt x="16" y="19"/>
                    <a:pt x="16" y="24"/>
                  </a:cubicBezTo>
                  <a:close/>
                  <a:moveTo>
                    <a:pt x="16" y="104"/>
                  </a:moveTo>
                  <a:lnTo>
                    <a:pt x="16" y="104"/>
                  </a:lnTo>
                  <a:cubicBezTo>
                    <a:pt x="16" y="108"/>
                    <a:pt x="12" y="112"/>
                    <a:pt x="8" y="112"/>
                  </a:cubicBezTo>
                  <a:cubicBezTo>
                    <a:pt x="3" y="112"/>
                    <a:pt x="0" y="108"/>
                    <a:pt x="0" y="104"/>
                  </a:cubicBezTo>
                  <a:lnTo>
                    <a:pt x="0" y="104"/>
                  </a:lnTo>
                  <a:cubicBezTo>
                    <a:pt x="0" y="99"/>
                    <a:pt x="3" y="96"/>
                    <a:pt x="8" y="96"/>
                  </a:cubicBezTo>
                  <a:cubicBezTo>
                    <a:pt x="12" y="96"/>
                    <a:pt x="16" y="99"/>
                    <a:pt x="16" y="104"/>
                  </a:cubicBezTo>
                  <a:close/>
                  <a:moveTo>
                    <a:pt x="16" y="184"/>
                  </a:moveTo>
                  <a:lnTo>
                    <a:pt x="16" y="184"/>
                  </a:lnTo>
                  <a:cubicBezTo>
                    <a:pt x="16" y="188"/>
                    <a:pt x="12" y="192"/>
                    <a:pt x="8" y="192"/>
                  </a:cubicBezTo>
                  <a:cubicBezTo>
                    <a:pt x="3" y="192"/>
                    <a:pt x="0" y="188"/>
                    <a:pt x="0" y="184"/>
                  </a:cubicBezTo>
                  <a:lnTo>
                    <a:pt x="0" y="184"/>
                  </a:lnTo>
                  <a:cubicBezTo>
                    <a:pt x="0" y="179"/>
                    <a:pt x="3" y="176"/>
                    <a:pt x="8" y="176"/>
                  </a:cubicBezTo>
                  <a:cubicBezTo>
                    <a:pt x="12" y="176"/>
                    <a:pt x="16" y="179"/>
                    <a:pt x="16" y="184"/>
                  </a:cubicBezTo>
                  <a:close/>
                  <a:moveTo>
                    <a:pt x="16" y="264"/>
                  </a:moveTo>
                  <a:lnTo>
                    <a:pt x="16" y="264"/>
                  </a:lnTo>
                  <a:cubicBezTo>
                    <a:pt x="16" y="268"/>
                    <a:pt x="12" y="272"/>
                    <a:pt x="8" y="272"/>
                  </a:cubicBezTo>
                  <a:cubicBezTo>
                    <a:pt x="3" y="272"/>
                    <a:pt x="0" y="268"/>
                    <a:pt x="0" y="264"/>
                  </a:cubicBezTo>
                  <a:lnTo>
                    <a:pt x="0" y="264"/>
                  </a:lnTo>
                  <a:cubicBezTo>
                    <a:pt x="0" y="259"/>
                    <a:pt x="3" y="256"/>
                    <a:pt x="8" y="256"/>
                  </a:cubicBezTo>
                  <a:cubicBezTo>
                    <a:pt x="12" y="256"/>
                    <a:pt x="16" y="259"/>
                    <a:pt x="16" y="264"/>
                  </a:cubicBezTo>
                  <a:close/>
                  <a:moveTo>
                    <a:pt x="16" y="344"/>
                  </a:moveTo>
                  <a:lnTo>
                    <a:pt x="16" y="344"/>
                  </a:lnTo>
                  <a:cubicBezTo>
                    <a:pt x="16" y="348"/>
                    <a:pt x="12" y="352"/>
                    <a:pt x="8" y="352"/>
                  </a:cubicBezTo>
                  <a:cubicBezTo>
                    <a:pt x="3" y="352"/>
                    <a:pt x="0" y="348"/>
                    <a:pt x="0" y="344"/>
                  </a:cubicBezTo>
                  <a:lnTo>
                    <a:pt x="0" y="344"/>
                  </a:lnTo>
                  <a:cubicBezTo>
                    <a:pt x="0" y="339"/>
                    <a:pt x="3" y="336"/>
                    <a:pt x="8" y="336"/>
                  </a:cubicBezTo>
                  <a:cubicBezTo>
                    <a:pt x="12" y="336"/>
                    <a:pt x="16" y="339"/>
                    <a:pt x="16" y="344"/>
                  </a:cubicBezTo>
                  <a:close/>
                  <a:moveTo>
                    <a:pt x="16" y="424"/>
                  </a:moveTo>
                  <a:lnTo>
                    <a:pt x="16" y="424"/>
                  </a:lnTo>
                  <a:cubicBezTo>
                    <a:pt x="16" y="428"/>
                    <a:pt x="12" y="432"/>
                    <a:pt x="8" y="432"/>
                  </a:cubicBezTo>
                  <a:cubicBezTo>
                    <a:pt x="3" y="432"/>
                    <a:pt x="0" y="428"/>
                    <a:pt x="0" y="424"/>
                  </a:cubicBezTo>
                  <a:lnTo>
                    <a:pt x="0" y="424"/>
                  </a:lnTo>
                  <a:cubicBezTo>
                    <a:pt x="0" y="419"/>
                    <a:pt x="3" y="416"/>
                    <a:pt x="8" y="416"/>
                  </a:cubicBezTo>
                  <a:cubicBezTo>
                    <a:pt x="12" y="416"/>
                    <a:pt x="16" y="419"/>
                    <a:pt x="16" y="424"/>
                  </a:cubicBezTo>
                  <a:close/>
                  <a:moveTo>
                    <a:pt x="16" y="504"/>
                  </a:moveTo>
                  <a:lnTo>
                    <a:pt x="16" y="504"/>
                  </a:lnTo>
                  <a:cubicBezTo>
                    <a:pt x="16" y="508"/>
                    <a:pt x="12" y="512"/>
                    <a:pt x="8" y="512"/>
                  </a:cubicBezTo>
                  <a:cubicBezTo>
                    <a:pt x="3" y="512"/>
                    <a:pt x="0" y="508"/>
                    <a:pt x="0" y="504"/>
                  </a:cubicBezTo>
                  <a:lnTo>
                    <a:pt x="0" y="504"/>
                  </a:lnTo>
                  <a:cubicBezTo>
                    <a:pt x="0" y="499"/>
                    <a:pt x="3" y="496"/>
                    <a:pt x="8" y="496"/>
                  </a:cubicBezTo>
                  <a:cubicBezTo>
                    <a:pt x="12" y="496"/>
                    <a:pt x="16" y="499"/>
                    <a:pt x="16" y="504"/>
                  </a:cubicBezTo>
                  <a:close/>
                  <a:moveTo>
                    <a:pt x="8" y="576"/>
                  </a:moveTo>
                  <a:lnTo>
                    <a:pt x="8" y="576"/>
                  </a:lnTo>
                  <a:cubicBezTo>
                    <a:pt x="12" y="576"/>
                    <a:pt x="16" y="579"/>
                    <a:pt x="16" y="584"/>
                  </a:cubicBezTo>
                  <a:cubicBezTo>
                    <a:pt x="16" y="588"/>
                    <a:pt x="12" y="592"/>
                    <a:pt x="8" y="592"/>
                  </a:cubicBezTo>
                  <a:lnTo>
                    <a:pt x="8" y="592"/>
                  </a:lnTo>
                  <a:cubicBezTo>
                    <a:pt x="3" y="592"/>
                    <a:pt x="0" y="588"/>
                    <a:pt x="0" y="584"/>
                  </a:cubicBezTo>
                  <a:cubicBezTo>
                    <a:pt x="0" y="579"/>
                    <a:pt x="3" y="576"/>
                    <a:pt x="8" y="576"/>
                  </a:cubicBezTo>
                  <a:close/>
                  <a:moveTo>
                    <a:pt x="88" y="576"/>
                  </a:moveTo>
                  <a:lnTo>
                    <a:pt x="88" y="576"/>
                  </a:lnTo>
                  <a:cubicBezTo>
                    <a:pt x="92" y="576"/>
                    <a:pt x="96" y="579"/>
                    <a:pt x="96" y="584"/>
                  </a:cubicBezTo>
                  <a:cubicBezTo>
                    <a:pt x="96" y="588"/>
                    <a:pt x="92" y="592"/>
                    <a:pt x="88" y="592"/>
                  </a:cubicBezTo>
                  <a:lnTo>
                    <a:pt x="88" y="592"/>
                  </a:lnTo>
                  <a:cubicBezTo>
                    <a:pt x="83" y="592"/>
                    <a:pt x="80" y="588"/>
                    <a:pt x="80" y="584"/>
                  </a:cubicBezTo>
                  <a:cubicBezTo>
                    <a:pt x="80" y="579"/>
                    <a:pt x="83" y="576"/>
                    <a:pt x="88" y="576"/>
                  </a:cubicBezTo>
                  <a:close/>
                  <a:moveTo>
                    <a:pt x="168" y="576"/>
                  </a:moveTo>
                  <a:lnTo>
                    <a:pt x="168" y="576"/>
                  </a:lnTo>
                  <a:cubicBezTo>
                    <a:pt x="172" y="576"/>
                    <a:pt x="176" y="579"/>
                    <a:pt x="176" y="584"/>
                  </a:cubicBezTo>
                  <a:cubicBezTo>
                    <a:pt x="176" y="588"/>
                    <a:pt x="172" y="592"/>
                    <a:pt x="168" y="592"/>
                  </a:cubicBezTo>
                  <a:lnTo>
                    <a:pt x="168" y="592"/>
                  </a:lnTo>
                  <a:cubicBezTo>
                    <a:pt x="163" y="592"/>
                    <a:pt x="160" y="588"/>
                    <a:pt x="160" y="584"/>
                  </a:cubicBezTo>
                  <a:cubicBezTo>
                    <a:pt x="160" y="579"/>
                    <a:pt x="163" y="576"/>
                    <a:pt x="168" y="576"/>
                  </a:cubicBezTo>
                  <a:close/>
                  <a:moveTo>
                    <a:pt x="248" y="576"/>
                  </a:moveTo>
                  <a:lnTo>
                    <a:pt x="248" y="576"/>
                  </a:lnTo>
                  <a:cubicBezTo>
                    <a:pt x="252" y="576"/>
                    <a:pt x="256" y="579"/>
                    <a:pt x="256" y="584"/>
                  </a:cubicBezTo>
                  <a:cubicBezTo>
                    <a:pt x="256" y="588"/>
                    <a:pt x="252" y="592"/>
                    <a:pt x="248" y="592"/>
                  </a:cubicBezTo>
                  <a:lnTo>
                    <a:pt x="248" y="592"/>
                  </a:lnTo>
                  <a:cubicBezTo>
                    <a:pt x="243" y="592"/>
                    <a:pt x="240" y="588"/>
                    <a:pt x="240" y="584"/>
                  </a:cubicBezTo>
                  <a:cubicBezTo>
                    <a:pt x="240" y="579"/>
                    <a:pt x="243" y="576"/>
                    <a:pt x="248" y="576"/>
                  </a:cubicBezTo>
                  <a:close/>
                  <a:moveTo>
                    <a:pt x="328" y="576"/>
                  </a:moveTo>
                  <a:lnTo>
                    <a:pt x="328" y="576"/>
                  </a:lnTo>
                  <a:cubicBezTo>
                    <a:pt x="332" y="576"/>
                    <a:pt x="336" y="579"/>
                    <a:pt x="336" y="584"/>
                  </a:cubicBezTo>
                  <a:cubicBezTo>
                    <a:pt x="336" y="588"/>
                    <a:pt x="332" y="592"/>
                    <a:pt x="328" y="592"/>
                  </a:cubicBezTo>
                  <a:lnTo>
                    <a:pt x="328" y="592"/>
                  </a:lnTo>
                  <a:cubicBezTo>
                    <a:pt x="323" y="592"/>
                    <a:pt x="320" y="588"/>
                    <a:pt x="320" y="584"/>
                  </a:cubicBezTo>
                  <a:cubicBezTo>
                    <a:pt x="320" y="579"/>
                    <a:pt x="323" y="576"/>
                    <a:pt x="328" y="576"/>
                  </a:cubicBezTo>
                  <a:close/>
                  <a:moveTo>
                    <a:pt x="408" y="576"/>
                  </a:moveTo>
                  <a:lnTo>
                    <a:pt x="408" y="576"/>
                  </a:lnTo>
                  <a:cubicBezTo>
                    <a:pt x="412" y="576"/>
                    <a:pt x="416" y="579"/>
                    <a:pt x="416" y="584"/>
                  </a:cubicBezTo>
                  <a:cubicBezTo>
                    <a:pt x="416" y="588"/>
                    <a:pt x="412" y="592"/>
                    <a:pt x="408" y="592"/>
                  </a:cubicBezTo>
                  <a:lnTo>
                    <a:pt x="408" y="592"/>
                  </a:lnTo>
                  <a:cubicBezTo>
                    <a:pt x="403" y="592"/>
                    <a:pt x="400" y="588"/>
                    <a:pt x="400" y="584"/>
                  </a:cubicBezTo>
                  <a:cubicBezTo>
                    <a:pt x="400" y="579"/>
                    <a:pt x="403" y="576"/>
                    <a:pt x="408" y="576"/>
                  </a:cubicBezTo>
                  <a:close/>
                  <a:moveTo>
                    <a:pt x="488" y="576"/>
                  </a:moveTo>
                  <a:lnTo>
                    <a:pt x="488" y="576"/>
                  </a:lnTo>
                  <a:cubicBezTo>
                    <a:pt x="492" y="576"/>
                    <a:pt x="496" y="579"/>
                    <a:pt x="496" y="584"/>
                  </a:cubicBezTo>
                  <a:cubicBezTo>
                    <a:pt x="496" y="588"/>
                    <a:pt x="492" y="592"/>
                    <a:pt x="488" y="592"/>
                  </a:cubicBezTo>
                  <a:lnTo>
                    <a:pt x="488" y="592"/>
                  </a:lnTo>
                  <a:cubicBezTo>
                    <a:pt x="483" y="592"/>
                    <a:pt x="480" y="588"/>
                    <a:pt x="480" y="584"/>
                  </a:cubicBezTo>
                  <a:cubicBezTo>
                    <a:pt x="480" y="579"/>
                    <a:pt x="483" y="576"/>
                    <a:pt x="488" y="576"/>
                  </a:cubicBezTo>
                  <a:close/>
                  <a:moveTo>
                    <a:pt x="568" y="576"/>
                  </a:moveTo>
                  <a:lnTo>
                    <a:pt x="568" y="576"/>
                  </a:lnTo>
                  <a:cubicBezTo>
                    <a:pt x="572" y="576"/>
                    <a:pt x="576" y="579"/>
                    <a:pt x="576" y="584"/>
                  </a:cubicBezTo>
                  <a:cubicBezTo>
                    <a:pt x="576" y="588"/>
                    <a:pt x="572" y="592"/>
                    <a:pt x="568" y="592"/>
                  </a:cubicBezTo>
                  <a:lnTo>
                    <a:pt x="568" y="592"/>
                  </a:lnTo>
                  <a:cubicBezTo>
                    <a:pt x="563" y="592"/>
                    <a:pt x="560" y="588"/>
                    <a:pt x="560" y="584"/>
                  </a:cubicBezTo>
                  <a:cubicBezTo>
                    <a:pt x="560" y="579"/>
                    <a:pt x="563" y="576"/>
                    <a:pt x="568" y="576"/>
                  </a:cubicBezTo>
                  <a:close/>
                  <a:moveTo>
                    <a:pt x="576" y="519"/>
                  </a:moveTo>
                  <a:lnTo>
                    <a:pt x="576" y="519"/>
                  </a:lnTo>
                  <a:cubicBezTo>
                    <a:pt x="576" y="515"/>
                    <a:pt x="579" y="511"/>
                    <a:pt x="584" y="511"/>
                  </a:cubicBezTo>
                  <a:cubicBezTo>
                    <a:pt x="588" y="511"/>
                    <a:pt x="592" y="515"/>
                    <a:pt x="592" y="519"/>
                  </a:cubicBezTo>
                  <a:lnTo>
                    <a:pt x="592" y="519"/>
                  </a:lnTo>
                  <a:cubicBezTo>
                    <a:pt x="592" y="524"/>
                    <a:pt x="588" y="527"/>
                    <a:pt x="584" y="527"/>
                  </a:cubicBezTo>
                  <a:cubicBezTo>
                    <a:pt x="579" y="527"/>
                    <a:pt x="576" y="524"/>
                    <a:pt x="576" y="519"/>
                  </a:cubicBezTo>
                  <a:close/>
                  <a:moveTo>
                    <a:pt x="576" y="439"/>
                  </a:moveTo>
                  <a:lnTo>
                    <a:pt x="576" y="439"/>
                  </a:lnTo>
                  <a:cubicBezTo>
                    <a:pt x="576" y="435"/>
                    <a:pt x="579" y="431"/>
                    <a:pt x="584" y="431"/>
                  </a:cubicBezTo>
                  <a:cubicBezTo>
                    <a:pt x="588" y="431"/>
                    <a:pt x="592" y="435"/>
                    <a:pt x="592" y="439"/>
                  </a:cubicBezTo>
                  <a:lnTo>
                    <a:pt x="592" y="439"/>
                  </a:lnTo>
                  <a:cubicBezTo>
                    <a:pt x="592" y="444"/>
                    <a:pt x="588" y="447"/>
                    <a:pt x="584" y="447"/>
                  </a:cubicBezTo>
                  <a:cubicBezTo>
                    <a:pt x="579" y="447"/>
                    <a:pt x="576" y="444"/>
                    <a:pt x="576" y="439"/>
                  </a:cubicBezTo>
                  <a:close/>
                  <a:moveTo>
                    <a:pt x="576" y="359"/>
                  </a:moveTo>
                  <a:lnTo>
                    <a:pt x="576" y="359"/>
                  </a:lnTo>
                  <a:cubicBezTo>
                    <a:pt x="576" y="355"/>
                    <a:pt x="579" y="351"/>
                    <a:pt x="584" y="351"/>
                  </a:cubicBezTo>
                  <a:cubicBezTo>
                    <a:pt x="588" y="351"/>
                    <a:pt x="592" y="355"/>
                    <a:pt x="592" y="359"/>
                  </a:cubicBezTo>
                  <a:lnTo>
                    <a:pt x="592" y="359"/>
                  </a:lnTo>
                  <a:cubicBezTo>
                    <a:pt x="592" y="364"/>
                    <a:pt x="588" y="367"/>
                    <a:pt x="584" y="367"/>
                  </a:cubicBezTo>
                  <a:cubicBezTo>
                    <a:pt x="579" y="367"/>
                    <a:pt x="576" y="364"/>
                    <a:pt x="576" y="359"/>
                  </a:cubicBezTo>
                  <a:close/>
                  <a:moveTo>
                    <a:pt x="576" y="279"/>
                  </a:moveTo>
                  <a:lnTo>
                    <a:pt x="576" y="279"/>
                  </a:lnTo>
                  <a:cubicBezTo>
                    <a:pt x="576" y="275"/>
                    <a:pt x="579" y="271"/>
                    <a:pt x="584" y="271"/>
                  </a:cubicBezTo>
                  <a:cubicBezTo>
                    <a:pt x="588" y="271"/>
                    <a:pt x="592" y="275"/>
                    <a:pt x="592" y="279"/>
                  </a:cubicBezTo>
                  <a:lnTo>
                    <a:pt x="592" y="279"/>
                  </a:lnTo>
                  <a:cubicBezTo>
                    <a:pt x="592" y="284"/>
                    <a:pt x="588" y="287"/>
                    <a:pt x="584" y="287"/>
                  </a:cubicBezTo>
                  <a:cubicBezTo>
                    <a:pt x="579" y="287"/>
                    <a:pt x="576" y="284"/>
                    <a:pt x="576" y="279"/>
                  </a:cubicBezTo>
                  <a:close/>
                  <a:moveTo>
                    <a:pt x="576" y="199"/>
                  </a:moveTo>
                  <a:lnTo>
                    <a:pt x="576" y="199"/>
                  </a:lnTo>
                  <a:cubicBezTo>
                    <a:pt x="576" y="195"/>
                    <a:pt x="579" y="191"/>
                    <a:pt x="584" y="191"/>
                  </a:cubicBezTo>
                  <a:cubicBezTo>
                    <a:pt x="588" y="191"/>
                    <a:pt x="592" y="195"/>
                    <a:pt x="592" y="199"/>
                  </a:cubicBezTo>
                  <a:lnTo>
                    <a:pt x="592" y="199"/>
                  </a:lnTo>
                  <a:cubicBezTo>
                    <a:pt x="592" y="204"/>
                    <a:pt x="588" y="207"/>
                    <a:pt x="584" y="207"/>
                  </a:cubicBezTo>
                  <a:cubicBezTo>
                    <a:pt x="579" y="207"/>
                    <a:pt x="576" y="204"/>
                    <a:pt x="576" y="199"/>
                  </a:cubicBezTo>
                  <a:close/>
                  <a:moveTo>
                    <a:pt x="576" y="119"/>
                  </a:moveTo>
                  <a:lnTo>
                    <a:pt x="576" y="119"/>
                  </a:lnTo>
                  <a:cubicBezTo>
                    <a:pt x="576" y="115"/>
                    <a:pt x="579" y="111"/>
                    <a:pt x="584" y="111"/>
                  </a:cubicBezTo>
                  <a:cubicBezTo>
                    <a:pt x="588" y="111"/>
                    <a:pt x="592" y="115"/>
                    <a:pt x="592" y="119"/>
                  </a:cubicBezTo>
                  <a:lnTo>
                    <a:pt x="592" y="119"/>
                  </a:lnTo>
                  <a:cubicBezTo>
                    <a:pt x="592" y="124"/>
                    <a:pt x="588" y="127"/>
                    <a:pt x="584" y="127"/>
                  </a:cubicBezTo>
                  <a:cubicBezTo>
                    <a:pt x="579" y="127"/>
                    <a:pt x="576" y="124"/>
                    <a:pt x="576" y="119"/>
                  </a:cubicBezTo>
                  <a:close/>
                  <a:moveTo>
                    <a:pt x="576" y="39"/>
                  </a:moveTo>
                  <a:lnTo>
                    <a:pt x="576" y="39"/>
                  </a:lnTo>
                  <a:cubicBezTo>
                    <a:pt x="576" y="35"/>
                    <a:pt x="579" y="31"/>
                    <a:pt x="584" y="31"/>
                  </a:cubicBezTo>
                  <a:cubicBezTo>
                    <a:pt x="588" y="31"/>
                    <a:pt x="592" y="35"/>
                    <a:pt x="592" y="39"/>
                  </a:cubicBezTo>
                  <a:lnTo>
                    <a:pt x="592" y="39"/>
                  </a:lnTo>
                  <a:cubicBezTo>
                    <a:pt x="592" y="44"/>
                    <a:pt x="588" y="47"/>
                    <a:pt x="584" y="47"/>
                  </a:cubicBezTo>
                  <a:cubicBezTo>
                    <a:pt x="579" y="47"/>
                    <a:pt x="576" y="44"/>
                    <a:pt x="576" y="39"/>
                  </a:cubicBezTo>
                  <a:close/>
                  <a:moveTo>
                    <a:pt x="535" y="16"/>
                  </a:moveTo>
                  <a:lnTo>
                    <a:pt x="535" y="16"/>
                  </a:lnTo>
                  <a:cubicBezTo>
                    <a:pt x="531" y="16"/>
                    <a:pt x="527" y="12"/>
                    <a:pt x="527" y="8"/>
                  </a:cubicBezTo>
                  <a:cubicBezTo>
                    <a:pt x="527" y="3"/>
                    <a:pt x="531" y="0"/>
                    <a:pt x="535" y="0"/>
                  </a:cubicBezTo>
                  <a:lnTo>
                    <a:pt x="535" y="0"/>
                  </a:lnTo>
                  <a:cubicBezTo>
                    <a:pt x="540" y="0"/>
                    <a:pt x="543" y="3"/>
                    <a:pt x="543" y="8"/>
                  </a:cubicBezTo>
                  <a:cubicBezTo>
                    <a:pt x="543" y="12"/>
                    <a:pt x="540" y="16"/>
                    <a:pt x="535" y="16"/>
                  </a:cubicBezTo>
                  <a:close/>
                  <a:moveTo>
                    <a:pt x="455" y="16"/>
                  </a:moveTo>
                  <a:lnTo>
                    <a:pt x="455" y="16"/>
                  </a:lnTo>
                  <a:cubicBezTo>
                    <a:pt x="451" y="16"/>
                    <a:pt x="447" y="12"/>
                    <a:pt x="447" y="8"/>
                  </a:cubicBezTo>
                  <a:cubicBezTo>
                    <a:pt x="447" y="3"/>
                    <a:pt x="451" y="0"/>
                    <a:pt x="455" y="0"/>
                  </a:cubicBezTo>
                  <a:lnTo>
                    <a:pt x="455" y="0"/>
                  </a:lnTo>
                  <a:cubicBezTo>
                    <a:pt x="460" y="0"/>
                    <a:pt x="463" y="3"/>
                    <a:pt x="463" y="8"/>
                  </a:cubicBezTo>
                  <a:cubicBezTo>
                    <a:pt x="463" y="12"/>
                    <a:pt x="460" y="16"/>
                    <a:pt x="455" y="16"/>
                  </a:cubicBezTo>
                  <a:close/>
                  <a:moveTo>
                    <a:pt x="375" y="16"/>
                  </a:moveTo>
                  <a:lnTo>
                    <a:pt x="375" y="16"/>
                  </a:lnTo>
                  <a:cubicBezTo>
                    <a:pt x="371" y="16"/>
                    <a:pt x="367" y="12"/>
                    <a:pt x="367" y="8"/>
                  </a:cubicBezTo>
                  <a:cubicBezTo>
                    <a:pt x="367" y="3"/>
                    <a:pt x="371" y="0"/>
                    <a:pt x="375" y="0"/>
                  </a:cubicBezTo>
                  <a:lnTo>
                    <a:pt x="375" y="0"/>
                  </a:lnTo>
                  <a:cubicBezTo>
                    <a:pt x="380" y="0"/>
                    <a:pt x="383" y="3"/>
                    <a:pt x="383" y="8"/>
                  </a:cubicBezTo>
                  <a:cubicBezTo>
                    <a:pt x="383" y="12"/>
                    <a:pt x="380" y="16"/>
                    <a:pt x="375" y="16"/>
                  </a:cubicBezTo>
                  <a:close/>
                  <a:moveTo>
                    <a:pt x="295" y="16"/>
                  </a:moveTo>
                  <a:lnTo>
                    <a:pt x="295" y="16"/>
                  </a:lnTo>
                  <a:cubicBezTo>
                    <a:pt x="291" y="16"/>
                    <a:pt x="287" y="12"/>
                    <a:pt x="287" y="8"/>
                  </a:cubicBezTo>
                  <a:cubicBezTo>
                    <a:pt x="287" y="3"/>
                    <a:pt x="291" y="0"/>
                    <a:pt x="295" y="0"/>
                  </a:cubicBezTo>
                  <a:lnTo>
                    <a:pt x="295" y="0"/>
                  </a:lnTo>
                  <a:cubicBezTo>
                    <a:pt x="300" y="0"/>
                    <a:pt x="303" y="3"/>
                    <a:pt x="303" y="8"/>
                  </a:cubicBezTo>
                  <a:cubicBezTo>
                    <a:pt x="303" y="12"/>
                    <a:pt x="300" y="16"/>
                    <a:pt x="295" y="16"/>
                  </a:cubicBezTo>
                  <a:close/>
                  <a:moveTo>
                    <a:pt x="215" y="16"/>
                  </a:moveTo>
                  <a:lnTo>
                    <a:pt x="215" y="16"/>
                  </a:lnTo>
                  <a:cubicBezTo>
                    <a:pt x="211" y="16"/>
                    <a:pt x="207" y="12"/>
                    <a:pt x="207" y="8"/>
                  </a:cubicBezTo>
                  <a:cubicBezTo>
                    <a:pt x="207" y="3"/>
                    <a:pt x="211" y="0"/>
                    <a:pt x="215" y="0"/>
                  </a:cubicBezTo>
                  <a:lnTo>
                    <a:pt x="215" y="0"/>
                  </a:lnTo>
                  <a:cubicBezTo>
                    <a:pt x="220" y="0"/>
                    <a:pt x="223" y="3"/>
                    <a:pt x="223" y="8"/>
                  </a:cubicBezTo>
                  <a:cubicBezTo>
                    <a:pt x="223" y="12"/>
                    <a:pt x="220" y="16"/>
                    <a:pt x="215" y="16"/>
                  </a:cubicBezTo>
                  <a:close/>
                  <a:moveTo>
                    <a:pt x="135" y="16"/>
                  </a:moveTo>
                  <a:lnTo>
                    <a:pt x="135" y="16"/>
                  </a:lnTo>
                  <a:cubicBezTo>
                    <a:pt x="131" y="16"/>
                    <a:pt x="127" y="12"/>
                    <a:pt x="127" y="8"/>
                  </a:cubicBezTo>
                  <a:cubicBezTo>
                    <a:pt x="127" y="3"/>
                    <a:pt x="131" y="0"/>
                    <a:pt x="135" y="0"/>
                  </a:cubicBezTo>
                  <a:lnTo>
                    <a:pt x="135" y="0"/>
                  </a:lnTo>
                  <a:cubicBezTo>
                    <a:pt x="140" y="0"/>
                    <a:pt x="143" y="3"/>
                    <a:pt x="143" y="8"/>
                  </a:cubicBezTo>
                  <a:cubicBezTo>
                    <a:pt x="143" y="12"/>
                    <a:pt x="140" y="16"/>
                    <a:pt x="135" y="16"/>
                  </a:cubicBezTo>
                  <a:close/>
                  <a:moveTo>
                    <a:pt x="55" y="16"/>
                  </a:moveTo>
                  <a:lnTo>
                    <a:pt x="55" y="16"/>
                  </a:lnTo>
                  <a:cubicBezTo>
                    <a:pt x="51" y="16"/>
                    <a:pt x="47" y="12"/>
                    <a:pt x="47" y="8"/>
                  </a:cubicBezTo>
                  <a:cubicBezTo>
                    <a:pt x="47" y="3"/>
                    <a:pt x="51" y="0"/>
                    <a:pt x="55" y="0"/>
                  </a:cubicBezTo>
                  <a:lnTo>
                    <a:pt x="55" y="0"/>
                  </a:lnTo>
                  <a:cubicBezTo>
                    <a:pt x="60" y="0"/>
                    <a:pt x="63" y="3"/>
                    <a:pt x="63" y="8"/>
                  </a:cubicBezTo>
                  <a:cubicBezTo>
                    <a:pt x="63" y="12"/>
                    <a:pt x="60" y="16"/>
                    <a:pt x="55" y="16"/>
                  </a:cubicBezTo>
                  <a:close/>
                </a:path>
              </a:pathLst>
            </a:custGeom>
            <a:solidFill>
              <a:srgbClr val="000000"/>
            </a:solidFill>
            <a:ln w="9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42" name="Rectangle 212"/>
            <p:cNvSpPr>
              <a:spLocks noChangeArrowheads="1"/>
            </p:cNvSpPr>
            <p:nvPr/>
          </p:nvSpPr>
          <p:spPr bwMode="auto">
            <a:xfrm>
              <a:off x="5674765" y="4238122"/>
              <a:ext cx="583721" cy="54862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43" name="Rectangle 213"/>
            <p:cNvSpPr>
              <a:spLocks noChangeArrowheads="1"/>
            </p:cNvSpPr>
            <p:nvPr/>
          </p:nvSpPr>
          <p:spPr bwMode="auto">
            <a:xfrm>
              <a:off x="5674765" y="4238122"/>
              <a:ext cx="583721" cy="548623"/>
            </a:xfrm>
            <a:prstGeom prst="rect">
              <a:avLst/>
            </a:prstGeom>
            <a:noFill/>
            <a:ln w="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44" name="Rectangle 215"/>
            <p:cNvSpPr>
              <a:spLocks noChangeArrowheads="1"/>
            </p:cNvSpPr>
            <p:nvPr/>
          </p:nvSpPr>
          <p:spPr bwMode="auto">
            <a:xfrm>
              <a:off x="5820696" y="4420997"/>
              <a:ext cx="291860" cy="274312"/>
            </a:xfrm>
            <a:prstGeom prst="rect">
              <a:avLst/>
            </a:prstGeom>
            <a:solidFill>
              <a:srgbClr val="C7FA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45" name="Freeform 216"/>
            <p:cNvSpPr>
              <a:spLocks noEditPoints="1"/>
            </p:cNvSpPr>
            <p:nvPr/>
          </p:nvSpPr>
          <p:spPr bwMode="auto">
            <a:xfrm>
              <a:off x="5817001" y="4417302"/>
              <a:ext cx="299249" cy="281701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16" y="104"/>
                </a:cxn>
                <a:cxn ang="0">
                  <a:pos x="0" y="104"/>
                </a:cxn>
                <a:cxn ang="0">
                  <a:pos x="16" y="184"/>
                </a:cxn>
                <a:cxn ang="0">
                  <a:pos x="8" y="176"/>
                </a:cxn>
                <a:cxn ang="0">
                  <a:pos x="8" y="272"/>
                </a:cxn>
                <a:cxn ang="0">
                  <a:pos x="16" y="264"/>
                </a:cxn>
                <a:cxn ang="0">
                  <a:pos x="0" y="344"/>
                </a:cxn>
                <a:cxn ang="0">
                  <a:pos x="16" y="424"/>
                </a:cxn>
                <a:cxn ang="0">
                  <a:pos x="0" y="424"/>
                </a:cxn>
                <a:cxn ang="0">
                  <a:pos x="16" y="504"/>
                </a:cxn>
                <a:cxn ang="0">
                  <a:pos x="8" y="496"/>
                </a:cxn>
                <a:cxn ang="0">
                  <a:pos x="16" y="584"/>
                </a:cxn>
                <a:cxn ang="0">
                  <a:pos x="8" y="576"/>
                </a:cxn>
                <a:cxn ang="0">
                  <a:pos x="88" y="592"/>
                </a:cxn>
                <a:cxn ang="0">
                  <a:pos x="168" y="576"/>
                </a:cxn>
                <a:cxn ang="0">
                  <a:pos x="168" y="592"/>
                </a:cxn>
                <a:cxn ang="0">
                  <a:pos x="248" y="576"/>
                </a:cxn>
                <a:cxn ang="0">
                  <a:pos x="240" y="584"/>
                </a:cxn>
                <a:cxn ang="0">
                  <a:pos x="336" y="584"/>
                </a:cxn>
                <a:cxn ang="0">
                  <a:pos x="328" y="576"/>
                </a:cxn>
                <a:cxn ang="0">
                  <a:pos x="408" y="592"/>
                </a:cxn>
                <a:cxn ang="0">
                  <a:pos x="488" y="576"/>
                </a:cxn>
                <a:cxn ang="0">
                  <a:pos x="488" y="592"/>
                </a:cxn>
                <a:cxn ang="0">
                  <a:pos x="568" y="576"/>
                </a:cxn>
                <a:cxn ang="0">
                  <a:pos x="560" y="584"/>
                </a:cxn>
                <a:cxn ang="0">
                  <a:pos x="584" y="511"/>
                </a:cxn>
                <a:cxn ang="0">
                  <a:pos x="576" y="519"/>
                </a:cxn>
                <a:cxn ang="0">
                  <a:pos x="592" y="439"/>
                </a:cxn>
                <a:cxn ang="0">
                  <a:pos x="576" y="359"/>
                </a:cxn>
                <a:cxn ang="0">
                  <a:pos x="592" y="359"/>
                </a:cxn>
                <a:cxn ang="0">
                  <a:pos x="576" y="279"/>
                </a:cxn>
                <a:cxn ang="0">
                  <a:pos x="584" y="287"/>
                </a:cxn>
                <a:cxn ang="0">
                  <a:pos x="584" y="191"/>
                </a:cxn>
                <a:cxn ang="0">
                  <a:pos x="576" y="199"/>
                </a:cxn>
                <a:cxn ang="0">
                  <a:pos x="592" y="119"/>
                </a:cxn>
                <a:cxn ang="0">
                  <a:pos x="576" y="39"/>
                </a:cxn>
                <a:cxn ang="0">
                  <a:pos x="592" y="39"/>
                </a:cxn>
                <a:cxn ang="0">
                  <a:pos x="535" y="16"/>
                </a:cxn>
                <a:cxn ang="0">
                  <a:pos x="543" y="8"/>
                </a:cxn>
                <a:cxn ang="0">
                  <a:pos x="447" y="8"/>
                </a:cxn>
                <a:cxn ang="0">
                  <a:pos x="455" y="16"/>
                </a:cxn>
                <a:cxn ang="0">
                  <a:pos x="375" y="0"/>
                </a:cxn>
                <a:cxn ang="0">
                  <a:pos x="295" y="16"/>
                </a:cxn>
                <a:cxn ang="0">
                  <a:pos x="295" y="0"/>
                </a:cxn>
                <a:cxn ang="0">
                  <a:pos x="215" y="16"/>
                </a:cxn>
                <a:cxn ang="0">
                  <a:pos x="223" y="8"/>
                </a:cxn>
                <a:cxn ang="0">
                  <a:pos x="127" y="8"/>
                </a:cxn>
                <a:cxn ang="0">
                  <a:pos x="135" y="16"/>
                </a:cxn>
                <a:cxn ang="0">
                  <a:pos x="55" y="0"/>
                </a:cxn>
              </a:cxnLst>
              <a:rect l="0" t="0" r="r" b="b"/>
              <a:pathLst>
                <a:path w="592" h="592">
                  <a:moveTo>
                    <a:pt x="16" y="24"/>
                  </a:moveTo>
                  <a:lnTo>
                    <a:pt x="16" y="24"/>
                  </a:lnTo>
                  <a:cubicBezTo>
                    <a:pt x="16" y="28"/>
                    <a:pt x="12" y="32"/>
                    <a:pt x="8" y="32"/>
                  </a:cubicBezTo>
                  <a:cubicBezTo>
                    <a:pt x="3" y="32"/>
                    <a:pt x="0" y="28"/>
                    <a:pt x="0" y="24"/>
                  </a:cubicBezTo>
                  <a:lnTo>
                    <a:pt x="0" y="24"/>
                  </a:lnTo>
                  <a:cubicBezTo>
                    <a:pt x="0" y="19"/>
                    <a:pt x="3" y="16"/>
                    <a:pt x="8" y="16"/>
                  </a:cubicBezTo>
                  <a:cubicBezTo>
                    <a:pt x="12" y="16"/>
                    <a:pt x="16" y="19"/>
                    <a:pt x="16" y="24"/>
                  </a:cubicBezTo>
                  <a:close/>
                  <a:moveTo>
                    <a:pt x="16" y="104"/>
                  </a:moveTo>
                  <a:lnTo>
                    <a:pt x="16" y="104"/>
                  </a:lnTo>
                  <a:cubicBezTo>
                    <a:pt x="16" y="108"/>
                    <a:pt x="12" y="112"/>
                    <a:pt x="8" y="112"/>
                  </a:cubicBezTo>
                  <a:cubicBezTo>
                    <a:pt x="3" y="112"/>
                    <a:pt x="0" y="108"/>
                    <a:pt x="0" y="104"/>
                  </a:cubicBezTo>
                  <a:lnTo>
                    <a:pt x="0" y="104"/>
                  </a:lnTo>
                  <a:cubicBezTo>
                    <a:pt x="0" y="99"/>
                    <a:pt x="3" y="96"/>
                    <a:pt x="8" y="96"/>
                  </a:cubicBezTo>
                  <a:cubicBezTo>
                    <a:pt x="12" y="96"/>
                    <a:pt x="16" y="99"/>
                    <a:pt x="16" y="104"/>
                  </a:cubicBezTo>
                  <a:close/>
                  <a:moveTo>
                    <a:pt x="16" y="184"/>
                  </a:moveTo>
                  <a:lnTo>
                    <a:pt x="16" y="184"/>
                  </a:lnTo>
                  <a:cubicBezTo>
                    <a:pt x="16" y="188"/>
                    <a:pt x="12" y="192"/>
                    <a:pt x="8" y="192"/>
                  </a:cubicBezTo>
                  <a:cubicBezTo>
                    <a:pt x="3" y="192"/>
                    <a:pt x="0" y="188"/>
                    <a:pt x="0" y="184"/>
                  </a:cubicBezTo>
                  <a:lnTo>
                    <a:pt x="0" y="184"/>
                  </a:lnTo>
                  <a:cubicBezTo>
                    <a:pt x="0" y="179"/>
                    <a:pt x="3" y="176"/>
                    <a:pt x="8" y="176"/>
                  </a:cubicBezTo>
                  <a:cubicBezTo>
                    <a:pt x="12" y="176"/>
                    <a:pt x="16" y="179"/>
                    <a:pt x="16" y="184"/>
                  </a:cubicBezTo>
                  <a:close/>
                  <a:moveTo>
                    <a:pt x="16" y="264"/>
                  </a:moveTo>
                  <a:lnTo>
                    <a:pt x="16" y="264"/>
                  </a:lnTo>
                  <a:cubicBezTo>
                    <a:pt x="16" y="268"/>
                    <a:pt x="12" y="272"/>
                    <a:pt x="8" y="272"/>
                  </a:cubicBezTo>
                  <a:cubicBezTo>
                    <a:pt x="3" y="272"/>
                    <a:pt x="0" y="268"/>
                    <a:pt x="0" y="264"/>
                  </a:cubicBezTo>
                  <a:lnTo>
                    <a:pt x="0" y="264"/>
                  </a:lnTo>
                  <a:cubicBezTo>
                    <a:pt x="0" y="259"/>
                    <a:pt x="3" y="256"/>
                    <a:pt x="8" y="256"/>
                  </a:cubicBezTo>
                  <a:cubicBezTo>
                    <a:pt x="12" y="256"/>
                    <a:pt x="16" y="259"/>
                    <a:pt x="16" y="264"/>
                  </a:cubicBezTo>
                  <a:close/>
                  <a:moveTo>
                    <a:pt x="16" y="344"/>
                  </a:moveTo>
                  <a:lnTo>
                    <a:pt x="16" y="344"/>
                  </a:lnTo>
                  <a:cubicBezTo>
                    <a:pt x="16" y="348"/>
                    <a:pt x="12" y="352"/>
                    <a:pt x="8" y="352"/>
                  </a:cubicBezTo>
                  <a:cubicBezTo>
                    <a:pt x="3" y="352"/>
                    <a:pt x="0" y="348"/>
                    <a:pt x="0" y="344"/>
                  </a:cubicBezTo>
                  <a:lnTo>
                    <a:pt x="0" y="344"/>
                  </a:lnTo>
                  <a:cubicBezTo>
                    <a:pt x="0" y="339"/>
                    <a:pt x="3" y="336"/>
                    <a:pt x="8" y="336"/>
                  </a:cubicBezTo>
                  <a:cubicBezTo>
                    <a:pt x="12" y="336"/>
                    <a:pt x="16" y="339"/>
                    <a:pt x="16" y="344"/>
                  </a:cubicBezTo>
                  <a:close/>
                  <a:moveTo>
                    <a:pt x="16" y="424"/>
                  </a:moveTo>
                  <a:lnTo>
                    <a:pt x="16" y="424"/>
                  </a:lnTo>
                  <a:cubicBezTo>
                    <a:pt x="16" y="428"/>
                    <a:pt x="12" y="432"/>
                    <a:pt x="8" y="432"/>
                  </a:cubicBezTo>
                  <a:cubicBezTo>
                    <a:pt x="3" y="432"/>
                    <a:pt x="0" y="428"/>
                    <a:pt x="0" y="424"/>
                  </a:cubicBezTo>
                  <a:lnTo>
                    <a:pt x="0" y="424"/>
                  </a:lnTo>
                  <a:cubicBezTo>
                    <a:pt x="0" y="419"/>
                    <a:pt x="3" y="416"/>
                    <a:pt x="8" y="416"/>
                  </a:cubicBezTo>
                  <a:cubicBezTo>
                    <a:pt x="12" y="416"/>
                    <a:pt x="16" y="419"/>
                    <a:pt x="16" y="424"/>
                  </a:cubicBezTo>
                  <a:close/>
                  <a:moveTo>
                    <a:pt x="16" y="504"/>
                  </a:moveTo>
                  <a:lnTo>
                    <a:pt x="16" y="504"/>
                  </a:lnTo>
                  <a:cubicBezTo>
                    <a:pt x="16" y="508"/>
                    <a:pt x="12" y="512"/>
                    <a:pt x="8" y="512"/>
                  </a:cubicBezTo>
                  <a:cubicBezTo>
                    <a:pt x="3" y="512"/>
                    <a:pt x="0" y="508"/>
                    <a:pt x="0" y="504"/>
                  </a:cubicBezTo>
                  <a:lnTo>
                    <a:pt x="0" y="504"/>
                  </a:lnTo>
                  <a:cubicBezTo>
                    <a:pt x="0" y="499"/>
                    <a:pt x="3" y="496"/>
                    <a:pt x="8" y="496"/>
                  </a:cubicBezTo>
                  <a:cubicBezTo>
                    <a:pt x="12" y="496"/>
                    <a:pt x="16" y="499"/>
                    <a:pt x="16" y="504"/>
                  </a:cubicBezTo>
                  <a:close/>
                  <a:moveTo>
                    <a:pt x="8" y="576"/>
                  </a:moveTo>
                  <a:lnTo>
                    <a:pt x="8" y="576"/>
                  </a:lnTo>
                  <a:cubicBezTo>
                    <a:pt x="12" y="576"/>
                    <a:pt x="16" y="579"/>
                    <a:pt x="16" y="584"/>
                  </a:cubicBezTo>
                  <a:cubicBezTo>
                    <a:pt x="16" y="588"/>
                    <a:pt x="12" y="592"/>
                    <a:pt x="8" y="592"/>
                  </a:cubicBezTo>
                  <a:lnTo>
                    <a:pt x="8" y="592"/>
                  </a:lnTo>
                  <a:cubicBezTo>
                    <a:pt x="3" y="592"/>
                    <a:pt x="0" y="588"/>
                    <a:pt x="0" y="584"/>
                  </a:cubicBezTo>
                  <a:cubicBezTo>
                    <a:pt x="0" y="579"/>
                    <a:pt x="3" y="576"/>
                    <a:pt x="8" y="576"/>
                  </a:cubicBezTo>
                  <a:close/>
                  <a:moveTo>
                    <a:pt x="88" y="576"/>
                  </a:moveTo>
                  <a:lnTo>
                    <a:pt x="88" y="576"/>
                  </a:lnTo>
                  <a:cubicBezTo>
                    <a:pt x="92" y="576"/>
                    <a:pt x="96" y="579"/>
                    <a:pt x="96" y="584"/>
                  </a:cubicBezTo>
                  <a:cubicBezTo>
                    <a:pt x="96" y="588"/>
                    <a:pt x="92" y="592"/>
                    <a:pt x="88" y="592"/>
                  </a:cubicBezTo>
                  <a:lnTo>
                    <a:pt x="88" y="592"/>
                  </a:lnTo>
                  <a:cubicBezTo>
                    <a:pt x="83" y="592"/>
                    <a:pt x="80" y="588"/>
                    <a:pt x="80" y="584"/>
                  </a:cubicBezTo>
                  <a:cubicBezTo>
                    <a:pt x="80" y="579"/>
                    <a:pt x="83" y="576"/>
                    <a:pt x="88" y="576"/>
                  </a:cubicBezTo>
                  <a:close/>
                  <a:moveTo>
                    <a:pt x="168" y="576"/>
                  </a:moveTo>
                  <a:lnTo>
                    <a:pt x="168" y="576"/>
                  </a:lnTo>
                  <a:cubicBezTo>
                    <a:pt x="172" y="576"/>
                    <a:pt x="176" y="579"/>
                    <a:pt x="176" y="584"/>
                  </a:cubicBezTo>
                  <a:cubicBezTo>
                    <a:pt x="176" y="588"/>
                    <a:pt x="172" y="592"/>
                    <a:pt x="168" y="592"/>
                  </a:cubicBezTo>
                  <a:lnTo>
                    <a:pt x="168" y="592"/>
                  </a:lnTo>
                  <a:cubicBezTo>
                    <a:pt x="163" y="592"/>
                    <a:pt x="160" y="588"/>
                    <a:pt x="160" y="584"/>
                  </a:cubicBezTo>
                  <a:cubicBezTo>
                    <a:pt x="160" y="579"/>
                    <a:pt x="163" y="576"/>
                    <a:pt x="168" y="576"/>
                  </a:cubicBezTo>
                  <a:close/>
                  <a:moveTo>
                    <a:pt x="248" y="576"/>
                  </a:moveTo>
                  <a:lnTo>
                    <a:pt x="248" y="576"/>
                  </a:lnTo>
                  <a:cubicBezTo>
                    <a:pt x="252" y="576"/>
                    <a:pt x="256" y="579"/>
                    <a:pt x="256" y="584"/>
                  </a:cubicBezTo>
                  <a:cubicBezTo>
                    <a:pt x="256" y="588"/>
                    <a:pt x="252" y="592"/>
                    <a:pt x="248" y="592"/>
                  </a:cubicBezTo>
                  <a:lnTo>
                    <a:pt x="248" y="592"/>
                  </a:lnTo>
                  <a:cubicBezTo>
                    <a:pt x="243" y="592"/>
                    <a:pt x="240" y="588"/>
                    <a:pt x="240" y="584"/>
                  </a:cubicBezTo>
                  <a:cubicBezTo>
                    <a:pt x="240" y="579"/>
                    <a:pt x="243" y="576"/>
                    <a:pt x="248" y="576"/>
                  </a:cubicBezTo>
                  <a:close/>
                  <a:moveTo>
                    <a:pt x="328" y="576"/>
                  </a:moveTo>
                  <a:lnTo>
                    <a:pt x="328" y="576"/>
                  </a:lnTo>
                  <a:cubicBezTo>
                    <a:pt x="332" y="576"/>
                    <a:pt x="336" y="579"/>
                    <a:pt x="336" y="584"/>
                  </a:cubicBezTo>
                  <a:cubicBezTo>
                    <a:pt x="336" y="588"/>
                    <a:pt x="332" y="592"/>
                    <a:pt x="328" y="592"/>
                  </a:cubicBezTo>
                  <a:lnTo>
                    <a:pt x="328" y="592"/>
                  </a:lnTo>
                  <a:cubicBezTo>
                    <a:pt x="323" y="592"/>
                    <a:pt x="320" y="588"/>
                    <a:pt x="320" y="584"/>
                  </a:cubicBezTo>
                  <a:cubicBezTo>
                    <a:pt x="320" y="579"/>
                    <a:pt x="323" y="576"/>
                    <a:pt x="328" y="576"/>
                  </a:cubicBezTo>
                  <a:close/>
                  <a:moveTo>
                    <a:pt x="408" y="576"/>
                  </a:moveTo>
                  <a:lnTo>
                    <a:pt x="408" y="576"/>
                  </a:lnTo>
                  <a:cubicBezTo>
                    <a:pt x="412" y="576"/>
                    <a:pt x="416" y="579"/>
                    <a:pt x="416" y="584"/>
                  </a:cubicBezTo>
                  <a:cubicBezTo>
                    <a:pt x="416" y="588"/>
                    <a:pt x="412" y="592"/>
                    <a:pt x="408" y="592"/>
                  </a:cubicBezTo>
                  <a:lnTo>
                    <a:pt x="408" y="592"/>
                  </a:lnTo>
                  <a:cubicBezTo>
                    <a:pt x="403" y="592"/>
                    <a:pt x="400" y="588"/>
                    <a:pt x="400" y="584"/>
                  </a:cubicBezTo>
                  <a:cubicBezTo>
                    <a:pt x="400" y="579"/>
                    <a:pt x="403" y="576"/>
                    <a:pt x="408" y="576"/>
                  </a:cubicBezTo>
                  <a:close/>
                  <a:moveTo>
                    <a:pt x="488" y="576"/>
                  </a:moveTo>
                  <a:lnTo>
                    <a:pt x="488" y="576"/>
                  </a:lnTo>
                  <a:cubicBezTo>
                    <a:pt x="492" y="576"/>
                    <a:pt x="496" y="579"/>
                    <a:pt x="496" y="584"/>
                  </a:cubicBezTo>
                  <a:cubicBezTo>
                    <a:pt x="496" y="588"/>
                    <a:pt x="492" y="592"/>
                    <a:pt x="488" y="592"/>
                  </a:cubicBezTo>
                  <a:lnTo>
                    <a:pt x="488" y="592"/>
                  </a:lnTo>
                  <a:cubicBezTo>
                    <a:pt x="483" y="592"/>
                    <a:pt x="480" y="588"/>
                    <a:pt x="480" y="584"/>
                  </a:cubicBezTo>
                  <a:cubicBezTo>
                    <a:pt x="480" y="579"/>
                    <a:pt x="483" y="576"/>
                    <a:pt x="488" y="576"/>
                  </a:cubicBezTo>
                  <a:close/>
                  <a:moveTo>
                    <a:pt x="568" y="576"/>
                  </a:moveTo>
                  <a:lnTo>
                    <a:pt x="568" y="576"/>
                  </a:lnTo>
                  <a:cubicBezTo>
                    <a:pt x="572" y="576"/>
                    <a:pt x="576" y="579"/>
                    <a:pt x="576" y="584"/>
                  </a:cubicBezTo>
                  <a:cubicBezTo>
                    <a:pt x="576" y="588"/>
                    <a:pt x="572" y="592"/>
                    <a:pt x="568" y="592"/>
                  </a:cubicBezTo>
                  <a:lnTo>
                    <a:pt x="568" y="592"/>
                  </a:lnTo>
                  <a:cubicBezTo>
                    <a:pt x="563" y="592"/>
                    <a:pt x="560" y="588"/>
                    <a:pt x="560" y="584"/>
                  </a:cubicBezTo>
                  <a:cubicBezTo>
                    <a:pt x="560" y="579"/>
                    <a:pt x="563" y="576"/>
                    <a:pt x="568" y="576"/>
                  </a:cubicBezTo>
                  <a:close/>
                  <a:moveTo>
                    <a:pt x="576" y="519"/>
                  </a:moveTo>
                  <a:lnTo>
                    <a:pt x="576" y="519"/>
                  </a:lnTo>
                  <a:cubicBezTo>
                    <a:pt x="576" y="515"/>
                    <a:pt x="579" y="511"/>
                    <a:pt x="584" y="511"/>
                  </a:cubicBezTo>
                  <a:cubicBezTo>
                    <a:pt x="588" y="511"/>
                    <a:pt x="592" y="515"/>
                    <a:pt x="592" y="519"/>
                  </a:cubicBezTo>
                  <a:lnTo>
                    <a:pt x="592" y="519"/>
                  </a:lnTo>
                  <a:cubicBezTo>
                    <a:pt x="592" y="524"/>
                    <a:pt x="588" y="527"/>
                    <a:pt x="584" y="527"/>
                  </a:cubicBezTo>
                  <a:cubicBezTo>
                    <a:pt x="579" y="527"/>
                    <a:pt x="576" y="524"/>
                    <a:pt x="576" y="519"/>
                  </a:cubicBezTo>
                  <a:close/>
                  <a:moveTo>
                    <a:pt x="576" y="439"/>
                  </a:moveTo>
                  <a:lnTo>
                    <a:pt x="576" y="439"/>
                  </a:lnTo>
                  <a:cubicBezTo>
                    <a:pt x="576" y="435"/>
                    <a:pt x="579" y="431"/>
                    <a:pt x="584" y="431"/>
                  </a:cubicBezTo>
                  <a:cubicBezTo>
                    <a:pt x="588" y="431"/>
                    <a:pt x="592" y="435"/>
                    <a:pt x="592" y="439"/>
                  </a:cubicBezTo>
                  <a:lnTo>
                    <a:pt x="592" y="439"/>
                  </a:lnTo>
                  <a:cubicBezTo>
                    <a:pt x="592" y="444"/>
                    <a:pt x="588" y="447"/>
                    <a:pt x="584" y="447"/>
                  </a:cubicBezTo>
                  <a:cubicBezTo>
                    <a:pt x="579" y="447"/>
                    <a:pt x="576" y="444"/>
                    <a:pt x="576" y="439"/>
                  </a:cubicBezTo>
                  <a:close/>
                  <a:moveTo>
                    <a:pt x="576" y="359"/>
                  </a:moveTo>
                  <a:lnTo>
                    <a:pt x="576" y="359"/>
                  </a:lnTo>
                  <a:cubicBezTo>
                    <a:pt x="576" y="355"/>
                    <a:pt x="579" y="351"/>
                    <a:pt x="584" y="351"/>
                  </a:cubicBezTo>
                  <a:cubicBezTo>
                    <a:pt x="588" y="351"/>
                    <a:pt x="592" y="355"/>
                    <a:pt x="592" y="359"/>
                  </a:cubicBezTo>
                  <a:lnTo>
                    <a:pt x="592" y="359"/>
                  </a:lnTo>
                  <a:cubicBezTo>
                    <a:pt x="592" y="364"/>
                    <a:pt x="588" y="367"/>
                    <a:pt x="584" y="367"/>
                  </a:cubicBezTo>
                  <a:cubicBezTo>
                    <a:pt x="579" y="367"/>
                    <a:pt x="576" y="364"/>
                    <a:pt x="576" y="359"/>
                  </a:cubicBezTo>
                  <a:close/>
                  <a:moveTo>
                    <a:pt x="576" y="279"/>
                  </a:moveTo>
                  <a:lnTo>
                    <a:pt x="576" y="279"/>
                  </a:lnTo>
                  <a:cubicBezTo>
                    <a:pt x="576" y="275"/>
                    <a:pt x="579" y="271"/>
                    <a:pt x="584" y="271"/>
                  </a:cubicBezTo>
                  <a:cubicBezTo>
                    <a:pt x="588" y="271"/>
                    <a:pt x="592" y="275"/>
                    <a:pt x="592" y="279"/>
                  </a:cubicBezTo>
                  <a:lnTo>
                    <a:pt x="592" y="279"/>
                  </a:lnTo>
                  <a:cubicBezTo>
                    <a:pt x="592" y="284"/>
                    <a:pt x="588" y="287"/>
                    <a:pt x="584" y="287"/>
                  </a:cubicBezTo>
                  <a:cubicBezTo>
                    <a:pt x="579" y="287"/>
                    <a:pt x="576" y="284"/>
                    <a:pt x="576" y="279"/>
                  </a:cubicBezTo>
                  <a:close/>
                  <a:moveTo>
                    <a:pt x="576" y="199"/>
                  </a:moveTo>
                  <a:lnTo>
                    <a:pt x="576" y="199"/>
                  </a:lnTo>
                  <a:cubicBezTo>
                    <a:pt x="576" y="195"/>
                    <a:pt x="579" y="191"/>
                    <a:pt x="584" y="191"/>
                  </a:cubicBezTo>
                  <a:cubicBezTo>
                    <a:pt x="588" y="191"/>
                    <a:pt x="592" y="195"/>
                    <a:pt x="592" y="199"/>
                  </a:cubicBezTo>
                  <a:lnTo>
                    <a:pt x="592" y="199"/>
                  </a:lnTo>
                  <a:cubicBezTo>
                    <a:pt x="592" y="204"/>
                    <a:pt x="588" y="207"/>
                    <a:pt x="584" y="207"/>
                  </a:cubicBezTo>
                  <a:cubicBezTo>
                    <a:pt x="579" y="207"/>
                    <a:pt x="576" y="204"/>
                    <a:pt x="576" y="199"/>
                  </a:cubicBezTo>
                  <a:close/>
                  <a:moveTo>
                    <a:pt x="576" y="119"/>
                  </a:moveTo>
                  <a:lnTo>
                    <a:pt x="576" y="119"/>
                  </a:lnTo>
                  <a:cubicBezTo>
                    <a:pt x="576" y="115"/>
                    <a:pt x="579" y="111"/>
                    <a:pt x="584" y="111"/>
                  </a:cubicBezTo>
                  <a:cubicBezTo>
                    <a:pt x="588" y="111"/>
                    <a:pt x="592" y="115"/>
                    <a:pt x="592" y="119"/>
                  </a:cubicBezTo>
                  <a:lnTo>
                    <a:pt x="592" y="119"/>
                  </a:lnTo>
                  <a:cubicBezTo>
                    <a:pt x="592" y="124"/>
                    <a:pt x="588" y="127"/>
                    <a:pt x="584" y="127"/>
                  </a:cubicBezTo>
                  <a:cubicBezTo>
                    <a:pt x="579" y="127"/>
                    <a:pt x="576" y="124"/>
                    <a:pt x="576" y="119"/>
                  </a:cubicBezTo>
                  <a:close/>
                  <a:moveTo>
                    <a:pt x="576" y="39"/>
                  </a:moveTo>
                  <a:lnTo>
                    <a:pt x="576" y="39"/>
                  </a:lnTo>
                  <a:cubicBezTo>
                    <a:pt x="576" y="35"/>
                    <a:pt x="579" y="31"/>
                    <a:pt x="584" y="31"/>
                  </a:cubicBezTo>
                  <a:cubicBezTo>
                    <a:pt x="588" y="31"/>
                    <a:pt x="592" y="35"/>
                    <a:pt x="592" y="39"/>
                  </a:cubicBezTo>
                  <a:lnTo>
                    <a:pt x="592" y="39"/>
                  </a:lnTo>
                  <a:cubicBezTo>
                    <a:pt x="592" y="44"/>
                    <a:pt x="588" y="47"/>
                    <a:pt x="584" y="47"/>
                  </a:cubicBezTo>
                  <a:cubicBezTo>
                    <a:pt x="579" y="47"/>
                    <a:pt x="576" y="44"/>
                    <a:pt x="576" y="39"/>
                  </a:cubicBezTo>
                  <a:close/>
                  <a:moveTo>
                    <a:pt x="535" y="16"/>
                  </a:moveTo>
                  <a:lnTo>
                    <a:pt x="535" y="16"/>
                  </a:lnTo>
                  <a:cubicBezTo>
                    <a:pt x="531" y="16"/>
                    <a:pt x="527" y="12"/>
                    <a:pt x="527" y="8"/>
                  </a:cubicBezTo>
                  <a:cubicBezTo>
                    <a:pt x="527" y="3"/>
                    <a:pt x="531" y="0"/>
                    <a:pt x="535" y="0"/>
                  </a:cubicBezTo>
                  <a:lnTo>
                    <a:pt x="535" y="0"/>
                  </a:lnTo>
                  <a:cubicBezTo>
                    <a:pt x="540" y="0"/>
                    <a:pt x="543" y="3"/>
                    <a:pt x="543" y="8"/>
                  </a:cubicBezTo>
                  <a:cubicBezTo>
                    <a:pt x="543" y="12"/>
                    <a:pt x="540" y="16"/>
                    <a:pt x="535" y="16"/>
                  </a:cubicBezTo>
                  <a:close/>
                  <a:moveTo>
                    <a:pt x="455" y="16"/>
                  </a:moveTo>
                  <a:lnTo>
                    <a:pt x="455" y="16"/>
                  </a:lnTo>
                  <a:cubicBezTo>
                    <a:pt x="451" y="16"/>
                    <a:pt x="447" y="12"/>
                    <a:pt x="447" y="8"/>
                  </a:cubicBezTo>
                  <a:cubicBezTo>
                    <a:pt x="447" y="3"/>
                    <a:pt x="451" y="0"/>
                    <a:pt x="455" y="0"/>
                  </a:cubicBezTo>
                  <a:lnTo>
                    <a:pt x="455" y="0"/>
                  </a:lnTo>
                  <a:cubicBezTo>
                    <a:pt x="460" y="0"/>
                    <a:pt x="463" y="3"/>
                    <a:pt x="463" y="8"/>
                  </a:cubicBezTo>
                  <a:cubicBezTo>
                    <a:pt x="463" y="12"/>
                    <a:pt x="460" y="16"/>
                    <a:pt x="455" y="16"/>
                  </a:cubicBezTo>
                  <a:close/>
                  <a:moveTo>
                    <a:pt x="375" y="16"/>
                  </a:moveTo>
                  <a:lnTo>
                    <a:pt x="375" y="16"/>
                  </a:lnTo>
                  <a:cubicBezTo>
                    <a:pt x="371" y="16"/>
                    <a:pt x="367" y="12"/>
                    <a:pt x="367" y="8"/>
                  </a:cubicBezTo>
                  <a:cubicBezTo>
                    <a:pt x="367" y="3"/>
                    <a:pt x="371" y="0"/>
                    <a:pt x="375" y="0"/>
                  </a:cubicBezTo>
                  <a:lnTo>
                    <a:pt x="375" y="0"/>
                  </a:lnTo>
                  <a:cubicBezTo>
                    <a:pt x="380" y="0"/>
                    <a:pt x="383" y="3"/>
                    <a:pt x="383" y="8"/>
                  </a:cubicBezTo>
                  <a:cubicBezTo>
                    <a:pt x="383" y="12"/>
                    <a:pt x="380" y="16"/>
                    <a:pt x="375" y="16"/>
                  </a:cubicBezTo>
                  <a:close/>
                  <a:moveTo>
                    <a:pt x="295" y="16"/>
                  </a:moveTo>
                  <a:lnTo>
                    <a:pt x="295" y="16"/>
                  </a:lnTo>
                  <a:cubicBezTo>
                    <a:pt x="291" y="16"/>
                    <a:pt x="287" y="12"/>
                    <a:pt x="287" y="8"/>
                  </a:cubicBezTo>
                  <a:cubicBezTo>
                    <a:pt x="287" y="3"/>
                    <a:pt x="291" y="0"/>
                    <a:pt x="295" y="0"/>
                  </a:cubicBezTo>
                  <a:lnTo>
                    <a:pt x="295" y="0"/>
                  </a:lnTo>
                  <a:cubicBezTo>
                    <a:pt x="300" y="0"/>
                    <a:pt x="303" y="3"/>
                    <a:pt x="303" y="8"/>
                  </a:cubicBezTo>
                  <a:cubicBezTo>
                    <a:pt x="303" y="12"/>
                    <a:pt x="300" y="16"/>
                    <a:pt x="295" y="16"/>
                  </a:cubicBezTo>
                  <a:close/>
                  <a:moveTo>
                    <a:pt x="215" y="16"/>
                  </a:moveTo>
                  <a:lnTo>
                    <a:pt x="215" y="16"/>
                  </a:lnTo>
                  <a:cubicBezTo>
                    <a:pt x="211" y="16"/>
                    <a:pt x="207" y="12"/>
                    <a:pt x="207" y="8"/>
                  </a:cubicBezTo>
                  <a:cubicBezTo>
                    <a:pt x="207" y="3"/>
                    <a:pt x="211" y="0"/>
                    <a:pt x="215" y="0"/>
                  </a:cubicBezTo>
                  <a:lnTo>
                    <a:pt x="215" y="0"/>
                  </a:lnTo>
                  <a:cubicBezTo>
                    <a:pt x="220" y="0"/>
                    <a:pt x="223" y="3"/>
                    <a:pt x="223" y="8"/>
                  </a:cubicBezTo>
                  <a:cubicBezTo>
                    <a:pt x="223" y="12"/>
                    <a:pt x="220" y="16"/>
                    <a:pt x="215" y="16"/>
                  </a:cubicBezTo>
                  <a:close/>
                  <a:moveTo>
                    <a:pt x="135" y="16"/>
                  </a:moveTo>
                  <a:lnTo>
                    <a:pt x="135" y="16"/>
                  </a:lnTo>
                  <a:cubicBezTo>
                    <a:pt x="131" y="16"/>
                    <a:pt x="127" y="12"/>
                    <a:pt x="127" y="8"/>
                  </a:cubicBezTo>
                  <a:cubicBezTo>
                    <a:pt x="127" y="3"/>
                    <a:pt x="131" y="0"/>
                    <a:pt x="135" y="0"/>
                  </a:cubicBezTo>
                  <a:lnTo>
                    <a:pt x="135" y="0"/>
                  </a:lnTo>
                  <a:cubicBezTo>
                    <a:pt x="140" y="0"/>
                    <a:pt x="143" y="3"/>
                    <a:pt x="143" y="8"/>
                  </a:cubicBezTo>
                  <a:cubicBezTo>
                    <a:pt x="143" y="12"/>
                    <a:pt x="140" y="16"/>
                    <a:pt x="135" y="16"/>
                  </a:cubicBezTo>
                  <a:close/>
                  <a:moveTo>
                    <a:pt x="55" y="16"/>
                  </a:moveTo>
                  <a:lnTo>
                    <a:pt x="55" y="16"/>
                  </a:lnTo>
                  <a:cubicBezTo>
                    <a:pt x="51" y="16"/>
                    <a:pt x="47" y="12"/>
                    <a:pt x="47" y="8"/>
                  </a:cubicBezTo>
                  <a:cubicBezTo>
                    <a:pt x="47" y="3"/>
                    <a:pt x="51" y="0"/>
                    <a:pt x="55" y="0"/>
                  </a:cubicBezTo>
                  <a:lnTo>
                    <a:pt x="55" y="0"/>
                  </a:lnTo>
                  <a:cubicBezTo>
                    <a:pt x="60" y="0"/>
                    <a:pt x="63" y="3"/>
                    <a:pt x="63" y="8"/>
                  </a:cubicBezTo>
                  <a:cubicBezTo>
                    <a:pt x="63" y="12"/>
                    <a:pt x="60" y="16"/>
                    <a:pt x="55" y="16"/>
                  </a:cubicBezTo>
                  <a:close/>
                </a:path>
              </a:pathLst>
            </a:custGeom>
            <a:solidFill>
              <a:srgbClr val="000000"/>
            </a:solidFill>
            <a:ln w="9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46" name="Rectangle 217"/>
            <p:cNvSpPr>
              <a:spLocks noChangeArrowheads="1"/>
            </p:cNvSpPr>
            <p:nvPr/>
          </p:nvSpPr>
          <p:spPr bwMode="auto">
            <a:xfrm>
              <a:off x="7183018" y="3185209"/>
              <a:ext cx="291860" cy="275235"/>
            </a:xfrm>
            <a:prstGeom prst="rect">
              <a:avLst/>
            </a:prstGeom>
            <a:solidFill>
              <a:srgbClr val="C7FA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47" name="Rectangle 218"/>
            <p:cNvSpPr>
              <a:spLocks noChangeArrowheads="1"/>
            </p:cNvSpPr>
            <p:nvPr/>
          </p:nvSpPr>
          <p:spPr bwMode="auto">
            <a:xfrm>
              <a:off x="7183018" y="3185209"/>
              <a:ext cx="291860" cy="275235"/>
            </a:xfrm>
            <a:prstGeom prst="rect">
              <a:avLst/>
            </a:prstGeom>
            <a:noFill/>
            <a:ln w="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48" name="Rectangle 219"/>
            <p:cNvSpPr>
              <a:spLocks noChangeArrowheads="1"/>
            </p:cNvSpPr>
            <p:nvPr/>
          </p:nvSpPr>
          <p:spPr bwMode="auto">
            <a:xfrm>
              <a:off x="6891158" y="3460444"/>
              <a:ext cx="291860" cy="274312"/>
            </a:xfrm>
            <a:prstGeom prst="rect">
              <a:avLst/>
            </a:prstGeom>
            <a:solidFill>
              <a:srgbClr val="C7FA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49" name="Rectangle 220"/>
            <p:cNvSpPr>
              <a:spLocks noChangeArrowheads="1"/>
            </p:cNvSpPr>
            <p:nvPr/>
          </p:nvSpPr>
          <p:spPr bwMode="auto">
            <a:xfrm>
              <a:off x="6891158" y="3460444"/>
              <a:ext cx="291860" cy="274312"/>
            </a:xfrm>
            <a:prstGeom prst="rect">
              <a:avLst/>
            </a:prstGeom>
            <a:noFill/>
            <a:ln w="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50" name="Rectangle 221"/>
            <p:cNvSpPr>
              <a:spLocks noChangeArrowheads="1"/>
            </p:cNvSpPr>
            <p:nvPr/>
          </p:nvSpPr>
          <p:spPr bwMode="auto">
            <a:xfrm>
              <a:off x="7183018" y="3460444"/>
              <a:ext cx="291860" cy="274312"/>
            </a:xfrm>
            <a:prstGeom prst="rect">
              <a:avLst/>
            </a:prstGeom>
            <a:solidFill>
              <a:srgbClr val="C7FA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51" name="Rectangle 222"/>
            <p:cNvSpPr>
              <a:spLocks noChangeArrowheads="1"/>
            </p:cNvSpPr>
            <p:nvPr/>
          </p:nvSpPr>
          <p:spPr bwMode="auto">
            <a:xfrm>
              <a:off x="7183018" y="3460444"/>
              <a:ext cx="291860" cy="274312"/>
            </a:xfrm>
            <a:prstGeom prst="rect">
              <a:avLst/>
            </a:prstGeom>
            <a:noFill/>
            <a:ln w="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52" name="Freeform 223"/>
            <p:cNvSpPr>
              <a:spLocks/>
            </p:cNvSpPr>
            <p:nvPr/>
          </p:nvSpPr>
          <p:spPr bwMode="auto">
            <a:xfrm>
              <a:off x="5188024" y="3048515"/>
              <a:ext cx="434096" cy="554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211" y="6"/>
                </a:cxn>
                <a:cxn ang="0">
                  <a:pos x="211" y="0"/>
                </a:cxn>
                <a:cxn ang="0">
                  <a:pos x="470" y="0"/>
                </a:cxn>
              </a:cxnLst>
              <a:rect l="0" t="0" r="r" b="b"/>
              <a:pathLst>
                <a:path w="470" h="6">
                  <a:moveTo>
                    <a:pt x="0" y="6"/>
                  </a:moveTo>
                  <a:lnTo>
                    <a:pt x="211" y="6"/>
                  </a:lnTo>
                  <a:lnTo>
                    <a:pt x="211" y="0"/>
                  </a:lnTo>
                  <a:lnTo>
                    <a:pt x="470" y="0"/>
                  </a:lnTo>
                </a:path>
              </a:pathLst>
            </a:custGeom>
            <a:noFill/>
            <a:ln w="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53" name="Freeform 224"/>
            <p:cNvSpPr>
              <a:spLocks/>
            </p:cNvSpPr>
            <p:nvPr/>
          </p:nvSpPr>
          <p:spPr bwMode="auto">
            <a:xfrm>
              <a:off x="5614731" y="3019883"/>
              <a:ext cx="60035" cy="563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5" y="31"/>
                </a:cxn>
                <a:cxn ang="0">
                  <a:pos x="0" y="61"/>
                </a:cxn>
                <a:cxn ang="0">
                  <a:pos x="0" y="0"/>
                </a:cxn>
              </a:cxnLst>
              <a:rect l="0" t="0" r="r" b="b"/>
              <a:pathLst>
                <a:path w="65" h="61">
                  <a:moveTo>
                    <a:pt x="0" y="0"/>
                  </a:moveTo>
                  <a:lnTo>
                    <a:pt x="65" y="31"/>
                  </a:ln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54" name="Freeform 227"/>
            <p:cNvSpPr>
              <a:spLocks/>
            </p:cNvSpPr>
            <p:nvPr/>
          </p:nvSpPr>
          <p:spPr bwMode="auto">
            <a:xfrm>
              <a:off x="5188024" y="3780013"/>
              <a:ext cx="434096" cy="6465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211" y="7"/>
                </a:cxn>
                <a:cxn ang="0">
                  <a:pos x="211" y="0"/>
                </a:cxn>
                <a:cxn ang="0">
                  <a:pos x="470" y="0"/>
                </a:cxn>
              </a:cxnLst>
              <a:rect l="0" t="0" r="r" b="b"/>
              <a:pathLst>
                <a:path w="470" h="7">
                  <a:moveTo>
                    <a:pt x="0" y="7"/>
                  </a:moveTo>
                  <a:lnTo>
                    <a:pt x="211" y="7"/>
                  </a:lnTo>
                  <a:lnTo>
                    <a:pt x="211" y="0"/>
                  </a:lnTo>
                  <a:lnTo>
                    <a:pt x="470" y="0"/>
                  </a:lnTo>
                </a:path>
              </a:pathLst>
            </a:custGeom>
            <a:noFill/>
            <a:ln w="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55" name="Freeform 228"/>
            <p:cNvSpPr>
              <a:spLocks/>
            </p:cNvSpPr>
            <p:nvPr/>
          </p:nvSpPr>
          <p:spPr bwMode="auto">
            <a:xfrm>
              <a:off x="5614731" y="3752304"/>
              <a:ext cx="60035" cy="554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5" y="30"/>
                </a:cxn>
                <a:cxn ang="0">
                  <a:pos x="0" y="60"/>
                </a:cxn>
                <a:cxn ang="0">
                  <a:pos x="0" y="0"/>
                </a:cxn>
              </a:cxnLst>
              <a:rect l="0" t="0" r="r" b="b"/>
              <a:pathLst>
                <a:path w="65" h="60">
                  <a:moveTo>
                    <a:pt x="0" y="0"/>
                  </a:moveTo>
                  <a:lnTo>
                    <a:pt x="65" y="30"/>
                  </a:lnTo>
                  <a:lnTo>
                    <a:pt x="0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56" name="Rectangle 230"/>
            <p:cNvSpPr>
              <a:spLocks noChangeArrowheads="1"/>
            </p:cNvSpPr>
            <p:nvPr/>
          </p:nvSpPr>
          <p:spPr bwMode="auto">
            <a:xfrm>
              <a:off x="5181600" y="3578666"/>
              <a:ext cx="448841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Context</a:t>
              </a:r>
              <a:endPara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7" name="Freeform 231"/>
            <p:cNvSpPr>
              <a:spLocks/>
            </p:cNvSpPr>
            <p:nvPr/>
          </p:nvSpPr>
          <p:spPr bwMode="auto">
            <a:xfrm>
              <a:off x="5188024" y="4512434"/>
              <a:ext cx="434096" cy="6465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211" y="7"/>
                </a:cxn>
                <a:cxn ang="0">
                  <a:pos x="211" y="0"/>
                </a:cxn>
                <a:cxn ang="0">
                  <a:pos x="470" y="0"/>
                </a:cxn>
              </a:cxnLst>
              <a:rect l="0" t="0" r="r" b="b"/>
              <a:pathLst>
                <a:path w="470" h="7">
                  <a:moveTo>
                    <a:pt x="0" y="7"/>
                  </a:moveTo>
                  <a:lnTo>
                    <a:pt x="211" y="7"/>
                  </a:lnTo>
                  <a:lnTo>
                    <a:pt x="211" y="0"/>
                  </a:lnTo>
                  <a:lnTo>
                    <a:pt x="470" y="0"/>
                  </a:lnTo>
                </a:path>
              </a:pathLst>
            </a:custGeom>
            <a:noFill/>
            <a:ln w="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58" name="Freeform 232"/>
            <p:cNvSpPr>
              <a:spLocks/>
            </p:cNvSpPr>
            <p:nvPr/>
          </p:nvSpPr>
          <p:spPr bwMode="auto">
            <a:xfrm>
              <a:off x="5614731" y="4484726"/>
              <a:ext cx="60035" cy="554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5" y="30"/>
                </a:cxn>
                <a:cxn ang="0">
                  <a:pos x="0" y="60"/>
                </a:cxn>
                <a:cxn ang="0">
                  <a:pos x="0" y="0"/>
                </a:cxn>
              </a:cxnLst>
              <a:rect l="0" t="0" r="r" b="b"/>
              <a:pathLst>
                <a:path w="65" h="60">
                  <a:moveTo>
                    <a:pt x="0" y="0"/>
                  </a:moveTo>
                  <a:lnTo>
                    <a:pt x="65" y="30"/>
                  </a:lnTo>
                  <a:lnTo>
                    <a:pt x="0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59" name="Rectangle 235"/>
            <p:cNvSpPr>
              <a:spLocks noChangeArrowheads="1"/>
            </p:cNvSpPr>
            <p:nvPr/>
          </p:nvSpPr>
          <p:spPr bwMode="auto">
            <a:xfrm>
              <a:off x="4750233" y="2910897"/>
              <a:ext cx="291860" cy="2743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60" name="Freeform 236"/>
            <p:cNvSpPr>
              <a:spLocks noEditPoints="1"/>
            </p:cNvSpPr>
            <p:nvPr/>
          </p:nvSpPr>
          <p:spPr bwMode="auto">
            <a:xfrm>
              <a:off x="4745615" y="2907202"/>
              <a:ext cx="300173" cy="281701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16" y="104"/>
                </a:cxn>
                <a:cxn ang="0">
                  <a:pos x="0" y="104"/>
                </a:cxn>
                <a:cxn ang="0">
                  <a:pos x="16" y="184"/>
                </a:cxn>
                <a:cxn ang="0">
                  <a:pos x="8" y="176"/>
                </a:cxn>
                <a:cxn ang="0">
                  <a:pos x="8" y="272"/>
                </a:cxn>
                <a:cxn ang="0">
                  <a:pos x="16" y="264"/>
                </a:cxn>
                <a:cxn ang="0">
                  <a:pos x="0" y="344"/>
                </a:cxn>
                <a:cxn ang="0">
                  <a:pos x="16" y="424"/>
                </a:cxn>
                <a:cxn ang="0">
                  <a:pos x="0" y="424"/>
                </a:cxn>
                <a:cxn ang="0">
                  <a:pos x="16" y="504"/>
                </a:cxn>
                <a:cxn ang="0">
                  <a:pos x="8" y="496"/>
                </a:cxn>
                <a:cxn ang="0">
                  <a:pos x="16" y="584"/>
                </a:cxn>
                <a:cxn ang="0">
                  <a:pos x="8" y="576"/>
                </a:cxn>
                <a:cxn ang="0">
                  <a:pos x="88" y="592"/>
                </a:cxn>
                <a:cxn ang="0">
                  <a:pos x="168" y="576"/>
                </a:cxn>
                <a:cxn ang="0">
                  <a:pos x="168" y="592"/>
                </a:cxn>
                <a:cxn ang="0">
                  <a:pos x="248" y="576"/>
                </a:cxn>
                <a:cxn ang="0">
                  <a:pos x="240" y="584"/>
                </a:cxn>
                <a:cxn ang="0">
                  <a:pos x="336" y="584"/>
                </a:cxn>
                <a:cxn ang="0">
                  <a:pos x="328" y="576"/>
                </a:cxn>
                <a:cxn ang="0">
                  <a:pos x="408" y="592"/>
                </a:cxn>
                <a:cxn ang="0">
                  <a:pos x="488" y="576"/>
                </a:cxn>
                <a:cxn ang="0">
                  <a:pos x="488" y="592"/>
                </a:cxn>
                <a:cxn ang="0">
                  <a:pos x="568" y="576"/>
                </a:cxn>
                <a:cxn ang="0">
                  <a:pos x="560" y="584"/>
                </a:cxn>
                <a:cxn ang="0">
                  <a:pos x="584" y="511"/>
                </a:cxn>
                <a:cxn ang="0">
                  <a:pos x="576" y="519"/>
                </a:cxn>
                <a:cxn ang="0">
                  <a:pos x="592" y="439"/>
                </a:cxn>
                <a:cxn ang="0">
                  <a:pos x="576" y="359"/>
                </a:cxn>
                <a:cxn ang="0">
                  <a:pos x="592" y="359"/>
                </a:cxn>
                <a:cxn ang="0">
                  <a:pos x="576" y="279"/>
                </a:cxn>
                <a:cxn ang="0">
                  <a:pos x="584" y="287"/>
                </a:cxn>
                <a:cxn ang="0">
                  <a:pos x="584" y="191"/>
                </a:cxn>
                <a:cxn ang="0">
                  <a:pos x="576" y="199"/>
                </a:cxn>
                <a:cxn ang="0">
                  <a:pos x="592" y="119"/>
                </a:cxn>
                <a:cxn ang="0">
                  <a:pos x="576" y="39"/>
                </a:cxn>
                <a:cxn ang="0">
                  <a:pos x="592" y="39"/>
                </a:cxn>
                <a:cxn ang="0">
                  <a:pos x="535" y="16"/>
                </a:cxn>
                <a:cxn ang="0">
                  <a:pos x="543" y="8"/>
                </a:cxn>
                <a:cxn ang="0">
                  <a:pos x="447" y="8"/>
                </a:cxn>
                <a:cxn ang="0">
                  <a:pos x="455" y="16"/>
                </a:cxn>
                <a:cxn ang="0">
                  <a:pos x="375" y="0"/>
                </a:cxn>
                <a:cxn ang="0">
                  <a:pos x="295" y="16"/>
                </a:cxn>
                <a:cxn ang="0">
                  <a:pos x="295" y="0"/>
                </a:cxn>
                <a:cxn ang="0">
                  <a:pos x="215" y="16"/>
                </a:cxn>
                <a:cxn ang="0">
                  <a:pos x="223" y="8"/>
                </a:cxn>
                <a:cxn ang="0">
                  <a:pos x="127" y="8"/>
                </a:cxn>
                <a:cxn ang="0">
                  <a:pos x="135" y="16"/>
                </a:cxn>
                <a:cxn ang="0">
                  <a:pos x="55" y="0"/>
                </a:cxn>
              </a:cxnLst>
              <a:rect l="0" t="0" r="r" b="b"/>
              <a:pathLst>
                <a:path w="592" h="592">
                  <a:moveTo>
                    <a:pt x="16" y="24"/>
                  </a:moveTo>
                  <a:lnTo>
                    <a:pt x="16" y="24"/>
                  </a:lnTo>
                  <a:cubicBezTo>
                    <a:pt x="16" y="28"/>
                    <a:pt x="12" y="32"/>
                    <a:pt x="8" y="32"/>
                  </a:cubicBezTo>
                  <a:cubicBezTo>
                    <a:pt x="3" y="32"/>
                    <a:pt x="0" y="28"/>
                    <a:pt x="0" y="24"/>
                  </a:cubicBezTo>
                  <a:lnTo>
                    <a:pt x="0" y="24"/>
                  </a:lnTo>
                  <a:cubicBezTo>
                    <a:pt x="0" y="19"/>
                    <a:pt x="3" y="16"/>
                    <a:pt x="8" y="16"/>
                  </a:cubicBezTo>
                  <a:cubicBezTo>
                    <a:pt x="12" y="16"/>
                    <a:pt x="16" y="19"/>
                    <a:pt x="16" y="24"/>
                  </a:cubicBezTo>
                  <a:close/>
                  <a:moveTo>
                    <a:pt x="16" y="104"/>
                  </a:moveTo>
                  <a:lnTo>
                    <a:pt x="16" y="104"/>
                  </a:lnTo>
                  <a:cubicBezTo>
                    <a:pt x="16" y="108"/>
                    <a:pt x="12" y="112"/>
                    <a:pt x="8" y="112"/>
                  </a:cubicBezTo>
                  <a:cubicBezTo>
                    <a:pt x="3" y="112"/>
                    <a:pt x="0" y="108"/>
                    <a:pt x="0" y="104"/>
                  </a:cubicBezTo>
                  <a:lnTo>
                    <a:pt x="0" y="104"/>
                  </a:lnTo>
                  <a:cubicBezTo>
                    <a:pt x="0" y="99"/>
                    <a:pt x="3" y="96"/>
                    <a:pt x="8" y="96"/>
                  </a:cubicBezTo>
                  <a:cubicBezTo>
                    <a:pt x="12" y="96"/>
                    <a:pt x="16" y="99"/>
                    <a:pt x="16" y="104"/>
                  </a:cubicBezTo>
                  <a:close/>
                  <a:moveTo>
                    <a:pt x="16" y="184"/>
                  </a:moveTo>
                  <a:lnTo>
                    <a:pt x="16" y="184"/>
                  </a:lnTo>
                  <a:cubicBezTo>
                    <a:pt x="16" y="188"/>
                    <a:pt x="12" y="192"/>
                    <a:pt x="8" y="192"/>
                  </a:cubicBezTo>
                  <a:cubicBezTo>
                    <a:pt x="3" y="192"/>
                    <a:pt x="0" y="188"/>
                    <a:pt x="0" y="184"/>
                  </a:cubicBezTo>
                  <a:lnTo>
                    <a:pt x="0" y="184"/>
                  </a:lnTo>
                  <a:cubicBezTo>
                    <a:pt x="0" y="179"/>
                    <a:pt x="3" y="176"/>
                    <a:pt x="8" y="176"/>
                  </a:cubicBezTo>
                  <a:cubicBezTo>
                    <a:pt x="12" y="176"/>
                    <a:pt x="16" y="179"/>
                    <a:pt x="16" y="184"/>
                  </a:cubicBezTo>
                  <a:close/>
                  <a:moveTo>
                    <a:pt x="16" y="264"/>
                  </a:moveTo>
                  <a:lnTo>
                    <a:pt x="16" y="264"/>
                  </a:lnTo>
                  <a:cubicBezTo>
                    <a:pt x="16" y="268"/>
                    <a:pt x="12" y="272"/>
                    <a:pt x="8" y="272"/>
                  </a:cubicBezTo>
                  <a:cubicBezTo>
                    <a:pt x="3" y="272"/>
                    <a:pt x="0" y="268"/>
                    <a:pt x="0" y="264"/>
                  </a:cubicBezTo>
                  <a:lnTo>
                    <a:pt x="0" y="264"/>
                  </a:lnTo>
                  <a:cubicBezTo>
                    <a:pt x="0" y="259"/>
                    <a:pt x="3" y="256"/>
                    <a:pt x="8" y="256"/>
                  </a:cubicBezTo>
                  <a:cubicBezTo>
                    <a:pt x="12" y="256"/>
                    <a:pt x="16" y="259"/>
                    <a:pt x="16" y="264"/>
                  </a:cubicBezTo>
                  <a:close/>
                  <a:moveTo>
                    <a:pt x="16" y="344"/>
                  </a:moveTo>
                  <a:lnTo>
                    <a:pt x="16" y="344"/>
                  </a:lnTo>
                  <a:cubicBezTo>
                    <a:pt x="16" y="348"/>
                    <a:pt x="12" y="352"/>
                    <a:pt x="8" y="352"/>
                  </a:cubicBezTo>
                  <a:cubicBezTo>
                    <a:pt x="3" y="352"/>
                    <a:pt x="0" y="348"/>
                    <a:pt x="0" y="344"/>
                  </a:cubicBezTo>
                  <a:lnTo>
                    <a:pt x="0" y="344"/>
                  </a:lnTo>
                  <a:cubicBezTo>
                    <a:pt x="0" y="339"/>
                    <a:pt x="3" y="336"/>
                    <a:pt x="8" y="336"/>
                  </a:cubicBezTo>
                  <a:cubicBezTo>
                    <a:pt x="12" y="336"/>
                    <a:pt x="16" y="339"/>
                    <a:pt x="16" y="344"/>
                  </a:cubicBezTo>
                  <a:close/>
                  <a:moveTo>
                    <a:pt x="16" y="424"/>
                  </a:moveTo>
                  <a:lnTo>
                    <a:pt x="16" y="424"/>
                  </a:lnTo>
                  <a:cubicBezTo>
                    <a:pt x="16" y="428"/>
                    <a:pt x="12" y="432"/>
                    <a:pt x="8" y="432"/>
                  </a:cubicBezTo>
                  <a:cubicBezTo>
                    <a:pt x="3" y="432"/>
                    <a:pt x="0" y="428"/>
                    <a:pt x="0" y="424"/>
                  </a:cubicBezTo>
                  <a:lnTo>
                    <a:pt x="0" y="424"/>
                  </a:lnTo>
                  <a:cubicBezTo>
                    <a:pt x="0" y="419"/>
                    <a:pt x="3" y="416"/>
                    <a:pt x="8" y="416"/>
                  </a:cubicBezTo>
                  <a:cubicBezTo>
                    <a:pt x="12" y="416"/>
                    <a:pt x="16" y="419"/>
                    <a:pt x="16" y="424"/>
                  </a:cubicBezTo>
                  <a:close/>
                  <a:moveTo>
                    <a:pt x="16" y="504"/>
                  </a:moveTo>
                  <a:lnTo>
                    <a:pt x="16" y="504"/>
                  </a:lnTo>
                  <a:cubicBezTo>
                    <a:pt x="16" y="508"/>
                    <a:pt x="12" y="512"/>
                    <a:pt x="8" y="512"/>
                  </a:cubicBezTo>
                  <a:cubicBezTo>
                    <a:pt x="3" y="512"/>
                    <a:pt x="0" y="508"/>
                    <a:pt x="0" y="504"/>
                  </a:cubicBezTo>
                  <a:lnTo>
                    <a:pt x="0" y="504"/>
                  </a:lnTo>
                  <a:cubicBezTo>
                    <a:pt x="0" y="499"/>
                    <a:pt x="3" y="496"/>
                    <a:pt x="8" y="496"/>
                  </a:cubicBezTo>
                  <a:cubicBezTo>
                    <a:pt x="12" y="496"/>
                    <a:pt x="16" y="499"/>
                    <a:pt x="16" y="504"/>
                  </a:cubicBezTo>
                  <a:close/>
                  <a:moveTo>
                    <a:pt x="8" y="576"/>
                  </a:moveTo>
                  <a:lnTo>
                    <a:pt x="8" y="576"/>
                  </a:lnTo>
                  <a:cubicBezTo>
                    <a:pt x="12" y="576"/>
                    <a:pt x="16" y="579"/>
                    <a:pt x="16" y="584"/>
                  </a:cubicBezTo>
                  <a:cubicBezTo>
                    <a:pt x="16" y="588"/>
                    <a:pt x="12" y="592"/>
                    <a:pt x="8" y="592"/>
                  </a:cubicBezTo>
                  <a:lnTo>
                    <a:pt x="8" y="592"/>
                  </a:lnTo>
                  <a:cubicBezTo>
                    <a:pt x="3" y="592"/>
                    <a:pt x="0" y="588"/>
                    <a:pt x="0" y="584"/>
                  </a:cubicBezTo>
                  <a:cubicBezTo>
                    <a:pt x="0" y="579"/>
                    <a:pt x="3" y="576"/>
                    <a:pt x="8" y="576"/>
                  </a:cubicBezTo>
                  <a:close/>
                  <a:moveTo>
                    <a:pt x="88" y="576"/>
                  </a:moveTo>
                  <a:lnTo>
                    <a:pt x="88" y="576"/>
                  </a:lnTo>
                  <a:cubicBezTo>
                    <a:pt x="92" y="576"/>
                    <a:pt x="96" y="579"/>
                    <a:pt x="96" y="584"/>
                  </a:cubicBezTo>
                  <a:cubicBezTo>
                    <a:pt x="96" y="588"/>
                    <a:pt x="92" y="592"/>
                    <a:pt x="88" y="592"/>
                  </a:cubicBezTo>
                  <a:lnTo>
                    <a:pt x="88" y="592"/>
                  </a:lnTo>
                  <a:cubicBezTo>
                    <a:pt x="83" y="592"/>
                    <a:pt x="80" y="588"/>
                    <a:pt x="80" y="584"/>
                  </a:cubicBezTo>
                  <a:cubicBezTo>
                    <a:pt x="80" y="579"/>
                    <a:pt x="83" y="576"/>
                    <a:pt x="88" y="576"/>
                  </a:cubicBezTo>
                  <a:close/>
                  <a:moveTo>
                    <a:pt x="168" y="576"/>
                  </a:moveTo>
                  <a:lnTo>
                    <a:pt x="168" y="576"/>
                  </a:lnTo>
                  <a:cubicBezTo>
                    <a:pt x="172" y="576"/>
                    <a:pt x="176" y="579"/>
                    <a:pt x="176" y="584"/>
                  </a:cubicBezTo>
                  <a:cubicBezTo>
                    <a:pt x="176" y="588"/>
                    <a:pt x="172" y="592"/>
                    <a:pt x="168" y="592"/>
                  </a:cubicBezTo>
                  <a:lnTo>
                    <a:pt x="168" y="592"/>
                  </a:lnTo>
                  <a:cubicBezTo>
                    <a:pt x="163" y="592"/>
                    <a:pt x="160" y="588"/>
                    <a:pt x="160" y="584"/>
                  </a:cubicBezTo>
                  <a:cubicBezTo>
                    <a:pt x="160" y="579"/>
                    <a:pt x="163" y="576"/>
                    <a:pt x="168" y="576"/>
                  </a:cubicBezTo>
                  <a:close/>
                  <a:moveTo>
                    <a:pt x="248" y="576"/>
                  </a:moveTo>
                  <a:lnTo>
                    <a:pt x="248" y="576"/>
                  </a:lnTo>
                  <a:cubicBezTo>
                    <a:pt x="252" y="576"/>
                    <a:pt x="256" y="579"/>
                    <a:pt x="256" y="584"/>
                  </a:cubicBezTo>
                  <a:cubicBezTo>
                    <a:pt x="256" y="588"/>
                    <a:pt x="252" y="592"/>
                    <a:pt x="248" y="592"/>
                  </a:cubicBezTo>
                  <a:lnTo>
                    <a:pt x="248" y="592"/>
                  </a:lnTo>
                  <a:cubicBezTo>
                    <a:pt x="243" y="592"/>
                    <a:pt x="240" y="588"/>
                    <a:pt x="240" y="584"/>
                  </a:cubicBezTo>
                  <a:cubicBezTo>
                    <a:pt x="240" y="579"/>
                    <a:pt x="243" y="576"/>
                    <a:pt x="248" y="576"/>
                  </a:cubicBezTo>
                  <a:close/>
                  <a:moveTo>
                    <a:pt x="328" y="576"/>
                  </a:moveTo>
                  <a:lnTo>
                    <a:pt x="328" y="576"/>
                  </a:lnTo>
                  <a:cubicBezTo>
                    <a:pt x="332" y="576"/>
                    <a:pt x="336" y="579"/>
                    <a:pt x="336" y="584"/>
                  </a:cubicBezTo>
                  <a:cubicBezTo>
                    <a:pt x="336" y="588"/>
                    <a:pt x="332" y="592"/>
                    <a:pt x="328" y="592"/>
                  </a:cubicBezTo>
                  <a:lnTo>
                    <a:pt x="328" y="592"/>
                  </a:lnTo>
                  <a:cubicBezTo>
                    <a:pt x="323" y="592"/>
                    <a:pt x="320" y="588"/>
                    <a:pt x="320" y="584"/>
                  </a:cubicBezTo>
                  <a:cubicBezTo>
                    <a:pt x="320" y="579"/>
                    <a:pt x="323" y="576"/>
                    <a:pt x="328" y="576"/>
                  </a:cubicBezTo>
                  <a:close/>
                  <a:moveTo>
                    <a:pt x="408" y="576"/>
                  </a:moveTo>
                  <a:lnTo>
                    <a:pt x="408" y="576"/>
                  </a:lnTo>
                  <a:cubicBezTo>
                    <a:pt x="412" y="576"/>
                    <a:pt x="416" y="579"/>
                    <a:pt x="416" y="584"/>
                  </a:cubicBezTo>
                  <a:cubicBezTo>
                    <a:pt x="416" y="588"/>
                    <a:pt x="412" y="592"/>
                    <a:pt x="408" y="592"/>
                  </a:cubicBezTo>
                  <a:lnTo>
                    <a:pt x="408" y="592"/>
                  </a:lnTo>
                  <a:cubicBezTo>
                    <a:pt x="403" y="592"/>
                    <a:pt x="400" y="588"/>
                    <a:pt x="400" y="584"/>
                  </a:cubicBezTo>
                  <a:cubicBezTo>
                    <a:pt x="400" y="579"/>
                    <a:pt x="403" y="576"/>
                    <a:pt x="408" y="576"/>
                  </a:cubicBezTo>
                  <a:close/>
                  <a:moveTo>
                    <a:pt x="488" y="576"/>
                  </a:moveTo>
                  <a:lnTo>
                    <a:pt x="488" y="576"/>
                  </a:lnTo>
                  <a:cubicBezTo>
                    <a:pt x="492" y="576"/>
                    <a:pt x="496" y="579"/>
                    <a:pt x="496" y="584"/>
                  </a:cubicBezTo>
                  <a:cubicBezTo>
                    <a:pt x="496" y="588"/>
                    <a:pt x="492" y="592"/>
                    <a:pt x="488" y="592"/>
                  </a:cubicBezTo>
                  <a:lnTo>
                    <a:pt x="488" y="592"/>
                  </a:lnTo>
                  <a:cubicBezTo>
                    <a:pt x="483" y="592"/>
                    <a:pt x="480" y="588"/>
                    <a:pt x="480" y="584"/>
                  </a:cubicBezTo>
                  <a:cubicBezTo>
                    <a:pt x="480" y="579"/>
                    <a:pt x="483" y="576"/>
                    <a:pt x="488" y="576"/>
                  </a:cubicBezTo>
                  <a:close/>
                  <a:moveTo>
                    <a:pt x="568" y="576"/>
                  </a:moveTo>
                  <a:lnTo>
                    <a:pt x="568" y="576"/>
                  </a:lnTo>
                  <a:cubicBezTo>
                    <a:pt x="572" y="576"/>
                    <a:pt x="576" y="579"/>
                    <a:pt x="576" y="584"/>
                  </a:cubicBezTo>
                  <a:cubicBezTo>
                    <a:pt x="576" y="588"/>
                    <a:pt x="572" y="592"/>
                    <a:pt x="568" y="592"/>
                  </a:cubicBezTo>
                  <a:lnTo>
                    <a:pt x="568" y="592"/>
                  </a:lnTo>
                  <a:cubicBezTo>
                    <a:pt x="563" y="592"/>
                    <a:pt x="560" y="588"/>
                    <a:pt x="560" y="584"/>
                  </a:cubicBezTo>
                  <a:cubicBezTo>
                    <a:pt x="560" y="579"/>
                    <a:pt x="563" y="576"/>
                    <a:pt x="568" y="576"/>
                  </a:cubicBezTo>
                  <a:close/>
                  <a:moveTo>
                    <a:pt x="576" y="519"/>
                  </a:moveTo>
                  <a:lnTo>
                    <a:pt x="576" y="519"/>
                  </a:lnTo>
                  <a:cubicBezTo>
                    <a:pt x="576" y="515"/>
                    <a:pt x="579" y="511"/>
                    <a:pt x="584" y="511"/>
                  </a:cubicBezTo>
                  <a:cubicBezTo>
                    <a:pt x="588" y="511"/>
                    <a:pt x="592" y="515"/>
                    <a:pt x="592" y="519"/>
                  </a:cubicBezTo>
                  <a:lnTo>
                    <a:pt x="592" y="519"/>
                  </a:lnTo>
                  <a:cubicBezTo>
                    <a:pt x="592" y="524"/>
                    <a:pt x="588" y="527"/>
                    <a:pt x="584" y="527"/>
                  </a:cubicBezTo>
                  <a:cubicBezTo>
                    <a:pt x="579" y="527"/>
                    <a:pt x="576" y="524"/>
                    <a:pt x="576" y="519"/>
                  </a:cubicBezTo>
                  <a:close/>
                  <a:moveTo>
                    <a:pt x="576" y="439"/>
                  </a:moveTo>
                  <a:lnTo>
                    <a:pt x="576" y="439"/>
                  </a:lnTo>
                  <a:cubicBezTo>
                    <a:pt x="576" y="435"/>
                    <a:pt x="579" y="431"/>
                    <a:pt x="584" y="431"/>
                  </a:cubicBezTo>
                  <a:cubicBezTo>
                    <a:pt x="588" y="431"/>
                    <a:pt x="592" y="435"/>
                    <a:pt x="592" y="439"/>
                  </a:cubicBezTo>
                  <a:lnTo>
                    <a:pt x="592" y="439"/>
                  </a:lnTo>
                  <a:cubicBezTo>
                    <a:pt x="592" y="444"/>
                    <a:pt x="588" y="447"/>
                    <a:pt x="584" y="447"/>
                  </a:cubicBezTo>
                  <a:cubicBezTo>
                    <a:pt x="579" y="447"/>
                    <a:pt x="576" y="444"/>
                    <a:pt x="576" y="439"/>
                  </a:cubicBezTo>
                  <a:close/>
                  <a:moveTo>
                    <a:pt x="576" y="359"/>
                  </a:moveTo>
                  <a:lnTo>
                    <a:pt x="576" y="359"/>
                  </a:lnTo>
                  <a:cubicBezTo>
                    <a:pt x="576" y="355"/>
                    <a:pt x="579" y="351"/>
                    <a:pt x="584" y="351"/>
                  </a:cubicBezTo>
                  <a:cubicBezTo>
                    <a:pt x="588" y="351"/>
                    <a:pt x="592" y="355"/>
                    <a:pt x="592" y="359"/>
                  </a:cubicBezTo>
                  <a:lnTo>
                    <a:pt x="592" y="359"/>
                  </a:lnTo>
                  <a:cubicBezTo>
                    <a:pt x="592" y="364"/>
                    <a:pt x="588" y="367"/>
                    <a:pt x="584" y="367"/>
                  </a:cubicBezTo>
                  <a:cubicBezTo>
                    <a:pt x="579" y="367"/>
                    <a:pt x="576" y="364"/>
                    <a:pt x="576" y="359"/>
                  </a:cubicBezTo>
                  <a:close/>
                  <a:moveTo>
                    <a:pt x="576" y="279"/>
                  </a:moveTo>
                  <a:lnTo>
                    <a:pt x="576" y="279"/>
                  </a:lnTo>
                  <a:cubicBezTo>
                    <a:pt x="576" y="275"/>
                    <a:pt x="579" y="271"/>
                    <a:pt x="584" y="271"/>
                  </a:cubicBezTo>
                  <a:cubicBezTo>
                    <a:pt x="588" y="271"/>
                    <a:pt x="592" y="275"/>
                    <a:pt x="592" y="279"/>
                  </a:cubicBezTo>
                  <a:lnTo>
                    <a:pt x="592" y="279"/>
                  </a:lnTo>
                  <a:cubicBezTo>
                    <a:pt x="592" y="284"/>
                    <a:pt x="588" y="287"/>
                    <a:pt x="584" y="287"/>
                  </a:cubicBezTo>
                  <a:cubicBezTo>
                    <a:pt x="579" y="287"/>
                    <a:pt x="576" y="284"/>
                    <a:pt x="576" y="279"/>
                  </a:cubicBezTo>
                  <a:close/>
                  <a:moveTo>
                    <a:pt x="576" y="199"/>
                  </a:moveTo>
                  <a:lnTo>
                    <a:pt x="576" y="199"/>
                  </a:lnTo>
                  <a:cubicBezTo>
                    <a:pt x="576" y="195"/>
                    <a:pt x="579" y="191"/>
                    <a:pt x="584" y="191"/>
                  </a:cubicBezTo>
                  <a:cubicBezTo>
                    <a:pt x="588" y="191"/>
                    <a:pt x="592" y="195"/>
                    <a:pt x="592" y="199"/>
                  </a:cubicBezTo>
                  <a:lnTo>
                    <a:pt x="592" y="199"/>
                  </a:lnTo>
                  <a:cubicBezTo>
                    <a:pt x="592" y="204"/>
                    <a:pt x="588" y="207"/>
                    <a:pt x="584" y="207"/>
                  </a:cubicBezTo>
                  <a:cubicBezTo>
                    <a:pt x="579" y="207"/>
                    <a:pt x="576" y="204"/>
                    <a:pt x="576" y="199"/>
                  </a:cubicBezTo>
                  <a:close/>
                  <a:moveTo>
                    <a:pt x="576" y="119"/>
                  </a:moveTo>
                  <a:lnTo>
                    <a:pt x="576" y="119"/>
                  </a:lnTo>
                  <a:cubicBezTo>
                    <a:pt x="576" y="115"/>
                    <a:pt x="579" y="111"/>
                    <a:pt x="584" y="111"/>
                  </a:cubicBezTo>
                  <a:cubicBezTo>
                    <a:pt x="588" y="111"/>
                    <a:pt x="592" y="115"/>
                    <a:pt x="592" y="119"/>
                  </a:cubicBezTo>
                  <a:lnTo>
                    <a:pt x="592" y="119"/>
                  </a:lnTo>
                  <a:cubicBezTo>
                    <a:pt x="592" y="124"/>
                    <a:pt x="588" y="127"/>
                    <a:pt x="584" y="127"/>
                  </a:cubicBezTo>
                  <a:cubicBezTo>
                    <a:pt x="579" y="127"/>
                    <a:pt x="576" y="124"/>
                    <a:pt x="576" y="119"/>
                  </a:cubicBezTo>
                  <a:close/>
                  <a:moveTo>
                    <a:pt x="576" y="39"/>
                  </a:moveTo>
                  <a:lnTo>
                    <a:pt x="576" y="39"/>
                  </a:lnTo>
                  <a:cubicBezTo>
                    <a:pt x="576" y="35"/>
                    <a:pt x="579" y="31"/>
                    <a:pt x="584" y="31"/>
                  </a:cubicBezTo>
                  <a:cubicBezTo>
                    <a:pt x="588" y="31"/>
                    <a:pt x="592" y="35"/>
                    <a:pt x="592" y="39"/>
                  </a:cubicBezTo>
                  <a:lnTo>
                    <a:pt x="592" y="39"/>
                  </a:lnTo>
                  <a:cubicBezTo>
                    <a:pt x="592" y="44"/>
                    <a:pt x="588" y="47"/>
                    <a:pt x="584" y="47"/>
                  </a:cubicBezTo>
                  <a:cubicBezTo>
                    <a:pt x="579" y="47"/>
                    <a:pt x="576" y="44"/>
                    <a:pt x="576" y="39"/>
                  </a:cubicBezTo>
                  <a:close/>
                  <a:moveTo>
                    <a:pt x="535" y="16"/>
                  </a:moveTo>
                  <a:lnTo>
                    <a:pt x="535" y="16"/>
                  </a:lnTo>
                  <a:cubicBezTo>
                    <a:pt x="531" y="16"/>
                    <a:pt x="527" y="12"/>
                    <a:pt x="527" y="8"/>
                  </a:cubicBezTo>
                  <a:cubicBezTo>
                    <a:pt x="527" y="3"/>
                    <a:pt x="531" y="0"/>
                    <a:pt x="535" y="0"/>
                  </a:cubicBezTo>
                  <a:lnTo>
                    <a:pt x="535" y="0"/>
                  </a:lnTo>
                  <a:cubicBezTo>
                    <a:pt x="540" y="0"/>
                    <a:pt x="543" y="3"/>
                    <a:pt x="543" y="8"/>
                  </a:cubicBezTo>
                  <a:cubicBezTo>
                    <a:pt x="543" y="12"/>
                    <a:pt x="540" y="16"/>
                    <a:pt x="535" y="16"/>
                  </a:cubicBezTo>
                  <a:close/>
                  <a:moveTo>
                    <a:pt x="455" y="16"/>
                  </a:moveTo>
                  <a:lnTo>
                    <a:pt x="455" y="16"/>
                  </a:lnTo>
                  <a:cubicBezTo>
                    <a:pt x="451" y="16"/>
                    <a:pt x="447" y="12"/>
                    <a:pt x="447" y="8"/>
                  </a:cubicBezTo>
                  <a:cubicBezTo>
                    <a:pt x="447" y="3"/>
                    <a:pt x="451" y="0"/>
                    <a:pt x="455" y="0"/>
                  </a:cubicBezTo>
                  <a:lnTo>
                    <a:pt x="455" y="0"/>
                  </a:lnTo>
                  <a:cubicBezTo>
                    <a:pt x="460" y="0"/>
                    <a:pt x="463" y="3"/>
                    <a:pt x="463" y="8"/>
                  </a:cubicBezTo>
                  <a:cubicBezTo>
                    <a:pt x="463" y="12"/>
                    <a:pt x="460" y="16"/>
                    <a:pt x="455" y="16"/>
                  </a:cubicBezTo>
                  <a:close/>
                  <a:moveTo>
                    <a:pt x="375" y="16"/>
                  </a:moveTo>
                  <a:lnTo>
                    <a:pt x="375" y="16"/>
                  </a:lnTo>
                  <a:cubicBezTo>
                    <a:pt x="371" y="16"/>
                    <a:pt x="367" y="12"/>
                    <a:pt x="367" y="8"/>
                  </a:cubicBezTo>
                  <a:cubicBezTo>
                    <a:pt x="367" y="3"/>
                    <a:pt x="371" y="0"/>
                    <a:pt x="375" y="0"/>
                  </a:cubicBezTo>
                  <a:lnTo>
                    <a:pt x="375" y="0"/>
                  </a:lnTo>
                  <a:cubicBezTo>
                    <a:pt x="380" y="0"/>
                    <a:pt x="383" y="3"/>
                    <a:pt x="383" y="8"/>
                  </a:cubicBezTo>
                  <a:cubicBezTo>
                    <a:pt x="383" y="12"/>
                    <a:pt x="380" y="16"/>
                    <a:pt x="375" y="16"/>
                  </a:cubicBezTo>
                  <a:close/>
                  <a:moveTo>
                    <a:pt x="295" y="16"/>
                  </a:moveTo>
                  <a:lnTo>
                    <a:pt x="295" y="16"/>
                  </a:lnTo>
                  <a:cubicBezTo>
                    <a:pt x="291" y="16"/>
                    <a:pt x="287" y="12"/>
                    <a:pt x="287" y="8"/>
                  </a:cubicBezTo>
                  <a:cubicBezTo>
                    <a:pt x="287" y="3"/>
                    <a:pt x="291" y="0"/>
                    <a:pt x="295" y="0"/>
                  </a:cubicBezTo>
                  <a:lnTo>
                    <a:pt x="295" y="0"/>
                  </a:lnTo>
                  <a:cubicBezTo>
                    <a:pt x="300" y="0"/>
                    <a:pt x="303" y="3"/>
                    <a:pt x="303" y="8"/>
                  </a:cubicBezTo>
                  <a:cubicBezTo>
                    <a:pt x="303" y="12"/>
                    <a:pt x="300" y="16"/>
                    <a:pt x="295" y="16"/>
                  </a:cubicBezTo>
                  <a:close/>
                  <a:moveTo>
                    <a:pt x="215" y="16"/>
                  </a:moveTo>
                  <a:lnTo>
                    <a:pt x="215" y="16"/>
                  </a:lnTo>
                  <a:cubicBezTo>
                    <a:pt x="211" y="16"/>
                    <a:pt x="207" y="12"/>
                    <a:pt x="207" y="8"/>
                  </a:cubicBezTo>
                  <a:cubicBezTo>
                    <a:pt x="207" y="3"/>
                    <a:pt x="211" y="0"/>
                    <a:pt x="215" y="0"/>
                  </a:cubicBezTo>
                  <a:lnTo>
                    <a:pt x="215" y="0"/>
                  </a:lnTo>
                  <a:cubicBezTo>
                    <a:pt x="220" y="0"/>
                    <a:pt x="223" y="3"/>
                    <a:pt x="223" y="8"/>
                  </a:cubicBezTo>
                  <a:cubicBezTo>
                    <a:pt x="223" y="12"/>
                    <a:pt x="220" y="16"/>
                    <a:pt x="215" y="16"/>
                  </a:cubicBezTo>
                  <a:close/>
                  <a:moveTo>
                    <a:pt x="135" y="16"/>
                  </a:moveTo>
                  <a:lnTo>
                    <a:pt x="135" y="16"/>
                  </a:lnTo>
                  <a:cubicBezTo>
                    <a:pt x="131" y="16"/>
                    <a:pt x="127" y="12"/>
                    <a:pt x="127" y="8"/>
                  </a:cubicBezTo>
                  <a:cubicBezTo>
                    <a:pt x="127" y="3"/>
                    <a:pt x="131" y="0"/>
                    <a:pt x="135" y="0"/>
                  </a:cubicBezTo>
                  <a:lnTo>
                    <a:pt x="135" y="0"/>
                  </a:lnTo>
                  <a:cubicBezTo>
                    <a:pt x="140" y="0"/>
                    <a:pt x="143" y="3"/>
                    <a:pt x="143" y="8"/>
                  </a:cubicBezTo>
                  <a:cubicBezTo>
                    <a:pt x="143" y="12"/>
                    <a:pt x="140" y="16"/>
                    <a:pt x="135" y="16"/>
                  </a:cubicBezTo>
                  <a:close/>
                  <a:moveTo>
                    <a:pt x="55" y="16"/>
                  </a:moveTo>
                  <a:lnTo>
                    <a:pt x="55" y="16"/>
                  </a:lnTo>
                  <a:cubicBezTo>
                    <a:pt x="51" y="16"/>
                    <a:pt x="47" y="12"/>
                    <a:pt x="47" y="8"/>
                  </a:cubicBezTo>
                  <a:cubicBezTo>
                    <a:pt x="47" y="3"/>
                    <a:pt x="51" y="0"/>
                    <a:pt x="55" y="0"/>
                  </a:cubicBezTo>
                  <a:lnTo>
                    <a:pt x="55" y="0"/>
                  </a:lnTo>
                  <a:cubicBezTo>
                    <a:pt x="60" y="0"/>
                    <a:pt x="63" y="3"/>
                    <a:pt x="63" y="8"/>
                  </a:cubicBezTo>
                  <a:cubicBezTo>
                    <a:pt x="63" y="12"/>
                    <a:pt x="60" y="16"/>
                    <a:pt x="55" y="16"/>
                  </a:cubicBezTo>
                  <a:close/>
                </a:path>
              </a:pathLst>
            </a:custGeom>
            <a:solidFill>
              <a:srgbClr val="000000"/>
            </a:solidFill>
            <a:ln w="9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61" name="Rectangle 237"/>
            <p:cNvSpPr>
              <a:spLocks noChangeArrowheads="1"/>
            </p:cNvSpPr>
            <p:nvPr/>
          </p:nvSpPr>
          <p:spPr bwMode="auto">
            <a:xfrm>
              <a:off x="4750233" y="3643318"/>
              <a:ext cx="291860" cy="2743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62" name="Freeform 238"/>
            <p:cNvSpPr>
              <a:spLocks noEditPoints="1"/>
            </p:cNvSpPr>
            <p:nvPr/>
          </p:nvSpPr>
          <p:spPr bwMode="auto">
            <a:xfrm>
              <a:off x="4745615" y="3639624"/>
              <a:ext cx="300173" cy="281701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16" y="104"/>
                </a:cxn>
                <a:cxn ang="0">
                  <a:pos x="0" y="104"/>
                </a:cxn>
                <a:cxn ang="0">
                  <a:pos x="16" y="184"/>
                </a:cxn>
                <a:cxn ang="0">
                  <a:pos x="8" y="176"/>
                </a:cxn>
                <a:cxn ang="0">
                  <a:pos x="8" y="272"/>
                </a:cxn>
                <a:cxn ang="0">
                  <a:pos x="16" y="264"/>
                </a:cxn>
                <a:cxn ang="0">
                  <a:pos x="0" y="344"/>
                </a:cxn>
                <a:cxn ang="0">
                  <a:pos x="16" y="424"/>
                </a:cxn>
                <a:cxn ang="0">
                  <a:pos x="0" y="424"/>
                </a:cxn>
                <a:cxn ang="0">
                  <a:pos x="16" y="504"/>
                </a:cxn>
                <a:cxn ang="0">
                  <a:pos x="8" y="496"/>
                </a:cxn>
                <a:cxn ang="0">
                  <a:pos x="16" y="584"/>
                </a:cxn>
                <a:cxn ang="0">
                  <a:pos x="8" y="576"/>
                </a:cxn>
                <a:cxn ang="0">
                  <a:pos x="88" y="592"/>
                </a:cxn>
                <a:cxn ang="0">
                  <a:pos x="168" y="576"/>
                </a:cxn>
                <a:cxn ang="0">
                  <a:pos x="168" y="592"/>
                </a:cxn>
                <a:cxn ang="0">
                  <a:pos x="248" y="576"/>
                </a:cxn>
                <a:cxn ang="0">
                  <a:pos x="240" y="584"/>
                </a:cxn>
                <a:cxn ang="0">
                  <a:pos x="336" y="584"/>
                </a:cxn>
                <a:cxn ang="0">
                  <a:pos x="328" y="576"/>
                </a:cxn>
                <a:cxn ang="0">
                  <a:pos x="408" y="592"/>
                </a:cxn>
                <a:cxn ang="0">
                  <a:pos x="488" y="576"/>
                </a:cxn>
                <a:cxn ang="0">
                  <a:pos x="488" y="592"/>
                </a:cxn>
                <a:cxn ang="0">
                  <a:pos x="568" y="576"/>
                </a:cxn>
                <a:cxn ang="0">
                  <a:pos x="560" y="584"/>
                </a:cxn>
                <a:cxn ang="0">
                  <a:pos x="584" y="511"/>
                </a:cxn>
                <a:cxn ang="0">
                  <a:pos x="576" y="519"/>
                </a:cxn>
                <a:cxn ang="0">
                  <a:pos x="592" y="439"/>
                </a:cxn>
                <a:cxn ang="0">
                  <a:pos x="576" y="359"/>
                </a:cxn>
                <a:cxn ang="0">
                  <a:pos x="592" y="359"/>
                </a:cxn>
                <a:cxn ang="0">
                  <a:pos x="576" y="279"/>
                </a:cxn>
                <a:cxn ang="0">
                  <a:pos x="584" y="287"/>
                </a:cxn>
                <a:cxn ang="0">
                  <a:pos x="584" y="191"/>
                </a:cxn>
                <a:cxn ang="0">
                  <a:pos x="576" y="199"/>
                </a:cxn>
                <a:cxn ang="0">
                  <a:pos x="592" y="119"/>
                </a:cxn>
                <a:cxn ang="0">
                  <a:pos x="576" y="39"/>
                </a:cxn>
                <a:cxn ang="0">
                  <a:pos x="592" y="39"/>
                </a:cxn>
                <a:cxn ang="0">
                  <a:pos x="535" y="16"/>
                </a:cxn>
                <a:cxn ang="0">
                  <a:pos x="543" y="8"/>
                </a:cxn>
                <a:cxn ang="0">
                  <a:pos x="447" y="8"/>
                </a:cxn>
                <a:cxn ang="0">
                  <a:pos x="455" y="16"/>
                </a:cxn>
                <a:cxn ang="0">
                  <a:pos x="375" y="0"/>
                </a:cxn>
                <a:cxn ang="0">
                  <a:pos x="295" y="16"/>
                </a:cxn>
                <a:cxn ang="0">
                  <a:pos x="295" y="0"/>
                </a:cxn>
                <a:cxn ang="0">
                  <a:pos x="215" y="16"/>
                </a:cxn>
                <a:cxn ang="0">
                  <a:pos x="223" y="8"/>
                </a:cxn>
                <a:cxn ang="0">
                  <a:pos x="127" y="8"/>
                </a:cxn>
                <a:cxn ang="0">
                  <a:pos x="135" y="16"/>
                </a:cxn>
                <a:cxn ang="0">
                  <a:pos x="55" y="0"/>
                </a:cxn>
              </a:cxnLst>
              <a:rect l="0" t="0" r="r" b="b"/>
              <a:pathLst>
                <a:path w="592" h="592">
                  <a:moveTo>
                    <a:pt x="16" y="24"/>
                  </a:moveTo>
                  <a:lnTo>
                    <a:pt x="16" y="24"/>
                  </a:lnTo>
                  <a:cubicBezTo>
                    <a:pt x="16" y="28"/>
                    <a:pt x="12" y="32"/>
                    <a:pt x="8" y="32"/>
                  </a:cubicBezTo>
                  <a:cubicBezTo>
                    <a:pt x="3" y="32"/>
                    <a:pt x="0" y="28"/>
                    <a:pt x="0" y="24"/>
                  </a:cubicBezTo>
                  <a:lnTo>
                    <a:pt x="0" y="24"/>
                  </a:lnTo>
                  <a:cubicBezTo>
                    <a:pt x="0" y="19"/>
                    <a:pt x="3" y="16"/>
                    <a:pt x="8" y="16"/>
                  </a:cubicBezTo>
                  <a:cubicBezTo>
                    <a:pt x="12" y="16"/>
                    <a:pt x="16" y="19"/>
                    <a:pt x="16" y="24"/>
                  </a:cubicBezTo>
                  <a:close/>
                  <a:moveTo>
                    <a:pt x="16" y="104"/>
                  </a:moveTo>
                  <a:lnTo>
                    <a:pt x="16" y="104"/>
                  </a:lnTo>
                  <a:cubicBezTo>
                    <a:pt x="16" y="108"/>
                    <a:pt x="12" y="112"/>
                    <a:pt x="8" y="112"/>
                  </a:cubicBezTo>
                  <a:cubicBezTo>
                    <a:pt x="3" y="112"/>
                    <a:pt x="0" y="108"/>
                    <a:pt x="0" y="104"/>
                  </a:cubicBezTo>
                  <a:lnTo>
                    <a:pt x="0" y="104"/>
                  </a:lnTo>
                  <a:cubicBezTo>
                    <a:pt x="0" y="99"/>
                    <a:pt x="3" y="96"/>
                    <a:pt x="8" y="96"/>
                  </a:cubicBezTo>
                  <a:cubicBezTo>
                    <a:pt x="12" y="96"/>
                    <a:pt x="16" y="99"/>
                    <a:pt x="16" y="104"/>
                  </a:cubicBezTo>
                  <a:close/>
                  <a:moveTo>
                    <a:pt x="16" y="184"/>
                  </a:moveTo>
                  <a:lnTo>
                    <a:pt x="16" y="184"/>
                  </a:lnTo>
                  <a:cubicBezTo>
                    <a:pt x="16" y="188"/>
                    <a:pt x="12" y="192"/>
                    <a:pt x="8" y="192"/>
                  </a:cubicBezTo>
                  <a:cubicBezTo>
                    <a:pt x="3" y="192"/>
                    <a:pt x="0" y="188"/>
                    <a:pt x="0" y="184"/>
                  </a:cubicBezTo>
                  <a:lnTo>
                    <a:pt x="0" y="184"/>
                  </a:lnTo>
                  <a:cubicBezTo>
                    <a:pt x="0" y="179"/>
                    <a:pt x="3" y="176"/>
                    <a:pt x="8" y="176"/>
                  </a:cubicBezTo>
                  <a:cubicBezTo>
                    <a:pt x="12" y="176"/>
                    <a:pt x="16" y="179"/>
                    <a:pt x="16" y="184"/>
                  </a:cubicBezTo>
                  <a:close/>
                  <a:moveTo>
                    <a:pt x="16" y="264"/>
                  </a:moveTo>
                  <a:lnTo>
                    <a:pt x="16" y="264"/>
                  </a:lnTo>
                  <a:cubicBezTo>
                    <a:pt x="16" y="268"/>
                    <a:pt x="12" y="272"/>
                    <a:pt x="8" y="272"/>
                  </a:cubicBezTo>
                  <a:cubicBezTo>
                    <a:pt x="3" y="272"/>
                    <a:pt x="0" y="268"/>
                    <a:pt x="0" y="264"/>
                  </a:cubicBezTo>
                  <a:lnTo>
                    <a:pt x="0" y="264"/>
                  </a:lnTo>
                  <a:cubicBezTo>
                    <a:pt x="0" y="259"/>
                    <a:pt x="3" y="256"/>
                    <a:pt x="8" y="256"/>
                  </a:cubicBezTo>
                  <a:cubicBezTo>
                    <a:pt x="12" y="256"/>
                    <a:pt x="16" y="259"/>
                    <a:pt x="16" y="264"/>
                  </a:cubicBezTo>
                  <a:close/>
                  <a:moveTo>
                    <a:pt x="16" y="344"/>
                  </a:moveTo>
                  <a:lnTo>
                    <a:pt x="16" y="344"/>
                  </a:lnTo>
                  <a:cubicBezTo>
                    <a:pt x="16" y="348"/>
                    <a:pt x="12" y="352"/>
                    <a:pt x="8" y="352"/>
                  </a:cubicBezTo>
                  <a:cubicBezTo>
                    <a:pt x="3" y="352"/>
                    <a:pt x="0" y="348"/>
                    <a:pt x="0" y="344"/>
                  </a:cubicBezTo>
                  <a:lnTo>
                    <a:pt x="0" y="344"/>
                  </a:lnTo>
                  <a:cubicBezTo>
                    <a:pt x="0" y="339"/>
                    <a:pt x="3" y="336"/>
                    <a:pt x="8" y="336"/>
                  </a:cubicBezTo>
                  <a:cubicBezTo>
                    <a:pt x="12" y="336"/>
                    <a:pt x="16" y="339"/>
                    <a:pt x="16" y="344"/>
                  </a:cubicBezTo>
                  <a:close/>
                  <a:moveTo>
                    <a:pt x="16" y="424"/>
                  </a:moveTo>
                  <a:lnTo>
                    <a:pt x="16" y="424"/>
                  </a:lnTo>
                  <a:cubicBezTo>
                    <a:pt x="16" y="428"/>
                    <a:pt x="12" y="432"/>
                    <a:pt x="8" y="432"/>
                  </a:cubicBezTo>
                  <a:cubicBezTo>
                    <a:pt x="3" y="432"/>
                    <a:pt x="0" y="428"/>
                    <a:pt x="0" y="424"/>
                  </a:cubicBezTo>
                  <a:lnTo>
                    <a:pt x="0" y="424"/>
                  </a:lnTo>
                  <a:cubicBezTo>
                    <a:pt x="0" y="419"/>
                    <a:pt x="3" y="416"/>
                    <a:pt x="8" y="416"/>
                  </a:cubicBezTo>
                  <a:cubicBezTo>
                    <a:pt x="12" y="416"/>
                    <a:pt x="16" y="419"/>
                    <a:pt x="16" y="424"/>
                  </a:cubicBezTo>
                  <a:close/>
                  <a:moveTo>
                    <a:pt x="16" y="504"/>
                  </a:moveTo>
                  <a:lnTo>
                    <a:pt x="16" y="504"/>
                  </a:lnTo>
                  <a:cubicBezTo>
                    <a:pt x="16" y="508"/>
                    <a:pt x="12" y="512"/>
                    <a:pt x="8" y="512"/>
                  </a:cubicBezTo>
                  <a:cubicBezTo>
                    <a:pt x="3" y="512"/>
                    <a:pt x="0" y="508"/>
                    <a:pt x="0" y="504"/>
                  </a:cubicBezTo>
                  <a:lnTo>
                    <a:pt x="0" y="504"/>
                  </a:lnTo>
                  <a:cubicBezTo>
                    <a:pt x="0" y="499"/>
                    <a:pt x="3" y="496"/>
                    <a:pt x="8" y="496"/>
                  </a:cubicBezTo>
                  <a:cubicBezTo>
                    <a:pt x="12" y="496"/>
                    <a:pt x="16" y="499"/>
                    <a:pt x="16" y="504"/>
                  </a:cubicBezTo>
                  <a:close/>
                  <a:moveTo>
                    <a:pt x="8" y="576"/>
                  </a:moveTo>
                  <a:lnTo>
                    <a:pt x="8" y="576"/>
                  </a:lnTo>
                  <a:cubicBezTo>
                    <a:pt x="12" y="576"/>
                    <a:pt x="16" y="579"/>
                    <a:pt x="16" y="584"/>
                  </a:cubicBezTo>
                  <a:cubicBezTo>
                    <a:pt x="16" y="588"/>
                    <a:pt x="12" y="592"/>
                    <a:pt x="8" y="592"/>
                  </a:cubicBezTo>
                  <a:lnTo>
                    <a:pt x="8" y="592"/>
                  </a:lnTo>
                  <a:cubicBezTo>
                    <a:pt x="3" y="592"/>
                    <a:pt x="0" y="588"/>
                    <a:pt x="0" y="584"/>
                  </a:cubicBezTo>
                  <a:cubicBezTo>
                    <a:pt x="0" y="579"/>
                    <a:pt x="3" y="576"/>
                    <a:pt x="8" y="576"/>
                  </a:cubicBezTo>
                  <a:close/>
                  <a:moveTo>
                    <a:pt x="88" y="576"/>
                  </a:moveTo>
                  <a:lnTo>
                    <a:pt x="88" y="576"/>
                  </a:lnTo>
                  <a:cubicBezTo>
                    <a:pt x="92" y="576"/>
                    <a:pt x="96" y="579"/>
                    <a:pt x="96" y="584"/>
                  </a:cubicBezTo>
                  <a:cubicBezTo>
                    <a:pt x="96" y="588"/>
                    <a:pt x="92" y="592"/>
                    <a:pt x="88" y="592"/>
                  </a:cubicBezTo>
                  <a:lnTo>
                    <a:pt x="88" y="592"/>
                  </a:lnTo>
                  <a:cubicBezTo>
                    <a:pt x="83" y="592"/>
                    <a:pt x="80" y="588"/>
                    <a:pt x="80" y="584"/>
                  </a:cubicBezTo>
                  <a:cubicBezTo>
                    <a:pt x="80" y="579"/>
                    <a:pt x="83" y="576"/>
                    <a:pt x="88" y="576"/>
                  </a:cubicBezTo>
                  <a:close/>
                  <a:moveTo>
                    <a:pt x="168" y="576"/>
                  </a:moveTo>
                  <a:lnTo>
                    <a:pt x="168" y="576"/>
                  </a:lnTo>
                  <a:cubicBezTo>
                    <a:pt x="172" y="576"/>
                    <a:pt x="176" y="579"/>
                    <a:pt x="176" y="584"/>
                  </a:cubicBezTo>
                  <a:cubicBezTo>
                    <a:pt x="176" y="588"/>
                    <a:pt x="172" y="592"/>
                    <a:pt x="168" y="592"/>
                  </a:cubicBezTo>
                  <a:lnTo>
                    <a:pt x="168" y="592"/>
                  </a:lnTo>
                  <a:cubicBezTo>
                    <a:pt x="163" y="592"/>
                    <a:pt x="160" y="588"/>
                    <a:pt x="160" y="584"/>
                  </a:cubicBezTo>
                  <a:cubicBezTo>
                    <a:pt x="160" y="579"/>
                    <a:pt x="163" y="576"/>
                    <a:pt x="168" y="576"/>
                  </a:cubicBezTo>
                  <a:close/>
                  <a:moveTo>
                    <a:pt x="248" y="576"/>
                  </a:moveTo>
                  <a:lnTo>
                    <a:pt x="248" y="576"/>
                  </a:lnTo>
                  <a:cubicBezTo>
                    <a:pt x="252" y="576"/>
                    <a:pt x="256" y="579"/>
                    <a:pt x="256" y="584"/>
                  </a:cubicBezTo>
                  <a:cubicBezTo>
                    <a:pt x="256" y="588"/>
                    <a:pt x="252" y="592"/>
                    <a:pt x="248" y="592"/>
                  </a:cubicBezTo>
                  <a:lnTo>
                    <a:pt x="248" y="592"/>
                  </a:lnTo>
                  <a:cubicBezTo>
                    <a:pt x="243" y="592"/>
                    <a:pt x="240" y="588"/>
                    <a:pt x="240" y="584"/>
                  </a:cubicBezTo>
                  <a:cubicBezTo>
                    <a:pt x="240" y="579"/>
                    <a:pt x="243" y="576"/>
                    <a:pt x="248" y="576"/>
                  </a:cubicBezTo>
                  <a:close/>
                  <a:moveTo>
                    <a:pt x="328" y="576"/>
                  </a:moveTo>
                  <a:lnTo>
                    <a:pt x="328" y="576"/>
                  </a:lnTo>
                  <a:cubicBezTo>
                    <a:pt x="332" y="576"/>
                    <a:pt x="336" y="579"/>
                    <a:pt x="336" y="584"/>
                  </a:cubicBezTo>
                  <a:cubicBezTo>
                    <a:pt x="336" y="588"/>
                    <a:pt x="332" y="592"/>
                    <a:pt x="328" y="592"/>
                  </a:cubicBezTo>
                  <a:lnTo>
                    <a:pt x="328" y="592"/>
                  </a:lnTo>
                  <a:cubicBezTo>
                    <a:pt x="323" y="592"/>
                    <a:pt x="320" y="588"/>
                    <a:pt x="320" y="584"/>
                  </a:cubicBezTo>
                  <a:cubicBezTo>
                    <a:pt x="320" y="579"/>
                    <a:pt x="323" y="576"/>
                    <a:pt x="328" y="576"/>
                  </a:cubicBezTo>
                  <a:close/>
                  <a:moveTo>
                    <a:pt x="408" y="576"/>
                  </a:moveTo>
                  <a:lnTo>
                    <a:pt x="408" y="576"/>
                  </a:lnTo>
                  <a:cubicBezTo>
                    <a:pt x="412" y="576"/>
                    <a:pt x="416" y="579"/>
                    <a:pt x="416" y="584"/>
                  </a:cubicBezTo>
                  <a:cubicBezTo>
                    <a:pt x="416" y="588"/>
                    <a:pt x="412" y="592"/>
                    <a:pt x="408" y="592"/>
                  </a:cubicBezTo>
                  <a:lnTo>
                    <a:pt x="408" y="592"/>
                  </a:lnTo>
                  <a:cubicBezTo>
                    <a:pt x="403" y="592"/>
                    <a:pt x="400" y="588"/>
                    <a:pt x="400" y="584"/>
                  </a:cubicBezTo>
                  <a:cubicBezTo>
                    <a:pt x="400" y="579"/>
                    <a:pt x="403" y="576"/>
                    <a:pt x="408" y="576"/>
                  </a:cubicBezTo>
                  <a:close/>
                  <a:moveTo>
                    <a:pt x="488" y="576"/>
                  </a:moveTo>
                  <a:lnTo>
                    <a:pt x="488" y="576"/>
                  </a:lnTo>
                  <a:cubicBezTo>
                    <a:pt x="492" y="576"/>
                    <a:pt x="496" y="579"/>
                    <a:pt x="496" y="584"/>
                  </a:cubicBezTo>
                  <a:cubicBezTo>
                    <a:pt x="496" y="588"/>
                    <a:pt x="492" y="592"/>
                    <a:pt x="488" y="592"/>
                  </a:cubicBezTo>
                  <a:lnTo>
                    <a:pt x="488" y="592"/>
                  </a:lnTo>
                  <a:cubicBezTo>
                    <a:pt x="483" y="592"/>
                    <a:pt x="480" y="588"/>
                    <a:pt x="480" y="584"/>
                  </a:cubicBezTo>
                  <a:cubicBezTo>
                    <a:pt x="480" y="579"/>
                    <a:pt x="483" y="576"/>
                    <a:pt x="488" y="576"/>
                  </a:cubicBezTo>
                  <a:close/>
                  <a:moveTo>
                    <a:pt x="568" y="576"/>
                  </a:moveTo>
                  <a:lnTo>
                    <a:pt x="568" y="576"/>
                  </a:lnTo>
                  <a:cubicBezTo>
                    <a:pt x="572" y="576"/>
                    <a:pt x="576" y="579"/>
                    <a:pt x="576" y="584"/>
                  </a:cubicBezTo>
                  <a:cubicBezTo>
                    <a:pt x="576" y="588"/>
                    <a:pt x="572" y="592"/>
                    <a:pt x="568" y="592"/>
                  </a:cubicBezTo>
                  <a:lnTo>
                    <a:pt x="568" y="592"/>
                  </a:lnTo>
                  <a:cubicBezTo>
                    <a:pt x="563" y="592"/>
                    <a:pt x="560" y="588"/>
                    <a:pt x="560" y="584"/>
                  </a:cubicBezTo>
                  <a:cubicBezTo>
                    <a:pt x="560" y="579"/>
                    <a:pt x="563" y="576"/>
                    <a:pt x="568" y="576"/>
                  </a:cubicBezTo>
                  <a:close/>
                  <a:moveTo>
                    <a:pt x="576" y="519"/>
                  </a:moveTo>
                  <a:lnTo>
                    <a:pt x="576" y="519"/>
                  </a:lnTo>
                  <a:cubicBezTo>
                    <a:pt x="576" y="515"/>
                    <a:pt x="579" y="511"/>
                    <a:pt x="584" y="511"/>
                  </a:cubicBezTo>
                  <a:cubicBezTo>
                    <a:pt x="588" y="511"/>
                    <a:pt x="592" y="515"/>
                    <a:pt x="592" y="519"/>
                  </a:cubicBezTo>
                  <a:lnTo>
                    <a:pt x="592" y="519"/>
                  </a:lnTo>
                  <a:cubicBezTo>
                    <a:pt x="592" y="524"/>
                    <a:pt x="588" y="527"/>
                    <a:pt x="584" y="527"/>
                  </a:cubicBezTo>
                  <a:cubicBezTo>
                    <a:pt x="579" y="527"/>
                    <a:pt x="576" y="524"/>
                    <a:pt x="576" y="519"/>
                  </a:cubicBezTo>
                  <a:close/>
                  <a:moveTo>
                    <a:pt x="576" y="439"/>
                  </a:moveTo>
                  <a:lnTo>
                    <a:pt x="576" y="439"/>
                  </a:lnTo>
                  <a:cubicBezTo>
                    <a:pt x="576" y="435"/>
                    <a:pt x="579" y="431"/>
                    <a:pt x="584" y="431"/>
                  </a:cubicBezTo>
                  <a:cubicBezTo>
                    <a:pt x="588" y="431"/>
                    <a:pt x="592" y="435"/>
                    <a:pt x="592" y="439"/>
                  </a:cubicBezTo>
                  <a:lnTo>
                    <a:pt x="592" y="439"/>
                  </a:lnTo>
                  <a:cubicBezTo>
                    <a:pt x="592" y="444"/>
                    <a:pt x="588" y="447"/>
                    <a:pt x="584" y="447"/>
                  </a:cubicBezTo>
                  <a:cubicBezTo>
                    <a:pt x="579" y="447"/>
                    <a:pt x="576" y="444"/>
                    <a:pt x="576" y="439"/>
                  </a:cubicBezTo>
                  <a:close/>
                  <a:moveTo>
                    <a:pt x="576" y="359"/>
                  </a:moveTo>
                  <a:lnTo>
                    <a:pt x="576" y="359"/>
                  </a:lnTo>
                  <a:cubicBezTo>
                    <a:pt x="576" y="355"/>
                    <a:pt x="579" y="351"/>
                    <a:pt x="584" y="351"/>
                  </a:cubicBezTo>
                  <a:cubicBezTo>
                    <a:pt x="588" y="351"/>
                    <a:pt x="592" y="355"/>
                    <a:pt x="592" y="359"/>
                  </a:cubicBezTo>
                  <a:lnTo>
                    <a:pt x="592" y="359"/>
                  </a:lnTo>
                  <a:cubicBezTo>
                    <a:pt x="592" y="364"/>
                    <a:pt x="588" y="367"/>
                    <a:pt x="584" y="367"/>
                  </a:cubicBezTo>
                  <a:cubicBezTo>
                    <a:pt x="579" y="367"/>
                    <a:pt x="576" y="364"/>
                    <a:pt x="576" y="359"/>
                  </a:cubicBezTo>
                  <a:close/>
                  <a:moveTo>
                    <a:pt x="576" y="279"/>
                  </a:moveTo>
                  <a:lnTo>
                    <a:pt x="576" y="279"/>
                  </a:lnTo>
                  <a:cubicBezTo>
                    <a:pt x="576" y="275"/>
                    <a:pt x="579" y="271"/>
                    <a:pt x="584" y="271"/>
                  </a:cubicBezTo>
                  <a:cubicBezTo>
                    <a:pt x="588" y="271"/>
                    <a:pt x="592" y="275"/>
                    <a:pt x="592" y="279"/>
                  </a:cubicBezTo>
                  <a:lnTo>
                    <a:pt x="592" y="279"/>
                  </a:lnTo>
                  <a:cubicBezTo>
                    <a:pt x="592" y="284"/>
                    <a:pt x="588" y="287"/>
                    <a:pt x="584" y="287"/>
                  </a:cubicBezTo>
                  <a:cubicBezTo>
                    <a:pt x="579" y="287"/>
                    <a:pt x="576" y="284"/>
                    <a:pt x="576" y="279"/>
                  </a:cubicBezTo>
                  <a:close/>
                  <a:moveTo>
                    <a:pt x="576" y="199"/>
                  </a:moveTo>
                  <a:lnTo>
                    <a:pt x="576" y="199"/>
                  </a:lnTo>
                  <a:cubicBezTo>
                    <a:pt x="576" y="195"/>
                    <a:pt x="579" y="191"/>
                    <a:pt x="584" y="191"/>
                  </a:cubicBezTo>
                  <a:cubicBezTo>
                    <a:pt x="588" y="191"/>
                    <a:pt x="592" y="195"/>
                    <a:pt x="592" y="199"/>
                  </a:cubicBezTo>
                  <a:lnTo>
                    <a:pt x="592" y="199"/>
                  </a:lnTo>
                  <a:cubicBezTo>
                    <a:pt x="592" y="204"/>
                    <a:pt x="588" y="207"/>
                    <a:pt x="584" y="207"/>
                  </a:cubicBezTo>
                  <a:cubicBezTo>
                    <a:pt x="579" y="207"/>
                    <a:pt x="576" y="204"/>
                    <a:pt x="576" y="199"/>
                  </a:cubicBezTo>
                  <a:close/>
                  <a:moveTo>
                    <a:pt x="576" y="119"/>
                  </a:moveTo>
                  <a:lnTo>
                    <a:pt x="576" y="119"/>
                  </a:lnTo>
                  <a:cubicBezTo>
                    <a:pt x="576" y="115"/>
                    <a:pt x="579" y="111"/>
                    <a:pt x="584" y="111"/>
                  </a:cubicBezTo>
                  <a:cubicBezTo>
                    <a:pt x="588" y="111"/>
                    <a:pt x="592" y="115"/>
                    <a:pt x="592" y="119"/>
                  </a:cubicBezTo>
                  <a:lnTo>
                    <a:pt x="592" y="119"/>
                  </a:lnTo>
                  <a:cubicBezTo>
                    <a:pt x="592" y="124"/>
                    <a:pt x="588" y="127"/>
                    <a:pt x="584" y="127"/>
                  </a:cubicBezTo>
                  <a:cubicBezTo>
                    <a:pt x="579" y="127"/>
                    <a:pt x="576" y="124"/>
                    <a:pt x="576" y="119"/>
                  </a:cubicBezTo>
                  <a:close/>
                  <a:moveTo>
                    <a:pt x="576" y="39"/>
                  </a:moveTo>
                  <a:lnTo>
                    <a:pt x="576" y="39"/>
                  </a:lnTo>
                  <a:cubicBezTo>
                    <a:pt x="576" y="35"/>
                    <a:pt x="579" y="31"/>
                    <a:pt x="584" y="31"/>
                  </a:cubicBezTo>
                  <a:cubicBezTo>
                    <a:pt x="588" y="31"/>
                    <a:pt x="592" y="35"/>
                    <a:pt x="592" y="39"/>
                  </a:cubicBezTo>
                  <a:lnTo>
                    <a:pt x="592" y="39"/>
                  </a:lnTo>
                  <a:cubicBezTo>
                    <a:pt x="592" y="44"/>
                    <a:pt x="588" y="47"/>
                    <a:pt x="584" y="47"/>
                  </a:cubicBezTo>
                  <a:cubicBezTo>
                    <a:pt x="579" y="47"/>
                    <a:pt x="576" y="44"/>
                    <a:pt x="576" y="39"/>
                  </a:cubicBezTo>
                  <a:close/>
                  <a:moveTo>
                    <a:pt x="535" y="16"/>
                  </a:moveTo>
                  <a:lnTo>
                    <a:pt x="535" y="16"/>
                  </a:lnTo>
                  <a:cubicBezTo>
                    <a:pt x="531" y="16"/>
                    <a:pt x="527" y="12"/>
                    <a:pt x="527" y="8"/>
                  </a:cubicBezTo>
                  <a:cubicBezTo>
                    <a:pt x="527" y="3"/>
                    <a:pt x="531" y="0"/>
                    <a:pt x="535" y="0"/>
                  </a:cubicBezTo>
                  <a:lnTo>
                    <a:pt x="535" y="0"/>
                  </a:lnTo>
                  <a:cubicBezTo>
                    <a:pt x="540" y="0"/>
                    <a:pt x="543" y="3"/>
                    <a:pt x="543" y="8"/>
                  </a:cubicBezTo>
                  <a:cubicBezTo>
                    <a:pt x="543" y="12"/>
                    <a:pt x="540" y="16"/>
                    <a:pt x="535" y="16"/>
                  </a:cubicBezTo>
                  <a:close/>
                  <a:moveTo>
                    <a:pt x="455" y="16"/>
                  </a:moveTo>
                  <a:lnTo>
                    <a:pt x="455" y="16"/>
                  </a:lnTo>
                  <a:cubicBezTo>
                    <a:pt x="451" y="16"/>
                    <a:pt x="447" y="12"/>
                    <a:pt x="447" y="8"/>
                  </a:cubicBezTo>
                  <a:cubicBezTo>
                    <a:pt x="447" y="3"/>
                    <a:pt x="451" y="0"/>
                    <a:pt x="455" y="0"/>
                  </a:cubicBezTo>
                  <a:lnTo>
                    <a:pt x="455" y="0"/>
                  </a:lnTo>
                  <a:cubicBezTo>
                    <a:pt x="460" y="0"/>
                    <a:pt x="463" y="3"/>
                    <a:pt x="463" y="8"/>
                  </a:cubicBezTo>
                  <a:cubicBezTo>
                    <a:pt x="463" y="12"/>
                    <a:pt x="460" y="16"/>
                    <a:pt x="455" y="16"/>
                  </a:cubicBezTo>
                  <a:close/>
                  <a:moveTo>
                    <a:pt x="375" y="16"/>
                  </a:moveTo>
                  <a:lnTo>
                    <a:pt x="375" y="16"/>
                  </a:lnTo>
                  <a:cubicBezTo>
                    <a:pt x="371" y="16"/>
                    <a:pt x="367" y="12"/>
                    <a:pt x="367" y="8"/>
                  </a:cubicBezTo>
                  <a:cubicBezTo>
                    <a:pt x="367" y="3"/>
                    <a:pt x="371" y="0"/>
                    <a:pt x="375" y="0"/>
                  </a:cubicBezTo>
                  <a:lnTo>
                    <a:pt x="375" y="0"/>
                  </a:lnTo>
                  <a:cubicBezTo>
                    <a:pt x="380" y="0"/>
                    <a:pt x="383" y="3"/>
                    <a:pt x="383" y="8"/>
                  </a:cubicBezTo>
                  <a:cubicBezTo>
                    <a:pt x="383" y="12"/>
                    <a:pt x="380" y="16"/>
                    <a:pt x="375" y="16"/>
                  </a:cubicBezTo>
                  <a:close/>
                  <a:moveTo>
                    <a:pt x="295" y="16"/>
                  </a:moveTo>
                  <a:lnTo>
                    <a:pt x="295" y="16"/>
                  </a:lnTo>
                  <a:cubicBezTo>
                    <a:pt x="291" y="16"/>
                    <a:pt x="287" y="12"/>
                    <a:pt x="287" y="8"/>
                  </a:cubicBezTo>
                  <a:cubicBezTo>
                    <a:pt x="287" y="3"/>
                    <a:pt x="291" y="0"/>
                    <a:pt x="295" y="0"/>
                  </a:cubicBezTo>
                  <a:lnTo>
                    <a:pt x="295" y="0"/>
                  </a:lnTo>
                  <a:cubicBezTo>
                    <a:pt x="300" y="0"/>
                    <a:pt x="303" y="3"/>
                    <a:pt x="303" y="8"/>
                  </a:cubicBezTo>
                  <a:cubicBezTo>
                    <a:pt x="303" y="12"/>
                    <a:pt x="300" y="16"/>
                    <a:pt x="295" y="16"/>
                  </a:cubicBezTo>
                  <a:close/>
                  <a:moveTo>
                    <a:pt x="215" y="16"/>
                  </a:moveTo>
                  <a:lnTo>
                    <a:pt x="215" y="16"/>
                  </a:lnTo>
                  <a:cubicBezTo>
                    <a:pt x="211" y="16"/>
                    <a:pt x="207" y="12"/>
                    <a:pt x="207" y="8"/>
                  </a:cubicBezTo>
                  <a:cubicBezTo>
                    <a:pt x="207" y="3"/>
                    <a:pt x="211" y="0"/>
                    <a:pt x="215" y="0"/>
                  </a:cubicBezTo>
                  <a:lnTo>
                    <a:pt x="215" y="0"/>
                  </a:lnTo>
                  <a:cubicBezTo>
                    <a:pt x="220" y="0"/>
                    <a:pt x="223" y="3"/>
                    <a:pt x="223" y="8"/>
                  </a:cubicBezTo>
                  <a:cubicBezTo>
                    <a:pt x="223" y="12"/>
                    <a:pt x="220" y="16"/>
                    <a:pt x="215" y="16"/>
                  </a:cubicBezTo>
                  <a:close/>
                  <a:moveTo>
                    <a:pt x="135" y="16"/>
                  </a:moveTo>
                  <a:lnTo>
                    <a:pt x="135" y="16"/>
                  </a:lnTo>
                  <a:cubicBezTo>
                    <a:pt x="131" y="16"/>
                    <a:pt x="127" y="12"/>
                    <a:pt x="127" y="8"/>
                  </a:cubicBezTo>
                  <a:cubicBezTo>
                    <a:pt x="127" y="3"/>
                    <a:pt x="131" y="0"/>
                    <a:pt x="135" y="0"/>
                  </a:cubicBezTo>
                  <a:lnTo>
                    <a:pt x="135" y="0"/>
                  </a:lnTo>
                  <a:cubicBezTo>
                    <a:pt x="140" y="0"/>
                    <a:pt x="143" y="3"/>
                    <a:pt x="143" y="8"/>
                  </a:cubicBezTo>
                  <a:cubicBezTo>
                    <a:pt x="143" y="12"/>
                    <a:pt x="140" y="16"/>
                    <a:pt x="135" y="16"/>
                  </a:cubicBezTo>
                  <a:close/>
                  <a:moveTo>
                    <a:pt x="55" y="16"/>
                  </a:moveTo>
                  <a:lnTo>
                    <a:pt x="55" y="16"/>
                  </a:lnTo>
                  <a:cubicBezTo>
                    <a:pt x="51" y="16"/>
                    <a:pt x="47" y="12"/>
                    <a:pt x="47" y="8"/>
                  </a:cubicBezTo>
                  <a:cubicBezTo>
                    <a:pt x="47" y="3"/>
                    <a:pt x="51" y="0"/>
                    <a:pt x="55" y="0"/>
                  </a:cubicBezTo>
                  <a:lnTo>
                    <a:pt x="55" y="0"/>
                  </a:lnTo>
                  <a:cubicBezTo>
                    <a:pt x="60" y="0"/>
                    <a:pt x="63" y="3"/>
                    <a:pt x="63" y="8"/>
                  </a:cubicBezTo>
                  <a:cubicBezTo>
                    <a:pt x="63" y="12"/>
                    <a:pt x="60" y="16"/>
                    <a:pt x="55" y="16"/>
                  </a:cubicBezTo>
                  <a:close/>
                </a:path>
              </a:pathLst>
            </a:custGeom>
            <a:solidFill>
              <a:srgbClr val="000000"/>
            </a:solidFill>
            <a:ln w="9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63" name="Rectangle 239"/>
            <p:cNvSpPr>
              <a:spLocks noChangeArrowheads="1"/>
            </p:cNvSpPr>
            <p:nvPr/>
          </p:nvSpPr>
          <p:spPr bwMode="auto">
            <a:xfrm>
              <a:off x="4750233" y="4374816"/>
              <a:ext cx="291860" cy="27523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64" name="Freeform 240"/>
            <p:cNvSpPr>
              <a:spLocks noEditPoints="1"/>
            </p:cNvSpPr>
            <p:nvPr/>
          </p:nvSpPr>
          <p:spPr bwMode="auto">
            <a:xfrm>
              <a:off x="4745615" y="4371122"/>
              <a:ext cx="300173" cy="282624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16" y="104"/>
                </a:cxn>
                <a:cxn ang="0">
                  <a:pos x="0" y="104"/>
                </a:cxn>
                <a:cxn ang="0">
                  <a:pos x="16" y="184"/>
                </a:cxn>
                <a:cxn ang="0">
                  <a:pos x="8" y="176"/>
                </a:cxn>
                <a:cxn ang="0">
                  <a:pos x="8" y="272"/>
                </a:cxn>
                <a:cxn ang="0">
                  <a:pos x="16" y="264"/>
                </a:cxn>
                <a:cxn ang="0">
                  <a:pos x="0" y="344"/>
                </a:cxn>
                <a:cxn ang="0">
                  <a:pos x="16" y="424"/>
                </a:cxn>
                <a:cxn ang="0">
                  <a:pos x="0" y="424"/>
                </a:cxn>
                <a:cxn ang="0">
                  <a:pos x="16" y="504"/>
                </a:cxn>
                <a:cxn ang="0">
                  <a:pos x="8" y="496"/>
                </a:cxn>
                <a:cxn ang="0">
                  <a:pos x="16" y="584"/>
                </a:cxn>
                <a:cxn ang="0">
                  <a:pos x="8" y="576"/>
                </a:cxn>
                <a:cxn ang="0">
                  <a:pos x="88" y="592"/>
                </a:cxn>
                <a:cxn ang="0">
                  <a:pos x="168" y="576"/>
                </a:cxn>
                <a:cxn ang="0">
                  <a:pos x="168" y="592"/>
                </a:cxn>
                <a:cxn ang="0">
                  <a:pos x="248" y="576"/>
                </a:cxn>
                <a:cxn ang="0">
                  <a:pos x="240" y="584"/>
                </a:cxn>
                <a:cxn ang="0">
                  <a:pos x="336" y="584"/>
                </a:cxn>
                <a:cxn ang="0">
                  <a:pos x="328" y="576"/>
                </a:cxn>
                <a:cxn ang="0">
                  <a:pos x="408" y="592"/>
                </a:cxn>
                <a:cxn ang="0">
                  <a:pos x="488" y="576"/>
                </a:cxn>
                <a:cxn ang="0">
                  <a:pos x="488" y="592"/>
                </a:cxn>
                <a:cxn ang="0">
                  <a:pos x="568" y="576"/>
                </a:cxn>
                <a:cxn ang="0">
                  <a:pos x="560" y="584"/>
                </a:cxn>
                <a:cxn ang="0">
                  <a:pos x="584" y="511"/>
                </a:cxn>
                <a:cxn ang="0">
                  <a:pos x="576" y="519"/>
                </a:cxn>
                <a:cxn ang="0">
                  <a:pos x="592" y="439"/>
                </a:cxn>
                <a:cxn ang="0">
                  <a:pos x="576" y="359"/>
                </a:cxn>
                <a:cxn ang="0">
                  <a:pos x="592" y="359"/>
                </a:cxn>
                <a:cxn ang="0">
                  <a:pos x="576" y="279"/>
                </a:cxn>
                <a:cxn ang="0">
                  <a:pos x="584" y="287"/>
                </a:cxn>
                <a:cxn ang="0">
                  <a:pos x="584" y="191"/>
                </a:cxn>
                <a:cxn ang="0">
                  <a:pos x="576" y="199"/>
                </a:cxn>
                <a:cxn ang="0">
                  <a:pos x="592" y="119"/>
                </a:cxn>
                <a:cxn ang="0">
                  <a:pos x="576" y="39"/>
                </a:cxn>
                <a:cxn ang="0">
                  <a:pos x="592" y="39"/>
                </a:cxn>
                <a:cxn ang="0">
                  <a:pos x="535" y="16"/>
                </a:cxn>
                <a:cxn ang="0">
                  <a:pos x="543" y="8"/>
                </a:cxn>
                <a:cxn ang="0">
                  <a:pos x="447" y="8"/>
                </a:cxn>
                <a:cxn ang="0">
                  <a:pos x="455" y="16"/>
                </a:cxn>
                <a:cxn ang="0">
                  <a:pos x="375" y="0"/>
                </a:cxn>
                <a:cxn ang="0">
                  <a:pos x="295" y="16"/>
                </a:cxn>
                <a:cxn ang="0">
                  <a:pos x="295" y="0"/>
                </a:cxn>
                <a:cxn ang="0">
                  <a:pos x="215" y="16"/>
                </a:cxn>
                <a:cxn ang="0">
                  <a:pos x="223" y="8"/>
                </a:cxn>
                <a:cxn ang="0">
                  <a:pos x="127" y="8"/>
                </a:cxn>
                <a:cxn ang="0">
                  <a:pos x="135" y="16"/>
                </a:cxn>
                <a:cxn ang="0">
                  <a:pos x="55" y="0"/>
                </a:cxn>
              </a:cxnLst>
              <a:rect l="0" t="0" r="r" b="b"/>
              <a:pathLst>
                <a:path w="592" h="592">
                  <a:moveTo>
                    <a:pt x="16" y="24"/>
                  </a:moveTo>
                  <a:lnTo>
                    <a:pt x="16" y="24"/>
                  </a:lnTo>
                  <a:cubicBezTo>
                    <a:pt x="16" y="28"/>
                    <a:pt x="12" y="32"/>
                    <a:pt x="8" y="32"/>
                  </a:cubicBezTo>
                  <a:cubicBezTo>
                    <a:pt x="3" y="32"/>
                    <a:pt x="0" y="28"/>
                    <a:pt x="0" y="24"/>
                  </a:cubicBezTo>
                  <a:lnTo>
                    <a:pt x="0" y="24"/>
                  </a:lnTo>
                  <a:cubicBezTo>
                    <a:pt x="0" y="19"/>
                    <a:pt x="3" y="16"/>
                    <a:pt x="8" y="16"/>
                  </a:cubicBezTo>
                  <a:cubicBezTo>
                    <a:pt x="12" y="16"/>
                    <a:pt x="16" y="19"/>
                    <a:pt x="16" y="24"/>
                  </a:cubicBezTo>
                  <a:close/>
                  <a:moveTo>
                    <a:pt x="16" y="104"/>
                  </a:moveTo>
                  <a:lnTo>
                    <a:pt x="16" y="104"/>
                  </a:lnTo>
                  <a:cubicBezTo>
                    <a:pt x="16" y="108"/>
                    <a:pt x="12" y="112"/>
                    <a:pt x="8" y="112"/>
                  </a:cubicBezTo>
                  <a:cubicBezTo>
                    <a:pt x="3" y="112"/>
                    <a:pt x="0" y="108"/>
                    <a:pt x="0" y="104"/>
                  </a:cubicBezTo>
                  <a:lnTo>
                    <a:pt x="0" y="104"/>
                  </a:lnTo>
                  <a:cubicBezTo>
                    <a:pt x="0" y="99"/>
                    <a:pt x="3" y="96"/>
                    <a:pt x="8" y="96"/>
                  </a:cubicBezTo>
                  <a:cubicBezTo>
                    <a:pt x="12" y="96"/>
                    <a:pt x="16" y="99"/>
                    <a:pt x="16" y="104"/>
                  </a:cubicBezTo>
                  <a:close/>
                  <a:moveTo>
                    <a:pt x="16" y="184"/>
                  </a:moveTo>
                  <a:lnTo>
                    <a:pt x="16" y="184"/>
                  </a:lnTo>
                  <a:cubicBezTo>
                    <a:pt x="16" y="188"/>
                    <a:pt x="12" y="192"/>
                    <a:pt x="8" y="192"/>
                  </a:cubicBezTo>
                  <a:cubicBezTo>
                    <a:pt x="3" y="192"/>
                    <a:pt x="0" y="188"/>
                    <a:pt x="0" y="184"/>
                  </a:cubicBezTo>
                  <a:lnTo>
                    <a:pt x="0" y="184"/>
                  </a:lnTo>
                  <a:cubicBezTo>
                    <a:pt x="0" y="179"/>
                    <a:pt x="3" y="176"/>
                    <a:pt x="8" y="176"/>
                  </a:cubicBezTo>
                  <a:cubicBezTo>
                    <a:pt x="12" y="176"/>
                    <a:pt x="16" y="179"/>
                    <a:pt x="16" y="184"/>
                  </a:cubicBezTo>
                  <a:close/>
                  <a:moveTo>
                    <a:pt x="16" y="264"/>
                  </a:moveTo>
                  <a:lnTo>
                    <a:pt x="16" y="264"/>
                  </a:lnTo>
                  <a:cubicBezTo>
                    <a:pt x="16" y="268"/>
                    <a:pt x="12" y="272"/>
                    <a:pt x="8" y="272"/>
                  </a:cubicBezTo>
                  <a:cubicBezTo>
                    <a:pt x="3" y="272"/>
                    <a:pt x="0" y="268"/>
                    <a:pt x="0" y="264"/>
                  </a:cubicBezTo>
                  <a:lnTo>
                    <a:pt x="0" y="264"/>
                  </a:lnTo>
                  <a:cubicBezTo>
                    <a:pt x="0" y="259"/>
                    <a:pt x="3" y="256"/>
                    <a:pt x="8" y="256"/>
                  </a:cubicBezTo>
                  <a:cubicBezTo>
                    <a:pt x="12" y="256"/>
                    <a:pt x="16" y="259"/>
                    <a:pt x="16" y="264"/>
                  </a:cubicBezTo>
                  <a:close/>
                  <a:moveTo>
                    <a:pt x="16" y="344"/>
                  </a:moveTo>
                  <a:lnTo>
                    <a:pt x="16" y="344"/>
                  </a:lnTo>
                  <a:cubicBezTo>
                    <a:pt x="16" y="348"/>
                    <a:pt x="12" y="352"/>
                    <a:pt x="8" y="352"/>
                  </a:cubicBezTo>
                  <a:cubicBezTo>
                    <a:pt x="3" y="352"/>
                    <a:pt x="0" y="348"/>
                    <a:pt x="0" y="344"/>
                  </a:cubicBezTo>
                  <a:lnTo>
                    <a:pt x="0" y="344"/>
                  </a:lnTo>
                  <a:cubicBezTo>
                    <a:pt x="0" y="339"/>
                    <a:pt x="3" y="336"/>
                    <a:pt x="8" y="336"/>
                  </a:cubicBezTo>
                  <a:cubicBezTo>
                    <a:pt x="12" y="336"/>
                    <a:pt x="16" y="339"/>
                    <a:pt x="16" y="344"/>
                  </a:cubicBezTo>
                  <a:close/>
                  <a:moveTo>
                    <a:pt x="16" y="424"/>
                  </a:moveTo>
                  <a:lnTo>
                    <a:pt x="16" y="424"/>
                  </a:lnTo>
                  <a:cubicBezTo>
                    <a:pt x="16" y="428"/>
                    <a:pt x="12" y="432"/>
                    <a:pt x="8" y="432"/>
                  </a:cubicBezTo>
                  <a:cubicBezTo>
                    <a:pt x="3" y="432"/>
                    <a:pt x="0" y="428"/>
                    <a:pt x="0" y="424"/>
                  </a:cubicBezTo>
                  <a:lnTo>
                    <a:pt x="0" y="424"/>
                  </a:lnTo>
                  <a:cubicBezTo>
                    <a:pt x="0" y="419"/>
                    <a:pt x="3" y="416"/>
                    <a:pt x="8" y="416"/>
                  </a:cubicBezTo>
                  <a:cubicBezTo>
                    <a:pt x="12" y="416"/>
                    <a:pt x="16" y="419"/>
                    <a:pt x="16" y="424"/>
                  </a:cubicBezTo>
                  <a:close/>
                  <a:moveTo>
                    <a:pt x="16" y="504"/>
                  </a:moveTo>
                  <a:lnTo>
                    <a:pt x="16" y="504"/>
                  </a:lnTo>
                  <a:cubicBezTo>
                    <a:pt x="16" y="508"/>
                    <a:pt x="12" y="512"/>
                    <a:pt x="8" y="512"/>
                  </a:cubicBezTo>
                  <a:cubicBezTo>
                    <a:pt x="3" y="512"/>
                    <a:pt x="0" y="508"/>
                    <a:pt x="0" y="504"/>
                  </a:cubicBezTo>
                  <a:lnTo>
                    <a:pt x="0" y="504"/>
                  </a:lnTo>
                  <a:cubicBezTo>
                    <a:pt x="0" y="499"/>
                    <a:pt x="3" y="496"/>
                    <a:pt x="8" y="496"/>
                  </a:cubicBezTo>
                  <a:cubicBezTo>
                    <a:pt x="12" y="496"/>
                    <a:pt x="16" y="499"/>
                    <a:pt x="16" y="504"/>
                  </a:cubicBezTo>
                  <a:close/>
                  <a:moveTo>
                    <a:pt x="8" y="576"/>
                  </a:moveTo>
                  <a:lnTo>
                    <a:pt x="8" y="576"/>
                  </a:lnTo>
                  <a:cubicBezTo>
                    <a:pt x="12" y="576"/>
                    <a:pt x="16" y="579"/>
                    <a:pt x="16" y="584"/>
                  </a:cubicBezTo>
                  <a:cubicBezTo>
                    <a:pt x="16" y="588"/>
                    <a:pt x="12" y="592"/>
                    <a:pt x="8" y="592"/>
                  </a:cubicBezTo>
                  <a:lnTo>
                    <a:pt x="8" y="592"/>
                  </a:lnTo>
                  <a:cubicBezTo>
                    <a:pt x="3" y="592"/>
                    <a:pt x="0" y="588"/>
                    <a:pt x="0" y="584"/>
                  </a:cubicBezTo>
                  <a:cubicBezTo>
                    <a:pt x="0" y="579"/>
                    <a:pt x="3" y="576"/>
                    <a:pt x="8" y="576"/>
                  </a:cubicBezTo>
                  <a:close/>
                  <a:moveTo>
                    <a:pt x="88" y="576"/>
                  </a:moveTo>
                  <a:lnTo>
                    <a:pt x="88" y="576"/>
                  </a:lnTo>
                  <a:cubicBezTo>
                    <a:pt x="92" y="576"/>
                    <a:pt x="96" y="579"/>
                    <a:pt x="96" y="584"/>
                  </a:cubicBezTo>
                  <a:cubicBezTo>
                    <a:pt x="96" y="588"/>
                    <a:pt x="92" y="592"/>
                    <a:pt x="88" y="592"/>
                  </a:cubicBezTo>
                  <a:lnTo>
                    <a:pt x="88" y="592"/>
                  </a:lnTo>
                  <a:cubicBezTo>
                    <a:pt x="83" y="592"/>
                    <a:pt x="80" y="588"/>
                    <a:pt x="80" y="584"/>
                  </a:cubicBezTo>
                  <a:cubicBezTo>
                    <a:pt x="80" y="579"/>
                    <a:pt x="83" y="576"/>
                    <a:pt x="88" y="576"/>
                  </a:cubicBezTo>
                  <a:close/>
                  <a:moveTo>
                    <a:pt x="168" y="576"/>
                  </a:moveTo>
                  <a:lnTo>
                    <a:pt x="168" y="576"/>
                  </a:lnTo>
                  <a:cubicBezTo>
                    <a:pt x="172" y="576"/>
                    <a:pt x="176" y="579"/>
                    <a:pt x="176" y="584"/>
                  </a:cubicBezTo>
                  <a:cubicBezTo>
                    <a:pt x="176" y="588"/>
                    <a:pt x="172" y="592"/>
                    <a:pt x="168" y="592"/>
                  </a:cubicBezTo>
                  <a:lnTo>
                    <a:pt x="168" y="592"/>
                  </a:lnTo>
                  <a:cubicBezTo>
                    <a:pt x="163" y="592"/>
                    <a:pt x="160" y="588"/>
                    <a:pt x="160" y="584"/>
                  </a:cubicBezTo>
                  <a:cubicBezTo>
                    <a:pt x="160" y="579"/>
                    <a:pt x="163" y="576"/>
                    <a:pt x="168" y="576"/>
                  </a:cubicBezTo>
                  <a:close/>
                  <a:moveTo>
                    <a:pt x="248" y="576"/>
                  </a:moveTo>
                  <a:lnTo>
                    <a:pt x="248" y="576"/>
                  </a:lnTo>
                  <a:cubicBezTo>
                    <a:pt x="252" y="576"/>
                    <a:pt x="256" y="579"/>
                    <a:pt x="256" y="584"/>
                  </a:cubicBezTo>
                  <a:cubicBezTo>
                    <a:pt x="256" y="588"/>
                    <a:pt x="252" y="592"/>
                    <a:pt x="248" y="592"/>
                  </a:cubicBezTo>
                  <a:lnTo>
                    <a:pt x="248" y="592"/>
                  </a:lnTo>
                  <a:cubicBezTo>
                    <a:pt x="243" y="592"/>
                    <a:pt x="240" y="588"/>
                    <a:pt x="240" y="584"/>
                  </a:cubicBezTo>
                  <a:cubicBezTo>
                    <a:pt x="240" y="579"/>
                    <a:pt x="243" y="576"/>
                    <a:pt x="248" y="576"/>
                  </a:cubicBezTo>
                  <a:close/>
                  <a:moveTo>
                    <a:pt x="328" y="576"/>
                  </a:moveTo>
                  <a:lnTo>
                    <a:pt x="328" y="576"/>
                  </a:lnTo>
                  <a:cubicBezTo>
                    <a:pt x="332" y="576"/>
                    <a:pt x="336" y="579"/>
                    <a:pt x="336" y="584"/>
                  </a:cubicBezTo>
                  <a:cubicBezTo>
                    <a:pt x="336" y="588"/>
                    <a:pt x="332" y="592"/>
                    <a:pt x="328" y="592"/>
                  </a:cubicBezTo>
                  <a:lnTo>
                    <a:pt x="328" y="592"/>
                  </a:lnTo>
                  <a:cubicBezTo>
                    <a:pt x="323" y="592"/>
                    <a:pt x="320" y="588"/>
                    <a:pt x="320" y="584"/>
                  </a:cubicBezTo>
                  <a:cubicBezTo>
                    <a:pt x="320" y="579"/>
                    <a:pt x="323" y="576"/>
                    <a:pt x="328" y="576"/>
                  </a:cubicBezTo>
                  <a:close/>
                  <a:moveTo>
                    <a:pt x="408" y="576"/>
                  </a:moveTo>
                  <a:lnTo>
                    <a:pt x="408" y="576"/>
                  </a:lnTo>
                  <a:cubicBezTo>
                    <a:pt x="412" y="576"/>
                    <a:pt x="416" y="579"/>
                    <a:pt x="416" y="584"/>
                  </a:cubicBezTo>
                  <a:cubicBezTo>
                    <a:pt x="416" y="588"/>
                    <a:pt x="412" y="592"/>
                    <a:pt x="408" y="592"/>
                  </a:cubicBezTo>
                  <a:lnTo>
                    <a:pt x="408" y="592"/>
                  </a:lnTo>
                  <a:cubicBezTo>
                    <a:pt x="403" y="592"/>
                    <a:pt x="400" y="588"/>
                    <a:pt x="400" y="584"/>
                  </a:cubicBezTo>
                  <a:cubicBezTo>
                    <a:pt x="400" y="579"/>
                    <a:pt x="403" y="576"/>
                    <a:pt x="408" y="576"/>
                  </a:cubicBezTo>
                  <a:close/>
                  <a:moveTo>
                    <a:pt x="488" y="576"/>
                  </a:moveTo>
                  <a:lnTo>
                    <a:pt x="488" y="576"/>
                  </a:lnTo>
                  <a:cubicBezTo>
                    <a:pt x="492" y="576"/>
                    <a:pt x="496" y="579"/>
                    <a:pt x="496" y="584"/>
                  </a:cubicBezTo>
                  <a:cubicBezTo>
                    <a:pt x="496" y="588"/>
                    <a:pt x="492" y="592"/>
                    <a:pt x="488" y="592"/>
                  </a:cubicBezTo>
                  <a:lnTo>
                    <a:pt x="488" y="592"/>
                  </a:lnTo>
                  <a:cubicBezTo>
                    <a:pt x="483" y="592"/>
                    <a:pt x="480" y="588"/>
                    <a:pt x="480" y="584"/>
                  </a:cubicBezTo>
                  <a:cubicBezTo>
                    <a:pt x="480" y="579"/>
                    <a:pt x="483" y="576"/>
                    <a:pt x="488" y="576"/>
                  </a:cubicBezTo>
                  <a:close/>
                  <a:moveTo>
                    <a:pt x="568" y="576"/>
                  </a:moveTo>
                  <a:lnTo>
                    <a:pt x="568" y="576"/>
                  </a:lnTo>
                  <a:cubicBezTo>
                    <a:pt x="572" y="576"/>
                    <a:pt x="576" y="579"/>
                    <a:pt x="576" y="584"/>
                  </a:cubicBezTo>
                  <a:cubicBezTo>
                    <a:pt x="576" y="588"/>
                    <a:pt x="572" y="592"/>
                    <a:pt x="568" y="592"/>
                  </a:cubicBezTo>
                  <a:lnTo>
                    <a:pt x="568" y="592"/>
                  </a:lnTo>
                  <a:cubicBezTo>
                    <a:pt x="563" y="592"/>
                    <a:pt x="560" y="588"/>
                    <a:pt x="560" y="584"/>
                  </a:cubicBezTo>
                  <a:cubicBezTo>
                    <a:pt x="560" y="579"/>
                    <a:pt x="563" y="576"/>
                    <a:pt x="568" y="576"/>
                  </a:cubicBezTo>
                  <a:close/>
                  <a:moveTo>
                    <a:pt x="576" y="519"/>
                  </a:moveTo>
                  <a:lnTo>
                    <a:pt x="576" y="519"/>
                  </a:lnTo>
                  <a:cubicBezTo>
                    <a:pt x="576" y="515"/>
                    <a:pt x="579" y="511"/>
                    <a:pt x="584" y="511"/>
                  </a:cubicBezTo>
                  <a:cubicBezTo>
                    <a:pt x="588" y="511"/>
                    <a:pt x="592" y="515"/>
                    <a:pt x="592" y="519"/>
                  </a:cubicBezTo>
                  <a:lnTo>
                    <a:pt x="592" y="519"/>
                  </a:lnTo>
                  <a:cubicBezTo>
                    <a:pt x="592" y="524"/>
                    <a:pt x="588" y="527"/>
                    <a:pt x="584" y="527"/>
                  </a:cubicBezTo>
                  <a:cubicBezTo>
                    <a:pt x="579" y="527"/>
                    <a:pt x="576" y="524"/>
                    <a:pt x="576" y="519"/>
                  </a:cubicBezTo>
                  <a:close/>
                  <a:moveTo>
                    <a:pt x="576" y="439"/>
                  </a:moveTo>
                  <a:lnTo>
                    <a:pt x="576" y="439"/>
                  </a:lnTo>
                  <a:cubicBezTo>
                    <a:pt x="576" y="435"/>
                    <a:pt x="579" y="431"/>
                    <a:pt x="584" y="431"/>
                  </a:cubicBezTo>
                  <a:cubicBezTo>
                    <a:pt x="588" y="431"/>
                    <a:pt x="592" y="435"/>
                    <a:pt x="592" y="439"/>
                  </a:cubicBezTo>
                  <a:lnTo>
                    <a:pt x="592" y="439"/>
                  </a:lnTo>
                  <a:cubicBezTo>
                    <a:pt x="592" y="444"/>
                    <a:pt x="588" y="447"/>
                    <a:pt x="584" y="447"/>
                  </a:cubicBezTo>
                  <a:cubicBezTo>
                    <a:pt x="579" y="447"/>
                    <a:pt x="576" y="444"/>
                    <a:pt x="576" y="439"/>
                  </a:cubicBezTo>
                  <a:close/>
                  <a:moveTo>
                    <a:pt x="576" y="359"/>
                  </a:moveTo>
                  <a:lnTo>
                    <a:pt x="576" y="359"/>
                  </a:lnTo>
                  <a:cubicBezTo>
                    <a:pt x="576" y="355"/>
                    <a:pt x="579" y="351"/>
                    <a:pt x="584" y="351"/>
                  </a:cubicBezTo>
                  <a:cubicBezTo>
                    <a:pt x="588" y="351"/>
                    <a:pt x="592" y="355"/>
                    <a:pt x="592" y="359"/>
                  </a:cubicBezTo>
                  <a:lnTo>
                    <a:pt x="592" y="359"/>
                  </a:lnTo>
                  <a:cubicBezTo>
                    <a:pt x="592" y="364"/>
                    <a:pt x="588" y="367"/>
                    <a:pt x="584" y="367"/>
                  </a:cubicBezTo>
                  <a:cubicBezTo>
                    <a:pt x="579" y="367"/>
                    <a:pt x="576" y="364"/>
                    <a:pt x="576" y="359"/>
                  </a:cubicBezTo>
                  <a:close/>
                  <a:moveTo>
                    <a:pt x="576" y="279"/>
                  </a:moveTo>
                  <a:lnTo>
                    <a:pt x="576" y="279"/>
                  </a:lnTo>
                  <a:cubicBezTo>
                    <a:pt x="576" y="275"/>
                    <a:pt x="579" y="271"/>
                    <a:pt x="584" y="271"/>
                  </a:cubicBezTo>
                  <a:cubicBezTo>
                    <a:pt x="588" y="271"/>
                    <a:pt x="592" y="275"/>
                    <a:pt x="592" y="279"/>
                  </a:cubicBezTo>
                  <a:lnTo>
                    <a:pt x="592" y="279"/>
                  </a:lnTo>
                  <a:cubicBezTo>
                    <a:pt x="592" y="284"/>
                    <a:pt x="588" y="287"/>
                    <a:pt x="584" y="287"/>
                  </a:cubicBezTo>
                  <a:cubicBezTo>
                    <a:pt x="579" y="287"/>
                    <a:pt x="576" y="284"/>
                    <a:pt x="576" y="279"/>
                  </a:cubicBezTo>
                  <a:close/>
                  <a:moveTo>
                    <a:pt x="576" y="199"/>
                  </a:moveTo>
                  <a:lnTo>
                    <a:pt x="576" y="199"/>
                  </a:lnTo>
                  <a:cubicBezTo>
                    <a:pt x="576" y="195"/>
                    <a:pt x="579" y="191"/>
                    <a:pt x="584" y="191"/>
                  </a:cubicBezTo>
                  <a:cubicBezTo>
                    <a:pt x="588" y="191"/>
                    <a:pt x="592" y="195"/>
                    <a:pt x="592" y="199"/>
                  </a:cubicBezTo>
                  <a:lnTo>
                    <a:pt x="592" y="199"/>
                  </a:lnTo>
                  <a:cubicBezTo>
                    <a:pt x="592" y="204"/>
                    <a:pt x="588" y="207"/>
                    <a:pt x="584" y="207"/>
                  </a:cubicBezTo>
                  <a:cubicBezTo>
                    <a:pt x="579" y="207"/>
                    <a:pt x="576" y="204"/>
                    <a:pt x="576" y="199"/>
                  </a:cubicBezTo>
                  <a:close/>
                  <a:moveTo>
                    <a:pt x="576" y="119"/>
                  </a:moveTo>
                  <a:lnTo>
                    <a:pt x="576" y="119"/>
                  </a:lnTo>
                  <a:cubicBezTo>
                    <a:pt x="576" y="115"/>
                    <a:pt x="579" y="111"/>
                    <a:pt x="584" y="111"/>
                  </a:cubicBezTo>
                  <a:cubicBezTo>
                    <a:pt x="588" y="111"/>
                    <a:pt x="592" y="115"/>
                    <a:pt x="592" y="119"/>
                  </a:cubicBezTo>
                  <a:lnTo>
                    <a:pt x="592" y="119"/>
                  </a:lnTo>
                  <a:cubicBezTo>
                    <a:pt x="592" y="124"/>
                    <a:pt x="588" y="127"/>
                    <a:pt x="584" y="127"/>
                  </a:cubicBezTo>
                  <a:cubicBezTo>
                    <a:pt x="579" y="127"/>
                    <a:pt x="576" y="124"/>
                    <a:pt x="576" y="119"/>
                  </a:cubicBezTo>
                  <a:close/>
                  <a:moveTo>
                    <a:pt x="576" y="39"/>
                  </a:moveTo>
                  <a:lnTo>
                    <a:pt x="576" y="39"/>
                  </a:lnTo>
                  <a:cubicBezTo>
                    <a:pt x="576" y="35"/>
                    <a:pt x="579" y="31"/>
                    <a:pt x="584" y="31"/>
                  </a:cubicBezTo>
                  <a:cubicBezTo>
                    <a:pt x="588" y="31"/>
                    <a:pt x="592" y="35"/>
                    <a:pt x="592" y="39"/>
                  </a:cubicBezTo>
                  <a:lnTo>
                    <a:pt x="592" y="39"/>
                  </a:lnTo>
                  <a:cubicBezTo>
                    <a:pt x="592" y="44"/>
                    <a:pt x="588" y="47"/>
                    <a:pt x="584" y="47"/>
                  </a:cubicBezTo>
                  <a:cubicBezTo>
                    <a:pt x="579" y="47"/>
                    <a:pt x="576" y="44"/>
                    <a:pt x="576" y="39"/>
                  </a:cubicBezTo>
                  <a:close/>
                  <a:moveTo>
                    <a:pt x="535" y="16"/>
                  </a:moveTo>
                  <a:lnTo>
                    <a:pt x="535" y="16"/>
                  </a:lnTo>
                  <a:cubicBezTo>
                    <a:pt x="531" y="16"/>
                    <a:pt x="527" y="12"/>
                    <a:pt x="527" y="8"/>
                  </a:cubicBezTo>
                  <a:cubicBezTo>
                    <a:pt x="527" y="3"/>
                    <a:pt x="531" y="0"/>
                    <a:pt x="535" y="0"/>
                  </a:cubicBezTo>
                  <a:lnTo>
                    <a:pt x="535" y="0"/>
                  </a:lnTo>
                  <a:cubicBezTo>
                    <a:pt x="540" y="0"/>
                    <a:pt x="543" y="3"/>
                    <a:pt x="543" y="8"/>
                  </a:cubicBezTo>
                  <a:cubicBezTo>
                    <a:pt x="543" y="12"/>
                    <a:pt x="540" y="16"/>
                    <a:pt x="535" y="16"/>
                  </a:cubicBezTo>
                  <a:close/>
                  <a:moveTo>
                    <a:pt x="455" y="16"/>
                  </a:moveTo>
                  <a:lnTo>
                    <a:pt x="455" y="16"/>
                  </a:lnTo>
                  <a:cubicBezTo>
                    <a:pt x="451" y="16"/>
                    <a:pt x="447" y="12"/>
                    <a:pt x="447" y="8"/>
                  </a:cubicBezTo>
                  <a:cubicBezTo>
                    <a:pt x="447" y="3"/>
                    <a:pt x="451" y="0"/>
                    <a:pt x="455" y="0"/>
                  </a:cubicBezTo>
                  <a:lnTo>
                    <a:pt x="455" y="0"/>
                  </a:lnTo>
                  <a:cubicBezTo>
                    <a:pt x="460" y="0"/>
                    <a:pt x="463" y="3"/>
                    <a:pt x="463" y="8"/>
                  </a:cubicBezTo>
                  <a:cubicBezTo>
                    <a:pt x="463" y="12"/>
                    <a:pt x="460" y="16"/>
                    <a:pt x="455" y="16"/>
                  </a:cubicBezTo>
                  <a:close/>
                  <a:moveTo>
                    <a:pt x="375" y="16"/>
                  </a:moveTo>
                  <a:lnTo>
                    <a:pt x="375" y="16"/>
                  </a:lnTo>
                  <a:cubicBezTo>
                    <a:pt x="371" y="16"/>
                    <a:pt x="367" y="12"/>
                    <a:pt x="367" y="8"/>
                  </a:cubicBezTo>
                  <a:cubicBezTo>
                    <a:pt x="367" y="3"/>
                    <a:pt x="371" y="0"/>
                    <a:pt x="375" y="0"/>
                  </a:cubicBezTo>
                  <a:lnTo>
                    <a:pt x="375" y="0"/>
                  </a:lnTo>
                  <a:cubicBezTo>
                    <a:pt x="380" y="0"/>
                    <a:pt x="383" y="3"/>
                    <a:pt x="383" y="8"/>
                  </a:cubicBezTo>
                  <a:cubicBezTo>
                    <a:pt x="383" y="12"/>
                    <a:pt x="380" y="16"/>
                    <a:pt x="375" y="16"/>
                  </a:cubicBezTo>
                  <a:close/>
                  <a:moveTo>
                    <a:pt x="295" y="16"/>
                  </a:moveTo>
                  <a:lnTo>
                    <a:pt x="295" y="16"/>
                  </a:lnTo>
                  <a:cubicBezTo>
                    <a:pt x="291" y="16"/>
                    <a:pt x="287" y="12"/>
                    <a:pt x="287" y="8"/>
                  </a:cubicBezTo>
                  <a:cubicBezTo>
                    <a:pt x="287" y="3"/>
                    <a:pt x="291" y="0"/>
                    <a:pt x="295" y="0"/>
                  </a:cubicBezTo>
                  <a:lnTo>
                    <a:pt x="295" y="0"/>
                  </a:lnTo>
                  <a:cubicBezTo>
                    <a:pt x="300" y="0"/>
                    <a:pt x="303" y="3"/>
                    <a:pt x="303" y="8"/>
                  </a:cubicBezTo>
                  <a:cubicBezTo>
                    <a:pt x="303" y="12"/>
                    <a:pt x="300" y="16"/>
                    <a:pt x="295" y="16"/>
                  </a:cubicBezTo>
                  <a:close/>
                  <a:moveTo>
                    <a:pt x="215" y="16"/>
                  </a:moveTo>
                  <a:lnTo>
                    <a:pt x="215" y="16"/>
                  </a:lnTo>
                  <a:cubicBezTo>
                    <a:pt x="211" y="16"/>
                    <a:pt x="207" y="12"/>
                    <a:pt x="207" y="8"/>
                  </a:cubicBezTo>
                  <a:cubicBezTo>
                    <a:pt x="207" y="3"/>
                    <a:pt x="211" y="0"/>
                    <a:pt x="215" y="0"/>
                  </a:cubicBezTo>
                  <a:lnTo>
                    <a:pt x="215" y="0"/>
                  </a:lnTo>
                  <a:cubicBezTo>
                    <a:pt x="220" y="0"/>
                    <a:pt x="223" y="3"/>
                    <a:pt x="223" y="8"/>
                  </a:cubicBezTo>
                  <a:cubicBezTo>
                    <a:pt x="223" y="12"/>
                    <a:pt x="220" y="16"/>
                    <a:pt x="215" y="16"/>
                  </a:cubicBezTo>
                  <a:close/>
                  <a:moveTo>
                    <a:pt x="135" y="16"/>
                  </a:moveTo>
                  <a:lnTo>
                    <a:pt x="135" y="16"/>
                  </a:lnTo>
                  <a:cubicBezTo>
                    <a:pt x="131" y="16"/>
                    <a:pt x="127" y="12"/>
                    <a:pt x="127" y="8"/>
                  </a:cubicBezTo>
                  <a:cubicBezTo>
                    <a:pt x="127" y="3"/>
                    <a:pt x="131" y="0"/>
                    <a:pt x="135" y="0"/>
                  </a:cubicBezTo>
                  <a:lnTo>
                    <a:pt x="135" y="0"/>
                  </a:lnTo>
                  <a:cubicBezTo>
                    <a:pt x="140" y="0"/>
                    <a:pt x="143" y="3"/>
                    <a:pt x="143" y="8"/>
                  </a:cubicBezTo>
                  <a:cubicBezTo>
                    <a:pt x="143" y="12"/>
                    <a:pt x="140" y="16"/>
                    <a:pt x="135" y="16"/>
                  </a:cubicBezTo>
                  <a:close/>
                  <a:moveTo>
                    <a:pt x="55" y="16"/>
                  </a:moveTo>
                  <a:lnTo>
                    <a:pt x="55" y="16"/>
                  </a:lnTo>
                  <a:cubicBezTo>
                    <a:pt x="51" y="16"/>
                    <a:pt x="47" y="12"/>
                    <a:pt x="47" y="8"/>
                  </a:cubicBezTo>
                  <a:cubicBezTo>
                    <a:pt x="47" y="3"/>
                    <a:pt x="51" y="0"/>
                    <a:pt x="55" y="0"/>
                  </a:cubicBezTo>
                  <a:lnTo>
                    <a:pt x="55" y="0"/>
                  </a:lnTo>
                  <a:cubicBezTo>
                    <a:pt x="60" y="0"/>
                    <a:pt x="63" y="3"/>
                    <a:pt x="63" y="8"/>
                  </a:cubicBezTo>
                  <a:cubicBezTo>
                    <a:pt x="63" y="12"/>
                    <a:pt x="60" y="16"/>
                    <a:pt x="55" y="16"/>
                  </a:cubicBezTo>
                  <a:close/>
                </a:path>
              </a:pathLst>
            </a:custGeom>
            <a:solidFill>
              <a:srgbClr val="000000"/>
            </a:solidFill>
            <a:ln w="9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65" name="Freeform 241"/>
            <p:cNvSpPr>
              <a:spLocks/>
            </p:cNvSpPr>
            <p:nvPr/>
          </p:nvSpPr>
          <p:spPr bwMode="auto">
            <a:xfrm>
              <a:off x="6258486" y="3048515"/>
              <a:ext cx="337117" cy="36574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1" y="0"/>
                </a:cxn>
                <a:cxn ang="0">
                  <a:pos x="211" y="396"/>
                </a:cxn>
                <a:cxn ang="0">
                  <a:pos x="365" y="396"/>
                </a:cxn>
              </a:cxnLst>
              <a:rect l="0" t="0" r="r" b="b"/>
              <a:pathLst>
                <a:path w="365" h="396">
                  <a:moveTo>
                    <a:pt x="0" y="0"/>
                  </a:moveTo>
                  <a:lnTo>
                    <a:pt x="211" y="0"/>
                  </a:lnTo>
                  <a:lnTo>
                    <a:pt x="211" y="396"/>
                  </a:lnTo>
                  <a:lnTo>
                    <a:pt x="365" y="396"/>
                  </a:lnTo>
                </a:path>
              </a:pathLst>
            </a:custGeom>
            <a:noFill/>
            <a:ln w="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66" name="Freeform 242"/>
            <p:cNvSpPr>
              <a:spLocks/>
            </p:cNvSpPr>
            <p:nvPr/>
          </p:nvSpPr>
          <p:spPr bwMode="auto">
            <a:xfrm>
              <a:off x="6588214" y="3386555"/>
              <a:ext cx="60035" cy="554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5" y="30"/>
                </a:cxn>
                <a:cxn ang="0">
                  <a:pos x="0" y="60"/>
                </a:cxn>
                <a:cxn ang="0">
                  <a:pos x="0" y="0"/>
                </a:cxn>
              </a:cxnLst>
              <a:rect l="0" t="0" r="r" b="b"/>
              <a:pathLst>
                <a:path w="65" h="60">
                  <a:moveTo>
                    <a:pt x="0" y="0"/>
                  </a:moveTo>
                  <a:lnTo>
                    <a:pt x="65" y="30"/>
                  </a:lnTo>
                  <a:lnTo>
                    <a:pt x="0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67" name="Freeform 243"/>
            <p:cNvSpPr>
              <a:spLocks/>
            </p:cNvSpPr>
            <p:nvPr/>
          </p:nvSpPr>
          <p:spPr bwMode="auto">
            <a:xfrm>
              <a:off x="6258486" y="3414264"/>
              <a:ext cx="337117" cy="365749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211" y="396"/>
                </a:cxn>
                <a:cxn ang="0">
                  <a:pos x="211" y="0"/>
                </a:cxn>
                <a:cxn ang="0">
                  <a:pos x="365" y="0"/>
                </a:cxn>
              </a:cxnLst>
              <a:rect l="0" t="0" r="r" b="b"/>
              <a:pathLst>
                <a:path w="365" h="396">
                  <a:moveTo>
                    <a:pt x="0" y="396"/>
                  </a:moveTo>
                  <a:lnTo>
                    <a:pt x="211" y="396"/>
                  </a:lnTo>
                  <a:lnTo>
                    <a:pt x="211" y="0"/>
                  </a:lnTo>
                  <a:lnTo>
                    <a:pt x="365" y="0"/>
                  </a:lnTo>
                </a:path>
              </a:pathLst>
            </a:custGeom>
            <a:noFill/>
            <a:ln w="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68" name="Freeform 244"/>
            <p:cNvSpPr>
              <a:spLocks/>
            </p:cNvSpPr>
            <p:nvPr/>
          </p:nvSpPr>
          <p:spPr bwMode="auto">
            <a:xfrm>
              <a:off x="6588214" y="3386555"/>
              <a:ext cx="60035" cy="554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5" y="30"/>
                </a:cxn>
                <a:cxn ang="0">
                  <a:pos x="0" y="60"/>
                </a:cxn>
                <a:cxn ang="0">
                  <a:pos x="0" y="0"/>
                </a:cxn>
              </a:cxnLst>
              <a:rect l="0" t="0" r="r" b="b"/>
              <a:pathLst>
                <a:path w="65" h="60">
                  <a:moveTo>
                    <a:pt x="0" y="0"/>
                  </a:moveTo>
                  <a:lnTo>
                    <a:pt x="65" y="30"/>
                  </a:lnTo>
                  <a:lnTo>
                    <a:pt x="0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69" name="Freeform 245"/>
            <p:cNvSpPr>
              <a:spLocks/>
            </p:cNvSpPr>
            <p:nvPr/>
          </p:nvSpPr>
          <p:spPr bwMode="auto">
            <a:xfrm>
              <a:off x="6258486" y="3414264"/>
              <a:ext cx="337117" cy="1098171"/>
            </a:xfrm>
            <a:custGeom>
              <a:avLst/>
              <a:gdLst/>
              <a:ahLst/>
              <a:cxnLst>
                <a:cxn ang="0">
                  <a:pos x="0" y="1189"/>
                </a:cxn>
                <a:cxn ang="0">
                  <a:pos x="211" y="1189"/>
                </a:cxn>
                <a:cxn ang="0">
                  <a:pos x="211" y="0"/>
                </a:cxn>
                <a:cxn ang="0">
                  <a:pos x="365" y="0"/>
                </a:cxn>
              </a:cxnLst>
              <a:rect l="0" t="0" r="r" b="b"/>
              <a:pathLst>
                <a:path w="365" h="1189">
                  <a:moveTo>
                    <a:pt x="0" y="1189"/>
                  </a:moveTo>
                  <a:lnTo>
                    <a:pt x="211" y="1189"/>
                  </a:lnTo>
                  <a:lnTo>
                    <a:pt x="211" y="0"/>
                  </a:lnTo>
                  <a:lnTo>
                    <a:pt x="365" y="0"/>
                  </a:lnTo>
                </a:path>
              </a:pathLst>
            </a:custGeom>
            <a:noFill/>
            <a:ln w="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70" name="Freeform 246"/>
            <p:cNvSpPr>
              <a:spLocks/>
            </p:cNvSpPr>
            <p:nvPr/>
          </p:nvSpPr>
          <p:spPr bwMode="auto">
            <a:xfrm>
              <a:off x="6588214" y="3386555"/>
              <a:ext cx="60035" cy="554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5" y="30"/>
                </a:cxn>
                <a:cxn ang="0">
                  <a:pos x="0" y="60"/>
                </a:cxn>
                <a:cxn ang="0">
                  <a:pos x="0" y="0"/>
                </a:cxn>
              </a:cxnLst>
              <a:rect l="0" t="0" r="r" b="b"/>
              <a:pathLst>
                <a:path w="65" h="60">
                  <a:moveTo>
                    <a:pt x="0" y="0"/>
                  </a:moveTo>
                  <a:lnTo>
                    <a:pt x="65" y="30"/>
                  </a:lnTo>
                  <a:lnTo>
                    <a:pt x="0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71" name="Rectangle 247"/>
            <p:cNvSpPr>
              <a:spLocks noChangeArrowheads="1"/>
            </p:cNvSpPr>
            <p:nvPr/>
          </p:nvSpPr>
          <p:spPr bwMode="auto">
            <a:xfrm>
              <a:off x="3824778" y="3139952"/>
              <a:ext cx="584644" cy="54862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72" name="Freeform 248"/>
            <p:cNvSpPr>
              <a:spLocks noEditPoints="1"/>
            </p:cNvSpPr>
            <p:nvPr/>
          </p:nvSpPr>
          <p:spPr bwMode="auto">
            <a:xfrm>
              <a:off x="3821083" y="3136257"/>
              <a:ext cx="592033" cy="556012"/>
            </a:xfrm>
            <a:custGeom>
              <a:avLst/>
              <a:gdLst/>
              <a:ahLst/>
              <a:cxnLst>
                <a:cxn ang="0">
                  <a:pos x="16" y="24"/>
                </a:cxn>
                <a:cxn ang="0">
                  <a:pos x="16" y="104"/>
                </a:cxn>
                <a:cxn ang="0">
                  <a:pos x="16" y="184"/>
                </a:cxn>
                <a:cxn ang="0">
                  <a:pos x="16" y="264"/>
                </a:cxn>
                <a:cxn ang="0">
                  <a:pos x="16" y="344"/>
                </a:cxn>
                <a:cxn ang="0">
                  <a:pos x="16" y="424"/>
                </a:cxn>
                <a:cxn ang="0">
                  <a:pos x="16" y="504"/>
                </a:cxn>
                <a:cxn ang="0">
                  <a:pos x="16" y="584"/>
                </a:cxn>
                <a:cxn ang="0">
                  <a:pos x="16" y="664"/>
                </a:cxn>
                <a:cxn ang="0">
                  <a:pos x="16" y="744"/>
                </a:cxn>
                <a:cxn ang="0">
                  <a:pos x="16" y="824"/>
                </a:cxn>
                <a:cxn ang="0">
                  <a:pos x="16" y="904"/>
                </a:cxn>
                <a:cxn ang="0">
                  <a:pos x="16" y="984"/>
                </a:cxn>
                <a:cxn ang="0">
                  <a:pos x="16" y="1064"/>
                </a:cxn>
                <a:cxn ang="0">
                  <a:pos x="16" y="1144"/>
                </a:cxn>
                <a:cxn ang="0">
                  <a:pos x="72" y="1152"/>
                </a:cxn>
                <a:cxn ang="0">
                  <a:pos x="152" y="1152"/>
                </a:cxn>
                <a:cxn ang="0">
                  <a:pos x="232" y="1152"/>
                </a:cxn>
                <a:cxn ang="0">
                  <a:pos x="312" y="1152"/>
                </a:cxn>
                <a:cxn ang="0">
                  <a:pos x="392" y="1152"/>
                </a:cxn>
                <a:cxn ang="0">
                  <a:pos x="472" y="1152"/>
                </a:cxn>
                <a:cxn ang="0">
                  <a:pos x="552" y="1152"/>
                </a:cxn>
                <a:cxn ang="0">
                  <a:pos x="632" y="1152"/>
                </a:cxn>
                <a:cxn ang="0">
                  <a:pos x="712" y="1152"/>
                </a:cxn>
                <a:cxn ang="0">
                  <a:pos x="792" y="1152"/>
                </a:cxn>
                <a:cxn ang="0">
                  <a:pos x="872" y="1152"/>
                </a:cxn>
                <a:cxn ang="0">
                  <a:pos x="952" y="1152"/>
                </a:cxn>
                <a:cxn ang="0">
                  <a:pos x="1032" y="1152"/>
                </a:cxn>
                <a:cxn ang="0">
                  <a:pos x="1112" y="1152"/>
                </a:cxn>
                <a:cxn ang="0">
                  <a:pos x="1152" y="1127"/>
                </a:cxn>
                <a:cxn ang="0">
                  <a:pos x="1152" y="1047"/>
                </a:cxn>
                <a:cxn ang="0">
                  <a:pos x="1152" y="967"/>
                </a:cxn>
                <a:cxn ang="0">
                  <a:pos x="1152" y="887"/>
                </a:cxn>
                <a:cxn ang="0">
                  <a:pos x="1152" y="807"/>
                </a:cxn>
                <a:cxn ang="0">
                  <a:pos x="1152" y="727"/>
                </a:cxn>
                <a:cxn ang="0">
                  <a:pos x="1152" y="647"/>
                </a:cxn>
                <a:cxn ang="0">
                  <a:pos x="1152" y="567"/>
                </a:cxn>
                <a:cxn ang="0">
                  <a:pos x="1152" y="487"/>
                </a:cxn>
                <a:cxn ang="0">
                  <a:pos x="1152" y="407"/>
                </a:cxn>
                <a:cxn ang="0">
                  <a:pos x="1152" y="327"/>
                </a:cxn>
                <a:cxn ang="0">
                  <a:pos x="1152" y="247"/>
                </a:cxn>
                <a:cxn ang="0">
                  <a:pos x="1152" y="167"/>
                </a:cxn>
                <a:cxn ang="0">
                  <a:pos x="1152" y="87"/>
                </a:cxn>
                <a:cxn ang="0">
                  <a:pos x="1159" y="16"/>
                </a:cxn>
                <a:cxn ang="0">
                  <a:pos x="1079" y="16"/>
                </a:cxn>
                <a:cxn ang="0">
                  <a:pos x="999" y="16"/>
                </a:cxn>
                <a:cxn ang="0">
                  <a:pos x="919" y="16"/>
                </a:cxn>
                <a:cxn ang="0">
                  <a:pos x="839" y="16"/>
                </a:cxn>
                <a:cxn ang="0">
                  <a:pos x="759" y="16"/>
                </a:cxn>
                <a:cxn ang="0">
                  <a:pos x="679" y="16"/>
                </a:cxn>
                <a:cxn ang="0">
                  <a:pos x="599" y="16"/>
                </a:cxn>
                <a:cxn ang="0">
                  <a:pos x="519" y="16"/>
                </a:cxn>
                <a:cxn ang="0">
                  <a:pos x="439" y="16"/>
                </a:cxn>
                <a:cxn ang="0">
                  <a:pos x="359" y="16"/>
                </a:cxn>
                <a:cxn ang="0">
                  <a:pos x="279" y="16"/>
                </a:cxn>
                <a:cxn ang="0">
                  <a:pos x="199" y="16"/>
                </a:cxn>
                <a:cxn ang="0">
                  <a:pos x="119" y="16"/>
                </a:cxn>
                <a:cxn ang="0">
                  <a:pos x="39" y="16"/>
                </a:cxn>
              </a:cxnLst>
              <a:rect l="0" t="0" r="r" b="b"/>
              <a:pathLst>
                <a:path w="1168" h="1168">
                  <a:moveTo>
                    <a:pt x="16" y="24"/>
                  </a:moveTo>
                  <a:lnTo>
                    <a:pt x="16" y="24"/>
                  </a:lnTo>
                  <a:cubicBezTo>
                    <a:pt x="16" y="28"/>
                    <a:pt x="12" y="32"/>
                    <a:pt x="8" y="32"/>
                  </a:cubicBezTo>
                  <a:cubicBezTo>
                    <a:pt x="3" y="32"/>
                    <a:pt x="0" y="28"/>
                    <a:pt x="0" y="24"/>
                  </a:cubicBezTo>
                  <a:lnTo>
                    <a:pt x="0" y="24"/>
                  </a:lnTo>
                  <a:cubicBezTo>
                    <a:pt x="0" y="19"/>
                    <a:pt x="3" y="16"/>
                    <a:pt x="8" y="16"/>
                  </a:cubicBezTo>
                  <a:cubicBezTo>
                    <a:pt x="12" y="16"/>
                    <a:pt x="16" y="19"/>
                    <a:pt x="16" y="24"/>
                  </a:cubicBezTo>
                  <a:close/>
                  <a:moveTo>
                    <a:pt x="16" y="104"/>
                  </a:moveTo>
                  <a:lnTo>
                    <a:pt x="16" y="104"/>
                  </a:lnTo>
                  <a:cubicBezTo>
                    <a:pt x="16" y="108"/>
                    <a:pt x="12" y="112"/>
                    <a:pt x="8" y="112"/>
                  </a:cubicBezTo>
                  <a:cubicBezTo>
                    <a:pt x="3" y="112"/>
                    <a:pt x="0" y="108"/>
                    <a:pt x="0" y="104"/>
                  </a:cubicBezTo>
                  <a:lnTo>
                    <a:pt x="0" y="104"/>
                  </a:lnTo>
                  <a:cubicBezTo>
                    <a:pt x="0" y="99"/>
                    <a:pt x="3" y="96"/>
                    <a:pt x="8" y="96"/>
                  </a:cubicBezTo>
                  <a:cubicBezTo>
                    <a:pt x="12" y="96"/>
                    <a:pt x="16" y="99"/>
                    <a:pt x="16" y="104"/>
                  </a:cubicBezTo>
                  <a:close/>
                  <a:moveTo>
                    <a:pt x="16" y="184"/>
                  </a:moveTo>
                  <a:lnTo>
                    <a:pt x="16" y="184"/>
                  </a:lnTo>
                  <a:cubicBezTo>
                    <a:pt x="16" y="188"/>
                    <a:pt x="12" y="192"/>
                    <a:pt x="8" y="192"/>
                  </a:cubicBezTo>
                  <a:cubicBezTo>
                    <a:pt x="3" y="192"/>
                    <a:pt x="0" y="188"/>
                    <a:pt x="0" y="184"/>
                  </a:cubicBezTo>
                  <a:lnTo>
                    <a:pt x="0" y="184"/>
                  </a:lnTo>
                  <a:cubicBezTo>
                    <a:pt x="0" y="179"/>
                    <a:pt x="3" y="176"/>
                    <a:pt x="8" y="176"/>
                  </a:cubicBezTo>
                  <a:cubicBezTo>
                    <a:pt x="12" y="176"/>
                    <a:pt x="16" y="179"/>
                    <a:pt x="16" y="184"/>
                  </a:cubicBezTo>
                  <a:close/>
                  <a:moveTo>
                    <a:pt x="16" y="264"/>
                  </a:moveTo>
                  <a:lnTo>
                    <a:pt x="16" y="264"/>
                  </a:lnTo>
                  <a:cubicBezTo>
                    <a:pt x="16" y="268"/>
                    <a:pt x="12" y="272"/>
                    <a:pt x="8" y="272"/>
                  </a:cubicBezTo>
                  <a:cubicBezTo>
                    <a:pt x="3" y="272"/>
                    <a:pt x="0" y="268"/>
                    <a:pt x="0" y="264"/>
                  </a:cubicBezTo>
                  <a:lnTo>
                    <a:pt x="0" y="264"/>
                  </a:lnTo>
                  <a:cubicBezTo>
                    <a:pt x="0" y="259"/>
                    <a:pt x="3" y="256"/>
                    <a:pt x="8" y="256"/>
                  </a:cubicBezTo>
                  <a:cubicBezTo>
                    <a:pt x="12" y="256"/>
                    <a:pt x="16" y="259"/>
                    <a:pt x="16" y="264"/>
                  </a:cubicBezTo>
                  <a:close/>
                  <a:moveTo>
                    <a:pt x="16" y="344"/>
                  </a:moveTo>
                  <a:lnTo>
                    <a:pt x="16" y="344"/>
                  </a:lnTo>
                  <a:cubicBezTo>
                    <a:pt x="16" y="348"/>
                    <a:pt x="12" y="352"/>
                    <a:pt x="8" y="352"/>
                  </a:cubicBezTo>
                  <a:cubicBezTo>
                    <a:pt x="3" y="352"/>
                    <a:pt x="0" y="348"/>
                    <a:pt x="0" y="344"/>
                  </a:cubicBezTo>
                  <a:lnTo>
                    <a:pt x="0" y="344"/>
                  </a:lnTo>
                  <a:cubicBezTo>
                    <a:pt x="0" y="339"/>
                    <a:pt x="3" y="336"/>
                    <a:pt x="8" y="336"/>
                  </a:cubicBezTo>
                  <a:cubicBezTo>
                    <a:pt x="12" y="336"/>
                    <a:pt x="16" y="339"/>
                    <a:pt x="16" y="344"/>
                  </a:cubicBezTo>
                  <a:close/>
                  <a:moveTo>
                    <a:pt x="16" y="424"/>
                  </a:moveTo>
                  <a:lnTo>
                    <a:pt x="16" y="424"/>
                  </a:lnTo>
                  <a:cubicBezTo>
                    <a:pt x="16" y="428"/>
                    <a:pt x="12" y="432"/>
                    <a:pt x="8" y="432"/>
                  </a:cubicBezTo>
                  <a:cubicBezTo>
                    <a:pt x="3" y="432"/>
                    <a:pt x="0" y="428"/>
                    <a:pt x="0" y="424"/>
                  </a:cubicBezTo>
                  <a:lnTo>
                    <a:pt x="0" y="424"/>
                  </a:lnTo>
                  <a:cubicBezTo>
                    <a:pt x="0" y="419"/>
                    <a:pt x="3" y="416"/>
                    <a:pt x="8" y="416"/>
                  </a:cubicBezTo>
                  <a:cubicBezTo>
                    <a:pt x="12" y="416"/>
                    <a:pt x="16" y="419"/>
                    <a:pt x="16" y="424"/>
                  </a:cubicBezTo>
                  <a:close/>
                  <a:moveTo>
                    <a:pt x="16" y="504"/>
                  </a:moveTo>
                  <a:lnTo>
                    <a:pt x="16" y="504"/>
                  </a:lnTo>
                  <a:cubicBezTo>
                    <a:pt x="16" y="508"/>
                    <a:pt x="12" y="512"/>
                    <a:pt x="8" y="512"/>
                  </a:cubicBezTo>
                  <a:cubicBezTo>
                    <a:pt x="3" y="512"/>
                    <a:pt x="0" y="508"/>
                    <a:pt x="0" y="504"/>
                  </a:cubicBezTo>
                  <a:lnTo>
                    <a:pt x="0" y="504"/>
                  </a:lnTo>
                  <a:cubicBezTo>
                    <a:pt x="0" y="499"/>
                    <a:pt x="3" y="496"/>
                    <a:pt x="8" y="496"/>
                  </a:cubicBezTo>
                  <a:cubicBezTo>
                    <a:pt x="12" y="496"/>
                    <a:pt x="16" y="499"/>
                    <a:pt x="16" y="504"/>
                  </a:cubicBezTo>
                  <a:close/>
                  <a:moveTo>
                    <a:pt x="16" y="584"/>
                  </a:moveTo>
                  <a:lnTo>
                    <a:pt x="16" y="584"/>
                  </a:lnTo>
                  <a:cubicBezTo>
                    <a:pt x="16" y="588"/>
                    <a:pt x="12" y="592"/>
                    <a:pt x="8" y="592"/>
                  </a:cubicBezTo>
                  <a:cubicBezTo>
                    <a:pt x="3" y="592"/>
                    <a:pt x="0" y="588"/>
                    <a:pt x="0" y="584"/>
                  </a:cubicBezTo>
                  <a:lnTo>
                    <a:pt x="0" y="584"/>
                  </a:lnTo>
                  <a:cubicBezTo>
                    <a:pt x="0" y="579"/>
                    <a:pt x="3" y="576"/>
                    <a:pt x="8" y="576"/>
                  </a:cubicBezTo>
                  <a:cubicBezTo>
                    <a:pt x="12" y="576"/>
                    <a:pt x="16" y="579"/>
                    <a:pt x="16" y="584"/>
                  </a:cubicBezTo>
                  <a:close/>
                  <a:moveTo>
                    <a:pt x="16" y="664"/>
                  </a:moveTo>
                  <a:lnTo>
                    <a:pt x="16" y="664"/>
                  </a:lnTo>
                  <a:cubicBezTo>
                    <a:pt x="16" y="668"/>
                    <a:pt x="12" y="672"/>
                    <a:pt x="8" y="672"/>
                  </a:cubicBezTo>
                  <a:cubicBezTo>
                    <a:pt x="3" y="672"/>
                    <a:pt x="0" y="668"/>
                    <a:pt x="0" y="664"/>
                  </a:cubicBezTo>
                  <a:lnTo>
                    <a:pt x="0" y="664"/>
                  </a:lnTo>
                  <a:cubicBezTo>
                    <a:pt x="0" y="659"/>
                    <a:pt x="3" y="656"/>
                    <a:pt x="8" y="656"/>
                  </a:cubicBezTo>
                  <a:cubicBezTo>
                    <a:pt x="12" y="656"/>
                    <a:pt x="16" y="659"/>
                    <a:pt x="16" y="664"/>
                  </a:cubicBezTo>
                  <a:close/>
                  <a:moveTo>
                    <a:pt x="16" y="744"/>
                  </a:moveTo>
                  <a:lnTo>
                    <a:pt x="16" y="744"/>
                  </a:lnTo>
                  <a:cubicBezTo>
                    <a:pt x="16" y="748"/>
                    <a:pt x="12" y="752"/>
                    <a:pt x="8" y="752"/>
                  </a:cubicBezTo>
                  <a:cubicBezTo>
                    <a:pt x="3" y="752"/>
                    <a:pt x="0" y="748"/>
                    <a:pt x="0" y="744"/>
                  </a:cubicBezTo>
                  <a:lnTo>
                    <a:pt x="0" y="744"/>
                  </a:lnTo>
                  <a:cubicBezTo>
                    <a:pt x="0" y="739"/>
                    <a:pt x="3" y="736"/>
                    <a:pt x="8" y="736"/>
                  </a:cubicBezTo>
                  <a:cubicBezTo>
                    <a:pt x="12" y="736"/>
                    <a:pt x="16" y="739"/>
                    <a:pt x="16" y="744"/>
                  </a:cubicBezTo>
                  <a:close/>
                  <a:moveTo>
                    <a:pt x="16" y="824"/>
                  </a:moveTo>
                  <a:lnTo>
                    <a:pt x="16" y="824"/>
                  </a:lnTo>
                  <a:cubicBezTo>
                    <a:pt x="16" y="828"/>
                    <a:pt x="12" y="832"/>
                    <a:pt x="8" y="832"/>
                  </a:cubicBezTo>
                  <a:cubicBezTo>
                    <a:pt x="3" y="832"/>
                    <a:pt x="0" y="828"/>
                    <a:pt x="0" y="824"/>
                  </a:cubicBezTo>
                  <a:lnTo>
                    <a:pt x="0" y="824"/>
                  </a:lnTo>
                  <a:cubicBezTo>
                    <a:pt x="0" y="819"/>
                    <a:pt x="3" y="816"/>
                    <a:pt x="8" y="816"/>
                  </a:cubicBezTo>
                  <a:cubicBezTo>
                    <a:pt x="12" y="816"/>
                    <a:pt x="16" y="819"/>
                    <a:pt x="16" y="824"/>
                  </a:cubicBezTo>
                  <a:close/>
                  <a:moveTo>
                    <a:pt x="16" y="904"/>
                  </a:moveTo>
                  <a:lnTo>
                    <a:pt x="16" y="904"/>
                  </a:lnTo>
                  <a:cubicBezTo>
                    <a:pt x="16" y="908"/>
                    <a:pt x="12" y="912"/>
                    <a:pt x="8" y="912"/>
                  </a:cubicBezTo>
                  <a:cubicBezTo>
                    <a:pt x="3" y="912"/>
                    <a:pt x="0" y="908"/>
                    <a:pt x="0" y="904"/>
                  </a:cubicBezTo>
                  <a:lnTo>
                    <a:pt x="0" y="904"/>
                  </a:lnTo>
                  <a:cubicBezTo>
                    <a:pt x="0" y="899"/>
                    <a:pt x="3" y="896"/>
                    <a:pt x="8" y="896"/>
                  </a:cubicBezTo>
                  <a:cubicBezTo>
                    <a:pt x="12" y="896"/>
                    <a:pt x="16" y="899"/>
                    <a:pt x="16" y="904"/>
                  </a:cubicBezTo>
                  <a:close/>
                  <a:moveTo>
                    <a:pt x="16" y="984"/>
                  </a:moveTo>
                  <a:lnTo>
                    <a:pt x="16" y="984"/>
                  </a:lnTo>
                  <a:cubicBezTo>
                    <a:pt x="16" y="988"/>
                    <a:pt x="12" y="992"/>
                    <a:pt x="8" y="992"/>
                  </a:cubicBezTo>
                  <a:cubicBezTo>
                    <a:pt x="3" y="992"/>
                    <a:pt x="0" y="988"/>
                    <a:pt x="0" y="984"/>
                  </a:cubicBezTo>
                  <a:lnTo>
                    <a:pt x="0" y="984"/>
                  </a:lnTo>
                  <a:cubicBezTo>
                    <a:pt x="0" y="979"/>
                    <a:pt x="3" y="976"/>
                    <a:pt x="8" y="976"/>
                  </a:cubicBezTo>
                  <a:cubicBezTo>
                    <a:pt x="12" y="976"/>
                    <a:pt x="16" y="979"/>
                    <a:pt x="16" y="984"/>
                  </a:cubicBezTo>
                  <a:close/>
                  <a:moveTo>
                    <a:pt x="16" y="1064"/>
                  </a:moveTo>
                  <a:lnTo>
                    <a:pt x="16" y="1064"/>
                  </a:lnTo>
                  <a:cubicBezTo>
                    <a:pt x="16" y="1068"/>
                    <a:pt x="12" y="1072"/>
                    <a:pt x="8" y="1072"/>
                  </a:cubicBezTo>
                  <a:cubicBezTo>
                    <a:pt x="3" y="1072"/>
                    <a:pt x="0" y="1068"/>
                    <a:pt x="0" y="1064"/>
                  </a:cubicBezTo>
                  <a:lnTo>
                    <a:pt x="0" y="1064"/>
                  </a:lnTo>
                  <a:cubicBezTo>
                    <a:pt x="0" y="1059"/>
                    <a:pt x="3" y="1056"/>
                    <a:pt x="8" y="1056"/>
                  </a:cubicBezTo>
                  <a:cubicBezTo>
                    <a:pt x="12" y="1056"/>
                    <a:pt x="16" y="1059"/>
                    <a:pt x="16" y="1064"/>
                  </a:cubicBezTo>
                  <a:close/>
                  <a:moveTo>
                    <a:pt x="16" y="1144"/>
                  </a:moveTo>
                  <a:lnTo>
                    <a:pt x="16" y="1144"/>
                  </a:lnTo>
                  <a:cubicBezTo>
                    <a:pt x="16" y="1148"/>
                    <a:pt x="12" y="1152"/>
                    <a:pt x="8" y="1152"/>
                  </a:cubicBezTo>
                  <a:cubicBezTo>
                    <a:pt x="3" y="1152"/>
                    <a:pt x="0" y="1148"/>
                    <a:pt x="0" y="1144"/>
                  </a:cubicBezTo>
                  <a:lnTo>
                    <a:pt x="0" y="1144"/>
                  </a:lnTo>
                  <a:cubicBezTo>
                    <a:pt x="0" y="1139"/>
                    <a:pt x="3" y="1136"/>
                    <a:pt x="8" y="1136"/>
                  </a:cubicBezTo>
                  <a:cubicBezTo>
                    <a:pt x="12" y="1136"/>
                    <a:pt x="16" y="1139"/>
                    <a:pt x="16" y="1144"/>
                  </a:cubicBezTo>
                  <a:close/>
                  <a:moveTo>
                    <a:pt x="72" y="1152"/>
                  </a:moveTo>
                  <a:lnTo>
                    <a:pt x="72" y="1152"/>
                  </a:lnTo>
                  <a:cubicBezTo>
                    <a:pt x="76" y="1152"/>
                    <a:pt x="80" y="1155"/>
                    <a:pt x="80" y="1160"/>
                  </a:cubicBezTo>
                  <a:cubicBezTo>
                    <a:pt x="80" y="1164"/>
                    <a:pt x="76" y="1168"/>
                    <a:pt x="72" y="1168"/>
                  </a:cubicBezTo>
                  <a:lnTo>
                    <a:pt x="72" y="1168"/>
                  </a:lnTo>
                  <a:cubicBezTo>
                    <a:pt x="67" y="1168"/>
                    <a:pt x="64" y="1164"/>
                    <a:pt x="64" y="1160"/>
                  </a:cubicBezTo>
                  <a:cubicBezTo>
                    <a:pt x="64" y="1155"/>
                    <a:pt x="67" y="1152"/>
                    <a:pt x="72" y="1152"/>
                  </a:cubicBezTo>
                  <a:close/>
                  <a:moveTo>
                    <a:pt x="152" y="1152"/>
                  </a:moveTo>
                  <a:lnTo>
                    <a:pt x="152" y="1152"/>
                  </a:lnTo>
                  <a:cubicBezTo>
                    <a:pt x="156" y="1152"/>
                    <a:pt x="160" y="1155"/>
                    <a:pt x="160" y="1160"/>
                  </a:cubicBezTo>
                  <a:cubicBezTo>
                    <a:pt x="160" y="1164"/>
                    <a:pt x="156" y="1168"/>
                    <a:pt x="152" y="1168"/>
                  </a:cubicBezTo>
                  <a:lnTo>
                    <a:pt x="152" y="1168"/>
                  </a:lnTo>
                  <a:cubicBezTo>
                    <a:pt x="147" y="1168"/>
                    <a:pt x="144" y="1164"/>
                    <a:pt x="144" y="1160"/>
                  </a:cubicBezTo>
                  <a:cubicBezTo>
                    <a:pt x="144" y="1155"/>
                    <a:pt x="147" y="1152"/>
                    <a:pt x="152" y="1152"/>
                  </a:cubicBezTo>
                  <a:close/>
                  <a:moveTo>
                    <a:pt x="232" y="1152"/>
                  </a:moveTo>
                  <a:lnTo>
                    <a:pt x="232" y="1152"/>
                  </a:lnTo>
                  <a:cubicBezTo>
                    <a:pt x="236" y="1152"/>
                    <a:pt x="240" y="1155"/>
                    <a:pt x="240" y="1160"/>
                  </a:cubicBezTo>
                  <a:cubicBezTo>
                    <a:pt x="240" y="1164"/>
                    <a:pt x="236" y="1168"/>
                    <a:pt x="232" y="1168"/>
                  </a:cubicBezTo>
                  <a:lnTo>
                    <a:pt x="232" y="1168"/>
                  </a:lnTo>
                  <a:cubicBezTo>
                    <a:pt x="227" y="1168"/>
                    <a:pt x="224" y="1164"/>
                    <a:pt x="224" y="1160"/>
                  </a:cubicBezTo>
                  <a:cubicBezTo>
                    <a:pt x="224" y="1155"/>
                    <a:pt x="227" y="1152"/>
                    <a:pt x="232" y="1152"/>
                  </a:cubicBezTo>
                  <a:close/>
                  <a:moveTo>
                    <a:pt x="312" y="1152"/>
                  </a:moveTo>
                  <a:lnTo>
                    <a:pt x="312" y="1152"/>
                  </a:lnTo>
                  <a:cubicBezTo>
                    <a:pt x="316" y="1152"/>
                    <a:pt x="320" y="1155"/>
                    <a:pt x="320" y="1160"/>
                  </a:cubicBezTo>
                  <a:cubicBezTo>
                    <a:pt x="320" y="1164"/>
                    <a:pt x="316" y="1168"/>
                    <a:pt x="312" y="1168"/>
                  </a:cubicBezTo>
                  <a:lnTo>
                    <a:pt x="312" y="1168"/>
                  </a:lnTo>
                  <a:cubicBezTo>
                    <a:pt x="307" y="1168"/>
                    <a:pt x="304" y="1164"/>
                    <a:pt x="304" y="1160"/>
                  </a:cubicBezTo>
                  <a:cubicBezTo>
                    <a:pt x="304" y="1155"/>
                    <a:pt x="307" y="1152"/>
                    <a:pt x="312" y="1152"/>
                  </a:cubicBezTo>
                  <a:close/>
                  <a:moveTo>
                    <a:pt x="392" y="1152"/>
                  </a:moveTo>
                  <a:lnTo>
                    <a:pt x="392" y="1152"/>
                  </a:lnTo>
                  <a:cubicBezTo>
                    <a:pt x="396" y="1152"/>
                    <a:pt x="400" y="1155"/>
                    <a:pt x="400" y="1160"/>
                  </a:cubicBezTo>
                  <a:cubicBezTo>
                    <a:pt x="400" y="1164"/>
                    <a:pt x="396" y="1168"/>
                    <a:pt x="392" y="1168"/>
                  </a:cubicBezTo>
                  <a:lnTo>
                    <a:pt x="392" y="1168"/>
                  </a:lnTo>
                  <a:cubicBezTo>
                    <a:pt x="387" y="1168"/>
                    <a:pt x="384" y="1164"/>
                    <a:pt x="384" y="1160"/>
                  </a:cubicBezTo>
                  <a:cubicBezTo>
                    <a:pt x="384" y="1155"/>
                    <a:pt x="387" y="1152"/>
                    <a:pt x="392" y="1152"/>
                  </a:cubicBezTo>
                  <a:close/>
                  <a:moveTo>
                    <a:pt x="472" y="1152"/>
                  </a:moveTo>
                  <a:lnTo>
                    <a:pt x="472" y="1152"/>
                  </a:lnTo>
                  <a:cubicBezTo>
                    <a:pt x="476" y="1152"/>
                    <a:pt x="480" y="1155"/>
                    <a:pt x="480" y="1160"/>
                  </a:cubicBezTo>
                  <a:cubicBezTo>
                    <a:pt x="480" y="1164"/>
                    <a:pt x="476" y="1168"/>
                    <a:pt x="472" y="1168"/>
                  </a:cubicBezTo>
                  <a:lnTo>
                    <a:pt x="472" y="1168"/>
                  </a:lnTo>
                  <a:cubicBezTo>
                    <a:pt x="467" y="1168"/>
                    <a:pt x="464" y="1164"/>
                    <a:pt x="464" y="1160"/>
                  </a:cubicBezTo>
                  <a:cubicBezTo>
                    <a:pt x="464" y="1155"/>
                    <a:pt x="467" y="1152"/>
                    <a:pt x="472" y="1152"/>
                  </a:cubicBezTo>
                  <a:close/>
                  <a:moveTo>
                    <a:pt x="552" y="1152"/>
                  </a:moveTo>
                  <a:lnTo>
                    <a:pt x="552" y="1152"/>
                  </a:lnTo>
                  <a:cubicBezTo>
                    <a:pt x="556" y="1152"/>
                    <a:pt x="560" y="1155"/>
                    <a:pt x="560" y="1160"/>
                  </a:cubicBezTo>
                  <a:cubicBezTo>
                    <a:pt x="560" y="1164"/>
                    <a:pt x="556" y="1168"/>
                    <a:pt x="552" y="1168"/>
                  </a:cubicBezTo>
                  <a:lnTo>
                    <a:pt x="552" y="1168"/>
                  </a:lnTo>
                  <a:cubicBezTo>
                    <a:pt x="548" y="1168"/>
                    <a:pt x="544" y="1164"/>
                    <a:pt x="544" y="1160"/>
                  </a:cubicBezTo>
                  <a:cubicBezTo>
                    <a:pt x="544" y="1155"/>
                    <a:pt x="548" y="1152"/>
                    <a:pt x="552" y="1152"/>
                  </a:cubicBezTo>
                  <a:close/>
                  <a:moveTo>
                    <a:pt x="632" y="1152"/>
                  </a:moveTo>
                  <a:lnTo>
                    <a:pt x="632" y="1152"/>
                  </a:lnTo>
                  <a:cubicBezTo>
                    <a:pt x="636" y="1152"/>
                    <a:pt x="640" y="1155"/>
                    <a:pt x="640" y="1160"/>
                  </a:cubicBezTo>
                  <a:cubicBezTo>
                    <a:pt x="640" y="1164"/>
                    <a:pt x="636" y="1168"/>
                    <a:pt x="632" y="1168"/>
                  </a:cubicBezTo>
                  <a:lnTo>
                    <a:pt x="632" y="1168"/>
                  </a:lnTo>
                  <a:cubicBezTo>
                    <a:pt x="628" y="1168"/>
                    <a:pt x="624" y="1164"/>
                    <a:pt x="624" y="1160"/>
                  </a:cubicBezTo>
                  <a:cubicBezTo>
                    <a:pt x="624" y="1155"/>
                    <a:pt x="628" y="1152"/>
                    <a:pt x="632" y="1152"/>
                  </a:cubicBezTo>
                  <a:close/>
                  <a:moveTo>
                    <a:pt x="712" y="1152"/>
                  </a:moveTo>
                  <a:lnTo>
                    <a:pt x="712" y="1152"/>
                  </a:lnTo>
                  <a:cubicBezTo>
                    <a:pt x="716" y="1152"/>
                    <a:pt x="720" y="1155"/>
                    <a:pt x="720" y="1160"/>
                  </a:cubicBezTo>
                  <a:cubicBezTo>
                    <a:pt x="720" y="1164"/>
                    <a:pt x="716" y="1168"/>
                    <a:pt x="712" y="1168"/>
                  </a:cubicBezTo>
                  <a:lnTo>
                    <a:pt x="712" y="1168"/>
                  </a:lnTo>
                  <a:cubicBezTo>
                    <a:pt x="708" y="1168"/>
                    <a:pt x="704" y="1164"/>
                    <a:pt x="704" y="1160"/>
                  </a:cubicBezTo>
                  <a:cubicBezTo>
                    <a:pt x="704" y="1155"/>
                    <a:pt x="708" y="1152"/>
                    <a:pt x="712" y="1152"/>
                  </a:cubicBezTo>
                  <a:close/>
                  <a:moveTo>
                    <a:pt x="792" y="1152"/>
                  </a:moveTo>
                  <a:lnTo>
                    <a:pt x="792" y="1152"/>
                  </a:lnTo>
                  <a:cubicBezTo>
                    <a:pt x="796" y="1152"/>
                    <a:pt x="800" y="1155"/>
                    <a:pt x="800" y="1160"/>
                  </a:cubicBezTo>
                  <a:cubicBezTo>
                    <a:pt x="800" y="1164"/>
                    <a:pt x="796" y="1168"/>
                    <a:pt x="792" y="1168"/>
                  </a:cubicBezTo>
                  <a:lnTo>
                    <a:pt x="792" y="1168"/>
                  </a:lnTo>
                  <a:cubicBezTo>
                    <a:pt x="788" y="1168"/>
                    <a:pt x="784" y="1164"/>
                    <a:pt x="784" y="1160"/>
                  </a:cubicBezTo>
                  <a:cubicBezTo>
                    <a:pt x="784" y="1155"/>
                    <a:pt x="788" y="1152"/>
                    <a:pt x="792" y="1152"/>
                  </a:cubicBezTo>
                  <a:close/>
                  <a:moveTo>
                    <a:pt x="872" y="1152"/>
                  </a:moveTo>
                  <a:lnTo>
                    <a:pt x="872" y="1152"/>
                  </a:lnTo>
                  <a:cubicBezTo>
                    <a:pt x="876" y="1152"/>
                    <a:pt x="880" y="1155"/>
                    <a:pt x="880" y="1160"/>
                  </a:cubicBezTo>
                  <a:cubicBezTo>
                    <a:pt x="880" y="1164"/>
                    <a:pt x="876" y="1168"/>
                    <a:pt x="872" y="1168"/>
                  </a:cubicBezTo>
                  <a:lnTo>
                    <a:pt x="872" y="1168"/>
                  </a:lnTo>
                  <a:cubicBezTo>
                    <a:pt x="868" y="1168"/>
                    <a:pt x="864" y="1164"/>
                    <a:pt x="864" y="1160"/>
                  </a:cubicBezTo>
                  <a:cubicBezTo>
                    <a:pt x="864" y="1155"/>
                    <a:pt x="868" y="1152"/>
                    <a:pt x="872" y="1152"/>
                  </a:cubicBezTo>
                  <a:close/>
                  <a:moveTo>
                    <a:pt x="952" y="1152"/>
                  </a:moveTo>
                  <a:lnTo>
                    <a:pt x="952" y="1152"/>
                  </a:lnTo>
                  <a:cubicBezTo>
                    <a:pt x="956" y="1152"/>
                    <a:pt x="960" y="1155"/>
                    <a:pt x="960" y="1160"/>
                  </a:cubicBezTo>
                  <a:cubicBezTo>
                    <a:pt x="960" y="1164"/>
                    <a:pt x="956" y="1168"/>
                    <a:pt x="952" y="1168"/>
                  </a:cubicBezTo>
                  <a:lnTo>
                    <a:pt x="952" y="1168"/>
                  </a:lnTo>
                  <a:cubicBezTo>
                    <a:pt x="948" y="1168"/>
                    <a:pt x="944" y="1164"/>
                    <a:pt x="944" y="1160"/>
                  </a:cubicBezTo>
                  <a:cubicBezTo>
                    <a:pt x="944" y="1155"/>
                    <a:pt x="948" y="1152"/>
                    <a:pt x="952" y="1152"/>
                  </a:cubicBezTo>
                  <a:close/>
                  <a:moveTo>
                    <a:pt x="1032" y="1152"/>
                  </a:moveTo>
                  <a:lnTo>
                    <a:pt x="1032" y="1152"/>
                  </a:lnTo>
                  <a:cubicBezTo>
                    <a:pt x="1036" y="1152"/>
                    <a:pt x="1040" y="1155"/>
                    <a:pt x="1040" y="1160"/>
                  </a:cubicBezTo>
                  <a:cubicBezTo>
                    <a:pt x="1040" y="1164"/>
                    <a:pt x="1036" y="1168"/>
                    <a:pt x="1032" y="1168"/>
                  </a:cubicBezTo>
                  <a:lnTo>
                    <a:pt x="1032" y="1168"/>
                  </a:lnTo>
                  <a:cubicBezTo>
                    <a:pt x="1028" y="1168"/>
                    <a:pt x="1024" y="1164"/>
                    <a:pt x="1024" y="1160"/>
                  </a:cubicBezTo>
                  <a:cubicBezTo>
                    <a:pt x="1024" y="1155"/>
                    <a:pt x="1028" y="1152"/>
                    <a:pt x="1032" y="1152"/>
                  </a:cubicBezTo>
                  <a:close/>
                  <a:moveTo>
                    <a:pt x="1112" y="1152"/>
                  </a:moveTo>
                  <a:lnTo>
                    <a:pt x="1112" y="1152"/>
                  </a:lnTo>
                  <a:cubicBezTo>
                    <a:pt x="1116" y="1152"/>
                    <a:pt x="1120" y="1155"/>
                    <a:pt x="1120" y="1160"/>
                  </a:cubicBezTo>
                  <a:cubicBezTo>
                    <a:pt x="1120" y="1164"/>
                    <a:pt x="1116" y="1168"/>
                    <a:pt x="1112" y="1168"/>
                  </a:cubicBezTo>
                  <a:lnTo>
                    <a:pt x="1112" y="1168"/>
                  </a:lnTo>
                  <a:cubicBezTo>
                    <a:pt x="1108" y="1168"/>
                    <a:pt x="1104" y="1164"/>
                    <a:pt x="1104" y="1160"/>
                  </a:cubicBezTo>
                  <a:cubicBezTo>
                    <a:pt x="1104" y="1155"/>
                    <a:pt x="1108" y="1152"/>
                    <a:pt x="1112" y="1152"/>
                  </a:cubicBezTo>
                  <a:close/>
                  <a:moveTo>
                    <a:pt x="1152" y="1127"/>
                  </a:moveTo>
                  <a:lnTo>
                    <a:pt x="1152" y="1127"/>
                  </a:lnTo>
                  <a:cubicBezTo>
                    <a:pt x="1152" y="1123"/>
                    <a:pt x="1155" y="1119"/>
                    <a:pt x="1160" y="1119"/>
                  </a:cubicBezTo>
                  <a:cubicBezTo>
                    <a:pt x="1164" y="1119"/>
                    <a:pt x="1168" y="1123"/>
                    <a:pt x="1168" y="1127"/>
                  </a:cubicBezTo>
                  <a:lnTo>
                    <a:pt x="1168" y="1127"/>
                  </a:lnTo>
                  <a:cubicBezTo>
                    <a:pt x="1168" y="1132"/>
                    <a:pt x="1164" y="1135"/>
                    <a:pt x="1160" y="1135"/>
                  </a:cubicBezTo>
                  <a:cubicBezTo>
                    <a:pt x="1155" y="1135"/>
                    <a:pt x="1152" y="1132"/>
                    <a:pt x="1152" y="1127"/>
                  </a:cubicBezTo>
                  <a:close/>
                  <a:moveTo>
                    <a:pt x="1152" y="1047"/>
                  </a:moveTo>
                  <a:lnTo>
                    <a:pt x="1152" y="1047"/>
                  </a:lnTo>
                  <a:cubicBezTo>
                    <a:pt x="1152" y="1043"/>
                    <a:pt x="1155" y="1039"/>
                    <a:pt x="1160" y="1039"/>
                  </a:cubicBezTo>
                  <a:cubicBezTo>
                    <a:pt x="1164" y="1039"/>
                    <a:pt x="1168" y="1043"/>
                    <a:pt x="1168" y="1047"/>
                  </a:cubicBezTo>
                  <a:lnTo>
                    <a:pt x="1168" y="1047"/>
                  </a:lnTo>
                  <a:cubicBezTo>
                    <a:pt x="1168" y="1052"/>
                    <a:pt x="1164" y="1055"/>
                    <a:pt x="1160" y="1055"/>
                  </a:cubicBezTo>
                  <a:cubicBezTo>
                    <a:pt x="1155" y="1055"/>
                    <a:pt x="1152" y="1052"/>
                    <a:pt x="1152" y="1047"/>
                  </a:cubicBezTo>
                  <a:close/>
                  <a:moveTo>
                    <a:pt x="1152" y="967"/>
                  </a:moveTo>
                  <a:lnTo>
                    <a:pt x="1152" y="967"/>
                  </a:lnTo>
                  <a:cubicBezTo>
                    <a:pt x="1152" y="963"/>
                    <a:pt x="1155" y="959"/>
                    <a:pt x="1160" y="959"/>
                  </a:cubicBezTo>
                  <a:cubicBezTo>
                    <a:pt x="1164" y="959"/>
                    <a:pt x="1168" y="963"/>
                    <a:pt x="1168" y="967"/>
                  </a:cubicBezTo>
                  <a:lnTo>
                    <a:pt x="1168" y="967"/>
                  </a:lnTo>
                  <a:cubicBezTo>
                    <a:pt x="1168" y="972"/>
                    <a:pt x="1164" y="975"/>
                    <a:pt x="1160" y="975"/>
                  </a:cubicBezTo>
                  <a:cubicBezTo>
                    <a:pt x="1155" y="975"/>
                    <a:pt x="1152" y="972"/>
                    <a:pt x="1152" y="967"/>
                  </a:cubicBezTo>
                  <a:close/>
                  <a:moveTo>
                    <a:pt x="1152" y="887"/>
                  </a:moveTo>
                  <a:lnTo>
                    <a:pt x="1152" y="887"/>
                  </a:lnTo>
                  <a:cubicBezTo>
                    <a:pt x="1152" y="883"/>
                    <a:pt x="1155" y="879"/>
                    <a:pt x="1160" y="879"/>
                  </a:cubicBezTo>
                  <a:cubicBezTo>
                    <a:pt x="1164" y="879"/>
                    <a:pt x="1168" y="883"/>
                    <a:pt x="1168" y="887"/>
                  </a:cubicBezTo>
                  <a:lnTo>
                    <a:pt x="1168" y="887"/>
                  </a:lnTo>
                  <a:cubicBezTo>
                    <a:pt x="1168" y="891"/>
                    <a:pt x="1164" y="895"/>
                    <a:pt x="1160" y="895"/>
                  </a:cubicBezTo>
                  <a:cubicBezTo>
                    <a:pt x="1155" y="895"/>
                    <a:pt x="1152" y="891"/>
                    <a:pt x="1152" y="887"/>
                  </a:cubicBezTo>
                  <a:close/>
                  <a:moveTo>
                    <a:pt x="1152" y="807"/>
                  </a:moveTo>
                  <a:lnTo>
                    <a:pt x="1152" y="807"/>
                  </a:lnTo>
                  <a:cubicBezTo>
                    <a:pt x="1152" y="803"/>
                    <a:pt x="1155" y="799"/>
                    <a:pt x="1160" y="799"/>
                  </a:cubicBezTo>
                  <a:cubicBezTo>
                    <a:pt x="1164" y="799"/>
                    <a:pt x="1168" y="803"/>
                    <a:pt x="1168" y="807"/>
                  </a:cubicBezTo>
                  <a:lnTo>
                    <a:pt x="1168" y="807"/>
                  </a:lnTo>
                  <a:cubicBezTo>
                    <a:pt x="1168" y="811"/>
                    <a:pt x="1164" y="815"/>
                    <a:pt x="1160" y="815"/>
                  </a:cubicBezTo>
                  <a:cubicBezTo>
                    <a:pt x="1155" y="815"/>
                    <a:pt x="1152" y="811"/>
                    <a:pt x="1152" y="807"/>
                  </a:cubicBezTo>
                  <a:close/>
                  <a:moveTo>
                    <a:pt x="1152" y="727"/>
                  </a:moveTo>
                  <a:lnTo>
                    <a:pt x="1152" y="727"/>
                  </a:lnTo>
                  <a:cubicBezTo>
                    <a:pt x="1152" y="723"/>
                    <a:pt x="1155" y="719"/>
                    <a:pt x="1160" y="719"/>
                  </a:cubicBezTo>
                  <a:cubicBezTo>
                    <a:pt x="1164" y="719"/>
                    <a:pt x="1168" y="723"/>
                    <a:pt x="1168" y="727"/>
                  </a:cubicBezTo>
                  <a:lnTo>
                    <a:pt x="1168" y="727"/>
                  </a:lnTo>
                  <a:cubicBezTo>
                    <a:pt x="1168" y="731"/>
                    <a:pt x="1164" y="735"/>
                    <a:pt x="1160" y="735"/>
                  </a:cubicBezTo>
                  <a:cubicBezTo>
                    <a:pt x="1155" y="735"/>
                    <a:pt x="1152" y="731"/>
                    <a:pt x="1152" y="727"/>
                  </a:cubicBezTo>
                  <a:close/>
                  <a:moveTo>
                    <a:pt x="1152" y="647"/>
                  </a:moveTo>
                  <a:lnTo>
                    <a:pt x="1152" y="647"/>
                  </a:lnTo>
                  <a:cubicBezTo>
                    <a:pt x="1152" y="643"/>
                    <a:pt x="1155" y="639"/>
                    <a:pt x="1160" y="639"/>
                  </a:cubicBezTo>
                  <a:cubicBezTo>
                    <a:pt x="1164" y="639"/>
                    <a:pt x="1168" y="643"/>
                    <a:pt x="1168" y="647"/>
                  </a:cubicBezTo>
                  <a:lnTo>
                    <a:pt x="1168" y="647"/>
                  </a:lnTo>
                  <a:cubicBezTo>
                    <a:pt x="1168" y="651"/>
                    <a:pt x="1164" y="655"/>
                    <a:pt x="1160" y="655"/>
                  </a:cubicBezTo>
                  <a:cubicBezTo>
                    <a:pt x="1155" y="655"/>
                    <a:pt x="1152" y="651"/>
                    <a:pt x="1152" y="647"/>
                  </a:cubicBezTo>
                  <a:close/>
                  <a:moveTo>
                    <a:pt x="1152" y="567"/>
                  </a:moveTo>
                  <a:lnTo>
                    <a:pt x="1152" y="567"/>
                  </a:lnTo>
                  <a:cubicBezTo>
                    <a:pt x="1152" y="563"/>
                    <a:pt x="1155" y="559"/>
                    <a:pt x="1160" y="559"/>
                  </a:cubicBezTo>
                  <a:cubicBezTo>
                    <a:pt x="1164" y="559"/>
                    <a:pt x="1168" y="563"/>
                    <a:pt x="1168" y="567"/>
                  </a:cubicBezTo>
                  <a:lnTo>
                    <a:pt x="1168" y="567"/>
                  </a:lnTo>
                  <a:cubicBezTo>
                    <a:pt x="1168" y="571"/>
                    <a:pt x="1164" y="575"/>
                    <a:pt x="1160" y="575"/>
                  </a:cubicBezTo>
                  <a:cubicBezTo>
                    <a:pt x="1155" y="575"/>
                    <a:pt x="1152" y="571"/>
                    <a:pt x="1152" y="567"/>
                  </a:cubicBezTo>
                  <a:close/>
                  <a:moveTo>
                    <a:pt x="1152" y="487"/>
                  </a:moveTo>
                  <a:lnTo>
                    <a:pt x="1152" y="487"/>
                  </a:lnTo>
                  <a:cubicBezTo>
                    <a:pt x="1152" y="483"/>
                    <a:pt x="1155" y="479"/>
                    <a:pt x="1160" y="479"/>
                  </a:cubicBezTo>
                  <a:cubicBezTo>
                    <a:pt x="1164" y="479"/>
                    <a:pt x="1168" y="483"/>
                    <a:pt x="1168" y="487"/>
                  </a:cubicBezTo>
                  <a:lnTo>
                    <a:pt x="1168" y="487"/>
                  </a:lnTo>
                  <a:cubicBezTo>
                    <a:pt x="1168" y="491"/>
                    <a:pt x="1164" y="495"/>
                    <a:pt x="1160" y="495"/>
                  </a:cubicBezTo>
                  <a:cubicBezTo>
                    <a:pt x="1155" y="495"/>
                    <a:pt x="1152" y="491"/>
                    <a:pt x="1152" y="487"/>
                  </a:cubicBezTo>
                  <a:close/>
                  <a:moveTo>
                    <a:pt x="1152" y="407"/>
                  </a:moveTo>
                  <a:lnTo>
                    <a:pt x="1152" y="407"/>
                  </a:lnTo>
                  <a:cubicBezTo>
                    <a:pt x="1152" y="403"/>
                    <a:pt x="1155" y="399"/>
                    <a:pt x="1160" y="399"/>
                  </a:cubicBezTo>
                  <a:cubicBezTo>
                    <a:pt x="1164" y="399"/>
                    <a:pt x="1168" y="403"/>
                    <a:pt x="1168" y="407"/>
                  </a:cubicBezTo>
                  <a:lnTo>
                    <a:pt x="1168" y="407"/>
                  </a:lnTo>
                  <a:cubicBezTo>
                    <a:pt x="1168" y="411"/>
                    <a:pt x="1164" y="415"/>
                    <a:pt x="1160" y="415"/>
                  </a:cubicBezTo>
                  <a:cubicBezTo>
                    <a:pt x="1155" y="415"/>
                    <a:pt x="1152" y="411"/>
                    <a:pt x="1152" y="407"/>
                  </a:cubicBezTo>
                  <a:close/>
                  <a:moveTo>
                    <a:pt x="1152" y="327"/>
                  </a:moveTo>
                  <a:lnTo>
                    <a:pt x="1152" y="327"/>
                  </a:lnTo>
                  <a:cubicBezTo>
                    <a:pt x="1152" y="323"/>
                    <a:pt x="1155" y="319"/>
                    <a:pt x="1160" y="319"/>
                  </a:cubicBezTo>
                  <a:cubicBezTo>
                    <a:pt x="1164" y="319"/>
                    <a:pt x="1168" y="323"/>
                    <a:pt x="1168" y="327"/>
                  </a:cubicBezTo>
                  <a:lnTo>
                    <a:pt x="1168" y="327"/>
                  </a:lnTo>
                  <a:cubicBezTo>
                    <a:pt x="1168" y="331"/>
                    <a:pt x="1164" y="335"/>
                    <a:pt x="1160" y="335"/>
                  </a:cubicBezTo>
                  <a:cubicBezTo>
                    <a:pt x="1155" y="335"/>
                    <a:pt x="1152" y="331"/>
                    <a:pt x="1152" y="327"/>
                  </a:cubicBezTo>
                  <a:close/>
                  <a:moveTo>
                    <a:pt x="1152" y="247"/>
                  </a:moveTo>
                  <a:lnTo>
                    <a:pt x="1152" y="247"/>
                  </a:lnTo>
                  <a:cubicBezTo>
                    <a:pt x="1152" y="243"/>
                    <a:pt x="1155" y="239"/>
                    <a:pt x="1160" y="239"/>
                  </a:cubicBezTo>
                  <a:cubicBezTo>
                    <a:pt x="1164" y="239"/>
                    <a:pt x="1168" y="243"/>
                    <a:pt x="1168" y="247"/>
                  </a:cubicBezTo>
                  <a:lnTo>
                    <a:pt x="1168" y="247"/>
                  </a:lnTo>
                  <a:cubicBezTo>
                    <a:pt x="1168" y="251"/>
                    <a:pt x="1164" y="255"/>
                    <a:pt x="1160" y="255"/>
                  </a:cubicBezTo>
                  <a:cubicBezTo>
                    <a:pt x="1155" y="255"/>
                    <a:pt x="1152" y="251"/>
                    <a:pt x="1152" y="247"/>
                  </a:cubicBezTo>
                  <a:close/>
                  <a:moveTo>
                    <a:pt x="1152" y="167"/>
                  </a:moveTo>
                  <a:lnTo>
                    <a:pt x="1152" y="167"/>
                  </a:lnTo>
                  <a:cubicBezTo>
                    <a:pt x="1152" y="162"/>
                    <a:pt x="1155" y="159"/>
                    <a:pt x="1160" y="159"/>
                  </a:cubicBezTo>
                  <a:cubicBezTo>
                    <a:pt x="1164" y="159"/>
                    <a:pt x="1168" y="162"/>
                    <a:pt x="1168" y="167"/>
                  </a:cubicBezTo>
                  <a:lnTo>
                    <a:pt x="1168" y="167"/>
                  </a:lnTo>
                  <a:cubicBezTo>
                    <a:pt x="1168" y="171"/>
                    <a:pt x="1164" y="175"/>
                    <a:pt x="1160" y="175"/>
                  </a:cubicBezTo>
                  <a:cubicBezTo>
                    <a:pt x="1155" y="175"/>
                    <a:pt x="1152" y="171"/>
                    <a:pt x="1152" y="167"/>
                  </a:cubicBezTo>
                  <a:close/>
                  <a:moveTo>
                    <a:pt x="1152" y="87"/>
                  </a:moveTo>
                  <a:lnTo>
                    <a:pt x="1152" y="87"/>
                  </a:lnTo>
                  <a:cubicBezTo>
                    <a:pt x="1152" y="82"/>
                    <a:pt x="1155" y="79"/>
                    <a:pt x="1160" y="79"/>
                  </a:cubicBezTo>
                  <a:cubicBezTo>
                    <a:pt x="1164" y="79"/>
                    <a:pt x="1168" y="82"/>
                    <a:pt x="1168" y="87"/>
                  </a:cubicBezTo>
                  <a:lnTo>
                    <a:pt x="1168" y="87"/>
                  </a:lnTo>
                  <a:cubicBezTo>
                    <a:pt x="1168" y="91"/>
                    <a:pt x="1164" y="95"/>
                    <a:pt x="1160" y="95"/>
                  </a:cubicBezTo>
                  <a:cubicBezTo>
                    <a:pt x="1155" y="95"/>
                    <a:pt x="1152" y="91"/>
                    <a:pt x="1152" y="87"/>
                  </a:cubicBezTo>
                  <a:close/>
                  <a:moveTo>
                    <a:pt x="1159" y="16"/>
                  </a:moveTo>
                  <a:lnTo>
                    <a:pt x="1159" y="16"/>
                  </a:lnTo>
                  <a:cubicBezTo>
                    <a:pt x="1154" y="16"/>
                    <a:pt x="1151" y="12"/>
                    <a:pt x="1151" y="8"/>
                  </a:cubicBezTo>
                  <a:cubicBezTo>
                    <a:pt x="1151" y="3"/>
                    <a:pt x="1154" y="0"/>
                    <a:pt x="1159" y="0"/>
                  </a:cubicBezTo>
                  <a:lnTo>
                    <a:pt x="1159" y="0"/>
                  </a:lnTo>
                  <a:cubicBezTo>
                    <a:pt x="1163" y="0"/>
                    <a:pt x="1167" y="3"/>
                    <a:pt x="1167" y="8"/>
                  </a:cubicBezTo>
                  <a:cubicBezTo>
                    <a:pt x="1167" y="12"/>
                    <a:pt x="1163" y="16"/>
                    <a:pt x="1159" y="16"/>
                  </a:cubicBezTo>
                  <a:close/>
                  <a:moveTo>
                    <a:pt x="1079" y="16"/>
                  </a:moveTo>
                  <a:lnTo>
                    <a:pt x="1079" y="16"/>
                  </a:lnTo>
                  <a:cubicBezTo>
                    <a:pt x="1074" y="16"/>
                    <a:pt x="1071" y="12"/>
                    <a:pt x="1071" y="8"/>
                  </a:cubicBezTo>
                  <a:cubicBezTo>
                    <a:pt x="1071" y="3"/>
                    <a:pt x="1074" y="0"/>
                    <a:pt x="1079" y="0"/>
                  </a:cubicBezTo>
                  <a:lnTo>
                    <a:pt x="1079" y="0"/>
                  </a:lnTo>
                  <a:cubicBezTo>
                    <a:pt x="1083" y="0"/>
                    <a:pt x="1087" y="3"/>
                    <a:pt x="1087" y="8"/>
                  </a:cubicBezTo>
                  <a:cubicBezTo>
                    <a:pt x="1087" y="12"/>
                    <a:pt x="1083" y="16"/>
                    <a:pt x="1079" y="16"/>
                  </a:cubicBezTo>
                  <a:close/>
                  <a:moveTo>
                    <a:pt x="999" y="16"/>
                  </a:moveTo>
                  <a:lnTo>
                    <a:pt x="999" y="16"/>
                  </a:lnTo>
                  <a:cubicBezTo>
                    <a:pt x="994" y="16"/>
                    <a:pt x="991" y="12"/>
                    <a:pt x="991" y="8"/>
                  </a:cubicBezTo>
                  <a:cubicBezTo>
                    <a:pt x="991" y="3"/>
                    <a:pt x="994" y="0"/>
                    <a:pt x="999" y="0"/>
                  </a:cubicBezTo>
                  <a:lnTo>
                    <a:pt x="999" y="0"/>
                  </a:lnTo>
                  <a:cubicBezTo>
                    <a:pt x="1003" y="0"/>
                    <a:pt x="1007" y="3"/>
                    <a:pt x="1007" y="8"/>
                  </a:cubicBezTo>
                  <a:cubicBezTo>
                    <a:pt x="1007" y="12"/>
                    <a:pt x="1003" y="16"/>
                    <a:pt x="999" y="16"/>
                  </a:cubicBezTo>
                  <a:close/>
                  <a:moveTo>
                    <a:pt x="919" y="16"/>
                  </a:moveTo>
                  <a:lnTo>
                    <a:pt x="919" y="16"/>
                  </a:lnTo>
                  <a:cubicBezTo>
                    <a:pt x="914" y="16"/>
                    <a:pt x="911" y="12"/>
                    <a:pt x="911" y="8"/>
                  </a:cubicBezTo>
                  <a:cubicBezTo>
                    <a:pt x="911" y="3"/>
                    <a:pt x="914" y="0"/>
                    <a:pt x="919" y="0"/>
                  </a:cubicBezTo>
                  <a:lnTo>
                    <a:pt x="919" y="0"/>
                  </a:lnTo>
                  <a:cubicBezTo>
                    <a:pt x="923" y="0"/>
                    <a:pt x="927" y="3"/>
                    <a:pt x="927" y="8"/>
                  </a:cubicBezTo>
                  <a:cubicBezTo>
                    <a:pt x="927" y="12"/>
                    <a:pt x="923" y="16"/>
                    <a:pt x="919" y="16"/>
                  </a:cubicBezTo>
                  <a:close/>
                  <a:moveTo>
                    <a:pt x="839" y="16"/>
                  </a:moveTo>
                  <a:lnTo>
                    <a:pt x="839" y="16"/>
                  </a:lnTo>
                  <a:cubicBezTo>
                    <a:pt x="834" y="16"/>
                    <a:pt x="831" y="12"/>
                    <a:pt x="831" y="8"/>
                  </a:cubicBezTo>
                  <a:cubicBezTo>
                    <a:pt x="831" y="3"/>
                    <a:pt x="834" y="0"/>
                    <a:pt x="839" y="0"/>
                  </a:cubicBezTo>
                  <a:lnTo>
                    <a:pt x="839" y="0"/>
                  </a:lnTo>
                  <a:cubicBezTo>
                    <a:pt x="843" y="0"/>
                    <a:pt x="847" y="3"/>
                    <a:pt x="847" y="8"/>
                  </a:cubicBezTo>
                  <a:cubicBezTo>
                    <a:pt x="847" y="12"/>
                    <a:pt x="843" y="16"/>
                    <a:pt x="839" y="16"/>
                  </a:cubicBezTo>
                  <a:close/>
                  <a:moveTo>
                    <a:pt x="759" y="16"/>
                  </a:moveTo>
                  <a:lnTo>
                    <a:pt x="759" y="16"/>
                  </a:lnTo>
                  <a:cubicBezTo>
                    <a:pt x="754" y="16"/>
                    <a:pt x="751" y="12"/>
                    <a:pt x="751" y="8"/>
                  </a:cubicBezTo>
                  <a:cubicBezTo>
                    <a:pt x="751" y="3"/>
                    <a:pt x="754" y="0"/>
                    <a:pt x="759" y="0"/>
                  </a:cubicBezTo>
                  <a:lnTo>
                    <a:pt x="759" y="0"/>
                  </a:lnTo>
                  <a:cubicBezTo>
                    <a:pt x="763" y="0"/>
                    <a:pt x="767" y="3"/>
                    <a:pt x="767" y="8"/>
                  </a:cubicBezTo>
                  <a:cubicBezTo>
                    <a:pt x="767" y="12"/>
                    <a:pt x="763" y="16"/>
                    <a:pt x="759" y="16"/>
                  </a:cubicBezTo>
                  <a:close/>
                  <a:moveTo>
                    <a:pt x="679" y="16"/>
                  </a:moveTo>
                  <a:lnTo>
                    <a:pt x="679" y="16"/>
                  </a:lnTo>
                  <a:cubicBezTo>
                    <a:pt x="674" y="16"/>
                    <a:pt x="671" y="12"/>
                    <a:pt x="671" y="8"/>
                  </a:cubicBezTo>
                  <a:cubicBezTo>
                    <a:pt x="671" y="3"/>
                    <a:pt x="674" y="0"/>
                    <a:pt x="679" y="0"/>
                  </a:cubicBezTo>
                  <a:lnTo>
                    <a:pt x="679" y="0"/>
                  </a:lnTo>
                  <a:cubicBezTo>
                    <a:pt x="683" y="0"/>
                    <a:pt x="687" y="3"/>
                    <a:pt x="687" y="8"/>
                  </a:cubicBezTo>
                  <a:cubicBezTo>
                    <a:pt x="687" y="12"/>
                    <a:pt x="683" y="16"/>
                    <a:pt x="679" y="16"/>
                  </a:cubicBezTo>
                  <a:close/>
                  <a:moveTo>
                    <a:pt x="599" y="16"/>
                  </a:moveTo>
                  <a:lnTo>
                    <a:pt x="599" y="16"/>
                  </a:lnTo>
                  <a:cubicBezTo>
                    <a:pt x="594" y="16"/>
                    <a:pt x="591" y="12"/>
                    <a:pt x="591" y="8"/>
                  </a:cubicBezTo>
                  <a:cubicBezTo>
                    <a:pt x="591" y="3"/>
                    <a:pt x="594" y="0"/>
                    <a:pt x="599" y="0"/>
                  </a:cubicBezTo>
                  <a:lnTo>
                    <a:pt x="599" y="0"/>
                  </a:lnTo>
                  <a:cubicBezTo>
                    <a:pt x="603" y="0"/>
                    <a:pt x="607" y="3"/>
                    <a:pt x="607" y="8"/>
                  </a:cubicBezTo>
                  <a:cubicBezTo>
                    <a:pt x="607" y="12"/>
                    <a:pt x="603" y="16"/>
                    <a:pt x="599" y="16"/>
                  </a:cubicBezTo>
                  <a:close/>
                  <a:moveTo>
                    <a:pt x="519" y="16"/>
                  </a:moveTo>
                  <a:lnTo>
                    <a:pt x="519" y="16"/>
                  </a:lnTo>
                  <a:cubicBezTo>
                    <a:pt x="514" y="16"/>
                    <a:pt x="511" y="12"/>
                    <a:pt x="511" y="8"/>
                  </a:cubicBezTo>
                  <a:cubicBezTo>
                    <a:pt x="511" y="3"/>
                    <a:pt x="514" y="0"/>
                    <a:pt x="519" y="0"/>
                  </a:cubicBezTo>
                  <a:lnTo>
                    <a:pt x="519" y="0"/>
                  </a:lnTo>
                  <a:cubicBezTo>
                    <a:pt x="523" y="0"/>
                    <a:pt x="527" y="3"/>
                    <a:pt x="527" y="8"/>
                  </a:cubicBezTo>
                  <a:cubicBezTo>
                    <a:pt x="527" y="12"/>
                    <a:pt x="523" y="16"/>
                    <a:pt x="519" y="16"/>
                  </a:cubicBezTo>
                  <a:close/>
                  <a:moveTo>
                    <a:pt x="439" y="16"/>
                  </a:moveTo>
                  <a:lnTo>
                    <a:pt x="439" y="16"/>
                  </a:lnTo>
                  <a:cubicBezTo>
                    <a:pt x="434" y="16"/>
                    <a:pt x="431" y="12"/>
                    <a:pt x="431" y="8"/>
                  </a:cubicBezTo>
                  <a:cubicBezTo>
                    <a:pt x="431" y="3"/>
                    <a:pt x="434" y="0"/>
                    <a:pt x="439" y="0"/>
                  </a:cubicBezTo>
                  <a:lnTo>
                    <a:pt x="439" y="0"/>
                  </a:lnTo>
                  <a:cubicBezTo>
                    <a:pt x="443" y="0"/>
                    <a:pt x="447" y="3"/>
                    <a:pt x="447" y="8"/>
                  </a:cubicBezTo>
                  <a:cubicBezTo>
                    <a:pt x="447" y="12"/>
                    <a:pt x="443" y="16"/>
                    <a:pt x="439" y="16"/>
                  </a:cubicBezTo>
                  <a:close/>
                  <a:moveTo>
                    <a:pt x="359" y="16"/>
                  </a:moveTo>
                  <a:lnTo>
                    <a:pt x="359" y="16"/>
                  </a:lnTo>
                  <a:cubicBezTo>
                    <a:pt x="354" y="16"/>
                    <a:pt x="351" y="12"/>
                    <a:pt x="351" y="8"/>
                  </a:cubicBezTo>
                  <a:cubicBezTo>
                    <a:pt x="351" y="3"/>
                    <a:pt x="354" y="0"/>
                    <a:pt x="359" y="0"/>
                  </a:cubicBezTo>
                  <a:lnTo>
                    <a:pt x="359" y="0"/>
                  </a:lnTo>
                  <a:cubicBezTo>
                    <a:pt x="363" y="0"/>
                    <a:pt x="367" y="3"/>
                    <a:pt x="367" y="8"/>
                  </a:cubicBezTo>
                  <a:cubicBezTo>
                    <a:pt x="367" y="12"/>
                    <a:pt x="363" y="16"/>
                    <a:pt x="359" y="16"/>
                  </a:cubicBezTo>
                  <a:close/>
                  <a:moveTo>
                    <a:pt x="279" y="16"/>
                  </a:moveTo>
                  <a:lnTo>
                    <a:pt x="279" y="16"/>
                  </a:lnTo>
                  <a:cubicBezTo>
                    <a:pt x="274" y="16"/>
                    <a:pt x="271" y="12"/>
                    <a:pt x="271" y="8"/>
                  </a:cubicBezTo>
                  <a:cubicBezTo>
                    <a:pt x="271" y="3"/>
                    <a:pt x="274" y="0"/>
                    <a:pt x="279" y="0"/>
                  </a:cubicBezTo>
                  <a:lnTo>
                    <a:pt x="279" y="0"/>
                  </a:lnTo>
                  <a:cubicBezTo>
                    <a:pt x="283" y="0"/>
                    <a:pt x="287" y="3"/>
                    <a:pt x="287" y="8"/>
                  </a:cubicBezTo>
                  <a:cubicBezTo>
                    <a:pt x="287" y="12"/>
                    <a:pt x="283" y="16"/>
                    <a:pt x="279" y="16"/>
                  </a:cubicBezTo>
                  <a:close/>
                  <a:moveTo>
                    <a:pt x="199" y="16"/>
                  </a:moveTo>
                  <a:lnTo>
                    <a:pt x="199" y="16"/>
                  </a:lnTo>
                  <a:cubicBezTo>
                    <a:pt x="194" y="16"/>
                    <a:pt x="191" y="12"/>
                    <a:pt x="191" y="8"/>
                  </a:cubicBezTo>
                  <a:cubicBezTo>
                    <a:pt x="191" y="3"/>
                    <a:pt x="194" y="0"/>
                    <a:pt x="199" y="0"/>
                  </a:cubicBezTo>
                  <a:lnTo>
                    <a:pt x="199" y="0"/>
                  </a:lnTo>
                  <a:cubicBezTo>
                    <a:pt x="203" y="0"/>
                    <a:pt x="207" y="3"/>
                    <a:pt x="207" y="8"/>
                  </a:cubicBezTo>
                  <a:cubicBezTo>
                    <a:pt x="207" y="12"/>
                    <a:pt x="203" y="16"/>
                    <a:pt x="199" y="16"/>
                  </a:cubicBezTo>
                  <a:close/>
                  <a:moveTo>
                    <a:pt x="119" y="16"/>
                  </a:moveTo>
                  <a:lnTo>
                    <a:pt x="119" y="16"/>
                  </a:lnTo>
                  <a:cubicBezTo>
                    <a:pt x="114" y="16"/>
                    <a:pt x="111" y="12"/>
                    <a:pt x="111" y="8"/>
                  </a:cubicBezTo>
                  <a:cubicBezTo>
                    <a:pt x="111" y="3"/>
                    <a:pt x="114" y="0"/>
                    <a:pt x="119" y="0"/>
                  </a:cubicBezTo>
                  <a:lnTo>
                    <a:pt x="119" y="0"/>
                  </a:lnTo>
                  <a:cubicBezTo>
                    <a:pt x="123" y="0"/>
                    <a:pt x="127" y="3"/>
                    <a:pt x="127" y="8"/>
                  </a:cubicBezTo>
                  <a:cubicBezTo>
                    <a:pt x="127" y="12"/>
                    <a:pt x="123" y="16"/>
                    <a:pt x="119" y="16"/>
                  </a:cubicBezTo>
                  <a:close/>
                  <a:moveTo>
                    <a:pt x="39" y="16"/>
                  </a:moveTo>
                  <a:lnTo>
                    <a:pt x="39" y="16"/>
                  </a:lnTo>
                  <a:cubicBezTo>
                    <a:pt x="34" y="16"/>
                    <a:pt x="31" y="12"/>
                    <a:pt x="31" y="8"/>
                  </a:cubicBezTo>
                  <a:cubicBezTo>
                    <a:pt x="31" y="3"/>
                    <a:pt x="34" y="0"/>
                    <a:pt x="39" y="0"/>
                  </a:cubicBezTo>
                  <a:lnTo>
                    <a:pt x="39" y="0"/>
                  </a:lnTo>
                  <a:cubicBezTo>
                    <a:pt x="43" y="0"/>
                    <a:pt x="47" y="3"/>
                    <a:pt x="47" y="8"/>
                  </a:cubicBezTo>
                  <a:cubicBezTo>
                    <a:pt x="47" y="12"/>
                    <a:pt x="43" y="16"/>
                    <a:pt x="39" y="16"/>
                  </a:cubicBezTo>
                  <a:close/>
                </a:path>
              </a:pathLst>
            </a:custGeom>
            <a:solidFill>
              <a:srgbClr val="000000"/>
            </a:solidFill>
            <a:ln w="9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73" name="Rectangle 249"/>
            <p:cNvSpPr>
              <a:spLocks noChangeArrowheads="1"/>
            </p:cNvSpPr>
            <p:nvPr/>
          </p:nvSpPr>
          <p:spPr bwMode="auto">
            <a:xfrm>
              <a:off x="3946373" y="3248014"/>
              <a:ext cx="36361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Full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Scene</a:t>
              </a:r>
              <a:endPara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4" name="Line 250"/>
            <p:cNvSpPr>
              <a:spLocks noChangeShapeType="1"/>
            </p:cNvSpPr>
            <p:nvPr/>
          </p:nvSpPr>
          <p:spPr bwMode="auto">
            <a:xfrm>
              <a:off x="4409422" y="3414264"/>
              <a:ext cx="142236" cy="924"/>
            </a:xfrm>
            <a:prstGeom prst="line">
              <a:avLst/>
            </a:prstGeom>
            <a:noFill/>
            <a:ln w="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75" name="Freeform 251"/>
            <p:cNvSpPr>
              <a:spLocks/>
            </p:cNvSpPr>
            <p:nvPr/>
          </p:nvSpPr>
          <p:spPr bwMode="auto">
            <a:xfrm>
              <a:off x="4544269" y="3386555"/>
              <a:ext cx="60035" cy="554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5" y="30"/>
                </a:cxn>
                <a:cxn ang="0">
                  <a:pos x="0" y="60"/>
                </a:cxn>
                <a:cxn ang="0">
                  <a:pos x="0" y="0"/>
                </a:cxn>
              </a:cxnLst>
              <a:rect l="0" t="0" r="r" b="b"/>
              <a:pathLst>
                <a:path w="65" h="60">
                  <a:moveTo>
                    <a:pt x="0" y="0"/>
                  </a:moveTo>
                  <a:lnTo>
                    <a:pt x="65" y="30"/>
                  </a:lnTo>
                  <a:lnTo>
                    <a:pt x="0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76" name="Rectangle 252"/>
            <p:cNvSpPr>
              <a:spLocks noChangeArrowheads="1"/>
            </p:cNvSpPr>
            <p:nvPr/>
          </p:nvSpPr>
          <p:spPr bwMode="auto">
            <a:xfrm>
              <a:off x="7913592" y="3093771"/>
              <a:ext cx="680699" cy="640984"/>
            </a:xfrm>
            <a:prstGeom prst="rect">
              <a:avLst/>
            </a:prstGeom>
            <a:solidFill>
              <a:srgbClr val="96AFC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77" name="Rectangle 253"/>
            <p:cNvSpPr>
              <a:spLocks noChangeArrowheads="1"/>
            </p:cNvSpPr>
            <p:nvPr/>
          </p:nvSpPr>
          <p:spPr bwMode="auto">
            <a:xfrm>
              <a:off x="7913592" y="3093771"/>
              <a:ext cx="680699" cy="640984"/>
            </a:xfrm>
            <a:prstGeom prst="rect">
              <a:avLst/>
            </a:prstGeom>
            <a:noFill/>
            <a:ln w="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78" name="Rectangle 254"/>
            <p:cNvSpPr>
              <a:spLocks noChangeArrowheads="1"/>
            </p:cNvSpPr>
            <p:nvPr/>
          </p:nvSpPr>
          <p:spPr bwMode="auto">
            <a:xfrm>
              <a:off x="7961620" y="3139952"/>
              <a:ext cx="292784" cy="274312"/>
            </a:xfrm>
            <a:prstGeom prst="rect">
              <a:avLst/>
            </a:prstGeom>
            <a:solidFill>
              <a:srgbClr val="C7FA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79" name="Rectangle 255"/>
            <p:cNvSpPr>
              <a:spLocks noChangeArrowheads="1"/>
            </p:cNvSpPr>
            <p:nvPr/>
          </p:nvSpPr>
          <p:spPr bwMode="auto">
            <a:xfrm>
              <a:off x="7961620" y="3139952"/>
              <a:ext cx="292784" cy="274312"/>
            </a:xfrm>
            <a:prstGeom prst="rect">
              <a:avLst/>
            </a:prstGeom>
            <a:noFill/>
            <a:ln w="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80" name="Rectangle 256"/>
            <p:cNvSpPr>
              <a:spLocks noChangeArrowheads="1"/>
            </p:cNvSpPr>
            <p:nvPr/>
          </p:nvSpPr>
          <p:spPr bwMode="auto">
            <a:xfrm>
              <a:off x="8254404" y="3139952"/>
              <a:ext cx="291860" cy="274312"/>
            </a:xfrm>
            <a:prstGeom prst="rect">
              <a:avLst/>
            </a:prstGeom>
            <a:solidFill>
              <a:srgbClr val="C7FA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81" name="Rectangle 257"/>
            <p:cNvSpPr>
              <a:spLocks noChangeArrowheads="1"/>
            </p:cNvSpPr>
            <p:nvPr/>
          </p:nvSpPr>
          <p:spPr bwMode="auto">
            <a:xfrm>
              <a:off x="8254404" y="3139952"/>
              <a:ext cx="291860" cy="274312"/>
            </a:xfrm>
            <a:prstGeom prst="rect">
              <a:avLst/>
            </a:prstGeom>
            <a:noFill/>
            <a:ln w="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82" name="Rectangle 258"/>
            <p:cNvSpPr>
              <a:spLocks noChangeArrowheads="1"/>
            </p:cNvSpPr>
            <p:nvPr/>
          </p:nvSpPr>
          <p:spPr bwMode="auto">
            <a:xfrm>
              <a:off x="7961620" y="3414264"/>
              <a:ext cx="292784" cy="274312"/>
            </a:xfrm>
            <a:prstGeom prst="rect">
              <a:avLst/>
            </a:prstGeom>
            <a:solidFill>
              <a:srgbClr val="C7FA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83" name="Rectangle 259"/>
            <p:cNvSpPr>
              <a:spLocks noChangeArrowheads="1"/>
            </p:cNvSpPr>
            <p:nvPr/>
          </p:nvSpPr>
          <p:spPr bwMode="auto">
            <a:xfrm>
              <a:off x="7961620" y="3414264"/>
              <a:ext cx="292784" cy="274312"/>
            </a:xfrm>
            <a:prstGeom prst="rect">
              <a:avLst/>
            </a:prstGeom>
            <a:noFill/>
            <a:ln w="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84" name="Rectangle 260"/>
            <p:cNvSpPr>
              <a:spLocks noChangeArrowheads="1"/>
            </p:cNvSpPr>
            <p:nvPr/>
          </p:nvSpPr>
          <p:spPr bwMode="auto">
            <a:xfrm>
              <a:off x="8254404" y="3414264"/>
              <a:ext cx="291860" cy="274312"/>
            </a:xfrm>
            <a:prstGeom prst="rect">
              <a:avLst/>
            </a:prstGeom>
            <a:solidFill>
              <a:srgbClr val="C7FA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85" name="Rectangle 261"/>
            <p:cNvSpPr>
              <a:spLocks noChangeArrowheads="1"/>
            </p:cNvSpPr>
            <p:nvPr/>
          </p:nvSpPr>
          <p:spPr bwMode="auto">
            <a:xfrm>
              <a:off x="8254404" y="3414264"/>
              <a:ext cx="291860" cy="274312"/>
            </a:xfrm>
            <a:prstGeom prst="rect">
              <a:avLst/>
            </a:prstGeom>
            <a:noFill/>
            <a:ln w="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86" name="Rectangle 262"/>
            <p:cNvSpPr>
              <a:spLocks noChangeArrowheads="1"/>
            </p:cNvSpPr>
            <p:nvPr/>
          </p:nvSpPr>
          <p:spPr bwMode="auto">
            <a:xfrm>
              <a:off x="7932988" y="3818804"/>
              <a:ext cx="705760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End Product</a:t>
              </a:r>
              <a:endPara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7" name="Line 263"/>
            <p:cNvSpPr>
              <a:spLocks noChangeShapeType="1"/>
            </p:cNvSpPr>
            <p:nvPr/>
          </p:nvSpPr>
          <p:spPr bwMode="auto">
            <a:xfrm>
              <a:off x="7718711" y="3414264"/>
              <a:ext cx="142236" cy="924"/>
            </a:xfrm>
            <a:prstGeom prst="line">
              <a:avLst/>
            </a:prstGeom>
            <a:noFill/>
            <a:ln w="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88" name="Freeform 264"/>
            <p:cNvSpPr>
              <a:spLocks/>
            </p:cNvSpPr>
            <p:nvPr/>
          </p:nvSpPr>
          <p:spPr bwMode="auto">
            <a:xfrm>
              <a:off x="7853558" y="3386555"/>
              <a:ext cx="60035" cy="554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5" y="30"/>
                </a:cxn>
                <a:cxn ang="0">
                  <a:pos x="0" y="60"/>
                </a:cxn>
                <a:cxn ang="0">
                  <a:pos x="0" y="0"/>
                </a:cxn>
              </a:cxnLst>
              <a:rect l="0" t="0" r="r" b="b"/>
              <a:pathLst>
                <a:path w="65" h="60">
                  <a:moveTo>
                    <a:pt x="0" y="0"/>
                  </a:moveTo>
                  <a:lnTo>
                    <a:pt x="65" y="30"/>
                  </a:lnTo>
                  <a:lnTo>
                    <a:pt x="0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89" name="Rectangle 230"/>
            <p:cNvSpPr>
              <a:spLocks noChangeArrowheads="1"/>
            </p:cNvSpPr>
            <p:nvPr/>
          </p:nvSpPr>
          <p:spPr bwMode="auto">
            <a:xfrm>
              <a:off x="5181600" y="4332330"/>
              <a:ext cx="448841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Context</a:t>
              </a:r>
              <a:endPara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0" name="Rectangle 230"/>
            <p:cNvSpPr>
              <a:spLocks noChangeArrowheads="1"/>
            </p:cNvSpPr>
            <p:nvPr/>
          </p:nvSpPr>
          <p:spPr bwMode="auto">
            <a:xfrm>
              <a:off x="5181600" y="2869334"/>
              <a:ext cx="448841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Context</a:t>
              </a:r>
              <a:endPara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1" name="Rectangle 230"/>
            <p:cNvSpPr>
              <a:spLocks noChangeArrowheads="1"/>
            </p:cNvSpPr>
            <p:nvPr/>
          </p:nvSpPr>
          <p:spPr bwMode="auto">
            <a:xfrm>
              <a:off x="5181600" y="2115670"/>
              <a:ext cx="448841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Context</a:t>
              </a:r>
              <a:endPara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2" name="Rectangle 183"/>
            <p:cNvSpPr>
              <a:spLocks noChangeArrowheads="1"/>
            </p:cNvSpPr>
            <p:nvPr/>
          </p:nvSpPr>
          <p:spPr bwMode="auto">
            <a:xfrm>
              <a:off x="5716328" y="2780668"/>
              <a:ext cx="541640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Algorithm</a:t>
              </a:r>
              <a:endPara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3" name="Rectangle 183"/>
            <p:cNvSpPr>
              <a:spLocks noChangeArrowheads="1"/>
            </p:cNvSpPr>
            <p:nvPr/>
          </p:nvSpPr>
          <p:spPr bwMode="auto">
            <a:xfrm>
              <a:off x="5715942" y="3524173"/>
              <a:ext cx="541640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Algorithm</a:t>
              </a:r>
              <a:endPara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4" name="Rectangle 183"/>
            <p:cNvSpPr>
              <a:spLocks noChangeArrowheads="1"/>
            </p:cNvSpPr>
            <p:nvPr/>
          </p:nvSpPr>
          <p:spPr bwMode="auto">
            <a:xfrm>
              <a:off x="5716328" y="4233504"/>
              <a:ext cx="541640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Algorithm</a:t>
              </a:r>
              <a:endPara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T-43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98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533400"/>
            <a:ext cx="91440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254061"/>
                </a:solidFill>
                <a:latin typeface="Arial" pitchFamily="34" charset="0"/>
                <a:cs typeface="Arial" pitchFamily="34" charset="0"/>
              </a:rPr>
              <a:t>Design and Development of the GOES-R </a:t>
            </a:r>
          </a:p>
          <a:p>
            <a:r>
              <a:rPr lang="en-US" sz="2800" dirty="0" smtClean="0">
                <a:solidFill>
                  <a:srgbClr val="254061"/>
                </a:solidFill>
                <a:latin typeface="Arial" pitchFamily="34" charset="0"/>
                <a:cs typeface="Arial" pitchFamily="34" charset="0"/>
              </a:rPr>
              <a:t>Inspect &amp; Analyze Client Visualization Application</a:t>
            </a:r>
          </a:p>
          <a:p>
            <a:r>
              <a:rPr lang="en-US" sz="1800" dirty="0" smtClean="0">
                <a:solidFill>
                  <a:srgbClr val="254061"/>
                </a:solidFill>
                <a:latin typeface="Arial" pitchFamily="34" charset="0"/>
                <a:cs typeface="Arial" pitchFamily="34" charset="0"/>
              </a:rPr>
              <a:t>Jordan Bentley</a:t>
            </a:r>
          </a:p>
          <a:p>
            <a:r>
              <a:rPr lang="en-US" sz="1800" dirty="0" smtClean="0">
                <a:solidFill>
                  <a:srgbClr val="254061"/>
                </a:solidFill>
                <a:latin typeface="Arial" pitchFamily="34" charset="0"/>
                <a:cs typeface="Arial" pitchFamily="34" charset="0"/>
              </a:rPr>
              <a:t>Atmospheric and Environmental Research</a:t>
            </a:r>
          </a:p>
          <a:p>
            <a:r>
              <a:rPr lang="en-US" sz="1800" dirty="0" smtClean="0">
                <a:solidFill>
                  <a:srgbClr val="254061"/>
                </a:solidFill>
                <a:latin typeface="Arial" pitchFamily="34" charset="0"/>
                <a:cs typeface="Arial" pitchFamily="34" charset="0"/>
              </a:rPr>
              <a:t>Lexington, MA</a:t>
            </a:r>
            <a:endParaRPr lang="en-US" sz="1800" dirty="0">
              <a:solidFill>
                <a:srgbClr val="25406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152400" y="1905000"/>
            <a:ext cx="37338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fontAlgn="base">
              <a:lnSpc>
                <a:spcPct val="90000"/>
              </a:lnSpc>
              <a:spcAft>
                <a:spcPct val="0"/>
              </a:spcAft>
            </a:pPr>
            <a:r>
              <a:rPr lang="en-US" sz="2800" kern="0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“Inspect &amp; Analyze” provides an operational, graphics-based decision aid to continuously monitor the quality of the GOES-R products, instrument calibration data, and product performance metrics in the real-time environment.</a:t>
            </a:r>
          </a:p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5867800"/>
            <a:ext cx="3733800" cy="9825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00600" y="5559623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Inspect &amp; Analyze Graphical User Interface</a:t>
            </a:r>
            <a:endParaRPr lang="en-US" sz="1400" i="1" dirty="0"/>
          </a:p>
        </p:txBody>
      </p:sp>
      <p:pic>
        <p:nvPicPr>
          <p:cNvPr id="2" name="Picture 1" descr="cloud_top_heigh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828800"/>
            <a:ext cx="5005769" cy="381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T-44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91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152400"/>
            <a:ext cx="91440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Investigating the use of Deep Convective Clouds to monitor on-orbit performance of the Geostationary Lightning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Mapper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(GLM) using Lightning Imaging Sensor (LIS) measurements</a:t>
            </a:r>
            <a:b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D. E. Buechler, H.J. Christian, W.J. Koshak, S.J. Goodman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University of Alabama Huntsville (UAH)</a:t>
            </a:r>
            <a:endParaRPr lang="en-US" sz="1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0" y="1905000"/>
            <a:ext cx="50292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-"/>
            </a:pPr>
            <a:r>
              <a:rPr lang="en-US" sz="2800" kern="0" dirty="0" smtClean="0">
                <a:solidFill>
                  <a:srgbClr val="333399"/>
                </a:solidFill>
                <a:latin typeface="Arial"/>
              </a:rPr>
              <a:t>Deep Convective Clouds are used as invariant calibration targets</a:t>
            </a:r>
            <a:r>
              <a:rPr lang="en-US" sz="2400" kern="0" dirty="0" smtClean="0">
                <a:solidFill>
                  <a:srgbClr val="333399"/>
                </a:solidFill>
                <a:latin typeface="Arial"/>
              </a:rPr>
              <a:t>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LIS on TRMM is similar in design to GLM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kern="0" noProof="0" dirty="0" smtClean="0">
                <a:solidFill>
                  <a:srgbClr val="009999"/>
                </a:solidFill>
                <a:latin typeface="Arial"/>
              </a:rPr>
              <a:t>DCCs identified using VIRS 11 µm observations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The radiance of LIS DCCs exhibit no discernible degradation from 1998-2010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Less than 0.8% yearly deviation from mean LIS DCC radiance	</a:t>
            </a:r>
            <a:endParaRPr lang="en-US" sz="2000" kern="0" dirty="0">
              <a:solidFill>
                <a:srgbClr val="009999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943600"/>
            <a:ext cx="3352800" cy="882316"/>
          </a:xfrm>
          <a:prstGeom prst="rect">
            <a:avLst/>
          </a:prstGeom>
        </p:spPr>
      </p:pic>
      <p:pic>
        <p:nvPicPr>
          <p:cNvPr id="9" name="Picture 2" descr="C:\Users\dbuechle\Desktop\GSICS\GSICS_annual_2013\pics\LISBG_dist_jul_aug_no_lit_205_03_1_noes_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6056" y="1828800"/>
            <a:ext cx="3937444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C:\Users\dbuechle\Desktop\pubs\ICAE2011\revisions2\LISBG_year_jul_aug_no_ltg_205_03_1_noes_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0056" y="4267200"/>
            <a:ext cx="3941064" cy="236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36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H:\My Documents\Work\Calibration\DCCs\Figures\MSG2_DCCs_endresultmas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1600200"/>
            <a:ext cx="219075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4"/>
          <p:cNvSpPr txBox="1">
            <a:spLocks noChangeArrowheads="1"/>
          </p:cNvSpPr>
          <p:nvPr/>
        </p:nvSpPr>
        <p:spPr bwMode="auto">
          <a:xfrm>
            <a:off x="0" y="639763"/>
            <a:ext cx="914400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>
                <a:solidFill>
                  <a:srgbClr val="0000FF"/>
                </a:solidFill>
                <a:cs typeface="Arial" charset="0"/>
              </a:rPr>
              <a:t>Inter-calibration of the SEVIRI VIS0.6 channel with MODIS Aqua, using Deep Convective Clouds as transfer targets</a:t>
            </a:r>
            <a:r>
              <a:rPr lang="en-GB" sz="2800">
                <a:solidFill>
                  <a:srgbClr val="0000FF"/>
                </a:solidFill>
                <a:cs typeface="Arial" charset="0"/>
              </a:rPr>
              <a:t/>
            </a:r>
            <a:br>
              <a:rPr lang="en-GB" sz="2800">
                <a:solidFill>
                  <a:srgbClr val="0000FF"/>
                </a:solidFill>
                <a:cs typeface="Arial" charset="0"/>
              </a:rPr>
            </a:br>
            <a:r>
              <a:rPr lang="de-DE">
                <a:cs typeface="Arial" charset="0"/>
              </a:rPr>
              <a:t>Sébastien C. Wagner, T. Hewison</a:t>
            </a:r>
            <a:endParaRPr lang="en-US">
              <a:cs typeface="Arial" charset="0"/>
            </a:endParaRPr>
          </a:p>
          <a:p>
            <a:pPr algn="ctr"/>
            <a:r>
              <a:rPr lang="en-US">
                <a:cs typeface="Arial" charset="0"/>
              </a:rPr>
              <a:t>EUMETSAT</a:t>
            </a:r>
          </a:p>
          <a:p>
            <a:pPr algn="ctr"/>
            <a:r>
              <a:rPr lang="en-US">
                <a:cs typeface="Arial" charset="0"/>
              </a:rPr>
              <a:t>Darmstadt, Germany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4419600" y="2971800"/>
            <a:ext cx="3143250" cy="2514600"/>
            <a:chOff x="5715000" y="1524000"/>
            <a:chExt cx="3143250" cy="2514600"/>
          </a:xfrm>
        </p:grpSpPr>
        <p:pic>
          <p:nvPicPr>
            <p:cNvPr id="1033" name="Picture 6" descr="H:\My Documents\Work\Missions\MSG\Calibration\DDoelling\SEVIRI_MET9_PDF_counts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15000" y="1524000"/>
              <a:ext cx="3143250" cy="251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4" name="TextBox 11"/>
            <p:cNvSpPr txBox="1">
              <a:spLocks noChangeArrowheads="1"/>
            </p:cNvSpPr>
            <p:nvPr/>
          </p:nvSpPr>
          <p:spPr bwMode="auto">
            <a:xfrm>
              <a:off x="6084641" y="1668652"/>
              <a:ext cx="228600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1000"/>
                <a:t>SEVIRI Met-9 DCC counts – 0.6</a:t>
              </a:r>
              <a:r>
                <a:rPr lang="en-GB" sz="1000">
                  <a:sym typeface="Symbol" pitchFamily="18" charset="2"/>
                </a:rPr>
                <a:t> m</a:t>
              </a:r>
              <a:r>
                <a:rPr lang="en-GB" sz="1000"/>
                <a:t> </a:t>
              </a:r>
            </a:p>
          </p:txBody>
        </p:sp>
      </p:grp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0" y="1752600"/>
            <a:ext cx="4287838" cy="45656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Tx/>
              <a:buAutoNum type="arabicPeriod"/>
              <a:defRPr/>
            </a:pPr>
            <a:r>
              <a:rPr lang="en-GB" sz="1200" dirty="0">
                <a:latin typeface="Arial" pitchFamily="34" charset="0"/>
              </a:rPr>
              <a:t>DCC identification</a:t>
            </a:r>
          </a:p>
          <a:p>
            <a:pPr marL="638175" lvl="1" indent="-180975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GB" sz="1100" dirty="0">
                <a:latin typeface="Arial" pitchFamily="34" charset="0"/>
              </a:rPr>
              <a:t>Time: for MET-9 (0.0 Lat / 0.0 Lon) </a:t>
            </a:r>
            <a:r>
              <a:rPr lang="en-GB" sz="1100" dirty="0">
                <a:latin typeface="Arial" pitchFamily="34" charset="0"/>
                <a:sym typeface="Wingdings" pitchFamily="2" charset="2"/>
              </a:rPr>
              <a:t></a:t>
            </a:r>
            <a:r>
              <a:rPr lang="en-GB" sz="1100" dirty="0">
                <a:latin typeface="Arial" pitchFamily="34" charset="0"/>
              </a:rPr>
              <a:t> 11:00 &lt; t &lt; 14:00</a:t>
            </a:r>
          </a:p>
          <a:p>
            <a:pPr marL="638175" lvl="1" indent="-180975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GB" sz="1100" dirty="0">
                <a:latin typeface="Arial" pitchFamily="34" charset="0"/>
              </a:rPr>
              <a:t>Geometry: </a:t>
            </a:r>
          </a:p>
          <a:p>
            <a:pPr marL="1095375" lvl="2" indent="-180975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GB" sz="1100" dirty="0">
                <a:latin typeface="Arial" pitchFamily="34" charset="0"/>
              </a:rPr>
              <a:t>Lat / Lon &lt; ±20.0 degrees of SSP</a:t>
            </a:r>
          </a:p>
          <a:p>
            <a:pPr marL="1095375" lvl="2" indent="-180975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GB" sz="1100" dirty="0">
                <a:latin typeface="Arial" pitchFamily="34" charset="0"/>
              </a:rPr>
              <a:t>SZA and VZA &lt; 40 degrees</a:t>
            </a:r>
          </a:p>
          <a:p>
            <a:pPr marL="638175" lvl="1" indent="-180975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GB" sz="1100" dirty="0">
                <a:latin typeface="Arial" pitchFamily="34" charset="0"/>
              </a:rPr>
              <a:t>DCC identification </a:t>
            </a:r>
            <a:r>
              <a:rPr lang="en-GB" sz="1100" dirty="0">
                <a:latin typeface="Arial" pitchFamily="34" charset="0"/>
                <a:sym typeface="Symbol" pitchFamily="18" charset="2"/>
              </a:rPr>
              <a:t></a:t>
            </a:r>
            <a:r>
              <a:rPr lang="en-GB" sz="1100" dirty="0">
                <a:latin typeface="Arial" pitchFamily="34" charset="0"/>
                <a:sym typeface="Wingdings" pitchFamily="2" charset="2"/>
              </a:rPr>
              <a:t> T</a:t>
            </a:r>
            <a:r>
              <a:rPr lang="en-GB" sz="1100" baseline="-25000" dirty="0">
                <a:latin typeface="Arial" pitchFamily="34" charset="0"/>
                <a:sym typeface="Wingdings" pitchFamily="2" charset="2"/>
              </a:rPr>
              <a:t>b</a:t>
            </a:r>
            <a:r>
              <a:rPr lang="en-GB" sz="1100" dirty="0">
                <a:latin typeface="Arial" pitchFamily="34" charset="0"/>
                <a:sym typeface="Wingdings" pitchFamily="2" charset="2"/>
              </a:rPr>
              <a:t>(11</a:t>
            </a:r>
            <a:r>
              <a:rPr lang="en-GB" sz="1100" dirty="0">
                <a:latin typeface="Arial" pitchFamily="34" charset="0"/>
                <a:sym typeface="Symbol" pitchFamily="18" charset="2"/>
              </a:rPr>
              <a:t>m) &lt;205K</a:t>
            </a:r>
            <a:endParaRPr lang="en-GB" sz="1100" dirty="0">
              <a:latin typeface="Arial" pitchFamily="34" charset="0"/>
            </a:endParaRPr>
          </a:p>
          <a:p>
            <a:pPr marL="638175" lvl="1" indent="-180975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GB" sz="1100" dirty="0">
                <a:latin typeface="Arial" pitchFamily="34" charset="0"/>
              </a:rPr>
              <a:t>Spatial homogeneity (over boxes of pixels in the “11</a:t>
            </a:r>
            <a:r>
              <a:rPr lang="en-GB" sz="1100" dirty="0">
                <a:latin typeface="Arial" pitchFamily="34" charset="0"/>
                <a:sym typeface="Symbol" pitchFamily="18" charset="2"/>
              </a:rPr>
              <a:t> m”</a:t>
            </a:r>
            <a:r>
              <a:rPr lang="en-GB" sz="1100" dirty="0">
                <a:latin typeface="Arial" pitchFamily="34" charset="0"/>
              </a:rPr>
              <a:t>  BT + in the “0.6</a:t>
            </a:r>
            <a:r>
              <a:rPr lang="en-GB" sz="1100" dirty="0">
                <a:latin typeface="Arial" pitchFamily="34" charset="0"/>
                <a:sym typeface="Symbol" pitchFamily="18" charset="2"/>
              </a:rPr>
              <a:t> m”</a:t>
            </a:r>
            <a:r>
              <a:rPr lang="en-GB" sz="1100" dirty="0">
                <a:latin typeface="Arial" pitchFamily="34" charset="0"/>
              </a:rPr>
              <a:t> radiances)</a:t>
            </a:r>
          </a:p>
          <a:p>
            <a:pPr marL="342900" indent="-342900" eaLnBrk="0" hangingPunct="0">
              <a:spcBef>
                <a:spcPct val="50000"/>
              </a:spcBef>
              <a:buFontTx/>
              <a:buAutoNum type="arabicPeriod"/>
              <a:defRPr/>
            </a:pPr>
            <a:r>
              <a:rPr lang="en-GB" sz="1200" dirty="0">
                <a:latin typeface="Arial" pitchFamily="34" charset="0"/>
              </a:rPr>
              <a:t>Conversion from counts to overhead sun </a:t>
            </a:r>
          </a:p>
          <a:p>
            <a:pPr marL="800100" lvl="2" indent="-342900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GB" sz="1100" dirty="0">
                <a:latin typeface="Arial" pitchFamily="34" charset="0"/>
              </a:rPr>
              <a:t>Use of an Angular Distribution Model (Hu et al. 2004)</a:t>
            </a:r>
          </a:p>
          <a:p>
            <a:pPr marL="342900" indent="-342900" eaLnBrk="0" hangingPunct="0">
              <a:spcBef>
                <a:spcPct val="50000"/>
              </a:spcBef>
              <a:buFontTx/>
              <a:buAutoNum type="arabicPeriod"/>
              <a:defRPr/>
            </a:pPr>
            <a:r>
              <a:rPr lang="en-GB" sz="1200" dirty="0">
                <a:latin typeface="Arial" pitchFamily="34" charset="0"/>
              </a:rPr>
              <a:t>Spectral band Adjustment for MODIS, SEVIRI SRFs</a:t>
            </a:r>
          </a:p>
          <a:p>
            <a:pPr marL="638175" lvl="1" indent="-180975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GB" sz="1100" dirty="0">
                <a:latin typeface="Arial" pitchFamily="34" charset="0"/>
              </a:rPr>
              <a:t>Use of correction factors as given by the GSICS ATBD (Doelling et al, 2011)</a:t>
            </a:r>
            <a:endParaRPr lang="en-GB" sz="1200" dirty="0">
              <a:latin typeface="Arial" pitchFamily="34" charset="0"/>
            </a:endParaRPr>
          </a:p>
          <a:p>
            <a:pPr marL="342900" indent="-342900" eaLnBrk="0" hangingPunct="0">
              <a:spcBef>
                <a:spcPct val="50000"/>
              </a:spcBef>
              <a:buFontTx/>
              <a:buAutoNum type="arabicPeriod"/>
              <a:defRPr/>
            </a:pPr>
            <a:r>
              <a:rPr lang="en-GB" sz="1200" dirty="0">
                <a:latin typeface="Arial" pitchFamily="34" charset="0"/>
              </a:rPr>
              <a:t>Construction of monthly Probability Density Functions</a:t>
            </a:r>
          </a:p>
          <a:p>
            <a:pPr marL="342900" indent="-342900" eaLnBrk="0" hangingPunct="0">
              <a:spcBef>
                <a:spcPct val="50000"/>
              </a:spcBef>
              <a:buFontTx/>
              <a:buAutoNum type="arabicPeriod"/>
              <a:defRPr/>
            </a:pPr>
            <a:r>
              <a:rPr lang="en-GB" sz="1200" dirty="0">
                <a:latin typeface="Arial" pitchFamily="34" charset="0"/>
              </a:rPr>
              <a:t>Derivation of the gain from the calibration equation:</a:t>
            </a:r>
          </a:p>
          <a:p>
            <a:pPr marL="342900" indent="-342900" eaLnBrk="0" hangingPunct="0">
              <a:spcBef>
                <a:spcPct val="50000"/>
              </a:spcBef>
              <a:defRPr/>
            </a:pPr>
            <a:endParaRPr lang="en-GB" sz="1200" dirty="0">
              <a:latin typeface="Arial" pitchFamily="34" charset="0"/>
            </a:endParaRPr>
          </a:p>
          <a:p>
            <a:pPr marL="342900" indent="-342900" eaLnBrk="0" hangingPunct="0">
              <a:spcBef>
                <a:spcPct val="50000"/>
              </a:spcBef>
              <a:defRPr/>
            </a:pPr>
            <a:r>
              <a:rPr lang="en-GB" sz="1200" dirty="0">
                <a:latin typeface="Arial" pitchFamily="34" charset="0"/>
              </a:rPr>
              <a:t>			</a:t>
            </a:r>
          </a:p>
          <a:p>
            <a:pPr marL="342900" indent="-342900" eaLnBrk="0" hangingPunct="0">
              <a:spcBef>
                <a:spcPct val="50000"/>
              </a:spcBef>
              <a:defRPr/>
            </a:pPr>
            <a:endParaRPr lang="en-GB" sz="1200" dirty="0">
              <a:latin typeface="Arial" pitchFamily="34" charset="0"/>
            </a:endParaRPr>
          </a:p>
        </p:txBody>
      </p:sp>
      <p:pic>
        <p:nvPicPr>
          <p:cNvPr id="1031" name="Picture 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1800" y="5867400"/>
            <a:ext cx="3733800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228600" y="5486400"/>
          <a:ext cx="449580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7" imgW="3543120" imgH="253800" progId="Equation.3">
                  <p:embed/>
                </p:oleObj>
              </mc:Choice>
              <mc:Fallback>
                <p:oleObj name="Equation" r:id="rId7" imgW="35431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486400"/>
                        <a:ext cx="4495800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9"/>
          <p:cNvSpPr txBox="1">
            <a:spLocks noChangeArrowheads="1"/>
          </p:cNvSpPr>
          <p:nvPr/>
        </p:nvSpPr>
        <p:spPr bwMode="auto">
          <a:xfrm>
            <a:off x="6477000" y="1295400"/>
            <a:ext cx="23145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1050" dirty="0">
                <a:latin typeface="Arial" pitchFamily="34" charset="0"/>
              </a:rPr>
              <a:t>SEVIRI Met-9 (01/04/2010 – 12:57)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67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:\PW-Study\Sandy\hwrf_avno\hwrf_avno_track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600980"/>
            <a:ext cx="51435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282714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Application of JPSS Sounding and GOES-R Moisture Measurements for Tropical Cyclone Forecasts - A </a:t>
            </a:r>
            <a:r>
              <a:rPr lang="en-US" altLang="zh-CN" sz="20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Near Real-Time Assimilation 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System</a:t>
            </a:r>
            <a:endParaRPr lang="en-US" altLang="zh-CN" sz="2000" b="1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1304092"/>
            <a:ext cx="891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Jun Li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@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>
                <a:latin typeface="Arial" pitchFamily="34" charset="0"/>
                <a:cs typeface="Arial" pitchFamily="34" charset="0"/>
              </a:rPr>
              <a:t>Tim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Schmit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&amp;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>
                <a:latin typeface="Arial" pitchFamily="34" charset="0"/>
                <a:cs typeface="Arial" pitchFamily="34" charset="0"/>
              </a:rPr>
              <a:t>Mitch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Goldberg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#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Jinlong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Li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@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>
                <a:latin typeface="Arial" pitchFamily="34" charset="0"/>
                <a:cs typeface="Arial" pitchFamily="34" charset="0"/>
              </a:rPr>
              <a:t>Pei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Wang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@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>
                <a:latin typeface="Arial" pitchFamily="34" charset="0"/>
                <a:cs typeface="Arial" pitchFamily="34" charset="0"/>
              </a:rPr>
              <a:t>and John L.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Beven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*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52400" y="1718846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@CIMSS/SSEC;  &amp;STAR/NESDIS; #JPSS Program Office; *National Hurricane Center</a:t>
            </a:r>
            <a:endParaRPr lang="en-US" sz="1400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4" y="2758886"/>
            <a:ext cx="4754286" cy="356571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05400" y="625858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Hurricane Sandy track 72-hour forecasts started from 12 UTC </a:t>
            </a:r>
            <a:r>
              <a:rPr lang="en-US" sz="1400" dirty="0"/>
              <a:t>25 Oct 2012 </a:t>
            </a:r>
            <a:r>
              <a:rPr lang="en-US" sz="1400" dirty="0" smtClean="0"/>
              <a:t>valid to 18 UTC 30 </a:t>
            </a:r>
            <a:r>
              <a:rPr lang="en-US" sz="1400" dirty="0"/>
              <a:t>Oct </a:t>
            </a:r>
            <a:r>
              <a:rPr lang="en-US" sz="1400" dirty="0" smtClean="0"/>
              <a:t>2012.</a:t>
            </a:r>
            <a:endParaRPr lang="en-US" sz="1400" dirty="0"/>
          </a:p>
        </p:txBody>
      </p:sp>
      <p:sp>
        <p:nvSpPr>
          <p:cNvPr id="3" name="Curved Down Arrow 2"/>
          <p:cNvSpPr/>
          <p:nvPr/>
        </p:nvSpPr>
        <p:spPr>
          <a:xfrm>
            <a:off x="2822448" y="2286000"/>
            <a:ext cx="4207002" cy="5334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96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64377" t="81364" r="21413" b="7111"/>
          <a:stretch>
            <a:fillRect/>
          </a:stretch>
        </p:blipFill>
        <p:spPr bwMode="auto">
          <a:xfrm>
            <a:off x="2724310" y="5870366"/>
            <a:ext cx="3705012" cy="987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7760" y="1831993"/>
            <a:ext cx="4206240" cy="2709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334903" y="4583696"/>
            <a:ext cx="3433953" cy="292388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The CGS Multi-Mission Operations Concept</a:t>
            </a:r>
            <a:endParaRPr lang="en-US" sz="13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21208" y="0"/>
            <a:ext cx="8293608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Joint Polar Satellite System (JPSS) </a:t>
            </a:r>
          </a:p>
          <a:p>
            <a:pPr algn="ctr">
              <a:spcBef>
                <a:spcPts val="0"/>
              </a:spcBef>
            </a:pP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Common Ground System (CGS) Multimission Support</a:t>
            </a:r>
            <a:endParaRPr lang="en-US" baseline="30000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804672"/>
            <a:ext cx="9089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400" dirty="0" smtClean="0">
                <a:solidFill>
                  <a:srgbClr val="0000FF"/>
                </a:solidFill>
              </a:rPr>
              <a:t>Michael Jamilkowski, Raytheon JPSS CGS Customer Liaison, Greenbelt MD</a:t>
            </a:r>
          </a:p>
          <a:p>
            <a:pPr algn="ctr">
              <a:spcBef>
                <a:spcPts val="0"/>
              </a:spcBef>
            </a:pPr>
            <a:r>
              <a:rPr lang="en-US" sz="1400" dirty="0" smtClean="0">
                <a:solidFill>
                  <a:srgbClr val="0000FF"/>
                </a:solidFill>
              </a:rPr>
              <a:t>Shawn W. Miller, Raytheon JPSS CGS Chief Architect, and Kerry Grant, JPSS CGS Chief Scientist, Aurora CO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7473" y="1591056"/>
            <a:ext cx="4544568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 algn="just"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0070C0"/>
                </a:solidFill>
              </a:rPr>
              <a:t>The JPSS Common Ground System (CGS) currently supports and/or manages nine (9) environmental satellite missions + NSF McMurdo communications</a:t>
            </a:r>
          </a:p>
          <a:p>
            <a:pPr marL="576263" lvl="1" indent="-292100" algn="just">
              <a:buFont typeface="Arial" pitchFamily="34" charset="0"/>
              <a:buChar char="−"/>
            </a:pPr>
            <a:r>
              <a:rPr lang="en-US" sz="2000" dirty="0" smtClean="0">
                <a:solidFill>
                  <a:srgbClr val="00CC99"/>
                </a:solidFill>
              </a:rPr>
              <a:t>CGS will support/manage at least 12 future missions</a:t>
            </a:r>
          </a:p>
          <a:p>
            <a:pPr marL="576263" lvl="1" indent="-292100" algn="just">
              <a:buFont typeface="Arial" pitchFamily="34" charset="0"/>
              <a:buChar char="−"/>
            </a:pPr>
            <a:r>
              <a:rPr lang="en-US" sz="2000" dirty="0" smtClean="0">
                <a:solidFill>
                  <a:srgbClr val="00CC99"/>
                </a:solidFill>
              </a:rPr>
              <a:t>CGS’s flexible architecture allows for multimission capabilities that offer significant opportunities for cost reduction and improved information integration across missions</a:t>
            </a:r>
            <a:endParaRPr lang="en-US" sz="2000" dirty="0">
              <a:solidFill>
                <a:srgbClr val="00CC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6392411"/>
            <a:ext cx="646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T-53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427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9144000" cy="11351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399554"/>
            <a:ext cx="3254280" cy="190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953000"/>
            <a:ext cx="3254280" cy="19034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959"/>
            <a:ext cx="9144000" cy="759041"/>
          </a:xfrm>
          <a:noFill/>
        </p:spPr>
        <p:txBody>
          <a:bodyPr>
            <a:normAutofit/>
          </a:bodyPr>
          <a:lstStyle/>
          <a:p>
            <a:r>
              <a:rPr lang="en-US" sz="2600" b="1" dirty="0" smtClean="0">
                <a:solidFill>
                  <a:schemeClr val="bg1"/>
                </a:solidFill>
              </a:rPr>
              <a:t>Near-Real-Time Proxy ABI Products for GOES-R User Readiness</a:t>
            </a:r>
            <a:endParaRPr lang="en-US" sz="26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1486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T. Greenwald, B. Pierce*, T. </a:t>
            </a:r>
            <a:r>
              <a:rPr lang="en-US" sz="1400" dirty="0" err="1" smtClean="0">
                <a:solidFill>
                  <a:schemeClr val="bg1"/>
                </a:solidFill>
              </a:rPr>
              <a:t>Schaack</a:t>
            </a:r>
            <a:r>
              <a:rPr lang="en-US" sz="1400" dirty="0" smtClean="0">
                <a:solidFill>
                  <a:schemeClr val="bg1"/>
                </a:solidFill>
              </a:rPr>
              <a:t>, J. </a:t>
            </a:r>
            <a:r>
              <a:rPr lang="en-US" sz="1400" dirty="0" err="1" smtClean="0">
                <a:solidFill>
                  <a:schemeClr val="bg1"/>
                </a:solidFill>
              </a:rPr>
              <a:t>Otkin</a:t>
            </a:r>
            <a:r>
              <a:rPr lang="en-US" sz="1400" dirty="0" smtClean="0">
                <a:solidFill>
                  <a:schemeClr val="bg1"/>
                </a:solidFill>
              </a:rPr>
              <a:t>, K. Bah, J. Davies, J. </a:t>
            </a:r>
            <a:r>
              <a:rPr lang="en-US" sz="1400" dirty="0" err="1" smtClean="0">
                <a:solidFill>
                  <a:schemeClr val="bg1"/>
                </a:solidFill>
              </a:rPr>
              <a:t>Sieglaff</a:t>
            </a:r>
            <a:r>
              <a:rPr lang="en-US" sz="1400" dirty="0" smtClean="0">
                <a:solidFill>
                  <a:schemeClr val="bg1"/>
                </a:solidFill>
              </a:rPr>
              <a:t>, A. </a:t>
            </a:r>
            <a:r>
              <a:rPr lang="en-US" sz="1400" dirty="0" err="1" smtClean="0">
                <a:solidFill>
                  <a:schemeClr val="bg1"/>
                </a:solidFill>
              </a:rPr>
              <a:t>Lenzen</a:t>
            </a:r>
            <a:r>
              <a:rPr lang="en-US" sz="1400" dirty="0" smtClean="0">
                <a:solidFill>
                  <a:schemeClr val="bg1"/>
                </a:solidFill>
              </a:rPr>
              <a:t>, J. Nelson, M. </a:t>
            </a:r>
            <a:r>
              <a:rPr lang="en-US" sz="1400" dirty="0" err="1" smtClean="0">
                <a:solidFill>
                  <a:schemeClr val="bg1"/>
                </a:solidFill>
              </a:rPr>
              <a:t>Rogal</a:t>
            </a:r>
            <a:r>
              <a:rPr lang="en-US" sz="1400" dirty="0" smtClean="0">
                <a:solidFill>
                  <a:schemeClr val="bg1"/>
                </a:solidFill>
              </a:rPr>
              <a:t>, A. Huang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CIMSS, University of Wisconsin-Madison, WI; *NOAA/NESDIS ORA ASPB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1219200"/>
            <a:ext cx="43434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CIMSS is producing simulated ABI products in near-real-time over CONUS from WRF-</a:t>
            </a:r>
            <a:r>
              <a:rPr lang="en-US" sz="2200" dirty="0" err="1" smtClean="0">
                <a:solidFill>
                  <a:schemeClr val="bg1"/>
                </a:solidFill>
              </a:rPr>
              <a:t>Chem</a:t>
            </a:r>
            <a:r>
              <a:rPr lang="en-US" sz="2200" dirty="0" smtClean="0">
                <a:solidFill>
                  <a:schemeClr val="bg1"/>
                </a:solidFill>
              </a:rPr>
              <a:t> model forecasts and the CRTM to support Proving Ground activities by making these products available within AWIPS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Current Products: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ABI 16-band imagery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Cloud mask, cloud top height &amp;    pressure (with Andy </a:t>
            </a:r>
            <a:r>
              <a:rPr lang="en-US" sz="2000" dirty="0" err="1" smtClean="0">
                <a:solidFill>
                  <a:schemeClr val="bg1"/>
                </a:solidFill>
              </a:rPr>
              <a:t>Heidinger</a:t>
            </a:r>
            <a:r>
              <a:rPr lang="en-US" sz="2000" dirty="0">
                <a:solidFill>
                  <a:schemeClr val="bg1"/>
                </a:solidFill>
              </a:rPr>
              <a:t>,</a:t>
            </a:r>
            <a:r>
              <a:rPr lang="en-US" sz="2000" dirty="0" smtClean="0">
                <a:solidFill>
                  <a:schemeClr val="bg1"/>
                </a:solidFill>
              </a:rPr>
              <a:t>   AWG Cloud lead)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Temp/moisture profiles and more 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76800" y="1143000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Sample proxy ABI products for the Jan 29-30, 2013 tornado outbreak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48400" y="2590800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Simulated ABI band 14 (11.2 µm)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6096000" y="6543547"/>
            <a:ext cx="28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Simulated Cloud Top Height</a:t>
            </a:r>
            <a:endParaRPr lang="en-US" sz="1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875421"/>
            <a:ext cx="3733800" cy="9825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749" y="3527524"/>
            <a:ext cx="3111760" cy="18064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27738" y="5026223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Simulated ABI band </a:t>
            </a:r>
            <a:r>
              <a:rPr lang="en-US" sz="1400" dirty="0"/>
              <a:t>9</a:t>
            </a:r>
            <a:r>
              <a:rPr lang="en-US" sz="1400" dirty="0" smtClean="0"/>
              <a:t> (6.95 µm)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T-54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43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533400"/>
            <a:ext cx="91440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Near-Real-Time </a:t>
            </a:r>
            <a:r>
              <a:rPr 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validation of simulated GOES-R ABI radiances and derived products, using the WRF-Chem model forecast over CONUS for all 16 ABI 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bands</a:t>
            </a:r>
          </a:p>
          <a:p>
            <a:endParaRPr lang="en-US" sz="18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Kaba Bah</a:t>
            </a:r>
            <a:r>
              <a:rPr lang="en-US" sz="1200" baseline="30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Tom Greenwald</a:t>
            </a:r>
            <a:r>
              <a:rPr lang="en-US" sz="1200" baseline="30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Brad Pierce</a:t>
            </a:r>
            <a:r>
              <a:rPr lang="en-US" sz="1200" baseline="30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Allen Lenzen</a:t>
            </a:r>
            <a:r>
              <a:rPr lang="en-US" sz="1200" baseline="30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Marek Rogal</a:t>
            </a:r>
            <a:r>
              <a:rPr lang="en-US" sz="1200" baseline="30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Jim Nelson</a:t>
            </a:r>
            <a:r>
              <a:rPr lang="en-US" sz="1200" baseline="30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Jason Otkin</a:t>
            </a:r>
            <a:r>
              <a:rPr lang="en-US" sz="1200" baseline="30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Todd Schaack</a:t>
            </a:r>
            <a:r>
              <a:rPr lang="en-US" sz="1200" baseline="30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Jim Davies</a:t>
            </a:r>
            <a:r>
              <a:rPr lang="en-US" sz="1200" baseline="30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Eva Borbas</a:t>
            </a:r>
            <a:r>
              <a:rPr lang="en-US" sz="1200" baseline="30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Justin Sieglaff</a:t>
            </a:r>
            <a:r>
              <a:rPr lang="en-US" sz="1200" baseline="30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and Hung-Lung </a:t>
            </a:r>
            <a:r>
              <a:rPr lang="en-US" sz="1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Huang</a:t>
            </a:r>
            <a:r>
              <a:rPr lang="en-US" sz="12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</a:t>
            </a:r>
          </a:p>
          <a:p>
            <a:r>
              <a:rPr lang="en-US" sz="12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Cooperative </a:t>
            </a:r>
            <a:r>
              <a:rPr lang="en-US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Institute for Meteorological Satellite Studies (CIMSS), Space Science and Engineering Center (SSEC), University of Wisconsin – Madison, Wisconsin 53706, U.S. </a:t>
            </a:r>
            <a:endParaRPr lang="en-US" sz="12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NOAA/NESDIS </a:t>
            </a:r>
            <a:r>
              <a:rPr lang="en-US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Office of Research and Applications, Advanced Satellite Products Branch (ASPB), Madison, WI, 53706, U.S.A. 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76200" y="1905000"/>
            <a:ext cx="48768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5867800"/>
            <a:ext cx="3733800" cy="9825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05400" y="5559623"/>
            <a:ext cx="388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Simulated ABI (Advanced Baseline Imager) data</a:t>
            </a:r>
            <a:endParaRPr lang="en-US" sz="1400" i="1" dirty="0"/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-4894" y="2133600"/>
            <a:ext cx="48768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400" kern="0" dirty="0" smtClean="0">
                <a:solidFill>
                  <a:srgbClr val="333399"/>
                </a:solidFill>
                <a:latin typeface="Arial"/>
              </a:rPr>
              <a:t>This </a:t>
            </a:r>
            <a:r>
              <a:rPr lang="en-US" sz="2400" kern="0" dirty="0">
                <a:solidFill>
                  <a:srgbClr val="333399"/>
                </a:solidFill>
                <a:latin typeface="Arial"/>
              </a:rPr>
              <a:t>poster </a:t>
            </a:r>
            <a:r>
              <a:rPr lang="en-US" sz="2400" kern="0" dirty="0" smtClean="0">
                <a:solidFill>
                  <a:srgbClr val="333399"/>
                </a:solidFill>
                <a:latin typeface="Arial"/>
              </a:rPr>
              <a:t>summarizes our </a:t>
            </a:r>
            <a:r>
              <a:rPr lang="en-US" sz="2400" kern="0" dirty="0">
                <a:solidFill>
                  <a:srgbClr val="333399"/>
                </a:solidFill>
                <a:latin typeface="Arial"/>
              </a:rPr>
              <a:t>efforts to provide </a:t>
            </a:r>
            <a:r>
              <a:rPr lang="en-US" sz="2400" kern="0" dirty="0" smtClean="0">
                <a:solidFill>
                  <a:srgbClr val="333399"/>
                </a:solidFill>
                <a:latin typeface="Arial"/>
              </a:rPr>
              <a:t>and validate near-real-time </a:t>
            </a:r>
            <a:r>
              <a:rPr lang="en-US" sz="2400" kern="0" dirty="0">
                <a:solidFill>
                  <a:srgbClr val="333399"/>
                </a:solidFill>
                <a:latin typeface="Arial"/>
              </a:rPr>
              <a:t>proxy </a:t>
            </a:r>
            <a:r>
              <a:rPr lang="en-US" sz="2400" kern="0" dirty="0" smtClean="0">
                <a:solidFill>
                  <a:srgbClr val="333399"/>
                </a:solidFill>
                <a:latin typeface="Arial"/>
              </a:rPr>
              <a:t>data for </a:t>
            </a:r>
            <a:r>
              <a:rPr lang="en-US" sz="2400" kern="0" dirty="0">
                <a:solidFill>
                  <a:srgbClr val="333399"/>
                </a:solidFill>
                <a:latin typeface="Arial"/>
              </a:rPr>
              <a:t>all 16 ABI bands.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</a:t>
            </a: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are supporting </a:t>
            </a:r>
            <a:r>
              <a:rPr lang="en-US" sz="1600" kern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GOES-R PG </a:t>
            </a:r>
            <a:r>
              <a:rPr lang="en-US" sz="1600" kern="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activities  through </a:t>
            </a: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development of 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WRF-CHEM/CRTM 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based framework for generation of real-time proxy radiances for all </a:t>
            </a: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16 GOES-R ABI bands.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600" kern="0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The </a:t>
            </a:r>
            <a:r>
              <a:rPr lang="en-US" sz="1600" kern="0" dirty="0" smtClean="0">
                <a:solidFill>
                  <a:schemeClr val="accent5">
                    <a:lumMod val="75000"/>
                  </a:schemeClr>
                </a:solidFill>
                <a:latin typeface="Arial"/>
              </a:rPr>
              <a:t>hourly simulated </a:t>
            </a:r>
            <a:r>
              <a:rPr lang="en-US" sz="1600" kern="0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radiances are </a:t>
            </a:r>
            <a:r>
              <a:rPr lang="en-US" sz="1600" kern="0" dirty="0" smtClean="0">
                <a:solidFill>
                  <a:schemeClr val="accent5">
                    <a:lumMod val="75000"/>
                  </a:schemeClr>
                </a:solidFill>
                <a:latin typeface="Arial"/>
              </a:rPr>
              <a:t>delivered daily to AIT in </a:t>
            </a:r>
            <a:r>
              <a:rPr lang="en-US" sz="1600" kern="0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ABI Fixed Grid Format, compatible with the GOES-R Re-Broadcast Level 1b data.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600" kern="0" dirty="0" smtClean="0">
                <a:solidFill>
                  <a:schemeClr val="accent5">
                    <a:lumMod val="75000"/>
                  </a:schemeClr>
                </a:solidFill>
                <a:latin typeface="Arial"/>
              </a:rPr>
              <a:t>We have developed a near-real-time validation </a:t>
            </a:r>
            <a:r>
              <a:rPr lang="en-US" sz="1600" kern="0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system for verification of model simulated ABI radiances and simulated derived </a:t>
            </a:r>
            <a:r>
              <a:rPr lang="en-US" sz="1600" kern="0" dirty="0" smtClean="0">
                <a:solidFill>
                  <a:schemeClr val="accent5">
                    <a:lumMod val="75000"/>
                  </a:schemeClr>
                </a:solidFill>
                <a:latin typeface="Arial"/>
              </a:rPr>
              <a:t>products using GOES sounder data.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/>
              </a:rPr>
              <a:t>The simulated ABI derived products are generated using the GEOCAT framework and distributed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/>
              </a:rPr>
              <a:t> in HDF format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Arial"/>
            </a:endParaRPr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828800"/>
            <a:ext cx="4267200" cy="373082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T-54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63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639762"/>
            <a:ext cx="91440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00FF"/>
                </a:solidFill>
              </a:rPr>
              <a:t>Near-real-time VIIRS Aerosol Imagery over CONUS for Air Quality Monitoring and Forecasting Applications</a:t>
            </a:r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Zhang</a:t>
            </a:r>
            <a:r>
              <a:rPr lang="en-US" sz="18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 err="1" smtClean="0">
                <a:solidFill>
                  <a:srgbClr val="0000FF"/>
                </a:solidFill>
              </a:rPr>
              <a:t>Shobha</a:t>
            </a:r>
            <a:r>
              <a:rPr lang="en-US" sz="1800" dirty="0" smtClean="0">
                <a:solidFill>
                  <a:srgbClr val="0000FF"/>
                </a:solidFill>
              </a:rPr>
              <a:t> Kondragunta</a:t>
            </a:r>
            <a:r>
              <a:rPr lang="en-US" sz="1800" baseline="30000" dirty="0" smtClean="0">
                <a:solidFill>
                  <a:srgbClr val="0000FF"/>
                </a:solidFill>
              </a:rPr>
              <a:t>2</a:t>
            </a:r>
            <a:r>
              <a:rPr lang="en-US" sz="1800" dirty="0" smtClean="0">
                <a:solidFill>
                  <a:srgbClr val="0000FF"/>
                </a:solidFill>
              </a:rPr>
              <a:t>, </a:t>
            </a:r>
            <a:r>
              <a:rPr lang="en-US" sz="1800" dirty="0" err="1" smtClean="0">
                <a:solidFill>
                  <a:srgbClr val="0000FF"/>
                </a:solidFill>
              </a:rPr>
              <a:t>Hongqing</a:t>
            </a:r>
            <a:r>
              <a:rPr lang="en-US" sz="1800" dirty="0" smtClean="0">
                <a:solidFill>
                  <a:srgbClr val="0000FF"/>
                </a:solidFill>
              </a:rPr>
              <a:t> Liu</a:t>
            </a:r>
            <a:r>
              <a:rPr lang="en-US" sz="1800" baseline="30000" dirty="0" smtClean="0">
                <a:solidFill>
                  <a:srgbClr val="0000FF"/>
                </a:solidFill>
              </a:rPr>
              <a:t>1</a:t>
            </a:r>
            <a:r>
              <a:rPr lang="en-US" sz="1800" dirty="0" smtClean="0">
                <a:solidFill>
                  <a:srgbClr val="0000FF"/>
                </a:solidFill>
              </a:rPr>
              <a:t>, </a:t>
            </a:r>
            <a:r>
              <a:rPr lang="en-US" sz="1800" dirty="0" err="1" smtClean="0">
                <a:solidFill>
                  <a:srgbClr val="0000FF"/>
                </a:solidFill>
              </a:rPr>
              <a:t>Pubu</a:t>
            </a:r>
            <a:r>
              <a:rPr lang="en-US" sz="1800" dirty="0" smtClean="0">
                <a:solidFill>
                  <a:srgbClr val="0000FF"/>
                </a:solidFill>
              </a:rPr>
              <a:t> Ciren</a:t>
            </a:r>
            <a:r>
              <a:rPr lang="en-US" sz="1800" baseline="30000" dirty="0" smtClean="0">
                <a:solidFill>
                  <a:srgbClr val="0000FF"/>
                </a:solidFill>
              </a:rPr>
              <a:t>1</a:t>
            </a:r>
          </a:p>
          <a:p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1. IMSG; 2. NOAA/NESDIS/STAR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0" y="1752600"/>
            <a:ext cx="48768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Near-real-time CONUS VIIRS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imagery is available on IDEA (Infusing </a:t>
            </a:r>
            <a:r>
              <a:rPr lang="en-US" sz="2400" kern="0" dirty="0" smtClean="0">
                <a:solidFill>
                  <a:srgbClr val="333399"/>
                </a:solidFill>
                <a:latin typeface="Arial"/>
              </a:rPr>
              <a:t>satellite Data into Environmental Applications)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site</a:t>
            </a:r>
          </a:p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400" kern="0" dirty="0" smtClean="0">
                <a:solidFill>
                  <a:srgbClr val="333399"/>
                </a:solidFill>
                <a:latin typeface="Arial"/>
              </a:rPr>
              <a:t>Products include:</a:t>
            </a:r>
            <a:endParaRPr kumimoji="0" lang="en-US" sz="2400" b="0" i="0" u="none" strike="noStrike" kern="0" cap="none" spc="0" normalizeH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kern="0" smtClean="0">
                <a:solidFill>
                  <a:srgbClr val="0070C0"/>
                </a:solidFill>
                <a:latin typeface="Arial"/>
              </a:rPr>
              <a:t>VIIRS AOT</a:t>
            </a:r>
            <a:r>
              <a:rPr lang="en-US" sz="2000" kern="0" dirty="0" smtClean="0">
                <a:solidFill>
                  <a:srgbClr val="0070C0"/>
                </a:solidFill>
                <a:latin typeface="Arial"/>
              </a:rPr>
              <a:t>, RGB, dust mask, fire hotspots images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kern="0" dirty="0" smtClean="0">
                <a:solidFill>
                  <a:srgbClr val="0070C0"/>
                </a:solidFill>
                <a:latin typeface="Arial"/>
              </a:rPr>
              <a:t>KML format for Google Earth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kern="0" dirty="0" smtClean="0">
                <a:solidFill>
                  <a:srgbClr val="0070C0"/>
                </a:solidFill>
                <a:latin typeface="Arial"/>
              </a:rPr>
              <a:t>48-hour forward trajectories </a:t>
            </a:r>
          </a:p>
          <a:p>
            <a:pPr marL="285750" indent="-285750" algn="l" fontAlgn="base">
              <a:lnSpc>
                <a:spcPct val="90000"/>
              </a:lnSpc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kern="0" dirty="0" smtClean="0">
                <a:solidFill>
                  <a:srgbClr val="000099"/>
                </a:solidFill>
                <a:latin typeface="Arial"/>
              </a:rPr>
              <a:t>Validation shows that VIIRS AOT has similar accuracy as MODIS AOT over CONUS 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5867800"/>
            <a:ext cx="3733800" cy="98257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286000"/>
            <a:ext cx="4213151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443674" y="5029200"/>
            <a:ext cx="47003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99"/>
                </a:solidFill>
              </a:rPr>
              <a:t>https://www.star.nesdis.noaa.gov/smcd/spb/aq/index_viirs.php?product_id=4</a:t>
            </a:r>
            <a:endParaRPr lang="en-US" sz="1100" dirty="0">
              <a:solidFill>
                <a:srgbClr val="00009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63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sec.wisc.edu/grafiir/GOES_ABI/12.3um/Sounding_NoiseFactor135/Lifted_Index/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00" y="2727674"/>
            <a:ext cx="4389500" cy="329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944562"/>
            <a:ext cx="91440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GRAFIIR and JAFIIR – Efficient End-to-End Semi-Automated Algorithm Performance Analysis and Implementation Verification Systems</a:t>
            </a:r>
            <a:b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Mathew Gunshor, Hong Zhang, Eva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Schiffer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Ray Garcia, and Allen Huang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Cooperative Institute for Meteorological Satellite Studies (CIMSS), Space Science and Engineering Center (SSEC), University of Wisconsin – Madison, Wisconsin </a:t>
            </a:r>
            <a:endParaRPr lang="en-US" sz="1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76200" y="2667000"/>
            <a:ext cx="48768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GRAFIIR and JAFIIR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measure the effect of instrument effects on radiances and products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GRAFIIR has responded to 9 </a:t>
            </a:r>
            <a:r>
              <a:rPr lang="en-US" sz="1800" kern="0" dirty="0" smtClean="0">
                <a:solidFill>
                  <a:srgbClr val="009999"/>
                </a:solidFill>
                <a:latin typeface="Arial"/>
              </a:rPr>
              <a:t>waiver/deviation requests to date.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Glance: an efficient comparison analysis tool built to assess and evaluate satellite data and product output.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JAFIIR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 is the newly developing JPSS sister-program to GOES-R’s GRAFIIR.</a:t>
            </a:r>
            <a:endParaRPr lang="en-US" sz="1800" kern="0" dirty="0">
              <a:solidFill>
                <a:srgbClr val="009999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5867800"/>
            <a:ext cx="3733800" cy="9825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T-57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63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152400"/>
            <a:ext cx="91440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VIIRS Imagery: Applications and Outreach at CIRA</a:t>
            </a:r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C. Seaman</a:t>
            </a:r>
            <a:r>
              <a:rPr lang="en-US" sz="16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D. Hillger</a:t>
            </a:r>
            <a:r>
              <a:rPr lang="en-US" sz="16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and S</a:t>
            </a:r>
            <a:r>
              <a:rPr lang="en-US" sz="1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Miller</a:t>
            </a:r>
            <a:r>
              <a:rPr lang="en-US" sz="16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18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CIRA/Colorado State University     </a:t>
            </a:r>
            <a:r>
              <a:rPr lang="en-US" sz="14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NOAA/NESDIS/</a:t>
            </a:r>
            <a:r>
              <a:rPr lang="en-US" sz="1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StAR</a:t>
            </a:r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/RAMMB	</a:t>
            </a:r>
            <a:endParaRPr lang="en-US" sz="1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929229"/>
            <a:ext cx="2660650" cy="700171"/>
          </a:xfrm>
          <a:prstGeom prst="rect">
            <a:avLst/>
          </a:prstGeom>
        </p:spPr>
      </p:pic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19616" y="1295400"/>
            <a:ext cx="3942784" cy="4351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hlink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33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600" kern="0" dirty="0" smtClean="0">
                <a:solidFill>
                  <a:srgbClr val="333399"/>
                </a:solidFill>
                <a:latin typeface="Arial"/>
              </a:rPr>
              <a:t>Applications of VIIRS imagery: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Severe weather,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 tropical cyclones</a:t>
            </a: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Smoke, haze, dust, volcanic </a:t>
            </a:r>
            <a:r>
              <a:rPr lang="en-GB" sz="1400" kern="0" dirty="0" smtClean="0">
                <a:solidFill>
                  <a:srgbClr val="009999"/>
                </a:solidFill>
                <a:latin typeface="Arial"/>
              </a:rPr>
              <a:t>ash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GB" sz="1400" kern="0" dirty="0" smtClean="0">
                <a:solidFill>
                  <a:srgbClr val="009999"/>
                </a:solidFill>
                <a:latin typeface="Arial"/>
              </a:rPr>
              <a:t>Fires, floods, vegetation health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Auroras, lightning, power outages, oil/gas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 flares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GB" sz="1400" kern="0" baseline="0" dirty="0" smtClean="0">
                <a:solidFill>
                  <a:srgbClr val="009999"/>
                </a:solidFill>
                <a:latin typeface="Arial"/>
              </a:rPr>
              <a:t>Snow/ice discrimination,</a:t>
            </a:r>
            <a:r>
              <a:rPr lang="en-GB" sz="1400" kern="0" dirty="0" smtClean="0">
                <a:solidFill>
                  <a:srgbClr val="009999"/>
                </a:solidFill>
                <a:latin typeface="Arial"/>
              </a:rPr>
              <a:t> cloud phase, monitoring glaciers/ice sheets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Water quality/turbidity,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 ocean currents</a:t>
            </a:r>
            <a:endParaRPr lang="en-GB" sz="1400" kern="0" baseline="0" dirty="0" smtClean="0">
              <a:solidFill>
                <a:srgbClr val="009999"/>
              </a:solidFill>
              <a:latin typeface="Arial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GB" sz="1400" kern="0" baseline="0" dirty="0" smtClean="0">
                <a:solidFill>
                  <a:srgbClr val="009999"/>
                </a:solidFill>
                <a:latin typeface="Arial"/>
              </a:rPr>
              <a:t>And many more...</a:t>
            </a: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600" kern="0" dirty="0" smtClean="0">
                <a:solidFill>
                  <a:srgbClr val="333399"/>
                </a:solidFill>
                <a:latin typeface="Arial"/>
              </a:rPr>
              <a:t>Outreach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Developed new RGB imagery products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VIIRS Imagery Team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 blog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GB" sz="1400" i="1" kern="0" dirty="0" smtClean="0">
                <a:solidFill>
                  <a:srgbClr val="009999"/>
                </a:solidFill>
                <a:latin typeface="Arial"/>
              </a:rPr>
              <a:t>BAMS</a:t>
            </a:r>
            <a:r>
              <a:rPr lang="en-GB" sz="1400" kern="0" dirty="0" smtClean="0">
                <a:solidFill>
                  <a:srgbClr val="009999"/>
                </a:solidFill>
                <a:latin typeface="Arial"/>
              </a:rPr>
              <a:t> articles</a:t>
            </a: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600" kern="0" dirty="0" smtClean="0">
                <a:solidFill>
                  <a:srgbClr val="333399"/>
                </a:solidFill>
                <a:latin typeface="Arial"/>
              </a:rPr>
              <a:t>Goal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s: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Promote high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 quality VIIRS imagery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1400" kern="0" dirty="0" smtClean="0">
                <a:solidFill>
                  <a:srgbClr val="009999"/>
                </a:solidFill>
                <a:latin typeface="Arial"/>
              </a:rPr>
              <a:t>Investigate new uses of VIIRS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Get people excited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 about science!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1668"/>
            <a:ext cx="589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T58</a:t>
            </a:r>
            <a:endParaRPr lang="en-US" dirty="0"/>
          </a:p>
        </p:txBody>
      </p:sp>
      <p:pic>
        <p:nvPicPr>
          <p:cNvPr id="8" name="Picture 7" descr="Untitled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38600" y="1295400"/>
            <a:ext cx="2539683" cy="1790477"/>
          </a:xfrm>
          <a:prstGeom prst="rect">
            <a:avLst/>
          </a:prstGeom>
        </p:spPr>
      </p:pic>
      <p:pic>
        <p:nvPicPr>
          <p:cNvPr id="10" name="Picture 9" descr="Untitled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38600" y="3124200"/>
            <a:ext cx="2546492" cy="1795277"/>
          </a:xfrm>
          <a:prstGeom prst="rect">
            <a:avLst/>
          </a:prstGeom>
        </p:spPr>
      </p:pic>
      <p:pic>
        <p:nvPicPr>
          <p:cNvPr id="14" name="Picture 13" descr="Untitled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97117" y="1295400"/>
            <a:ext cx="2546883" cy="1795553"/>
          </a:xfrm>
          <a:prstGeom prst="rect">
            <a:avLst/>
          </a:prstGeom>
        </p:spPr>
      </p:pic>
      <p:pic>
        <p:nvPicPr>
          <p:cNvPr id="16" name="Picture 15" descr="aurora_australis_for_poste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38600" y="4953000"/>
            <a:ext cx="2524812" cy="1792224"/>
          </a:xfrm>
          <a:prstGeom prst="rect">
            <a:avLst/>
          </a:prstGeom>
        </p:spPr>
      </p:pic>
      <p:pic>
        <p:nvPicPr>
          <p:cNvPr id="17" name="Picture 16" descr="cape_verde_cloud_vortices_for_poster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16401" y="3124200"/>
            <a:ext cx="2527599" cy="1792224"/>
          </a:xfrm>
          <a:prstGeom prst="rect">
            <a:avLst/>
          </a:prstGeom>
        </p:spPr>
      </p:pic>
      <p:pic>
        <p:nvPicPr>
          <p:cNvPr id="18" name="Picture 17" descr="fire_product_fpr_poster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12828" y="4953000"/>
            <a:ext cx="2531172" cy="17922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T-58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63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152400"/>
            <a:ext cx="91440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Arial" pitchFamily="34" charset="0"/>
                <a:cs typeface="Arial" pitchFamily="34" charset="0"/>
              </a:rPr>
              <a:t>Suomi NPP VIIRS Imagery after 1 Year</a:t>
            </a:r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Hillger</a:t>
            </a:r>
            <a:r>
              <a:rPr lang="en-US" sz="16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T. </a:t>
            </a: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Kopp</a:t>
            </a:r>
            <a:r>
              <a:rPr lang="en-US" sz="16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S. </a:t>
            </a: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Miller</a:t>
            </a:r>
            <a:r>
              <a:rPr lang="en-US" sz="16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Lindsey</a:t>
            </a:r>
            <a:r>
              <a:rPr lang="en-US" sz="16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and </a:t>
            </a:r>
            <a:r>
              <a:rPr lang="en-US" sz="1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Seaman</a:t>
            </a:r>
            <a:r>
              <a:rPr lang="en-US" sz="16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18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NOAA/NESDIS/StAR/RAMMB	</a:t>
            </a:r>
            <a:r>
              <a:rPr lang="en-US" sz="14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The Aerospace Corp.	</a:t>
            </a:r>
            <a:r>
              <a:rPr lang="en-US" sz="14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CIRA/Colorado State University</a:t>
            </a:r>
            <a:endParaRPr lang="en-US" sz="1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83" y="5776829"/>
            <a:ext cx="2660650" cy="7001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05400" y="5559623"/>
            <a:ext cx="388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Simulated ABI (Advanced Baseline Imager) data</a:t>
            </a:r>
            <a:endParaRPr lang="en-US" sz="1400" i="1" dirty="0"/>
          </a:p>
        </p:txBody>
      </p:sp>
      <p:pic>
        <p:nvPicPr>
          <p:cNvPr id="9" name="Picture 2" descr="C:\home\hillger\mcidas\data\viirs_rgb3_201211280416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0" y="1524000"/>
            <a:ext cx="4654550" cy="223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JPSS-NPP\BAMS\Figure-13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10000"/>
            <a:ext cx="3604053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19616" y="1371600"/>
            <a:ext cx="4476184" cy="4351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hlink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33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One year+ since Suomi NPP launch (October 2011)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VIIRS EDR Imagery (and Visualization) Team: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NOAA/STAR and many others</a:t>
            </a: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products: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22 VIIRS M-bands (750 m) [6 EDRs]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5 VIIRS I-bands (375 m) [5 EDRs]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DNB/NCC [SDR/EDR] Imagery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Imagery maturity levels: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Non-NCC EDR Imagery at “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Provisional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” level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NCC Imagery at “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Beta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” level; still resolving “issues”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VIIRS displayed using McIDAS-V,  McIDAS-X, and IDL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BAMS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article (accepted for 2013 publication) and 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JGR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manuscript (to be submitted) on VIIRS Imagery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1668"/>
            <a:ext cx="589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T59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T-59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63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152400"/>
            <a:ext cx="91440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Ozone Instrument Calibration and EDR Product Validation with STAR ICVS</a:t>
            </a:r>
            <a:endParaRPr lang="en-US" sz="2800" dirty="0" smtClean="0"/>
          </a:p>
          <a:p>
            <a:r>
              <a:rPr lang="en-US" sz="1800" b="1" dirty="0" smtClean="0"/>
              <a:t>Wei Yu</a:t>
            </a:r>
            <a:r>
              <a:rPr lang="en-US" sz="1800" b="1" baseline="30000" dirty="0" smtClean="0"/>
              <a:t>3</a:t>
            </a:r>
            <a:r>
              <a:rPr lang="en-US" sz="1800" b="1" dirty="0" smtClean="0"/>
              <a:t>, Larry Flynn</a:t>
            </a:r>
            <a:r>
              <a:rPr lang="en-US" sz="1800" b="1" baseline="30000" dirty="0" smtClean="0"/>
              <a:t>1</a:t>
            </a:r>
            <a:r>
              <a:rPr lang="en-US" sz="1800" b="1" dirty="0" smtClean="0"/>
              <a:t>, </a:t>
            </a:r>
            <a:r>
              <a:rPr lang="en-US" sz="1800" b="1" dirty="0" err="1" smtClean="0"/>
              <a:t>Jianguo</a:t>
            </a:r>
            <a:r>
              <a:rPr lang="en-US" sz="1800" b="1" dirty="0" smtClean="0"/>
              <a:t> Niu</a:t>
            </a:r>
            <a:r>
              <a:rPr lang="en-US" sz="1800" b="1" baseline="30000" dirty="0" smtClean="0"/>
              <a:t>2</a:t>
            </a:r>
            <a:r>
              <a:rPr lang="en-US" sz="1800" b="1" dirty="0" smtClean="0"/>
              <a:t>, Eric Beach</a:t>
            </a:r>
            <a:r>
              <a:rPr lang="en-US" sz="1800" b="1" baseline="30000" dirty="0" smtClean="0"/>
              <a:t>3</a:t>
            </a:r>
            <a:r>
              <a:rPr lang="en-US" sz="1800" b="1" dirty="0" smtClean="0"/>
              <a:t>, F. Wu</a:t>
            </a:r>
            <a:r>
              <a:rPr lang="en-US" sz="1800" b="1" baseline="30000" dirty="0" smtClean="0"/>
              <a:t>1</a:t>
            </a:r>
            <a:r>
              <a:rPr lang="en-US" sz="1800" b="1" dirty="0" smtClean="0"/>
              <a:t>, </a:t>
            </a:r>
            <a:r>
              <a:rPr lang="en-US" sz="1800" b="1" dirty="0" err="1" smtClean="0"/>
              <a:t>Zhihua</a:t>
            </a:r>
            <a:r>
              <a:rPr lang="en-US" sz="1800" b="1" dirty="0" smtClean="0"/>
              <a:t> Zhang</a:t>
            </a:r>
            <a:r>
              <a:rPr lang="en-US" sz="1800" b="1" baseline="30000" dirty="0" smtClean="0"/>
              <a:t>3</a:t>
            </a:r>
            <a:r>
              <a:rPr lang="en-US" sz="1800" b="1" dirty="0" smtClean="0"/>
              <a:t>, </a:t>
            </a:r>
            <a:r>
              <a:rPr lang="en-US" sz="1800" b="1" dirty="0" err="1" smtClean="0"/>
              <a:t>Hao</a:t>
            </a:r>
            <a:r>
              <a:rPr lang="en-US" sz="1800" b="1" dirty="0" smtClean="0"/>
              <a:t> Yan</a:t>
            </a:r>
            <a:r>
              <a:rPr lang="en-US" sz="1800" b="1" baseline="30000" dirty="0" smtClean="0"/>
              <a:t>3 </a:t>
            </a:r>
            <a:endParaRPr lang="en-US" sz="1800" dirty="0" smtClean="0"/>
          </a:p>
          <a:p>
            <a:r>
              <a:rPr lang="en-US" sz="1800" b="1" i="1" baseline="30000" dirty="0" smtClean="0"/>
              <a:t> 1</a:t>
            </a:r>
            <a:r>
              <a:rPr lang="en-US" sz="1800" b="1" i="1" dirty="0" smtClean="0"/>
              <a:t>NOAA/NESDIS/STAR, </a:t>
            </a:r>
            <a:r>
              <a:rPr lang="en-US" sz="1800" b="1" i="1" baseline="30000" dirty="0" smtClean="0"/>
              <a:t>2 </a:t>
            </a:r>
            <a:r>
              <a:rPr lang="en-US" sz="1800" b="1" i="1" dirty="0" smtClean="0"/>
              <a:t>ERT Inc. for NOAA, </a:t>
            </a:r>
            <a:r>
              <a:rPr lang="en-US" sz="1800" b="1" i="1" baseline="30000" dirty="0" smtClean="0"/>
              <a:t>3 </a:t>
            </a:r>
            <a:r>
              <a:rPr lang="en-US" sz="1800" b="1" i="1" dirty="0" smtClean="0"/>
              <a:t>IMSG Inc. for NOAA </a:t>
            </a:r>
            <a:endParaRPr lang="en-US" sz="1800" dirty="0" smtClean="0"/>
          </a:p>
          <a:p>
            <a:endParaRPr lang="en-US" sz="18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76200" y="1905000"/>
            <a:ext cx="48768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/>
              <a:t>1.Introduction</a:t>
            </a:r>
            <a:endParaRPr lang="en-US" sz="2800" dirty="0" smtClean="0"/>
          </a:p>
          <a:p>
            <a:r>
              <a:rPr lang="en-US" sz="2800" b="1" dirty="0" smtClean="0"/>
              <a:t>2.Objectives</a:t>
            </a:r>
            <a:endParaRPr lang="en-US" sz="2800" dirty="0" smtClean="0"/>
          </a:p>
          <a:p>
            <a:r>
              <a:rPr lang="en-US" sz="2800" b="1" dirty="0" smtClean="0"/>
              <a:t>3.Monitoring S-NPP OMPS Performance and Products</a:t>
            </a:r>
            <a:endParaRPr lang="en-US" sz="2800" dirty="0" smtClean="0"/>
          </a:p>
          <a:p>
            <a:r>
              <a:rPr lang="en-US" sz="2800" b="1" dirty="0" smtClean="0"/>
              <a:t>4. Monitoring NOAA SBUV/2 and </a:t>
            </a:r>
            <a:r>
              <a:rPr lang="en-US" sz="2800" b="1" dirty="0" err="1" smtClean="0"/>
              <a:t>Metop</a:t>
            </a:r>
            <a:r>
              <a:rPr lang="en-US" sz="2800" b="1" dirty="0" smtClean="0"/>
              <a:t>-B Performance and Products</a:t>
            </a:r>
            <a:endParaRPr lang="en-US" sz="2800" dirty="0" smtClean="0"/>
          </a:p>
          <a:p>
            <a:r>
              <a:rPr lang="en-US" sz="2800" b="1" dirty="0" smtClean="0"/>
              <a:t>5. Conclusion.</a:t>
            </a:r>
            <a:endParaRPr lang="en-US" sz="2800" dirty="0" smtClean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5867800"/>
            <a:ext cx="3733800" cy="982579"/>
          </a:xfrm>
          <a:prstGeom prst="rect">
            <a:avLst/>
          </a:prstGeom>
        </p:spPr>
      </p:pic>
      <p:pic>
        <p:nvPicPr>
          <p:cNvPr id="9" name="Picture 8" descr="http://www.star.nesdis.noaa.gov/smcd/spb/wyu/OMPS/Toz/incto/o3/2012/10.2012/O3_INCTO_20121015_aitoff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2209800"/>
            <a:ext cx="3582891" cy="251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T-60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63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182562"/>
            <a:ext cx="91440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Performance of Products from the OMPS on S-NPP</a:t>
            </a:r>
            <a:b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Lawrence E. Flynn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NOAA/NESDIS</a:t>
            </a:r>
            <a:endParaRPr lang="en-US" sz="1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0" y="1143000"/>
            <a:ext cx="4495800" cy="4953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 fontAlgn="base">
              <a:spcBef>
                <a:spcPts val="0"/>
              </a:spcBef>
              <a:spcAft>
                <a:spcPct val="0"/>
              </a:spcAft>
              <a:buFontTx/>
              <a:buChar char="•"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Nadir Mapper (IDPS)</a:t>
            </a:r>
            <a:endParaRPr kumimoji="0" lang="en-US" sz="2800" b="0" i="0" u="none" strike="noStrike" kern="0" cap="none" spc="0" normalizeH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800100" lvl="1" indent="-342900" algn="l" fontAlgn="base">
              <a:spcBef>
                <a:spcPts val="0"/>
              </a:spcBef>
              <a:spcAft>
                <a:spcPct val="0"/>
              </a:spcAft>
              <a:buFontTx/>
              <a:buChar char="•"/>
            </a:pPr>
            <a:r>
              <a:rPr lang="en-US" sz="2400" kern="0" dirty="0" smtClean="0">
                <a:solidFill>
                  <a:srgbClr val="009999"/>
                </a:solidFill>
                <a:latin typeface="Arial"/>
              </a:rPr>
              <a:t>Daily maps of total ozone, reflectivity and aerosol</a:t>
            </a:r>
          </a:p>
          <a:p>
            <a:pPr marL="342900" lvl="0" indent="-342900" algn="l" fontAlgn="base">
              <a:spcBef>
                <a:spcPts val="0"/>
              </a:spcBef>
              <a:spcAft>
                <a:spcPct val="0"/>
              </a:spcAft>
              <a:buFontTx/>
              <a:buChar char="•"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Nadir Profiler (IDPS)</a:t>
            </a:r>
          </a:p>
          <a:p>
            <a:pPr marL="800100" lvl="1" indent="-342900" algn="l" fontAlgn="base">
              <a:spcBef>
                <a:spcPts val="0"/>
              </a:spcBef>
              <a:spcAft>
                <a:spcPct val="0"/>
              </a:spcAft>
              <a:buFontTx/>
              <a:buChar char="•"/>
            </a:pPr>
            <a:r>
              <a:rPr lang="en-US" sz="2400" kern="0" dirty="0" smtClean="0">
                <a:solidFill>
                  <a:srgbClr val="009999"/>
                </a:solidFill>
                <a:latin typeface="Arial"/>
              </a:rPr>
              <a:t>Ozone profiles along the orbital track</a:t>
            </a:r>
            <a:endParaRPr lang="en-US" sz="2400" kern="0" dirty="0" smtClean="0">
              <a:solidFill>
                <a:srgbClr val="333399"/>
              </a:solidFill>
              <a:latin typeface="Arial"/>
            </a:endParaRPr>
          </a:p>
          <a:p>
            <a:pPr marL="342900" lvl="0" indent="-342900" algn="l" fontAlgn="base">
              <a:spcBef>
                <a:spcPts val="0"/>
              </a:spcBef>
              <a:spcAft>
                <a:spcPct val="0"/>
              </a:spcAft>
              <a:buFontTx/>
              <a:buChar char="•"/>
            </a:pPr>
            <a:r>
              <a:rPr lang="en-US" sz="2800" kern="0" dirty="0" smtClean="0">
                <a:solidFill>
                  <a:srgbClr val="333399"/>
                </a:solidFill>
                <a:latin typeface="Arial"/>
              </a:rPr>
              <a:t>Limb Profiler (NDE future)</a:t>
            </a:r>
          </a:p>
          <a:p>
            <a:pPr marL="800100" lvl="1" indent="-342900" algn="l" fontAlgn="base">
              <a:spcBef>
                <a:spcPts val="0"/>
              </a:spcBef>
              <a:spcAft>
                <a:spcPct val="0"/>
              </a:spcAft>
              <a:buFontTx/>
              <a:buChar char="•"/>
            </a:pPr>
            <a:r>
              <a:rPr lang="en-US" sz="2400" kern="0" noProof="0" dirty="0" smtClean="0">
                <a:solidFill>
                  <a:srgbClr val="009999"/>
                </a:solidFill>
                <a:latin typeface="Arial"/>
              </a:rPr>
              <a:t>High vertical resolution ozone and aerosol profiles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lvl="0" indent="-342900" algn="l" fontAlgn="base">
              <a:spcBef>
                <a:spcPts val="0"/>
              </a:spcBef>
              <a:spcAft>
                <a:spcPct val="0"/>
              </a:spcAft>
              <a:buFontTx/>
              <a:buChar char="•"/>
            </a:pPr>
            <a:r>
              <a:rPr lang="en-US" sz="2800" kern="0" dirty="0" smtClean="0">
                <a:solidFill>
                  <a:srgbClr val="333399"/>
                </a:solidFill>
                <a:latin typeface="Arial"/>
              </a:rPr>
              <a:t>Comparisons to ground-based and satellite data show good performance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5867800"/>
            <a:ext cx="3733800" cy="9825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09600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NP &amp; LP for 9/6/2012</a:t>
            </a:r>
            <a:endParaRPr lang="en-US" sz="1400" i="1" dirty="0"/>
          </a:p>
        </p:txBody>
      </p:sp>
      <p:pic>
        <p:nvPicPr>
          <p:cNvPr id="9" name="Picture 8" descr="IM_ozspl_omi_20121005.png"/>
          <p:cNvPicPr>
            <a:picLocks/>
          </p:cNvPicPr>
          <p:nvPr/>
        </p:nvPicPr>
        <p:blipFill>
          <a:blip r:embed="rId4" cstate="print"/>
          <a:srcRect l="735" t="12346" r="19853"/>
          <a:stretch>
            <a:fillRect/>
          </a:stretch>
        </p:blipFill>
        <p:spPr>
          <a:xfrm>
            <a:off x="4419600" y="1143000"/>
            <a:ext cx="2743200" cy="2164080"/>
          </a:xfrm>
          <a:prstGeom prst="rect">
            <a:avLst/>
          </a:prstGeom>
        </p:spPr>
      </p:pic>
      <p:pic>
        <p:nvPicPr>
          <p:cNvPr id="6" name="Picture 4" descr="http://www.star.nesdis.noaa.gov/smcd/spb/wyu/OMPS/antactic/incto/10/orthographic_incto_20121005.png"/>
          <p:cNvPicPr>
            <a:picLocks noChangeAspect="1" noChangeArrowheads="1"/>
          </p:cNvPicPr>
          <p:nvPr/>
        </p:nvPicPr>
        <p:blipFill>
          <a:blip r:embed="rId5" cstate="print"/>
          <a:srcRect t="6667"/>
          <a:stretch>
            <a:fillRect/>
          </a:stretch>
        </p:blipFill>
        <p:spPr bwMode="auto">
          <a:xfrm>
            <a:off x="7086600" y="1143000"/>
            <a:ext cx="1905000" cy="21336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643403" y="609600"/>
            <a:ext cx="3043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10/5/2012</a:t>
            </a:r>
          </a:p>
          <a:p>
            <a:pPr algn="ctr"/>
            <a:r>
              <a:rPr lang="en-US" dirty="0" smtClean="0"/>
              <a:t>NASA OMI             NOAA OMPS</a:t>
            </a:r>
            <a:endParaRPr lang="en-US" dirty="0"/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352800"/>
            <a:ext cx="4114800" cy="27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T-61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63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1741714"/>
            <a:ext cx="4019550" cy="2296886"/>
          </a:xfrm>
          <a:prstGeom prst="rect">
            <a:avLst/>
          </a:prstGeom>
        </p:spPr>
      </p:pic>
      <p:pic>
        <p:nvPicPr>
          <p:cNvPr id="6" name="Picture 5" descr="f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968" y="3810000"/>
            <a:ext cx="4000500" cy="2286000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762000"/>
            <a:ext cx="91440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Nadia Smith</a:t>
            </a:r>
            <a:r>
              <a:rPr lang="en-US" sz="1600" b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, Paul Menzel</a:t>
            </a:r>
            <a:r>
              <a:rPr lang="en-US" sz="1600" b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, Elisabeth Weisz</a:t>
            </a:r>
            <a:r>
              <a:rPr lang="en-US" sz="1600" b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, Bryan Baum</a:t>
            </a:r>
            <a:r>
              <a:rPr lang="en-US" sz="1600" b="1" baseline="30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1600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Cooperative Institute for Meteorological Satellite Studies (CIMSS)</a:t>
            </a:r>
          </a:p>
          <a:p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University of Wisconsin-Madison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152400" y="1524000"/>
            <a:ext cx="5638800" cy="2362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fontAlgn="base">
              <a:lnSpc>
                <a:spcPct val="120000"/>
              </a:lnSpc>
              <a:spcAft>
                <a:spcPct val="0"/>
              </a:spcAft>
            </a:pPr>
            <a:r>
              <a:rPr lang="en-US" sz="2300" b="1" kern="0" dirty="0" smtClean="0">
                <a:solidFill>
                  <a:srgbClr val="000090"/>
                </a:solidFill>
                <a:latin typeface="Arial"/>
              </a:rPr>
              <a:t>Space-Time Gridding </a:t>
            </a:r>
          </a:p>
          <a:p>
            <a:pPr lvl="0" algn="l" fontAlgn="base">
              <a:lnSpc>
                <a:spcPct val="120000"/>
              </a:lnSpc>
              <a:spcAft>
                <a:spcPct val="0"/>
              </a:spcAft>
            </a:pP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"/>
            </a:endParaRPr>
          </a:p>
          <a:p>
            <a:pPr lvl="0" algn="l" fontAlgn="base">
              <a:lnSpc>
                <a:spcPct val="120000"/>
              </a:lnSpc>
              <a:spcAft>
                <a:spcPct val="0"/>
              </a:spcAft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</a:rPr>
              <a:t>Characterizing the signal-to-noise ratio of instrument measurements mapped to a uniform equal-angle space-time</a:t>
            </a:r>
            <a:r>
              <a:rPr kumimoji="0" lang="en-US" sz="1800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</a:rPr>
              <a:t> domain</a:t>
            </a:r>
          </a:p>
          <a:p>
            <a:pPr lvl="0" algn="l" fontAlgn="base">
              <a:lnSpc>
                <a:spcPct val="120000"/>
              </a:lnSpc>
              <a:spcAft>
                <a:spcPct val="0"/>
              </a:spcAft>
            </a:pP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"/>
            </a:endParaRPr>
          </a:p>
          <a:p>
            <a:pPr marL="342900" lvl="0" indent="-342900" algn="l" fontAlgn="base">
              <a:lnSpc>
                <a:spcPct val="120000"/>
              </a:lnSpc>
              <a:spcAft>
                <a:spcPct val="0"/>
              </a:spcAft>
              <a:buFontTx/>
              <a:buChar char="•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</a:rPr>
              <a:t>Multi-instrument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</a:rPr>
              <a:t> data analysis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"/>
            </a:endParaRPr>
          </a:p>
          <a:p>
            <a:pPr marL="742950" lvl="1" indent="-285750" algn="l" fontAlgn="base">
              <a:lnSpc>
                <a:spcPct val="120000"/>
              </a:lnSpc>
              <a:spcAft>
                <a:spcPct val="0"/>
              </a:spcAft>
              <a:buFontTx/>
              <a:buChar char="–"/>
            </a:pPr>
            <a:r>
              <a:rPr kumimoji="0" lang="en-US" sz="1500" b="0" i="0" u="sng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Imager</a:t>
            </a: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: </a:t>
            </a:r>
            <a:r>
              <a:rPr kumimoji="0" lang="en-US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Suomi</a:t>
            </a: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-NPP Visible Infrared Imaging</a:t>
            </a:r>
            <a:r>
              <a:rPr kumimoji="0" lang="en-US" sz="1500" b="0" i="0" u="none" strike="noStrike" kern="0" cap="none" spc="0" normalizeH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 Radiometer Suite </a:t>
            </a: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(VIIRS)</a:t>
            </a:r>
          </a:p>
          <a:p>
            <a:pPr marL="742950" lvl="1" indent="-285750" algn="l" fontAlgn="base">
              <a:lnSpc>
                <a:spcPct val="120000"/>
              </a:lnSpc>
              <a:spcAft>
                <a:spcPct val="0"/>
              </a:spcAft>
              <a:buFontTx/>
              <a:buChar char="–"/>
            </a:pPr>
            <a:r>
              <a:rPr lang="en-US" sz="1500" u="sng" kern="0" dirty="0" smtClean="0">
                <a:solidFill>
                  <a:srgbClr val="009999"/>
                </a:solidFill>
                <a:latin typeface="Arial"/>
              </a:rPr>
              <a:t>Sounder</a:t>
            </a:r>
            <a:r>
              <a:rPr lang="en-US" sz="1500" kern="0" dirty="0" smtClean="0">
                <a:solidFill>
                  <a:srgbClr val="009999"/>
                </a:solidFill>
                <a:latin typeface="Arial"/>
              </a:rPr>
              <a:t>: </a:t>
            </a:r>
            <a:r>
              <a:rPr lang="en-US" sz="1500" kern="0" dirty="0" err="1" smtClean="0">
                <a:solidFill>
                  <a:srgbClr val="009999"/>
                </a:solidFill>
                <a:latin typeface="Arial"/>
              </a:rPr>
              <a:t>Suomi</a:t>
            </a:r>
            <a:r>
              <a:rPr lang="en-US" sz="1500" kern="0" dirty="0" smtClean="0">
                <a:solidFill>
                  <a:srgbClr val="009999"/>
                </a:solidFill>
                <a:latin typeface="Arial"/>
              </a:rPr>
              <a:t>-NPP Cross-track Infrared Sounder (</a:t>
            </a:r>
            <a:r>
              <a:rPr lang="en-US" sz="1500" kern="0" dirty="0" err="1" smtClean="0">
                <a:solidFill>
                  <a:srgbClr val="009999"/>
                </a:solidFill>
                <a:latin typeface="Arial"/>
              </a:rPr>
              <a:t>CrIS</a:t>
            </a:r>
            <a:r>
              <a:rPr lang="en-US" sz="1500" kern="0" dirty="0" smtClean="0">
                <a:solidFill>
                  <a:srgbClr val="009999"/>
                </a:solidFill>
                <a:latin typeface="Arial"/>
              </a:rPr>
              <a:t>)</a:t>
            </a:r>
            <a:endParaRPr kumimoji="0" lang="en-US" sz="1500" b="0" i="0" u="none" strike="noStrike" kern="0" cap="none" spc="0" normalizeH="0" noProof="0" dirty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5875421"/>
            <a:ext cx="3733800" cy="9825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76200"/>
            <a:ext cx="8839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 smtClean="0">
                <a:solidFill>
                  <a:srgbClr val="0000FF"/>
                </a:solidFill>
                <a:latin typeface="Arial"/>
                <a:cs typeface="Arial"/>
              </a:rPr>
              <a:t>Thinking inside the grid: </a:t>
            </a:r>
          </a:p>
          <a:p>
            <a:pPr algn="ctr"/>
            <a:r>
              <a:rPr lang="en-US" sz="1900" b="1" dirty="0" smtClean="0">
                <a:solidFill>
                  <a:srgbClr val="0000FF"/>
                </a:solidFill>
                <a:latin typeface="Arial"/>
                <a:cs typeface="Arial"/>
              </a:rPr>
              <a:t>from multi-instrument satellite data to uniform space-time information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152400" y="3886200"/>
            <a:ext cx="5334000" cy="228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 fontAlgn="base">
              <a:spcAft>
                <a:spcPct val="0"/>
              </a:spcAft>
              <a:buFontTx/>
              <a:buChar char="•"/>
            </a:pPr>
            <a:r>
              <a:rPr lang="en-US" sz="1400" kern="0" dirty="0" smtClean="0">
                <a:solidFill>
                  <a:srgbClr val="000090"/>
                </a:solidFill>
                <a:latin typeface="Arial"/>
              </a:rPr>
              <a:t>Comparison of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</a:rPr>
              <a:t>Brightness Temperature measurements </a:t>
            </a:r>
          </a:p>
          <a:p>
            <a:pPr marL="742950" lvl="1" indent="-285750" algn="l" fontAlgn="base">
              <a:spcAft>
                <a:spcPct val="0"/>
              </a:spcAft>
              <a:buFontTx/>
              <a:buChar char="–"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Infrared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 window region (~11 micron)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"/>
            </a:endParaRPr>
          </a:p>
          <a:p>
            <a:pPr marL="742950" lvl="1" indent="-285750" algn="l" fontAlgn="base">
              <a:spcAft>
                <a:spcPct val="0"/>
              </a:spcAft>
              <a:buFontTx/>
              <a:buChar char="–"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Sounder spectra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 convolved to Imager band (M15)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"/>
            </a:endParaRPr>
          </a:p>
          <a:p>
            <a:pPr marL="742950" lvl="1" indent="-285750" algn="l" fontAlgn="base">
              <a:spcAft>
                <a:spcPct val="0"/>
              </a:spcAft>
              <a:buFontTx/>
              <a:buChar char="–"/>
            </a:pPr>
            <a:r>
              <a:rPr lang="en-US" sz="1200" kern="0" dirty="0" smtClean="0">
                <a:solidFill>
                  <a:srgbClr val="009999"/>
                </a:solidFill>
                <a:latin typeface="Arial"/>
              </a:rPr>
              <a:t>Calculate bias and root-mean-square-error (RMSE) at different spatial scales, from 0.25 to 2.0 degree.</a:t>
            </a:r>
          </a:p>
          <a:p>
            <a:pPr marL="742950" lvl="1" indent="-285750" algn="l" fontAlgn="base">
              <a:spcAft>
                <a:spcPct val="0"/>
              </a:spcAft>
              <a:buFontTx/>
              <a:buChar char="–"/>
            </a:pPr>
            <a:endParaRPr lang="en-US" sz="1200" kern="0" dirty="0" smtClean="0">
              <a:solidFill>
                <a:srgbClr val="009999"/>
              </a:solidFill>
              <a:latin typeface="Arial"/>
            </a:endParaRPr>
          </a:p>
          <a:p>
            <a:pPr marL="0" lvl="1" algn="l" fontAlgn="base">
              <a:spcBef>
                <a:spcPts val="336"/>
              </a:spcBef>
              <a:spcAft>
                <a:spcPct val="0"/>
              </a:spcAft>
            </a:pPr>
            <a:r>
              <a:rPr lang="en-US" sz="1400" kern="0" dirty="0" smtClean="0">
                <a:solidFill>
                  <a:srgbClr val="000090"/>
                </a:solidFill>
                <a:latin typeface="Arial"/>
              </a:rPr>
              <a:t>The lessons learned here will apply directly to the aggregation of geophysical retrieved parameters (Level 2) into a global </a:t>
            </a:r>
            <a:r>
              <a:rPr lang="en-US" sz="1400" kern="0" smtClean="0">
                <a:solidFill>
                  <a:srgbClr val="000090"/>
                </a:solidFill>
                <a:latin typeface="Arial"/>
              </a:rPr>
              <a:t>gridded product </a:t>
            </a:r>
            <a:r>
              <a:rPr lang="en-US" sz="1400" kern="0" dirty="0" smtClean="0">
                <a:solidFill>
                  <a:srgbClr val="000090"/>
                </a:solidFill>
                <a:latin typeface="Arial"/>
              </a:rPr>
              <a:t>(Level 3)</a:t>
            </a:r>
          </a:p>
          <a:p>
            <a:pPr lvl="1" algn="l" fontAlgn="base">
              <a:spcAft>
                <a:spcPct val="0"/>
              </a:spcAft>
            </a:pPr>
            <a:endParaRPr lang="en-US" sz="1400" kern="0" dirty="0" smtClean="0">
              <a:solidFill>
                <a:srgbClr val="009999"/>
              </a:solidFill>
              <a:latin typeface="Arial"/>
            </a:endParaRPr>
          </a:p>
          <a:p>
            <a:pPr lvl="1" algn="l" fontAlgn="base">
              <a:spcAft>
                <a:spcPct val="0"/>
              </a:spcAft>
            </a:pP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T-67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63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639762"/>
            <a:ext cx="91440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The Future of the Argos</a:t>
            </a:r>
          </a:p>
          <a:p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Data Collection and Location System</a:t>
            </a:r>
            <a:b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Scott </a:t>
            </a:r>
            <a:r>
              <a:rPr lang="en-US" sz="2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Rogerson</a:t>
            </a:r>
            <a:endParaRPr lang="en-US" sz="28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NOAA/NESDIS/OSPO/SPSD – Direct Services Branch (DSB)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Suitland, MD</a:t>
            </a:r>
            <a:endParaRPr lang="en-US" sz="1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34200" y="3505200"/>
            <a:ext cx="1905000" cy="175260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0" y="3657600"/>
            <a:ext cx="9144000" cy="1447800"/>
          </a:xfrm>
          <a:ln>
            <a:noFill/>
          </a:ln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1600" b="1" u="sng" dirty="0" smtClean="0">
                <a:solidFill>
                  <a:schemeClr val="accent6">
                    <a:lumMod val="75000"/>
                  </a:schemeClr>
                </a:solidFill>
              </a:rPr>
              <a:t>Major Applications</a:t>
            </a:r>
            <a:endParaRPr lang="en-US" sz="1600" b="0" u="sng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Font typeface="Arial" charset="0"/>
              <a:buChar char="•"/>
            </a:pPr>
            <a:r>
              <a:rPr lang="en-US" sz="1400" b="0" dirty="0" smtClean="0">
                <a:solidFill>
                  <a:schemeClr val="tx1"/>
                </a:solidFill>
              </a:rPr>
              <a:t> Wildlife Studies</a:t>
            </a:r>
          </a:p>
          <a:p>
            <a:pPr>
              <a:spcBef>
                <a:spcPts val="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 Meteorology &amp; Oceanography</a:t>
            </a:r>
            <a:endParaRPr lang="en-US" sz="1400" b="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Font typeface="Arial" charset="0"/>
              <a:buChar char="•"/>
            </a:pPr>
            <a:r>
              <a:rPr lang="en-US" sz="1400" b="0" dirty="0" smtClean="0">
                <a:solidFill>
                  <a:schemeClr val="tx1"/>
                </a:solidFill>
              </a:rPr>
              <a:t> Fishing Vessel Monitoring</a:t>
            </a:r>
          </a:p>
          <a:p>
            <a:pPr>
              <a:spcBef>
                <a:spcPts val="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 Ship Tracking (Anti-Piracy)</a:t>
            </a:r>
            <a:endParaRPr lang="en-US" sz="1400" b="0" dirty="0" smtClean="0">
              <a:solidFill>
                <a:schemeClr val="tx1"/>
              </a:solidFill>
            </a:endParaRPr>
          </a:p>
        </p:txBody>
      </p:sp>
      <p:pic>
        <p:nvPicPr>
          <p:cNvPr id="11" name="Picture 4" descr="Syst_Argos"/>
          <p:cNvPicPr>
            <a:picLocks noChangeAspect="1" noChangeArrowheads="1"/>
          </p:cNvPicPr>
          <p:nvPr/>
        </p:nvPicPr>
        <p:blipFill>
          <a:blip r:embed="rId3" cstate="print"/>
          <a:srcRect l="1234"/>
          <a:stretch>
            <a:fillRect/>
          </a:stretch>
        </p:blipFill>
        <p:spPr bwMode="auto">
          <a:xfrm>
            <a:off x="3352800" y="2057400"/>
            <a:ext cx="2438400" cy="1524000"/>
          </a:xfrm>
          <a:prstGeom prst="rect">
            <a:avLst/>
          </a:prstGeom>
          <a:noFill/>
          <a:ln w="25400">
            <a:solidFill>
              <a:schemeClr val="accent6"/>
            </a:solidFill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t="7773" r="5213"/>
          <a:stretch>
            <a:fillRect/>
          </a:stretch>
        </p:blipFill>
        <p:spPr bwMode="auto">
          <a:xfrm>
            <a:off x="6553200" y="1828800"/>
            <a:ext cx="2133600" cy="1523990"/>
          </a:xfrm>
          <a:prstGeom prst="rect">
            <a:avLst/>
          </a:prstGeom>
          <a:noFill/>
          <a:ln w="25400">
            <a:solidFill>
              <a:schemeClr val="accent6"/>
            </a:solidFill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04800" y="3657600"/>
            <a:ext cx="18288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57200" y="4705287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Growth in Argos Use</a:t>
            </a:r>
          </a:p>
          <a:p>
            <a:pPr algn="ctr"/>
            <a:r>
              <a:rPr lang="en-US" sz="1000" b="1" dirty="0"/>
              <a:t>(</a:t>
            </a:r>
            <a:r>
              <a:rPr lang="en-US" sz="1000" b="1" dirty="0" smtClean="0"/>
              <a:t>1996-2012)</a:t>
            </a:r>
            <a:endParaRPr lang="en-US" sz="1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086600" y="4857690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Number of Active Platforms for Major Applications</a:t>
            </a:r>
            <a:endParaRPr lang="en-US" sz="1000" b="1" dirty="0"/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0" y="4800600"/>
            <a:ext cx="9144000" cy="281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algn="ctr">
              <a:buClr>
                <a:srgbClr val="3399FF"/>
              </a:buClr>
            </a:pPr>
            <a:r>
              <a:rPr lang="en-US" sz="1600" b="1" u="sng" dirty="0" smtClean="0">
                <a:solidFill>
                  <a:schemeClr val="accent6">
                    <a:lumMod val="75000"/>
                  </a:schemeClr>
                </a:solidFill>
              </a:rPr>
              <a:t>Future Plans</a:t>
            </a:r>
          </a:p>
          <a:p>
            <a:pPr marL="342900" indent="-342900" algn="ctr">
              <a:buClr>
                <a:srgbClr val="3399FF"/>
              </a:buClr>
            </a:pPr>
            <a:r>
              <a:rPr lang="en-US" sz="1400" b="1" u="sng" dirty="0" smtClean="0"/>
              <a:t>Space Segment</a:t>
            </a:r>
          </a:p>
          <a:p>
            <a:pPr marL="342900" indent="-342900" algn="ctr">
              <a:buClr>
                <a:srgbClr val="3399FF"/>
              </a:buClr>
            </a:pPr>
            <a:r>
              <a:rPr lang="en-US" sz="1400" dirty="0" smtClean="0"/>
              <a:t>2016-2030: </a:t>
            </a:r>
            <a:r>
              <a:rPr lang="en-US" sz="1400" dirty="0" err="1" smtClean="0"/>
              <a:t>Metop</a:t>
            </a:r>
            <a:r>
              <a:rPr lang="en-US" sz="1400" dirty="0" smtClean="0"/>
              <a:t>-C, EPS-SG and JPSS launches </a:t>
            </a:r>
            <a:endParaRPr lang="en-US" sz="1400" dirty="0"/>
          </a:p>
          <a:p>
            <a:pPr marL="342900" indent="-342900" algn="ctr">
              <a:buClr>
                <a:srgbClr val="3399FF"/>
              </a:buClr>
            </a:pPr>
            <a:r>
              <a:rPr lang="en-US" sz="1400" b="1" u="sng" dirty="0"/>
              <a:t>Ground </a:t>
            </a:r>
            <a:r>
              <a:rPr lang="en-US" sz="1400" b="1" u="sng" dirty="0" smtClean="0"/>
              <a:t>Segment</a:t>
            </a:r>
            <a:endParaRPr lang="en-US" sz="1400" u="sng" dirty="0" smtClean="0"/>
          </a:p>
          <a:p>
            <a:pPr marL="342900" indent="-342900" algn="ctr">
              <a:buClr>
                <a:srgbClr val="3399FF"/>
              </a:buClr>
            </a:pPr>
            <a:r>
              <a:rPr lang="en-US" sz="1400" dirty="0" smtClean="0"/>
              <a:t>Optimized </a:t>
            </a:r>
            <a:r>
              <a:rPr lang="en-US" sz="1400" dirty="0"/>
              <a:t>HRPT Network </a:t>
            </a:r>
            <a:r>
              <a:rPr lang="en-US" sz="1400" dirty="0" smtClean="0"/>
              <a:t>(for </a:t>
            </a:r>
            <a:r>
              <a:rPr lang="en-US" sz="1400" dirty="0"/>
              <a:t>all </a:t>
            </a:r>
            <a:r>
              <a:rPr lang="en-US" sz="1400" dirty="0" smtClean="0"/>
              <a:t>satellites)</a:t>
            </a:r>
            <a:endParaRPr lang="en-US" sz="1400" dirty="0"/>
          </a:p>
          <a:p>
            <a:pPr marL="342900" indent="-342900" algn="ctr">
              <a:buClr>
                <a:srgbClr val="3399FF"/>
              </a:buClr>
            </a:pPr>
            <a:r>
              <a:rPr lang="en-US" sz="1400" b="1" u="sng" dirty="0" smtClean="0"/>
              <a:t>Argos-4 </a:t>
            </a:r>
            <a:r>
              <a:rPr lang="en-US" sz="1400" b="1" u="sng" dirty="0"/>
              <a:t>Instrument (for JPSS</a:t>
            </a:r>
            <a:r>
              <a:rPr lang="en-US" sz="1400" b="1" u="sng" dirty="0" smtClean="0"/>
              <a:t>+)</a:t>
            </a:r>
          </a:p>
          <a:p>
            <a:pPr marL="342900" indent="-342900" algn="ctr">
              <a:buClr>
                <a:srgbClr val="3399FF"/>
              </a:buClr>
            </a:pPr>
            <a:r>
              <a:rPr lang="en-US" sz="1400" dirty="0" smtClean="0"/>
              <a:t>Expanded bandwidth</a:t>
            </a:r>
          </a:p>
          <a:p>
            <a:pPr marL="342900" indent="-342900" algn="ctr">
              <a:buClr>
                <a:srgbClr val="3399FF"/>
              </a:buClr>
            </a:pPr>
            <a:r>
              <a:rPr lang="en-US" sz="1400" dirty="0" smtClean="0"/>
              <a:t>Increased receiver </a:t>
            </a:r>
            <a:r>
              <a:rPr lang="en-US" sz="1400" dirty="0"/>
              <a:t>sensitivity and data </a:t>
            </a:r>
            <a:r>
              <a:rPr lang="en-US" sz="1400" dirty="0" smtClean="0"/>
              <a:t>throughput</a:t>
            </a:r>
          </a:p>
          <a:p>
            <a:pPr marL="342900" indent="-342900" algn="ctr">
              <a:buClr>
                <a:srgbClr val="3399FF"/>
              </a:buClr>
            </a:pPr>
            <a:r>
              <a:rPr lang="en-US" sz="1400" dirty="0" smtClean="0"/>
              <a:t>Two-way </a:t>
            </a:r>
            <a:r>
              <a:rPr lang="en-US" sz="1400" dirty="0" err="1" smtClean="0"/>
              <a:t>comms</a:t>
            </a:r>
            <a:r>
              <a:rPr lang="en-US" sz="1400" dirty="0" smtClean="0"/>
              <a:t> w/spread-spectrum downlink</a:t>
            </a:r>
            <a:endParaRPr lang="en-US" sz="1400" dirty="0"/>
          </a:p>
        </p:txBody>
      </p:sp>
      <p:pic>
        <p:nvPicPr>
          <p:cNvPr id="18" name="Picture 17" descr="AdoptADrifter_2012.jpg"/>
          <p:cNvPicPr>
            <a:picLocks noChangeAspect="1"/>
          </p:cNvPicPr>
          <p:nvPr/>
        </p:nvPicPr>
        <p:blipFill>
          <a:blip r:embed="rId5" cstate="print"/>
          <a:srcRect l="9000" t="11989" r="10500"/>
          <a:stretch>
            <a:fillRect/>
          </a:stretch>
        </p:blipFill>
        <p:spPr>
          <a:xfrm>
            <a:off x="7279640" y="5410200"/>
            <a:ext cx="1635760" cy="1341307"/>
          </a:xfrm>
          <a:prstGeom prst="rect">
            <a:avLst/>
          </a:prstGeom>
          <a:ln w="25400">
            <a:solidFill>
              <a:schemeClr val="accent6"/>
            </a:solidFill>
          </a:ln>
        </p:spPr>
      </p:pic>
      <p:pic>
        <p:nvPicPr>
          <p:cNvPr id="19" name="Picture 18" descr="image00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1" y="3714687"/>
            <a:ext cx="1727029" cy="1066800"/>
          </a:xfrm>
          <a:prstGeom prst="rect">
            <a:avLst/>
          </a:prstGeom>
        </p:spPr>
      </p:pic>
      <p:pic>
        <p:nvPicPr>
          <p:cNvPr id="20" name="Picture 19" descr="Turtle(2)[1].JPG"/>
          <p:cNvPicPr>
            <a:picLocks noChangeAspect="1"/>
          </p:cNvPicPr>
          <p:nvPr/>
        </p:nvPicPr>
        <p:blipFill>
          <a:blip r:embed="rId7" cstate="print"/>
          <a:srcRect l="7200" t="17368" r="15600"/>
          <a:stretch>
            <a:fillRect/>
          </a:stretch>
        </p:blipFill>
        <p:spPr>
          <a:xfrm>
            <a:off x="488560" y="5275277"/>
            <a:ext cx="1625466" cy="1304840"/>
          </a:xfrm>
          <a:prstGeom prst="rect">
            <a:avLst/>
          </a:prstGeom>
          <a:ln w="25400">
            <a:solidFill>
              <a:schemeClr val="accent6"/>
            </a:solidFill>
          </a:ln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8" cstate="print"/>
          <a:srcRect l="30000" t="34444" r="20000" b="15556"/>
          <a:stretch>
            <a:fillRect/>
          </a:stretch>
        </p:blipFill>
        <p:spPr bwMode="auto">
          <a:xfrm>
            <a:off x="7010401" y="3581401"/>
            <a:ext cx="172727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6553200" y="3137355"/>
            <a:ext cx="2133600" cy="215444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/>
              <a:t>Global Distribution of Argos Platforms</a:t>
            </a:r>
            <a:endParaRPr lang="en-US" sz="800" b="1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9" cstate="print"/>
          <a:srcRect l="14167" t="23333" r="13333" b="8889"/>
          <a:stretch>
            <a:fillRect/>
          </a:stretch>
        </p:blipFill>
        <p:spPr bwMode="auto">
          <a:xfrm>
            <a:off x="381000" y="1828800"/>
            <a:ext cx="2132059" cy="1548320"/>
          </a:xfrm>
          <a:prstGeom prst="rect">
            <a:avLst/>
          </a:prstGeom>
          <a:noFill/>
          <a:ln w="25400">
            <a:solidFill>
              <a:schemeClr val="accent6"/>
            </a:solidFill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1752600" y="3124200"/>
            <a:ext cx="7620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752600" y="3124200"/>
            <a:ext cx="762000" cy="246221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/>
              <a:t>Argos DCS Space</a:t>
            </a:r>
          </a:p>
          <a:p>
            <a:pPr algn="ctr"/>
            <a:r>
              <a:rPr lang="en-US" sz="500" b="1" dirty="0" smtClean="0"/>
              <a:t>Segment (Nov 2012)</a:t>
            </a:r>
            <a:endParaRPr lang="en-US" sz="5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9088" y="6568580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16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762000"/>
            <a:ext cx="91440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Application of DCC targets with GOME-2 observation for vicarious</a:t>
            </a:r>
          </a:p>
          <a:p>
            <a:r>
              <a:rPr lang="en-US" sz="2000" dirty="0" smtClean="0"/>
              <a:t> calibration of visible channels of NOAA GOES instruments</a:t>
            </a:r>
          </a:p>
          <a:p>
            <a:endParaRPr lang="en-US" sz="2000" dirty="0" smtClean="0"/>
          </a:p>
          <a:p>
            <a:r>
              <a:rPr lang="en-US" sz="1600" dirty="0" err="1" smtClean="0"/>
              <a:t>Haifeng</a:t>
            </a:r>
            <a:r>
              <a:rPr lang="en-US" sz="1600" dirty="0" smtClean="0"/>
              <a:t> Qian</a:t>
            </a:r>
            <a:r>
              <a:rPr lang="en-US" sz="1600" baseline="30000" dirty="0" smtClean="0"/>
              <a:t>1</a:t>
            </a:r>
            <a:r>
              <a:rPr lang="en-US" sz="1600" dirty="0" smtClean="0"/>
              <a:t>, </a:t>
            </a:r>
            <a:r>
              <a:rPr lang="en-US" sz="1600" dirty="0" err="1" smtClean="0"/>
              <a:t>Xiangqian</a:t>
            </a:r>
            <a:r>
              <a:rPr lang="en-US" sz="1600" dirty="0" smtClean="0"/>
              <a:t> Wu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, </a:t>
            </a:r>
            <a:r>
              <a:rPr lang="en-US" sz="1600" dirty="0" err="1" smtClean="0"/>
              <a:t>Fangfang</a:t>
            </a:r>
            <a:r>
              <a:rPr lang="en-US" sz="1600" dirty="0" smtClean="0"/>
              <a:t> Yu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 and Trevor Beck</a:t>
            </a:r>
            <a:r>
              <a:rPr lang="en-US" sz="1600" baseline="30000" dirty="0" smtClean="0"/>
              <a:t>2</a:t>
            </a:r>
          </a:p>
          <a:p>
            <a:endParaRPr lang="en-US" sz="1600" baseline="30000" dirty="0" smtClean="0"/>
          </a:p>
          <a:p>
            <a:r>
              <a:rPr lang="en-US" sz="1050" dirty="0" smtClean="0"/>
              <a:t>1: I.M. Systems Group, Inc., Rockville, MD;  2: NOAA/NESDIS/STAR, Camp Spring, MD; 3: ERT, Inc., Columbia, MD</a:t>
            </a:r>
          </a:p>
          <a:p>
            <a:endParaRPr lang="en-US" sz="1600" dirty="0" smtClean="0"/>
          </a:p>
          <a:p>
            <a:endParaRPr lang="en-US" sz="16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0" y="1752600"/>
            <a:ext cx="47244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 fontAlgn="base">
              <a:lnSpc>
                <a:spcPct val="120000"/>
              </a:lnSpc>
              <a:spcAft>
                <a:spcPct val="0"/>
              </a:spcAft>
              <a:buFontTx/>
              <a:buChar char="•"/>
            </a:pPr>
            <a:r>
              <a:rPr kumimoji="0" 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The study</a:t>
            </a:r>
            <a:r>
              <a:rPr lang="en-US" sz="2300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shows that</a:t>
            </a:r>
            <a:r>
              <a:rPr lang="en-US" sz="2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DCC from GOME-2 hyper-spectral observation is reliable as an invariant target, and quantify that the contribution due to SFRs difference of GOES to the bias can been narrowed to &lt;1%. </a:t>
            </a:r>
            <a:endParaRPr kumimoji="0" lang="en-US" sz="23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742950" lvl="1" indent="-285750" algn="l" fontAlgn="base">
              <a:lnSpc>
                <a:spcPct val="120000"/>
              </a:lnSpc>
              <a:spcAft>
                <a:spcPct val="0"/>
              </a:spcAft>
              <a:buFontTx/>
              <a:buChar char="–"/>
            </a:pPr>
            <a:r>
              <a:rPr lang="en-US" sz="1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Characterized DCC temporal and spatial variation, and investigate the spectral calibration uncertainty with DCC calibration to provide insights to improve GOES SFR accuracy.</a:t>
            </a:r>
          </a:p>
          <a:p>
            <a:pPr marL="742950" lvl="1" indent="-285750" algn="l" fontAlgn="base">
              <a:lnSpc>
                <a:spcPct val="120000"/>
              </a:lnSpc>
              <a:spcAft>
                <a:spcPct val="0"/>
              </a:spcAft>
              <a:buFontTx/>
              <a:buChar char="–"/>
            </a:pPr>
            <a:r>
              <a:rPr lang="en-US" sz="1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DCC from GOME-2 hyper-spectral observation was suggested reliable as an invariant target.</a:t>
            </a:r>
          </a:p>
          <a:p>
            <a:pPr marL="742950" lvl="1" indent="-285750" algn="l" fontAlgn="base">
              <a:lnSpc>
                <a:spcPct val="120000"/>
              </a:lnSpc>
              <a:spcAft>
                <a:spcPct val="0"/>
              </a:spcAft>
              <a:buFontTx/>
              <a:buChar char="–"/>
            </a:pPr>
            <a:r>
              <a:rPr lang="en-US" sz="1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Quantified the contribution due to SFRs difference to the bias can been narrowed to &lt;1% with a small increasing tendency with reflectance in DCC pixels.</a:t>
            </a:r>
          </a:p>
          <a:p>
            <a:pPr marL="742950" lvl="1" indent="-285750" algn="l" fontAlgn="base">
              <a:lnSpc>
                <a:spcPct val="120000"/>
              </a:lnSpc>
              <a:spcAft>
                <a:spcPct val="0"/>
              </a:spcAft>
              <a:buFontTx/>
              <a:buChar char="–"/>
            </a:pPr>
            <a:r>
              <a:rPr lang="en-US" sz="1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 lower O</a:t>
            </a:r>
            <a:r>
              <a:rPr lang="en-US" sz="19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absorption may offsets the contribution from the wider right tailor of GOES-11 SRF, might resulting in that the contribution from GOES-11 SRF is very close to MODIS SRF.</a:t>
            </a:r>
          </a:p>
          <a:p>
            <a:pPr marL="742950" lvl="1" indent="-285750" algn="l" fontAlgn="base">
              <a:lnSpc>
                <a:spcPct val="120000"/>
              </a:lnSpc>
              <a:spcAft>
                <a:spcPct val="0"/>
              </a:spcAft>
              <a:buFontTx/>
              <a:buChar char="–"/>
            </a:pPr>
            <a:r>
              <a:rPr lang="en-US" sz="1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 a lightly decreasing tendency of the DCC reflectance at GOME-2 off nadir, which implies somewhat influence of the satellite viewing angle on the morning sunshine.</a:t>
            </a: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0" y="4724400"/>
            <a:ext cx="4191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Monthly geographical distribution of DCC over 0.4° x 0.4° grids in 2010. DCCs are indicated in red.</a:t>
            </a:r>
          </a:p>
          <a:p>
            <a:endParaRPr lang="en-US" sz="900" i="1" dirty="0"/>
          </a:p>
        </p:txBody>
      </p:sp>
      <p:pic>
        <p:nvPicPr>
          <p:cNvPr id="11" name="Picture 10" descr="dcc_spatial_monthly_NS20.png"/>
          <p:cNvPicPr/>
          <p:nvPr/>
        </p:nvPicPr>
        <p:blipFill>
          <a:blip r:embed="rId3" cstate="print"/>
          <a:srcRect l="11520" t="3840" r="17280" b="4800"/>
          <a:stretch>
            <a:fillRect/>
          </a:stretch>
        </p:blipFill>
        <p:spPr>
          <a:xfrm>
            <a:off x="4800600" y="1752600"/>
            <a:ext cx="4191000" cy="2971800"/>
          </a:xfrm>
          <a:prstGeom prst="rect">
            <a:avLst/>
          </a:prstGeom>
        </p:spPr>
      </p:pic>
      <p:pic>
        <p:nvPicPr>
          <p:cNvPr id="12" name="Picture 11" descr="gome2_avhrr_DCC_example_gos11.gos15.metop_vs_mod_DCC_slope.png"/>
          <p:cNvPicPr/>
          <p:nvPr/>
        </p:nvPicPr>
        <p:blipFill>
          <a:blip r:embed="rId4" cstate="print"/>
          <a:srcRect t="18240" b="9600"/>
          <a:stretch>
            <a:fillRect/>
          </a:stretch>
        </p:blipFill>
        <p:spPr>
          <a:xfrm>
            <a:off x="4876800" y="5029200"/>
            <a:ext cx="3886200" cy="1219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53000" y="6248400"/>
            <a:ext cx="419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/>
              <a:t>Scatter diagram of GOME-2 convoluted MODIS reflectance vs. the convoluted reflectance difference between the SFRs and MODIS</a:t>
            </a:r>
            <a:endParaRPr lang="en-US" sz="900" dirty="0"/>
          </a:p>
        </p:txBody>
      </p:sp>
      <p:sp>
        <p:nvSpPr>
          <p:cNvPr id="9" name="TextBox 8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T-71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63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1173162"/>
            <a:ext cx="91440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Satellite Training Activities: What’s new </a:t>
            </a:r>
            <a:endParaRPr lang="en-US" sz="34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and what’s being </a:t>
            </a:r>
            <a:r>
              <a:rPr lang="en-US" sz="3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recycled?  </a:t>
            </a:r>
            <a:endParaRPr lang="en-US" sz="34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endParaRPr lang="en-US" sz="34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r>
              <a:rPr lang="en-US" sz="1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Bernie Connell, 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0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Bikos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E. Szoke, S. Bachmeier, S. Lindstrom, </a:t>
            </a:r>
            <a:endParaRPr lang="en-US" sz="20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Mostek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M. Davison, K. Caesar, V. Castro, L. Veeck</a:t>
            </a:r>
            <a:endParaRPr lang="en-US" sz="20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endParaRPr lang="en-US" sz="1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6215706"/>
            <a:ext cx="3200400" cy="6422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97690" y="6258580"/>
            <a:ext cx="278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Modules and recordings of virtual sessions.</a:t>
            </a:r>
            <a:endParaRPr lang="en-US" sz="14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264349" y="695236"/>
            <a:ext cx="1031051" cy="600164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3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 72</a:t>
            </a:r>
            <a:endParaRPr lang="en-US" sz="33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152400" y="3049489"/>
            <a:ext cx="5562601" cy="3732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 algn="l" fontAlgn="base">
              <a:lnSpc>
                <a:spcPct val="90000"/>
              </a:lnSpc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kern="0" dirty="0" smtClean="0">
                <a:solidFill>
                  <a:schemeClr val="tx1"/>
                </a:solidFill>
                <a:latin typeface="Arial"/>
              </a:rPr>
              <a:t>Virtual Monthly Satellite Chats</a:t>
            </a:r>
          </a:p>
          <a:p>
            <a:pPr marL="457200" lvl="0" indent="-457200" algn="l" fontAlgn="base">
              <a:lnSpc>
                <a:spcPct val="90000"/>
              </a:lnSpc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kern="0" dirty="0" smtClean="0">
                <a:solidFill>
                  <a:schemeClr val="tx1"/>
                </a:solidFill>
                <a:latin typeface="Arial"/>
              </a:rPr>
              <a:t>New GOES-R training</a:t>
            </a:r>
          </a:p>
          <a:p>
            <a:pPr marL="457200" indent="-457200" algn="l" fontAlgn="base">
              <a:lnSpc>
                <a:spcPct val="90000"/>
              </a:lnSpc>
              <a:spcAft>
                <a:spcPct val="0"/>
              </a:spcAft>
              <a:buFont typeface="Arial" pitchFamily="34" charset="0"/>
              <a:buChar char="•"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WMO Satellite Competence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 Requirements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  <a:p>
            <a:pPr marL="457200" lvl="0" indent="-457200" algn="l" fontAlgn="base">
              <a:lnSpc>
                <a:spcPct val="90000"/>
              </a:lnSpc>
              <a:spcAft>
                <a:spcPct val="0"/>
              </a:spcAft>
              <a:buFont typeface="Arial" pitchFamily="34" charset="0"/>
              <a:buChar char="•"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On the Horizon: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SHyMet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 GOES-R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 instruments and products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32062"/>
            <a:ext cx="1524000" cy="4487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73" y="1219200"/>
            <a:ext cx="1291526" cy="762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294" y="1173162"/>
            <a:ext cx="1047906" cy="762469"/>
          </a:xfrm>
          <a:prstGeom prst="rect">
            <a:avLst/>
          </a:prstGeom>
        </p:spPr>
      </p:pic>
      <p:pic>
        <p:nvPicPr>
          <p:cNvPr id="1026" name="Picture 2" descr="http://rammb.cira.colostate.edu/training/visit/images/fade_synthetic_low_clouds_and_fo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2886203"/>
            <a:ext cx="2324100" cy="122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718" y="4876800"/>
            <a:ext cx="2826082" cy="11112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34527" y="5570050"/>
            <a:ext cx="1383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Arial" pitchFamily="34" charset="0"/>
                <a:cs typeface="Arial" pitchFamily="34" charset="0"/>
              </a:rPr>
              <a:t>VISIT Satellite Chat </a:t>
            </a:r>
          </a:p>
          <a:p>
            <a:r>
              <a:rPr lang="en-US" sz="1000" b="1" dirty="0" smtClean="0">
                <a:latin typeface="Arial" pitchFamily="34" charset="0"/>
                <a:cs typeface="Arial" pitchFamily="34" charset="0"/>
              </a:rPr>
              <a:t>Feb 2013</a:t>
            </a:r>
            <a:endParaRPr lang="en-US" sz="1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810000"/>
            <a:ext cx="1593850" cy="1193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169686" y="3943290"/>
            <a:ext cx="745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 smtClean="0">
                <a:latin typeface="Arial" pitchFamily="34" charset="0"/>
                <a:cs typeface="Arial" pitchFamily="34" charset="0"/>
              </a:rPr>
              <a:t>VLab</a:t>
            </a:r>
            <a:r>
              <a:rPr lang="en-US" sz="1000" b="1" dirty="0" smtClean="0">
                <a:latin typeface="Arial" pitchFamily="34" charset="0"/>
                <a:cs typeface="Arial" pitchFamily="34" charset="0"/>
              </a:rPr>
              <a:t> FG </a:t>
            </a:r>
          </a:p>
          <a:p>
            <a:r>
              <a:rPr lang="en-US" sz="1000" b="1" dirty="0" smtClean="0">
                <a:latin typeface="Arial" pitchFamily="34" charset="0"/>
                <a:cs typeface="Arial" pitchFamily="34" charset="0"/>
              </a:rPr>
              <a:t>Feb 2013</a:t>
            </a:r>
            <a:endParaRPr lang="en-US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T-72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63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381000" y="715962"/>
            <a:ext cx="87630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Training </a:t>
            </a:r>
            <a:r>
              <a:rPr lang="en-US" sz="3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Videos Through </a:t>
            </a:r>
            <a:r>
              <a:rPr lang="en-US" sz="3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GEONETCast</a:t>
            </a:r>
            <a:r>
              <a:rPr lang="en-US" sz="3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?  </a:t>
            </a:r>
            <a:endParaRPr lang="en-US" sz="34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What </a:t>
            </a:r>
            <a:r>
              <a:rPr lang="en-US" sz="3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Will They Think of Next</a:t>
            </a:r>
            <a:r>
              <a:rPr lang="en-US" sz="3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!</a:t>
            </a:r>
          </a:p>
          <a:p>
            <a:r>
              <a:rPr lang="en-US" sz="1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en-US" sz="1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Bernie Connell, P. Seymour, K. Caesar, and L. Veeck</a:t>
            </a:r>
          </a:p>
          <a:p>
            <a:endParaRPr lang="en-US" sz="1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228600" y="2287489"/>
            <a:ext cx="5181600" cy="3732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fontAlgn="base">
              <a:lnSpc>
                <a:spcPct val="90000"/>
              </a:lnSpc>
              <a:spcAft>
                <a:spcPct val="0"/>
              </a:spcAft>
            </a:pPr>
            <a:r>
              <a:rPr lang="en-US" sz="2800" kern="0" dirty="0" err="1" smtClean="0">
                <a:solidFill>
                  <a:schemeClr val="tx1"/>
                </a:solidFill>
                <a:latin typeface="Arial"/>
              </a:rPr>
              <a:t>GEONETCast</a:t>
            </a:r>
            <a:r>
              <a:rPr lang="en-US" sz="2800" kern="0" dirty="0" smtClean="0">
                <a:solidFill>
                  <a:schemeClr val="tx1"/>
                </a:solidFill>
                <a:latin typeface="Arial"/>
              </a:rPr>
              <a:t> Americas is the West Hemisphere contribution to a global environmental data disseminations system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  <a:p>
            <a:pPr marL="285750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Training to accompany products</a:t>
            </a:r>
          </a:p>
          <a:p>
            <a:pPr marL="285750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Near-real time video clips from</a:t>
            </a:r>
            <a:r>
              <a:rPr kumimoji="0" lang="en-US" sz="2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 virtual Focus Group sessions</a:t>
            </a:r>
            <a:endParaRPr kumimoji="0" lang="en-US" sz="2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  <a:p>
            <a:pPr marL="285750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Repurpose training materials</a:t>
            </a:r>
            <a:endParaRPr lang="en-US" sz="2000" kern="0" dirty="0">
              <a:solidFill>
                <a:srgbClr val="009999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6217920"/>
            <a:ext cx="3168077" cy="6400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81600" y="5486400"/>
            <a:ext cx="388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Arial" pitchFamily="34" charset="0"/>
                <a:cs typeface="Arial" pitchFamily="34" charset="0"/>
              </a:rPr>
              <a:t>Training via </a:t>
            </a:r>
            <a:r>
              <a:rPr lang="en-US" sz="1400" i="1" dirty="0" err="1" smtClean="0">
                <a:latin typeface="Arial" pitchFamily="34" charset="0"/>
                <a:cs typeface="Arial" pitchFamily="34" charset="0"/>
              </a:rPr>
              <a:t>GEONETCast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 Americas Broadcast</a:t>
            </a:r>
            <a:endParaRPr lang="en-US" sz="14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3048000"/>
            <a:ext cx="1827245" cy="14228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847" y="2174033"/>
            <a:ext cx="1775753" cy="1390650"/>
          </a:xfrm>
          <a:prstGeom prst="rect">
            <a:avLst/>
          </a:prstGeom>
        </p:spPr>
      </p:pic>
      <p:sp>
        <p:nvSpPr>
          <p:cNvPr id="9" name="Isosceles Triangle 8"/>
          <p:cNvSpPr/>
          <p:nvPr/>
        </p:nvSpPr>
        <p:spPr>
          <a:xfrm>
            <a:off x="5410200" y="4572000"/>
            <a:ext cx="990600" cy="727010"/>
          </a:xfrm>
          <a:prstGeom prst="triangle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 rot="10200000">
            <a:off x="5453645" y="2588894"/>
            <a:ext cx="2194560" cy="2194560"/>
          </a:xfrm>
          <a:prstGeom prst="arc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8857" y="682514"/>
            <a:ext cx="1056700" cy="615553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3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 73</a:t>
            </a:r>
            <a:endParaRPr lang="en-US" sz="33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T-73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63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152400"/>
            <a:ext cx="91440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Validation of </a:t>
            </a:r>
            <a:r>
              <a:rPr lang="en-US" sz="2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Suomi</a:t>
            </a:r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NPP/VIIRS Operational Aerosol Products through Multi-Sensor </a:t>
            </a:r>
            <a:r>
              <a:rPr lang="en-US" sz="2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Intercomparisions</a:t>
            </a:r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1300" dirty="0" smtClean="0">
                <a:solidFill>
                  <a:srgbClr val="0319BD"/>
                </a:solidFill>
                <a:latin typeface="Times New Roman" pitchFamily="18" charset="0"/>
                <a:cs typeface="Times New Roman" pitchFamily="18" charset="0"/>
              </a:rPr>
              <a:t>Huang , </a:t>
            </a:r>
            <a:r>
              <a:rPr lang="en-US" sz="1300" dirty="0" err="1" smtClean="0">
                <a:solidFill>
                  <a:srgbClr val="0319BD"/>
                </a:solidFill>
                <a:latin typeface="Times New Roman" pitchFamily="18" charset="0"/>
                <a:cs typeface="Times New Roman" pitchFamily="18" charset="0"/>
              </a:rPr>
              <a:t>Jingfeng</a:t>
            </a:r>
            <a:r>
              <a:rPr lang="en-US" sz="1300" dirty="0" smtClean="0">
                <a:solidFill>
                  <a:srgbClr val="0319BD"/>
                </a:solidFill>
                <a:latin typeface="Times New Roman" pitchFamily="18" charset="0"/>
                <a:cs typeface="Times New Roman" pitchFamily="18" charset="0"/>
              </a:rPr>
              <a:t>*, I. Laszlo*, S. </a:t>
            </a:r>
            <a:r>
              <a:rPr lang="en-US" sz="1300" dirty="0" err="1" smtClean="0">
                <a:solidFill>
                  <a:srgbClr val="0319BD"/>
                </a:solidFill>
                <a:latin typeface="Times New Roman" pitchFamily="18" charset="0"/>
                <a:cs typeface="Times New Roman" pitchFamily="18" charset="0"/>
              </a:rPr>
              <a:t>Kondragunta</a:t>
            </a:r>
            <a:r>
              <a:rPr lang="en-US" sz="1300" dirty="0" smtClean="0">
                <a:solidFill>
                  <a:srgbClr val="0319BD"/>
                </a:solidFill>
                <a:latin typeface="Times New Roman" pitchFamily="18" charset="0"/>
                <a:cs typeface="Times New Roman" pitchFamily="18" charset="0"/>
              </a:rPr>
              <a:t>*, H. Liu*, H-C. Huang*, L. Remer, H. Zhang*, P. </a:t>
            </a:r>
            <a:r>
              <a:rPr lang="en-US" sz="1300" dirty="0" err="1" smtClean="0">
                <a:solidFill>
                  <a:srgbClr val="0319BD"/>
                </a:solidFill>
                <a:latin typeface="Times New Roman" pitchFamily="18" charset="0"/>
                <a:cs typeface="Times New Roman" pitchFamily="18" charset="0"/>
              </a:rPr>
              <a:t>Ciren</a:t>
            </a:r>
            <a:r>
              <a:rPr lang="en-US" sz="1300" dirty="0" smtClean="0">
                <a:solidFill>
                  <a:srgbClr val="0319BD"/>
                </a:solidFill>
                <a:latin typeface="Times New Roman" pitchFamily="18" charset="0"/>
                <a:cs typeface="Times New Roman" pitchFamily="18" charset="0"/>
              </a:rPr>
              <a:t>*,H. </a:t>
            </a:r>
            <a:r>
              <a:rPr lang="en-US" sz="1300" dirty="0" err="1" smtClean="0">
                <a:solidFill>
                  <a:srgbClr val="0319BD"/>
                </a:solidFill>
                <a:latin typeface="Times New Roman" pitchFamily="18" charset="0"/>
                <a:cs typeface="Times New Roman" pitchFamily="18" charset="0"/>
              </a:rPr>
              <a:t>Cronk</a:t>
            </a:r>
            <a:r>
              <a:rPr lang="en-US" sz="1300" dirty="0" smtClean="0">
                <a:solidFill>
                  <a:srgbClr val="0319BD"/>
                </a:solidFill>
                <a:latin typeface="Times New Roman" pitchFamily="18" charset="0"/>
                <a:cs typeface="Times New Roman" pitchFamily="18" charset="0"/>
              </a:rPr>
              <a:t>, S. Jackson, C. Hsu,  B. </a:t>
            </a:r>
            <a:r>
              <a:rPr lang="en-US" sz="1300" dirty="0" err="1" smtClean="0">
                <a:solidFill>
                  <a:srgbClr val="0319BD"/>
                </a:solidFill>
                <a:latin typeface="Times New Roman" pitchFamily="18" charset="0"/>
                <a:cs typeface="Times New Roman" pitchFamily="18" charset="0"/>
              </a:rPr>
              <a:t>Holben</a:t>
            </a:r>
            <a:r>
              <a:rPr lang="en-US" sz="1300" dirty="0" smtClean="0">
                <a:solidFill>
                  <a:srgbClr val="0319BD"/>
                </a:solidFill>
                <a:latin typeface="Times New Roman" pitchFamily="18" charset="0"/>
                <a:cs typeface="Times New Roman" pitchFamily="18" charset="0"/>
              </a:rPr>
              <a:t>, A. M. </a:t>
            </a:r>
            <a:r>
              <a:rPr lang="en-US" sz="1300" dirty="0" err="1" smtClean="0">
                <a:solidFill>
                  <a:srgbClr val="0319BD"/>
                </a:solidFill>
                <a:latin typeface="Times New Roman" pitchFamily="18" charset="0"/>
                <a:cs typeface="Times New Roman" pitchFamily="18" charset="0"/>
              </a:rPr>
              <a:t>Sayer</a:t>
            </a:r>
            <a:r>
              <a:rPr lang="en-US" sz="1300" dirty="0" smtClean="0">
                <a:solidFill>
                  <a:srgbClr val="0319BD"/>
                </a:solidFill>
                <a:latin typeface="Times New Roman" pitchFamily="18" charset="0"/>
                <a:cs typeface="Times New Roman" pitchFamily="18" charset="0"/>
              </a:rPr>
              <a:t>, M. </a:t>
            </a:r>
            <a:r>
              <a:rPr lang="en-US" sz="1300" dirty="0" err="1" smtClean="0">
                <a:solidFill>
                  <a:srgbClr val="0319BD"/>
                </a:solidFill>
                <a:latin typeface="Times New Roman" pitchFamily="18" charset="0"/>
                <a:cs typeface="Times New Roman" pitchFamily="18" charset="0"/>
              </a:rPr>
              <a:t>Oo</a:t>
            </a:r>
            <a:r>
              <a:rPr lang="en-US" sz="1300" dirty="0" smtClean="0">
                <a:solidFill>
                  <a:srgbClr val="0319BD"/>
                </a:solidFill>
                <a:latin typeface="Times New Roman" pitchFamily="18" charset="0"/>
                <a:cs typeface="Times New Roman" pitchFamily="18" charset="0"/>
              </a:rPr>
              <a:t>, R. E. </a:t>
            </a:r>
            <a:r>
              <a:rPr lang="en-US" sz="1300" dirty="0" err="1" smtClean="0">
                <a:solidFill>
                  <a:srgbClr val="0319BD"/>
                </a:solidFill>
                <a:latin typeface="Times New Roman" pitchFamily="18" charset="0"/>
                <a:cs typeface="Times New Roman" pitchFamily="18" charset="0"/>
              </a:rPr>
              <a:t>Holz</a:t>
            </a:r>
            <a:r>
              <a:rPr lang="en-US" sz="1300" dirty="0" smtClean="0">
                <a:solidFill>
                  <a:srgbClr val="0319BD"/>
                </a:solidFill>
                <a:latin typeface="Times New Roman" pitchFamily="18" charset="0"/>
                <a:cs typeface="Times New Roman" pitchFamily="18" charset="0"/>
              </a:rPr>
              <a:t>, E. J. </a:t>
            </a:r>
            <a:r>
              <a:rPr lang="en-US" sz="1300" dirty="0" err="1" smtClean="0">
                <a:solidFill>
                  <a:srgbClr val="0319BD"/>
                </a:solidFill>
                <a:latin typeface="Times New Roman" pitchFamily="18" charset="0"/>
                <a:cs typeface="Times New Roman" pitchFamily="18" charset="0"/>
              </a:rPr>
              <a:t>Hyer</a:t>
            </a:r>
            <a:r>
              <a:rPr lang="en-US" sz="1300" dirty="0" smtClean="0">
                <a:solidFill>
                  <a:srgbClr val="0319BD"/>
                </a:solidFill>
                <a:latin typeface="Times New Roman" pitchFamily="18" charset="0"/>
                <a:cs typeface="Times New Roman" pitchFamily="18" charset="0"/>
              </a:rPr>
              <a:t>, L. </a:t>
            </a:r>
            <a:r>
              <a:rPr lang="en-US" sz="1300" dirty="0" err="1" smtClean="0">
                <a:solidFill>
                  <a:srgbClr val="0319BD"/>
                </a:solidFill>
                <a:latin typeface="Times New Roman" pitchFamily="18" charset="0"/>
                <a:cs typeface="Times New Roman" pitchFamily="18" charset="0"/>
              </a:rPr>
              <a:t>Munchak</a:t>
            </a:r>
            <a:r>
              <a:rPr lang="en-US" sz="1300" dirty="0" smtClean="0">
                <a:solidFill>
                  <a:srgbClr val="0319BD"/>
                </a:solidFill>
                <a:latin typeface="Times New Roman" pitchFamily="18" charset="0"/>
                <a:cs typeface="Times New Roman" pitchFamily="18" charset="0"/>
              </a:rPr>
              <a:t>, R. Levy, S. </a:t>
            </a:r>
            <a:r>
              <a:rPr lang="en-US" sz="1300" dirty="0" err="1" smtClean="0">
                <a:solidFill>
                  <a:srgbClr val="0319BD"/>
                </a:solidFill>
                <a:latin typeface="Times New Roman" pitchFamily="18" charset="0"/>
                <a:cs typeface="Times New Roman" pitchFamily="18" charset="0"/>
              </a:rPr>
              <a:t>Mattoo</a:t>
            </a:r>
            <a:r>
              <a:rPr lang="en-US" sz="1300" dirty="0" smtClean="0">
                <a:solidFill>
                  <a:srgbClr val="0319BD"/>
                </a:solidFill>
                <a:latin typeface="Times New Roman" pitchFamily="18" charset="0"/>
                <a:cs typeface="Times New Roman" pitchFamily="18" charset="0"/>
              </a:rPr>
              <a:t>, M. </a:t>
            </a:r>
            <a:r>
              <a:rPr lang="en-US" sz="1300" dirty="0" err="1" smtClean="0">
                <a:solidFill>
                  <a:srgbClr val="0319BD"/>
                </a:solidFill>
                <a:latin typeface="Times New Roman" pitchFamily="18" charset="0"/>
                <a:cs typeface="Times New Roman" pitchFamily="18" charset="0"/>
              </a:rPr>
              <a:t>Petrenko</a:t>
            </a:r>
            <a:r>
              <a:rPr lang="en-US" sz="1300" dirty="0" smtClean="0">
                <a:solidFill>
                  <a:srgbClr val="0319BD"/>
                </a:solidFill>
                <a:latin typeface="Times New Roman" pitchFamily="18" charset="0"/>
                <a:cs typeface="Times New Roman" pitchFamily="18" charset="0"/>
              </a:rPr>
              <a:t>, C. </a:t>
            </a:r>
            <a:r>
              <a:rPr lang="en-US" sz="1300" dirty="0" err="1" smtClean="0">
                <a:solidFill>
                  <a:srgbClr val="0319BD"/>
                </a:solidFill>
                <a:latin typeface="Times New Roman" pitchFamily="18" charset="0"/>
                <a:cs typeface="Times New Roman" pitchFamily="18" charset="0"/>
              </a:rPr>
              <a:t>Ichoku</a:t>
            </a:r>
            <a:r>
              <a:rPr lang="en-US" sz="1300" dirty="0" smtClean="0">
                <a:solidFill>
                  <a:srgbClr val="0319BD"/>
                </a:solidFill>
                <a:latin typeface="Times New Roman" pitchFamily="18" charset="0"/>
                <a:cs typeface="Times New Roman" pitchFamily="18" charset="0"/>
              </a:rPr>
              <a:t>, R. Kahn, A. Smirnov</a:t>
            </a:r>
          </a:p>
          <a:p>
            <a:r>
              <a:rPr lang="en-US" sz="1600" dirty="0" smtClean="0">
                <a:solidFill>
                  <a:srgbClr val="0319BD"/>
                </a:solidFill>
                <a:latin typeface="Arial" pitchFamily="34" charset="0"/>
                <a:cs typeface="Arial" pitchFamily="34" charset="0"/>
              </a:rPr>
              <a:t>*NOAA/NESDIS Center for Satellite Applications and Research (STAR), College Park, MD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0" y="1600200"/>
            <a:ext cx="4419600" cy="3886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fontAlgn="base">
              <a:lnSpc>
                <a:spcPct val="90000"/>
              </a:lnSpc>
              <a:spcBef>
                <a:spcPts val="0"/>
              </a:spcBef>
              <a:buFontTx/>
              <a:buChar char="•"/>
            </a:pPr>
            <a:r>
              <a:rPr lang="en-US" sz="1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Suomi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NPP/VIIRS provides the aerosol Environment Data Records (EDRs) of:</a:t>
            </a:r>
          </a:p>
          <a:p>
            <a:pPr lvl="1" indent="-457200" algn="l">
              <a:spcBef>
                <a:spcPts val="0"/>
              </a:spcBef>
              <a:buFont typeface="Wingdings" pitchFamily="2" charset="2"/>
              <a:buChar char="q"/>
            </a:pPr>
            <a:r>
              <a:rPr lang="en-US" sz="1400" kern="0" dirty="0" smtClean="0">
                <a:solidFill>
                  <a:srgbClr val="009999"/>
                </a:solidFill>
                <a:latin typeface="Arial"/>
              </a:rPr>
              <a:t>Aerosol optical thickness (AOT) (6km at nadir, released as Beta from 05/02/2012)</a:t>
            </a:r>
          </a:p>
          <a:p>
            <a:pPr lvl="1" indent="-457200" algn="l">
              <a:spcBef>
                <a:spcPts val="0"/>
              </a:spcBef>
              <a:buFont typeface="Wingdings" pitchFamily="2" charset="2"/>
              <a:buChar char="q"/>
            </a:pPr>
            <a:r>
              <a:rPr lang="en-US" sz="1400" kern="0" dirty="0" smtClean="0">
                <a:solidFill>
                  <a:srgbClr val="009999"/>
                </a:solidFill>
                <a:latin typeface="Arial"/>
              </a:rPr>
              <a:t>Aerosol particle size parameter (APSP) EDR (Angstrom Exponent (AE) herein, 6km at nadir, released as Beta from 05/02/2012, not recommended over land)</a:t>
            </a:r>
          </a:p>
          <a:p>
            <a:pPr lvl="1" indent="-457200" algn="l">
              <a:spcBef>
                <a:spcPts val="0"/>
              </a:spcBef>
              <a:buFont typeface="Wingdings" pitchFamily="2" charset="2"/>
              <a:buChar char="q"/>
            </a:pPr>
            <a:r>
              <a:rPr lang="en-US" sz="1400" kern="0" dirty="0" smtClean="0">
                <a:solidFill>
                  <a:srgbClr val="009999"/>
                </a:solidFill>
                <a:latin typeface="Arial"/>
              </a:rPr>
              <a:t>Suspended matter (SM) EDR (750m at nadir, not yet released) </a:t>
            </a:r>
          </a:p>
          <a:p>
            <a:pPr marL="320040" indent="-320040" algn="l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  <a:tabLst>
                <a:tab pos="468313" algn="l"/>
              </a:tabLst>
            </a:pP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Through the </a:t>
            </a:r>
            <a:r>
              <a:rPr lang="en-US" sz="1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intercomparisons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with multi-sensor products(MODIS, MISR, CALIPSO, AERONET, and MAN), the VIIRS Aerosol EDRs demonstrate great potential in global aerosol monitoring, continuing their heritage satellite products but with better spatial resolution over a wide spectral range and increased daily spatial coverage.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5867800"/>
            <a:ext cx="3733800" cy="98257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5544538"/>
            <a:ext cx="2971800" cy="123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91440">
              <a:lnSpc>
                <a:spcPct val="120000"/>
              </a:lnSpc>
              <a:buFont typeface="Arial" pitchFamily="34" charset="0"/>
              <a:buChar char="•"/>
            </a:pPr>
            <a:r>
              <a:rPr lang="en-US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The VIIRS aerosol EDRs are available form NOAA's Comprehensive Large Array-data Stewardship System (CLASS) (</a:t>
            </a:r>
            <a:r>
              <a:rPr lang="en-US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hlinkClick r:id="rId4"/>
              </a:rPr>
              <a:t>http://www.class.ngdc.noaa.gov</a:t>
            </a:r>
            <a:r>
              <a:rPr lang="en-US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).</a:t>
            </a:r>
          </a:p>
          <a:p>
            <a:pPr indent="-91440">
              <a:lnSpc>
                <a:spcPct val="120000"/>
              </a:lnSpc>
              <a:buFont typeface="Arial" pitchFamily="34" charset="0"/>
              <a:buChar char="•"/>
            </a:pPr>
            <a:r>
              <a:rPr lang="en-US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VIIRS Aerosol Products Users’ guide:</a:t>
            </a:r>
          </a:p>
          <a:p>
            <a:pPr indent="-91440">
              <a:lnSpc>
                <a:spcPct val="120000"/>
              </a:lnSpc>
            </a:pPr>
            <a:r>
              <a:rPr lang="en-US" sz="85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hlinkClick r:id="rId5"/>
              </a:rPr>
              <a:t>http://www.star.nesdis.noaa.gov/jpss/ATBD.php#S126472</a:t>
            </a:r>
            <a:r>
              <a:rPr lang="en-US" sz="85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indent="-91440">
              <a:lnSpc>
                <a:spcPct val="120000"/>
              </a:lnSpc>
              <a:buFont typeface="Arial" pitchFamily="34" charset="0"/>
              <a:buChar char="•"/>
            </a:pPr>
            <a:r>
              <a:rPr lang="en-US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VIIRS Aerosol Products README:</a:t>
            </a:r>
          </a:p>
          <a:p>
            <a:pPr indent="-91440">
              <a:lnSpc>
                <a:spcPct val="120000"/>
              </a:lnSpc>
            </a:pPr>
            <a:r>
              <a:rPr lang="en-US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hlinkClick r:id="rId6"/>
              </a:rPr>
              <a:t>http://www.nsof.class.noaa.gov/saa/products/welcome</a:t>
            </a:r>
          </a:p>
        </p:txBody>
      </p:sp>
      <p:pic>
        <p:nvPicPr>
          <p:cNvPr id="11" name="Picture 10" descr="MAPSS_VIIRS_AERONET_20130123-20130221_Coastal_AOT_P2P_DensityPlo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05600" y="1729134"/>
            <a:ext cx="2286000" cy="2004666"/>
          </a:xfrm>
          <a:prstGeom prst="rect">
            <a:avLst/>
          </a:prstGeom>
        </p:spPr>
      </p:pic>
      <p:pic>
        <p:nvPicPr>
          <p:cNvPr id="12" name="Picture 11" descr="MAPSS_VIIRS_AERONET_20130101-20130221_Land_AOT_P2P_DensityPlot_2013_afterP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43400" y="1729134"/>
            <a:ext cx="2286000" cy="2004666"/>
          </a:xfrm>
          <a:prstGeom prst="rect">
            <a:avLst/>
          </a:prstGeom>
        </p:spPr>
      </p:pic>
      <p:pic>
        <p:nvPicPr>
          <p:cNvPr id="13" name="Picture 12" descr="VAOOO_1month_afterP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04000" y="3810000"/>
            <a:ext cx="2540000" cy="1905000"/>
          </a:xfrm>
          <a:prstGeom prst="rect">
            <a:avLst/>
          </a:prstGeom>
        </p:spPr>
      </p:pic>
      <p:pic>
        <p:nvPicPr>
          <p:cNvPr id="14" name="Picture 13" descr="sedr.man.201205.201210.best.series.png"/>
          <p:cNvPicPr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67200" y="3803904"/>
            <a:ext cx="2286000" cy="198729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781800" y="5920026"/>
            <a:ext cx="23622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i="1" u="sng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Acknowledgement: </a:t>
            </a:r>
          </a:p>
          <a:p>
            <a:r>
              <a:rPr lang="en-US" sz="1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Supports from S-NPP and JPSS Programs, MODIS, MISR, CALIPSO, AERONET, MAN, and MAPSS teams are greatly appreciated.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00" y="6602136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T-75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63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547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/>
              <a:t>Coastal Diurnal Warming Study through In-situ and Satellite data 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half" idx="1"/>
          </p:nvPr>
        </p:nvSpPr>
        <p:spPr>
          <a:xfrm>
            <a:off x="-38877" y="1444704"/>
            <a:ext cx="4833604" cy="5021317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 smtClean="0"/>
              <a:t>Diurnal warming is important for the validation of SST against in-situ measurements at buoy depths and  satellite data blending. For coastal regions, the phenomenon is also linked to coral bleaching and better management of coral reef health</a:t>
            </a:r>
          </a:p>
          <a:p>
            <a:r>
              <a:rPr lang="en-US" sz="2400" dirty="0" smtClean="0"/>
              <a:t>Two in-situ coastal shallow temperature datasets located at Caribbean and Great Barrier Reef were analyzed for diurnal warming characters and relationships with the coastal environments.</a:t>
            </a:r>
          </a:p>
          <a:p>
            <a:r>
              <a:rPr lang="en-US" sz="2400" dirty="0" smtClean="0"/>
              <a:t> The warming character include the warming amplitudes, timing, vertical profiles, seasonality. </a:t>
            </a:r>
          </a:p>
          <a:p>
            <a:r>
              <a:rPr lang="en-US" sz="2400" dirty="0" smtClean="0"/>
              <a:t>The environmental parameters being explored include the influence of tide, local geographic features as well as well-studied ones including wind and solar radiation.</a:t>
            </a:r>
          </a:p>
          <a:p>
            <a:endParaRPr lang="en-US" sz="2400" dirty="0" smtClean="0"/>
          </a:p>
          <a:p>
            <a:endParaRPr lang="en-US" sz="1800" dirty="0"/>
          </a:p>
        </p:txBody>
      </p:sp>
      <p:pic>
        <p:nvPicPr>
          <p:cNvPr id="18" name="Content Placeholder 17" descr="2003five_month_stations_2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 l="-9016" r="-9016"/>
          <a:stretch>
            <a:fillRect/>
          </a:stretch>
        </p:blipFill>
        <p:spPr>
          <a:xfrm>
            <a:off x="6873875" y="1379914"/>
            <a:ext cx="2168089" cy="2624095"/>
          </a:xfrm>
          <a:prstGeom prst="rect">
            <a:avLst/>
          </a:prstGeom>
        </p:spPr>
      </p:pic>
      <p:pic>
        <p:nvPicPr>
          <p:cNvPr id="19" name="Picture 18" descr="Caribbean_map.jpg"/>
          <p:cNvPicPr/>
          <p:nvPr/>
        </p:nvPicPr>
        <p:blipFill>
          <a:blip r:embed="rId3"/>
          <a:srcRect b="35671"/>
          <a:stretch>
            <a:fillRect/>
          </a:stretch>
        </p:blipFill>
        <p:spPr>
          <a:xfrm>
            <a:off x="4858652" y="1996316"/>
            <a:ext cx="2439067" cy="1307964"/>
          </a:xfrm>
          <a:prstGeom prst="rect">
            <a:avLst/>
          </a:prstGeom>
        </p:spPr>
      </p:pic>
      <p:pic>
        <p:nvPicPr>
          <p:cNvPr id="20" name="P 1" descr="icon_example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51918" y="1690907"/>
            <a:ext cx="521298" cy="982450"/>
          </a:xfrm>
          <a:prstGeom prst="rect">
            <a:avLst/>
          </a:prstGeom>
        </p:spPr>
      </p:pic>
      <p:pic>
        <p:nvPicPr>
          <p:cNvPr id="21" name="P 2" descr="diver-logger-180"/>
          <p:cNvPicPr/>
          <p:nvPr/>
        </p:nvPicPr>
        <p:blipFill>
          <a:blip r:embed="rId5"/>
          <a:srcRect l="5333" r="21333" b="3504"/>
          <a:stretch>
            <a:fillRect/>
          </a:stretch>
        </p:blipFill>
        <p:spPr>
          <a:xfrm>
            <a:off x="8009756" y="1456513"/>
            <a:ext cx="684001" cy="116501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786148" y="4865549"/>
            <a:ext cx="43578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addition, hourly SST data from geostationary satellite MTSAT1R data have been analyzed for diurnal warming signal at the Great Barrier Reef region. Preliminary results have shown 5 out of 32 days have clear afternoon warming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4" name="Picture 23" descr="20090218_MTSA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2022" y="3407112"/>
            <a:ext cx="2226530" cy="148435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41942" y="1018659"/>
            <a:ext cx="8388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Xiaofang, Peter </a:t>
            </a:r>
            <a:r>
              <a:rPr lang="en-US" i="1" dirty="0" err="1" smtClean="0"/>
              <a:t>Minnett</a:t>
            </a:r>
            <a:r>
              <a:rPr lang="en-US" i="1" dirty="0" smtClean="0"/>
              <a:t>, Jim </a:t>
            </a:r>
            <a:r>
              <a:rPr lang="en-US" i="1" dirty="0" err="1" smtClean="0"/>
              <a:t>Hendee</a:t>
            </a:r>
            <a:r>
              <a:rPr lang="en-US" i="1" dirty="0" smtClean="0"/>
              <a:t>, Carrie </a:t>
            </a:r>
            <a:r>
              <a:rPr lang="en-US" i="1" dirty="0" err="1" smtClean="0"/>
              <a:t>Manfrino</a:t>
            </a:r>
            <a:r>
              <a:rPr lang="en-US" i="1" dirty="0" smtClean="0"/>
              <a:t>, Ray </a:t>
            </a:r>
            <a:r>
              <a:rPr lang="en-US" i="1" dirty="0" err="1" smtClean="0"/>
              <a:t>Berkelmans</a:t>
            </a:r>
            <a:r>
              <a:rPr lang="en-US" i="1" dirty="0" smtClean="0"/>
              <a:t>, Helen </a:t>
            </a:r>
            <a:r>
              <a:rPr lang="en-US" i="1" dirty="0" err="1" smtClean="0"/>
              <a:t>Beggs</a:t>
            </a:r>
            <a:endParaRPr lang="en-US" i="1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6161166"/>
            <a:ext cx="1035678" cy="65796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4147" y="6205434"/>
            <a:ext cx="600734" cy="60073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244917" y="6192476"/>
            <a:ext cx="710842" cy="64765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841490" y="6266845"/>
            <a:ext cx="933041" cy="50044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3688198" y="6129382"/>
            <a:ext cx="1020196" cy="7156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217005" y="6349029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T-78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31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762000"/>
            <a:ext cx="91440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Elisabeth Weisz</a:t>
            </a:r>
          </a:p>
          <a:p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Cooperative Institute for Meteorological Satellite Studies (CIMSS)</a:t>
            </a:r>
          </a:p>
          <a:p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University of Wisconsin-Madison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152400" y="1905000"/>
            <a:ext cx="5334000" cy="167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fontAlgn="base">
              <a:lnSpc>
                <a:spcPct val="90000"/>
              </a:lnSpc>
              <a:spcAft>
                <a:spcPct val="0"/>
              </a:spcAft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</a:rPr>
              <a:t>Suomi</a:t>
            </a:r>
            <a:r>
              <a:rPr lang="en-US" sz="2000" kern="0" dirty="0">
                <a:solidFill>
                  <a:srgbClr val="000090"/>
                </a:solidFill>
                <a:latin typeface="Arial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</a:rPr>
              <a:t>NPP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</a:rPr>
              <a:t>CrIS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</a:rPr>
              <a:t> </a:t>
            </a:r>
          </a:p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Retrieval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Products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lvl="1" indent="-285750" algn="l" fontAlgn="base">
              <a:spcAft>
                <a:spcPct val="0"/>
              </a:spcAft>
              <a:buFontTx/>
              <a:buChar char="–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Temperature, humidity </a:t>
            </a:r>
            <a:r>
              <a:rPr lang="en-US" sz="1800" kern="0" dirty="0" smtClean="0">
                <a:solidFill>
                  <a:srgbClr val="009999"/>
                </a:solidFill>
                <a:latin typeface="Arial"/>
              </a:rPr>
              <a:t>and ozone profiles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, surface and cloud parameters, at single FOV resolution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5875421"/>
            <a:ext cx="3733800" cy="9825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90702" y="5410200"/>
            <a:ext cx="3962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Direct Broadcast </a:t>
            </a:r>
            <a:r>
              <a:rPr lang="en-US" sz="1400" i="1" dirty="0" err="1" smtClean="0"/>
              <a:t>CrIS</a:t>
            </a:r>
            <a:r>
              <a:rPr lang="en-US" sz="1400" i="1" dirty="0" smtClean="0"/>
              <a:t> Brightness </a:t>
            </a:r>
            <a:r>
              <a:rPr lang="en-US" sz="1400" i="1" dirty="0"/>
              <a:t>T</a:t>
            </a:r>
            <a:r>
              <a:rPr lang="en-US" sz="1400" i="1" dirty="0" smtClean="0"/>
              <a:t>emperatures </a:t>
            </a:r>
          </a:p>
          <a:p>
            <a:pPr algn="ctr"/>
            <a:r>
              <a:rPr lang="en-US" sz="1400" i="1" dirty="0" smtClean="0"/>
              <a:t>and Cloud Top Pressure Retrievals </a:t>
            </a:r>
            <a:endParaRPr lang="en-US" sz="14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0" y="76200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solidFill>
                  <a:srgbClr val="0000FF"/>
                </a:solidFill>
                <a:latin typeface="Arial"/>
                <a:cs typeface="Arial"/>
              </a:rPr>
              <a:t>Community Satellite Processing Package (CSPP) </a:t>
            </a:r>
          </a:p>
          <a:p>
            <a:pPr algn="ctr"/>
            <a:r>
              <a:rPr lang="en-US" sz="1900" dirty="0" smtClean="0">
                <a:solidFill>
                  <a:srgbClr val="0000FF"/>
                </a:solidFill>
                <a:latin typeface="Arial"/>
                <a:cs typeface="Arial"/>
              </a:rPr>
              <a:t>Cross-track Infrared Sounder (</a:t>
            </a:r>
            <a:r>
              <a:rPr lang="en-US" sz="1900" dirty="0" err="1" smtClean="0">
                <a:solidFill>
                  <a:srgbClr val="0000FF"/>
                </a:solidFill>
                <a:latin typeface="Arial"/>
                <a:cs typeface="Arial"/>
              </a:rPr>
              <a:t>CrIS</a:t>
            </a:r>
            <a:r>
              <a:rPr lang="en-US" sz="1900" dirty="0" smtClean="0">
                <a:solidFill>
                  <a:srgbClr val="0000FF"/>
                </a:solidFill>
                <a:latin typeface="Arial"/>
                <a:cs typeface="Arial"/>
              </a:rPr>
              <a:t>) Dual-Regression Retrievals and Applications</a:t>
            </a:r>
          </a:p>
        </p:txBody>
      </p:sp>
      <p:pic>
        <p:nvPicPr>
          <p:cNvPr id="13" name="Picture 12" descr="figure_summary_slid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447800"/>
            <a:ext cx="3072179" cy="3993833"/>
          </a:xfrm>
          <a:prstGeom prst="rect">
            <a:avLst/>
          </a:prstGeom>
        </p:spPr>
      </p:pic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152400" y="3505200"/>
            <a:ext cx="5334000" cy="2286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Retrieval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Applications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Direct Broadcast (regional real-time) 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Quantitative interpretation of satellite imagery 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800" kern="0" dirty="0" smtClean="0">
                <a:solidFill>
                  <a:srgbClr val="009999"/>
                </a:solidFill>
                <a:latin typeface="Arial"/>
              </a:rPr>
              <a:t>Time tendencies of atmospheric variables when used with AIRS and IASI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800" kern="0" dirty="0" smtClean="0">
                <a:solidFill>
                  <a:srgbClr val="009999"/>
                </a:solidFill>
                <a:latin typeface="Arial"/>
              </a:rPr>
              <a:t>Global </a:t>
            </a:r>
            <a:r>
              <a:rPr lang="en-US" sz="1800" kern="0" dirty="0">
                <a:solidFill>
                  <a:srgbClr val="009999"/>
                </a:solidFill>
                <a:latin typeface="Arial"/>
              </a:rPr>
              <a:t>and long-time climate </a:t>
            </a:r>
            <a:r>
              <a:rPr lang="en-US" sz="1800" kern="0" dirty="0" smtClean="0">
                <a:solidFill>
                  <a:srgbClr val="009999"/>
                </a:solidFill>
                <a:latin typeface="Arial"/>
              </a:rPr>
              <a:t>trend studies</a:t>
            </a:r>
            <a:endParaRPr lang="en-US" sz="1800" kern="0" dirty="0">
              <a:solidFill>
                <a:srgbClr val="009999"/>
              </a:solidFill>
              <a:latin typeface="Arial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800" kern="0" dirty="0" smtClean="0">
                <a:solidFill>
                  <a:srgbClr val="009999"/>
                </a:solidFill>
                <a:latin typeface="Arial"/>
              </a:rPr>
              <a:t>NWP and forecasts (anticipated)</a:t>
            </a:r>
          </a:p>
          <a:p>
            <a:pPr lvl="1" algn="l" fontAlgn="base">
              <a:lnSpc>
                <a:spcPct val="90000"/>
              </a:lnSpc>
              <a:spcAft>
                <a:spcPct val="0"/>
              </a:spcAft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T-80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63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639762"/>
            <a:ext cx="91440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JPSS Common Ground System (CGS) Overview and Evolution</a:t>
            </a:r>
            <a:b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Shawn Miller, Michael </a:t>
            </a:r>
            <a:r>
              <a:rPr lang="en-US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Jamilkowski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and Kerry Grant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Raytheon</a:t>
            </a:r>
            <a:endParaRPr lang="en-US" sz="1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76200" y="1905000"/>
            <a:ext cx="48768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800" kern="0" dirty="0" smtClean="0">
                <a:solidFill>
                  <a:srgbClr val="333399"/>
                </a:solidFill>
                <a:latin typeface="Arial"/>
              </a:rPr>
              <a:t>The CGS supports multiple missions today, and more will be added in the future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Mission management, command and control, data acquisition and routing, and data processing and distribution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Architecture updates are leveraging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Suomi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-NPP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 lessons learned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Improving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 operational robustness (COOP, reliable protocols, modularity)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 </a:t>
            </a:r>
            <a:endParaRPr lang="en-US" sz="2000" kern="0" dirty="0">
              <a:solidFill>
                <a:srgbClr val="009999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5867800"/>
            <a:ext cx="3733800" cy="9825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23387" y="5177157"/>
            <a:ext cx="251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JPSS CGS Concept of Operations</a:t>
            </a:r>
            <a:endParaRPr lang="en-US" sz="1400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374" y="2438400"/>
            <a:ext cx="4326626" cy="2892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T-81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63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762000"/>
            <a:ext cx="91440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Image Navigation and Registration for </a:t>
            </a:r>
          </a:p>
          <a:p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the next Generation Geostationary Weather S</a:t>
            </a:r>
            <a:r>
              <a:rPr lang="en-US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tellites</a:t>
            </a:r>
            <a:b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Houria Madani</a:t>
            </a:r>
            <a:r>
              <a:rPr lang="en-US" sz="28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Jim Carr</a:t>
            </a:r>
            <a:r>
              <a:rPr lang="en-US" sz="2800" baseline="30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Francis Olivier</a:t>
            </a:r>
            <a:r>
              <a:rPr lang="en-US" sz="28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sz="18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Carr Astronautics, 6404 Ivy Lane Ste. 333 – Greenbelt, Maryland, U.S.A.</a:t>
            </a:r>
          </a:p>
          <a:p>
            <a:pPr lvl="0"/>
            <a:r>
              <a:rPr lang="fr-FR" sz="18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Thales-Alenia </a:t>
            </a:r>
            <a:r>
              <a:rPr lang="fr-FR" sz="1800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Space</a:t>
            </a:r>
            <a:r>
              <a:rPr lang="fr-FR" sz="18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100 </a:t>
            </a:r>
            <a:r>
              <a:rPr lang="fr-FR" sz="1800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bvd</a:t>
            </a:r>
            <a:r>
              <a:rPr lang="fr-FR" sz="18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du Midi, 06156 Cannes la </a:t>
            </a:r>
            <a:r>
              <a:rPr lang="fr-FR" sz="1800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Bocca</a:t>
            </a:r>
            <a:r>
              <a:rPr lang="fr-FR" sz="18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Cedex, France</a:t>
            </a:r>
            <a:endParaRPr lang="en-US" sz="18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endParaRPr lang="en-US" sz="1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152400" y="2104725"/>
            <a:ext cx="51054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400" kern="0" dirty="0">
                <a:solidFill>
                  <a:srgbClr val="333399"/>
                </a:solidFill>
                <a:latin typeface="Arial"/>
              </a:rPr>
              <a:t>GOES-R is the next generation weather satellite program for the western hemisphere and is a follow on to </a:t>
            </a:r>
            <a:r>
              <a:rPr lang="en-US" sz="2400" kern="0" dirty="0" smtClean="0">
                <a:solidFill>
                  <a:srgbClr val="333399"/>
                </a:solidFill>
                <a:latin typeface="Arial"/>
              </a:rPr>
              <a:t>GOES I-P.</a:t>
            </a:r>
            <a:r>
              <a:rPr lang="en-US" sz="2400" kern="0" dirty="0">
                <a:solidFill>
                  <a:srgbClr val="333399"/>
                </a:solidFill>
                <a:latin typeface="Arial"/>
              </a:rPr>
              <a:t> </a:t>
            </a:r>
            <a:r>
              <a:rPr lang="en-US" sz="2400" kern="0" dirty="0" smtClean="0">
                <a:solidFill>
                  <a:srgbClr val="333399"/>
                </a:solidFill>
                <a:latin typeface="Arial"/>
              </a:rPr>
              <a:t> Similarly</a:t>
            </a:r>
            <a:r>
              <a:rPr lang="en-US" sz="2400" kern="0" dirty="0">
                <a:solidFill>
                  <a:srgbClr val="333399"/>
                </a:solidFill>
                <a:latin typeface="Arial"/>
              </a:rPr>
              <a:t>, </a:t>
            </a:r>
            <a:r>
              <a:rPr lang="en-US" sz="2400" kern="0" dirty="0" err="1">
                <a:solidFill>
                  <a:srgbClr val="333399"/>
                </a:solidFill>
                <a:latin typeface="Arial"/>
              </a:rPr>
              <a:t>Meteosat</a:t>
            </a:r>
            <a:r>
              <a:rPr lang="en-US" sz="2400" kern="0" dirty="0">
                <a:solidFill>
                  <a:srgbClr val="333399"/>
                </a:solidFill>
                <a:latin typeface="Arial"/>
              </a:rPr>
              <a:t> Third Generation (MTG), </a:t>
            </a:r>
            <a:r>
              <a:rPr lang="en-US" sz="2400" kern="0" dirty="0" smtClean="0">
                <a:solidFill>
                  <a:srgbClr val="333399"/>
                </a:solidFill>
                <a:latin typeface="Arial"/>
              </a:rPr>
              <a:t>is </a:t>
            </a:r>
            <a:r>
              <a:rPr lang="en-US" sz="2400" kern="0" dirty="0">
                <a:solidFill>
                  <a:srgbClr val="333399"/>
                </a:solidFill>
                <a:latin typeface="Arial"/>
              </a:rPr>
              <a:t>a continuation of the successful </a:t>
            </a:r>
            <a:r>
              <a:rPr lang="en-US" sz="2400" kern="0" dirty="0" err="1">
                <a:solidFill>
                  <a:srgbClr val="333399"/>
                </a:solidFill>
                <a:latin typeface="Arial"/>
              </a:rPr>
              <a:t>Meteosat</a:t>
            </a:r>
            <a:r>
              <a:rPr lang="en-US" sz="2400" kern="0" dirty="0">
                <a:solidFill>
                  <a:srgbClr val="333399"/>
                </a:solidFill>
                <a:latin typeface="Arial"/>
              </a:rPr>
              <a:t> Second Generation (MSG) </a:t>
            </a:r>
            <a:r>
              <a:rPr lang="en-US" sz="2400" kern="0" dirty="0" smtClean="0">
                <a:solidFill>
                  <a:srgbClr val="333399"/>
                </a:solidFill>
                <a:latin typeface="Arial"/>
              </a:rPr>
              <a:t>program. </a:t>
            </a:r>
            <a:r>
              <a:rPr lang="en-US" sz="2400" kern="0" dirty="0">
                <a:solidFill>
                  <a:srgbClr val="333399"/>
                </a:solidFill>
                <a:latin typeface="Arial"/>
              </a:rPr>
              <a:t> 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Image </a:t>
            </a:r>
            <a:r>
              <a:rPr lang="en-US" sz="2000" kern="0" dirty="0">
                <a:solidFill>
                  <a:srgbClr val="009999"/>
                </a:solidFill>
                <a:latin typeface="Arial"/>
              </a:rPr>
              <a:t>Navigation and Registration (INR) methods used by the two satellite </a:t>
            </a: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systems will be discussed.  </a:t>
            </a:r>
            <a:endParaRPr lang="en-US" sz="2000" kern="0" dirty="0">
              <a:solidFill>
                <a:srgbClr val="009999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5867800"/>
            <a:ext cx="3733800" cy="982579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133601"/>
            <a:ext cx="3987800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63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533400" y="1821359"/>
            <a:ext cx="78787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Poster Preview</a:t>
            </a:r>
            <a:endParaRPr lang="en-US" sz="4400" dirty="0">
              <a:solidFill>
                <a:srgbClr val="FFFF00"/>
              </a:solidFill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04800" y="2965609"/>
            <a:ext cx="8534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FFFFFF"/>
                </a:solidFill>
                <a:latin typeface="Arial Unicode MS" pitchFamily="34" charset="-128"/>
              </a:rPr>
              <a:t>Thanks </a:t>
            </a:r>
            <a:r>
              <a:rPr lang="en-US" sz="3600" dirty="0" smtClean="0">
                <a:solidFill>
                  <a:srgbClr val="FFFFFF"/>
                </a:solidFill>
                <a:latin typeface="Arial Unicode MS" pitchFamily="34" charset="-128"/>
              </a:rPr>
              <a:t>to all the poster presenters</a:t>
            </a:r>
            <a:r>
              <a:rPr lang="en-US" sz="3600" dirty="0" smtClean="0">
                <a:solidFill>
                  <a:srgbClr val="FFFFFF"/>
                </a:solidFill>
                <a:latin typeface="Arial Unicode MS" pitchFamily="34" charset="-128"/>
              </a:rPr>
              <a:t>!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FFFFFF"/>
                </a:solidFill>
                <a:latin typeface="Arial Unicode MS" pitchFamily="34" charset="-128"/>
              </a:rPr>
              <a:t>Note the large range of activities!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FFFFFF"/>
                </a:solidFill>
                <a:latin typeface="Arial Unicode MS" pitchFamily="34" charset="-128"/>
              </a:rPr>
              <a:t>Thanks to the whole poster committee!  </a:t>
            </a:r>
            <a:endParaRPr lang="en-US" sz="3600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309849" y="5628382"/>
            <a:ext cx="4724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</a:rPr>
              <a:t>2013 </a:t>
            </a:r>
            <a:r>
              <a:rPr lang="en-US" sz="1600" i="1" dirty="0" smtClean="0">
                <a:solidFill>
                  <a:srgbClr val="FFFFFF"/>
                </a:solidFill>
              </a:rPr>
              <a:t>NOAA Satellite Conference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FFFFFF"/>
                </a:solidFill>
              </a:rPr>
              <a:t>College Park, MD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i="1" dirty="0" smtClean="0">
              <a:solidFill>
                <a:srgbClr val="FFFFFF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FFFFFF"/>
                </a:solidFill>
              </a:rPr>
              <a:t>April </a:t>
            </a:r>
            <a:r>
              <a:rPr lang="en-US" sz="1600" i="1" dirty="0" smtClean="0">
                <a:solidFill>
                  <a:srgbClr val="FFFFFF"/>
                </a:solidFill>
              </a:rPr>
              <a:t>9, </a:t>
            </a:r>
            <a:r>
              <a:rPr lang="en-US" sz="1600" i="1" dirty="0" smtClean="0">
                <a:solidFill>
                  <a:srgbClr val="FFFFFF"/>
                </a:solidFill>
              </a:rPr>
              <a:t>2013</a:t>
            </a:r>
            <a:endParaRPr lang="en-US" sz="1600" i="1" dirty="0">
              <a:solidFill>
                <a:srgbClr val="FFFFFF"/>
              </a:solidFill>
            </a:endParaRPr>
          </a:p>
        </p:txBody>
      </p:sp>
      <p:sp>
        <p:nvSpPr>
          <p:cNvPr id="718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E46D947-33D2-4ECF-8A10-DB4EB13F318E}" type="slidenum">
              <a:rPr lang="en-US" smtClean="0">
                <a:solidFill>
                  <a:srgbClr val="000000"/>
                </a:solidFill>
              </a:rPr>
              <a:pPr eaLnBrk="1" hangingPunct="1"/>
              <a:t>58</a:t>
            </a:fld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081" y="152400"/>
            <a:ext cx="5867400" cy="154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1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100" b="1" dirty="0" smtClean="0"/>
              <a:t>LARGE WILDFIRE GROWTH DAYS AND</a:t>
            </a:r>
            <a:br>
              <a:rPr lang="en-US" sz="3100" b="1" dirty="0" smtClean="0"/>
            </a:br>
            <a:r>
              <a:rPr lang="en-US" sz="3100" b="1" dirty="0" smtClean="0"/>
              <a:t> DRY SLOTS IN THE UNITED STATES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/>
              <a:t>Dry Slots influence wildfire wx - abrupt surface drying, decreased fuel moistures, strong gusty winds, rapid increased fire behavior. 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endParaRPr lang="en-US" sz="1800" b="1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62204"/>
            <a:ext cx="3657600" cy="2883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068651" y="2209800"/>
            <a:ext cx="4572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Double Trouble State Park Wildfire</a:t>
            </a:r>
            <a:br>
              <a:rPr lang="en-US" dirty="0" smtClean="0"/>
            </a:br>
            <a:r>
              <a:rPr lang="en-US" dirty="0" smtClean="0"/>
              <a:t>WVI “ribbon of dry air”, 1215 UTC, 2 June 2002</a:t>
            </a:r>
            <a:br>
              <a:rPr lang="en-US" dirty="0" smtClean="0"/>
            </a:br>
            <a:r>
              <a:rPr lang="en-US" dirty="0" smtClean="0"/>
              <a:t>Courtesy of </a:t>
            </a:r>
            <a:r>
              <a:rPr lang="en-US" dirty="0" err="1" smtClean="0"/>
              <a:t>Charney</a:t>
            </a:r>
            <a:r>
              <a:rPr lang="en-US" dirty="0" smtClean="0"/>
              <a:t> and Keyser (2010)</a:t>
            </a:r>
          </a:p>
          <a:p>
            <a:endParaRPr lang="en-US" dirty="0" smtClean="0"/>
          </a:p>
          <a:p>
            <a:r>
              <a:rPr lang="en-US" dirty="0" smtClean="0"/>
              <a:t>2 June 2002 - 1800, RH lowest, &lt;10% - A drop of 50%+ humidity in 4 hours!</a:t>
            </a:r>
          </a:p>
          <a:p>
            <a:endParaRPr lang="en-US" dirty="0" smtClean="0"/>
          </a:p>
          <a:p>
            <a:r>
              <a:rPr lang="en-US" dirty="0" smtClean="0"/>
              <a:t>Lowest RH, dew points, highest winds – alignment – rapid increased fire behavior as visible dry slot passes over the fire area.</a:t>
            </a:r>
          </a:p>
          <a:p>
            <a:endParaRPr lang="en-US" dirty="0" smtClean="0"/>
          </a:p>
          <a:p>
            <a:r>
              <a:rPr lang="en-US" dirty="0" smtClean="0"/>
              <a:t>Winds, 70+ mi/h. Dry cold front. Lower tropospheric pool of dry air.</a:t>
            </a:r>
          </a:p>
          <a:p>
            <a:endParaRPr lang="en-US" dirty="0" smtClean="0"/>
          </a:p>
          <a:p>
            <a:r>
              <a:rPr lang="en-US" dirty="0" smtClean="0"/>
              <a:t>Fire wx characteristics very similar to Mack Lake Fire of 1980.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62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4"/>
          <p:cNvSpPr txBox="1">
            <a:spLocks noChangeArrowheads="1"/>
          </p:cNvSpPr>
          <p:nvPr/>
        </p:nvSpPr>
        <p:spPr bwMode="auto">
          <a:xfrm>
            <a:off x="0" y="639763"/>
            <a:ext cx="914400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>
                <a:solidFill>
                  <a:schemeClr val="hlink"/>
                </a:solidFill>
              </a:rPr>
              <a:t>GOES Imager IR Channel to Channel Co-Registration Correction Program </a:t>
            </a:r>
            <a:r>
              <a:rPr lang="en-US" sz="2800">
                <a:solidFill>
                  <a:schemeClr val="hlink"/>
                </a:solidFill>
                <a:cs typeface="Arial" charset="0"/>
              </a:rPr>
              <a:t/>
            </a:r>
            <a:br>
              <a:rPr lang="en-US" sz="2800">
                <a:solidFill>
                  <a:schemeClr val="hlink"/>
                </a:solidFill>
                <a:cs typeface="Arial" charset="0"/>
              </a:rPr>
            </a:br>
            <a:r>
              <a:rPr lang="en-US">
                <a:solidFill>
                  <a:schemeClr val="hlink"/>
                </a:solidFill>
                <a:cs typeface="Arial" charset="0"/>
              </a:rPr>
              <a:t>Zhenping Li</a:t>
            </a:r>
          </a:p>
          <a:p>
            <a:pPr algn="ctr"/>
            <a:r>
              <a:rPr lang="en-US">
                <a:solidFill>
                  <a:schemeClr val="hlink"/>
                </a:solidFill>
                <a:cs typeface="Arial" charset="0"/>
              </a:rPr>
              <a:t>SGT Inc, Greenbelt, MD.</a:t>
            </a:r>
            <a:endParaRPr lang="en-US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0" y="1676400"/>
            <a:ext cx="5486400" cy="3886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rgbClr val="009999"/>
                </a:solidFill>
              </a:rPr>
              <a:t>The program consists of two components: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600">
                <a:solidFill>
                  <a:srgbClr val="009999"/>
                </a:solidFill>
              </a:rPr>
              <a:t>GOES IR Channel to Channel Co-Registration Characterization to monitor and retrieve the co-registration errors between IR channels.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600">
                <a:solidFill>
                  <a:srgbClr val="009999"/>
                </a:solidFill>
              </a:rPr>
              <a:t>The Image Resampling on the Images in an IR channel to correct the co-registration errors.</a:t>
            </a: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600">
                <a:solidFill>
                  <a:srgbClr val="009999"/>
                </a:solidFill>
              </a:rPr>
              <a:t>Will be implemented in GOES Ground System.</a:t>
            </a: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600">
                <a:solidFill>
                  <a:srgbClr val="009999"/>
                </a:solidFill>
              </a:rPr>
              <a:t>GVAR Block 0 will be updated with the Image resampling status word.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rgbClr val="009999"/>
                </a:solidFill>
              </a:rPr>
              <a:t>The data quality of the weather products that rely on the combination of the images in the IR channels has improved significantly after the co-registration errors are corrected with the resampled images. </a:t>
            </a:r>
          </a:p>
        </p:txBody>
      </p:sp>
      <p:pic>
        <p:nvPicPr>
          <p:cNvPr id="13316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5867400"/>
            <a:ext cx="3733800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Box 7"/>
          <p:cNvSpPr txBox="1">
            <a:spLocks noChangeArrowheads="1"/>
          </p:cNvSpPr>
          <p:nvPr/>
        </p:nvSpPr>
        <p:spPr bwMode="auto">
          <a:xfrm>
            <a:off x="5486400" y="5181600"/>
            <a:ext cx="35052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i="1"/>
              <a:t>GOES-13 Imager band difference (band 2 – band 4) for the uncorrected (top panel) and corrected images (lower panel).</a:t>
            </a:r>
            <a:r>
              <a:rPr lang="en-US" sz="1200"/>
              <a:t> </a:t>
            </a:r>
          </a:p>
        </p:txBody>
      </p:sp>
      <p:pic>
        <p:nvPicPr>
          <p:cNvPr id="13319" name="Picture 7" descr="Capture_white_paper_figu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1676400"/>
            <a:ext cx="3276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70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en-US" b="1" cap="small" dirty="0"/>
              <a:t/>
            </a:r>
            <a:br>
              <a:rPr lang="en-US" b="1" cap="small" dirty="0"/>
            </a:br>
            <a:r>
              <a:rPr lang="en-US" sz="3100" b="1" cap="small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Incremental </a:t>
            </a:r>
            <a:r>
              <a:rPr lang="en-US" sz="3100" b="1" cap="small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Regression SST Algorithm for NPP VIIRS within the </a:t>
            </a:r>
            <a:r>
              <a:rPr lang="en-US" sz="3100" b="1" cap="small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ACSPO</a:t>
            </a:r>
            <a:br>
              <a:rPr lang="en-US" sz="3100" b="1" cap="small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cap="small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NOAA/NESDIS/STAR, College Park, MD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381000" y="1524000"/>
            <a:ext cx="4040188" cy="4602163"/>
          </a:xfrm>
        </p:spPr>
        <p:txBody>
          <a:bodyPr>
            <a:normAutofit fontScale="70000" lnSpcReduction="20000"/>
          </a:bodyPr>
          <a:lstStyle/>
          <a:p>
            <a:pPr eaLnBrk="0" fontAlgn="base" hangingPunct="0">
              <a:spcBef>
                <a:spcPts val="600"/>
              </a:spcBef>
              <a:spcAft>
                <a:spcPts val="600"/>
              </a:spcAft>
              <a:buSzPct val="104000"/>
              <a:defRPr/>
            </a:pPr>
            <a:r>
              <a:rPr lang="en-US" sz="2000" b="1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The </a:t>
            </a:r>
            <a:r>
              <a:rPr lang="en-US" sz="2000" b="1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S-NPP satellite with </a:t>
            </a:r>
            <a:r>
              <a:rPr lang="en-US" sz="2000" b="1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VIIRS instrument onboard </a:t>
            </a:r>
            <a:r>
              <a:rPr lang="en-US" sz="2000" b="1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was launched on 28 October 2011. </a:t>
            </a:r>
          </a:p>
          <a:p>
            <a:pPr eaLnBrk="0" hangingPunct="0">
              <a:spcBef>
                <a:spcPts val="600"/>
              </a:spcBef>
              <a:spcAft>
                <a:spcPts val="600"/>
              </a:spcAft>
              <a:buSzPct val="104000"/>
              <a:defRPr/>
            </a:pPr>
            <a:r>
              <a:rPr lang="en-US" sz="2000" b="1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At NESDIS/STAR, VIIRS SDRs </a:t>
            </a:r>
            <a:r>
              <a:rPr lang="en-US" sz="2000" b="1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are processed </a:t>
            </a:r>
            <a:r>
              <a:rPr lang="en-US" sz="2000" b="1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into L2 SST with the Advanced Clear-Sky Processor for Oceans (ACSPO)</a:t>
            </a:r>
          </a:p>
          <a:p>
            <a:pPr eaLnBrk="0" fontAlgn="base" hangingPunct="0">
              <a:spcBef>
                <a:spcPts val="600"/>
              </a:spcBef>
              <a:spcAft>
                <a:spcPts val="600"/>
              </a:spcAft>
              <a:buSzPct val="104000"/>
              <a:defRPr/>
            </a:pPr>
            <a:r>
              <a:rPr lang="en-US" sz="2000" b="1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Currently ACSPO uses </a:t>
            </a:r>
            <a:r>
              <a:rPr lang="en-US" sz="2000" b="1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Conventional </a:t>
            </a:r>
            <a:r>
              <a:rPr lang="en-US" sz="2000" b="1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Regression SST algorithms (CR), but the plan is to add RTM-based Incremental Regression  </a:t>
            </a:r>
            <a:r>
              <a:rPr lang="en-US" sz="2000" b="1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algorithm</a:t>
            </a:r>
            <a:endParaRPr lang="en-US" sz="2000" b="1" kern="0" dirty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eaLnBrk="0" fontAlgn="base" hangingPunct="0">
              <a:spcBef>
                <a:spcPts val="600"/>
              </a:spcBef>
              <a:spcAft>
                <a:spcPts val="600"/>
              </a:spcAft>
              <a:buSzPct val="104000"/>
              <a:defRPr/>
            </a:pPr>
            <a:r>
              <a:rPr lang="en-US" sz="2000" b="1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The IncR was: </a:t>
            </a:r>
          </a:p>
          <a:p>
            <a:pPr marL="685800" lvl="2" eaLnBrk="0" hangingPunct="0">
              <a:spcBef>
                <a:spcPts val="600"/>
              </a:spcBef>
              <a:buSzPct val="100000"/>
            </a:pPr>
            <a:r>
              <a:rPr kumimoji="0" lang="en-US" sz="17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Developed and tested for MSG SEVIRI as proxy of GOES-R ABI; </a:t>
            </a:r>
          </a:p>
          <a:p>
            <a:pPr marL="685800" lvl="2" eaLnBrk="0" hangingPunct="0">
              <a:spcBef>
                <a:spcPts val="600"/>
              </a:spcBef>
              <a:buSzPct val="100000"/>
            </a:pPr>
            <a:r>
              <a:rPr kumimoji="0" lang="en-US" sz="17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Internally tested for AVHRR and MODIS </a:t>
            </a:r>
          </a:p>
          <a:p>
            <a:pPr marL="685800" lvl="2" eaLnBrk="0" hangingPunct="0">
              <a:spcBef>
                <a:spcPts val="600"/>
              </a:spcBef>
              <a:buSzPct val="100000"/>
            </a:pPr>
            <a:r>
              <a:rPr kumimoji="0" lang="en-US" sz="17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Tested for AVHRR within the ESA Climate Change Initiative (CCI) project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. </a:t>
            </a:r>
          </a:p>
          <a:p>
            <a:pPr eaLnBrk="0" fontAlgn="base" hangingPunct="0">
              <a:spcBef>
                <a:spcPts val="600"/>
              </a:spcBef>
              <a:spcAft>
                <a:spcPts val="600"/>
              </a:spcAft>
              <a:buSzPct val="100000"/>
              <a:defRPr/>
            </a:pPr>
            <a:r>
              <a:rPr lang="en-US" sz="2000" b="1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According to all tests, the IncR </a:t>
            </a:r>
            <a:r>
              <a:rPr lang="en-US" sz="2000" b="1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produces </a:t>
            </a:r>
            <a:r>
              <a:rPr lang="en-US" sz="2000" b="1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more </a:t>
            </a:r>
            <a:r>
              <a:rPr lang="en-US" sz="2000" b="1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uniform SST accuracy and </a:t>
            </a:r>
            <a:r>
              <a:rPr lang="en-US" sz="2000" b="1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precision, compared with conventional regression algorithms</a:t>
            </a:r>
            <a:endParaRPr lang="en-US" sz="2000" kern="0" dirty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pic>
        <p:nvPicPr>
          <p:cNvPr id="14" name="Picture 13" descr="Fig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1968883"/>
            <a:ext cx="3489328" cy="48891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00600" y="13716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Daytime composite maps of SST - Reynolds </a:t>
            </a:r>
          </a:p>
          <a:p>
            <a:r>
              <a:rPr lang="en-US" sz="1200" b="1" dirty="0" smtClean="0"/>
              <a:t>produced  from VIIRS data with Conventional  </a:t>
            </a:r>
            <a:r>
              <a:rPr lang="en-US" sz="1200" b="1" dirty="0" err="1" smtClean="0"/>
              <a:t>Regressionand</a:t>
            </a:r>
            <a:r>
              <a:rPr lang="en-US" sz="1200" b="1" dirty="0" smtClean="0"/>
              <a:t> incremental Regression algorithms</a:t>
            </a:r>
            <a:endParaRPr lang="en-US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774979" y="3821668"/>
            <a:ext cx="2530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Conventional Regression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1200" y="5955268"/>
            <a:ext cx="2415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Incremental Regression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999747"/>
            <a:ext cx="2971800" cy="7820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79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639762"/>
            <a:ext cx="91440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 Rapid Cloud Mask Algorithm </a:t>
            </a:r>
          </a:p>
          <a:p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for </a:t>
            </a:r>
            <a:r>
              <a:rPr lang="en-US" sz="2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Suomi</a:t>
            </a:r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NPP VIIRS Imagery EDRs</a:t>
            </a:r>
            <a:b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Mark Piper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Exelis Visual Information Solutions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Boulder, Colorado</a:t>
            </a:r>
            <a:endParaRPr lang="en-US" sz="1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76200" y="1905000"/>
            <a:ext cx="46482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800" kern="0" dirty="0" smtClean="0">
                <a:solidFill>
                  <a:srgbClr val="333399"/>
                </a:solidFill>
                <a:latin typeface="Arial"/>
              </a:rPr>
              <a:t>A cloud mask algorithm, based on the Landsat 7 ACCA, has been adapted for VIIRS Imagery EDRs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Provides a quick assessment of the cloud cover in a </a:t>
            </a: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VIIRS Imagery EDR at 350 m resolution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Less accurate and less detailed than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 the VIIRS Cloud Mask Intermediate Product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5867800"/>
            <a:ext cx="3733800" cy="9825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24400" y="533400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A comparison of the rapid cloud mask algorithm with information from the VIIRS Cloud Mask IP.</a:t>
            </a:r>
            <a:endParaRPr lang="en-US" sz="1400" i="1" dirty="0"/>
          </a:p>
        </p:txBody>
      </p:sp>
      <p:pic>
        <p:nvPicPr>
          <p:cNvPr id="1026" name="Picture 2" descr="C:\Users\mpiper\conferences\2013\NSC\poster\vibcm-vcmip-comparison-small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24400" y="2057400"/>
            <a:ext cx="4251958" cy="329184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6200" y="639241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91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lank">
  <a:themeElements>
    <a:clrScheme name="rayppt03 1">
      <a:dk1>
        <a:srgbClr val="000000"/>
      </a:dk1>
      <a:lt1>
        <a:srgbClr val="FFFFFF"/>
      </a:lt1>
      <a:dk2>
        <a:srgbClr val="000000"/>
      </a:dk2>
      <a:lt2>
        <a:srgbClr val="AC9F89"/>
      </a:lt2>
      <a:accent1>
        <a:srgbClr val="95A289"/>
      </a:accent1>
      <a:accent2>
        <a:srgbClr val="DAD9AD"/>
      </a:accent2>
      <a:accent3>
        <a:srgbClr val="FFFFFF"/>
      </a:accent3>
      <a:accent4>
        <a:srgbClr val="000000"/>
      </a:accent4>
      <a:accent5>
        <a:srgbClr val="C8CEC4"/>
      </a:accent5>
      <a:accent6>
        <a:srgbClr val="C5C49C"/>
      </a:accent6>
      <a:hlink>
        <a:srgbClr val="7C96A1"/>
      </a:hlink>
      <a:folHlink>
        <a:srgbClr val="CE1126"/>
      </a:folHlink>
    </a:clrScheme>
    <a:fontScheme name="rayppt0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230188" marR="0" indent="-230188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1"/>
          </a:buClr>
          <a:buSzPct val="110000"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230188" marR="0" indent="-230188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1"/>
          </a:buClr>
          <a:buSzPct val="110000"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ayppt03 1">
        <a:dk1>
          <a:srgbClr val="000000"/>
        </a:dk1>
        <a:lt1>
          <a:srgbClr val="FFFFFF"/>
        </a:lt1>
        <a:dk2>
          <a:srgbClr val="000000"/>
        </a:dk2>
        <a:lt2>
          <a:srgbClr val="AC9F89"/>
        </a:lt2>
        <a:accent1>
          <a:srgbClr val="95A289"/>
        </a:accent1>
        <a:accent2>
          <a:srgbClr val="DAD9AD"/>
        </a:accent2>
        <a:accent3>
          <a:srgbClr val="FFFFFF"/>
        </a:accent3>
        <a:accent4>
          <a:srgbClr val="000000"/>
        </a:accent4>
        <a:accent5>
          <a:srgbClr val="C8CEC4"/>
        </a:accent5>
        <a:accent6>
          <a:srgbClr val="C5C49C"/>
        </a:accent6>
        <a:hlink>
          <a:srgbClr val="7C96A1"/>
        </a:hlink>
        <a:folHlink>
          <a:srgbClr val="CE112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1515</TotalTime>
  <Words>6468</Words>
  <Application>Microsoft Office PowerPoint</Application>
  <PresentationFormat>On-screen Show (4:3)</PresentationFormat>
  <Paragraphs>924</Paragraphs>
  <Slides>58</Slides>
  <Notes>50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3" baseType="lpstr">
      <vt:lpstr>Office Theme</vt:lpstr>
      <vt:lpstr>1_Default Design</vt:lpstr>
      <vt:lpstr>1_Office Theme</vt:lpstr>
      <vt:lpstr>Blank</vt:lpstr>
      <vt:lpstr>Equation</vt:lpstr>
      <vt:lpstr>PowerPoint Presentation</vt:lpstr>
      <vt:lpstr>NSC-2013 Poster Plan (NCWCP atrium)</vt:lpstr>
      <vt:lpstr>PowerPoint Presentation</vt:lpstr>
      <vt:lpstr>PowerPoint Presentation</vt:lpstr>
      <vt:lpstr>PowerPoint Presentation</vt:lpstr>
      <vt:lpstr> LARGE WILDFIRE GROWTH DAYS AND  DRY SLOTS IN THE UNITED STATES </vt:lpstr>
      <vt:lpstr>PowerPoint Presentation</vt:lpstr>
      <vt:lpstr>  Incremental Regression SST Algorithm for NPP VIIRS within the ACSPO NOAA/NESDIS/STAR, College Park, MD  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Suomi NPP (SNPP) VIIRS Active Fire Data for Fire Management and Fire Weather Applications Evan Ellicott Department of Geographical Sciences, University of Maryland, College Park, MD</vt:lpstr>
      <vt:lpstr>PowerPoint Presentation</vt:lpstr>
      <vt:lpstr>PowerPoint Presentation</vt:lpstr>
      <vt:lpstr>Overview of the GOES-R Proving Ground Activities at the National Hurricane Center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Near-Real-Time Proxy ABI Products for GOES-R User Readiness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Coastal Diurnal Warming Study through In-situ and Satellite data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Near-Real-Time Proxy ABI Products for GOES-R User Readiness</dc:title>
  <dc:creator>mmiglin</dc:creator>
  <cp:lastModifiedBy>Tim Schmit</cp:lastModifiedBy>
  <cp:revision>18</cp:revision>
  <dcterms:created xsi:type="dcterms:W3CDTF">2013-04-02T16:27:56Z</dcterms:created>
  <dcterms:modified xsi:type="dcterms:W3CDTF">2013-04-05T20:25:05Z</dcterms:modified>
</cp:coreProperties>
</file>