
<file path=[Content_Types].xml><?xml version="1.0" encoding="utf-8"?>
<Types xmlns="http://schemas.openxmlformats.org/package/2006/content-types">
  <Default Extension="png" ContentType="image/png"/>
  <Default Extension="mov" ContentType="vide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media2.gif" ContentType="video/unknown"/>
  <Override PartName="/ppt/media/media3.gif" ContentType="video/unknown"/>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10" r:id="rId6"/>
    <p:sldMasterId id="2147483722" r:id="rId7"/>
  </p:sldMasterIdLst>
  <p:notesMasterIdLst>
    <p:notesMasterId r:id="rId28"/>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varScale="1">
        <p:scale>
          <a:sx n="151" d="100"/>
          <a:sy n="151" d="100"/>
        </p:scale>
        <p:origin x="-108" y="-31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6B86CD-45EA-4B03-AA62-A5F093C22613}" type="datetimeFigureOut">
              <a:rPr lang="en-US" smtClean="0"/>
              <a:t>12/1/2015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FE245C-8290-44AC-A4E7-C60364055BCF}" type="slidenum">
              <a:rPr lang="en-US" smtClean="0"/>
              <a:t>‹#›</a:t>
            </a:fld>
            <a:endParaRPr lang="en-US"/>
          </a:p>
        </p:txBody>
      </p:sp>
    </p:spTree>
    <p:extLst>
      <p:ext uri="{BB962C8B-B14F-4D97-AF65-F5344CB8AC3E}">
        <p14:creationId xmlns:p14="http://schemas.microsoft.com/office/powerpoint/2010/main" val="2842621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dirty="0">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Animations at: ftp://ftp.ssec.wisc.edu/ABI/LM2015</a:t>
            </a:r>
          </a:p>
          <a:p>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99235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E71930-67A8-476B-A9AE-3B0BA3F71442}" type="slidenum">
              <a:rPr lang="en-US" altLang="en-US" smtClean="0">
                <a:solidFill>
                  <a:srgbClr val="000000"/>
                </a:solidFill>
              </a:rPr>
              <a:pPr eaLnBrk="1" hangingPunct="1"/>
              <a:t>3</a:t>
            </a:fld>
            <a:endParaRPr lang="en-US" altLang="en-US" smtClean="0">
              <a:solidFill>
                <a:srgbClr val="000000"/>
              </a:solidFill>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Igor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5DE2F2-A303-4097-A407-AE33DF437C21}" type="slidenum">
              <a:rPr lang="en-US" altLang="en-US">
                <a:solidFill>
                  <a:prstClr val="black"/>
                </a:solidFill>
              </a:rPr>
              <a:pPr eaLnBrk="1" hangingPunct="1"/>
              <a:t>4</a:t>
            </a:fld>
            <a:endParaRPr lang="en-US" altLang="en-US">
              <a:solidFill>
                <a:prstClr val="black"/>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en-US" smtClean="0">
                <a:latin typeface="Arial"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http://cimss.ssec.wisc.edu/goes/srsor2015/GOES-14_SRSOR.html</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005137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Datasets are used not just for KPP, but level 2 processing as well. </a:t>
            </a:r>
            <a:endParaRPr lang="en-US" dirty="0"/>
          </a:p>
        </p:txBody>
      </p:sp>
      <p:sp>
        <p:nvSpPr>
          <p:cNvPr id="4" name="Slide Number Placeholder 3"/>
          <p:cNvSpPr>
            <a:spLocks noGrp="1"/>
          </p:cNvSpPr>
          <p:nvPr>
            <p:ph type="sldNum" sz="quarter" idx="10"/>
          </p:nvPr>
        </p:nvSpPr>
        <p:spPr/>
        <p:txBody>
          <a:bodyPr/>
          <a:lstStyle/>
          <a:p>
            <a:fld id="{FBB7BDA7-C5DC-4BA4-AAC8-8C040661931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562619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a:t>
            </a:r>
            <a:r>
              <a:rPr lang="en-US" baseline="0" dirty="0" smtClean="0"/>
              <a:t> UTC. 28-Oct-2015. </a:t>
            </a:r>
            <a:r>
              <a:rPr lang="en-US" dirty="0" smtClean="0"/>
              <a:t>11-bit </a:t>
            </a:r>
            <a:r>
              <a:rPr lang="en-US" baseline="0" dirty="0" smtClean="0"/>
              <a:t> </a:t>
            </a:r>
            <a:r>
              <a:rPr lang="en-US" dirty="0" smtClean="0"/>
              <a:t>enhancement</a:t>
            </a:r>
          </a:p>
          <a:p>
            <a:endParaRPr lang="en-US" dirty="0"/>
          </a:p>
        </p:txBody>
      </p:sp>
      <p:sp>
        <p:nvSpPr>
          <p:cNvPr id="4" name="Slide Number Placeholder 3"/>
          <p:cNvSpPr>
            <a:spLocks noGrp="1"/>
          </p:cNvSpPr>
          <p:nvPr>
            <p:ph type="sldNum" sz="quarter" idx="10"/>
          </p:nvPr>
        </p:nvSpPr>
        <p:spPr/>
        <p:txBody>
          <a:bodyPr/>
          <a:lstStyle/>
          <a:p>
            <a:fld id="{FBB7BDA7-C5DC-4BA4-AAC8-8C040661931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95170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GOES-West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33792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GOES-East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712780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Tim</a:t>
            </a:r>
            <a:r>
              <a:rPr lang="en-US" sz="1200" baseline="0" dirty="0" smtClean="0">
                <a:solidFill>
                  <a:srgbClr val="FFFFFF"/>
                </a:solidFill>
              </a:rPr>
              <a:t> Schmit, ASPB</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https://ams.confex.com/ams/95Annual/webprogram/Paper265203.html   </a:t>
            </a:r>
            <a:r>
              <a:rPr lang="en-US" baseline="0" dirty="0" smtClean="0"/>
              <a:t>ABI = Advanced Baseline Imager</a:t>
            </a:r>
            <a:endParaRPr lang="en-US" dirty="0" smtClean="0"/>
          </a:p>
          <a:p>
            <a:endParaRPr lang="en-US" dirty="0" smtClean="0"/>
          </a:p>
          <a:p>
            <a:r>
              <a:rPr lang="en-US" dirty="0" smtClean="0"/>
              <a:t>Other new </a:t>
            </a:r>
            <a:r>
              <a:rPr lang="en-US" sz="1200" i="1" kern="0" dirty="0" err="1" smtClean="0">
                <a:solidFill>
                  <a:srgbClr val="000000"/>
                </a:solidFill>
                <a:ea typeface="Arial"/>
                <a:cs typeface="Arial"/>
                <a:sym typeface="Arial"/>
                <a:rtl val="0"/>
              </a:rPr>
              <a:t>webapps</a:t>
            </a:r>
            <a:r>
              <a:rPr lang="en-US" sz="1200" i="1" kern="0" dirty="0" smtClean="0">
                <a:solidFill>
                  <a:srgbClr val="000000"/>
                </a:solidFill>
                <a:ea typeface="Arial"/>
                <a:cs typeface="Arial"/>
                <a:sym typeface="Arial"/>
                <a:rtl val="0"/>
              </a:rPr>
              <a:t>:  one to change both the spatial and temporal sampling and the other only the pixel sampling  </a:t>
            </a:r>
            <a:endParaRPr lang="en-US" dirty="0"/>
          </a:p>
        </p:txBody>
      </p:sp>
      <p:sp>
        <p:nvSpPr>
          <p:cNvPr id="4" name="Slide Number Placeholder 3"/>
          <p:cNvSpPr>
            <a:spLocks noGrp="1"/>
          </p:cNvSpPr>
          <p:nvPr>
            <p:ph type="sldNum" sz="quarter" idx="10"/>
          </p:nvPr>
        </p:nvSpPr>
        <p:spPr/>
        <p:txBody>
          <a:bodyPr/>
          <a:lstStyle/>
          <a:p>
            <a:fld id="{200991F8-E4FF-497C-97F1-314C1106722E}" type="slidenum">
              <a:rPr lang="en-US">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11785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441912-C674-4D0E-B86F-6EA0E841CD73}"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9ABA8-013C-4CA5-9BE5-2D9F5AE2D4F3}" type="slidenum">
              <a:rPr lang="en-US" smtClean="0"/>
              <a:t>‹#›</a:t>
            </a:fld>
            <a:endParaRPr lang="en-US"/>
          </a:p>
        </p:txBody>
      </p:sp>
    </p:spTree>
    <p:extLst>
      <p:ext uri="{BB962C8B-B14F-4D97-AF65-F5344CB8AC3E}">
        <p14:creationId xmlns:p14="http://schemas.microsoft.com/office/powerpoint/2010/main" val="2806042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441912-C674-4D0E-B86F-6EA0E841CD73}"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9ABA8-013C-4CA5-9BE5-2D9F5AE2D4F3}" type="slidenum">
              <a:rPr lang="en-US" smtClean="0"/>
              <a:t>‹#›</a:t>
            </a:fld>
            <a:endParaRPr lang="en-US"/>
          </a:p>
        </p:txBody>
      </p:sp>
    </p:spTree>
    <p:extLst>
      <p:ext uri="{BB962C8B-B14F-4D97-AF65-F5344CB8AC3E}">
        <p14:creationId xmlns:p14="http://schemas.microsoft.com/office/powerpoint/2010/main" val="1184791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441912-C674-4D0E-B86F-6EA0E841CD73}"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9ABA8-013C-4CA5-9BE5-2D9F5AE2D4F3}" type="slidenum">
              <a:rPr lang="en-US" smtClean="0"/>
              <a:t>‹#›</a:t>
            </a:fld>
            <a:endParaRPr lang="en-US"/>
          </a:p>
        </p:txBody>
      </p:sp>
    </p:spTree>
    <p:extLst>
      <p:ext uri="{BB962C8B-B14F-4D97-AF65-F5344CB8AC3E}">
        <p14:creationId xmlns:p14="http://schemas.microsoft.com/office/powerpoint/2010/main" val="1713295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440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8747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123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7965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276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7312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744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813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441912-C674-4D0E-B86F-6EA0E841CD73}"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9ABA8-013C-4CA5-9BE5-2D9F5AE2D4F3}" type="slidenum">
              <a:rPr lang="en-US" smtClean="0"/>
              <a:t>‹#›</a:t>
            </a:fld>
            <a:endParaRPr lang="en-US"/>
          </a:p>
        </p:txBody>
      </p:sp>
    </p:spTree>
    <p:extLst>
      <p:ext uri="{BB962C8B-B14F-4D97-AF65-F5344CB8AC3E}">
        <p14:creationId xmlns:p14="http://schemas.microsoft.com/office/powerpoint/2010/main" val="1678621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704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3562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9923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11/24/2015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597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11/24/2015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614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11/24/2015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527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CF25A4-F5FA-40D5-816E-1FA9F5F757D7}" type="datetimeFigureOut">
              <a:rPr lang="en-US" smtClean="0">
                <a:solidFill>
                  <a:prstClr val="black">
                    <a:tint val="75000"/>
                  </a:prstClr>
                </a:solidFill>
              </a:rPr>
              <a:pPr/>
              <a:t>11/24/2015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200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CF25A4-F5FA-40D5-816E-1FA9F5F757D7}" type="datetimeFigureOut">
              <a:rPr lang="en-US" smtClean="0">
                <a:solidFill>
                  <a:prstClr val="black">
                    <a:tint val="75000"/>
                  </a:prstClr>
                </a:solidFill>
              </a:rPr>
              <a:pPr/>
              <a:t>11/24/2015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556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CF25A4-F5FA-40D5-816E-1FA9F5F757D7}" type="datetimeFigureOut">
              <a:rPr lang="en-US" smtClean="0">
                <a:solidFill>
                  <a:prstClr val="black">
                    <a:tint val="75000"/>
                  </a:prstClr>
                </a:solidFill>
              </a:rPr>
              <a:pPr/>
              <a:t>11/24/2015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729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CF25A4-F5FA-40D5-816E-1FA9F5F757D7}" type="datetimeFigureOut">
              <a:rPr lang="en-US" smtClean="0">
                <a:solidFill>
                  <a:prstClr val="black">
                    <a:tint val="75000"/>
                  </a:prstClr>
                </a:solidFill>
              </a:rPr>
              <a:pPr/>
              <a:t>11/24/2015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268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441912-C674-4D0E-B86F-6EA0E841CD73}"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9ABA8-013C-4CA5-9BE5-2D9F5AE2D4F3}" type="slidenum">
              <a:rPr lang="en-US" smtClean="0"/>
              <a:t>‹#›</a:t>
            </a:fld>
            <a:endParaRPr lang="en-US"/>
          </a:p>
        </p:txBody>
      </p:sp>
    </p:spTree>
    <p:extLst>
      <p:ext uri="{BB962C8B-B14F-4D97-AF65-F5344CB8AC3E}">
        <p14:creationId xmlns:p14="http://schemas.microsoft.com/office/powerpoint/2010/main" val="2902256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CF25A4-F5FA-40D5-816E-1FA9F5F757D7}" type="datetimeFigureOut">
              <a:rPr lang="en-US" smtClean="0">
                <a:solidFill>
                  <a:prstClr val="black">
                    <a:tint val="75000"/>
                  </a:prstClr>
                </a:solidFill>
              </a:rPr>
              <a:pPr/>
              <a:t>11/24/2015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347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CF25A4-F5FA-40D5-816E-1FA9F5F757D7}" type="datetimeFigureOut">
              <a:rPr lang="en-US" smtClean="0">
                <a:solidFill>
                  <a:prstClr val="black">
                    <a:tint val="75000"/>
                  </a:prstClr>
                </a:solidFill>
              </a:rPr>
              <a:pPr/>
              <a:t>11/24/2015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089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11/24/2015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64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CF25A4-F5FA-40D5-816E-1FA9F5F757D7}" type="datetimeFigureOut">
              <a:rPr lang="en-US" smtClean="0">
                <a:solidFill>
                  <a:prstClr val="black">
                    <a:tint val="75000"/>
                  </a:prstClr>
                </a:solidFill>
              </a:rPr>
              <a:pPr/>
              <a:t>11/24/2015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3545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70184-9F19-4EEF-A65B-2622B31494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274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0F6A53-163A-4B57-A8B5-67D76E5048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3558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D0B5A6-159F-4B7F-A168-C8558F5C6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659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62E8A0-679F-4416-9C9D-DBD1CF8FD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19266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698580-265A-474D-A709-E47E8F3D9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4887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179660-1300-44B2-877C-90E753D16D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508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441912-C674-4D0E-B86F-6EA0E841CD73}" type="datetimeFigureOut">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9ABA8-013C-4CA5-9BE5-2D9F5AE2D4F3}" type="slidenum">
              <a:rPr lang="en-US" smtClean="0"/>
              <a:t>‹#›</a:t>
            </a:fld>
            <a:endParaRPr lang="en-US"/>
          </a:p>
        </p:txBody>
      </p:sp>
    </p:spTree>
    <p:extLst>
      <p:ext uri="{BB962C8B-B14F-4D97-AF65-F5344CB8AC3E}">
        <p14:creationId xmlns:p14="http://schemas.microsoft.com/office/powerpoint/2010/main" val="1758376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6E8577-DCC8-4820-8F87-DD36B0A782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3268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A18B30-6CBA-4936-B470-011E9C00A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1993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ED6C59-F5DF-4F1F-8A20-1753691D9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7960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396EF9-E80E-4BBF-B38A-2191A84C19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2255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814E92-3EC6-4E36-AC2F-2E4B6099F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990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120061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31963085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22836041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569903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124653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441912-C674-4D0E-B86F-6EA0E841CD73}" type="datetimeFigureOut">
              <a:rPr lang="en-US" smtClean="0"/>
              <a:t>12/1/2015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49ABA8-013C-4CA5-9BE5-2D9F5AE2D4F3}" type="slidenum">
              <a:rPr lang="en-US" smtClean="0"/>
              <a:t>‹#›</a:t>
            </a:fld>
            <a:endParaRPr lang="en-US"/>
          </a:p>
        </p:txBody>
      </p:sp>
    </p:spTree>
    <p:extLst>
      <p:ext uri="{BB962C8B-B14F-4D97-AF65-F5344CB8AC3E}">
        <p14:creationId xmlns:p14="http://schemas.microsoft.com/office/powerpoint/2010/main" val="34948651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4281769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35615940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28926131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18881256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33199644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4596467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29997574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27821444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11/24/2015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41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11/24/2015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343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441912-C674-4D0E-B86F-6EA0E841CD73}" type="datetimeFigureOut">
              <a:rPr lang="en-US" smtClean="0"/>
              <a:t>12/1/2015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49ABA8-013C-4CA5-9BE5-2D9F5AE2D4F3}" type="slidenum">
              <a:rPr lang="en-US" smtClean="0"/>
              <a:t>‹#›</a:t>
            </a:fld>
            <a:endParaRPr lang="en-US"/>
          </a:p>
        </p:txBody>
      </p:sp>
    </p:spTree>
    <p:extLst>
      <p:ext uri="{BB962C8B-B14F-4D97-AF65-F5344CB8AC3E}">
        <p14:creationId xmlns:p14="http://schemas.microsoft.com/office/powerpoint/2010/main" val="2179570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11/24/2015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05912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11/24/2015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0984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A64706-E4EE-496B-A73E-841EB96157F8}" type="datetimeFigureOut">
              <a:rPr lang="en-US" smtClean="0">
                <a:solidFill>
                  <a:prstClr val="black">
                    <a:tint val="75000"/>
                  </a:prstClr>
                </a:solidFill>
              </a:rPr>
              <a:pPr/>
              <a:t>11/24/2015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00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A64706-E4EE-496B-A73E-841EB96157F8}" type="datetimeFigureOut">
              <a:rPr lang="en-US" smtClean="0">
                <a:solidFill>
                  <a:prstClr val="black">
                    <a:tint val="75000"/>
                  </a:prstClr>
                </a:solidFill>
              </a:rPr>
              <a:pPr/>
              <a:t>11/24/2015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2490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64706-E4EE-496B-A73E-841EB96157F8}" type="datetimeFigureOut">
              <a:rPr lang="en-US" smtClean="0">
                <a:solidFill>
                  <a:prstClr val="black">
                    <a:tint val="75000"/>
                  </a:prstClr>
                </a:solidFill>
              </a:rPr>
              <a:pPr/>
              <a:t>11/24/2015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1076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11/24/2015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3312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11/24/2015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144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11/24/2015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2782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11/24/2015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5770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49B2FE-FFC6-4986-9EB8-3C3847B88B1F}" type="datetime1">
              <a:rPr lang="en-US" smtClean="0">
                <a:solidFill>
                  <a:prstClr val="black">
                    <a:tint val="75000"/>
                  </a:prstClr>
                </a:solidFill>
              </a:rPr>
              <a:pPr/>
              <a:t>11/24/2015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501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41912-C674-4D0E-B86F-6EA0E841CD73}" type="datetimeFigureOut">
              <a:rPr lang="en-US" smtClean="0"/>
              <a:t>12/1/2015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49ABA8-013C-4CA5-9BE5-2D9F5AE2D4F3}" type="slidenum">
              <a:rPr lang="en-US" smtClean="0"/>
              <a:t>‹#›</a:t>
            </a:fld>
            <a:endParaRPr lang="en-US"/>
          </a:p>
        </p:txBody>
      </p:sp>
    </p:spTree>
    <p:extLst>
      <p:ext uri="{BB962C8B-B14F-4D97-AF65-F5344CB8AC3E}">
        <p14:creationId xmlns:p14="http://schemas.microsoft.com/office/powerpoint/2010/main" val="40859321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A3B49F-8821-433B-9455-C8FBCABB38DA}" type="datetime1">
              <a:rPr lang="en-US" smtClean="0">
                <a:solidFill>
                  <a:prstClr val="black">
                    <a:tint val="75000"/>
                  </a:prstClr>
                </a:solidFill>
              </a:rPr>
              <a:pPr/>
              <a:t>11/24/2015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5130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BA7846-9B77-43B6-B5BF-A8CDECABEA7F}" type="datetime1">
              <a:rPr lang="en-US" smtClean="0">
                <a:solidFill>
                  <a:prstClr val="black">
                    <a:tint val="75000"/>
                  </a:prstClr>
                </a:solidFill>
              </a:rPr>
              <a:pPr/>
              <a:t>11/24/2015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3678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9D14B6-0992-4B37-BFAB-D2E399153B54}" type="datetime1">
              <a:rPr lang="en-US" smtClean="0">
                <a:solidFill>
                  <a:prstClr val="black">
                    <a:tint val="75000"/>
                  </a:prstClr>
                </a:solidFill>
              </a:rPr>
              <a:pPr/>
              <a:t>11/24/2015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1054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22CAD6-A3F6-4EA4-813B-B81A01E63111}" type="datetime1">
              <a:rPr lang="en-US" smtClean="0">
                <a:solidFill>
                  <a:prstClr val="black">
                    <a:tint val="75000"/>
                  </a:prstClr>
                </a:solidFill>
              </a:rPr>
              <a:pPr/>
              <a:t>11/24/2015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8070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77DA87-56CF-48EF-9C29-943E10A21E67}" type="datetime1">
              <a:rPr lang="en-US" smtClean="0">
                <a:solidFill>
                  <a:prstClr val="black">
                    <a:tint val="75000"/>
                  </a:prstClr>
                </a:solidFill>
              </a:rPr>
              <a:pPr/>
              <a:t>11/24/2015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6736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E6A536-4EB0-4B91-A5F2-8468D41F9392}" type="datetime1">
              <a:rPr lang="en-US" smtClean="0">
                <a:solidFill>
                  <a:prstClr val="black">
                    <a:tint val="75000"/>
                  </a:prstClr>
                </a:solidFill>
              </a:rPr>
              <a:pPr/>
              <a:t>11/24/2015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1244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F58E29-7CF2-4543-A75C-611868CA8AAB}" type="datetime1">
              <a:rPr lang="en-US" smtClean="0">
                <a:solidFill>
                  <a:prstClr val="black">
                    <a:tint val="75000"/>
                  </a:prstClr>
                </a:solidFill>
              </a:rPr>
              <a:pPr/>
              <a:t>11/24/2015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3496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D8C1DA-5203-4BCF-BA0F-12ACA4428452}" type="datetime1">
              <a:rPr lang="en-US" smtClean="0">
                <a:solidFill>
                  <a:prstClr val="black">
                    <a:tint val="75000"/>
                  </a:prstClr>
                </a:solidFill>
              </a:rPr>
              <a:pPr/>
              <a:t>11/24/2015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1274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7E124-5954-41E6-AB97-D589C3520481}" type="datetime1">
              <a:rPr lang="en-US" smtClean="0">
                <a:solidFill>
                  <a:prstClr val="black">
                    <a:tint val="75000"/>
                  </a:prstClr>
                </a:solidFill>
              </a:rPr>
              <a:pPr/>
              <a:t>11/24/2015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0264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4E26AD-1E06-4A68-AF01-EF74AF95C013}" type="datetime1">
              <a:rPr lang="en-US" smtClean="0">
                <a:solidFill>
                  <a:prstClr val="black">
                    <a:tint val="75000"/>
                  </a:prstClr>
                </a:solidFill>
              </a:rPr>
              <a:pPr/>
              <a:t>11/24/2015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071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441912-C674-4D0E-B86F-6EA0E841CD73}" type="datetimeFigureOut">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9ABA8-013C-4CA5-9BE5-2D9F5AE2D4F3}" type="slidenum">
              <a:rPr lang="en-US" smtClean="0"/>
              <a:t>‹#›</a:t>
            </a:fld>
            <a:endParaRPr lang="en-US"/>
          </a:p>
        </p:txBody>
      </p:sp>
    </p:spTree>
    <p:extLst>
      <p:ext uri="{BB962C8B-B14F-4D97-AF65-F5344CB8AC3E}">
        <p14:creationId xmlns:p14="http://schemas.microsoft.com/office/powerpoint/2010/main" val="6464079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98107753-D669-4EA0-8649-D481134A4139}" type="datetime1">
              <a:rPr lang="en-US" smtClean="0">
                <a:solidFill>
                  <a:srgbClr val="000000"/>
                </a:solidFill>
              </a:rPr>
              <a:pPr>
                <a:defRPr/>
              </a:pPr>
              <a:t>11/24/2015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9734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441912-C674-4D0E-B86F-6EA0E841CD73}" type="datetimeFigureOut">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9ABA8-013C-4CA5-9BE5-2D9F5AE2D4F3}" type="slidenum">
              <a:rPr lang="en-US" smtClean="0"/>
              <a:t>‹#›</a:t>
            </a:fld>
            <a:endParaRPr lang="en-US"/>
          </a:p>
        </p:txBody>
      </p:sp>
    </p:spTree>
    <p:extLst>
      <p:ext uri="{BB962C8B-B14F-4D97-AF65-F5344CB8AC3E}">
        <p14:creationId xmlns:p14="http://schemas.microsoft.com/office/powerpoint/2010/main" val="509016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41912-C674-4D0E-B86F-6EA0E841CD73}" type="datetimeFigureOut">
              <a:rPr lang="en-US" smtClean="0"/>
              <a:t>12/1/2015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9ABA8-013C-4CA5-9BE5-2D9F5AE2D4F3}" type="slidenum">
              <a:rPr lang="en-US" smtClean="0"/>
              <a:t>‹#›</a:t>
            </a:fld>
            <a:endParaRPr lang="en-US"/>
          </a:p>
        </p:txBody>
      </p:sp>
    </p:spTree>
    <p:extLst>
      <p:ext uri="{BB962C8B-B14F-4D97-AF65-F5344CB8AC3E}">
        <p14:creationId xmlns:p14="http://schemas.microsoft.com/office/powerpoint/2010/main" val="2702871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62663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F25A4-F5FA-40D5-816E-1FA9F5F757D7}" type="datetimeFigureOut">
              <a:rPr lang="en-US" smtClean="0">
                <a:solidFill>
                  <a:prstClr val="black">
                    <a:tint val="75000"/>
                  </a:prstClr>
                </a:solidFill>
              </a:rPr>
              <a:pPr/>
              <a:t>11/24/2015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E05460-884F-4FC8-8211-285B827A4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2929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63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B4B19567-0D33-4885-8A69-EC22885C3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180281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4663990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64706-E4EE-496B-A73E-841EB96157F8}" type="datetimeFigureOut">
              <a:rPr lang="en-US" smtClean="0">
                <a:solidFill>
                  <a:prstClr val="black">
                    <a:tint val="75000"/>
                  </a:prstClr>
                </a:solidFill>
              </a:rPr>
              <a:pPr/>
              <a:t>11/24/2015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47508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8CCF5-7AD3-4B29-B453-366674753998}" type="datetime1">
              <a:rPr lang="en-US" smtClean="0">
                <a:solidFill>
                  <a:prstClr val="black">
                    <a:tint val="75000"/>
                  </a:prstClr>
                </a:solidFill>
              </a:rPr>
              <a:pPr/>
              <a:t>11/24/2015</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A48B6-EEDB-4FDE-8E4C-7D20CD40EB3C}"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227121511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image" Target="../media/image28.JPG"/><Relationship Id="rId5" Type="http://schemas.openxmlformats.org/officeDocument/2006/relationships/hyperlink" Target="http://cimss.ssec.wisc.edu/education/goesr" TargetMode="Externa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hyperlink" Target="006_600x800_GOES_B1_VIS_SR_animated_14140_203000_182_14141_022500_182_EB_TSTORM2.mp4" TargetMode="External"/><Relationship Id="rId13" Type="http://schemas.openxmlformats.org/officeDocument/2006/relationships/hyperlink" Target="011_1080x1920_GOES_B1_MARIEZ_animated_2014237_134600_182_2014238_021900_182_EB_TSTORM2.mp4" TargetMode="External"/><Relationship Id="rId3" Type="http://schemas.openxmlformats.org/officeDocument/2006/relationships/hyperlink" Target="001_Video_09_BAMS2014_800x1000_GOES_B1_RIM_FIRE_animated_2013234_150000_182_2013234_200000_182_X.mp4" TargetMode="External"/><Relationship Id="rId7" Type="http://schemas.openxmlformats.org/officeDocument/2006/relationships/hyperlink" Target="150519_goes15_goes14_goes13_visible_Texas_severe_thunderstorms_anim.mp4" TargetMode="External"/><Relationship Id="rId12" Type="http://schemas.openxmlformats.org/officeDocument/2006/relationships/hyperlink" Target="010_1078x958_GOES_B1_CONV_TX_animated_2014144_111500_182_2014145_020000_182_EB_TSTORM2.mp4" TargetMode="External"/><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hyperlink" Target="004_Video_06_BAMS2014_GOES14_sandwich_larger.mp4" TargetMode="External"/><Relationship Id="rId11" Type="http://schemas.openxmlformats.org/officeDocument/2006/relationships/hyperlink" Target="009_Video_03_BAMS2014_800x1000_GOES_B1_FOG_PA_animated_2013232_111500_182_2013232_151500_182_FOG_DAN.mp4" TargetMode="External"/><Relationship Id="rId5" Type="http://schemas.openxmlformats.org/officeDocument/2006/relationships/hyperlink" Target="003_Video_08_BAMS2014_GOES14_VIS_IR2_19AUG2013loop_redo.mp4" TargetMode="External"/><Relationship Id="rId10" Type="http://schemas.openxmlformats.org/officeDocument/2006/relationships/hyperlink" Target="008_860x1060_GOES_B1_SRSOR_OHIO_animated_2013163_201500_182_2013164_005700_182_X.mp4" TargetMode="External"/><Relationship Id="rId4" Type="http://schemas.openxmlformats.org/officeDocument/2006/relationships/hyperlink" Target="002_S34_Video_05_800x900_GOES_B2_RSRSO_FIRES_OR_ID_animated_2012253_180000_182_2012253_220000_182_IR2TEMP.mov" TargetMode="External"/><Relationship Id="rId9" Type="http://schemas.openxmlformats.org/officeDocument/2006/relationships/hyperlink" Target="007_GOES14_IR_2panel_1_vs_15.mov" TargetMode="External"/><Relationship Id="rId14" Type="http://schemas.openxmlformats.org/officeDocument/2006/relationships/hyperlink" Target="GOES14_animation_Sandy_visible_2min.mp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hyperlink" Target="http://cimss.ssec.wisc.edu/goes/srsor/GOES-14_SRSOR.html" TargetMode="External"/><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10.gif"/><Relationship Id="rId5" Type="http://schemas.openxmlformats.org/officeDocument/2006/relationships/hyperlink" Target="http://cimss.ssec.wisc.edu/goes/srsor2014/GOES-14_SRSOR.html" TargetMode="External"/><Relationship Id="rId4" Type="http://schemas.openxmlformats.org/officeDocument/2006/relationships/hyperlink" Target="http://cimss.ssec.wisc.edu/goes/srsor2013/GOES-14_SRSOR.html"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gif"/><Relationship Id="rId1" Type="http://schemas.microsoft.com/office/2007/relationships/media" Target="../media/media2.gi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3.gif"/><Relationship Id="rId1" Type="http://schemas.microsoft.com/office/2007/relationships/media" Target="../media/media3.gif"/><Relationship Id="rId5" Type="http://schemas.openxmlformats.org/officeDocument/2006/relationships/image" Target="../media/image14.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304799" y="1219200"/>
            <a:ext cx="86963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000" dirty="0" smtClean="0">
                <a:solidFill>
                  <a:srgbClr val="FFFF00"/>
                </a:solidFill>
                <a:latin typeface="Arial Unicode MS" pitchFamily="34" charset="-128"/>
                <a:cs typeface="Times New Roman" pitchFamily="18" charset="0"/>
              </a:rPr>
              <a:t>The ABI on the GOES-R Series:</a:t>
            </a:r>
          </a:p>
          <a:p>
            <a:pPr algn="ctr" fontAlgn="base">
              <a:spcBef>
                <a:spcPct val="0"/>
              </a:spcBef>
              <a:spcAft>
                <a:spcPct val="0"/>
              </a:spcAft>
            </a:pPr>
            <a:r>
              <a:rPr lang="en-US" sz="4000" dirty="0" smtClean="0">
                <a:solidFill>
                  <a:srgbClr val="FFFF00"/>
                </a:solidFill>
                <a:latin typeface="Arial Unicode MS" pitchFamily="34" charset="-128"/>
                <a:cs typeface="Times New Roman" pitchFamily="18" charset="0"/>
              </a:rPr>
              <a:t>Past, Present and Future</a:t>
            </a:r>
            <a:endParaRPr lang="en-US" sz="4000" dirty="0">
              <a:solidFill>
                <a:srgbClr val="FFFF00"/>
              </a:solidFill>
              <a:latin typeface="Arial Unicode MS" pitchFamily="34" charset="-128"/>
              <a:cs typeface="Times New Roman" pitchFamily="18" charset="0"/>
            </a:endParaRPr>
          </a:p>
        </p:txBody>
      </p:sp>
      <p:sp>
        <p:nvSpPr>
          <p:cNvPr id="101379" name="Text Box 3"/>
          <p:cNvSpPr txBox="1">
            <a:spLocks noChangeArrowheads="1"/>
          </p:cNvSpPr>
          <p:nvPr/>
        </p:nvSpPr>
        <p:spPr bwMode="auto">
          <a:xfrm>
            <a:off x="304800" y="2590800"/>
            <a:ext cx="8534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dirty="0">
                <a:solidFill>
                  <a:srgbClr val="FFFFFF"/>
                </a:solidFill>
                <a:latin typeface="Arial Unicode MS" pitchFamily="34" charset="-128"/>
              </a:rPr>
              <a:t>Timothy J. Schmit  (</a:t>
            </a:r>
            <a:r>
              <a:rPr lang="en-US" dirty="0">
                <a:solidFill>
                  <a:srgbClr val="FFFFFF"/>
                </a:solidFill>
              </a:rPr>
              <a:t>tim.j.schmit@noaa.gov</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NOAA/NESDIS/Satellite Applications and </a:t>
            </a:r>
            <a:r>
              <a:rPr lang="en-US" sz="2000" b="1" dirty="0" smtClean="0">
                <a:solidFill>
                  <a:srgbClr val="FFFF00"/>
                </a:solidFill>
                <a:latin typeface="Arial Unicode MS" pitchFamily="34" charset="-128"/>
              </a:rPr>
              <a:t>Research (</a:t>
            </a:r>
            <a:r>
              <a:rPr lang="en-US" sz="2000" b="1" dirty="0" err="1" smtClean="0">
                <a:solidFill>
                  <a:srgbClr val="FFFF00"/>
                </a:solidFill>
                <a:latin typeface="Arial Unicode MS" pitchFamily="34" charset="-128"/>
              </a:rPr>
              <a:t>StAR</a:t>
            </a:r>
            <a:r>
              <a:rPr lang="en-US" sz="2000" b="1" dirty="0" smtClean="0">
                <a:solidFill>
                  <a:srgbClr val="FFFF00"/>
                </a:solidFill>
                <a:latin typeface="Arial Unicode MS" pitchFamily="34" charset="-128"/>
              </a:rPr>
              <a:t>)</a:t>
            </a:r>
            <a:endParaRPr lang="en-US" sz="2000" b="1" dirty="0">
              <a:solidFill>
                <a:srgbClr val="FFFF00"/>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p>
          <a:p>
            <a:pPr algn="ctr" fontAlgn="base">
              <a:spcBef>
                <a:spcPct val="50000"/>
              </a:spcBef>
              <a:spcAft>
                <a:spcPct val="0"/>
              </a:spcAft>
            </a:pPr>
            <a:r>
              <a:rPr lang="en-US" sz="2000" b="1" dirty="0">
                <a:solidFill>
                  <a:srgbClr val="FFFF00"/>
                </a:solidFill>
                <a:latin typeface="Arial Unicode MS" pitchFamily="34" charset="-128"/>
              </a:rPr>
              <a:t>Madison, </a:t>
            </a:r>
            <a:r>
              <a:rPr lang="en-US" sz="2000" b="1" dirty="0" smtClean="0">
                <a:solidFill>
                  <a:srgbClr val="FFFF00"/>
                </a:solidFill>
                <a:latin typeface="Arial Unicode MS" pitchFamily="34" charset="-128"/>
              </a:rPr>
              <a:t>WI</a:t>
            </a:r>
          </a:p>
          <a:p>
            <a:pPr algn="ctr" fontAlgn="base">
              <a:spcBef>
                <a:spcPct val="50000"/>
              </a:spcBef>
              <a:spcAft>
                <a:spcPct val="0"/>
              </a:spcAft>
            </a:pPr>
            <a:r>
              <a:rPr lang="en-US" sz="2000" b="1" dirty="0" smtClean="0">
                <a:solidFill>
                  <a:srgbClr val="FFFF00"/>
                </a:solidFill>
                <a:latin typeface="Arial Unicode MS" pitchFamily="34" charset="-128"/>
              </a:rPr>
              <a:t>(“The birthplace of Satellite Meteorology”)</a:t>
            </a:r>
            <a:endParaRPr lang="en-US" sz="2000" b="1" dirty="0">
              <a:solidFill>
                <a:srgbClr val="FFFF00"/>
              </a:solidFill>
              <a:latin typeface="Arial Unicode MS" pitchFamily="34" charset="-128"/>
            </a:endParaRPr>
          </a:p>
        </p:txBody>
      </p:sp>
      <p:sp>
        <p:nvSpPr>
          <p:cNvPr id="101380"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dirty="0">
                <a:solidFill>
                  <a:srgbClr val="000000"/>
                </a:solidFill>
                <a:latin typeface="Times New Roman" pitchFamily="18" charset="0"/>
              </a:rPr>
              <a:t>UW-Madison</a:t>
            </a:r>
            <a:endParaRPr lang="en-US" sz="800" dirty="0">
              <a:solidFill>
                <a:srgbClr val="000000"/>
              </a:solidFill>
              <a:latin typeface="Times New Roman" pitchFamily="18" charset="0"/>
            </a:endParaRPr>
          </a:p>
        </p:txBody>
      </p:sp>
      <p:sp>
        <p:nvSpPr>
          <p:cNvPr id="101381" name="Text Box 6"/>
          <p:cNvSpPr txBox="1">
            <a:spLocks noChangeArrowheads="1"/>
          </p:cNvSpPr>
          <p:nvPr/>
        </p:nvSpPr>
        <p:spPr bwMode="auto">
          <a:xfrm>
            <a:off x="3581400" y="5791200"/>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smtClean="0">
                <a:solidFill>
                  <a:srgbClr val="FFFFFF"/>
                </a:solidFill>
              </a:rPr>
              <a:t>Lockheed Martin</a:t>
            </a:r>
          </a:p>
          <a:p>
            <a:pPr algn="ctr" eaLnBrk="1" fontAlgn="base" hangingPunct="1">
              <a:spcBef>
                <a:spcPct val="0"/>
              </a:spcBef>
              <a:spcAft>
                <a:spcPct val="0"/>
              </a:spcAft>
            </a:pPr>
            <a:r>
              <a:rPr lang="en-US" sz="1600" b="1" dirty="0" smtClean="0">
                <a:solidFill>
                  <a:srgbClr val="FFFFFF"/>
                </a:solidFill>
              </a:rPr>
              <a:t>Littleton, CO</a:t>
            </a:r>
            <a:endParaRPr lang="en-US" sz="1600" b="1" dirty="0">
              <a:solidFill>
                <a:srgbClr val="FFFFFF"/>
              </a:solidFill>
            </a:endParaRPr>
          </a:p>
          <a:p>
            <a:pPr algn="ctr" eaLnBrk="1" fontAlgn="base" hangingPunct="1">
              <a:spcBef>
                <a:spcPct val="0"/>
              </a:spcBef>
              <a:spcAft>
                <a:spcPct val="0"/>
              </a:spcAft>
            </a:pPr>
            <a:r>
              <a:rPr lang="en-US" sz="1600" b="1" i="1" dirty="0" smtClean="0">
                <a:solidFill>
                  <a:srgbClr val="FFFFFF"/>
                </a:solidFill>
              </a:rPr>
              <a:t>November 19, 2015 </a:t>
            </a:r>
            <a:endParaRPr lang="en-US" sz="1600" b="1" i="1" dirty="0">
              <a:solidFill>
                <a:srgbClr val="FFFFFF"/>
              </a:solidFill>
            </a:endParaRPr>
          </a:p>
        </p:txBody>
      </p:sp>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dirty="0" smtClean="0">
              <a:solidFill>
                <a:srgbClr val="000000"/>
              </a:solidFill>
            </a:endParaRPr>
          </a:p>
        </p:txBody>
      </p:sp>
      <p:pic>
        <p:nvPicPr>
          <p:cNvPr id="101384"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24400"/>
            <a:ext cx="2821195"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2" descr="C:\SAT\Users\tims\Documents\gifs_old\star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0549" y="5625080"/>
            <a:ext cx="1314450" cy="9525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2205" y="26110"/>
            <a:ext cx="1668920" cy="1066800"/>
          </a:xfrm>
          <a:prstGeom prst="rect">
            <a:avLst/>
          </a:prstGeom>
        </p:spPr>
      </p:pic>
      <p:sp>
        <p:nvSpPr>
          <p:cNvPr id="5" name="TextBox 4"/>
          <p:cNvSpPr txBox="1"/>
          <p:nvPr/>
        </p:nvSpPr>
        <p:spPr>
          <a:xfrm>
            <a:off x="3233738" y="4791670"/>
            <a:ext cx="5910261" cy="923330"/>
          </a:xfrm>
          <a:prstGeom prst="rect">
            <a:avLst/>
          </a:prstGeom>
          <a:noFill/>
        </p:spPr>
        <p:txBody>
          <a:bodyPr wrap="square" rtlCol="0">
            <a:spAutoFit/>
          </a:bodyPr>
          <a:lstStyle/>
          <a:p>
            <a:r>
              <a:rPr lang="en-US" i="1" dirty="0">
                <a:solidFill>
                  <a:srgbClr val="000000"/>
                </a:solidFill>
              </a:rPr>
              <a:t>A former </a:t>
            </a:r>
            <a:r>
              <a:rPr lang="en-US" i="1" dirty="0">
                <a:solidFill>
                  <a:srgbClr val="000000"/>
                </a:solidFill>
              </a:rPr>
              <a:t>National Hurricane Center director </a:t>
            </a:r>
            <a:r>
              <a:rPr lang="en-US" i="1" dirty="0">
                <a:solidFill>
                  <a:srgbClr val="000000"/>
                </a:solidFill>
              </a:rPr>
              <a:t>once </a:t>
            </a:r>
            <a:r>
              <a:rPr lang="en-US" i="1" dirty="0">
                <a:solidFill>
                  <a:srgbClr val="000000"/>
                </a:solidFill>
              </a:rPr>
              <a:t>said that if he had only one tool to do his forecasting job, it would be the geostationary weather satellite.</a:t>
            </a:r>
          </a:p>
        </p:txBody>
      </p:sp>
    </p:spTree>
    <p:extLst>
      <p:ext uri="{BB962C8B-B14F-4D97-AF65-F5344CB8AC3E}">
        <p14:creationId xmlns:p14="http://schemas.microsoft.com/office/powerpoint/2010/main" val="4265475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pPr>
                <a:defRPr/>
              </a:pPr>
              <a:t>10</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066800"/>
            <a:ext cx="4455682" cy="4645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066800"/>
            <a:ext cx="4455682" cy="4645800"/>
          </a:xfrm>
          <a:prstGeom prst="rect">
            <a:avLst/>
          </a:prstGeom>
        </p:spPr>
      </p:pic>
      <p:sp>
        <p:nvSpPr>
          <p:cNvPr id="6" name="Text Box 2"/>
          <p:cNvSpPr txBox="1">
            <a:spLocks noChangeArrowheads="1"/>
          </p:cNvSpPr>
          <p:nvPr/>
        </p:nvSpPr>
        <p:spPr bwMode="auto">
          <a:xfrm>
            <a:off x="1295400" y="314980"/>
            <a:ext cx="55658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800" b="1" dirty="0" smtClean="0">
                <a:solidFill>
                  <a:srgbClr val="FFFF00"/>
                </a:solidFill>
                <a:latin typeface="Times New Roman" pitchFamily="18" charset="0"/>
              </a:rPr>
              <a:t>Using a multi-spectral approach….</a:t>
            </a:r>
            <a:endParaRPr lang="en-US" sz="2800" b="1" dirty="0">
              <a:solidFill>
                <a:srgbClr val="FFFF00"/>
              </a:solidFill>
              <a:latin typeface="Times New Roman"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066800"/>
            <a:ext cx="4455682" cy="4645799"/>
          </a:xfrm>
          <a:prstGeom prst="rect">
            <a:avLst/>
          </a:prstGeom>
        </p:spPr>
      </p:pic>
      <p:sp>
        <p:nvSpPr>
          <p:cNvPr id="3" name="TextBox 2"/>
          <p:cNvSpPr txBox="1"/>
          <p:nvPr/>
        </p:nvSpPr>
        <p:spPr>
          <a:xfrm>
            <a:off x="76200" y="6019800"/>
            <a:ext cx="3852337" cy="369332"/>
          </a:xfrm>
          <a:prstGeom prst="rect">
            <a:avLst/>
          </a:prstGeom>
          <a:noFill/>
        </p:spPr>
        <p:txBody>
          <a:bodyPr wrap="none" rtlCol="0">
            <a:spAutoFit/>
          </a:bodyPr>
          <a:lstStyle/>
          <a:p>
            <a:r>
              <a:rPr lang="en-US" dirty="0">
                <a:solidFill>
                  <a:srgbClr val="FFFFFF"/>
                </a:solidFill>
              </a:rPr>
              <a:t>Current GOES has one visible band</a:t>
            </a:r>
            <a:endParaRPr lang="en-US" dirty="0">
              <a:solidFill>
                <a:srgbClr val="FFFFFF"/>
              </a:solidFill>
            </a:endParaRPr>
          </a:p>
        </p:txBody>
      </p:sp>
      <p:sp>
        <p:nvSpPr>
          <p:cNvPr id="10" name="Oval 9"/>
          <p:cNvSpPr/>
          <p:nvPr/>
        </p:nvSpPr>
        <p:spPr>
          <a:xfrm>
            <a:off x="5562600" y="2971800"/>
            <a:ext cx="2057400" cy="152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15400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OES4KM_112404_1645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212725" y="193675"/>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latin typeface="Times New Roman" pitchFamily="18" charset="0"/>
              </a:rPr>
              <a:t>GOES</a:t>
            </a:r>
          </a:p>
        </p:txBody>
      </p:sp>
      <p:sp>
        <p:nvSpPr>
          <p:cNvPr id="19460"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Tree>
    <p:extLst>
      <p:ext uri="{BB962C8B-B14F-4D97-AF65-F5344CB8AC3E}">
        <p14:creationId xmlns:p14="http://schemas.microsoft.com/office/powerpoint/2010/main" val="29098328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BI2KM_112404_1640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12725" y="193675"/>
            <a:ext cx="273344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00"/>
                </a:solidFill>
                <a:latin typeface="Times New Roman" pitchFamily="18" charset="0"/>
              </a:rPr>
              <a:t>“ABI</a:t>
            </a:r>
            <a:r>
              <a:rPr lang="en-US" sz="2400" dirty="0" smtClean="0">
                <a:solidFill>
                  <a:srgbClr val="000000"/>
                </a:solidFill>
                <a:latin typeface="Times New Roman" pitchFamily="18" charset="0"/>
              </a:rPr>
              <a:t>” from MODIS</a:t>
            </a:r>
            <a:endParaRPr lang="en-US" sz="2400" dirty="0">
              <a:solidFill>
                <a:srgbClr val="000000"/>
              </a:solidFill>
              <a:latin typeface="Times New Roman" pitchFamily="18" charset="0"/>
            </a:endParaRPr>
          </a:p>
        </p:txBody>
      </p:sp>
      <p:sp>
        <p:nvSpPr>
          <p:cNvPr id="20484"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
        <p:nvSpPr>
          <p:cNvPr id="204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0CE682-699B-4F79-8A7C-49195558AB9E}" type="slidenum">
              <a:rPr lang="en-US" smtClean="0">
                <a:solidFill>
                  <a:srgbClr val="000000"/>
                </a:solidFill>
              </a:rPr>
              <a:pPr eaLnBrk="1" hangingPunct="1"/>
              <a:t>12</a:t>
            </a:fld>
            <a:endParaRPr lang="en-US" smtClean="0">
              <a:solidFill>
                <a:srgbClr val="000000"/>
              </a:solidFill>
            </a:endParaRPr>
          </a:p>
        </p:txBody>
      </p:sp>
    </p:spTree>
    <p:extLst>
      <p:ext uri="{BB962C8B-B14F-4D97-AF65-F5344CB8AC3E}">
        <p14:creationId xmlns:p14="http://schemas.microsoft.com/office/powerpoint/2010/main" val="6903091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cview.20151028_15Z.ABI_rad_b02"/>
          <p:cNvPicPr>
            <a:picLocks noGrp="1" noChangeAspect="1"/>
          </p:cNvPicPr>
          <p:nvPr isPhoto="1"/>
        </p:nvPicPr>
        <p:blipFill rotWithShape="1">
          <a:blip r:embed="rId3">
            <a:lum/>
            <a:extLst>
              <a:ext uri="{28A0092B-C50C-407E-A947-70E740481C1C}">
                <a14:useLocalDpi xmlns:a14="http://schemas.microsoft.com/office/drawing/2010/main"/>
              </a:ext>
            </a:extLst>
          </a:blip>
          <a:srcRect l="13721" t="12740" b="33825"/>
          <a:stretch/>
        </p:blipFill>
        <p:spPr>
          <a:xfrm>
            <a:off x="0" y="1676400"/>
            <a:ext cx="5568444" cy="4463203"/>
          </a:xfrm>
          <a:prstGeom prst="rect">
            <a:avLst/>
          </a:prstGeom>
          <a:noFill/>
          <a:ln>
            <a:noFill/>
          </a:ln>
        </p:spPr>
      </p:pic>
      <p:sp>
        <p:nvSpPr>
          <p:cNvPr id="3" name="Title 1"/>
          <p:cNvSpPr txBox="1">
            <a:spLocks/>
          </p:cNvSpPr>
          <p:nvPr/>
        </p:nvSpPr>
        <p:spPr>
          <a:xfrm>
            <a:off x="533400" y="76200"/>
            <a:ext cx="8153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FFFF00"/>
                </a:solidFill>
              </a:rPr>
              <a:t>Cloud and Moisture Imagery and Level 2 products: Daily Real-time End-to-End Testing (from NWP to AWIPS-2)</a:t>
            </a:r>
            <a:endParaRPr lang="en-US" sz="3200" dirty="0">
              <a:solidFill>
                <a:srgbClr val="FFFF00"/>
              </a:solidFill>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r="23896"/>
          <a:stretch/>
        </p:blipFill>
        <p:spPr>
          <a:xfrm>
            <a:off x="4953001" y="1752600"/>
            <a:ext cx="3969058" cy="4055424"/>
          </a:xfrm>
          <a:prstGeom prst="rect">
            <a:avLst/>
          </a:prstGeom>
        </p:spPr>
      </p:pic>
      <p:sp>
        <p:nvSpPr>
          <p:cNvPr id="5" name="Right Arrow 4"/>
          <p:cNvSpPr/>
          <p:nvPr/>
        </p:nvSpPr>
        <p:spPr>
          <a:xfrm>
            <a:off x="2784222" y="2743200"/>
            <a:ext cx="2778378" cy="2438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To NWS, remap, emulate ABI mode, released as PG blocks, sent over NOAA Port and into AWIPS-2, re-assembled.</a:t>
            </a:r>
            <a:endParaRPr lang="en-US" sz="1400" dirty="0">
              <a:solidFill>
                <a:prstClr val="white"/>
              </a:solidFill>
            </a:endParaRPr>
          </a:p>
        </p:txBody>
      </p:sp>
      <p:sp>
        <p:nvSpPr>
          <p:cNvPr id="6" name="TextBox 5"/>
          <p:cNvSpPr txBox="1"/>
          <p:nvPr/>
        </p:nvSpPr>
        <p:spPr>
          <a:xfrm>
            <a:off x="286851" y="1752600"/>
            <a:ext cx="2729337" cy="584775"/>
          </a:xfrm>
          <a:prstGeom prst="rect">
            <a:avLst/>
          </a:prstGeom>
          <a:noFill/>
        </p:spPr>
        <p:txBody>
          <a:bodyPr wrap="none" rtlCol="0">
            <a:spAutoFit/>
          </a:bodyPr>
          <a:lstStyle/>
          <a:p>
            <a:r>
              <a:rPr lang="en-US" sz="1600" dirty="0">
                <a:solidFill>
                  <a:prstClr val="white"/>
                </a:solidFill>
              </a:rPr>
              <a:t>Simulated ABI, on model grids</a:t>
            </a:r>
          </a:p>
          <a:p>
            <a:r>
              <a:rPr lang="en-US" sz="1600" dirty="0">
                <a:solidFill>
                  <a:prstClr val="white"/>
                </a:solidFill>
              </a:rPr>
              <a:t>AWG / STAR / CIMSS</a:t>
            </a:r>
            <a:endParaRPr lang="en-US" sz="1600" dirty="0">
              <a:solidFill>
                <a:prstClr val="white"/>
              </a:solidFill>
            </a:endParaRPr>
          </a:p>
        </p:txBody>
      </p:sp>
      <p:sp>
        <p:nvSpPr>
          <p:cNvPr id="7" name="TextBox 6"/>
          <p:cNvSpPr txBox="1"/>
          <p:nvPr/>
        </p:nvSpPr>
        <p:spPr>
          <a:xfrm>
            <a:off x="5728863" y="5528846"/>
            <a:ext cx="2400722" cy="338554"/>
          </a:xfrm>
          <a:prstGeom prst="rect">
            <a:avLst/>
          </a:prstGeom>
          <a:noFill/>
        </p:spPr>
        <p:txBody>
          <a:bodyPr wrap="none" rtlCol="0">
            <a:spAutoFit/>
          </a:bodyPr>
          <a:lstStyle/>
          <a:p>
            <a:r>
              <a:rPr lang="en-US" sz="1600" dirty="0">
                <a:solidFill>
                  <a:prstClr val="white"/>
                </a:solidFill>
              </a:rPr>
              <a:t>Simulated ABI , in AWIPS-2</a:t>
            </a:r>
            <a:endParaRPr lang="en-US" sz="1600" dirty="0">
              <a:solidFill>
                <a:prstClr val="white"/>
              </a:solidFill>
            </a:endParaRPr>
          </a:p>
        </p:txBody>
      </p:sp>
    </p:spTree>
    <p:extLst>
      <p:ext uri="{BB962C8B-B14F-4D97-AF65-F5344CB8AC3E}">
        <p14:creationId xmlns:p14="http://schemas.microsoft.com/office/powerpoint/2010/main" val="32503450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0" y="0"/>
            <a:ext cx="6858000" cy="6858000"/>
          </a:xfrm>
          <a:prstGeom prst="rect">
            <a:avLst/>
          </a:prstGeom>
        </p:spPr>
      </p:pic>
      <p:sp>
        <p:nvSpPr>
          <p:cNvPr id="3" name="TextBox 2"/>
          <p:cNvSpPr txBox="1"/>
          <p:nvPr/>
        </p:nvSpPr>
        <p:spPr>
          <a:xfrm>
            <a:off x="152400" y="457200"/>
            <a:ext cx="1752599" cy="6555641"/>
          </a:xfrm>
          <a:prstGeom prst="rect">
            <a:avLst/>
          </a:prstGeom>
          <a:noFill/>
        </p:spPr>
        <p:txBody>
          <a:bodyPr wrap="square" rtlCol="0">
            <a:spAutoFit/>
          </a:bodyPr>
          <a:lstStyle/>
          <a:p>
            <a:r>
              <a:rPr lang="en-US" sz="2400" dirty="0">
                <a:solidFill>
                  <a:srgbClr val="FFFF00"/>
                </a:solidFill>
              </a:rPr>
              <a:t>16 Simulated </a:t>
            </a:r>
          </a:p>
          <a:p>
            <a:r>
              <a:rPr lang="en-US" sz="2400" dirty="0">
                <a:solidFill>
                  <a:srgbClr val="FFFF00"/>
                </a:solidFill>
              </a:rPr>
              <a:t>ABI Bands</a:t>
            </a:r>
          </a:p>
          <a:p>
            <a:r>
              <a:rPr lang="en-US" dirty="0">
                <a:solidFill>
                  <a:prstClr val="black"/>
                </a:solidFill>
              </a:rPr>
              <a:t>  </a:t>
            </a:r>
            <a:r>
              <a:rPr lang="en-US" dirty="0">
                <a:solidFill>
                  <a:srgbClr val="FFFFFF"/>
                </a:solidFill>
              </a:rPr>
              <a:t>Visible (2)</a:t>
            </a:r>
          </a:p>
          <a:p>
            <a:r>
              <a:rPr lang="en-US" dirty="0">
                <a:solidFill>
                  <a:srgbClr val="FFFFFF"/>
                </a:solidFill>
              </a:rPr>
              <a:t> </a:t>
            </a:r>
            <a:r>
              <a:rPr lang="en-US" dirty="0">
                <a:solidFill>
                  <a:srgbClr val="FFFFFF"/>
                </a:solidFill>
              </a:rPr>
              <a:t> Near IR (4)</a:t>
            </a:r>
          </a:p>
          <a:p>
            <a:r>
              <a:rPr lang="en-US" dirty="0">
                <a:solidFill>
                  <a:srgbClr val="FFFFFF"/>
                </a:solidFill>
              </a:rPr>
              <a:t> </a:t>
            </a:r>
            <a:r>
              <a:rPr lang="en-US" dirty="0">
                <a:solidFill>
                  <a:srgbClr val="FFFFFF"/>
                </a:solidFill>
              </a:rPr>
              <a:t> IR (10)</a:t>
            </a:r>
          </a:p>
          <a:p>
            <a:endParaRPr lang="en-US" dirty="0">
              <a:solidFill>
                <a:srgbClr val="FFFFFF"/>
              </a:solidFill>
            </a:endParaRPr>
          </a:p>
          <a:p>
            <a:r>
              <a:rPr lang="en-US" sz="2400" dirty="0">
                <a:solidFill>
                  <a:srgbClr val="FFFFFF"/>
                </a:solidFill>
              </a:rPr>
              <a:t>AWIPS-2</a:t>
            </a:r>
          </a:p>
          <a:p>
            <a:endParaRPr lang="en-US" dirty="0">
              <a:solidFill>
                <a:srgbClr val="FFFFFF"/>
              </a:solidFill>
            </a:endParaRPr>
          </a:p>
          <a:p>
            <a:r>
              <a:rPr lang="en-US" dirty="0">
                <a:solidFill>
                  <a:srgbClr val="FFFFFF"/>
                </a:solidFill>
              </a:rPr>
              <a:t>Full Disk</a:t>
            </a:r>
          </a:p>
          <a:p>
            <a:r>
              <a:rPr lang="en-US" dirty="0">
                <a:solidFill>
                  <a:srgbClr val="FFFFFF"/>
                </a:solidFill>
              </a:rPr>
              <a:t>Central location</a:t>
            </a:r>
          </a:p>
          <a:p>
            <a:r>
              <a:rPr lang="en-US" dirty="0">
                <a:solidFill>
                  <a:srgbClr val="FFFFFF"/>
                </a:solidFill>
              </a:rPr>
              <a:t>(Test)</a:t>
            </a:r>
          </a:p>
          <a:p>
            <a:endParaRPr lang="en-US" dirty="0">
              <a:solidFill>
                <a:srgbClr val="FFFFFF"/>
              </a:solidFill>
            </a:endParaRPr>
          </a:p>
          <a:p>
            <a:r>
              <a:rPr lang="en-US" b="1" i="1" dirty="0">
                <a:solidFill>
                  <a:srgbClr val="FFFFFF"/>
                </a:solidFill>
              </a:rPr>
              <a:t>Realistic (simulated) imagery flowing for end-to-end system testing</a:t>
            </a:r>
          </a:p>
          <a:p>
            <a:endParaRPr lang="en-US" dirty="0">
              <a:solidFill>
                <a:prstClr val="black"/>
              </a:solidFill>
            </a:endParaRPr>
          </a:p>
        </p:txBody>
      </p:sp>
    </p:spTree>
    <p:extLst>
      <p:ext uri="{BB962C8B-B14F-4D97-AF65-F5344CB8AC3E}">
        <p14:creationId xmlns:p14="http://schemas.microsoft.com/office/powerpoint/2010/main" val="4087584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We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4" name="TextBox 3"/>
          <p:cNvSpPr txBox="1"/>
          <p:nvPr/>
        </p:nvSpPr>
        <p:spPr>
          <a:xfrm>
            <a:off x="3962400" y="3276600"/>
            <a:ext cx="1066800" cy="338554"/>
          </a:xfrm>
          <a:prstGeom prst="rect">
            <a:avLst/>
          </a:prstGeom>
          <a:noFill/>
        </p:spPr>
        <p:txBody>
          <a:bodyPr wrap="square" rtlCol="0">
            <a:spAutoFit/>
          </a:bodyPr>
          <a:lstStyle/>
          <a:p>
            <a:r>
              <a:rPr lang="en-US" sz="1600" dirty="0">
                <a:solidFill>
                  <a:prstClr val="white"/>
                </a:solidFill>
              </a:rPr>
              <a:t>15 min</a:t>
            </a:r>
            <a:endParaRPr lang="en-US" sz="1600" dirty="0">
              <a:solidFill>
                <a:prstClr val="white"/>
              </a:solidFill>
            </a:endParaRPr>
          </a:p>
        </p:txBody>
      </p:sp>
      <p:sp>
        <p:nvSpPr>
          <p:cNvPr id="5" name="TextBox 4"/>
          <p:cNvSpPr txBox="1"/>
          <p:nvPr/>
        </p:nvSpPr>
        <p:spPr>
          <a:xfrm>
            <a:off x="3962400" y="1676400"/>
            <a:ext cx="1066800" cy="338554"/>
          </a:xfrm>
          <a:prstGeom prst="rect">
            <a:avLst/>
          </a:prstGeom>
          <a:noFill/>
        </p:spPr>
        <p:txBody>
          <a:bodyPr wrap="square" rtlCol="0">
            <a:spAutoFit/>
          </a:bodyPr>
          <a:lstStyle/>
          <a:p>
            <a:r>
              <a:rPr lang="en-US" sz="1600" dirty="0">
                <a:solidFill>
                  <a:prstClr val="white"/>
                </a:solidFill>
              </a:rPr>
              <a:t>5 min</a:t>
            </a:r>
            <a:endParaRPr lang="en-US" sz="1600" dirty="0">
              <a:solidFill>
                <a:prstClr val="white"/>
              </a:solidFill>
            </a:endParaRPr>
          </a:p>
        </p:txBody>
      </p:sp>
      <p:sp>
        <p:nvSpPr>
          <p:cNvPr id="6" name="TextBox 5"/>
          <p:cNvSpPr txBox="1"/>
          <p:nvPr/>
        </p:nvSpPr>
        <p:spPr>
          <a:xfrm>
            <a:off x="3352800" y="533400"/>
            <a:ext cx="1066800" cy="338554"/>
          </a:xfrm>
          <a:prstGeom prst="rect">
            <a:avLst/>
          </a:prstGeom>
          <a:noFill/>
        </p:spPr>
        <p:txBody>
          <a:bodyPr wrap="square" rtlCol="0">
            <a:spAutoFit/>
          </a:bodyPr>
          <a:lstStyle/>
          <a:p>
            <a:r>
              <a:rPr lang="en-US" sz="1600" dirty="0">
                <a:solidFill>
                  <a:prstClr val="white"/>
                </a:solidFill>
              </a:rPr>
              <a:t>1 min</a:t>
            </a:r>
            <a:endParaRPr lang="en-US" sz="1600" dirty="0">
              <a:solidFill>
                <a:prstClr val="white"/>
              </a:solidFill>
            </a:endParaRPr>
          </a:p>
        </p:txBody>
      </p:sp>
      <p:sp>
        <p:nvSpPr>
          <p:cNvPr id="7" name="TextBox 6"/>
          <p:cNvSpPr txBox="1"/>
          <p:nvPr/>
        </p:nvSpPr>
        <p:spPr>
          <a:xfrm>
            <a:off x="5486400" y="1295400"/>
            <a:ext cx="1066800" cy="338554"/>
          </a:xfrm>
          <a:prstGeom prst="rect">
            <a:avLst/>
          </a:prstGeom>
          <a:noFill/>
        </p:spPr>
        <p:txBody>
          <a:bodyPr wrap="square" rtlCol="0">
            <a:spAutoFit/>
          </a:bodyPr>
          <a:lstStyle/>
          <a:p>
            <a:r>
              <a:rPr lang="en-US" sz="1600" dirty="0">
                <a:solidFill>
                  <a:prstClr val="white"/>
                </a:solidFill>
              </a:rPr>
              <a:t>1 min</a:t>
            </a:r>
            <a:endParaRPr lang="en-US" sz="1600" dirty="0">
              <a:solidFill>
                <a:prstClr val="white"/>
              </a:solidFill>
            </a:endParaRPr>
          </a:p>
        </p:txBody>
      </p:sp>
    </p:spTree>
    <p:extLst>
      <p:ext uri="{BB962C8B-B14F-4D97-AF65-F5344CB8AC3E}">
        <p14:creationId xmlns:p14="http://schemas.microsoft.com/office/powerpoint/2010/main" val="25211111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Ea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3" name="TextBox 2"/>
          <p:cNvSpPr txBox="1"/>
          <p:nvPr/>
        </p:nvSpPr>
        <p:spPr>
          <a:xfrm>
            <a:off x="4114800" y="3276600"/>
            <a:ext cx="1066800" cy="338554"/>
          </a:xfrm>
          <a:prstGeom prst="rect">
            <a:avLst/>
          </a:prstGeom>
          <a:noFill/>
        </p:spPr>
        <p:txBody>
          <a:bodyPr wrap="square" rtlCol="0">
            <a:spAutoFit/>
          </a:bodyPr>
          <a:lstStyle/>
          <a:p>
            <a:r>
              <a:rPr lang="en-US" sz="1600" dirty="0">
                <a:solidFill>
                  <a:prstClr val="white"/>
                </a:solidFill>
              </a:rPr>
              <a:t>15 min</a:t>
            </a:r>
            <a:endParaRPr lang="en-US" sz="1600" dirty="0">
              <a:solidFill>
                <a:prstClr val="white"/>
              </a:solidFill>
            </a:endParaRPr>
          </a:p>
        </p:txBody>
      </p:sp>
      <p:sp>
        <p:nvSpPr>
          <p:cNvPr id="5" name="TextBox 4"/>
          <p:cNvSpPr txBox="1"/>
          <p:nvPr/>
        </p:nvSpPr>
        <p:spPr>
          <a:xfrm>
            <a:off x="3962400" y="1676400"/>
            <a:ext cx="1066800" cy="338554"/>
          </a:xfrm>
          <a:prstGeom prst="rect">
            <a:avLst/>
          </a:prstGeom>
          <a:noFill/>
        </p:spPr>
        <p:txBody>
          <a:bodyPr wrap="square" rtlCol="0">
            <a:spAutoFit/>
          </a:bodyPr>
          <a:lstStyle/>
          <a:p>
            <a:r>
              <a:rPr lang="en-US" sz="1600" dirty="0">
                <a:solidFill>
                  <a:prstClr val="white"/>
                </a:solidFill>
              </a:rPr>
              <a:t>5 min</a:t>
            </a:r>
            <a:endParaRPr lang="en-US" sz="1600" dirty="0">
              <a:solidFill>
                <a:prstClr val="white"/>
              </a:solidFill>
            </a:endParaRPr>
          </a:p>
        </p:txBody>
      </p:sp>
      <p:sp>
        <p:nvSpPr>
          <p:cNvPr id="7" name="TextBox 6"/>
          <p:cNvSpPr txBox="1"/>
          <p:nvPr/>
        </p:nvSpPr>
        <p:spPr>
          <a:xfrm>
            <a:off x="2819400" y="1295400"/>
            <a:ext cx="1066800" cy="338554"/>
          </a:xfrm>
          <a:prstGeom prst="rect">
            <a:avLst/>
          </a:prstGeom>
          <a:noFill/>
        </p:spPr>
        <p:txBody>
          <a:bodyPr wrap="square" rtlCol="0">
            <a:spAutoFit/>
          </a:bodyPr>
          <a:lstStyle/>
          <a:p>
            <a:r>
              <a:rPr lang="en-US" sz="1600" dirty="0">
                <a:solidFill>
                  <a:prstClr val="white"/>
                </a:solidFill>
              </a:rPr>
              <a:t>1 min</a:t>
            </a:r>
            <a:endParaRPr lang="en-US" sz="1600" dirty="0">
              <a:solidFill>
                <a:prstClr val="white"/>
              </a:solidFill>
            </a:endParaRPr>
          </a:p>
        </p:txBody>
      </p:sp>
      <p:sp>
        <p:nvSpPr>
          <p:cNvPr id="8" name="TextBox 7"/>
          <p:cNvSpPr txBox="1"/>
          <p:nvPr/>
        </p:nvSpPr>
        <p:spPr>
          <a:xfrm>
            <a:off x="4876800" y="2328446"/>
            <a:ext cx="1066800" cy="338554"/>
          </a:xfrm>
          <a:prstGeom prst="rect">
            <a:avLst/>
          </a:prstGeom>
          <a:noFill/>
        </p:spPr>
        <p:txBody>
          <a:bodyPr wrap="square" rtlCol="0">
            <a:spAutoFit/>
          </a:bodyPr>
          <a:lstStyle/>
          <a:p>
            <a:r>
              <a:rPr lang="en-US" sz="1600" dirty="0">
                <a:solidFill>
                  <a:prstClr val="white"/>
                </a:solidFill>
              </a:rPr>
              <a:t>1 min</a:t>
            </a:r>
            <a:endParaRPr lang="en-US" sz="1600" dirty="0">
              <a:solidFill>
                <a:prstClr val="white"/>
              </a:solidFill>
            </a:endParaRPr>
          </a:p>
        </p:txBody>
      </p:sp>
    </p:spTree>
    <p:extLst>
      <p:ext uri="{BB962C8B-B14F-4D97-AF65-F5344CB8AC3E}">
        <p14:creationId xmlns:p14="http://schemas.microsoft.com/office/powerpoint/2010/main" val="15674023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6624600" cy="41884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676400"/>
            <a:ext cx="6624600" cy="4404839"/>
          </a:xfrm>
          <a:prstGeom prst="rect">
            <a:avLst/>
          </a:prstGeom>
        </p:spPr>
      </p:pic>
      <p:sp>
        <p:nvSpPr>
          <p:cNvPr id="12" name="Title 11"/>
          <p:cNvSpPr>
            <a:spLocks noGrp="1"/>
          </p:cNvSpPr>
          <p:nvPr>
            <p:ph type="title"/>
          </p:nvPr>
        </p:nvSpPr>
        <p:spPr>
          <a:xfrm>
            <a:off x="457200" y="-152400"/>
            <a:ext cx="8229600" cy="1143000"/>
          </a:xfrm>
        </p:spPr>
        <p:txBody>
          <a:bodyPr>
            <a:normAutofit/>
          </a:bodyPr>
          <a:lstStyle/>
          <a:p>
            <a:r>
              <a:rPr lang="en-US" dirty="0" smtClean="0">
                <a:solidFill>
                  <a:srgbClr val="FFFF00"/>
                </a:solidFill>
              </a:rPr>
              <a:t>Educational RGB </a:t>
            </a:r>
            <a:r>
              <a:rPr lang="en-US" dirty="0" err="1" smtClean="0">
                <a:solidFill>
                  <a:srgbClr val="FFFF00"/>
                </a:solidFill>
              </a:rPr>
              <a:t>Webapp</a:t>
            </a:r>
            <a:endParaRPr lang="en-US" dirty="0">
              <a:solidFill>
                <a:srgbClr val="FFFF00"/>
              </a:solidFill>
            </a:endParaRPr>
          </a:p>
        </p:txBody>
      </p:sp>
      <p:sp>
        <p:nvSpPr>
          <p:cNvPr id="13" name="Content Placeholder 12"/>
          <p:cNvSpPr>
            <a:spLocks noGrp="1"/>
          </p:cNvSpPr>
          <p:nvPr>
            <p:ph sz="half" idx="1"/>
          </p:nvPr>
        </p:nvSpPr>
        <p:spPr>
          <a:xfrm>
            <a:off x="-27915" y="5410200"/>
            <a:ext cx="4332513" cy="1524000"/>
          </a:xfrm>
        </p:spPr>
        <p:txBody>
          <a:bodyPr>
            <a:noAutofit/>
          </a:bodyPr>
          <a:lstStyle/>
          <a:p>
            <a:pPr marL="0" indent="0">
              <a:buClr>
                <a:srgbClr val="000000"/>
              </a:buClr>
              <a:buSzPct val="100000"/>
              <a:buNone/>
            </a:pPr>
            <a:r>
              <a:rPr lang="en-US" sz="2000" i="1" u="sng" dirty="0">
                <a:solidFill>
                  <a:schemeClr val="bg1"/>
                </a:solidFill>
                <a:latin typeface="+mj-lt"/>
                <a:ea typeface="Calibri"/>
                <a:cs typeface="Calibri"/>
                <a:sym typeface="Calibri"/>
                <a:hlinkClick r:id="rId5"/>
                <a:rtl val="0"/>
              </a:rPr>
              <a:t/>
            </a:r>
            <a:br>
              <a:rPr lang="en-US" sz="2000" i="1" u="sng" dirty="0">
                <a:solidFill>
                  <a:schemeClr val="bg1"/>
                </a:solidFill>
                <a:latin typeface="+mj-lt"/>
                <a:ea typeface="Calibri"/>
                <a:cs typeface="Calibri"/>
                <a:sym typeface="Calibri"/>
                <a:hlinkClick r:id="rId5"/>
                <a:rtl val="0"/>
              </a:rPr>
            </a:br>
            <a:endParaRPr lang="en-US" sz="2000" i="1" u="sng" dirty="0">
              <a:solidFill>
                <a:schemeClr val="bg1"/>
              </a:solidFill>
              <a:latin typeface="+mj-lt"/>
              <a:ea typeface="Calibri"/>
              <a:cs typeface="Calibri"/>
              <a:sym typeface="Calibri"/>
              <a:hlinkClick r:id="rId5"/>
              <a:rtl val="0"/>
            </a:endParaRPr>
          </a:p>
          <a:p>
            <a:pPr marL="0" indent="0">
              <a:spcBef>
                <a:spcPts val="400"/>
              </a:spcBef>
              <a:buClr>
                <a:srgbClr val="000000"/>
              </a:buClr>
              <a:buSzPct val="100000"/>
              <a:buNone/>
            </a:pPr>
            <a:r>
              <a:rPr lang="en-US" sz="2000" dirty="0" err="1" smtClean="0">
                <a:solidFill>
                  <a:schemeClr val="bg1"/>
                </a:solidFill>
                <a:latin typeface="+mj-lt"/>
              </a:rPr>
              <a:t>Webapp</a:t>
            </a:r>
            <a:r>
              <a:rPr lang="en-US" sz="2000" dirty="0" smtClean="0">
                <a:solidFill>
                  <a:schemeClr val="bg1"/>
                </a:solidFill>
                <a:latin typeface="+mj-lt"/>
              </a:rPr>
              <a:t> to combine simulated ABI images into one image.</a:t>
            </a:r>
            <a:endParaRPr lang="en-US" sz="1800" i="1" u="sng" dirty="0">
              <a:solidFill>
                <a:schemeClr val="bg1"/>
              </a:solidFill>
              <a:latin typeface="+mj-lt"/>
              <a:ea typeface="Calibri"/>
              <a:cs typeface="Calibri"/>
              <a:sym typeface="Calibri"/>
              <a:hlinkClick r:id="rId5"/>
              <a:rtl val="0"/>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17</a:t>
            </a:fld>
            <a:endParaRPr lang="en-US"/>
          </a:p>
        </p:txBody>
      </p:sp>
      <p:sp>
        <p:nvSpPr>
          <p:cNvPr id="4" name="TextBox 3"/>
          <p:cNvSpPr txBox="1"/>
          <p:nvPr/>
        </p:nvSpPr>
        <p:spPr>
          <a:xfrm>
            <a:off x="1298417" y="685800"/>
            <a:ext cx="7921783" cy="646331"/>
          </a:xfrm>
          <a:prstGeom prst="rect">
            <a:avLst/>
          </a:prstGeom>
          <a:noFill/>
        </p:spPr>
        <p:txBody>
          <a:bodyPr wrap="square" rtlCol="0">
            <a:spAutoFit/>
          </a:bodyPr>
          <a:lstStyle/>
          <a:p>
            <a:r>
              <a:rPr lang="en-US" dirty="0">
                <a:solidFill>
                  <a:srgbClr val="FFFFFF"/>
                </a:solidFill>
              </a:rPr>
              <a:t>Sample interactive </a:t>
            </a:r>
            <a:r>
              <a:rPr lang="en-US" dirty="0">
                <a:solidFill>
                  <a:srgbClr val="FFFFFF"/>
                </a:solidFill>
              </a:rPr>
              <a:t>“RGB” </a:t>
            </a:r>
            <a:r>
              <a:rPr lang="en-US" dirty="0">
                <a:solidFill>
                  <a:srgbClr val="FFFFFF"/>
                </a:solidFill>
              </a:rPr>
              <a:t>educational </a:t>
            </a:r>
            <a:r>
              <a:rPr lang="en-US" dirty="0" err="1">
                <a:solidFill>
                  <a:srgbClr val="FFFFFF"/>
                </a:solidFill>
              </a:rPr>
              <a:t>webapp</a:t>
            </a:r>
            <a:r>
              <a:rPr lang="en-US" dirty="0">
                <a:solidFill>
                  <a:srgbClr val="FFFFFF"/>
                </a:solidFill>
              </a:rPr>
              <a:t> using simulated ABI images:</a:t>
            </a:r>
          </a:p>
          <a:p>
            <a:r>
              <a:rPr lang="en-US" i="1" dirty="0">
                <a:solidFill>
                  <a:srgbClr val="FFFFFF"/>
                </a:solidFill>
              </a:rPr>
              <a:t>http://cimss.ssec.wisc.edu/goes/webapps/satrgb/overview.html</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0" y="2039550"/>
            <a:ext cx="4816788" cy="496845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9115" y="2765929"/>
            <a:ext cx="5354885" cy="4092071"/>
          </a:xfrm>
          <a:prstGeom prst="rect">
            <a:avLst/>
          </a:prstGeom>
        </p:spPr>
      </p:pic>
    </p:spTree>
    <p:extLst>
      <p:ext uri="{BB962C8B-B14F-4D97-AF65-F5344CB8AC3E}">
        <p14:creationId xmlns:p14="http://schemas.microsoft.com/office/powerpoint/2010/main" val="38036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47496" cy="6858000"/>
          </a:xfrm>
          <a:prstGeom prst="rect">
            <a:avLst/>
          </a:prstGeom>
        </p:spPr>
      </p:pic>
      <p:sp>
        <p:nvSpPr>
          <p:cNvPr id="7" name="TextBox 6"/>
          <p:cNvSpPr txBox="1"/>
          <p:nvPr/>
        </p:nvSpPr>
        <p:spPr>
          <a:xfrm>
            <a:off x="6248400" y="2209800"/>
            <a:ext cx="3429000" cy="646331"/>
          </a:xfrm>
          <a:prstGeom prst="rect">
            <a:avLst/>
          </a:prstGeom>
          <a:noFill/>
        </p:spPr>
        <p:txBody>
          <a:bodyPr wrap="square" rtlCol="0">
            <a:spAutoFit/>
          </a:bodyPr>
          <a:lstStyle/>
          <a:p>
            <a:pPr algn="ctr"/>
            <a:r>
              <a:rPr lang="en-US" dirty="0">
                <a:solidFill>
                  <a:prstClr val="black"/>
                </a:solidFill>
              </a:rPr>
              <a:t>Recent AHI color image </a:t>
            </a:r>
          </a:p>
          <a:p>
            <a:pPr algn="ctr"/>
            <a:r>
              <a:rPr lang="en-US" dirty="0">
                <a:solidFill>
                  <a:prstClr val="black"/>
                </a:solidFill>
              </a:rPr>
              <a:t>in </a:t>
            </a:r>
            <a:r>
              <a:rPr lang="en-US" dirty="0" err="1">
                <a:solidFill>
                  <a:prstClr val="black"/>
                </a:solidFill>
              </a:rPr>
              <a:t>RealEarth</a:t>
            </a:r>
            <a:endParaRPr lang="en-US" dirty="0">
              <a:solidFill>
                <a:prstClr val="black"/>
              </a:solidFill>
            </a:endParaRPr>
          </a:p>
        </p:txBody>
      </p:sp>
      <p:pic>
        <p:nvPicPr>
          <p:cNvPr id="2" name="Picture 1"/>
          <p:cNvPicPr>
            <a:picLocks noChangeAspect="1"/>
          </p:cNvPicPr>
          <p:nvPr/>
        </p:nvPicPr>
        <p:blipFill>
          <a:blip r:embed="rId3"/>
          <a:stretch>
            <a:fillRect/>
          </a:stretch>
        </p:blipFill>
        <p:spPr>
          <a:xfrm>
            <a:off x="7543800" y="40821"/>
            <a:ext cx="1518036" cy="1079086"/>
          </a:xfrm>
          <a:prstGeom prst="rect">
            <a:avLst/>
          </a:prstGeom>
        </p:spPr>
      </p:pic>
      <p:pic>
        <p:nvPicPr>
          <p:cNvPr id="4" name="Picture 3"/>
          <p:cNvPicPr>
            <a:picLocks noChangeAspect="1"/>
          </p:cNvPicPr>
          <p:nvPr/>
        </p:nvPicPr>
        <p:blipFill>
          <a:blip r:embed="rId4"/>
          <a:stretch>
            <a:fillRect/>
          </a:stretch>
        </p:blipFill>
        <p:spPr>
          <a:xfrm>
            <a:off x="7513317" y="6028765"/>
            <a:ext cx="1579001" cy="804742"/>
          </a:xfrm>
          <a:prstGeom prst="rect">
            <a:avLst/>
          </a:prstGeom>
        </p:spPr>
      </p:pic>
      <p:sp>
        <p:nvSpPr>
          <p:cNvPr id="5" name="Slide Number Placeholder 4"/>
          <p:cNvSpPr>
            <a:spLocks noGrp="1"/>
          </p:cNvSpPr>
          <p:nvPr>
            <p:ph type="sldNum" sz="quarter" idx="12"/>
          </p:nvPr>
        </p:nvSpPr>
        <p:spPr/>
        <p:txBody>
          <a:bodyPr/>
          <a:lstStyle/>
          <a:p>
            <a:fld id="{FFF4EA21-5B68-47D0-B693-51EB7311A0D6}" type="slidenum">
              <a:rPr lang="en-US">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25341946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GOES-14 SRSOR 1-min </a:t>
            </a:r>
            <a:endParaRPr lang="en-US" dirty="0">
              <a:solidFill>
                <a:srgbClr val="FFFF00"/>
              </a:solidFill>
            </a:endParaRPr>
          </a:p>
        </p:txBody>
      </p:sp>
      <p:sp>
        <p:nvSpPr>
          <p:cNvPr id="3" name="Content Placeholder 2"/>
          <p:cNvSpPr>
            <a:spLocks noGrp="1"/>
          </p:cNvSpPr>
          <p:nvPr>
            <p:ph idx="1"/>
          </p:nvPr>
        </p:nvSpPr>
        <p:spPr>
          <a:xfrm>
            <a:off x="475445" y="1600200"/>
            <a:ext cx="2286000" cy="838200"/>
          </a:xfrm>
        </p:spPr>
        <p:txBody>
          <a:bodyPr/>
          <a:lstStyle/>
          <a:p>
            <a:r>
              <a:rPr lang="en-US" dirty="0" smtClean="0">
                <a:solidFill>
                  <a:schemeClr val="bg1"/>
                </a:solidFill>
                <a:hlinkClick r:id="rId3" action="ppaction://hlinkfile"/>
              </a:rPr>
              <a:t>PyroCu</a:t>
            </a:r>
            <a:r>
              <a:rPr lang="en-US" dirty="0" smtClean="0">
                <a:solidFill>
                  <a:schemeClr val="bg1"/>
                </a:solidFill>
              </a:rPr>
              <a:t>		</a:t>
            </a:r>
            <a:r>
              <a:rPr lang="en-US" dirty="0" smtClean="0"/>
              <a:t>	</a:t>
            </a:r>
            <a:endParaRPr lang="en-US" dirty="0"/>
          </a:p>
        </p:txBody>
      </p:sp>
      <p:sp>
        <p:nvSpPr>
          <p:cNvPr id="4" name="Slide Number Placeholder 3"/>
          <p:cNvSpPr>
            <a:spLocks noGrp="1"/>
          </p:cNvSpPr>
          <p:nvPr>
            <p:ph type="sldNum" sz="quarter" idx="12"/>
          </p:nvPr>
        </p:nvSpPr>
        <p:spPr/>
        <p:txBody>
          <a:bodyPr/>
          <a:lstStyle/>
          <a:p>
            <a:pPr>
              <a:defRPr/>
            </a:pPr>
            <a:fld id="{AA943134-0504-46F1-BB45-E89738A11324}" type="slidenum">
              <a:rPr lang="en-US" smtClean="0"/>
              <a:pPr>
                <a:defRPr/>
              </a:pPr>
              <a:t>19</a:t>
            </a:fld>
            <a:endParaRPr lang="en-US" dirty="0"/>
          </a:p>
        </p:txBody>
      </p:sp>
      <p:sp>
        <p:nvSpPr>
          <p:cNvPr id="5" name="Content Placeholder 2"/>
          <p:cNvSpPr txBox="1">
            <a:spLocks/>
          </p:cNvSpPr>
          <p:nvPr/>
        </p:nvSpPr>
        <p:spPr bwMode="auto">
          <a:xfrm>
            <a:off x="3294845" y="1600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FFFFFF"/>
                </a:solidFill>
                <a:hlinkClick r:id="rId4" action="ppaction://hlinkfile"/>
              </a:rPr>
              <a:t>Hotspots</a:t>
            </a:r>
            <a:r>
              <a:rPr lang="en-US" kern="0" dirty="0" smtClean="0">
                <a:solidFill>
                  <a:srgbClr val="FFFFFF"/>
                </a:solidFill>
              </a:rPr>
              <a:t>		</a:t>
            </a:r>
            <a:r>
              <a:rPr lang="en-US" kern="0" dirty="0" smtClean="0">
                <a:solidFill>
                  <a:srgbClr val="000000"/>
                </a:solidFill>
              </a:rPr>
              <a:t>	</a:t>
            </a:r>
            <a:endParaRPr lang="en-US" kern="0" dirty="0">
              <a:solidFill>
                <a:srgbClr val="000000"/>
              </a:solidFill>
            </a:endParaRPr>
          </a:p>
        </p:txBody>
      </p:sp>
      <p:sp>
        <p:nvSpPr>
          <p:cNvPr id="6" name="Content Placeholder 2"/>
          <p:cNvSpPr txBox="1">
            <a:spLocks/>
          </p:cNvSpPr>
          <p:nvPr/>
        </p:nvSpPr>
        <p:spPr bwMode="auto">
          <a:xfrm>
            <a:off x="6172200" y="1600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FFFFFF"/>
                </a:solidFill>
                <a:hlinkClick r:id="rId5" action="ppaction://hlinkfile"/>
              </a:rPr>
              <a:t>Vis / 4um</a:t>
            </a:r>
            <a:r>
              <a:rPr lang="en-US" kern="0" dirty="0" smtClean="0">
                <a:solidFill>
                  <a:srgbClr val="FFFFFF"/>
                </a:solidFill>
              </a:rPr>
              <a:t>		</a:t>
            </a:r>
            <a:r>
              <a:rPr lang="en-US" kern="0" dirty="0" smtClean="0">
                <a:solidFill>
                  <a:srgbClr val="000000"/>
                </a:solidFill>
              </a:rPr>
              <a:t>	</a:t>
            </a:r>
            <a:endParaRPr lang="en-US" kern="0" dirty="0">
              <a:solidFill>
                <a:srgbClr val="000000"/>
              </a:solidFill>
            </a:endParaRPr>
          </a:p>
        </p:txBody>
      </p:sp>
      <p:sp>
        <p:nvSpPr>
          <p:cNvPr id="7" name="TextBox 6"/>
          <p:cNvSpPr txBox="1"/>
          <p:nvPr/>
        </p:nvSpPr>
        <p:spPr>
          <a:xfrm>
            <a:off x="3449091" y="1200817"/>
            <a:ext cx="2198038" cy="369332"/>
          </a:xfrm>
          <a:prstGeom prst="rect">
            <a:avLst/>
          </a:prstGeom>
          <a:noFill/>
        </p:spPr>
        <p:txBody>
          <a:bodyPr wrap="none" rtlCol="0">
            <a:spAutoFit/>
          </a:bodyPr>
          <a:lstStyle/>
          <a:p>
            <a:r>
              <a:rPr lang="en-US" dirty="0">
                <a:solidFill>
                  <a:srgbClr val="000000"/>
                </a:solidFill>
              </a:rPr>
              <a:t>Click for animations</a:t>
            </a:r>
          </a:p>
        </p:txBody>
      </p:sp>
      <p:sp>
        <p:nvSpPr>
          <p:cNvPr id="8" name="Content Placeholder 2"/>
          <p:cNvSpPr txBox="1">
            <a:spLocks/>
          </p:cNvSpPr>
          <p:nvPr/>
        </p:nvSpPr>
        <p:spPr bwMode="auto">
          <a:xfrm>
            <a:off x="475445" y="2743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FFFFFF"/>
                </a:solidFill>
                <a:hlinkClick r:id="rId6" action="ppaction://hlinkfile"/>
              </a:rPr>
              <a:t>Vis/IRW	</a:t>
            </a:r>
            <a:r>
              <a:rPr lang="en-US" kern="0" dirty="0" smtClean="0">
                <a:solidFill>
                  <a:srgbClr val="FFFFFF"/>
                </a:solidFill>
              </a:rPr>
              <a:t>	</a:t>
            </a:r>
            <a:r>
              <a:rPr lang="en-US" kern="0" dirty="0" smtClean="0">
                <a:solidFill>
                  <a:srgbClr val="000000"/>
                </a:solidFill>
              </a:rPr>
              <a:t>	</a:t>
            </a:r>
            <a:endParaRPr lang="en-US" kern="0" dirty="0">
              <a:solidFill>
                <a:srgbClr val="000000"/>
              </a:solidFill>
            </a:endParaRPr>
          </a:p>
        </p:txBody>
      </p:sp>
      <p:sp>
        <p:nvSpPr>
          <p:cNvPr id="9" name="Content Placeholder 2"/>
          <p:cNvSpPr txBox="1">
            <a:spLocks/>
          </p:cNvSpPr>
          <p:nvPr/>
        </p:nvSpPr>
        <p:spPr bwMode="auto">
          <a:xfrm>
            <a:off x="3294845" y="2743200"/>
            <a:ext cx="285911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FFFFFF"/>
                </a:solidFill>
                <a:hlinkClick r:id="rId7" action="ppaction://hlinkfile"/>
              </a:rPr>
              <a:t>1/15 min</a:t>
            </a:r>
            <a:r>
              <a:rPr lang="en-US" kern="0" dirty="0" smtClean="0">
                <a:solidFill>
                  <a:srgbClr val="FFFFFF"/>
                </a:solidFill>
              </a:rPr>
              <a:t>	</a:t>
            </a:r>
            <a:r>
              <a:rPr lang="en-US" kern="0" dirty="0" smtClean="0">
                <a:solidFill>
                  <a:srgbClr val="000000"/>
                </a:solidFill>
              </a:rPr>
              <a:t>	</a:t>
            </a:r>
            <a:endParaRPr lang="en-US" kern="0" dirty="0">
              <a:solidFill>
                <a:srgbClr val="000000"/>
              </a:solidFill>
            </a:endParaRPr>
          </a:p>
        </p:txBody>
      </p:sp>
      <p:sp>
        <p:nvSpPr>
          <p:cNvPr id="10" name="Content Placeholder 2"/>
          <p:cNvSpPr txBox="1">
            <a:spLocks/>
          </p:cNvSpPr>
          <p:nvPr/>
        </p:nvSpPr>
        <p:spPr bwMode="auto">
          <a:xfrm>
            <a:off x="6172200" y="2743200"/>
            <a:ext cx="2590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FFFFFF"/>
                </a:solidFill>
                <a:hlinkClick r:id="rId8" action="ppaction://hlinkfile"/>
              </a:rPr>
              <a:t>Storm </a:t>
            </a:r>
            <a:r>
              <a:rPr lang="en-US" kern="0" dirty="0" err="1" smtClean="0">
                <a:solidFill>
                  <a:srgbClr val="FFFFFF"/>
                </a:solidFill>
                <a:hlinkClick r:id="rId8" action="ppaction://hlinkfile"/>
              </a:rPr>
              <a:t>Rel</a:t>
            </a:r>
            <a:r>
              <a:rPr lang="en-US" kern="0" dirty="0" smtClean="0">
                <a:solidFill>
                  <a:srgbClr val="FFFFFF"/>
                </a:solidFill>
              </a:rPr>
              <a:t>	</a:t>
            </a:r>
            <a:r>
              <a:rPr lang="en-US" kern="0" dirty="0" smtClean="0">
                <a:solidFill>
                  <a:srgbClr val="000000"/>
                </a:solidFill>
              </a:rPr>
              <a:t>	</a:t>
            </a:r>
            <a:endParaRPr lang="en-US" kern="0" dirty="0">
              <a:solidFill>
                <a:srgbClr val="000000"/>
              </a:solidFill>
            </a:endParaRPr>
          </a:p>
        </p:txBody>
      </p:sp>
      <p:sp>
        <p:nvSpPr>
          <p:cNvPr id="11" name="Content Placeholder 2"/>
          <p:cNvSpPr txBox="1">
            <a:spLocks/>
          </p:cNvSpPr>
          <p:nvPr/>
        </p:nvSpPr>
        <p:spPr bwMode="auto">
          <a:xfrm>
            <a:off x="475445" y="39624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FFFFFF"/>
                </a:solidFill>
                <a:hlinkClick r:id="rId9" action="ppaction://hlinkfile"/>
              </a:rPr>
              <a:t>1/15 min</a:t>
            </a:r>
            <a:r>
              <a:rPr lang="en-US" kern="0" dirty="0" smtClean="0">
                <a:solidFill>
                  <a:srgbClr val="FFFFFF"/>
                </a:solidFill>
              </a:rPr>
              <a:t>		</a:t>
            </a:r>
            <a:r>
              <a:rPr lang="en-US" kern="0" dirty="0" smtClean="0">
                <a:solidFill>
                  <a:srgbClr val="000000"/>
                </a:solidFill>
              </a:rPr>
              <a:t>	</a:t>
            </a:r>
            <a:endParaRPr lang="en-US" kern="0" dirty="0">
              <a:solidFill>
                <a:srgbClr val="000000"/>
              </a:solidFill>
            </a:endParaRPr>
          </a:p>
        </p:txBody>
      </p:sp>
      <p:sp>
        <p:nvSpPr>
          <p:cNvPr id="12" name="Content Placeholder 2"/>
          <p:cNvSpPr txBox="1">
            <a:spLocks/>
          </p:cNvSpPr>
          <p:nvPr/>
        </p:nvSpPr>
        <p:spPr bwMode="auto">
          <a:xfrm>
            <a:off x="3294845" y="39624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FFFFFF"/>
                </a:solidFill>
                <a:hlinkClick r:id="rId10" action="ppaction://hlinkfile"/>
              </a:rPr>
              <a:t>Derecho</a:t>
            </a:r>
            <a:r>
              <a:rPr lang="en-US" kern="0" dirty="0" smtClean="0">
                <a:solidFill>
                  <a:srgbClr val="FFFFFF"/>
                </a:solidFill>
              </a:rPr>
              <a:t>		</a:t>
            </a:r>
            <a:r>
              <a:rPr lang="en-US" kern="0" dirty="0" smtClean="0">
                <a:solidFill>
                  <a:srgbClr val="000000"/>
                </a:solidFill>
              </a:rPr>
              <a:t>	</a:t>
            </a:r>
            <a:endParaRPr lang="en-US" kern="0" dirty="0">
              <a:solidFill>
                <a:srgbClr val="000000"/>
              </a:solidFill>
            </a:endParaRPr>
          </a:p>
        </p:txBody>
      </p:sp>
      <p:sp>
        <p:nvSpPr>
          <p:cNvPr id="13" name="Content Placeholder 2"/>
          <p:cNvSpPr txBox="1">
            <a:spLocks/>
          </p:cNvSpPr>
          <p:nvPr/>
        </p:nvSpPr>
        <p:spPr bwMode="auto">
          <a:xfrm>
            <a:off x="6172200" y="39624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FFFFFF"/>
                </a:solidFill>
                <a:hlinkClick r:id="rId11" action="ppaction://hlinkfile"/>
              </a:rPr>
              <a:t>Fog</a:t>
            </a:r>
            <a:r>
              <a:rPr lang="en-US" kern="0" dirty="0" smtClean="0">
                <a:solidFill>
                  <a:srgbClr val="FFFFFF"/>
                </a:solidFill>
              </a:rPr>
              <a:t>		</a:t>
            </a:r>
            <a:r>
              <a:rPr lang="en-US" kern="0" dirty="0" smtClean="0">
                <a:solidFill>
                  <a:srgbClr val="000000"/>
                </a:solidFill>
              </a:rPr>
              <a:t>	</a:t>
            </a:r>
            <a:endParaRPr lang="en-US" kern="0" dirty="0">
              <a:solidFill>
                <a:srgbClr val="000000"/>
              </a:solidFill>
            </a:endParaRPr>
          </a:p>
        </p:txBody>
      </p:sp>
      <p:sp>
        <p:nvSpPr>
          <p:cNvPr id="14" name="Content Placeholder 2"/>
          <p:cNvSpPr txBox="1">
            <a:spLocks/>
          </p:cNvSpPr>
          <p:nvPr/>
        </p:nvSpPr>
        <p:spPr bwMode="auto">
          <a:xfrm>
            <a:off x="457200" y="5029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FFFFFF"/>
                </a:solidFill>
                <a:hlinkClick r:id="rId12" action="ppaction://hlinkfile"/>
              </a:rPr>
              <a:t>Texas</a:t>
            </a:r>
            <a:r>
              <a:rPr lang="en-US" kern="0" dirty="0" smtClean="0">
                <a:solidFill>
                  <a:srgbClr val="FFFFFF"/>
                </a:solidFill>
              </a:rPr>
              <a:t>	</a:t>
            </a:r>
            <a:r>
              <a:rPr lang="en-US" kern="0" dirty="0" smtClean="0">
                <a:solidFill>
                  <a:srgbClr val="000000"/>
                </a:solidFill>
              </a:rPr>
              <a:t>	</a:t>
            </a:r>
            <a:endParaRPr lang="en-US" kern="0" dirty="0">
              <a:solidFill>
                <a:srgbClr val="000000"/>
              </a:solidFill>
            </a:endParaRPr>
          </a:p>
        </p:txBody>
      </p:sp>
      <p:sp>
        <p:nvSpPr>
          <p:cNvPr id="15" name="Content Placeholder 2"/>
          <p:cNvSpPr txBox="1">
            <a:spLocks/>
          </p:cNvSpPr>
          <p:nvPr/>
        </p:nvSpPr>
        <p:spPr bwMode="auto">
          <a:xfrm>
            <a:off x="3276600" y="5029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FFFFFF"/>
                </a:solidFill>
                <a:hlinkClick r:id="rId13" action="ppaction://hlinkfile"/>
              </a:rPr>
              <a:t>Marie</a:t>
            </a:r>
            <a:r>
              <a:rPr lang="en-US" kern="0" dirty="0" smtClean="0">
                <a:solidFill>
                  <a:srgbClr val="000000"/>
                </a:solidFill>
              </a:rPr>
              <a:t>	</a:t>
            </a:r>
            <a:endParaRPr lang="en-US" kern="0" dirty="0">
              <a:solidFill>
                <a:srgbClr val="000000"/>
              </a:solidFill>
            </a:endParaRPr>
          </a:p>
        </p:txBody>
      </p:sp>
      <p:sp>
        <p:nvSpPr>
          <p:cNvPr id="16" name="Content Placeholder 2"/>
          <p:cNvSpPr txBox="1">
            <a:spLocks/>
          </p:cNvSpPr>
          <p:nvPr/>
        </p:nvSpPr>
        <p:spPr bwMode="auto">
          <a:xfrm>
            <a:off x="6153955" y="5029200"/>
            <a:ext cx="228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FFFFFF"/>
                </a:solidFill>
                <a:hlinkClick r:id="rId14" action="ppaction://hlinkfile"/>
              </a:rPr>
              <a:t>Sandy</a:t>
            </a:r>
            <a:r>
              <a:rPr lang="en-US" kern="0" dirty="0" smtClean="0">
                <a:solidFill>
                  <a:srgbClr val="FFFFFF"/>
                </a:solidFill>
              </a:rPr>
              <a:t>	</a:t>
            </a:r>
            <a:r>
              <a:rPr lang="en-US" kern="0" dirty="0" smtClean="0">
                <a:solidFill>
                  <a:srgbClr val="000000"/>
                </a:solidFill>
              </a:rPr>
              <a:t>	</a:t>
            </a:r>
            <a:endParaRPr lang="en-US" kern="0" dirty="0">
              <a:solidFill>
                <a:srgbClr val="000000"/>
              </a:solidFill>
            </a:endParaRPr>
          </a:p>
        </p:txBody>
      </p:sp>
      <p:sp>
        <p:nvSpPr>
          <p:cNvPr id="17" name="TextBox 16"/>
          <p:cNvSpPr txBox="1"/>
          <p:nvPr/>
        </p:nvSpPr>
        <p:spPr>
          <a:xfrm>
            <a:off x="1371600" y="5941041"/>
            <a:ext cx="6353021" cy="369332"/>
          </a:xfrm>
          <a:prstGeom prst="rect">
            <a:avLst/>
          </a:prstGeom>
          <a:noFill/>
        </p:spPr>
        <p:txBody>
          <a:bodyPr wrap="none" rtlCol="0">
            <a:spAutoFit/>
          </a:bodyPr>
          <a:lstStyle/>
          <a:p>
            <a:r>
              <a:rPr lang="en-US" dirty="0">
                <a:solidFill>
                  <a:srgbClr val="FFFFFF"/>
                </a:solidFill>
              </a:rPr>
              <a:t>http://cimss.ssec.wisc.edu/goes/srsor/overview_training.html</a:t>
            </a:r>
          </a:p>
        </p:txBody>
      </p:sp>
    </p:spTree>
    <p:extLst>
      <p:ext uri="{BB962C8B-B14F-4D97-AF65-F5344CB8AC3E}">
        <p14:creationId xmlns:p14="http://schemas.microsoft.com/office/powerpoint/2010/main" val="2838528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228600"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FFFF00"/>
                </a:solidFill>
              </a:rPr>
              <a:t>  NOAA GOES Constellation </a:t>
            </a:r>
            <a:endParaRPr lang="en-US" sz="4000" b="1" dirty="0">
              <a:solidFill>
                <a:srgbClr val="FFFF00"/>
              </a:solidFill>
            </a:endParaRPr>
          </a:p>
        </p:txBody>
      </p:sp>
      <p:sp>
        <p:nvSpPr>
          <p:cNvPr id="9" name="Text Box 7"/>
          <p:cNvSpPr txBox="1">
            <a:spLocks noChangeArrowheads="1"/>
          </p:cNvSpPr>
          <p:nvPr/>
        </p:nvSpPr>
        <p:spPr bwMode="auto">
          <a:xfrm>
            <a:off x="1066800" y="1073340"/>
            <a:ext cx="126329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prstClr val="white"/>
                </a:solidFill>
              </a:rPr>
              <a:t>GOES-West</a:t>
            </a:r>
          </a:p>
          <a:p>
            <a:pPr fontAlgn="base">
              <a:spcBef>
                <a:spcPct val="0"/>
              </a:spcBef>
              <a:spcAft>
                <a:spcPct val="0"/>
              </a:spcAft>
            </a:pPr>
            <a:r>
              <a:rPr lang="en-US" b="1" dirty="0">
                <a:solidFill>
                  <a:prstClr val="white"/>
                </a:solidFill>
              </a:rPr>
              <a:t>GOES-15</a:t>
            </a:r>
          </a:p>
          <a:p>
            <a:pPr fontAlgn="base">
              <a:spcBef>
                <a:spcPct val="0"/>
              </a:spcBef>
              <a:spcAft>
                <a:spcPct val="0"/>
              </a:spcAft>
            </a:pPr>
            <a:r>
              <a:rPr lang="en-US" b="1" dirty="0">
                <a:solidFill>
                  <a:prstClr val="white"/>
                </a:solidFill>
              </a:rPr>
              <a:t>(135W)</a:t>
            </a:r>
          </a:p>
        </p:txBody>
      </p:sp>
      <p:sp>
        <p:nvSpPr>
          <p:cNvPr id="10" name="Text Box 8"/>
          <p:cNvSpPr txBox="1">
            <a:spLocks noChangeArrowheads="1"/>
          </p:cNvSpPr>
          <p:nvPr/>
        </p:nvSpPr>
        <p:spPr bwMode="auto">
          <a:xfrm>
            <a:off x="6450897" y="1066800"/>
            <a:ext cx="116910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prstClr val="white"/>
                </a:solidFill>
              </a:rPr>
              <a:t>GOES-East</a:t>
            </a:r>
          </a:p>
          <a:p>
            <a:pPr fontAlgn="base">
              <a:spcBef>
                <a:spcPct val="0"/>
              </a:spcBef>
              <a:spcAft>
                <a:spcPct val="0"/>
              </a:spcAft>
            </a:pPr>
            <a:r>
              <a:rPr lang="en-US" b="1" dirty="0">
                <a:solidFill>
                  <a:prstClr val="white"/>
                </a:solidFill>
              </a:rPr>
              <a:t>GOES-13</a:t>
            </a:r>
          </a:p>
          <a:p>
            <a:pPr fontAlgn="base">
              <a:spcBef>
                <a:spcPct val="0"/>
              </a:spcBef>
              <a:spcAft>
                <a:spcPct val="0"/>
              </a:spcAft>
            </a:pPr>
            <a:r>
              <a:rPr lang="en-US" b="1" dirty="0">
                <a:solidFill>
                  <a:prstClr val="white"/>
                </a:solidFill>
              </a:rPr>
              <a:t>(75W)</a:t>
            </a:r>
          </a:p>
        </p:txBody>
      </p:sp>
      <p:pic>
        <p:nvPicPr>
          <p:cNvPr id="13" name="Picture 11" descr="latest_westvishem"/>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2217" b="3240"/>
          <a:stretch/>
        </p:blipFill>
        <p:spPr bwMode="auto">
          <a:xfrm>
            <a:off x="76200" y="2133600"/>
            <a:ext cx="4343400" cy="41063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latest_eastvishe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003" b="2725"/>
          <a:stretch/>
        </p:blipFill>
        <p:spPr bwMode="auto">
          <a:xfrm>
            <a:off x="4572000" y="2133601"/>
            <a:ext cx="4343400" cy="41380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descr="n-q_spacecra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276600"/>
            <a:ext cx="1745822" cy="12954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9"/>
          <p:cNvSpPr txBox="1">
            <a:spLocks noChangeArrowheads="1"/>
          </p:cNvSpPr>
          <p:nvPr/>
        </p:nvSpPr>
        <p:spPr bwMode="auto">
          <a:xfrm>
            <a:off x="2667000" y="6440269"/>
            <a:ext cx="36721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prstClr val="white"/>
                </a:solidFill>
              </a:rPr>
              <a:t>GOES-14 (105W) </a:t>
            </a:r>
            <a:r>
              <a:rPr lang="en-US" b="1" dirty="0">
                <a:solidFill>
                  <a:prstClr val="white"/>
                </a:solidFill>
              </a:rPr>
              <a:t>is on-orbit back-up </a:t>
            </a:r>
            <a:endParaRPr lang="en-US" b="1" dirty="0">
              <a:solidFill>
                <a:prstClr val="white"/>
              </a:solidFill>
            </a:endParaRPr>
          </a:p>
          <a:p>
            <a:pPr fontAlgn="base">
              <a:spcBef>
                <a:spcPct val="0"/>
              </a:spcBef>
              <a:spcAft>
                <a:spcPct val="0"/>
              </a:spcAft>
            </a:pPr>
            <a:endParaRPr lang="en-US" b="1" dirty="0">
              <a:solidFill>
                <a:prstClr val="black"/>
              </a:solidFill>
            </a:endParaRPr>
          </a:p>
        </p:txBody>
      </p:sp>
      <p:pic>
        <p:nvPicPr>
          <p:cNvPr id="7" name="Picture 5" descr="n-q_spacecra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429000"/>
            <a:ext cx="1848517"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9747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a:solidFill>
                  <a:srgbClr val="FFFF00"/>
                </a:solidFill>
              </a:rPr>
              <a:t>ABI Bands Quick Information Guides</a:t>
            </a:r>
          </a:p>
        </p:txBody>
      </p:sp>
      <p:sp>
        <p:nvSpPr>
          <p:cNvPr id="3" name="Content Placeholder 2"/>
          <p:cNvSpPr>
            <a:spLocks noGrp="1"/>
          </p:cNvSpPr>
          <p:nvPr>
            <p:ph idx="1"/>
          </p:nvPr>
        </p:nvSpPr>
        <p:spPr>
          <a:xfrm>
            <a:off x="228600" y="762000"/>
            <a:ext cx="8839200" cy="4525963"/>
          </a:xfrm>
        </p:spPr>
        <p:txBody>
          <a:bodyPr>
            <a:normAutofit/>
          </a:bodyPr>
          <a:lstStyle/>
          <a:p>
            <a:r>
              <a:rPr lang="en-US" sz="2400" i="1" dirty="0">
                <a:solidFill>
                  <a:schemeClr val="bg1"/>
                </a:solidFill>
              </a:rPr>
              <a:t>http://www.goes-r.gov/education/ABI-bands-quick-info.html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295400"/>
            <a:ext cx="3962399" cy="5215343"/>
          </a:xfrm>
          <a:prstGeom prst="rect">
            <a:avLst/>
          </a:prstGeom>
        </p:spPr>
      </p:pic>
      <p:sp>
        <p:nvSpPr>
          <p:cNvPr id="5" name="Slide Number Placeholder 4"/>
          <p:cNvSpPr>
            <a:spLocks noGrp="1"/>
          </p:cNvSpPr>
          <p:nvPr>
            <p:ph type="sldNum" sz="quarter" idx="12"/>
          </p:nvPr>
        </p:nvSpPr>
        <p:spPr/>
        <p:txBody>
          <a:bodyPr/>
          <a:lstStyle/>
          <a:p>
            <a:fld id="{677A48B6-EEDB-4FDE-8E4C-7D20CD40EB3C}" type="slidenum">
              <a:rPr lang="en-US" smtClean="0">
                <a:solidFill>
                  <a:prstClr val="black">
                    <a:tint val="75000"/>
                  </a:prstClr>
                </a:solidFill>
              </a:rPr>
              <a:pPr/>
              <a:t>20</a:t>
            </a:fld>
            <a:endParaRPr lang="en-US">
              <a:solidFill>
                <a:prstClr val="black">
                  <a:tint val="75000"/>
                </a:prst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295400"/>
            <a:ext cx="4191000" cy="5215343"/>
          </a:xfrm>
          <a:prstGeom prst="rect">
            <a:avLst/>
          </a:prstGeom>
        </p:spPr>
      </p:pic>
    </p:spTree>
    <p:extLst>
      <p:ext uri="{BB962C8B-B14F-4D97-AF65-F5344CB8AC3E}">
        <p14:creationId xmlns:p14="http://schemas.microsoft.com/office/powerpoint/2010/main" val="941981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0"/>
            <a:ext cx="8229600" cy="1143000"/>
          </a:xfrm>
        </p:spPr>
        <p:txBody>
          <a:bodyPr/>
          <a:lstStyle/>
          <a:p>
            <a:pPr eaLnBrk="1" hangingPunct="1"/>
            <a:r>
              <a:rPr lang="en-US" altLang="en-US" sz="4000" b="1" dirty="0" smtClean="0">
                <a:solidFill>
                  <a:srgbClr val="FFFF00"/>
                </a:solidFill>
              </a:rPr>
              <a:t>GOES-15 Science Test</a:t>
            </a:r>
            <a:endParaRPr lang="en-US" altLang="en-US" sz="4000" dirty="0" smtClean="0">
              <a:solidFill>
                <a:srgbClr val="FFFF00"/>
              </a:solidFill>
            </a:endParaRPr>
          </a:p>
        </p:txBody>
      </p:sp>
      <p:sp>
        <p:nvSpPr>
          <p:cNvPr id="136195" name="Text Box 3"/>
          <p:cNvSpPr txBox="1">
            <a:spLocks noChangeArrowheads="1"/>
          </p:cNvSpPr>
          <p:nvPr/>
        </p:nvSpPr>
        <p:spPr bwMode="auto">
          <a:xfrm>
            <a:off x="1998663" y="6324600"/>
            <a:ext cx="6243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solidFill>
                  <a:srgbClr val="FFFFFF"/>
                </a:solidFill>
              </a:rPr>
              <a:t>Unique GOES-15 Imager Visible data from the NOAA Science Test</a:t>
            </a:r>
          </a:p>
        </p:txBody>
      </p:sp>
      <p:grpSp>
        <p:nvGrpSpPr>
          <p:cNvPr id="136196" name="Group 2"/>
          <p:cNvGrpSpPr>
            <a:grpSpLocks/>
          </p:cNvGrpSpPr>
          <p:nvPr/>
        </p:nvGrpSpPr>
        <p:grpSpPr bwMode="auto">
          <a:xfrm>
            <a:off x="2741613" y="990600"/>
            <a:ext cx="6326187" cy="5200650"/>
            <a:chOff x="1219200" y="838200"/>
            <a:chExt cx="6553200" cy="5570538"/>
          </a:xfrm>
        </p:grpSpPr>
        <p:pic>
          <p:nvPicPr>
            <p:cNvPr id="136199"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FFFF00"/>
                  </a:solidFill>
                </a:rPr>
                <a:t>30-min</a:t>
              </a:r>
            </a:p>
          </p:txBody>
        </p:sp>
        <p:sp>
          <p:nvSpPr>
            <p:cNvPr id="136201"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FFFF00"/>
                  </a:solidFill>
                </a:rPr>
                <a:t>1-min</a:t>
              </a:r>
            </a:p>
          </p:txBody>
        </p:sp>
      </p:grpSp>
      <p:sp>
        <p:nvSpPr>
          <p:cNvPr id="1361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68F300F-D802-444B-8BF9-52A6A30DC6CE}" type="slidenum">
              <a:rPr lang="en-US" altLang="en-US" smtClean="0">
                <a:solidFill>
                  <a:srgbClr val="000000"/>
                </a:solidFill>
              </a:rPr>
              <a:pPr eaLnBrk="1" hangingPunct="1"/>
              <a:t>3</a:t>
            </a:fld>
            <a:endParaRPr lang="en-US" altLang="en-US" smtClean="0">
              <a:solidFill>
                <a:srgbClr val="000000"/>
              </a:solidFill>
            </a:endParaRPr>
          </a:p>
        </p:txBody>
      </p:sp>
      <p:sp>
        <p:nvSpPr>
          <p:cNvPr id="136198" name="Rectangle 3"/>
          <p:cNvSpPr txBox="1">
            <a:spLocks noChangeArrowheads="1"/>
          </p:cNvSpPr>
          <p:nvPr/>
        </p:nvSpPr>
        <p:spPr bwMode="auto">
          <a:xfrm>
            <a:off x="0" y="609600"/>
            <a:ext cx="27432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buFontTx/>
              <a:buChar char="•"/>
            </a:pPr>
            <a:endParaRPr lang="en-US" altLang="en-US" sz="1600" dirty="0">
              <a:solidFill>
                <a:srgbClr val="000000"/>
              </a:solidFill>
            </a:endParaRPr>
          </a:p>
          <a:p>
            <a:pPr eaLnBrk="1" hangingPunct="1">
              <a:lnSpc>
                <a:spcPct val="90000"/>
              </a:lnSpc>
              <a:spcBef>
                <a:spcPct val="20000"/>
              </a:spcBef>
              <a:buFontTx/>
              <a:buChar char="•"/>
            </a:pPr>
            <a:r>
              <a:rPr lang="en-US" altLang="en-US" sz="1600" dirty="0">
                <a:solidFill>
                  <a:srgbClr val="FFFFFF"/>
                </a:solidFill>
              </a:rPr>
              <a:t>The </a:t>
            </a:r>
            <a:r>
              <a:rPr lang="en-US" altLang="en-US" sz="1600" b="1" dirty="0">
                <a:solidFill>
                  <a:srgbClr val="FFFFFF"/>
                </a:solidFill>
              </a:rPr>
              <a:t>Science Test </a:t>
            </a:r>
            <a:r>
              <a:rPr lang="en-US" altLang="en-US" sz="1600" dirty="0">
                <a:solidFill>
                  <a:srgbClr val="FFFFFF"/>
                </a:solidFill>
              </a:rPr>
              <a:t>part of Post Launch Testing for GOES-15 occurred in the summer of 2010.</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Co-led by </a:t>
            </a:r>
            <a:r>
              <a:rPr lang="en-US" altLang="en-US" sz="1600" dirty="0" err="1">
                <a:solidFill>
                  <a:srgbClr val="FFFFFF"/>
                </a:solidFill>
              </a:rPr>
              <a:t>Hillger</a:t>
            </a:r>
            <a:r>
              <a:rPr lang="en-US" altLang="en-US" sz="1600" dirty="0">
                <a:solidFill>
                  <a:srgbClr val="FFFFFF"/>
                </a:solidFill>
              </a:rPr>
              <a:t> and Schmit.</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Unique 1-minute rapid scan imagery acquired</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GOES-15 data analysis will continue. All the GVAR data archived.</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Many products generated in near real-time.</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A </a:t>
            </a:r>
            <a:r>
              <a:rPr lang="en-US" altLang="en-US" sz="1600" i="1" dirty="0">
                <a:solidFill>
                  <a:srgbClr val="FFFFFF"/>
                </a:solidFill>
              </a:rPr>
              <a:t>NOAA Technical Report</a:t>
            </a:r>
            <a:r>
              <a:rPr lang="en-US" altLang="en-US" sz="1600" dirty="0">
                <a:solidFill>
                  <a:srgbClr val="FFFFFF"/>
                </a:solidFill>
              </a:rPr>
              <a:t> </a:t>
            </a:r>
            <a:r>
              <a:rPr lang="en-US" altLang="en-US" sz="1600" dirty="0" smtClean="0">
                <a:solidFill>
                  <a:srgbClr val="FFFFFF"/>
                </a:solidFill>
              </a:rPr>
              <a:t>was </a:t>
            </a:r>
            <a:r>
              <a:rPr lang="en-US" altLang="en-US" sz="1600" dirty="0">
                <a:solidFill>
                  <a:srgbClr val="FFFFFF"/>
                </a:solidFill>
              </a:rPr>
              <a:t>generated.</a:t>
            </a:r>
          </a:p>
        </p:txBody>
      </p:sp>
    </p:spTree>
    <p:extLst>
      <p:ext uri="{BB962C8B-B14F-4D97-AF65-F5344CB8AC3E}">
        <p14:creationId xmlns:p14="http://schemas.microsoft.com/office/powerpoint/2010/main" val="2041721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77AFF1-CB1F-4DC2-B04D-336926EDCB89}" type="slidenum">
              <a:rPr lang="en-US" altLang="en-US">
                <a:solidFill>
                  <a:srgbClr val="000000"/>
                </a:solidFill>
              </a:rPr>
              <a:pPr eaLnBrk="1" hangingPunct="1"/>
              <a:t>4</a:t>
            </a:fld>
            <a:endParaRPr lang="en-US" altLang="en-US">
              <a:solidFill>
                <a:srgbClr val="000000"/>
              </a:solidFill>
            </a:endParaRPr>
          </a:p>
        </p:txBody>
      </p:sp>
      <p:sp>
        <p:nvSpPr>
          <p:cNvPr id="82947" name="Rectangle 2"/>
          <p:cNvSpPr>
            <a:spLocks noGrp="1" noChangeArrowheads="1"/>
          </p:cNvSpPr>
          <p:nvPr>
            <p:ph type="title"/>
          </p:nvPr>
        </p:nvSpPr>
        <p:spPr>
          <a:xfrm>
            <a:off x="457200" y="0"/>
            <a:ext cx="8229600" cy="1143000"/>
          </a:xfrm>
        </p:spPr>
        <p:txBody>
          <a:bodyPr/>
          <a:lstStyle/>
          <a:p>
            <a:pPr eaLnBrk="1" hangingPunct="1"/>
            <a:r>
              <a:rPr lang="en-US" altLang="en-US" sz="3600" dirty="0" smtClean="0">
                <a:solidFill>
                  <a:srgbClr val="FFFF00"/>
                </a:solidFill>
              </a:rPr>
              <a:t>New GOES: Sample “1-min” imagery</a:t>
            </a:r>
          </a:p>
        </p:txBody>
      </p:sp>
      <p:sp>
        <p:nvSpPr>
          <p:cNvPr id="82948" name="Text Box 3"/>
          <p:cNvSpPr txBox="1">
            <a:spLocks noChangeArrowheads="1"/>
          </p:cNvSpPr>
          <p:nvPr/>
        </p:nvSpPr>
        <p:spPr bwMode="auto">
          <a:xfrm>
            <a:off x="2133600" y="6384925"/>
            <a:ext cx="4849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600" smtClean="0">
                <a:solidFill>
                  <a:srgbClr val="FFFFFF"/>
                </a:solidFill>
              </a:rPr>
              <a:t>See “what is happening”, not “what has happened”. </a:t>
            </a:r>
          </a:p>
        </p:txBody>
      </p:sp>
      <p:pic>
        <p:nvPicPr>
          <p:cNvPr id="82949"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914400"/>
            <a:ext cx="6746875" cy="506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 Box 5"/>
          <p:cNvSpPr txBox="1">
            <a:spLocks noChangeArrowheads="1"/>
          </p:cNvSpPr>
          <p:nvPr/>
        </p:nvSpPr>
        <p:spPr bwMode="auto">
          <a:xfrm>
            <a:off x="2286000" y="5957887"/>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dirty="0" smtClean="0">
                <a:solidFill>
                  <a:srgbClr val="FFFF00"/>
                </a:solidFill>
              </a:rPr>
              <a:t>GOES-12</a:t>
            </a:r>
          </a:p>
        </p:txBody>
      </p:sp>
      <p:sp>
        <p:nvSpPr>
          <p:cNvPr id="82951" name="Text Box 6"/>
          <p:cNvSpPr txBox="1">
            <a:spLocks noChangeArrowheads="1"/>
          </p:cNvSpPr>
          <p:nvPr/>
        </p:nvSpPr>
        <p:spPr bwMode="auto">
          <a:xfrm>
            <a:off x="5410200" y="5957887"/>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FFFF00"/>
                </a:solidFill>
              </a:rPr>
              <a:t>GOES-14</a:t>
            </a:r>
          </a:p>
        </p:txBody>
      </p:sp>
    </p:spTree>
    <p:extLst>
      <p:ext uri="{BB962C8B-B14F-4D97-AF65-F5344CB8AC3E}">
        <p14:creationId xmlns:p14="http://schemas.microsoft.com/office/powerpoint/2010/main" val="2307898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76200"/>
            <a:ext cx="8229600" cy="1143000"/>
          </a:xfrm>
        </p:spPr>
        <p:txBody>
          <a:bodyPr>
            <a:normAutofit/>
          </a:bodyPr>
          <a:lstStyle/>
          <a:p>
            <a:r>
              <a:rPr lang="en-US" sz="2700" b="1" dirty="0" smtClean="0">
                <a:solidFill>
                  <a:srgbClr val="FFFF00"/>
                </a:solidFill>
              </a:rPr>
              <a:t>GOES-14 </a:t>
            </a:r>
            <a:r>
              <a:rPr lang="en-US" sz="2700" b="1" dirty="0">
                <a:solidFill>
                  <a:srgbClr val="FFFF00"/>
                </a:solidFill>
              </a:rPr>
              <a:t>Super Rapid Scan Operations to Prepare for </a:t>
            </a:r>
            <a:r>
              <a:rPr lang="en-US" sz="2700" b="1" dirty="0" smtClean="0">
                <a:solidFill>
                  <a:srgbClr val="FFFF00"/>
                </a:solidFill>
              </a:rPr>
              <a:t>GOES-R (SRSOR)</a:t>
            </a:r>
            <a:endParaRPr lang="en-US" sz="1800" b="1" dirty="0">
              <a:solidFill>
                <a:srgbClr val="FFFF00"/>
              </a:solidFill>
            </a:endParaRPr>
          </a:p>
        </p:txBody>
      </p:sp>
      <p:sp>
        <p:nvSpPr>
          <p:cNvPr id="13" name="Content Placeholder 12"/>
          <p:cNvSpPr>
            <a:spLocks noGrp="1"/>
          </p:cNvSpPr>
          <p:nvPr>
            <p:ph sz="half" idx="1"/>
          </p:nvPr>
        </p:nvSpPr>
        <p:spPr>
          <a:xfrm>
            <a:off x="152400" y="990600"/>
            <a:ext cx="4495800" cy="5112385"/>
          </a:xfrm>
        </p:spPr>
        <p:txBody>
          <a:bodyPr>
            <a:noAutofit/>
          </a:bodyPr>
          <a:lstStyle/>
          <a:p>
            <a:pPr marL="457200" lvl="1" indent="0">
              <a:buNone/>
              <a:defRPr/>
            </a:pPr>
            <a:endParaRPr lang="en-US" sz="1000" dirty="0">
              <a:solidFill>
                <a:schemeClr val="bg1"/>
              </a:solidFill>
            </a:endParaRPr>
          </a:p>
          <a:p>
            <a:pPr marL="0" lvl="1" indent="0">
              <a:buNone/>
              <a:defRPr/>
            </a:pPr>
            <a:r>
              <a:rPr lang="en-US" sz="2000" dirty="0" smtClean="0">
                <a:solidFill>
                  <a:schemeClr val="bg1"/>
                </a:solidFill>
              </a:rPr>
              <a:t>Data during parts of 2012 (Hurricane Sandy, convection), 2013 (CA Rim Fire, convection) and 2014 (Hurricane Marie, convection): </a:t>
            </a:r>
            <a:endParaRPr lang="en-US" sz="2000" dirty="0">
              <a:solidFill>
                <a:schemeClr val="bg1"/>
              </a:solidFill>
            </a:endParaRPr>
          </a:p>
          <a:p>
            <a:pPr marL="457200" lvl="1" indent="0">
              <a:lnSpc>
                <a:spcPct val="95000"/>
              </a:lnSpc>
              <a:buNone/>
              <a:defRPr/>
            </a:pPr>
            <a:r>
              <a:rPr lang="en-US" sz="1400" i="1" dirty="0" smtClean="0">
                <a:solidFill>
                  <a:schemeClr val="bg1"/>
                </a:solidFill>
                <a:hlinkClick r:id="rId3"/>
              </a:rPr>
              <a:t>http://cimss.ssec.wisc.edu/goes/srsor/GOES-14_SRSOR.html</a:t>
            </a:r>
            <a:r>
              <a:rPr lang="en-US" sz="1400" i="1" dirty="0" smtClean="0">
                <a:solidFill>
                  <a:schemeClr val="bg1"/>
                </a:solidFill>
              </a:rPr>
              <a:t> </a:t>
            </a:r>
          </a:p>
          <a:p>
            <a:pPr marL="457200" lvl="1" indent="0">
              <a:lnSpc>
                <a:spcPct val="95000"/>
              </a:lnSpc>
              <a:buNone/>
              <a:defRPr/>
            </a:pPr>
            <a:r>
              <a:rPr lang="en-US" sz="1400" i="1" dirty="0" smtClean="0">
                <a:solidFill>
                  <a:schemeClr val="bg1"/>
                </a:solidFill>
                <a:hlinkClick r:id="rId4"/>
              </a:rPr>
              <a:t>http</a:t>
            </a:r>
            <a:r>
              <a:rPr lang="en-US" sz="1400" i="1" dirty="0">
                <a:solidFill>
                  <a:schemeClr val="bg1"/>
                </a:solidFill>
                <a:hlinkClick r:id="rId4"/>
              </a:rPr>
              <a:t>://</a:t>
            </a:r>
            <a:r>
              <a:rPr lang="en-US" sz="1400" i="1" dirty="0" smtClean="0">
                <a:solidFill>
                  <a:schemeClr val="bg1"/>
                </a:solidFill>
                <a:hlinkClick r:id="rId4"/>
              </a:rPr>
              <a:t>cimss.ssec.wisc.edu/goes/srsor2013/GOES-14_SRSOR.html</a:t>
            </a:r>
            <a:endParaRPr lang="en-US" sz="1400" i="1" dirty="0" smtClean="0">
              <a:solidFill>
                <a:schemeClr val="bg1"/>
              </a:solidFill>
            </a:endParaRPr>
          </a:p>
          <a:p>
            <a:pPr marL="457200" lvl="1" indent="0">
              <a:lnSpc>
                <a:spcPct val="95000"/>
              </a:lnSpc>
              <a:buNone/>
              <a:defRPr/>
            </a:pPr>
            <a:r>
              <a:rPr lang="en-US" sz="1400" i="1" dirty="0">
                <a:solidFill>
                  <a:schemeClr val="bg1"/>
                </a:solidFill>
                <a:hlinkClick r:id="rId5"/>
              </a:rPr>
              <a:t>http://</a:t>
            </a:r>
            <a:r>
              <a:rPr lang="en-US" sz="1400" i="1" dirty="0" smtClean="0">
                <a:solidFill>
                  <a:schemeClr val="bg1"/>
                </a:solidFill>
                <a:hlinkClick r:id="rId5"/>
              </a:rPr>
              <a:t>cimss.ssec.wisc.edu/goes/srsor2014/GOES-14_SRSOR.html</a:t>
            </a:r>
            <a:r>
              <a:rPr lang="en-US" sz="2000" i="1" dirty="0" smtClean="0">
                <a:solidFill>
                  <a:schemeClr val="bg1"/>
                </a:solidFill>
              </a:rPr>
              <a:t/>
            </a:r>
            <a:br>
              <a:rPr lang="en-US" sz="2000" i="1" dirty="0" smtClean="0">
                <a:solidFill>
                  <a:schemeClr val="bg1"/>
                </a:solidFill>
              </a:rPr>
            </a:br>
            <a:endParaRPr lang="en-US" sz="1000" i="1" dirty="0">
              <a:solidFill>
                <a:schemeClr val="bg1"/>
              </a:solidFill>
            </a:endParaRPr>
          </a:p>
          <a:p>
            <a:pPr marL="0" indent="0">
              <a:lnSpc>
                <a:spcPct val="95000"/>
              </a:lnSpc>
              <a:buNone/>
              <a:defRPr/>
            </a:pPr>
            <a:r>
              <a:rPr lang="en-US" sz="2000" dirty="0">
                <a:solidFill>
                  <a:schemeClr val="bg1"/>
                </a:solidFill>
              </a:rPr>
              <a:t>GOES-14 provided very unique data and offered a glimpse into the possibilities that will be provided by the ABI on GOES-R in one minute </a:t>
            </a:r>
            <a:r>
              <a:rPr lang="en-US" sz="2000" dirty="0" err="1">
                <a:solidFill>
                  <a:schemeClr val="bg1"/>
                </a:solidFill>
              </a:rPr>
              <a:t>mesoscale</a:t>
            </a:r>
            <a:r>
              <a:rPr lang="en-US" sz="2000" dirty="0">
                <a:solidFill>
                  <a:schemeClr val="bg1"/>
                </a:solidFill>
              </a:rPr>
              <a:t> </a:t>
            </a:r>
            <a:r>
              <a:rPr lang="en-US" sz="2000" dirty="0" smtClean="0">
                <a:solidFill>
                  <a:schemeClr val="bg1"/>
                </a:solidFill>
              </a:rPr>
              <a:t>imagery</a:t>
            </a:r>
            <a:br>
              <a:rPr lang="en-US" sz="2000" dirty="0" smtClean="0">
                <a:solidFill>
                  <a:schemeClr val="bg1"/>
                </a:solidFill>
              </a:rPr>
            </a:br>
            <a:endParaRPr lang="en-US" sz="2000" dirty="0">
              <a:solidFill>
                <a:schemeClr val="bg1"/>
              </a:solidFill>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5</a:t>
            </a:fld>
            <a:endParaRPr lang="en-US" dirty="0"/>
          </a:p>
        </p:txBody>
      </p:sp>
      <p:sp>
        <p:nvSpPr>
          <p:cNvPr id="2" name="TextBox 1"/>
          <p:cNvSpPr txBox="1"/>
          <p:nvPr/>
        </p:nvSpPr>
        <p:spPr>
          <a:xfrm>
            <a:off x="4724400" y="5943600"/>
            <a:ext cx="4876800" cy="307777"/>
          </a:xfrm>
          <a:prstGeom prst="rect">
            <a:avLst/>
          </a:prstGeom>
          <a:noFill/>
        </p:spPr>
        <p:txBody>
          <a:bodyPr wrap="square" rtlCol="0">
            <a:spAutoFit/>
          </a:bodyPr>
          <a:lstStyle/>
          <a:p>
            <a:r>
              <a:rPr lang="en-US" sz="1400" dirty="0">
                <a:solidFill>
                  <a:srgbClr val="FFFFFF"/>
                </a:solidFill>
              </a:rPr>
              <a:t>GOES-14 visible image showing rapid convective development</a:t>
            </a:r>
          </a:p>
        </p:txBody>
      </p:sp>
      <p:pic>
        <p:nvPicPr>
          <p:cNvPr id="6" name="Content Placeholder 5"/>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4724400" y="1600200"/>
            <a:ext cx="4343400" cy="4343400"/>
          </a:xfrm>
        </p:spPr>
      </p:pic>
    </p:spTree>
    <p:extLst>
      <p:ext uri="{BB962C8B-B14F-4D97-AF65-F5344CB8AC3E}">
        <p14:creationId xmlns:p14="http://schemas.microsoft.com/office/powerpoint/2010/main" val="27322752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ES1314_VIS_21AUG2013loop_redu.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839"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6</a:t>
            </a:fld>
            <a:endParaRPr lang="en-US"/>
          </a:p>
        </p:txBody>
      </p:sp>
      <p:sp>
        <p:nvSpPr>
          <p:cNvPr id="6" name="TextBox 5"/>
          <p:cNvSpPr txBox="1"/>
          <p:nvPr/>
        </p:nvSpPr>
        <p:spPr>
          <a:xfrm>
            <a:off x="5710218" y="5867400"/>
            <a:ext cx="2595582" cy="369332"/>
          </a:xfrm>
          <a:prstGeom prst="rect">
            <a:avLst/>
          </a:prstGeom>
          <a:solidFill>
            <a:schemeClr val="bg1"/>
          </a:solidFill>
        </p:spPr>
        <p:txBody>
          <a:bodyPr wrap="none" rtlCol="0">
            <a:spAutoFit/>
          </a:bodyPr>
          <a:lstStyle/>
          <a:p>
            <a:r>
              <a:rPr lang="en-US" dirty="0">
                <a:solidFill>
                  <a:srgbClr val="000000"/>
                </a:solidFill>
              </a:rPr>
              <a:t>Operational (GOES-13)</a:t>
            </a:r>
          </a:p>
        </p:txBody>
      </p:sp>
      <p:sp>
        <p:nvSpPr>
          <p:cNvPr id="7" name="TextBox 6"/>
          <p:cNvSpPr txBox="1"/>
          <p:nvPr/>
        </p:nvSpPr>
        <p:spPr>
          <a:xfrm>
            <a:off x="152400" y="5879910"/>
            <a:ext cx="4031873" cy="369332"/>
          </a:xfrm>
          <a:prstGeom prst="rect">
            <a:avLst/>
          </a:prstGeom>
          <a:solidFill>
            <a:schemeClr val="bg1"/>
          </a:solidFill>
        </p:spPr>
        <p:txBody>
          <a:bodyPr wrap="none" rtlCol="0">
            <a:spAutoFit/>
          </a:bodyPr>
          <a:lstStyle/>
          <a:p>
            <a:r>
              <a:rPr lang="en-US" dirty="0">
                <a:solidFill>
                  <a:srgbClr val="000000"/>
                </a:solidFill>
              </a:rPr>
              <a:t>1-min mode (SRSOR from GOES-14)</a:t>
            </a:r>
          </a:p>
        </p:txBody>
      </p:sp>
      <p:sp>
        <p:nvSpPr>
          <p:cNvPr id="8" name="Rectangle 7"/>
          <p:cNvSpPr/>
          <p:nvPr/>
        </p:nvSpPr>
        <p:spPr>
          <a:xfrm>
            <a:off x="4574980" y="0"/>
            <a:ext cx="45719" cy="693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txBox="1">
            <a:spLocks noChangeArrowheads="1"/>
          </p:cNvSpPr>
          <p:nvPr/>
        </p:nvSpPr>
        <p:spPr>
          <a:xfrm>
            <a:off x="-1828800" y="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dirty="0" smtClean="0">
                <a:solidFill>
                  <a:srgbClr val="FFFF00"/>
                </a:solidFill>
              </a:rPr>
              <a:t>1-min imagery</a:t>
            </a:r>
          </a:p>
        </p:txBody>
      </p:sp>
    </p:spTree>
    <p:extLst>
      <p:ext uri="{BB962C8B-B14F-4D97-AF65-F5344CB8AC3E}">
        <p14:creationId xmlns:p14="http://schemas.microsoft.com/office/powerpoint/2010/main" val="318429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0EEC719-6E03-4381-9D30-9FF2D4EC4F1B}" type="slidenum">
              <a:rPr lang="en-US" smtClean="0">
                <a:solidFill>
                  <a:srgbClr val="000000"/>
                </a:solidFill>
              </a:rPr>
              <a:pPr>
                <a:defRPr/>
              </a:pPr>
              <a:t>7</a:t>
            </a:fld>
            <a:endParaRPr lang="en-US">
              <a:solidFill>
                <a:srgbClr val="000000"/>
              </a:solidFill>
            </a:endParaRPr>
          </a:p>
        </p:txBody>
      </p:sp>
      <p:sp>
        <p:nvSpPr>
          <p:cNvPr id="5" name="Rectangle 2"/>
          <p:cNvSpPr txBox="1">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4000" kern="0" dirty="0" smtClean="0">
                <a:solidFill>
                  <a:srgbClr val="FFFF00"/>
                </a:solidFill>
              </a:rPr>
              <a:t>A Glimpse into the Future</a:t>
            </a:r>
          </a:p>
        </p:txBody>
      </p:sp>
      <p:pic>
        <p:nvPicPr>
          <p:cNvPr id="6" name="500x500_B1_sandy_1vs30mi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3000"/>
            <a:ext cx="9144000" cy="4572000"/>
          </a:xfrm>
          <a:prstGeom prst="rect">
            <a:avLst/>
          </a:prstGeom>
        </p:spPr>
      </p:pic>
      <p:sp>
        <p:nvSpPr>
          <p:cNvPr id="2" name="TextBox 1"/>
          <p:cNvSpPr txBox="1"/>
          <p:nvPr/>
        </p:nvSpPr>
        <p:spPr>
          <a:xfrm>
            <a:off x="1447800" y="6172200"/>
            <a:ext cx="6314549" cy="646331"/>
          </a:xfrm>
          <a:prstGeom prst="rect">
            <a:avLst/>
          </a:prstGeom>
          <a:noFill/>
        </p:spPr>
        <p:txBody>
          <a:bodyPr wrap="none" rtlCol="0">
            <a:spAutoFit/>
          </a:bodyPr>
          <a:lstStyle/>
          <a:p>
            <a:r>
              <a:rPr lang="en-US" dirty="0">
                <a:solidFill>
                  <a:srgbClr val="FFFFFF"/>
                </a:solidFill>
              </a:rPr>
              <a:t>Hurricane Sandy from GOES-14 at two temporal resolutions</a:t>
            </a:r>
          </a:p>
          <a:p>
            <a:endParaRPr lang="en-US" dirty="0">
              <a:solidFill>
                <a:srgbClr val="000000"/>
              </a:solidFill>
            </a:endParaRPr>
          </a:p>
        </p:txBody>
      </p:sp>
      <p:sp>
        <p:nvSpPr>
          <p:cNvPr id="3" name="TextBox 2"/>
          <p:cNvSpPr txBox="1"/>
          <p:nvPr/>
        </p:nvSpPr>
        <p:spPr>
          <a:xfrm>
            <a:off x="228600" y="1295400"/>
            <a:ext cx="979755" cy="369332"/>
          </a:xfrm>
          <a:prstGeom prst="rect">
            <a:avLst/>
          </a:prstGeom>
          <a:noFill/>
        </p:spPr>
        <p:txBody>
          <a:bodyPr wrap="none" rtlCol="0">
            <a:spAutoFit/>
          </a:bodyPr>
          <a:lstStyle/>
          <a:p>
            <a:r>
              <a:rPr lang="en-US" dirty="0">
                <a:solidFill>
                  <a:srgbClr val="000000"/>
                </a:solidFill>
              </a:rPr>
              <a:t>ABI-like</a:t>
            </a:r>
            <a:endParaRPr lang="en-US" dirty="0">
              <a:solidFill>
                <a:srgbClr val="000000"/>
              </a:solidFill>
            </a:endParaRPr>
          </a:p>
        </p:txBody>
      </p:sp>
    </p:spTree>
    <p:extLst>
      <p:ext uri="{BB962C8B-B14F-4D97-AF65-F5344CB8AC3E}">
        <p14:creationId xmlns:p14="http://schemas.microsoft.com/office/powerpoint/2010/main" val="46701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900x900_AGOES14_OTHER_B1_TX_FLOOD_animated_2015145_210000_182_2015145_212900_182_EB_TSTORM2.gif">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4648200" y="1614488"/>
            <a:ext cx="4267200" cy="4267200"/>
          </a:xfrm>
        </p:spPr>
      </p:pic>
      <p:sp>
        <p:nvSpPr>
          <p:cNvPr id="12" name="Title 11"/>
          <p:cNvSpPr>
            <a:spLocks noGrp="1"/>
          </p:cNvSpPr>
          <p:nvPr>
            <p:ph type="title"/>
          </p:nvPr>
        </p:nvSpPr>
        <p:spPr>
          <a:xfrm>
            <a:off x="457200" y="-76200"/>
            <a:ext cx="8229600" cy="1143000"/>
          </a:xfrm>
        </p:spPr>
        <p:txBody>
          <a:bodyPr>
            <a:normAutofit/>
          </a:bodyPr>
          <a:lstStyle/>
          <a:p>
            <a:r>
              <a:rPr lang="en-US" sz="2700" b="1" dirty="0" smtClean="0">
                <a:solidFill>
                  <a:srgbClr val="FFFF00"/>
                </a:solidFill>
              </a:rPr>
              <a:t>GOES-14 </a:t>
            </a:r>
            <a:r>
              <a:rPr lang="en-US" sz="2700" b="1" dirty="0">
                <a:solidFill>
                  <a:srgbClr val="FFFF00"/>
                </a:solidFill>
              </a:rPr>
              <a:t>Super Rapid Scan Operations to Prepare for </a:t>
            </a:r>
            <a:r>
              <a:rPr lang="en-US" sz="2700" b="1" dirty="0" smtClean="0">
                <a:solidFill>
                  <a:srgbClr val="FFFF00"/>
                </a:solidFill>
              </a:rPr>
              <a:t>GOES-R (SRSOR)</a:t>
            </a:r>
            <a:endParaRPr lang="en-US" sz="1800" b="1" dirty="0">
              <a:solidFill>
                <a:srgbClr val="FFFF00"/>
              </a:solidFill>
            </a:endParaRPr>
          </a:p>
        </p:txBody>
      </p:sp>
      <p:sp>
        <p:nvSpPr>
          <p:cNvPr id="13" name="Content Placeholder 12"/>
          <p:cNvSpPr>
            <a:spLocks noGrp="1"/>
          </p:cNvSpPr>
          <p:nvPr>
            <p:ph sz="half" idx="1"/>
          </p:nvPr>
        </p:nvSpPr>
        <p:spPr>
          <a:xfrm>
            <a:off x="152400" y="990600"/>
            <a:ext cx="4495800" cy="5112385"/>
          </a:xfrm>
        </p:spPr>
        <p:txBody>
          <a:bodyPr>
            <a:noAutofit/>
          </a:bodyPr>
          <a:lstStyle/>
          <a:p>
            <a:pPr marL="0" indent="0">
              <a:buNone/>
              <a:defRPr/>
            </a:pPr>
            <a:r>
              <a:rPr lang="en-US" sz="2000" dirty="0" smtClean="0">
                <a:solidFill>
                  <a:schemeClr val="bg1"/>
                </a:solidFill>
              </a:rPr>
              <a:t>SRSOR for 2015 included </a:t>
            </a:r>
            <a:r>
              <a:rPr lang="en-US" sz="2000" dirty="0">
                <a:solidFill>
                  <a:schemeClr val="bg1"/>
                </a:solidFill>
              </a:rPr>
              <a:t>May </a:t>
            </a:r>
            <a:r>
              <a:rPr lang="en-US" sz="2000" dirty="0" smtClean="0">
                <a:solidFill>
                  <a:schemeClr val="bg1"/>
                </a:solidFill>
              </a:rPr>
              <a:t>18-June </a:t>
            </a:r>
            <a:r>
              <a:rPr lang="en-US" sz="2000" dirty="0">
                <a:solidFill>
                  <a:schemeClr val="bg1"/>
                </a:solidFill>
              </a:rPr>
              <a:t>12, and August </a:t>
            </a:r>
            <a:r>
              <a:rPr lang="en-US" sz="2000" dirty="0" smtClean="0">
                <a:solidFill>
                  <a:schemeClr val="bg1"/>
                </a:solidFill>
              </a:rPr>
              <a:t>10-22: </a:t>
            </a:r>
          </a:p>
          <a:p>
            <a:pPr marL="457200" lvl="1" indent="0">
              <a:buNone/>
              <a:defRPr/>
            </a:pPr>
            <a:r>
              <a:rPr lang="en-US" sz="1400" dirty="0">
                <a:solidFill>
                  <a:srgbClr val="FFFF00"/>
                </a:solidFill>
              </a:rPr>
              <a:t>http://</a:t>
            </a:r>
            <a:r>
              <a:rPr lang="en-US" sz="1400" dirty="0" smtClean="0">
                <a:solidFill>
                  <a:srgbClr val="FFFF00"/>
                </a:solidFill>
              </a:rPr>
              <a:t>cimss.ssec.wisc.edu/goes/srsor2015/GOES-14_SRSOR.html</a:t>
            </a:r>
          </a:p>
          <a:p>
            <a:pPr marL="457200" lvl="1" indent="0">
              <a:buNone/>
              <a:defRPr/>
            </a:pPr>
            <a:endParaRPr lang="en-US" sz="1000" dirty="0">
              <a:solidFill>
                <a:schemeClr val="bg1"/>
              </a:solidFill>
            </a:endParaRPr>
          </a:p>
          <a:p>
            <a:pPr marL="0" indent="0">
              <a:lnSpc>
                <a:spcPct val="95000"/>
              </a:lnSpc>
              <a:buNone/>
              <a:defRPr/>
            </a:pPr>
            <a:r>
              <a:rPr lang="en-US" sz="2000" dirty="0" smtClean="0">
                <a:solidFill>
                  <a:schemeClr val="bg1"/>
                </a:solidFill>
              </a:rPr>
              <a:t>Used by many in the NWS, including NOAA’s Storm Prediction Center (SPC), Weather Prediction Center (WPC) and others.</a:t>
            </a:r>
          </a:p>
          <a:p>
            <a:pPr marL="0" indent="0">
              <a:lnSpc>
                <a:spcPct val="95000"/>
              </a:lnSpc>
              <a:buNone/>
              <a:defRPr/>
            </a:pPr>
            <a:endParaRPr lang="en-US" sz="2000" dirty="0">
              <a:solidFill>
                <a:schemeClr val="bg1"/>
              </a:solidFill>
            </a:endParaRPr>
          </a:p>
          <a:p>
            <a:pPr marL="0" indent="0">
              <a:lnSpc>
                <a:spcPct val="95000"/>
              </a:lnSpc>
              <a:buNone/>
              <a:defRPr/>
            </a:pPr>
            <a:r>
              <a:rPr lang="en-US" sz="2000" dirty="0" smtClean="0">
                <a:solidFill>
                  <a:schemeClr val="bg1"/>
                </a:solidFill>
              </a:rPr>
              <a:t>GOES-14 provides unique </a:t>
            </a:r>
            <a:r>
              <a:rPr lang="en-US" sz="2000" dirty="0">
                <a:solidFill>
                  <a:schemeClr val="bg1"/>
                </a:solidFill>
              </a:rPr>
              <a:t>data and </a:t>
            </a:r>
            <a:r>
              <a:rPr lang="en-US" sz="2000" dirty="0" smtClean="0">
                <a:solidFill>
                  <a:schemeClr val="bg1"/>
                </a:solidFill>
              </a:rPr>
              <a:t>offers </a:t>
            </a:r>
            <a:r>
              <a:rPr lang="en-US" sz="2000" dirty="0">
                <a:solidFill>
                  <a:schemeClr val="bg1"/>
                </a:solidFill>
              </a:rPr>
              <a:t>a glimpse into the possibilities </a:t>
            </a:r>
            <a:r>
              <a:rPr lang="en-US" sz="2000" dirty="0" smtClean="0">
                <a:solidFill>
                  <a:schemeClr val="bg1"/>
                </a:solidFill>
              </a:rPr>
              <a:t>of the </a:t>
            </a:r>
            <a:r>
              <a:rPr lang="en-US" sz="2000" dirty="0">
                <a:solidFill>
                  <a:schemeClr val="bg1"/>
                </a:solidFill>
              </a:rPr>
              <a:t>ABI on GOES-R in one minute mesoscale </a:t>
            </a:r>
            <a:r>
              <a:rPr lang="en-US" sz="2000" dirty="0" smtClean="0">
                <a:solidFill>
                  <a:schemeClr val="bg1"/>
                </a:solidFill>
              </a:rPr>
              <a:t>imagery</a:t>
            </a:r>
            <a:br>
              <a:rPr lang="en-US" sz="2000" dirty="0" smtClean="0">
                <a:solidFill>
                  <a:schemeClr val="bg1"/>
                </a:solidFill>
              </a:rPr>
            </a:br>
            <a:endParaRPr lang="en-US" sz="2000" dirty="0">
              <a:solidFill>
                <a:schemeClr val="bg1"/>
              </a:solidFill>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8</a:t>
            </a:fld>
            <a:endParaRPr lang="en-US" dirty="0"/>
          </a:p>
        </p:txBody>
      </p:sp>
      <p:sp>
        <p:nvSpPr>
          <p:cNvPr id="2" name="TextBox 1"/>
          <p:cNvSpPr txBox="1"/>
          <p:nvPr/>
        </p:nvSpPr>
        <p:spPr>
          <a:xfrm>
            <a:off x="4752493" y="2362200"/>
            <a:ext cx="5120496" cy="319972"/>
          </a:xfrm>
          <a:prstGeom prst="rect">
            <a:avLst/>
          </a:prstGeom>
          <a:noFill/>
        </p:spPr>
        <p:txBody>
          <a:bodyPr wrap="square" rtlCol="0">
            <a:spAutoFit/>
          </a:bodyPr>
          <a:lstStyle/>
          <a:p>
            <a:r>
              <a:rPr lang="en-US" sz="1400" dirty="0">
                <a:solidFill>
                  <a:srgbClr val="000000"/>
                </a:solidFill>
              </a:rPr>
              <a:t>GOES-14 visible image showing rapid </a:t>
            </a:r>
            <a:r>
              <a:rPr lang="en-US" sz="1400" dirty="0">
                <a:solidFill>
                  <a:srgbClr val="000000"/>
                </a:solidFill>
              </a:rPr>
              <a:t>convective</a:t>
            </a:r>
            <a:endParaRPr lang="en-US" sz="1400" dirty="0">
              <a:solidFill>
                <a:srgbClr val="000000"/>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4816904"/>
            <a:ext cx="2163382" cy="2275558"/>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30889"/>
          <a:stretch/>
        </p:blipFill>
        <p:spPr>
          <a:xfrm>
            <a:off x="2438400" y="5280956"/>
            <a:ext cx="2163382" cy="1572670"/>
          </a:xfrm>
          <a:prstGeom prst="rect">
            <a:avLst/>
          </a:prstGeom>
        </p:spPr>
      </p:pic>
    </p:spTree>
    <p:extLst>
      <p:ext uri="{BB962C8B-B14F-4D97-AF65-F5344CB8AC3E}">
        <p14:creationId xmlns:p14="http://schemas.microsoft.com/office/powerpoint/2010/main" val="334007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Future vs. Current Spectral Bands</a:t>
            </a:r>
            <a:endParaRPr lang="en-US" dirty="0">
              <a:solidFill>
                <a:srgbClr val="FFFF00"/>
              </a:solidFill>
            </a:endParaRPr>
          </a:p>
        </p:txBody>
      </p:sp>
      <p:sp>
        <p:nvSpPr>
          <p:cNvPr id="3" name="Rectangle 2"/>
          <p:cNvSpPr/>
          <p:nvPr/>
        </p:nvSpPr>
        <p:spPr>
          <a:xfrm>
            <a:off x="838200" y="5181600"/>
            <a:ext cx="7848600" cy="1219200"/>
          </a:xfrm>
          <a:prstGeom prst="rect">
            <a:avLst/>
          </a:prstGeom>
          <a:solidFill>
            <a:srgbClr val="EEECE1"/>
          </a:solidFill>
        </p:spPr>
        <p:txBody>
          <a:bodyPr wrap="square">
            <a:spAutoFit/>
          </a:bodyPr>
          <a:lstStyle/>
          <a:p>
            <a:pPr algn="ctr"/>
            <a:r>
              <a:rPr lang="en-US" sz="2400" dirty="0">
                <a:solidFill>
                  <a:prstClr val="black"/>
                </a:solidFill>
              </a:rPr>
              <a:t>The current GOES (right) has 5 spectral bands, while the GOES-R series ABI (left) will have 16 spectral bands. </a:t>
            </a:r>
          </a:p>
        </p:txBody>
      </p:sp>
      <p:pic>
        <p:nvPicPr>
          <p:cNvPr id="9" name="Picture 8" descr="goes_abi_conus_89.5_anim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4279605"/>
          </a:xfrm>
          <a:prstGeom prst="rect">
            <a:avLst/>
          </a:prstGeom>
        </p:spPr>
      </p:pic>
    </p:spTree>
    <p:extLst>
      <p:ext uri="{BB962C8B-B14F-4D97-AF65-F5344CB8AC3E}">
        <p14:creationId xmlns:p14="http://schemas.microsoft.com/office/powerpoint/2010/main" val="41493077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958</Words>
  <Application>Microsoft Office PowerPoint</Application>
  <PresentationFormat>On-screen Show (4:3)</PresentationFormat>
  <Paragraphs>155</Paragraphs>
  <Slides>20</Slides>
  <Notes>10</Notes>
  <HiddenSlides>0</HiddenSlides>
  <MMClips>3</MMClips>
  <ScaleCrop>false</ScaleCrop>
  <HeadingPairs>
    <vt:vector size="4" baseType="variant">
      <vt:variant>
        <vt:lpstr>Theme</vt:lpstr>
      </vt:variant>
      <vt:variant>
        <vt:i4>7</vt:i4>
      </vt:variant>
      <vt:variant>
        <vt:lpstr>Slide Titles</vt:lpstr>
      </vt:variant>
      <vt:variant>
        <vt:i4>20</vt:i4>
      </vt:variant>
    </vt:vector>
  </HeadingPairs>
  <TitlesOfParts>
    <vt:vector size="27" baseType="lpstr">
      <vt:lpstr>Office Theme</vt:lpstr>
      <vt:lpstr>Default Design</vt:lpstr>
      <vt:lpstr>8_Office Theme</vt:lpstr>
      <vt:lpstr>26_Default Design</vt:lpstr>
      <vt:lpstr>9_Default Design</vt:lpstr>
      <vt:lpstr>1_Office Theme</vt:lpstr>
      <vt:lpstr>10_Office Theme</vt:lpstr>
      <vt:lpstr>PowerPoint Presentation</vt:lpstr>
      <vt:lpstr>PowerPoint Presentation</vt:lpstr>
      <vt:lpstr>GOES-15 Science Test</vt:lpstr>
      <vt:lpstr>New GOES: Sample “1-min” imagery</vt:lpstr>
      <vt:lpstr>GOES-14 Super Rapid Scan Operations to Prepare for GOES-R (SRSOR)</vt:lpstr>
      <vt:lpstr>PowerPoint Presentation</vt:lpstr>
      <vt:lpstr>PowerPoint Presentation</vt:lpstr>
      <vt:lpstr>GOES-14 Super Rapid Scan Operations to Prepare for GOES-R (SRSOR)</vt:lpstr>
      <vt:lpstr>Future vs. Current Spectral Bands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Educational RGB Webapp</vt:lpstr>
      <vt:lpstr>PowerPoint Presentation</vt:lpstr>
      <vt:lpstr>GOES-14 SRSOR 1-min </vt:lpstr>
      <vt:lpstr>ABI Bands Quick Information Guides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1</cp:revision>
  <dcterms:created xsi:type="dcterms:W3CDTF">2015-12-01T20:49:40Z</dcterms:created>
  <dcterms:modified xsi:type="dcterms:W3CDTF">2015-12-01T20:50:34Z</dcterms:modified>
</cp:coreProperties>
</file>