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2.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3.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707" r:id="rId2"/>
    <p:sldMasterId id="2147483755" r:id="rId3"/>
    <p:sldMasterId id="2147483791" r:id="rId4"/>
    <p:sldMasterId id="2147483803" r:id="rId5"/>
    <p:sldMasterId id="2147483827" r:id="rId6"/>
    <p:sldMasterId id="2147483839" r:id="rId7"/>
    <p:sldMasterId id="2147483863" r:id="rId8"/>
    <p:sldMasterId id="2147483875" r:id="rId9"/>
    <p:sldMasterId id="2147483890" r:id="rId10"/>
    <p:sldMasterId id="2147483903" r:id="rId11"/>
    <p:sldMasterId id="2147483910" r:id="rId12"/>
    <p:sldMasterId id="2147483917" r:id="rId13"/>
    <p:sldMasterId id="2147483930" r:id="rId14"/>
  </p:sldMasterIdLst>
  <p:notesMasterIdLst>
    <p:notesMasterId r:id="rId56"/>
  </p:notesMasterIdLst>
  <p:sldIdLst>
    <p:sldId id="403" r:id="rId15"/>
    <p:sldId id="475" r:id="rId16"/>
    <p:sldId id="492" r:id="rId17"/>
    <p:sldId id="482" r:id="rId18"/>
    <p:sldId id="483" r:id="rId19"/>
    <p:sldId id="496" r:id="rId20"/>
    <p:sldId id="485" r:id="rId21"/>
    <p:sldId id="493" r:id="rId22"/>
    <p:sldId id="456" r:id="rId23"/>
    <p:sldId id="495" r:id="rId24"/>
    <p:sldId id="502" r:id="rId25"/>
    <p:sldId id="447" r:id="rId26"/>
    <p:sldId id="458" r:id="rId27"/>
    <p:sldId id="494" r:id="rId28"/>
    <p:sldId id="436" r:id="rId29"/>
    <p:sldId id="459" r:id="rId30"/>
    <p:sldId id="477" r:id="rId31"/>
    <p:sldId id="467" r:id="rId32"/>
    <p:sldId id="468" r:id="rId33"/>
    <p:sldId id="470" r:id="rId34"/>
    <p:sldId id="487" r:id="rId35"/>
    <p:sldId id="488" r:id="rId36"/>
    <p:sldId id="489" r:id="rId37"/>
    <p:sldId id="497" r:id="rId38"/>
    <p:sldId id="486" r:id="rId39"/>
    <p:sldId id="402" r:id="rId40"/>
    <p:sldId id="484" r:id="rId41"/>
    <p:sldId id="446" r:id="rId42"/>
    <p:sldId id="455" r:id="rId43"/>
    <p:sldId id="448" r:id="rId44"/>
    <p:sldId id="474" r:id="rId45"/>
    <p:sldId id="466" r:id="rId46"/>
    <p:sldId id="471" r:id="rId47"/>
    <p:sldId id="472" r:id="rId48"/>
    <p:sldId id="476" r:id="rId49"/>
    <p:sldId id="490" r:id="rId50"/>
    <p:sldId id="491" r:id="rId51"/>
    <p:sldId id="498" r:id="rId52"/>
    <p:sldId id="499" r:id="rId53"/>
    <p:sldId id="500" r:id="rId54"/>
    <p:sldId id="501" r:id="rId5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50AD1"/>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739" autoAdjust="0"/>
  </p:normalViewPr>
  <p:slideViewPr>
    <p:cSldViewPr>
      <p:cViewPr varScale="1">
        <p:scale>
          <a:sx n="135" d="100"/>
          <a:sy n="135" d="100"/>
        </p:scale>
        <p:origin x="-71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BF6074-5300-41DE-B29A-ABEF6D653714}" type="datetimeFigureOut">
              <a:rPr lang="zh-CN" altLang="en-US" smtClean="0"/>
              <a:pPr/>
              <a:t>2012/4/13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9F9011-B744-4335-8638-BD8A34C2CECD}" type="slidenum">
              <a:rPr lang="zh-CN" altLang="en-US" smtClean="0"/>
              <a:pPr/>
              <a:t>‹#›</a:t>
            </a:fld>
            <a:endParaRPr lang="zh-CN" altLang="en-US"/>
          </a:p>
        </p:txBody>
      </p:sp>
    </p:spTree>
    <p:extLst>
      <p:ext uri="{BB962C8B-B14F-4D97-AF65-F5344CB8AC3E}">
        <p14:creationId xmlns:p14="http://schemas.microsoft.com/office/powerpoint/2010/main" val="337363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Presentation Guidelines (soundings example):  Discuss the TPW algorithm, identify strengths and weaknesses, touch on Blended TPW and include </a:t>
            </a:r>
            <a:r>
              <a:rPr lang="en-US" dirty="0" err="1" smtClean="0"/>
              <a:t>CrIMMS</a:t>
            </a:r>
            <a:r>
              <a:rPr lang="en-US" dirty="0" smtClean="0"/>
              <a:t> products from JPSS if possible.</a:t>
            </a:r>
          </a:p>
          <a:p>
            <a:endParaRPr lang="en-US" dirty="0"/>
          </a:p>
        </p:txBody>
      </p:sp>
      <p:sp>
        <p:nvSpPr>
          <p:cNvPr id="4" name="Slide Number Placeholder 3"/>
          <p:cNvSpPr>
            <a:spLocks noGrp="1"/>
          </p:cNvSpPr>
          <p:nvPr>
            <p:ph type="sldNum" sz="quarter" idx="10"/>
          </p:nvPr>
        </p:nvSpPr>
        <p:spPr/>
        <p:txBody>
          <a:bodyPr/>
          <a:lstStyle/>
          <a:p>
            <a:fld id="{B19F9011-B744-4335-8638-BD8A34C2CECD}" type="slidenum">
              <a:rPr lang="zh-CN" altLang="en-US" smtClean="0"/>
              <a:pPr/>
              <a:t>3</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llustration </a:t>
            </a:r>
            <a:r>
              <a:rPr lang="en-US" baseline="0" dirty="0" smtClean="0"/>
              <a:t>of a </a:t>
            </a:r>
            <a:r>
              <a:rPr lang="en-US" baseline="0" dirty="0" err="1" smtClean="0"/>
              <a:t>val</a:t>
            </a:r>
            <a:r>
              <a:rPr lang="en-US" baseline="0" dirty="0" smtClean="0"/>
              <a:t> tool..</a:t>
            </a:r>
            <a:endParaRPr lang="en-US" dirty="0"/>
          </a:p>
        </p:txBody>
      </p:sp>
      <p:sp>
        <p:nvSpPr>
          <p:cNvPr id="4" name="Slide Number Placeholder 3"/>
          <p:cNvSpPr>
            <a:spLocks noGrp="1"/>
          </p:cNvSpPr>
          <p:nvPr>
            <p:ph type="sldNum" sz="quarter" idx="10"/>
          </p:nvPr>
        </p:nvSpPr>
        <p:spPr/>
        <p:txBody>
          <a:bodyPr/>
          <a:lstStyle/>
          <a:p>
            <a:fld id="{B19F9011-B744-4335-8638-BD8A34C2CECD}" type="slidenum">
              <a:rPr lang="zh-CN" altLang="en-US" smtClean="0"/>
              <a:pPr/>
              <a:t>13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Presentation Guidelines:  Discuss the TPW algorithm, identify strengths and weaknesses, touch on Blended TPW and include </a:t>
            </a:r>
            <a:r>
              <a:rPr lang="en-US" dirty="0" err="1" smtClean="0"/>
              <a:t>CrIMMS</a:t>
            </a:r>
            <a:r>
              <a:rPr lang="en-US" dirty="0" smtClean="0"/>
              <a:t> products from JPSS if possible.</a:t>
            </a:r>
          </a:p>
          <a:p>
            <a:endParaRPr lang="en-US" dirty="0"/>
          </a:p>
        </p:txBody>
      </p:sp>
      <p:sp>
        <p:nvSpPr>
          <p:cNvPr id="4" name="Slide Number Placeholder 3"/>
          <p:cNvSpPr>
            <a:spLocks noGrp="1"/>
          </p:cNvSpPr>
          <p:nvPr>
            <p:ph type="sldNum" sz="quarter" idx="10"/>
          </p:nvPr>
        </p:nvSpPr>
        <p:spPr/>
        <p:txBody>
          <a:bodyPr/>
          <a:lstStyle/>
          <a:p>
            <a:fld id="{B19F9011-B744-4335-8638-BD8A34C2CECD}" type="slidenum">
              <a:rPr lang="zh-CN" altLang="en-US" smtClean="0">
                <a:solidFill>
                  <a:prstClr val="black"/>
                </a:solidFill>
              </a:rPr>
              <a:pPr/>
              <a:t>14</a:t>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JD: Were these TPW products generated with the GOES-R LAP algorithm? </a:t>
            </a:r>
            <a:r>
              <a:rPr lang="en-US" dirty="0" smtClean="0"/>
              <a:t> Generated</a:t>
            </a:r>
            <a:r>
              <a:rPr lang="en-US" baseline="0" dirty="0" smtClean="0"/>
              <a:t> with MODIS science team product. </a:t>
            </a:r>
            <a:endParaRPr lang="en-US" dirty="0"/>
          </a:p>
        </p:txBody>
      </p:sp>
      <p:sp>
        <p:nvSpPr>
          <p:cNvPr id="4" name="Slide Number Placeholder 3"/>
          <p:cNvSpPr>
            <a:spLocks noGrp="1"/>
          </p:cNvSpPr>
          <p:nvPr>
            <p:ph type="sldNum" sz="quarter" idx="10"/>
          </p:nvPr>
        </p:nvSpPr>
        <p:spPr/>
        <p:txBody>
          <a:bodyPr/>
          <a:lstStyle/>
          <a:p>
            <a:fld id="{B19F9011-B744-4335-8638-BD8A34C2CECD}" type="slidenum">
              <a:rPr lang="zh-CN" altLang="en-US" smtClean="0"/>
              <a:pPr/>
              <a:t>15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22254E-6D5F-AF45-90EF-EB14E0A647BB}"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JD: What is significance of this</a:t>
            </a:r>
            <a:r>
              <a:rPr lang="en-US" baseline="0" dirty="0" smtClean="0"/>
              <a:t> information on this slide and the next one to GOES-R</a:t>
            </a:r>
            <a:r>
              <a:rPr lang="en-US" baseline="0" dirty="0" smtClean="0"/>
              <a:t>? None directly, I thought the NWS wanted me to over polar soundings as well. I guess the point is if folks know about the AIRS, the </a:t>
            </a:r>
            <a:r>
              <a:rPr lang="en-US" baseline="0" dirty="0" err="1" smtClean="0"/>
              <a:t>CrIS</a:t>
            </a:r>
            <a:r>
              <a:rPr lang="en-US" baseline="0" dirty="0" smtClean="0"/>
              <a:t> is similar. Recall Chris Barnet was to give half this talk. </a:t>
            </a:r>
            <a:endParaRPr lang="en-US" dirty="0"/>
          </a:p>
        </p:txBody>
      </p:sp>
      <p:sp>
        <p:nvSpPr>
          <p:cNvPr id="4" name="Slide Number Placeholder 3"/>
          <p:cNvSpPr>
            <a:spLocks noGrp="1"/>
          </p:cNvSpPr>
          <p:nvPr>
            <p:ph type="sldNum" sz="quarter" idx="10"/>
          </p:nvPr>
        </p:nvSpPr>
        <p:spPr/>
        <p:txBody>
          <a:bodyPr/>
          <a:lstStyle/>
          <a:p>
            <a:fld id="{B19F9011-B744-4335-8638-BD8A34C2CECD}" type="slidenum">
              <a:rPr lang="zh-CN" altLang="en-US" smtClean="0"/>
              <a:pPr/>
              <a:t>20</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NGAS </a:t>
            </a:r>
            <a:r>
              <a:rPr lang="en-US" dirty="0" err="1" smtClean="0"/>
              <a:t>CrIMSS</a:t>
            </a:r>
            <a:r>
              <a:rPr lang="en-US" dirty="0" smtClean="0"/>
              <a:t> AVMP EDR: TPW</a:t>
            </a:r>
            <a:r>
              <a:rPr lang="en-US" baseline="0" dirty="0" smtClean="0"/>
              <a:t> = </a:t>
            </a:r>
          </a:p>
          <a:p>
            <a:r>
              <a:rPr lang="en-US" i="1" dirty="0" smtClean="0"/>
              <a:t>Northrop Grumman Aerospace Systems</a:t>
            </a:r>
            <a:r>
              <a:rPr lang="en-US" dirty="0" smtClean="0"/>
              <a:t> </a:t>
            </a:r>
            <a:endParaRPr lang="en-US" baseline="0" dirty="0" smtClean="0"/>
          </a:p>
          <a:p>
            <a:r>
              <a:rPr lang="en-US" sz="1200" kern="1200" dirty="0" err="1" smtClean="0">
                <a:solidFill>
                  <a:schemeClr val="tx1"/>
                </a:solidFill>
                <a:effectLst/>
                <a:latin typeface="+mn-lt"/>
                <a:ea typeface="+mn-ea"/>
                <a:cs typeface="+mn-cs"/>
              </a:rPr>
              <a:t>Crosstrack</a:t>
            </a:r>
            <a:r>
              <a:rPr lang="en-US" sz="1200" kern="1200" dirty="0" smtClean="0">
                <a:solidFill>
                  <a:schemeClr val="tx1"/>
                </a:solidFill>
                <a:effectLst/>
                <a:latin typeface="+mn-lt"/>
                <a:ea typeface="+mn-ea"/>
                <a:cs typeface="+mn-cs"/>
              </a:rPr>
              <a:t> Infrared and Microwave Sounding Suite</a:t>
            </a:r>
            <a:endParaRPr lang="en-US" baseline="0" dirty="0" smtClean="0"/>
          </a:p>
          <a:p>
            <a:r>
              <a:rPr lang="en-US" i="1" dirty="0" smtClean="0"/>
              <a:t>Atmospheric Vertical </a:t>
            </a:r>
            <a:r>
              <a:rPr lang="en-US" i="1" dirty="0" smtClean="0"/>
              <a:t>Moisture </a:t>
            </a:r>
            <a:r>
              <a:rPr lang="en-US" i="1" dirty="0" smtClean="0"/>
              <a:t>Profile</a:t>
            </a:r>
            <a:r>
              <a:rPr lang="en-US" dirty="0" smtClean="0"/>
              <a:t> </a:t>
            </a:r>
          </a:p>
          <a:p>
            <a:r>
              <a:rPr lang="en-US" i="1" dirty="0" smtClean="0"/>
              <a:t>Environmental Data Record</a:t>
            </a:r>
            <a:r>
              <a:rPr lang="en-US" dirty="0" smtClean="0"/>
              <a:t> :</a:t>
            </a:r>
          </a:p>
          <a:p>
            <a:r>
              <a:rPr lang="en-US" dirty="0" smtClean="0"/>
              <a:t>Total Precipitable Water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9F9011-B744-4335-8638-BD8A34C2CECD}" type="slidenum">
              <a:rPr lang="zh-CN" altLang="en-US" smtClean="0"/>
              <a:pPr/>
              <a:t>21</a:t>
            </a:fld>
            <a:endParaRPr lang="zh-CN" altLang="en-US"/>
          </a:p>
        </p:txBody>
      </p:sp>
    </p:spTree>
    <p:extLst>
      <p:ext uri="{BB962C8B-B14F-4D97-AF65-F5344CB8AC3E}">
        <p14:creationId xmlns:p14="http://schemas.microsoft.com/office/powerpoint/2010/main" val="3530845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main points: Current sounder data is</a:t>
            </a:r>
            <a:r>
              <a:rPr lang="en-US" baseline="0" dirty="0" smtClean="0"/>
              <a:t> being used in a new way. This will need to be continued with ABI soundings in the GOES-R era. GOES gives the time evolution, high spectral can and should be included as well. </a:t>
            </a:r>
            <a:endParaRPr lang="en-US" dirty="0"/>
          </a:p>
        </p:txBody>
      </p:sp>
      <p:sp>
        <p:nvSpPr>
          <p:cNvPr id="4" name="Slide Number Placeholder 3"/>
          <p:cNvSpPr>
            <a:spLocks noGrp="1"/>
          </p:cNvSpPr>
          <p:nvPr>
            <p:ph type="sldNum" sz="quarter" idx="10"/>
          </p:nvPr>
        </p:nvSpPr>
        <p:spPr/>
        <p:txBody>
          <a:bodyPr/>
          <a:lstStyle/>
          <a:p>
            <a:fld id="{B19F9011-B744-4335-8638-BD8A34C2CECD}" type="slidenum">
              <a:rPr lang="zh-CN" altLang="en-US" smtClean="0"/>
              <a:pPr/>
              <a:t>25</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9F9011-B744-4335-8638-BD8A34C2CECD}" type="slidenum">
              <a:rPr lang="zh-CN" altLang="en-US" smtClean="0"/>
              <a:pPr/>
              <a:t>26</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297CCC-3BF6-44ED-BEAC-EA03A283914B}" type="slidenum">
              <a:rPr lang="zh-CN" altLang="en-US">
                <a:solidFill>
                  <a:prstClr val="black"/>
                </a:solidFill>
              </a:rPr>
              <a:pPr/>
              <a:t>28</a:t>
            </a:fld>
            <a:endParaRPr lang="en-US" altLang="zh-CN">
              <a:solidFill>
                <a:prstClr val="black"/>
              </a:solidFill>
            </a:endParaRP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r>
              <a:rPr lang="en-US" altLang="zh-CN" dirty="0" smtClean="0"/>
              <a:t>GOES Sounder clear</a:t>
            </a:r>
            <a:r>
              <a:rPr lang="en-US" altLang="zh-CN" baseline="0" dirty="0" smtClean="0"/>
              <a:t> sky coverage within a assimilation window of 10 minutes</a:t>
            </a:r>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E229DF-21BA-461D-91D1-D6E9E11A8F78}" type="slidenum">
              <a:rPr lang="zh-CN" altLang="en-US">
                <a:solidFill>
                  <a:prstClr val="black"/>
                </a:solidFill>
              </a:rPr>
              <a:pPr/>
              <a:t>29</a:t>
            </a:fld>
            <a:endParaRPr lang="en-US" altLang="zh-CN">
              <a:solidFill>
                <a:prstClr val="black"/>
              </a:solidFill>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altLang="zh-CN" dirty="0"/>
              <a:t>convert -delay 60 *</a:t>
            </a:r>
            <a:r>
              <a:rPr lang="en-US" altLang="zh-CN" dirty="0" err="1"/>
              <a:t>png</a:t>
            </a:r>
            <a:r>
              <a:rPr lang="en-US" altLang="zh-CN" dirty="0"/>
              <a:t> match_GCIP_prep1.gif</a:t>
            </a:r>
          </a:p>
          <a:p>
            <a:r>
              <a:rPr lang="en-US" altLang="zh-CN" dirty="0"/>
              <a:t>H:\CIMSS\NCEP_GCIP_prep_4km\match_GCIP_wrf_prep1</a:t>
            </a:r>
          </a:p>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09663" y="674688"/>
            <a:ext cx="4554537" cy="3417887"/>
          </a:xfrm>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1552" lvl="1">
              <a:spcBef>
                <a:spcPct val="20000"/>
              </a:spcBef>
              <a:buClr>
                <a:schemeClr val="accent2"/>
              </a:buClr>
            </a:pPr>
            <a:r>
              <a:rPr lang="en-US" smtClean="0"/>
              <a:t>Provide a list of products and their specifications (spatial and temporal resolution, coverage). Include an example display(s) of your products.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9F9011-B744-4335-8638-BD8A34C2CECD}" type="slidenum">
              <a:rPr lang="zh-CN" altLang="en-US" smtClean="0"/>
              <a:pPr/>
              <a:t>31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1552" lvl="1">
              <a:spcBef>
                <a:spcPct val="20000"/>
              </a:spcBef>
              <a:buClr>
                <a:schemeClr val="accent2"/>
              </a:buClr>
            </a:pPr>
            <a:r>
              <a:rPr lang="en-US" smtClean="0">
                <a:latin typeface="Arial" pitchFamily="34" charset="0"/>
              </a:rPr>
              <a:t>For each product, describe and illustrate the routine validation tools that you have or are developing. At a minimum address the following:</a:t>
            </a:r>
          </a:p>
          <a:p>
            <a:pPr marL="111552" lvl="1">
              <a:spcBef>
                <a:spcPct val="20000"/>
              </a:spcBef>
              <a:buClr>
                <a:schemeClr val="accent2"/>
              </a:buClr>
            </a:pPr>
            <a:r>
              <a:rPr lang="en-US" smtClean="0">
                <a:latin typeface="Arial" pitchFamily="34" charset="0"/>
              </a:rPr>
              <a:t>- Capabilities (in their final state)</a:t>
            </a:r>
          </a:p>
          <a:p>
            <a:pPr marL="111552" lvl="1">
              <a:spcBef>
                <a:spcPct val="20000"/>
              </a:spcBef>
              <a:buClr>
                <a:schemeClr val="accent2"/>
              </a:buClr>
            </a:pPr>
            <a:r>
              <a:rPr lang="en-US" smtClean="0">
                <a:latin typeface="Arial" pitchFamily="34" charset="0"/>
              </a:rPr>
              <a:t>- Datasets used</a:t>
            </a:r>
          </a:p>
          <a:p>
            <a:pPr marL="111552" lvl="1">
              <a:spcBef>
                <a:spcPct val="20000"/>
              </a:spcBef>
              <a:buClr>
                <a:schemeClr val="accent2"/>
              </a:buClr>
            </a:pPr>
            <a:r>
              <a:rPr lang="en-US" smtClean="0">
                <a:latin typeface="Arial" pitchFamily="34" charset="0"/>
              </a:rPr>
              <a:t>- Visualization software tools used (IDL, McIDAS, other…) to visualize the products, intermediate products, diagnostic data, product performance measures, reference/</a:t>
            </a:r>
            <a:r>
              <a:rPr lang="ja-JP" altLang="en-US" smtClean="0">
                <a:latin typeface="Arial" pitchFamily="34" charset="0"/>
              </a:rPr>
              <a:t>”</a:t>
            </a:r>
            <a:r>
              <a:rPr lang="en-US" altLang="ja-JP" smtClean="0">
                <a:latin typeface="Arial" pitchFamily="34" charset="0"/>
              </a:rPr>
              <a:t>ground-truth</a:t>
            </a:r>
            <a:r>
              <a:rPr lang="ja-JP" altLang="en-US" smtClean="0">
                <a:latin typeface="Arial" pitchFamily="34" charset="0"/>
              </a:rPr>
              <a:t>”</a:t>
            </a:r>
            <a:r>
              <a:rPr lang="en-US" altLang="ja-JP" smtClean="0">
                <a:latin typeface="Arial" pitchFamily="34" charset="0"/>
              </a:rPr>
              <a:t> data, etc…  </a:t>
            </a:r>
          </a:p>
          <a:p>
            <a:pPr marL="111552" lvl="1">
              <a:spcBef>
                <a:spcPct val="20000"/>
              </a:spcBef>
              <a:buClr>
                <a:schemeClr val="accent2"/>
              </a:buClr>
            </a:pPr>
            <a:r>
              <a:rPr lang="en-US" smtClean="0">
                <a:latin typeface="Arial" pitchFamily="34" charset="0"/>
              </a:rPr>
              <a:t>-  </a:t>
            </a:r>
          </a:p>
          <a:p>
            <a:pPr marL="111552" lvl="1">
              <a:spcBef>
                <a:spcPct val="20000"/>
              </a:spcBef>
              <a:buClr>
                <a:schemeClr val="accent2"/>
              </a:buClr>
            </a:pPr>
            <a:r>
              <a:rPr lang="en-US" smtClean="0">
                <a:latin typeface="Arial" pitchFamily="34" charset="0"/>
              </a:rPr>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1552" lvl="1">
              <a:spcBef>
                <a:spcPct val="20000"/>
              </a:spcBef>
              <a:buClr>
                <a:schemeClr val="accent2"/>
              </a:buClr>
            </a:pPr>
            <a:r>
              <a:rPr lang="en-US" smtClean="0">
                <a:latin typeface="Arial" pitchFamily="34" charset="0"/>
              </a:rPr>
              <a:t>For each product, describe and illustrate the </a:t>
            </a:r>
            <a:r>
              <a:rPr lang="ja-JP" altLang="en-US" smtClean="0">
                <a:latin typeface="Arial" pitchFamily="34" charset="0"/>
              </a:rPr>
              <a:t>“</a:t>
            </a:r>
            <a:r>
              <a:rPr lang="en-US" altLang="ja-JP" smtClean="0">
                <a:latin typeface="Arial" pitchFamily="34" charset="0"/>
              </a:rPr>
              <a:t>deep-dive</a:t>
            </a:r>
            <a:r>
              <a:rPr lang="ja-JP" altLang="en-US" smtClean="0">
                <a:latin typeface="Arial" pitchFamily="34" charset="0"/>
              </a:rPr>
              <a:t>”</a:t>
            </a:r>
            <a:r>
              <a:rPr lang="en-US" altLang="ja-JP" smtClean="0">
                <a:latin typeface="Arial" pitchFamily="34" charset="0"/>
              </a:rPr>
              <a:t> validation tools that you have or are developing. At a minimum address the following:</a:t>
            </a:r>
          </a:p>
          <a:p>
            <a:pPr marL="111552" lvl="1">
              <a:spcBef>
                <a:spcPct val="20000"/>
              </a:spcBef>
              <a:buClr>
                <a:schemeClr val="accent2"/>
              </a:buClr>
            </a:pPr>
            <a:r>
              <a:rPr lang="en-US" smtClean="0">
                <a:latin typeface="Arial" pitchFamily="34" charset="0"/>
              </a:rPr>
              <a:t>- Capabilities (in their final state)</a:t>
            </a:r>
          </a:p>
          <a:p>
            <a:pPr marL="111552" lvl="1">
              <a:spcBef>
                <a:spcPct val="20000"/>
              </a:spcBef>
              <a:buClr>
                <a:schemeClr val="accent2"/>
              </a:buClr>
            </a:pPr>
            <a:r>
              <a:rPr lang="en-US" smtClean="0">
                <a:latin typeface="Arial" pitchFamily="34" charset="0"/>
              </a:rPr>
              <a:t>- Intended use</a:t>
            </a:r>
          </a:p>
          <a:p>
            <a:pPr marL="111552" lvl="1">
              <a:spcBef>
                <a:spcPct val="20000"/>
              </a:spcBef>
              <a:buClr>
                <a:schemeClr val="accent2"/>
              </a:buClr>
            </a:pPr>
            <a:r>
              <a:rPr lang="en-US" smtClean="0">
                <a:latin typeface="Arial" pitchFamily="34" charset="0"/>
              </a:rPr>
              <a:t>- Datasets used</a:t>
            </a:r>
          </a:p>
          <a:p>
            <a:pPr marL="111552" lvl="1">
              <a:spcBef>
                <a:spcPct val="20000"/>
              </a:spcBef>
              <a:buClr>
                <a:schemeClr val="accent2"/>
              </a:buClr>
            </a:pPr>
            <a:r>
              <a:rPr lang="en-US" smtClean="0">
                <a:latin typeface="Arial" pitchFamily="34" charset="0"/>
              </a:rPr>
              <a:t>- Visualization software tools used (IDL, McIDAS, other…) to visualize the products, intermediate products, diagnostic data, product performance measures, reference/</a:t>
            </a:r>
            <a:r>
              <a:rPr lang="ja-JP" altLang="en-US" smtClean="0">
                <a:latin typeface="Arial" pitchFamily="34" charset="0"/>
              </a:rPr>
              <a:t>”</a:t>
            </a:r>
            <a:r>
              <a:rPr lang="en-US" altLang="ja-JP" smtClean="0">
                <a:latin typeface="Arial" pitchFamily="34" charset="0"/>
              </a:rPr>
              <a:t>ground-truth</a:t>
            </a:r>
            <a:r>
              <a:rPr lang="ja-JP" altLang="en-US" smtClean="0">
                <a:latin typeface="Arial" pitchFamily="34" charset="0"/>
              </a:rPr>
              <a:t>”</a:t>
            </a:r>
            <a:r>
              <a:rPr lang="en-US" altLang="ja-JP" smtClean="0">
                <a:latin typeface="Arial" pitchFamily="34" charset="0"/>
              </a:rPr>
              <a:t> data, etc…  </a:t>
            </a:r>
            <a:endParaRPr lang="en-US" smtClean="0">
              <a:latin typeface="Arial" pitchFamily="34" charset="0"/>
            </a:endParaRPr>
          </a:p>
        </p:txBody>
      </p:sp>
      <p:sp>
        <p:nvSpPr>
          <p:cNvPr id="7885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553" eaLnBrk="0" hangingPunct="0">
              <a:defRPr sz="2000" b="1" i="1">
                <a:solidFill>
                  <a:schemeClr val="tx1"/>
                </a:solidFill>
                <a:latin typeface="Arial" pitchFamily="34" charset="0"/>
                <a:ea typeface="MS PGothic" pitchFamily="34" charset="-128"/>
              </a:defRPr>
            </a:lvl1pPr>
            <a:lvl2pPr marL="735298" indent="-282807" defTabSz="906553" eaLnBrk="0" hangingPunct="0">
              <a:defRPr sz="2000" b="1" i="1">
                <a:solidFill>
                  <a:schemeClr val="tx1"/>
                </a:solidFill>
                <a:latin typeface="Arial" pitchFamily="34" charset="0"/>
                <a:ea typeface="MS PGothic" pitchFamily="34" charset="-128"/>
              </a:defRPr>
            </a:lvl2pPr>
            <a:lvl3pPr marL="1131227" indent="-226245" defTabSz="906553" eaLnBrk="0" hangingPunct="0">
              <a:defRPr sz="2000" b="1" i="1">
                <a:solidFill>
                  <a:schemeClr val="tx1"/>
                </a:solidFill>
                <a:latin typeface="Arial" pitchFamily="34" charset="0"/>
                <a:ea typeface="MS PGothic" pitchFamily="34" charset="-128"/>
              </a:defRPr>
            </a:lvl3pPr>
            <a:lvl4pPr marL="1583718" indent="-226245" defTabSz="906553" eaLnBrk="0" hangingPunct="0">
              <a:defRPr sz="2000" b="1" i="1">
                <a:solidFill>
                  <a:schemeClr val="tx1"/>
                </a:solidFill>
                <a:latin typeface="Arial" pitchFamily="34" charset="0"/>
                <a:ea typeface="MS PGothic" pitchFamily="34" charset="-128"/>
              </a:defRPr>
            </a:lvl4pPr>
            <a:lvl5pPr marL="2036209" indent="-226245" defTabSz="906553" eaLnBrk="0" hangingPunct="0">
              <a:defRPr sz="2000" b="1" i="1">
                <a:solidFill>
                  <a:schemeClr val="tx1"/>
                </a:solidFill>
                <a:latin typeface="Arial" pitchFamily="34" charset="0"/>
                <a:ea typeface="MS PGothic" pitchFamily="34" charset="-128"/>
              </a:defRPr>
            </a:lvl5pPr>
            <a:lvl6pPr marL="2488700" indent="-226245" defTabSz="906553" eaLnBrk="0" fontAlgn="base" hangingPunct="0">
              <a:spcBef>
                <a:spcPct val="20000"/>
              </a:spcBef>
              <a:spcAft>
                <a:spcPct val="0"/>
              </a:spcAft>
              <a:defRPr sz="2000" b="1" i="1">
                <a:solidFill>
                  <a:schemeClr val="tx1"/>
                </a:solidFill>
                <a:latin typeface="Arial" pitchFamily="34" charset="0"/>
                <a:ea typeface="MS PGothic" pitchFamily="34" charset="-128"/>
              </a:defRPr>
            </a:lvl6pPr>
            <a:lvl7pPr marL="2941190" indent="-226245" defTabSz="906553" eaLnBrk="0" fontAlgn="base" hangingPunct="0">
              <a:spcBef>
                <a:spcPct val="20000"/>
              </a:spcBef>
              <a:spcAft>
                <a:spcPct val="0"/>
              </a:spcAft>
              <a:defRPr sz="2000" b="1" i="1">
                <a:solidFill>
                  <a:schemeClr val="tx1"/>
                </a:solidFill>
                <a:latin typeface="Arial" pitchFamily="34" charset="0"/>
                <a:ea typeface="MS PGothic" pitchFamily="34" charset="-128"/>
              </a:defRPr>
            </a:lvl7pPr>
            <a:lvl8pPr marL="3393681" indent="-226245" defTabSz="906553" eaLnBrk="0" fontAlgn="base" hangingPunct="0">
              <a:spcBef>
                <a:spcPct val="20000"/>
              </a:spcBef>
              <a:spcAft>
                <a:spcPct val="0"/>
              </a:spcAft>
              <a:defRPr sz="2000" b="1" i="1">
                <a:solidFill>
                  <a:schemeClr val="tx1"/>
                </a:solidFill>
                <a:latin typeface="Arial" pitchFamily="34" charset="0"/>
                <a:ea typeface="MS PGothic" pitchFamily="34" charset="-128"/>
              </a:defRPr>
            </a:lvl8pPr>
            <a:lvl9pPr marL="3846172" indent="-226245" defTabSz="906553" eaLnBrk="0" fontAlgn="base" hangingPunct="0">
              <a:spcBef>
                <a:spcPct val="20000"/>
              </a:spcBef>
              <a:spcAft>
                <a:spcPct val="0"/>
              </a:spcAft>
              <a:defRPr sz="2000" b="1" i="1">
                <a:solidFill>
                  <a:schemeClr val="tx1"/>
                </a:solidFill>
                <a:latin typeface="Arial" pitchFamily="34" charset="0"/>
                <a:ea typeface="MS PGothic" pitchFamily="34" charset="-128"/>
              </a:defRPr>
            </a:lvl9pPr>
          </a:lstStyle>
          <a:p>
            <a:pPr eaLnBrk="1" hangingPunct="1"/>
            <a:fld id="{3D88BBE5-F042-4D05-8EE6-691AC346FB6B}" type="datetime1">
              <a:rPr lang="en-US" sz="1200" b="0" i="0"/>
              <a:pPr eaLnBrk="1" hangingPunct="1"/>
              <a:t>4/13/2012</a:t>
            </a:fld>
            <a:endParaRPr lang="en-US" sz="1200" b="0" i="0"/>
          </a:p>
        </p:txBody>
      </p:sp>
      <p:sp>
        <p:nvSpPr>
          <p:cNvPr id="7885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553" eaLnBrk="0" hangingPunct="0">
              <a:defRPr sz="2000" b="1" i="1">
                <a:solidFill>
                  <a:schemeClr val="tx1"/>
                </a:solidFill>
                <a:latin typeface="Arial" pitchFamily="34" charset="0"/>
                <a:ea typeface="MS PGothic" pitchFamily="34" charset="-128"/>
              </a:defRPr>
            </a:lvl1pPr>
            <a:lvl2pPr marL="735298" indent="-282807" defTabSz="906553" eaLnBrk="0" hangingPunct="0">
              <a:defRPr sz="2000" b="1" i="1">
                <a:solidFill>
                  <a:schemeClr val="tx1"/>
                </a:solidFill>
                <a:latin typeface="Arial" pitchFamily="34" charset="0"/>
                <a:ea typeface="MS PGothic" pitchFamily="34" charset="-128"/>
              </a:defRPr>
            </a:lvl2pPr>
            <a:lvl3pPr marL="1131227" indent="-226245" defTabSz="906553" eaLnBrk="0" hangingPunct="0">
              <a:defRPr sz="2000" b="1" i="1">
                <a:solidFill>
                  <a:schemeClr val="tx1"/>
                </a:solidFill>
                <a:latin typeface="Arial" pitchFamily="34" charset="0"/>
                <a:ea typeface="MS PGothic" pitchFamily="34" charset="-128"/>
              </a:defRPr>
            </a:lvl3pPr>
            <a:lvl4pPr marL="1583718" indent="-226245" defTabSz="906553" eaLnBrk="0" hangingPunct="0">
              <a:defRPr sz="2000" b="1" i="1">
                <a:solidFill>
                  <a:schemeClr val="tx1"/>
                </a:solidFill>
                <a:latin typeface="Arial" pitchFamily="34" charset="0"/>
                <a:ea typeface="MS PGothic" pitchFamily="34" charset="-128"/>
              </a:defRPr>
            </a:lvl4pPr>
            <a:lvl5pPr marL="2036209" indent="-226245" defTabSz="906553" eaLnBrk="0" hangingPunct="0">
              <a:defRPr sz="2000" b="1" i="1">
                <a:solidFill>
                  <a:schemeClr val="tx1"/>
                </a:solidFill>
                <a:latin typeface="Arial" pitchFamily="34" charset="0"/>
                <a:ea typeface="MS PGothic" pitchFamily="34" charset="-128"/>
              </a:defRPr>
            </a:lvl5pPr>
            <a:lvl6pPr marL="2488700" indent="-226245" defTabSz="906553" eaLnBrk="0" fontAlgn="base" hangingPunct="0">
              <a:spcBef>
                <a:spcPct val="20000"/>
              </a:spcBef>
              <a:spcAft>
                <a:spcPct val="0"/>
              </a:spcAft>
              <a:defRPr sz="2000" b="1" i="1">
                <a:solidFill>
                  <a:schemeClr val="tx1"/>
                </a:solidFill>
                <a:latin typeface="Arial" pitchFamily="34" charset="0"/>
                <a:ea typeface="MS PGothic" pitchFamily="34" charset="-128"/>
              </a:defRPr>
            </a:lvl6pPr>
            <a:lvl7pPr marL="2941190" indent="-226245" defTabSz="906553" eaLnBrk="0" fontAlgn="base" hangingPunct="0">
              <a:spcBef>
                <a:spcPct val="20000"/>
              </a:spcBef>
              <a:spcAft>
                <a:spcPct val="0"/>
              </a:spcAft>
              <a:defRPr sz="2000" b="1" i="1">
                <a:solidFill>
                  <a:schemeClr val="tx1"/>
                </a:solidFill>
                <a:latin typeface="Arial" pitchFamily="34" charset="0"/>
                <a:ea typeface="MS PGothic" pitchFamily="34" charset="-128"/>
              </a:defRPr>
            </a:lvl7pPr>
            <a:lvl8pPr marL="3393681" indent="-226245" defTabSz="906553" eaLnBrk="0" fontAlgn="base" hangingPunct="0">
              <a:spcBef>
                <a:spcPct val="20000"/>
              </a:spcBef>
              <a:spcAft>
                <a:spcPct val="0"/>
              </a:spcAft>
              <a:defRPr sz="2000" b="1" i="1">
                <a:solidFill>
                  <a:schemeClr val="tx1"/>
                </a:solidFill>
                <a:latin typeface="Arial" pitchFamily="34" charset="0"/>
                <a:ea typeface="MS PGothic" pitchFamily="34" charset="-128"/>
              </a:defRPr>
            </a:lvl8pPr>
            <a:lvl9pPr marL="3846172" indent="-226245" defTabSz="906553" eaLnBrk="0" fontAlgn="base" hangingPunct="0">
              <a:spcBef>
                <a:spcPct val="20000"/>
              </a:spcBef>
              <a:spcAft>
                <a:spcPct val="0"/>
              </a:spcAft>
              <a:defRPr sz="2000" b="1" i="1">
                <a:solidFill>
                  <a:schemeClr val="tx1"/>
                </a:solidFill>
                <a:latin typeface="Arial" pitchFamily="34" charset="0"/>
                <a:ea typeface="MS PGothic" pitchFamily="34" charset="-128"/>
              </a:defRPr>
            </a:lvl9pPr>
          </a:lstStyle>
          <a:p>
            <a:pPr eaLnBrk="1" hangingPunct="1"/>
            <a:fld id="{CB3E246D-0F92-45E3-BA42-AA08E6ECA00E}" type="slidenum">
              <a:rPr lang="en-US" sz="1200" b="0" i="0"/>
              <a:pPr eaLnBrk="1" hangingPunct="1"/>
              <a:t>37</a:t>
            </a:fld>
            <a:endParaRPr lang="en-US" sz="1200" b="0" i="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BD9CA6-C618-4429-AD93-1C952C9CFD73}" type="slidenum">
              <a:rPr lang="en-US"/>
              <a:pPr/>
              <a:t>40</a:t>
            </a:fld>
            <a:endParaRPr lang="en-US"/>
          </a:p>
        </p:txBody>
      </p:sp>
      <p:sp>
        <p:nvSpPr>
          <p:cNvPr id="237570" name="Rectangle 2"/>
          <p:cNvSpPr>
            <a:spLocks noRo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1791EC-0BFE-4061-9281-5013104B00B5}" type="slidenum">
              <a:rPr lang="en-US"/>
              <a:pPr/>
              <a:t>41</a:t>
            </a:fld>
            <a:endParaRPr lang="en-US"/>
          </a:p>
        </p:txBody>
      </p:sp>
      <p:sp>
        <p:nvSpPr>
          <p:cNvPr id="176130" name="Rectangle 2"/>
          <p:cNvSpPr>
            <a:spLocks noRo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161A7EE9-5F77-4346-A022-1C82AC9F1BFE}" type="slidenum">
              <a:rPr lang="en-US" sz="1200">
                <a:solidFill>
                  <a:prstClr val="black"/>
                </a:solidFill>
              </a:rPr>
              <a:pPr algn="r" eaLnBrk="1" hangingPunct="1"/>
              <a:t>5</a:t>
            </a:fld>
            <a:endParaRPr lang="en-US" sz="1200">
              <a:solidFill>
                <a:prstClr val="black"/>
              </a:solidFill>
            </a:endParaRPr>
          </a:p>
        </p:txBody>
      </p:sp>
      <p:sp>
        <p:nvSpPr>
          <p:cNvPr id="37891" name="Rectangle 2"/>
          <p:cNvSpPr>
            <a:spLocks noGrp="1" noRot="1" noChangeAspect="1" noChangeArrowheads="1" noTextEdit="1"/>
          </p:cNvSpPr>
          <p:nvPr>
            <p:ph type="sldImg"/>
          </p:nvPr>
        </p:nvSpPr>
        <p:spPr>
          <a:xfrm>
            <a:off x="1152525" y="692150"/>
            <a:ext cx="4556125" cy="3416300"/>
          </a:xfrm>
          <a:ln w="12700" cap="flat">
            <a:solidFill>
              <a:schemeClr val="tx1"/>
            </a:solidFill>
          </a:ln>
        </p:spPr>
      </p:sp>
      <p:sp>
        <p:nvSpPr>
          <p:cNvPr id="378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85" tIns="45343" rIns="90685" bIns="45343"/>
          <a:lstStyle/>
          <a:p>
            <a:pPr eaLnBrk="1" hangingPunct="1"/>
            <a:r>
              <a:rPr lang="en-US" smtClean="0">
                <a:ea typeface="ＭＳ Ｐゴシック" pitchFamily="34" charset="-128"/>
              </a:rPr>
              <a:t>To a quick review of most stringent requirements.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862333A1-1B10-4716-BE38-482695B79C08}" type="slidenum">
              <a:rPr lang="en-US"/>
              <a:pPr eaLnBrk="1" hangingPunct="1"/>
              <a:t>6</a:t>
            </a:fld>
            <a:endParaRPr lang="en-US"/>
          </a:p>
        </p:txBody>
      </p:sp>
      <p:sp>
        <p:nvSpPr>
          <p:cNvPr id="4301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eaLnBrk="1" hangingPunct="1"/>
            <a:fld id="{0C83A725-E5BF-4187-B4B8-C32735D55EE8}" type="slidenum">
              <a:rPr lang="en-US" sz="1200"/>
              <a:pPr algn="r" eaLnBrk="1" hangingPunct="1"/>
              <a:t>6</a:t>
            </a:fld>
            <a:endParaRPr lang="en-US" sz="1200"/>
          </a:p>
        </p:txBody>
      </p:sp>
      <p:sp>
        <p:nvSpPr>
          <p:cNvPr id="43012" name="Rectangle 2"/>
          <p:cNvSpPr>
            <a:spLocks noRot="1" noChangeArrowheads="1" noTextEdit="1"/>
          </p:cNvSpPr>
          <p:nvPr>
            <p:ph type="sldImg"/>
          </p:nvPr>
        </p:nvSpPr>
        <p:spPr>
          <a:xfrm>
            <a:off x="1152525" y="692150"/>
            <a:ext cx="4556125" cy="3416300"/>
          </a:xfrm>
          <a:ln/>
        </p:spPr>
      </p:sp>
      <p:sp>
        <p:nvSpPr>
          <p:cNvPr id="43013"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Algorithm </a:t>
            </a:r>
            <a:r>
              <a:rPr lang="en-US" dirty="0" smtClean="0"/>
              <a:t>Summary Slide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553" eaLnBrk="0" hangingPunct="0">
              <a:defRPr sz="2000" b="1" i="1">
                <a:solidFill>
                  <a:schemeClr val="tx1"/>
                </a:solidFill>
                <a:latin typeface="Arial" pitchFamily="34" charset="0"/>
                <a:ea typeface="MS PGothic" pitchFamily="34" charset="-128"/>
              </a:defRPr>
            </a:lvl1pPr>
            <a:lvl2pPr marL="735298" indent="-282807" defTabSz="906553" eaLnBrk="0" hangingPunct="0">
              <a:defRPr sz="2000" b="1" i="1">
                <a:solidFill>
                  <a:schemeClr val="tx1"/>
                </a:solidFill>
                <a:latin typeface="Arial" pitchFamily="34" charset="0"/>
                <a:ea typeface="MS PGothic" pitchFamily="34" charset="-128"/>
              </a:defRPr>
            </a:lvl2pPr>
            <a:lvl3pPr marL="1131227" indent="-226245" defTabSz="906553" eaLnBrk="0" hangingPunct="0">
              <a:defRPr sz="2000" b="1" i="1">
                <a:solidFill>
                  <a:schemeClr val="tx1"/>
                </a:solidFill>
                <a:latin typeface="Arial" pitchFamily="34" charset="0"/>
                <a:ea typeface="MS PGothic" pitchFamily="34" charset="-128"/>
              </a:defRPr>
            </a:lvl3pPr>
            <a:lvl4pPr marL="1583718" indent="-226245" defTabSz="906553" eaLnBrk="0" hangingPunct="0">
              <a:defRPr sz="2000" b="1" i="1">
                <a:solidFill>
                  <a:schemeClr val="tx1"/>
                </a:solidFill>
                <a:latin typeface="Arial" pitchFamily="34" charset="0"/>
                <a:ea typeface="MS PGothic" pitchFamily="34" charset="-128"/>
              </a:defRPr>
            </a:lvl4pPr>
            <a:lvl5pPr marL="2036209" indent="-226245" defTabSz="906553" eaLnBrk="0" hangingPunct="0">
              <a:defRPr sz="2000" b="1" i="1">
                <a:solidFill>
                  <a:schemeClr val="tx1"/>
                </a:solidFill>
                <a:latin typeface="Arial" pitchFamily="34" charset="0"/>
                <a:ea typeface="MS PGothic" pitchFamily="34" charset="-128"/>
              </a:defRPr>
            </a:lvl5pPr>
            <a:lvl6pPr marL="2488700" indent="-226245" defTabSz="906553" eaLnBrk="0" fontAlgn="base" hangingPunct="0">
              <a:spcBef>
                <a:spcPct val="20000"/>
              </a:spcBef>
              <a:spcAft>
                <a:spcPct val="0"/>
              </a:spcAft>
              <a:defRPr sz="2000" b="1" i="1">
                <a:solidFill>
                  <a:schemeClr val="tx1"/>
                </a:solidFill>
                <a:latin typeface="Arial" pitchFamily="34" charset="0"/>
                <a:ea typeface="MS PGothic" pitchFamily="34" charset="-128"/>
              </a:defRPr>
            </a:lvl6pPr>
            <a:lvl7pPr marL="2941190" indent="-226245" defTabSz="906553" eaLnBrk="0" fontAlgn="base" hangingPunct="0">
              <a:spcBef>
                <a:spcPct val="20000"/>
              </a:spcBef>
              <a:spcAft>
                <a:spcPct val="0"/>
              </a:spcAft>
              <a:defRPr sz="2000" b="1" i="1">
                <a:solidFill>
                  <a:schemeClr val="tx1"/>
                </a:solidFill>
                <a:latin typeface="Arial" pitchFamily="34" charset="0"/>
                <a:ea typeface="MS PGothic" pitchFamily="34" charset="-128"/>
              </a:defRPr>
            </a:lvl7pPr>
            <a:lvl8pPr marL="3393681" indent="-226245" defTabSz="906553" eaLnBrk="0" fontAlgn="base" hangingPunct="0">
              <a:spcBef>
                <a:spcPct val="20000"/>
              </a:spcBef>
              <a:spcAft>
                <a:spcPct val="0"/>
              </a:spcAft>
              <a:defRPr sz="2000" b="1" i="1">
                <a:solidFill>
                  <a:schemeClr val="tx1"/>
                </a:solidFill>
                <a:latin typeface="Arial" pitchFamily="34" charset="0"/>
                <a:ea typeface="MS PGothic" pitchFamily="34" charset="-128"/>
              </a:defRPr>
            </a:lvl8pPr>
            <a:lvl9pPr marL="3846172" indent="-226245" defTabSz="906553" eaLnBrk="0" fontAlgn="base" hangingPunct="0">
              <a:spcBef>
                <a:spcPct val="20000"/>
              </a:spcBef>
              <a:spcAft>
                <a:spcPct val="0"/>
              </a:spcAft>
              <a:defRPr sz="2000" b="1" i="1">
                <a:solidFill>
                  <a:schemeClr val="tx1"/>
                </a:solidFill>
                <a:latin typeface="Arial" pitchFamily="34" charset="0"/>
                <a:ea typeface="MS PGothic" pitchFamily="34" charset="-128"/>
              </a:defRPr>
            </a:lvl9pPr>
          </a:lstStyle>
          <a:p>
            <a:pPr eaLnBrk="1" hangingPunct="1"/>
            <a:fld id="{001A479E-D54A-4910-B71B-F3F1D5A80F0A}" type="slidenum">
              <a:rPr lang="en-US" sz="1200" b="0" i="0">
                <a:solidFill>
                  <a:prstClr val="black"/>
                </a:solidFill>
              </a:rPr>
              <a:pPr eaLnBrk="1" hangingPunct="1"/>
              <a:t>7</a:t>
            </a:fld>
            <a:endParaRPr lang="en-US" sz="1200" b="0" i="0">
              <a:solidFill>
                <a:prstClr val="black"/>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Presentation Guidelines:  Discuss the TPW algorithm, identify strengths and weaknesses, touch on Blended TPW and include </a:t>
            </a:r>
            <a:r>
              <a:rPr lang="en-US" dirty="0" err="1" smtClean="0"/>
              <a:t>CrIMMS</a:t>
            </a:r>
            <a:r>
              <a:rPr lang="en-US" dirty="0" smtClean="0"/>
              <a:t> products from JPSS if possible.</a:t>
            </a:r>
          </a:p>
          <a:p>
            <a:endParaRPr lang="en-US" dirty="0"/>
          </a:p>
        </p:txBody>
      </p:sp>
      <p:sp>
        <p:nvSpPr>
          <p:cNvPr id="4" name="Slide Number Placeholder 3"/>
          <p:cNvSpPr>
            <a:spLocks noGrp="1"/>
          </p:cNvSpPr>
          <p:nvPr>
            <p:ph type="sldNum" sz="quarter" idx="10"/>
          </p:nvPr>
        </p:nvSpPr>
        <p:spPr/>
        <p:txBody>
          <a:bodyPr/>
          <a:lstStyle/>
          <a:p>
            <a:fld id="{B19F9011-B744-4335-8638-BD8A34C2CECD}" type="slidenum">
              <a:rPr lang="zh-CN" altLang="en-US" smtClean="0">
                <a:solidFill>
                  <a:prstClr val="black"/>
                </a:solidFill>
              </a:rPr>
              <a:pPr/>
              <a:t>8</a:t>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Moisture profiles</a:t>
            </a:r>
            <a:r>
              <a:rPr lang="en-US" baseline="0" dirty="0" smtClean="0"/>
              <a:t> are the key. </a:t>
            </a:r>
            <a:endParaRPr lang="en-US" dirty="0"/>
          </a:p>
        </p:txBody>
      </p:sp>
      <p:sp>
        <p:nvSpPr>
          <p:cNvPr id="4" name="Slide Number Placeholder 3"/>
          <p:cNvSpPr>
            <a:spLocks noGrp="1"/>
          </p:cNvSpPr>
          <p:nvPr>
            <p:ph type="sldNum" sz="quarter" idx="10"/>
          </p:nvPr>
        </p:nvSpPr>
        <p:spPr/>
        <p:txBody>
          <a:bodyPr/>
          <a:lstStyle/>
          <a:p>
            <a:fld id="{B19F9011-B744-4335-8638-BD8A34C2CECD}" type="slidenum">
              <a:rPr lang="zh-CN" altLang="en-US" smtClean="0"/>
              <a:pPr/>
              <a:t>9</a:t>
            </a:fld>
            <a:endParaRPr lang="zh-CN" altLang="en-US"/>
          </a:p>
        </p:txBody>
      </p:sp>
    </p:spTree>
    <p:extLst>
      <p:ext uri="{BB962C8B-B14F-4D97-AF65-F5344CB8AC3E}">
        <p14:creationId xmlns:p14="http://schemas.microsoft.com/office/powerpoint/2010/main" val="1507623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time coverage is from August 2010 to March 2011.  GOES Sounder TPW</a:t>
            </a:r>
            <a:r>
              <a:rPr lang="en-US" baseline="0" dirty="0" smtClean="0"/>
              <a:t> evaluation with microwave radiometer TPW.</a:t>
            </a:r>
          </a:p>
          <a:p>
            <a:endParaRPr lang="en-US" dirty="0"/>
          </a:p>
        </p:txBody>
      </p:sp>
      <p:sp>
        <p:nvSpPr>
          <p:cNvPr id="4" name="Slide Number Placeholder 3"/>
          <p:cNvSpPr>
            <a:spLocks noGrp="1"/>
          </p:cNvSpPr>
          <p:nvPr>
            <p:ph type="sldNum" sz="quarter" idx="10"/>
          </p:nvPr>
        </p:nvSpPr>
        <p:spPr/>
        <p:txBody>
          <a:bodyPr/>
          <a:lstStyle/>
          <a:p>
            <a:fld id="{B19F9011-B744-4335-8638-BD8A34C2CECD}" type="slidenum">
              <a:rPr lang="zh-CN" altLang="en-US" smtClean="0"/>
              <a:pPr/>
              <a:t>10</a:t>
            </a:fld>
            <a:endParaRPr lang="zh-CN" altLang="en-US"/>
          </a:p>
        </p:txBody>
      </p:sp>
    </p:spTree>
    <p:extLst>
      <p:ext uri="{BB962C8B-B14F-4D97-AF65-F5344CB8AC3E}">
        <p14:creationId xmlns:p14="http://schemas.microsoft.com/office/powerpoint/2010/main" val="850228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JD: Over what period were </a:t>
            </a:r>
            <a:r>
              <a:rPr lang="en-US" baseline="0" dirty="0" smtClean="0"/>
              <a:t>comparison stats generated for?   </a:t>
            </a:r>
            <a:r>
              <a:rPr lang="en-US" baseline="0" dirty="0" smtClean="0"/>
              <a:t>(Need to check). </a:t>
            </a:r>
            <a:r>
              <a:rPr lang="en-US" baseline="0" dirty="0" smtClean="0"/>
              <a:t>What is reference/truth data for these stats? </a:t>
            </a:r>
            <a:r>
              <a:rPr lang="en-US" baseline="0" dirty="0" smtClean="0"/>
              <a:t>(I think ECMWF analysis.)  </a:t>
            </a:r>
            <a:endParaRPr lang="en-US" dirty="0"/>
          </a:p>
        </p:txBody>
      </p:sp>
      <p:sp>
        <p:nvSpPr>
          <p:cNvPr id="4" name="Slide Number Placeholder 3"/>
          <p:cNvSpPr>
            <a:spLocks noGrp="1"/>
          </p:cNvSpPr>
          <p:nvPr>
            <p:ph type="sldNum" sz="quarter" idx="10"/>
          </p:nvPr>
        </p:nvSpPr>
        <p:spPr/>
        <p:txBody>
          <a:bodyPr/>
          <a:lstStyle/>
          <a:p>
            <a:fld id="{B19F9011-B744-4335-8638-BD8A34C2CECD}" type="slidenum">
              <a:rPr lang="zh-CN" altLang="en-US" smtClean="0"/>
              <a:pPr/>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7C3400ED-9BC2-4344-8233-EC832525BDEA}" type="datetime1">
              <a:rPr lang="en-US" altLang="zh-CN" smtClean="0"/>
              <a:pPr>
                <a:defRPr/>
              </a:pPr>
              <a:t>4/13/2012</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7BB0DB6-34F5-4186-8E8E-98F78FC65B7E}" type="slidenum">
              <a:rPr lang="en-US" altLang="zh-CN"/>
              <a:pPr>
                <a:defRPr/>
              </a:pPr>
              <a:t>‹#›</a:t>
            </a:fld>
            <a:endParaRPr lang="en-US" altLang="zh-CN"/>
          </a:p>
        </p:txBody>
      </p:sp>
    </p:spTree>
    <p:extLst>
      <p:ext uri="{BB962C8B-B14F-4D97-AF65-F5344CB8AC3E}">
        <p14:creationId xmlns:p14="http://schemas.microsoft.com/office/powerpoint/2010/main" val="2903287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BB60C3C7-9C5F-48CB-A874-B467F9A857A3}" type="datetime1">
              <a:rPr lang="en-US" altLang="zh-CN" smtClean="0"/>
              <a:pPr>
                <a:defRPr/>
              </a:pPr>
              <a:t>4/13/2012</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74054B5-2176-43B7-9123-BAB797A40F45}" type="slidenum">
              <a:rPr lang="en-US" altLang="zh-CN"/>
              <a:pPr>
                <a:defRPr/>
              </a:pPr>
              <a:t>‹#›</a:t>
            </a:fld>
            <a:endParaRPr lang="en-US" altLang="zh-CN"/>
          </a:p>
        </p:txBody>
      </p:sp>
    </p:spTree>
    <p:extLst>
      <p:ext uri="{BB962C8B-B14F-4D97-AF65-F5344CB8AC3E}">
        <p14:creationId xmlns:p14="http://schemas.microsoft.com/office/powerpoint/2010/main" val="91878809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FDE6CF9-13FA-47A4-8CC6-3B3589228A74}" type="datetime1">
              <a:rPr lang="en-US" smtClean="0">
                <a:solidFill>
                  <a:srgbClr val="000000"/>
                </a:solidFill>
              </a:rPr>
              <a:pPr>
                <a:defRPr/>
              </a:pPr>
              <a:t>4/13/2012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045742-6DA3-624F-8A0D-92250D0924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857104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D8D0B03-3F44-4452-A6E6-94E81936D8CD}" type="datetime1">
              <a:rPr lang="en-US" smtClean="0">
                <a:solidFill>
                  <a:srgbClr val="000000"/>
                </a:solidFill>
              </a:rPr>
              <a:pPr>
                <a:defRPr/>
              </a:pPr>
              <a:t>4/13/2012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2DC1D5-F6CF-684A-A7E8-2240F7F6F6A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188833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A26B790B-B571-4912-8A82-3E39FD30F0B2}" type="datetime1">
              <a:rPr lang="en-US" smtClean="0">
                <a:solidFill>
                  <a:srgbClr val="000000"/>
                </a:solidFill>
              </a:rPr>
              <a:pPr>
                <a:defRPr/>
              </a:pPr>
              <a:t>4/13/2012</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AECE26E-652F-1447-8AC2-443F0833BF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286821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2D785A3-8F2D-4CFB-B5A2-6FC6C6A3999B}" type="datetime1">
              <a:rPr lang="en-US" smtClean="0">
                <a:solidFill>
                  <a:srgbClr val="000000"/>
                </a:solidFill>
              </a:rPr>
              <a:pPr>
                <a:defRPr/>
              </a:pPr>
              <a:t>4/13/2012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34CE6D8-A746-D449-A05C-9D8C6CBB824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9425690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BE10303-CB4F-4C07-A1A0-8EE1D3EA5826}" type="datetime1">
              <a:rPr lang="en-US" smtClean="0">
                <a:solidFill>
                  <a:srgbClr val="000000"/>
                </a:solidFill>
              </a:rPr>
              <a:pPr>
                <a:defRPr/>
              </a:pPr>
              <a:t>4/13/2012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06242D-AD85-7E45-817D-4C275D1C14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9535695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89AE63-EA07-47DC-A214-192886D8A706}" type="datetime1">
              <a:rPr lang="en-US" smtClean="0">
                <a:solidFill>
                  <a:prstClr val="black">
                    <a:tint val="75000"/>
                  </a:prstClr>
                </a:solidFill>
              </a:rPr>
              <a:pPr/>
              <a:t>4/13/2012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050E78-EB9F-254C-99CE-72A6B96546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50011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6D6EAC-6680-4D39-A351-475733033BE9}" type="datetime1">
              <a:rPr lang="en-US" smtClean="0">
                <a:solidFill>
                  <a:prstClr val="black">
                    <a:tint val="75000"/>
                  </a:prstClr>
                </a:solidFill>
              </a:rPr>
              <a:pPr/>
              <a:t>4/13/2012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050E78-EB9F-254C-99CE-72A6B96546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4943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1F97F5-C821-4F94-8B0E-26118A582ED5}" type="datetime1">
              <a:rPr lang="en-US" smtClean="0">
                <a:solidFill>
                  <a:prstClr val="black">
                    <a:tint val="75000"/>
                  </a:prstClr>
                </a:solidFill>
              </a:rPr>
              <a:pPr/>
              <a:t>4/13/2012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050E78-EB9F-254C-99CE-72A6B96546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04732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EAB9F9-067B-4153-B9EC-B4A440B2D58F}" type="datetime1">
              <a:rPr lang="en-US" smtClean="0">
                <a:solidFill>
                  <a:prstClr val="black">
                    <a:tint val="75000"/>
                  </a:prstClr>
                </a:solidFill>
              </a:rPr>
              <a:pPr/>
              <a:t>4/13/2012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050E78-EB9F-254C-99CE-72A6B96546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33267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88994A-1E64-4A0C-A300-0B70D3277BD4}" type="datetime1">
              <a:rPr lang="en-US" smtClean="0">
                <a:solidFill>
                  <a:prstClr val="black">
                    <a:tint val="75000"/>
                  </a:prstClr>
                </a:solidFill>
              </a:rPr>
              <a:pPr/>
              <a:t>4/13/2012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2050E78-EB9F-254C-99CE-72A6B96546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573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71895D70-DBEA-4847-A35D-BEFB6C5293BF}" type="datetime1">
              <a:rPr lang="en-US" altLang="zh-CN" smtClean="0"/>
              <a:pPr>
                <a:defRPr/>
              </a:pPr>
              <a:t>4/13/2012</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6341741-49C4-46AB-9F19-A04B4BDA730F}" type="slidenum">
              <a:rPr lang="en-US" altLang="zh-CN"/>
              <a:pPr>
                <a:defRPr/>
              </a:pPr>
              <a:t>‹#›</a:t>
            </a:fld>
            <a:endParaRPr lang="en-US" altLang="zh-CN"/>
          </a:p>
        </p:txBody>
      </p:sp>
    </p:spTree>
    <p:extLst>
      <p:ext uri="{BB962C8B-B14F-4D97-AF65-F5344CB8AC3E}">
        <p14:creationId xmlns:p14="http://schemas.microsoft.com/office/powerpoint/2010/main" val="126968210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AF9D8A-E40D-40DA-8340-EF77AB67FD96}" type="datetime1">
              <a:rPr lang="en-US" smtClean="0">
                <a:solidFill>
                  <a:prstClr val="black">
                    <a:tint val="75000"/>
                  </a:prstClr>
                </a:solidFill>
              </a:rPr>
              <a:pPr/>
              <a:t>4/13/2012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2050E78-EB9F-254C-99CE-72A6B96546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98923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7D7CFD-4CFD-4244-A8EF-0829FA8416F0}" type="datetime1">
              <a:rPr lang="en-US" smtClean="0">
                <a:solidFill>
                  <a:prstClr val="black">
                    <a:tint val="75000"/>
                  </a:prstClr>
                </a:solidFill>
              </a:rPr>
              <a:pPr/>
              <a:t>4/13/2012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2050E78-EB9F-254C-99CE-72A6B96546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20157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625073-B692-4951-B370-1088636728E2}" type="datetime1">
              <a:rPr lang="en-US" smtClean="0">
                <a:solidFill>
                  <a:prstClr val="black">
                    <a:tint val="75000"/>
                  </a:prstClr>
                </a:solidFill>
              </a:rPr>
              <a:pPr/>
              <a:t>4/13/2012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050E78-EB9F-254C-99CE-72A6B96546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04902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64AAF4-F032-40C9-9401-AAF02208CC25}" type="datetime1">
              <a:rPr lang="en-US" smtClean="0">
                <a:solidFill>
                  <a:prstClr val="black">
                    <a:tint val="75000"/>
                  </a:prstClr>
                </a:solidFill>
              </a:rPr>
              <a:pPr/>
              <a:t>4/13/2012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050E78-EB9F-254C-99CE-72A6B96546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073334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0605C3-62FB-4435-BDD8-DA7CD3D09F1D}" type="datetime1">
              <a:rPr lang="en-US" smtClean="0">
                <a:solidFill>
                  <a:prstClr val="black">
                    <a:tint val="75000"/>
                  </a:prstClr>
                </a:solidFill>
              </a:rPr>
              <a:pPr/>
              <a:t>4/13/2012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050E78-EB9F-254C-99CE-72A6B96546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57997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9D89B7-5B0F-40A3-95E4-366632A12185}" type="datetime1">
              <a:rPr lang="en-US" smtClean="0">
                <a:solidFill>
                  <a:prstClr val="black">
                    <a:tint val="75000"/>
                  </a:prstClr>
                </a:solidFill>
              </a:rPr>
              <a:pPr/>
              <a:t>4/13/2012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050E78-EB9F-254C-99CE-72A6B96546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17089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dt" sz="half" idx="11"/>
          </p:nvPr>
        </p:nvSpPr>
        <p:spPr>
          <a:ln/>
        </p:spPr>
        <p:txBody>
          <a:bodyPr/>
          <a:lstStyle>
            <a:lvl1pPr>
              <a:defRPr/>
            </a:lvl1pPr>
          </a:lstStyle>
          <a:p>
            <a:pPr>
              <a:defRPr/>
            </a:pPr>
            <a:fld id="{A43F1DC1-2F3B-4687-9AEE-FA296021F1D6}" type="datetime1">
              <a:rPr lang="en-US" smtClean="0">
                <a:solidFill>
                  <a:srgbClr val="000000"/>
                </a:solidFill>
              </a:rPr>
              <a:pPr>
                <a:defRPr/>
              </a:pPr>
              <a:t>4/13/2012</a:t>
            </a:fld>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96E11007-3F35-4E7F-BB35-5754D28F53D4}" type="slidenum">
              <a:rPr lang="en-US"/>
              <a:pPr>
                <a:defRPr/>
              </a:pPr>
              <a:t>‹#›</a:t>
            </a:fld>
            <a:endParaRPr lang="en-US"/>
          </a:p>
        </p:txBody>
      </p:sp>
    </p:spTree>
    <p:extLst>
      <p:ext uri="{BB962C8B-B14F-4D97-AF65-F5344CB8AC3E}">
        <p14:creationId xmlns:p14="http://schemas.microsoft.com/office/powerpoint/2010/main" val="332923451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000"/>
            </a:lvl1pPr>
            <a:lvl2pPr>
              <a:defRPr sz="1800"/>
            </a:lvl2pPr>
            <a:lvl3pPr>
              <a:defRPr sz="1600"/>
            </a:lvl3pPr>
            <a:lvl4pPr>
              <a:defRPr sz="14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dt" sz="half" idx="11"/>
          </p:nvPr>
        </p:nvSpPr>
        <p:spPr>
          <a:ln/>
        </p:spPr>
        <p:txBody>
          <a:bodyPr/>
          <a:lstStyle>
            <a:lvl1pPr>
              <a:defRPr/>
            </a:lvl1pPr>
          </a:lstStyle>
          <a:p>
            <a:pPr>
              <a:defRPr/>
            </a:pPr>
            <a:fld id="{3F0B1145-094F-457B-903A-CE52C4F18718}" type="datetime1">
              <a:rPr lang="en-US" smtClean="0">
                <a:solidFill>
                  <a:srgbClr val="000000"/>
                </a:solidFill>
              </a:rPr>
              <a:pPr>
                <a:defRPr/>
              </a:pPr>
              <a:t>4/13/2012</a:t>
            </a:fld>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C0CA1FE1-1CDC-417A-BEAC-F61065428A43}" type="slidenum">
              <a:rPr lang="en-US"/>
              <a:pPr>
                <a:defRPr/>
              </a:pPr>
              <a:t>‹#›</a:t>
            </a:fld>
            <a:endParaRPr lang="en-US"/>
          </a:p>
        </p:txBody>
      </p:sp>
    </p:spTree>
    <p:extLst>
      <p:ext uri="{BB962C8B-B14F-4D97-AF65-F5344CB8AC3E}">
        <p14:creationId xmlns:p14="http://schemas.microsoft.com/office/powerpoint/2010/main" val="83873810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dt" sz="half" idx="11"/>
          </p:nvPr>
        </p:nvSpPr>
        <p:spPr>
          <a:ln/>
        </p:spPr>
        <p:txBody>
          <a:bodyPr/>
          <a:lstStyle>
            <a:lvl1pPr>
              <a:defRPr/>
            </a:lvl1pPr>
          </a:lstStyle>
          <a:p>
            <a:pPr>
              <a:defRPr/>
            </a:pPr>
            <a:fld id="{43C8C7AB-852F-4AF2-91E4-0A341E859D19}" type="datetime1">
              <a:rPr lang="en-US" smtClean="0">
                <a:solidFill>
                  <a:srgbClr val="000000"/>
                </a:solidFill>
              </a:rPr>
              <a:pPr>
                <a:defRPr/>
              </a:pPr>
              <a:t>4/13/2012</a:t>
            </a:fld>
            <a:endParaRPr lang="en-US">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1F1E80A8-1586-412A-A1CE-D82FE156FA0F}" type="slidenum">
              <a:rPr lang="en-US"/>
              <a:pPr>
                <a:defRPr/>
              </a:pPr>
              <a:t>‹#›</a:t>
            </a:fld>
            <a:endParaRPr lang="en-US"/>
          </a:p>
        </p:txBody>
      </p:sp>
    </p:spTree>
    <p:extLst>
      <p:ext uri="{BB962C8B-B14F-4D97-AF65-F5344CB8AC3E}">
        <p14:creationId xmlns:p14="http://schemas.microsoft.com/office/powerpoint/2010/main" val="68191060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09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2209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p:txBody>
          <a:bodyPr/>
          <a:lstStyle>
            <a:lvl1pPr>
              <a:defRPr>
                <a:latin typeface="Arial" charset="0"/>
                <a:ea typeface="+mn-ea"/>
              </a:defRPr>
            </a:lvl1pPr>
          </a:lstStyle>
          <a:p>
            <a:pPr>
              <a:defRPr/>
            </a:pPr>
            <a:endParaRPr lang="en-US">
              <a:solidFill>
                <a:srgbClr val="000000"/>
              </a:solidFill>
            </a:endParaRPr>
          </a:p>
        </p:txBody>
      </p:sp>
      <p:sp>
        <p:nvSpPr>
          <p:cNvPr id="6" name="Rectangle 4"/>
          <p:cNvSpPr>
            <a:spLocks noGrp="1" noChangeArrowheads="1"/>
          </p:cNvSpPr>
          <p:nvPr>
            <p:ph type="sldNum" sz="quarter" idx="11"/>
          </p:nvPr>
        </p:nvSpPr>
        <p:spPr/>
        <p:txBody>
          <a:bodyPr/>
          <a:lstStyle>
            <a:lvl1pPr>
              <a:defRPr/>
            </a:lvl1pPr>
          </a:lstStyle>
          <a:p>
            <a:pPr>
              <a:defRPr/>
            </a:pPr>
            <a:fld id="{7F01C6DD-B7E0-40D2-9C61-9C0534F1029B}" type="slidenum">
              <a:rPr lang="en-US"/>
              <a:pPr>
                <a:defRPr/>
              </a:pPr>
              <a:t>‹#›</a:t>
            </a:fld>
            <a:endParaRPr lang="en-US"/>
          </a:p>
        </p:txBody>
      </p:sp>
    </p:spTree>
    <p:extLst>
      <p:ext uri="{BB962C8B-B14F-4D97-AF65-F5344CB8AC3E}">
        <p14:creationId xmlns:p14="http://schemas.microsoft.com/office/powerpoint/2010/main" val="2870123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905000"/>
            <a:ext cx="4038600" cy="42211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05000"/>
            <a:ext cx="4038600" cy="42211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fld id="{360C1D4A-B29F-4FA5-A413-771F03A9AD85}" type="datetime1">
              <a:rPr lang="en-US" altLang="zh-CN" smtClean="0"/>
              <a:pPr>
                <a:defRPr/>
              </a:pPr>
              <a:t>4/13/2012</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AFD7D32C-2074-443A-89B3-4782F9088989}" type="slidenum">
              <a:rPr lang="en-US" altLang="zh-CN"/>
              <a:pPr>
                <a:defRPr/>
              </a:pPr>
              <a:t>‹#›</a:t>
            </a:fld>
            <a:endParaRPr lang="en-US" altLang="zh-CN"/>
          </a:p>
        </p:txBody>
      </p:sp>
    </p:spTree>
    <p:extLst>
      <p:ext uri="{BB962C8B-B14F-4D97-AF65-F5344CB8AC3E}">
        <p14:creationId xmlns:p14="http://schemas.microsoft.com/office/powerpoint/2010/main" val="339056581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p:txBody>
          <a:bodyPr/>
          <a:lstStyle>
            <a:lvl1pPr>
              <a:defRPr>
                <a:latin typeface="Arial" charset="0"/>
                <a:ea typeface="+mn-ea"/>
              </a:defRPr>
            </a:lvl1pPr>
          </a:lstStyle>
          <a:p>
            <a:pPr>
              <a:defRPr/>
            </a:pPr>
            <a:endParaRPr lang="en-US">
              <a:solidFill>
                <a:srgbClr val="000000"/>
              </a:solidFill>
            </a:endParaRPr>
          </a:p>
        </p:txBody>
      </p:sp>
      <p:sp>
        <p:nvSpPr>
          <p:cNvPr id="3" name="Rectangle 4"/>
          <p:cNvSpPr>
            <a:spLocks noGrp="1" noChangeArrowheads="1"/>
          </p:cNvSpPr>
          <p:nvPr>
            <p:ph type="sldNum" sz="quarter" idx="11"/>
          </p:nvPr>
        </p:nvSpPr>
        <p:spPr/>
        <p:txBody>
          <a:bodyPr/>
          <a:lstStyle>
            <a:lvl1pPr>
              <a:defRPr/>
            </a:lvl1pPr>
          </a:lstStyle>
          <a:p>
            <a:pPr>
              <a:defRPr/>
            </a:pPr>
            <a:fld id="{4D7E5A2D-95A1-40F1-BA35-EEB7DCC3B1A3}" type="slidenum">
              <a:rPr lang="en-US"/>
              <a:pPr>
                <a:defRPr/>
              </a:pPr>
              <a:t>‹#›</a:t>
            </a:fld>
            <a:endParaRPr lang="en-US"/>
          </a:p>
        </p:txBody>
      </p:sp>
    </p:spTree>
    <p:extLst>
      <p:ext uri="{BB962C8B-B14F-4D97-AF65-F5344CB8AC3E}">
        <p14:creationId xmlns:p14="http://schemas.microsoft.com/office/powerpoint/2010/main" val="260971275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543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2209800"/>
            <a:ext cx="7848600" cy="4114800"/>
          </a:xfrm>
        </p:spPr>
        <p:txBody>
          <a:bodyPr/>
          <a:lstStyle/>
          <a:p>
            <a:pPr lvl="0"/>
            <a:endParaRPr lang="en-US" noProof="0" smtClean="0"/>
          </a:p>
        </p:txBody>
      </p:sp>
      <p:sp>
        <p:nvSpPr>
          <p:cNvPr id="4" name="Rectangle 3"/>
          <p:cNvSpPr>
            <a:spLocks noGrp="1" noChangeArrowheads="1"/>
          </p:cNvSpPr>
          <p:nvPr>
            <p:ph type="ftr" sz="quarter" idx="10"/>
          </p:nvPr>
        </p:nvSpPr>
        <p:spPr/>
        <p:txBody>
          <a:bodyPr/>
          <a:lstStyle>
            <a:lvl1pPr>
              <a:defRPr>
                <a:latin typeface="Arial" charset="0"/>
                <a:ea typeface="+mn-ea"/>
              </a:defRPr>
            </a:lvl1pPr>
          </a:lstStyle>
          <a:p>
            <a:pPr>
              <a:defRPr/>
            </a:pPr>
            <a:endParaRPr lang="en-US">
              <a:solidFill>
                <a:srgbClr val="000000"/>
              </a:solidFill>
            </a:endParaRPr>
          </a:p>
        </p:txBody>
      </p:sp>
      <p:sp>
        <p:nvSpPr>
          <p:cNvPr id="5" name="Rectangle 4"/>
          <p:cNvSpPr>
            <a:spLocks noGrp="1" noChangeArrowheads="1"/>
          </p:cNvSpPr>
          <p:nvPr>
            <p:ph type="sldNum" sz="quarter" idx="11"/>
          </p:nvPr>
        </p:nvSpPr>
        <p:spPr/>
        <p:txBody>
          <a:bodyPr/>
          <a:lstStyle>
            <a:lvl1pPr>
              <a:defRPr/>
            </a:lvl1pPr>
          </a:lstStyle>
          <a:p>
            <a:pPr>
              <a:defRPr/>
            </a:pPr>
            <a:fld id="{9BE61332-A3A8-458F-8F4C-7CFC9D8645EE}" type="slidenum">
              <a:rPr lang="en-US"/>
              <a:pPr>
                <a:defRPr/>
              </a:pPr>
              <a:t>‹#›</a:t>
            </a:fld>
            <a:endParaRPr lang="en-US"/>
          </a:p>
        </p:txBody>
      </p:sp>
    </p:spTree>
    <p:extLst>
      <p:ext uri="{BB962C8B-B14F-4D97-AF65-F5344CB8AC3E}">
        <p14:creationId xmlns:p14="http://schemas.microsoft.com/office/powerpoint/2010/main" val="31687186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a:p>
            <a:pPr>
              <a:defRPr/>
            </a:pPr>
            <a:endParaRPr lang="en-US">
              <a:solidFill>
                <a:srgbClr val="000000"/>
              </a:solidFill>
            </a:endParaRPr>
          </a:p>
        </p:txBody>
      </p:sp>
      <p:sp>
        <p:nvSpPr>
          <p:cNvPr id="5" name="Rectangle 10"/>
          <p:cNvSpPr>
            <a:spLocks noGrp="1" noChangeArrowheads="1"/>
          </p:cNvSpPr>
          <p:nvPr>
            <p:ph type="dt" sz="half"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1F743502-C1FC-48D3-A7AD-522B5E5D1BA2}" type="slidenum">
              <a:rPr lang="en-US"/>
              <a:pPr>
                <a:defRPr/>
              </a:pPr>
              <a:t>‹#›</a:t>
            </a:fld>
            <a:endParaRPr lang="en-US"/>
          </a:p>
        </p:txBody>
      </p:sp>
    </p:spTree>
    <p:extLst>
      <p:ext uri="{BB962C8B-B14F-4D97-AF65-F5344CB8AC3E}">
        <p14:creationId xmlns:p14="http://schemas.microsoft.com/office/powerpoint/2010/main" val="347437700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000"/>
            </a:lvl1pPr>
            <a:lvl2pPr>
              <a:defRPr sz="1800"/>
            </a:lvl2pPr>
            <a:lvl3pPr>
              <a:defRPr sz="1600"/>
            </a:lvl3pPr>
            <a:lvl4pPr>
              <a:defRPr sz="14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a:p>
            <a:pPr>
              <a:defRPr/>
            </a:pPr>
            <a:endParaRPr lang="en-US">
              <a:solidFill>
                <a:srgbClr val="000000"/>
              </a:solidFill>
            </a:endParaRPr>
          </a:p>
        </p:txBody>
      </p:sp>
      <p:sp>
        <p:nvSpPr>
          <p:cNvPr id="5" name="Rectangle 10"/>
          <p:cNvSpPr>
            <a:spLocks noGrp="1" noChangeArrowheads="1"/>
          </p:cNvSpPr>
          <p:nvPr>
            <p:ph type="dt" sz="half"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E528B2BD-717D-4B77-A8B1-E4C3A6A4E1AC}" type="slidenum">
              <a:rPr lang="en-US"/>
              <a:pPr>
                <a:defRPr/>
              </a:pPr>
              <a:t>‹#›</a:t>
            </a:fld>
            <a:endParaRPr lang="en-US"/>
          </a:p>
        </p:txBody>
      </p:sp>
    </p:spTree>
    <p:extLst>
      <p:ext uri="{BB962C8B-B14F-4D97-AF65-F5344CB8AC3E}">
        <p14:creationId xmlns:p14="http://schemas.microsoft.com/office/powerpoint/2010/main" val="406370453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a:p>
            <a:pPr>
              <a:defRPr/>
            </a:pPr>
            <a:endParaRPr lang="en-US">
              <a:solidFill>
                <a:srgbClr val="000000"/>
              </a:solidFill>
            </a:endParaRPr>
          </a:p>
        </p:txBody>
      </p:sp>
      <p:sp>
        <p:nvSpPr>
          <p:cNvPr id="4" name="Rectangle 10"/>
          <p:cNvSpPr>
            <a:spLocks noGrp="1" noChangeArrowheads="1"/>
          </p:cNvSpPr>
          <p:nvPr>
            <p:ph type="dt" sz="half" idx="11"/>
          </p:nvPr>
        </p:nvSpPr>
        <p:spPr>
          <a:ln/>
        </p:spPr>
        <p:txBody>
          <a:bodyPr/>
          <a:lstStyle>
            <a:lvl1pPr>
              <a:defRPr/>
            </a:lvl1pPr>
          </a:lstStyle>
          <a:p>
            <a:pPr>
              <a:defRPr/>
            </a:pPr>
            <a:endParaRPr lang="en-US">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675F1010-BD25-42B7-9315-DAE463A11509}" type="slidenum">
              <a:rPr lang="en-US"/>
              <a:pPr>
                <a:defRPr/>
              </a:pPr>
              <a:t>‹#›</a:t>
            </a:fld>
            <a:endParaRPr lang="en-US"/>
          </a:p>
        </p:txBody>
      </p:sp>
    </p:spTree>
    <p:extLst>
      <p:ext uri="{BB962C8B-B14F-4D97-AF65-F5344CB8AC3E}">
        <p14:creationId xmlns:p14="http://schemas.microsoft.com/office/powerpoint/2010/main" val="359091356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09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2209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p:txBody>
          <a:bodyPr/>
          <a:lstStyle>
            <a:lvl1pPr>
              <a:defRPr>
                <a:latin typeface="Arial" charset="0"/>
                <a:ea typeface="+mn-ea"/>
              </a:defRPr>
            </a:lvl1pPr>
          </a:lstStyle>
          <a:p>
            <a:pPr>
              <a:defRPr/>
            </a:pPr>
            <a:r>
              <a:rPr lang="en-US">
                <a:solidFill>
                  <a:srgbClr val="000000"/>
                </a:solidFill>
              </a:rPr>
              <a:t>&lt;Soundings&gt; AWG Annual</a:t>
            </a:r>
          </a:p>
        </p:txBody>
      </p:sp>
      <p:sp>
        <p:nvSpPr>
          <p:cNvPr id="6" name="Rectangle 4"/>
          <p:cNvSpPr>
            <a:spLocks noGrp="1" noChangeArrowheads="1"/>
          </p:cNvSpPr>
          <p:nvPr>
            <p:ph type="sldNum" sz="quarter" idx="11"/>
          </p:nvPr>
        </p:nvSpPr>
        <p:spPr/>
        <p:txBody>
          <a:bodyPr/>
          <a:lstStyle>
            <a:lvl1pPr>
              <a:defRPr/>
            </a:lvl1pPr>
          </a:lstStyle>
          <a:p>
            <a:pPr>
              <a:defRPr/>
            </a:pPr>
            <a:fld id="{9E326BE9-EAF7-4EFD-816B-9D613767645A}" type="slidenum">
              <a:rPr lang="en-US"/>
              <a:pPr>
                <a:defRPr/>
              </a:pPr>
              <a:t>‹#›</a:t>
            </a:fld>
            <a:endParaRPr lang="en-US"/>
          </a:p>
        </p:txBody>
      </p:sp>
    </p:spTree>
    <p:extLst>
      <p:ext uri="{BB962C8B-B14F-4D97-AF65-F5344CB8AC3E}">
        <p14:creationId xmlns:p14="http://schemas.microsoft.com/office/powerpoint/2010/main" val="244327548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543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2209800"/>
            <a:ext cx="7848600" cy="4114800"/>
          </a:xfrm>
        </p:spPr>
        <p:txBody>
          <a:bodyPr/>
          <a:lstStyle/>
          <a:p>
            <a:pPr lvl="0"/>
            <a:endParaRPr lang="en-US" noProof="0" smtClean="0"/>
          </a:p>
        </p:txBody>
      </p:sp>
      <p:sp>
        <p:nvSpPr>
          <p:cNvPr id="4" name="Rectangle 3"/>
          <p:cNvSpPr>
            <a:spLocks noGrp="1" noChangeArrowheads="1"/>
          </p:cNvSpPr>
          <p:nvPr>
            <p:ph type="ftr" sz="quarter" idx="10"/>
          </p:nvPr>
        </p:nvSpPr>
        <p:spPr/>
        <p:txBody>
          <a:bodyPr/>
          <a:lstStyle>
            <a:lvl1pPr>
              <a:defRPr>
                <a:latin typeface="Arial" charset="0"/>
                <a:ea typeface="+mn-ea"/>
              </a:defRPr>
            </a:lvl1pPr>
          </a:lstStyle>
          <a:p>
            <a:pPr>
              <a:defRPr/>
            </a:pPr>
            <a:r>
              <a:rPr lang="en-US">
                <a:solidFill>
                  <a:srgbClr val="000000"/>
                </a:solidFill>
              </a:rPr>
              <a:t>&lt;Soundings&gt; AWG Annual</a:t>
            </a:r>
          </a:p>
        </p:txBody>
      </p:sp>
      <p:sp>
        <p:nvSpPr>
          <p:cNvPr id="5" name="Rectangle 4"/>
          <p:cNvSpPr>
            <a:spLocks noGrp="1" noChangeArrowheads="1"/>
          </p:cNvSpPr>
          <p:nvPr>
            <p:ph type="sldNum" sz="quarter" idx="11"/>
          </p:nvPr>
        </p:nvSpPr>
        <p:spPr/>
        <p:txBody>
          <a:bodyPr/>
          <a:lstStyle>
            <a:lvl1pPr>
              <a:defRPr/>
            </a:lvl1pPr>
          </a:lstStyle>
          <a:p>
            <a:pPr>
              <a:defRPr/>
            </a:pPr>
            <a:fld id="{8C241AB4-6984-447B-AA74-E819C87DB335}" type="slidenum">
              <a:rPr lang="en-US"/>
              <a:pPr>
                <a:defRPr/>
              </a:pPr>
              <a:t>‹#›</a:t>
            </a:fld>
            <a:endParaRPr lang="en-US"/>
          </a:p>
        </p:txBody>
      </p:sp>
    </p:spTree>
    <p:extLst>
      <p:ext uri="{BB962C8B-B14F-4D97-AF65-F5344CB8AC3E}">
        <p14:creationId xmlns:p14="http://schemas.microsoft.com/office/powerpoint/2010/main" val="67882947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smtClean="0"/>
              <a:t>Click to edit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4" name="Date Placeholder 3"/>
          <p:cNvSpPr>
            <a:spLocks noGrp="1"/>
          </p:cNvSpPr>
          <p:nvPr>
            <p:ph type="dt" sz="half" idx="10"/>
          </p:nvPr>
        </p:nvSpPr>
        <p:spPr/>
        <p:txBody>
          <a:bodyPr/>
          <a:lstStyle/>
          <a:p>
            <a:fld id="{15214396-6A8C-43E1-A732-3B5A866A08BD}" type="datetime1">
              <a:rPr lang="en-US" smtClean="0">
                <a:solidFill>
                  <a:prstClr val="black">
                    <a:tint val="75000"/>
                  </a:prstClr>
                </a:solidFill>
              </a:rPr>
              <a:pPr/>
              <a:t>4/13/2012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36F11-A39A-294D-A59D-6180D50ED29D}" type="slidenum">
              <a:rPr lang="en-US" smtClean="0">
                <a:solidFill>
                  <a:prstClr val="black">
                    <a:tint val="75000"/>
                  </a:prstClr>
                </a:solidFill>
              </a:rPr>
              <a:pPr/>
              <a:t>‹#›</a:t>
            </a:fld>
            <a:endParaRPr lang="en-US">
              <a:solidFill>
                <a:prstClr val="black">
                  <a:tint val="75000"/>
                </a:prstClr>
              </a:solidFill>
            </a:endParaRPr>
          </a:p>
        </p:txBody>
      </p:sp>
      <p:pic>
        <p:nvPicPr>
          <p:cNvPr id="7" name="Picture 7"/>
          <p:cNvPicPr>
            <a:picLocks noChangeAspect="1" noChangeArrowheads="1"/>
          </p:cNvPicPr>
          <p:nvPr/>
        </p:nvPicPr>
        <p:blipFill>
          <a:blip r:embed="rId2" cstate="print"/>
          <a:srcRect/>
          <a:stretch>
            <a:fillRect/>
          </a:stretch>
        </p:blipFill>
        <p:spPr bwMode="auto">
          <a:xfrm>
            <a:off x="202291" y="5762170"/>
            <a:ext cx="1031425" cy="1012739"/>
          </a:xfrm>
          <a:prstGeom prst="rect">
            <a:avLst/>
          </a:prstGeom>
          <a:noFill/>
          <a:ln w="9525">
            <a:noFill/>
            <a:miter lim="800000"/>
            <a:headEnd/>
            <a:tailEnd/>
          </a:ln>
        </p:spPr>
      </p:pic>
      <p:pic>
        <p:nvPicPr>
          <p:cNvPr id="8" name="Picture 4" descr="JPSS Logo5.png"/>
          <p:cNvPicPr>
            <a:picLocks noChangeAspect="1"/>
          </p:cNvPicPr>
          <p:nvPr/>
        </p:nvPicPr>
        <p:blipFill>
          <a:blip r:embed="rId3" cstate="print"/>
          <a:srcRect/>
          <a:stretch>
            <a:fillRect/>
          </a:stretch>
        </p:blipFill>
        <p:spPr bwMode="auto">
          <a:xfrm>
            <a:off x="7937418" y="5776687"/>
            <a:ext cx="1134012" cy="1059815"/>
          </a:xfrm>
          <a:prstGeom prst="rect">
            <a:avLst/>
          </a:prstGeom>
          <a:noFill/>
          <a:ln w="9525">
            <a:noFill/>
            <a:miter lim="800000"/>
            <a:headEnd/>
            <a:tailEnd/>
          </a:ln>
        </p:spPr>
      </p:pic>
    </p:spTree>
    <p:extLst>
      <p:ext uri="{BB962C8B-B14F-4D97-AF65-F5344CB8AC3E}">
        <p14:creationId xmlns:p14="http://schemas.microsoft.com/office/powerpoint/2010/main" val="95264330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smtClean="0"/>
              <a:t>Click to edit title</a:t>
            </a:r>
            <a:endParaRPr lang="en-US" dirty="0"/>
          </a:p>
        </p:txBody>
      </p:sp>
      <p:sp>
        <p:nvSpPr>
          <p:cNvPr id="3" name="Content Placeholder 2"/>
          <p:cNvSpPr>
            <a:spLocks noGrp="1"/>
          </p:cNvSpPr>
          <p:nvPr>
            <p:ph idx="1" hasCustomPrompt="1"/>
          </p:nvPr>
        </p:nvSpPr>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148E8C1-EBBB-4CA9-8861-2680BD3195B0}" type="datetime1">
              <a:rPr lang="en-US" smtClean="0">
                <a:solidFill>
                  <a:prstClr val="black">
                    <a:tint val="75000"/>
                  </a:prstClr>
                </a:solidFill>
              </a:rPr>
              <a:pPr/>
              <a:t>4/13/2012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36F11-A39A-294D-A59D-6180D50E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684509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text</a:t>
            </a:r>
          </a:p>
        </p:txBody>
      </p:sp>
      <p:sp>
        <p:nvSpPr>
          <p:cNvPr id="4" name="Date Placeholder 3"/>
          <p:cNvSpPr>
            <a:spLocks noGrp="1"/>
          </p:cNvSpPr>
          <p:nvPr>
            <p:ph type="dt" sz="half" idx="10"/>
          </p:nvPr>
        </p:nvSpPr>
        <p:spPr/>
        <p:txBody>
          <a:bodyPr/>
          <a:lstStyle/>
          <a:p>
            <a:fld id="{160322A9-96B3-4CFF-A856-021A6B2E2743}" type="datetime1">
              <a:rPr lang="en-US" smtClean="0">
                <a:solidFill>
                  <a:prstClr val="black">
                    <a:tint val="75000"/>
                  </a:prstClr>
                </a:solidFill>
              </a:rPr>
              <a:pPr/>
              <a:t>4/13/2012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36F11-A39A-294D-A59D-6180D50E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176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905000"/>
            <a:ext cx="8229600" cy="4221163"/>
          </a:xfrm>
        </p:spPr>
        <p:txBody>
          <a:bodyPr/>
          <a:lstStyle/>
          <a:p>
            <a:pPr lvl="0"/>
            <a:r>
              <a:rPr lang="zh-CN" altLang="en-US" noProof="0" smtClean="0"/>
              <a:t>单击图标添加表格</a:t>
            </a:r>
            <a:endParaRPr lang="zh-CN" altLang="en-US" noProof="0"/>
          </a:p>
        </p:txBody>
      </p:sp>
      <p:sp>
        <p:nvSpPr>
          <p:cNvPr id="4" name="Rectangle 4"/>
          <p:cNvSpPr>
            <a:spLocks noGrp="1" noChangeArrowheads="1"/>
          </p:cNvSpPr>
          <p:nvPr>
            <p:ph type="dt" sz="half" idx="10"/>
          </p:nvPr>
        </p:nvSpPr>
        <p:spPr>
          <a:ln/>
        </p:spPr>
        <p:txBody>
          <a:bodyPr/>
          <a:lstStyle>
            <a:lvl1pPr>
              <a:defRPr/>
            </a:lvl1pPr>
          </a:lstStyle>
          <a:p>
            <a:pPr>
              <a:defRPr/>
            </a:pPr>
            <a:fld id="{74606005-A4E7-4248-AEDC-E02F4B93AB50}" type="datetime1">
              <a:rPr lang="en-US" altLang="zh-CN" smtClean="0"/>
              <a:pPr>
                <a:defRPr/>
              </a:pPr>
              <a:t>4/13/2012</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5D27CD3-610B-4710-B904-2DE25C824973}" type="slidenum">
              <a:rPr lang="en-US" altLang="zh-CN"/>
              <a:pPr>
                <a:defRPr/>
              </a:pPr>
              <a:t>‹#›</a:t>
            </a:fld>
            <a:endParaRPr lang="en-US" altLang="zh-CN"/>
          </a:p>
        </p:txBody>
      </p:sp>
    </p:spTree>
    <p:extLst>
      <p:ext uri="{BB962C8B-B14F-4D97-AF65-F5344CB8AC3E}">
        <p14:creationId xmlns:p14="http://schemas.microsoft.com/office/powerpoint/2010/main" val="316511979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sz="half" idx="1" hasCustomPrompt="1"/>
          </p:nvPr>
        </p:nvSpPr>
        <p:spPr>
          <a:xfrm>
            <a:off x="457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4EEC2AF2-F7C0-4D38-9C69-33FD3FAE5C3B}" type="datetime1">
              <a:rPr lang="en-US" smtClean="0">
                <a:solidFill>
                  <a:prstClr val="black">
                    <a:tint val="75000"/>
                  </a:prstClr>
                </a:solidFill>
              </a:rPr>
              <a:pPr/>
              <a:t>4/13/2012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36F11-A39A-294D-A59D-6180D50E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50608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D1F825B3-72AC-4AA5-A4DD-A7964CB22C71}" type="datetime1">
              <a:rPr lang="en-US" smtClean="0">
                <a:solidFill>
                  <a:prstClr val="black">
                    <a:tint val="75000"/>
                  </a:prstClr>
                </a:solidFill>
              </a:rPr>
              <a:pPr/>
              <a:t>4/13/2012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E36F11-A39A-294D-A59D-6180D50E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60397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Date Placeholder 2"/>
          <p:cNvSpPr>
            <a:spLocks noGrp="1"/>
          </p:cNvSpPr>
          <p:nvPr>
            <p:ph type="dt" sz="half" idx="10"/>
          </p:nvPr>
        </p:nvSpPr>
        <p:spPr/>
        <p:txBody>
          <a:bodyPr/>
          <a:lstStyle/>
          <a:p>
            <a:fld id="{0340879B-5370-4B3D-8DA7-4A90D14AF61D}" type="datetime1">
              <a:rPr lang="en-US" smtClean="0">
                <a:solidFill>
                  <a:prstClr val="black">
                    <a:tint val="75000"/>
                  </a:prstClr>
                </a:solidFill>
              </a:rPr>
              <a:pPr/>
              <a:t>4/13/2012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E36F11-A39A-294D-A59D-6180D50E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6793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6E228-661D-49B4-B51A-76DF58B5A183}" type="datetime1">
              <a:rPr lang="en-US" smtClean="0">
                <a:solidFill>
                  <a:prstClr val="black">
                    <a:tint val="75000"/>
                  </a:prstClr>
                </a:solidFill>
              </a:rPr>
              <a:pPr/>
              <a:t>4/13/2012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E36F11-A39A-294D-A59D-6180D50E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014964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smtClean="0"/>
              <a:t>Click to edit title</a:t>
            </a:r>
            <a:endParaRPr lang="en-US" dirty="0"/>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fld id="{7442191E-3E9B-45E4-ABAC-F03D37C9F720}" type="datetime1">
              <a:rPr lang="en-US" smtClean="0">
                <a:solidFill>
                  <a:prstClr val="black">
                    <a:tint val="75000"/>
                  </a:prstClr>
                </a:solidFill>
              </a:rPr>
              <a:pPr/>
              <a:t>4/13/2012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36F11-A39A-294D-A59D-6180D50E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4608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title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fld id="{5BD6A366-0FD2-46E7-91E6-75A79D70FE7D}" type="datetime1">
              <a:rPr lang="en-US" smtClean="0">
                <a:solidFill>
                  <a:prstClr val="black">
                    <a:tint val="75000"/>
                  </a:prstClr>
                </a:solidFill>
              </a:rPr>
              <a:pPr/>
              <a:t>4/13/2012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36F11-A39A-294D-A59D-6180D50E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0553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Vertical Text Placeholder 2"/>
          <p:cNvSpPr>
            <a:spLocks noGrp="1"/>
          </p:cNvSpPr>
          <p:nvPr>
            <p:ph type="body" orient="vert" idx="1" hasCustomPrompt="1"/>
          </p:nvPr>
        </p:nvSpPr>
        <p:spPr/>
        <p:txBody>
          <a:bodyPr vert="eaVert"/>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4A10FA0-08B8-4485-860A-7C447DF88989}" type="datetime1">
              <a:rPr lang="en-US" smtClean="0">
                <a:solidFill>
                  <a:prstClr val="black">
                    <a:tint val="75000"/>
                  </a:prstClr>
                </a:solidFill>
              </a:rPr>
              <a:pPr/>
              <a:t>4/13/2012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36F11-A39A-294D-A59D-6180D50E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74140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p>
            <a:r>
              <a:rPr lang="en-US" dirty="0" smtClean="0"/>
              <a:t>Click to edit title</a:t>
            </a:r>
            <a:endParaRPr lang="en-US" dirty="0"/>
          </a:p>
        </p:txBody>
      </p:sp>
      <p:sp>
        <p:nvSpPr>
          <p:cNvPr id="3" name="Vertical Text Placeholder 2"/>
          <p:cNvSpPr>
            <a:spLocks noGrp="1"/>
          </p:cNvSpPr>
          <p:nvPr>
            <p:ph type="body" orient="vert" idx="1" hasCustomPrompt="1"/>
          </p:nvPr>
        </p:nvSpPr>
        <p:spPr>
          <a:xfrm>
            <a:off x="457200" y="274638"/>
            <a:ext cx="6019800" cy="5851525"/>
          </a:xfrm>
        </p:spPr>
        <p:txBody>
          <a:bodyPr vert="eaVert"/>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A892C82-010E-4FAF-BD0D-5819506E0D48}" type="datetime1">
              <a:rPr lang="en-US" smtClean="0">
                <a:solidFill>
                  <a:prstClr val="black">
                    <a:tint val="75000"/>
                  </a:prstClr>
                </a:solidFill>
              </a:rPr>
              <a:pPr/>
              <a:t>4/13/2012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36F11-A39A-294D-A59D-6180D50E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419013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A7B618-D589-47B4-9DBA-A93C216F094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308628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8402D9A-AE90-4867-9C9C-8B4F477E0A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7025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46454C-1F76-47F2-8DAD-E89C9FE814AD}" type="datetime1">
              <a:rPr lang="en-US" smtClean="0">
                <a:solidFill>
                  <a:prstClr val="black">
                    <a:tint val="75000"/>
                  </a:prstClr>
                </a:solidFill>
              </a:rPr>
              <a:pPr/>
              <a:t>4/13/2012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EF54BD-F088-4CBA-BA4A-72EC77EB5A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42025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BBC4911-E48B-42C5-AB97-A491545E6E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7381432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D8093AD-16EF-414E-87BC-580EE75E82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154099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1A95B2B-1C2A-492B-B5F1-4EFAEF19A5B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1735056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36C8F44-BEF4-4589-A52C-B0425EE14D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815343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45D5CE8-91F2-4701-93CF-3246950902D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2747274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4E5CA9-A54B-4018-B782-3EC0AE7367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4648831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2645D3C-9A76-4E98-B25D-ABF23828E4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000369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AA38321-B710-45C1-AE7E-F522ED89C57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3375400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5547A83-449D-497C-B234-D545FBE2E1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9710467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D549837-9341-4CCA-950E-DF8FFC8B3FF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2473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7C1F34-3309-4155-83A8-719A7068421B}" type="datetime1">
              <a:rPr lang="en-US" smtClean="0">
                <a:solidFill>
                  <a:prstClr val="black">
                    <a:tint val="75000"/>
                  </a:prstClr>
                </a:solidFill>
              </a:rPr>
              <a:pPr/>
              <a:t>4/13/2012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EF54BD-F088-4CBA-BA4A-72EC77EB5A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189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ADFDD7-28AE-44E4-8240-E46AC571F94A}" type="datetime1">
              <a:rPr lang="en-US" smtClean="0">
                <a:solidFill>
                  <a:prstClr val="black">
                    <a:tint val="75000"/>
                  </a:prstClr>
                </a:solidFill>
              </a:rPr>
              <a:pPr/>
              <a:t>4/13/2012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EF54BD-F088-4CBA-BA4A-72EC77EB5A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370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E2CD01-FC76-4E51-AE82-A69E7551BF3C}" type="datetime1">
              <a:rPr lang="en-US" smtClean="0">
                <a:solidFill>
                  <a:prstClr val="black">
                    <a:tint val="75000"/>
                  </a:prstClr>
                </a:solidFill>
              </a:rPr>
              <a:pPr/>
              <a:t>4/13/2012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EF54BD-F088-4CBA-BA4A-72EC77EB5A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4432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30DC44-1856-498B-8A4D-22E9A593B737}" type="datetime1">
              <a:rPr lang="en-US" smtClean="0">
                <a:solidFill>
                  <a:prstClr val="black">
                    <a:tint val="75000"/>
                  </a:prstClr>
                </a:solidFill>
              </a:rPr>
              <a:pPr/>
              <a:t>4/13/2012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8EF54BD-F088-4CBA-BA4A-72EC77EB5A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328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8111A-1979-4011-889F-9CB32BF1AD55}" type="datetime1">
              <a:rPr lang="en-US" smtClean="0">
                <a:solidFill>
                  <a:prstClr val="black">
                    <a:tint val="75000"/>
                  </a:prstClr>
                </a:solidFill>
              </a:rPr>
              <a:pPr/>
              <a:t>4/13/2012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8EF54BD-F088-4CBA-BA4A-72EC77EB5A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086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pic>
        <p:nvPicPr>
          <p:cNvPr id="4" name="Picture 9" descr="F:\logo\国家卫星气象中心标-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35625" y="6386338"/>
            <a:ext cx="3079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6019800" y="6538738"/>
            <a:ext cx="3124200" cy="161925"/>
          </a:xfrm>
          <a:prstGeom prst="rect">
            <a:avLst/>
          </a:prstGeom>
          <a:noFill/>
        </p:spPr>
        <p:txBody>
          <a:bodyPr lIns="0" tIns="0" rIns="0" bIns="0">
            <a:spAutoFit/>
          </a:bodyPr>
          <a:lstStyle/>
          <a:p>
            <a:pPr fontAlgn="base">
              <a:spcBef>
                <a:spcPct val="0"/>
              </a:spcBef>
              <a:spcAft>
                <a:spcPct val="0"/>
              </a:spcAft>
              <a:defRPr/>
            </a:pPr>
            <a:r>
              <a:rPr lang="en-US" altLang="zh-CN" sz="1050" b="1" dirty="0">
                <a:solidFill>
                  <a:srgbClr val="0066FF"/>
                </a:solidFill>
              </a:rPr>
              <a:t>National Satellite Meteorological Center ,CMA </a:t>
            </a:r>
            <a:endParaRPr lang="zh-CN" altLang="en-US" sz="1050" b="1" dirty="0">
              <a:solidFill>
                <a:srgbClr val="0066FF"/>
              </a:solidFill>
            </a:endParaRPr>
          </a:p>
        </p:txBody>
      </p:sp>
      <p:sp>
        <p:nvSpPr>
          <p:cNvPr id="6" name="TextBox 5"/>
          <p:cNvSpPr txBox="1">
            <a:spLocks noChangeArrowheads="1"/>
          </p:cNvSpPr>
          <p:nvPr userDrawn="1"/>
        </p:nvSpPr>
        <p:spPr bwMode="auto">
          <a:xfrm>
            <a:off x="228600" y="6495147"/>
            <a:ext cx="4414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defRPr/>
            </a:pPr>
            <a:r>
              <a:rPr lang="zh-CN" altLang="en-US" sz="1000" b="1" dirty="0" smtClean="0">
                <a:solidFill>
                  <a:srgbClr val="0066FF"/>
                </a:solidFill>
              </a:rPr>
              <a:t>国产遥感卫星应用学术研讨会</a:t>
            </a:r>
            <a:endParaRPr lang="en-US" altLang="zh-CN" sz="1000" b="1" dirty="0" smtClean="0">
              <a:solidFill>
                <a:srgbClr val="0066FF"/>
              </a:solidFill>
            </a:endParaRPr>
          </a:p>
        </p:txBody>
      </p: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fld id="{A32364B9-67B5-4347-986A-F45C2202A4D0}" type="datetime1">
              <a:rPr lang="en-US" altLang="zh-CN" smtClean="0"/>
              <a:pPr>
                <a:defRPr/>
              </a:pPr>
              <a:t>4/13/2012</a:t>
            </a:fld>
            <a:endParaRPr lang="en-US" altLang="zh-CN" dirty="0"/>
          </a:p>
        </p:txBody>
      </p:sp>
      <p:sp>
        <p:nvSpPr>
          <p:cNvPr id="8" name="Rectangle 5"/>
          <p:cNvSpPr>
            <a:spLocks noGrp="1" noChangeArrowheads="1"/>
          </p:cNvSpPr>
          <p:nvPr>
            <p:ph type="ftr" sz="quarter" idx="11"/>
          </p:nvPr>
        </p:nvSpPr>
        <p:spPr/>
        <p:txBody>
          <a:bodyPr/>
          <a:lstStyle>
            <a:lvl1pPr>
              <a:defRPr/>
            </a:lvl1pPr>
          </a:lstStyle>
          <a:p>
            <a:pPr>
              <a:defRPr/>
            </a:pPr>
            <a:endParaRPr lang="en-US" altLang="zh-CN" dirty="0"/>
          </a:p>
        </p:txBody>
      </p:sp>
      <p:sp>
        <p:nvSpPr>
          <p:cNvPr id="9" name="Rectangle 6"/>
          <p:cNvSpPr>
            <a:spLocks noGrp="1" noChangeArrowheads="1"/>
          </p:cNvSpPr>
          <p:nvPr>
            <p:ph type="sldNum" sz="quarter" idx="12"/>
          </p:nvPr>
        </p:nvSpPr>
        <p:spPr/>
        <p:txBody>
          <a:bodyPr/>
          <a:lstStyle>
            <a:lvl1pPr>
              <a:defRPr/>
            </a:lvl1pPr>
          </a:lstStyle>
          <a:p>
            <a:pPr>
              <a:defRPr/>
            </a:pPr>
            <a:fld id="{B9633CB8-BCC9-4256-9189-31DDFFA2C5BF}" type="slidenum">
              <a:rPr lang="en-US" altLang="zh-CN"/>
              <a:pPr>
                <a:defRPr/>
              </a:pPr>
              <a:t>‹#›</a:t>
            </a:fld>
            <a:endParaRPr lang="en-US" altLang="zh-CN" dirty="0"/>
          </a:p>
        </p:txBody>
      </p:sp>
    </p:spTree>
    <p:extLst>
      <p:ext uri="{BB962C8B-B14F-4D97-AF65-F5344CB8AC3E}">
        <p14:creationId xmlns:p14="http://schemas.microsoft.com/office/powerpoint/2010/main" val="2798056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C6488-6521-4AEB-ABFC-8DC340AB6C53}" type="datetime1">
              <a:rPr lang="en-US" smtClean="0">
                <a:solidFill>
                  <a:prstClr val="black">
                    <a:tint val="75000"/>
                  </a:prstClr>
                </a:solidFill>
              </a:rPr>
              <a:pPr/>
              <a:t>4/13/2012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8EF54BD-F088-4CBA-BA4A-72EC77EB5A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9118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EE28A5-D92A-48E6-802F-746D9F812CCE}" type="datetime1">
              <a:rPr lang="en-US" smtClean="0">
                <a:solidFill>
                  <a:prstClr val="black">
                    <a:tint val="75000"/>
                  </a:prstClr>
                </a:solidFill>
              </a:rPr>
              <a:pPr/>
              <a:t>4/13/2012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EF54BD-F088-4CBA-BA4A-72EC77EB5A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682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DB029C-47D2-4463-9D15-2CC5B1B0E90C}" type="datetime1">
              <a:rPr lang="en-US" smtClean="0">
                <a:solidFill>
                  <a:prstClr val="black">
                    <a:tint val="75000"/>
                  </a:prstClr>
                </a:solidFill>
              </a:rPr>
              <a:pPr/>
              <a:t>4/13/2012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EF54BD-F088-4CBA-BA4A-72EC77EB5A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23195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BE6FEA-B50C-47E8-BCDC-C987BC092E8C}" type="datetime1">
              <a:rPr lang="en-US" smtClean="0">
                <a:solidFill>
                  <a:prstClr val="black">
                    <a:tint val="75000"/>
                  </a:prstClr>
                </a:solidFill>
              </a:rPr>
              <a:pPr/>
              <a:t>4/13/2012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EF54BD-F088-4CBA-BA4A-72EC77EB5A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927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E945EB-A78D-40D9-94F1-23FCCF6AF592}" type="datetime1">
              <a:rPr lang="en-US" smtClean="0">
                <a:solidFill>
                  <a:prstClr val="black">
                    <a:tint val="75000"/>
                  </a:prstClr>
                </a:solidFill>
              </a:rPr>
              <a:pPr/>
              <a:t>4/13/2012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EF54BD-F088-4CBA-BA4A-72EC77EB5A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1829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367BDF-83E5-46BA-A18C-D8DE9D197C6A}" type="datetime1">
              <a:rPr lang="en-US" smtClean="0">
                <a:solidFill>
                  <a:prstClr val="black">
                    <a:tint val="75000"/>
                  </a:prstClr>
                </a:solidFill>
              </a:rPr>
              <a:pPr/>
              <a:t>4/13/2012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B61D9-92A0-44DC-9E3E-B1FE676538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15992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6CAD21-5AF5-4130-83D4-D278D869B7FE}" type="datetime1">
              <a:rPr lang="en-US" smtClean="0">
                <a:solidFill>
                  <a:prstClr val="black">
                    <a:tint val="75000"/>
                  </a:prstClr>
                </a:solidFill>
              </a:rPr>
              <a:pPr/>
              <a:t>4/13/2012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B61D9-92A0-44DC-9E3E-B1FE676538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7924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23A703-B05A-4B78-BA38-8C8AA7E3889A}" type="datetime1">
              <a:rPr lang="en-US" smtClean="0">
                <a:solidFill>
                  <a:prstClr val="black">
                    <a:tint val="75000"/>
                  </a:prstClr>
                </a:solidFill>
              </a:rPr>
              <a:pPr/>
              <a:t>4/13/2012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B61D9-92A0-44DC-9E3E-B1FE676538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8701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5F020C-772C-4F3B-A41C-5EEABA7A4B0B}" type="datetime1">
              <a:rPr lang="en-US" smtClean="0">
                <a:solidFill>
                  <a:prstClr val="black">
                    <a:tint val="75000"/>
                  </a:prstClr>
                </a:solidFill>
              </a:rPr>
              <a:pPr/>
              <a:t>4/13/2012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B61D9-92A0-44DC-9E3E-B1FE676538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1101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814524-E72E-4406-B966-39D7FF1759C1}" type="datetime1">
              <a:rPr lang="en-US" smtClean="0">
                <a:solidFill>
                  <a:prstClr val="black">
                    <a:tint val="75000"/>
                  </a:prstClr>
                </a:solidFill>
              </a:rPr>
              <a:pPr/>
              <a:t>4/13/2012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AB61D9-92A0-44DC-9E3E-B1FE676538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92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fld id="{D9518846-D410-40B4-880E-8A2A2E00384A}" type="datetime1">
              <a:rPr lang="en-US" altLang="zh-CN" smtClean="0"/>
              <a:pPr>
                <a:defRPr/>
              </a:pPr>
              <a:t>4/13/2012</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7B57D3C2-4F99-4EFE-870A-93FE3B624702}" type="slidenum">
              <a:rPr lang="en-US" altLang="zh-CN"/>
              <a:pPr>
                <a:defRPr/>
              </a:pPr>
              <a:t>‹#›</a:t>
            </a:fld>
            <a:endParaRPr lang="en-US" altLang="zh-CN"/>
          </a:p>
        </p:txBody>
      </p:sp>
    </p:spTree>
    <p:extLst>
      <p:ext uri="{BB962C8B-B14F-4D97-AF65-F5344CB8AC3E}">
        <p14:creationId xmlns:p14="http://schemas.microsoft.com/office/powerpoint/2010/main" val="29768384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3A3364-65A0-4EB5-A97D-3F92B9BA3FF3}" type="datetime1">
              <a:rPr lang="en-US" smtClean="0">
                <a:solidFill>
                  <a:prstClr val="black">
                    <a:tint val="75000"/>
                  </a:prstClr>
                </a:solidFill>
              </a:rPr>
              <a:pPr/>
              <a:t>4/13/2012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AB61D9-92A0-44DC-9E3E-B1FE676538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821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79AD73-39D8-4C45-AD4C-60DE4D8FC216}" type="datetime1">
              <a:rPr lang="en-US" smtClean="0">
                <a:solidFill>
                  <a:prstClr val="black">
                    <a:tint val="75000"/>
                  </a:prstClr>
                </a:solidFill>
              </a:rPr>
              <a:pPr/>
              <a:t>4/13/2012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AB61D9-92A0-44DC-9E3E-B1FE676538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4730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262A9E-6A27-4F67-8E37-BE7F1A77CCE1}" type="datetime1">
              <a:rPr lang="en-US" smtClean="0">
                <a:solidFill>
                  <a:prstClr val="black">
                    <a:tint val="75000"/>
                  </a:prstClr>
                </a:solidFill>
              </a:rPr>
              <a:pPr/>
              <a:t>4/13/2012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B61D9-92A0-44DC-9E3E-B1FE676538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49678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4EDE49-3667-43A5-B2E9-E537C69617E2}" type="datetime1">
              <a:rPr lang="en-US" smtClean="0">
                <a:solidFill>
                  <a:prstClr val="black">
                    <a:tint val="75000"/>
                  </a:prstClr>
                </a:solidFill>
              </a:rPr>
              <a:pPr/>
              <a:t>4/13/2012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B61D9-92A0-44DC-9E3E-B1FE676538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1430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20846B-D4C7-45A6-A7DA-D1FA43FCF1E9}" type="datetime1">
              <a:rPr lang="en-US" smtClean="0">
                <a:solidFill>
                  <a:prstClr val="black">
                    <a:tint val="75000"/>
                  </a:prstClr>
                </a:solidFill>
              </a:rPr>
              <a:pPr/>
              <a:t>4/13/2012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B61D9-92A0-44DC-9E3E-B1FE676538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3433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BDD475-2788-4781-95BD-BCCA5D21A10F}" type="datetime1">
              <a:rPr lang="en-US" smtClean="0">
                <a:solidFill>
                  <a:prstClr val="black">
                    <a:tint val="75000"/>
                  </a:prstClr>
                </a:solidFill>
              </a:rPr>
              <a:pPr/>
              <a:t>4/13/2012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B61D9-92A0-44DC-9E3E-B1FE676538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0481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DB940CE8-3C02-4295-8133-08141DE68B57}" type="datetime1">
              <a:rPr lang="en-US" altLang="zh-CN" smtClean="0">
                <a:solidFill>
                  <a:srgbClr val="000000"/>
                </a:solidFill>
              </a:rPr>
              <a:pPr/>
              <a:t>4/13/2012</a:t>
            </a:fld>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3F3E0C-FE1B-46FC-8033-E9482146A551}"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6608104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735E790-8BF1-4915-B071-4C2A5E978B62}" type="datetime1">
              <a:rPr lang="en-US" altLang="zh-CN" smtClean="0">
                <a:solidFill>
                  <a:srgbClr val="000000"/>
                </a:solidFill>
              </a:rPr>
              <a:pPr/>
              <a:t>4/13/2012</a:t>
            </a:fld>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3B73C0B-7DA3-4A64-AB87-695D061635D7}"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7297402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27EFBD1-F00E-4D4F-8740-913A3CBD5176}" type="datetime1">
              <a:rPr lang="en-US" altLang="zh-CN" smtClean="0">
                <a:solidFill>
                  <a:srgbClr val="000000"/>
                </a:solidFill>
              </a:rPr>
              <a:pPr/>
              <a:t>4/13/2012</a:t>
            </a:fld>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18FCD97-211F-4DDD-9630-320B5D34F9AB}"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6233409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8FCA29A-A20E-40BF-B5CD-91F56BCAD052}" type="datetime1">
              <a:rPr lang="en-US" altLang="zh-CN" smtClean="0">
                <a:solidFill>
                  <a:srgbClr val="000000"/>
                </a:solidFill>
              </a:rPr>
              <a:pPr/>
              <a:t>4/13/2012</a:t>
            </a:fld>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5D6A38B-2AE8-4D3D-99C6-21DAAC43D584}"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400677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fld id="{E7C2F7D1-D7FF-4B73-8289-10669C2DD73E}" type="datetime1">
              <a:rPr lang="en-US" altLang="zh-CN" smtClean="0"/>
              <a:pPr>
                <a:defRPr/>
              </a:pPr>
              <a:t>4/13/2012</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98226185-77D4-49C5-88B4-5261DDE519A0}" type="slidenum">
              <a:rPr lang="en-US" altLang="zh-CN"/>
              <a:pPr>
                <a:defRPr/>
              </a:pPr>
              <a:t>‹#›</a:t>
            </a:fld>
            <a:endParaRPr lang="en-US" altLang="zh-CN"/>
          </a:p>
        </p:txBody>
      </p:sp>
    </p:spTree>
    <p:extLst>
      <p:ext uri="{BB962C8B-B14F-4D97-AF65-F5344CB8AC3E}">
        <p14:creationId xmlns:p14="http://schemas.microsoft.com/office/powerpoint/2010/main" val="14747174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40FC1AE-3AE9-49C2-8AFA-01EB59C23CC3}" type="datetime1">
              <a:rPr lang="en-US" altLang="zh-CN" smtClean="0">
                <a:solidFill>
                  <a:srgbClr val="000000"/>
                </a:solidFill>
              </a:rPr>
              <a:pPr/>
              <a:t>4/13/2012</a:t>
            </a:fld>
            <a:endParaRPr lang="en-US" altLang="zh-CN">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D56BCE5-CD12-468B-B4C3-ADC367458307}"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2694193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FD9CF8A-3D83-435F-AB79-D219466A17B7}" type="datetime1">
              <a:rPr lang="en-US" altLang="zh-CN" smtClean="0">
                <a:solidFill>
                  <a:srgbClr val="000000"/>
                </a:solidFill>
              </a:rPr>
              <a:pPr/>
              <a:t>4/13/2012</a:t>
            </a:fld>
            <a:endParaRPr lang="en-US" altLang="zh-CN">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EE5EC56-46C9-4816-B264-D0E9CBC46A4B}"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1778659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0084095-BD4C-4F8B-81B9-0230C302F1F0}" type="datetime1">
              <a:rPr lang="en-US" altLang="zh-CN" smtClean="0">
                <a:solidFill>
                  <a:srgbClr val="000000"/>
                </a:solidFill>
              </a:rPr>
              <a:pPr/>
              <a:t>4/13/2012</a:t>
            </a:fld>
            <a:endParaRPr lang="en-US" altLang="zh-CN">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1F9CED1-60DC-46EB-A248-5E2343923B84}"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0024799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EF552BE-AE63-4A22-A0C4-150B1031F758}" type="datetime1">
              <a:rPr lang="en-US" altLang="zh-CN" smtClean="0">
                <a:solidFill>
                  <a:srgbClr val="000000"/>
                </a:solidFill>
              </a:rPr>
              <a:pPr/>
              <a:t>4/13/2012</a:t>
            </a:fld>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7A0A938-7E01-4569-95B1-0F71BC226C6C}"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8892328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AC257AC-66D7-4900-9642-9EAF4D2419F5}" type="datetime1">
              <a:rPr lang="en-US" altLang="zh-CN" smtClean="0">
                <a:solidFill>
                  <a:srgbClr val="000000"/>
                </a:solidFill>
              </a:rPr>
              <a:pPr/>
              <a:t>4/13/2012</a:t>
            </a:fld>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0856968-E949-4978-ADEB-5CA6F39E6480}"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0821418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7F949B6-98BE-492D-9DBE-C86C5C49BF4F}" type="datetime1">
              <a:rPr lang="en-US" altLang="zh-CN" smtClean="0">
                <a:solidFill>
                  <a:srgbClr val="000000"/>
                </a:solidFill>
              </a:rPr>
              <a:pPr/>
              <a:t>4/13/2012</a:t>
            </a:fld>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7F1CC43-BE3B-4F27-8C9E-A9FDDEFFC416}"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6996147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95AE3B8-7DBA-4B7F-A0F1-CC26E0688C15}" type="datetime1">
              <a:rPr lang="en-US" altLang="zh-CN" smtClean="0">
                <a:solidFill>
                  <a:srgbClr val="000000"/>
                </a:solidFill>
              </a:rPr>
              <a:pPr/>
              <a:t>4/13/2012</a:t>
            </a:fld>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CA3998C-4D32-4994-AFA9-BE7F8818594E}"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4462373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D47209C-F94A-4683-BE80-F75E09820F82}" type="datetime1">
              <a:rPr lang="en-US" altLang="zh-CN" smtClean="0">
                <a:solidFill>
                  <a:srgbClr val="000000"/>
                </a:solidFill>
              </a:rPr>
              <a:pPr/>
              <a:t>4/13/2012</a:t>
            </a:fld>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16BD709-5687-46E4-9224-AEF312691E7E}"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6540171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6CE3150-3662-40BA-B6A5-EAA042CFF464}" type="datetime1">
              <a:rPr lang="en-US" altLang="zh-CN" smtClean="0">
                <a:solidFill>
                  <a:srgbClr val="000000"/>
                </a:solidFill>
              </a:rPr>
              <a:pPr/>
              <a:t>4/13/2012</a:t>
            </a:fld>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F26BC2F-2655-4F39-8666-6CE6621E4242}"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0099379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EE22574-E25E-4046-8226-C07B2817B64B}" type="datetime1">
              <a:rPr lang="en-US" altLang="zh-CN" smtClean="0">
                <a:solidFill>
                  <a:srgbClr val="000000"/>
                </a:solidFill>
              </a:rPr>
              <a:pPr/>
              <a:t>4/13/2012</a:t>
            </a:fld>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18FBB79-C034-4689-85E9-C9C0E411A3F4}"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852056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fld id="{45CF1113-1350-4DB5-80F5-342D2D7676C1}" type="datetime1">
              <a:rPr lang="en-US" altLang="zh-CN" smtClean="0"/>
              <a:pPr>
                <a:defRPr/>
              </a:pPr>
              <a:t>4/13/2012</a:t>
            </a:fld>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9F57329A-2EB6-4338-AFF4-DBB5D343C385}" type="slidenum">
              <a:rPr lang="en-US" altLang="zh-CN"/>
              <a:pPr>
                <a:defRPr/>
              </a:pPr>
              <a:t>‹#›</a:t>
            </a:fld>
            <a:endParaRPr lang="en-US" altLang="zh-CN"/>
          </a:p>
        </p:txBody>
      </p:sp>
    </p:spTree>
    <p:extLst>
      <p:ext uri="{BB962C8B-B14F-4D97-AF65-F5344CB8AC3E}">
        <p14:creationId xmlns:p14="http://schemas.microsoft.com/office/powerpoint/2010/main" val="4058320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DEFCA600-EC1B-40CF-9955-994386DF9BA3}" type="datetime1">
              <a:rPr lang="en-US" altLang="zh-CN" smtClean="0">
                <a:solidFill>
                  <a:srgbClr val="000000"/>
                </a:solidFill>
              </a:rPr>
              <a:pPr/>
              <a:t>4/13/2012</a:t>
            </a:fld>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0068637-3003-47EC-BA95-FA4D4B7B8BE0}"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2709318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DF2BBB8-B19D-4C8E-B641-6D84CD1F3CA7}" type="datetime1">
              <a:rPr lang="en-US" altLang="zh-CN" smtClean="0">
                <a:solidFill>
                  <a:srgbClr val="000000"/>
                </a:solidFill>
              </a:rPr>
              <a:pPr/>
              <a:t>4/13/2012</a:t>
            </a:fld>
            <a:endParaRPr lang="en-US" altLang="zh-CN">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B6C461E-94B3-4CDE-BC11-934C5CF6CDC2}"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6708880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87F32DB7-05B5-4ECB-A91F-61FB5F7A9E0B}" type="datetime1">
              <a:rPr lang="en-US" altLang="zh-CN" smtClean="0">
                <a:solidFill>
                  <a:srgbClr val="000000"/>
                </a:solidFill>
              </a:rPr>
              <a:pPr/>
              <a:t>4/13/2012</a:t>
            </a:fld>
            <a:endParaRPr lang="en-US" altLang="zh-CN">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84F645C-DFB2-4263-89D6-F9996F19A36A}"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5395580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ADA8695-0DCA-4CF7-A3C7-5D439956FE15}" type="datetime1">
              <a:rPr lang="en-US" altLang="zh-CN" smtClean="0">
                <a:solidFill>
                  <a:srgbClr val="000000"/>
                </a:solidFill>
              </a:rPr>
              <a:pPr/>
              <a:t>4/13/2012</a:t>
            </a:fld>
            <a:endParaRPr lang="en-US" altLang="zh-CN">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E83E428-5DD3-49D9-A421-B4BEACA85524}"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7896935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1B696A4-75AF-4234-B504-2654A8D6FFB7}" type="datetime1">
              <a:rPr lang="en-US" altLang="zh-CN" smtClean="0">
                <a:solidFill>
                  <a:srgbClr val="000000"/>
                </a:solidFill>
              </a:rPr>
              <a:pPr/>
              <a:t>4/13/2012</a:t>
            </a:fld>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E1F4632-33C6-4823-8145-87BCF7530E70}"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5007163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8C857EB-B6F1-42A4-AF50-80CC914571E9}" type="datetime1">
              <a:rPr lang="en-US" altLang="zh-CN" smtClean="0">
                <a:solidFill>
                  <a:srgbClr val="000000"/>
                </a:solidFill>
              </a:rPr>
              <a:pPr/>
              <a:t>4/13/2012</a:t>
            </a:fld>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209A9B-779B-4BEB-AFB5-4B370216B788}"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3178088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253A905-73CA-4334-9240-1FAB426A8A78}" type="datetime1">
              <a:rPr lang="en-US" altLang="zh-CN" smtClean="0">
                <a:solidFill>
                  <a:srgbClr val="000000"/>
                </a:solidFill>
              </a:rPr>
              <a:pPr/>
              <a:t>4/13/2012</a:t>
            </a:fld>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250248-0452-4499-AF6F-872288833BF1}"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6032209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1D8BABB-9EC8-4D59-A194-6D15F6FB1D92}" type="datetime1">
              <a:rPr lang="en-US" altLang="zh-CN" smtClean="0">
                <a:solidFill>
                  <a:srgbClr val="000000"/>
                </a:solidFill>
              </a:rPr>
              <a:pPr/>
              <a:t>4/13/2012</a:t>
            </a:fld>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BE773A6-F7F0-4DE6-94D1-126F8E5596DD}"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4880537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691A33-5B70-431C-8AB6-62F95E20DCF4}" type="datetime1">
              <a:rPr lang="en-US" smtClean="0">
                <a:solidFill>
                  <a:prstClr val="black">
                    <a:tint val="75000"/>
                  </a:prstClr>
                </a:solidFill>
              </a:rPr>
              <a:pPr/>
              <a:t>4/13/2012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F87367-6280-9F4C-A282-1183188768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8379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B1190E-DB3A-41C0-BF87-D2485C95864B}" type="datetime1">
              <a:rPr lang="en-US" smtClean="0">
                <a:solidFill>
                  <a:prstClr val="black">
                    <a:tint val="75000"/>
                  </a:prstClr>
                </a:solidFill>
              </a:rPr>
              <a:pPr/>
              <a:t>4/13/2012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F87367-6280-9F4C-A282-1183188768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54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fld id="{0606A45E-0638-46A4-BE4D-51E9B8D4F7B4}" type="datetime1">
              <a:rPr lang="en-US" altLang="zh-CN" smtClean="0"/>
              <a:pPr>
                <a:defRPr/>
              </a:pPr>
              <a:t>4/13/2012</a:t>
            </a:fld>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5DAE98CB-A66A-4CA5-B6FC-F0DFBEFDEEF2}" type="slidenum">
              <a:rPr lang="en-US" altLang="zh-CN"/>
              <a:pPr>
                <a:defRPr/>
              </a:pPr>
              <a:t>‹#›</a:t>
            </a:fld>
            <a:endParaRPr lang="en-US" altLang="zh-CN"/>
          </a:p>
        </p:txBody>
      </p:sp>
    </p:spTree>
    <p:extLst>
      <p:ext uri="{BB962C8B-B14F-4D97-AF65-F5344CB8AC3E}">
        <p14:creationId xmlns:p14="http://schemas.microsoft.com/office/powerpoint/2010/main" val="38145442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CA2B5B-FFF1-4FD7-B62A-7A0E4D74428D}" type="datetime1">
              <a:rPr lang="en-US" smtClean="0">
                <a:solidFill>
                  <a:prstClr val="black">
                    <a:tint val="75000"/>
                  </a:prstClr>
                </a:solidFill>
              </a:rPr>
              <a:pPr/>
              <a:t>4/13/2012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F87367-6280-9F4C-A282-1183188768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2380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9FA375-E298-4625-AC4F-58DEDAEE97FB}" type="datetime1">
              <a:rPr lang="en-US" smtClean="0">
                <a:solidFill>
                  <a:prstClr val="black">
                    <a:tint val="75000"/>
                  </a:prstClr>
                </a:solidFill>
              </a:rPr>
              <a:pPr/>
              <a:t>4/13/2012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F87367-6280-9F4C-A282-1183188768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1895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57774-2535-4508-ADE2-7C178EAFD700}" type="datetime1">
              <a:rPr lang="en-US" smtClean="0">
                <a:solidFill>
                  <a:prstClr val="black">
                    <a:tint val="75000"/>
                  </a:prstClr>
                </a:solidFill>
              </a:rPr>
              <a:pPr/>
              <a:t>4/13/2012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7F87367-6280-9F4C-A282-1183188768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06428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579058-3252-4584-95CD-6931B94202C2}" type="datetime1">
              <a:rPr lang="en-US" smtClean="0">
                <a:solidFill>
                  <a:prstClr val="black">
                    <a:tint val="75000"/>
                  </a:prstClr>
                </a:solidFill>
              </a:rPr>
              <a:pPr/>
              <a:t>4/13/2012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7F87367-6280-9F4C-A282-1183188768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6420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0A92F7-941D-4774-95A4-C51DD31FBFC3}" type="datetime1">
              <a:rPr lang="en-US" smtClean="0">
                <a:solidFill>
                  <a:prstClr val="black">
                    <a:tint val="75000"/>
                  </a:prstClr>
                </a:solidFill>
              </a:rPr>
              <a:pPr/>
              <a:t>4/13/2012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7F87367-6280-9F4C-A282-1183188768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2318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0B5600-E0F7-4D91-B906-4B2C6D2E7FCF}" type="datetime1">
              <a:rPr lang="en-US" smtClean="0">
                <a:solidFill>
                  <a:prstClr val="black">
                    <a:tint val="75000"/>
                  </a:prstClr>
                </a:solidFill>
              </a:rPr>
              <a:pPr/>
              <a:t>4/13/2012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F87367-6280-9F4C-A282-1183188768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86492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8BE0C8-5A26-4497-A95C-7B3FB917B98D}" type="datetime1">
              <a:rPr lang="en-US" smtClean="0">
                <a:solidFill>
                  <a:prstClr val="black">
                    <a:tint val="75000"/>
                  </a:prstClr>
                </a:solidFill>
              </a:rPr>
              <a:pPr/>
              <a:t>4/13/2012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F87367-6280-9F4C-A282-1183188768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0627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C38ADC-2D3D-4B72-BCB9-BC9590DC5C39}" type="datetime1">
              <a:rPr lang="en-US" smtClean="0">
                <a:solidFill>
                  <a:prstClr val="black">
                    <a:tint val="75000"/>
                  </a:prstClr>
                </a:solidFill>
              </a:rPr>
              <a:pPr/>
              <a:t>4/13/2012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F87367-6280-9F4C-A282-1183188768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7212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177B6E-A782-49EE-9045-998358A69D03}" type="datetime1">
              <a:rPr lang="en-US" smtClean="0">
                <a:solidFill>
                  <a:prstClr val="black">
                    <a:tint val="75000"/>
                  </a:prstClr>
                </a:solidFill>
              </a:rPr>
              <a:pPr/>
              <a:t>4/13/2012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F87367-6280-9F4C-A282-1183188768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1885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EE6330-7B3E-4EE3-81BF-896D18669053}" type="datetime1">
              <a:rPr lang="en-US" smtClean="0">
                <a:solidFill>
                  <a:prstClr val="black">
                    <a:tint val="75000"/>
                  </a:prstClr>
                </a:solidFill>
              </a:rPr>
              <a:pPr/>
              <a:t>4/13/2012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41264F-7FEF-0347-B82F-2A66F4DFB3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2450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B9489BC-362F-4815-B1FD-75A57987B57F}" type="datetime1">
              <a:rPr lang="en-US" altLang="zh-CN" smtClean="0"/>
              <a:pPr>
                <a:defRPr/>
              </a:pPr>
              <a:t>4/13/2012</a:t>
            </a:fld>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B4A2E2CB-8243-4068-BBBD-57F9A1C8DC81}" type="slidenum">
              <a:rPr lang="en-US" altLang="zh-CN"/>
              <a:pPr>
                <a:defRPr/>
              </a:pPr>
              <a:t>‹#›</a:t>
            </a:fld>
            <a:endParaRPr lang="en-US" altLang="zh-CN"/>
          </a:p>
        </p:txBody>
      </p:sp>
    </p:spTree>
    <p:extLst>
      <p:ext uri="{BB962C8B-B14F-4D97-AF65-F5344CB8AC3E}">
        <p14:creationId xmlns:p14="http://schemas.microsoft.com/office/powerpoint/2010/main" val="9326834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CDC4C-AB6C-4D62-B1E4-9FAFFC4B702D}" type="datetime1">
              <a:rPr lang="en-US" smtClean="0">
                <a:solidFill>
                  <a:prstClr val="black">
                    <a:tint val="75000"/>
                  </a:prstClr>
                </a:solidFill>
              </a:rPr>
              <a:pPr/>
              <a:t>4/13/2012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41264F-7FEF-0347-B82F-2A66F4DFB3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6437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191E02-A8DE-4FED-B7E0-E27373C7D911}" type="datetime1">
              <a:rPr lang="en-US" smtClean="0">
                <a:solidFill>
                  <a:prstClr val="black">
                    <a:tint val="75000"/>
                  </a:prstClr>
                </a:solidFill>
              </a:rPr>
              <a:pPr/>
              <a:t>4/13/2012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41264F-7FEF-0347-B82F-2A66F4DFB3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93103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85ED1A-9D75-4024-849A-D5289EA66F79}" type="datetime1">
              <a:rPr lang="en-US" smtClean="0">
                <a:solidFill>
                  <a:prstClr val="black">
                    <a:tint val="75000"/>
                  </a:prstClr>
                </a:solidFill>
              </a:rPr>
              <a:pPr/>
              <a:t>4/13/2012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41264F-7FEF-0347-B82F-2A66F4DFB3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54916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C9CC8C-A96E-4B90-96AA-83E903B3AB76}" type="datetime1">
              <a:rPr lang="en-US" smtClean="0">
                <a:solidFill>
                  <a:prstClr val="black">
                    <a:tint val="75000"/>
                  </a:prstClr>
                </a:solidFill>
              </a:rPr>
              <a:pPr/>
              <a:t>4/13/2012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B41264F-7FEF-0347-B82F-2A66F4DFB3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1336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D68C9F-FE1B-46A1-AC98-FC7B5CF0166E}" type="datetime1">
              <a:rPr lang="en-US" smtClean="0">
                <a:solidFill>
                  <a:prstClr val="black">
                    <a:tint val="75000"/>
                  </a:prstClr>
                </a:solidFill>
              </a:rPr>
              <a:pPr/>
              <a:t>4/13/2012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B41264F-7FEF-0347-B82F-2A66F4DFB3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6115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45AF7F-B578-4BE4-827A-61EF953E5688}" type="datetime1">
              <a:rPr lang="en-US" smtClean="0">
                <a:solidFill>
                  <a:prstClr val="black">
                    <a:tint val="75000"/>
                  </a:prstClr>
                </a:solidFill>
              </a:rPr>
              <a:pPr/>
              <a:t>4/13/2012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B41264F-7FEF-0347-B82F-2A66F4DFB3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7781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398FB4-93D6-4881-8425-AA9ADE364539}" type="datetime1">
              <a:rPr lang="en-US" smtClean="0">
                <a:solidFill>
                  <a:prstClr val="black">
                    <a:tint val="75000"/>
                  </a:prstClr>
                </a:solidFill>
              </a:rPr>
              <a:pPr/>
              <a:t>4/13/2012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41264F-7FEF-0347-B82F-2A66F4DFB3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2023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89C50D-E3CF-44AF-9B45-EB7D2BF15EB7}" type="datetime1">
              <a:rPr lang="en-US" smtClean="0">
                <a:solidFill>
                  <a:prstClr val="black">
                    <a:tint val="75000"/>
                  </a:prstClr>
                </a:solidFill>
              </a:rPr>
              <a:pPr/>
              <a:t>4/13/2012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41264F-7FEF-0347-B82F-2A66F4DFB3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3469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DAB5F1-3607-4E36-B3C1-4CEFE270300A}" type="datetime1">
              <a:rPr lang="en-US" smtClean="0">
                <a:solidFill>
                  <a:prstClr val="black">
                    <a:tint val="75000"/>
                  </a:prstClr>
                </a:solidFill>
              </a:rPr>
              <a:pPr/>
              <a:t>4/13/2012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41264F-7FEF-0347-B82F-2A66F4DFB3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45177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A7FC52-4043-4FD0-9C92-DA476E885BE5}" type="datetime1">
              <a:rPr lang="en-US" smtClean="0">
                <a:solidFill>
                  <a:prstClr val="black">
                    <a:tint val="75000"/>
                  </a:prstClr>
                </a:solidFill>
              </a:rPr>
              <a:pPr/>
              <a:t>4/13/2012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41264F-7FEF-0347-B82F-2A66F4DFB3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9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7A26A47E-4633-46F4-B478-CD6186BD5931}" type="datetime1">
              <a:rPr lang="en-US" altLang="zh-CN" smtClean="0"/>
              <a:pPr>
                <a:defRPr/>
              </a:pPr>
              <a:t>4/13/2012</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8D6AE808-515E-4FB5-9ECA-D18DAB2617A1}" type="slidenum">
              <a:rPr lang="en-US" altLang="zh-CN"/>
              <a:pPr>
                <a:defRPr/>
              </a:pPr>
              <a:t>‹#›</a:t>
            </a:fld>
            <a:endParaRPr lang="en-US" altLang="zh-CN"/>
          </a:p>
        </p:txBody>
      </p:sp>
    </p:spTree>
    <p:extLst>
      <p:ext uri="{BB962C8B-B14F-4D97-AF65-F5344CB8AC3E}">
        <p14:creationId xmlns:p14="http://schemas.microsoft.com/office/powerpoint/2010/main" val="34125278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EE0411-64EA-4DF0-A580-1E90E7389C9E}" type="datetime1">
              <a:rPr lang="en-US" smtClean="0">
                <a:solidFill>
                  <a:prstClr val="black">
                    <a:tint val="75000"/>
                  </a:prstClr>
                </a:solidFill>
              </a:rPr>
              <a:pPr/>
              <a:t>4/13/2012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41264F-7FEF-0347-B82F-2A66F4DFB3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3282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FDB224-08E1-4746-95F0-58377099EB92}" type="datetime1">
              <a:rPr lang="en-US" smtClean="0">
                <a:solidFill>
                  <a:prstClr val="black">
                    <a:tint val="75000"/>
                  </a:prstClr>
                </a:solidFill>
              </a:rPr>
              <a:pPr/>
              <a:t>4/13/2012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41264F-7FEF-0347-B82F-2A66F4DFB3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5654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438E03-025D-48F3-8F19-5C5B6755589A}" type="datetime1">
              <a:rPr lang="en-US" smtClean="0">
                <a:solidFill>
                  <a:prstClr val="black">
                    <a:tint val="75000"/>
                  </a:prstClr>
                </a:solidFill>
              </a:rPr>
              <a:pPr/>
              <a:t>4/13/2012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41264F-7FEF-0347-B82F-2A66F4DFB3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0448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09A319-683E-440A-9586-624FBEF67B35}" type="datetime1">
              <a:rPr lang="en-US" smtClean="0">
                <a:solidFill>
                  <a:prstClr val="black">
                    <a:tint val="75000"/>
                  </a:prstClr>
                </a:solidFill>
              </a:rPr>
              <a:pPr/>
              <a:t>4/13/2012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41264F-7FEF-0347-B82F-2A66F4DFB3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17083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B0142E-73A7-4977-AE6E-CA5241103885}" type="datetime1">
              <a:rPr lang="en-US" smtClean="0">
                <a:solidFill>
                  <a:prstClr val="black">
                    <a:tint val="75000"/>
                  </a:prstClr>
                </a:solidFill>
              </a:rPr>
              <a:pPr/>
              <a:t>4/13/2012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B41264F-7FEF-0347-B82F-2A66F4DFB3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2430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5889E-E5EA-44D4-A758-482E867C8C13}" type="datetime1">
              <a:rPr lang="en-US" smtClean="0">
                <a:solidFill>
                  <a:prstClr val="black">
                    <a:tint val="75000"/>
                  </a:prstClr>
                </a:solidFill>
              </a:rPr>
              <a:pPr/>
              <a:t>4/13/2012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B41264F-7FEF-0347-B82F-2A66F4DFB3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5471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46BC83-C9F4-4E59-80C6-5E182F41F379}" type="datetime1">
              <a:rPr lang="en-US" smtClean="0">
                <a:solidFill>
                  <a:prstClr val="black">
                    <a:tint val="75000"/>
                  </a:prstClr>
                </a:solidFill>
              </a:rPr>
              <a:pPr/>
              <a:t>4/13/2012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B41264F-7FEF-0347-B82F-2A66F4DFB3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56507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AE8A9-DD95-4E64-8F77-F824DA7BCBCD}" type="datetime1">
              <a:rPr lang="en-US" smtClean="0">
                <a:solidFill>
                  <a:prstClr val="black">
                    <a:tint val="75000"/>
                  </a:prstClr>
                </a:solidFill>
              </a:rPr>
              <a:pPr/>
              <a:t>4/13/2012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41264F-7FEF-0347-B82F-2A66F4DFB3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7910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E7FFEA-FE70-4D6E-97C2-D52A3479574A}" type="datetime1">
              <a:rPr lang="en-US" smtClean="0">
                <a:solidFill>
                  <a:prstClr val="black">
                    <a:tint val="75000"/>
                  </a:prstClr>
                </a:solidFill>
              </a:rPr>
              <a:pPr/>
              <a:t>4/13/2012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41264F-7FEF-0347-B82F-2A66F4DFB3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98712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04A54F-F0CE-4709-891A-A9E48BB94331}" type="datetime1">
              <a:rPr lang="en-US" smtClean="0">
                <a:solidFill>
                  <a:prstClr val="black">
                    <a:tint val="75000"/>
                  </a:prstClr>
                </a:solidFill>
              </a:rPr>
              <a:pPr/>
              <a:t>4/13/2012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41264F-7FEF-0347-B82F-2A66F4DFB3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906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5927D68E-5E09-4254-B53E-E8A081F58B9E}" type="datetime1">
              <a:rPr lang="en-US" altLang="zh-CN" smtClean="0"/>
              <a:pPr>
                <a:defRPr/>
              </a:pPr>
              <a:t>4/13/2012</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DC975682-5827-4471-9933-B42CE4C1E51A}" type="slidenum">
              <a:rPr lang="en-US" altLang="zh-CN"/>
              <a:pPr>
                <a:defRPr/>
              </a:pPr>
              <a:t>‹#›</a:t>
            </a:fld>
            <a:endParaRPr lang="en-US" altLang="zh-CN"/>
          </a:p>
        </p:txBody>
      </p:sp>
    </p:spTree>
    <p:extLst>
      <p:ext uri="{BB962C8B-B14F-4D97-AF65-F5344CB8AC3E}">
        <p14:creationId xmlns:p14="http://schemas.microsoft.com/office/powerpoint/2010/main" val="363450794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24253-4E2B-4970-92CC-5E4DC6498C2F}" type="datetime1">
              <a:rPr lang="en-US" smtClean="0">
                <a:solidFill>
                  <a:prstClr val="black">
                    <a:tint val="75000"/>
                  </a:prstClr>
                </a:solidFill>
              </a:rPr>
              <a:pPr/>
              <a:t>4/13/2012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41264F-7FEF-0347-B82F-2A66F4DFB3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28289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CBC0B44-37B5-416A-87BB-706B6D00C0FF}" type="datetime1">
              <a:rPr lang="en-US" smtClean="0">
                <a:solidFill>
                  <a:srgbClr val="000000"/>
                </a:solidFill>
              </a:rPr>
              <a:pPr>
                <a:defRPr/>
              </a:pPr>
              <a:t>4/13/2012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F1A5F-BC34-C24C-A59E-4CEAA9130D6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23379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8A92E8E-2ACB-4BD9-BF87-9E809F0335B5}" type="datetime1">
              <a:rPr lang="en-US" smtClean="0">
                <a:solidFill>
                  <a:srgbClr val="000000"/>
                </a:solidFill>
              </a:rPr>
              <a:pPr>
                <a:defRPr/>
              </a:pPr>
              <a:t>4/13/2012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763334-F006-FC4F-8B16-4F06D454428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3644795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47E730D-A7E0-4A32-807D-0F613BB75267}" type="datetime1">
              <a:rPr lang="en-US" smtClean="0">
                <a:solidFill>
                  <a:srgbClr val="000000"/>
                </a:solidFill>
              </a:rPr>
              <a:pPr>
                <a:defRPr/>
              </a:pPr>
              <a:t>4/13/2012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7805A9-2A9A-0A47-B0F3-25C7C096496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152093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1B5B23A-3A48-43D8-B2CF-A01057150857}" type="datetime1">
              <a:rPr lang="en-US" smtClean="0">
                <a:solidFill>
                  <a:srgbClr val="000000"/>
                </a:solidFill>
              </a:rPr>
              <a:pPr>
                <a:defRPr/>
              </a:pPr>
              <a:t>4/13/2012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222FF5E-CD74-CD45-B8A2-75750EA14E7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532727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630E3CD-EDF0-43F2-8199-CE0121C171B8}" type="datetime1">
              <a:rPr lang="en-US" smtClean="0">
                <a:solidFill>
                  <a:srgbClr val="000000"/>
                </a:solidFill>
              </a:rPr>
              <a:pPr>
                <a:defRPr/>
              </a:pPr>
              <a:t>4/13/2012</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6636004-AD5A-D64C-8481-98F509AC943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551728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F9F18ECD-2392-49E9-B281-CE70A9E243C0}" type="datetime1">
              <a:rPr lang="en-US" smtClean="0">
                <a:solidFill>
                  <a:srgbClr val="000000"/>
                </a:solidFill>
              </a:rPr>
              <a:pPr>
                <a:defRPr/>
              </a:pPr>
              <a:t>4/13/2012</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2357CAC-E7EC-1D46-8323-D586186D18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999586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76C9903-DC83-46F6-B718-9BEF7219E643}" type="datetime1">
              <a:rPr lang="en-US" smtClean="0">
                <a:solidFill>
                  <a:srgbClr val="000000"/>
                </a:solidFill>
              </a:rPr>
              <a:pPr>
                <a:defRPr/>
              </a:pPr>
              <a:t>4/13/2012</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FB56EC0-8AA5-C84F-9413-A786F1C8F25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275088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90C4C42-FA61-4882-B905-0D5B0B77CA3F}" type="datetime1">
              <a:rPr lang="en-US" smtClean="0">
                <a:solidFill>
                  <a:srgbClr val="000000"/>
                </a:solidFill>
              </a:rPr>
              <a:pPr>
                <a:defRPr/>
              </a:pPr>
              <a:t>4/13/2012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B02C9D-2A34-814A-AD21-B10F1D27008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795978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85BF5C4-7C1A-41A2-9D8E-7B5E0062B4D5}" type="datetime1">
              <a:rPr lang="en-US" smtClean="0">
                <a:solidFill>
                  <a:srgbClr val="000000"/>
                </a:solidFill>
              </a:rPr>
              <a:pPr>
                <a:defRPr/>
              </a:pPr>
              <a:t>4/13/2012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DA896D0-AB80-EF44-9378-70752EB9B7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79157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18.xml"/><Relationship Id="rId7"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image" Target="../media/image5.jpeg"/><Relationship Id="rId5" Type="http://schemas.openxmlformats.org/officeDocument/2006/relationships/slideLayout" Target="../slideLayouts/slideLayout120.xml"/><Relationship Id="rId10" Type="http://schemas.openxmlformats.org/officeDocument/2006/relationships/image" Target="../media/image4.png"/><Relationship Id="rId4" Type="http://schemas.openxmlformats.org/officeDocument/2006/relationships/slideLayout" Target="../slideLayouts/slideLayout119.xml"/><Relationship Id="rId9" Type="http://schemas.openxmlformats.org/officeDocument/2006/relationships/image" Target="../media/image3.jpeg"/></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24.xml"/><Relationship Id="rId7" Type="http://schemas.openxmlformats.org/officeDocument/2006/relationships/image" Target="../media/image2.png"/><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theme" Target="../theme/theme12.xml"/><Relationship Id="rId5" Type="http://schemas.openxmlformats.org/officeDocument/2006/relationships/slideLayout" Target="../slideLayouts/slideLayout126.xml"/><Relationship Id="rId10" Type="http://schemas.openxmlformats.org/officeDocument/2006/relationships/image" Target="../media/image5.jpeg"/><Relationship Id="rId4" Type="http://schemas.openxmlformats.org/officeDocument/2006/relationships/slideLayout" Target="../slideLayouts/slideLayout125.xml"/><Relationship Id="rId9" Type="http://schemas.openxmlformats.org/officeDocument/2006/relationships/image" Target="../media/image4.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theme" Target="../theme/theme13.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image" Target="../media/image7.png"/><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image" Target="../media/image6.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4.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theme" Target="../theme/theme9.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Rectangle 3"/>
          <p:cNvSpPr>
            <a:spLocks noGrp="1" noChangeArrowheads="1"/>
          </p:cNvSpPr>
          <p:nvPr>
            <p:ph type="body" idx="1"/>
          </p:nvPr>
        </p:nvSpPr>
        <p:spPr bwMode="auto">
          <a:xfrm>
            <a:off x="457200" y="1905000"/>
            <a:ext cx="82296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宋体" pitchFamily="2" charset="-122"/>
              </a:defRPr>
            </a:lvl1pPr>
          </a:lstStyle>
          <a:p>
            <a:pPr fontAlgn="base">
              <a:spcBef>
                <a:spcPct val="0"/>
              </a:spcBef>
              <a:spcAft>
                <a:spcPct val="0"/>
              </a:spcAft>
              <a:defRPr/>
            </a:pPr>
            <a:fld id="{013B72C4-BF9C-4463-A666-82CC7669E04C}" type="datetime1">
              <a:rPr lang="en-US" altLang="zh-CN" smtClean="0"/>
              <a:pPr fontAlgn="base">
                <a:spcBef>
                  <a:spcPct val="0"/>
                </a:spcBef>
                <a:spcAft>
                  <a:spcPct val="0"/>
                </a:spcAft>
                <a:defRPr/>
              </a:pPr>
              <a:t>4/13/2012</a:t>
            </a:fld>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宋体" pitchFamily="2" charset="-122"/>
              </a:defRPr>
            </a:lvl1pPr>
          </a:lstStyle>
          <a:p>
            <a:pPr fontAlgn="base">
              <a:spcBef>
                <a:spcPct val="0"/>
              </a:spcBef>
              <a:spcAft>
                <a:spcPct val="0"/>
              </a:spcAft>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宋体" pitchFamily="2" charset="-122"/>
              </a:defRPr>
            </a:lvl1pPr>
          </a:lstStyle>
          <a:p>
            <a:pPr fontAlgn="base">
              <a:spcBef>
                <a:spcPct val="0"/>
              </a:spcBef>
              <a:spcAft>
                <a:spcPct val="0"/>
              </a:spcAft>
              <a:defRPr/>
            </a:pPr>
            <a:fld id="{F6008633-1593-4C4A-80B5-176A5622EF9A}" type="slidenum">
              <a:rPr lang="en-US" altLang="zh-CN"/>
              <a:pPr fontAlgn="base">
                <a:spcBef>
                  <a:spcPct val="0"/>
                </a:spcBef>
                <a:spcAft>
                  <a:spcPct val="0"/>
                </a:spcAft>
                <a:defRPr/>
              </a:pPr>
              <a:t>‹#›</a:t>
            </a:fld>
            <a:endParaRPr lang="en-US" altLang="zh-CN"/>
          </a:p>
        </p:txBody>
      </p:sp>
      <p:sp>
        <p:nvSpPr>
          <p:cNvPr id="2055" name="Line 7"/>
          <p:cNvSpPr>
            <a:spLocks noChangeShapeType="1"/>
          </p:cNvSpPr>
          <p:nvPr/>
        </p:nvSpPr>
        <p:spPr bwMode="auto">
          <a:xfrm>
            <a:off x="457200" y="1600200"/>
            <a:ext cx="5715000" cy="0"/>
          </a:xfrm>
          <a:prstGeom prst="line">
            <a:avLst/>
          </a:prstGeom>
          <a:noFill/>
          <a:ln w="889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endParaRPr>
          </a:p>
        </p:txBody>
      </p:sp>
    </p:spTree>
    <p:extLst>
      <p:ext uri="{BB962C8B-B14F-4D97-AF65-F5344CB8AC3E}">
        <p14:creationId xmlns:p14="http://schemas.microsoft.com/office/powerpoint/2010/main" val="137455202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ftr="0" dt="0"/>
  <p:txStyles>
    <p:titleStyle>
      <a:lvl1pPr algn="l" rtl="0" eaLnBrk="0" fontAlgn="base" hangingPunct="0">
        <a:spcBef>
          <a:spcPct val="0"/>
        </a:spcBef>
        <a:spcAft>
          <a:spcPct val="0"/>
        </a:spcAft>
        <a:defRPr sz="3200" b="1">
          <a:solidFill>
            <a:srgbClr val="0000CC"/>
          </a:solidFill>
          <a:latin typeface="+mj-lt"/>
          <a:ea typeface="+mj-ea"/>
          <a:cs typeface="+mj-cs"/>
        </a:defRPr>
      </a:lvl1pPr>
      <a:lvl2pPr algn="l" rtl="0" eaLnBrk="0" fontAlgn="base" hangingPunct="0">
        <a:spcBef>
          <a:spcPct val="0"/>
        </a:spcBef>
        <a:spcAft>
          <a:spcPct val="0"/>
        </a:spcAft>
        <a:defRPr sz="3200" b="1">
          <a:solidFill>
            <a:srgbClr val="0000CC"/>
          </a:solidFill>
          <a:latin typeface="Arial" charset="0"/>
          <a:ea typeface="华文细黑" pitchFamily="2" charset="-122"/>
        </a:defRPr>
      </a:lvl2pPr>
      <a:lvl3pPr algn="l" rtl="0" eaLnBrk="0" fontAlgn="base" hangingPunct="0">
        <a:spcBef>
          <a:spcPct val="0"/>
        </a:spcBef>
        <a:spcAft>
          <a:spcPct val="0"/>
        </a:spcAft>
        <a:defRPr sz="3200" b="1">
          <a:solidFill>
            <a:srgbClr val="0000CC"/>
          </a:solidFill>
          <a:latin typeface="Arial" charset="0"/>
          <a:ea typeface="华文细黑" pitchFamily="2" charset="-122"/>
        </a:defRPr>
      </a:lvl3pPr>
      <a:lvl4pPr algn="l" rtl="0" eaLnBrk="0" fontAlgn="base" hangingPunct="0">
        <a:spcBef>
          <a:spcPct val="0"/>
        </a:spcBef>
        <a:spcAft>
          <a:spcPct val="0"/>
        </a:spcAft>
        <a:defRPr sz="3200" b="1">
          <a:solidFill>
            <a:srgbClr val="0000CC"/>
          </a:solidFill>
          <a:latin typeface="Arial" charset="0"/>
          <a:ea typeface="华文细黑" pitchFamily="2" charset="-122"/>
        </a:defRPr>
      </a:lvl4pPr>
      <a:lvl5pPr algn="l" rtl="0" eaLnBrk="0" fontAlgn="base" hangingPunct="0">
        <a:spcBef>
          <a:spcPct val="0"/>
        </a:spcBef>
        <a:spcAft>
          <a:spcPct val="0"/>
        </a:spcAft>
        <a:defRPr sz="3200" b="1">
          <a:solidFill>
            <a:srgbClr val="0000CC"/>
          </a:solidFill>
          <a:latin typeface="Arial" charset="0"/>
          <a:ea typeface="华文细黑" pitchFamily="2" charset="-122"/>
        </a:defRPr>
      </a:lvl5pPr>
      <a:lvl6pPr marL="457200" algn="l" rtl="0" eaLnBrk="1" fontAlgn="base" hangingPunct="1">
        <a:spcBef>
          <a:spcPct val="0"/>
        </a:spcBef>
        <a:spcAft>
          <a:spcPct val="0"/>
        </a:spcAft>
        <a:defRPr sz="3200" b="1">
          <a:solidFill>
            <a:srgbClr val="0000CC"/>
          </a:solidFill>
          <a:latin typeface="Arial" charset="0"/>
          <a:ea typeface="华文细黑" pitchFamily="2" charset="-122"/>
        </a:defRPr>
      </a:lvl6pPr>
      <a:lvl7pPr marL="914400" algn="l" rtl="0" eaLnBrk="1" fontAlgn="base" hangingPunct="1">
        <a:spcBef>
          <a:spcPct val="0"/>
        </a:spcBef>
        <a:spcAft>
          <a:spcPct val="0"/>
        </a:spcAft>
        <a:defRPr sz="3200" b="1">
          <a:solidFill>
            <a:srgbClr val="0000CC"/>
          </a:solidFill>
          <a:latin typeface="Arial" charset="0"/>
          <a:ea typeface="华文细黑" pitchFamily="2" charset="-122"/>
        </a:defRPr>
      </a:lvl7pPr>
      <a:lvl8pPr marL="1371600" algn="l" rtl="0" eaLnBrk="1" fontAlgn="base" hangingPunct="1">
        <a:spcBef>
          <a:spcPct val="0"/>
        </a:spcBef>
        <a:spcAft>
          <a:spcPct val="0"/>
        </a:spcAft>
        <a:defRPr sz="3200" b="1">
          <a:solidFill>
            <a:srgbClr val="0000CC"/>
          </a:solidFill>
          <a:latin typeface="Arial" charset="0"/>
          <a:ea typeface="华文细黑" pitchFamily="2" charset="-122"/>
        </a:defRPr>
      </a:lvl8pPr>
      <a:lvl9pPr marL="1828800" algn="l" rtl="0" eaLnBrk="1" fontAlgn="base" hangingPunct="1">
        <a:spcBef>
          <a:spcPct val="0"/>
        </a:spcBef>
        <a:spcAft>
          <a:spcPct val="0"/>
        </a:spcAft>
        <a:defRPr sz="3200" b="1">
          <a:solidFill>
            <a:srgbClr val="0000CC"/>
          </a:solidFill>
          <a:latin typeface="Arial" charset="0"/>
          <a:ea typeface="华文细黑"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DDBECDF7-EEAA-4113-B6FD-3AB066397E5D}" type="datetime1">
              <a:rPr lang="en-US" smtClean="0">
                <a:solidFill>
                  <a:prstClr val="black">
                    <a:tint val="75000"/>
                  </a:prstClr>
                </a:solidFill>
              </a:rPr>
              <a:pPr defTabSz="457200"/>
              <a:t>4/13/2012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B2050E78-EB9F-254C-99CE-72A6B9654673}"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848477841"/>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goesr_iosspdt_template1"/>
          <p:cNvPicPr>
            <a:picLocks noChangeAspect="1" noChangeArrowheads="1"/>
          </p:cNvPicPr>
          <p:nvPr userDrawn="1"/>
        </p:nvPicPr>
        <p:blipFill>
          <a:blip r:embed="rId8" cstate="print">
            <a:lum bright="-30000" contrast="-36000"/>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466850" y="169863"/>
            <a:ext cx="57912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ftr" sz="quarter" idx="3"/>
          </p:nvPr>
        </p:nvSpPr>
        <p:spPr bwMode="auto">
          <a:xfrm>
            <a:off x="2560638" y="6221413"/>
            <a:ext cx="40243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200" i="0">
                <a:latin typeface="Arial" pitchFamily="34" charset="0"/>
                <a:ea typeface="MS PGothic" pitchFamily="34" charset="-128"/>
              </a:defRPr>
            </a:lvl1pPr>
          </a:lstStyle>
          <a:p>
            <a:pPr fontAlgn="base">
              <a:spcAft>
                <a:spcPct val="0"/>
              </a:spcAft>
              <a:defRPr/>
            </a:pPr>
            <a:endParaRPr lang="en-US" b="1">
              <a:solidFill>
                <a:srgbClr val="000000"/>
              </a:solidFill>
            </a:endParaRPr>
          </a:p>
        </p:txBody>
      </p:sp>
      <p:pic>
        <p:nvPicPr>
          <p:cNvPr id="1030" name="Picture 7" descr="NOAA logo"/>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315200" y="317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descr="GOES-R NOAA-NASA Approved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625" y="41275"/>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0"/>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b="0" i="0">
                <a:latin typeface="Arial" pitchFamily="34" charset="0"/>
                <a:ea typeface="MS PGothic" pitchFamily="34" charset="-128"/>
              </a:defRPr>
            </a:lvl1pPr>
          </a:lstStyle>
          <a:p>
            <a:pPr fontAlgn="base">
              <a:spcAft>
                <a:spcPct val="0"/>
              </a:spcAft>
              <a:defRPr/>
            </a:pPr>
            <a:fld id="{2C2BA300-E5E1-4BCC-B16A-9421786A79F0}" type="datetime1">
              <a:rPr lang="en-US" smtClean="0">
                <a:solidFill>
                  <a:srgbClr val="000000"/>
                </a:solidFill>
              </a:rPr>
              <a:pPr fontAlgn="base">
                <a:spcAft>
                  <a:spcPct val="0"/>
                </a:spcAft>
                <a:defRPr/>
              </a:pPr>
              <a:t>4/13/2012</a:t>
            </a:fld>
            <a:endParaRPr lang="en-US">
              <a:solidFill>
                <a:srgbClr val="000000"/>
              </a:solidFill>
            </a:endParaRPr>
          </a:p>
        </p:txBody>
      </p:sp>
      <p:sp>
        <p:nvSpPr>
          <p:cNvPr id="1033" name="Rectangle 12"/>
          <p:cNvSpPr>
            <a:spLocks noChangeArrowheads="1"/>
          </p:cNvSpPr>
          <p:nvPr userDrawn="1"/>
        </p:nvSpPr>
        <p:spPr bwMode="auto">
          <a:xfrm>
            <a:off x="8250238" y="28575"/>
            <a:ext cx="9144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20000"/>
              </a:spcBef>
              <a:spcAft>
                <a:spcPct val="0"/>
              </a:spcAft>
            </a:pPr>
            <a:endParaRPr lang="en-US" sz="2000" b="1" i="1">
              <a:solidFill>
                <a:srgbClr val="000000"/>
              </a:solidFill>
              <a:ea typeface="ＭＳ Ｐゴシック" pitchFamily="34" charset="-128"/>
            </a:endParaRPr>
          </a:p>
        </p:txBody>
      </p:sp>
      <p:pic>
        <p:nvPicPr>
          <p:cNvPr id="2" name="Picture 9"/>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18645" r="15254"/>
          <a:stretch>
            <a:fillRect/>
          </a:stretch>
        </p:blipFill>
        <p:spPr bwMode="auto">
          <a:xfrm>
            <a:off x="8210550" y="-57150"/>
            <a:ext cx="9906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Rectangle 13"/>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sz="1400" i="0">
                <a:solidFill>
                  <a:srgbClr val="FFFF00"/>
                </a:solidFill>
                <a:latin typeface="Times New Roman" pitchFamily="18" charset="0"/>
                <a:ea typeface="MS PGothic" pitchFamily="34" charset="-128"/>
              </a:defRPr>
            </a:lvl1pPr>
          </a:lstStyle>
          <a:p>
            <a:pPr fontAlgn="base">
              <a:spcAft>
                <a:spcPct val="0"/>
              </a:spcAft>
              <a:defRPr/>
            </a:pPr>
            <a:fld id="{E481495E-42B1-4FDB-8A11-0C51FC28B6E0}" type="slidenum">
              <a:rPr lang="en-US" b="1"/>
              <a:pPr fontAlgn="base">
                <a:spcAft>
                  <a:spcPct val="0"/>
                </a:spcAft>
                <a:defRPr/>
              </a:pPr>
              <a:t>‹#›</a:t>
            </a:fld>
            <a:endParaRPr lang="en-US" b="1"/>
          </a:p>
        </p:txBody>
      </p:sp>
      <p:sp>
        <p:nvSpPr>
          <p:cNvPr id="1036" name="Rectangle 14"/>
          <p:cNvSpPr>
            <a:spLocks noChangeArrowheads="1"/>
          </p:cNvSpPr>
          <p:nvPr userDrawn="1"/>
        </p:nvSpPr>
        <p:spPr bwMode="auto">
          <a:xfrm>
            <a:off x="0" y="1035050"/>
            <a:ext cx="9132888" cy="74613"/>
          </a:xfrm>
          <a:prstGeom prst="rect">
            <a:avLst/>
          </a:prstGeom>
          <a:gradFill rotWithShape="0">
            <a:gsLst>
              <a:gs pos="0">
                <a:srgbClr val="063DE8"/>
              </a:gs>
              <a:gs pos="50000">
                <a:srgbClr val="5077EF"/>
              </a:gs>
              <a:gs pos="100000">
                <a:srgbClr val="063DE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20000"/>
              </a:spcBef>
              <a:spcAft>
                <a:spcPct val="0"/>
              </a:spcAft>
            </a:pPr>
            <a:endParaRPr lang="en-US" sz="2000" b="1" i="1">
              <a:solidFill>
                <a:srgbClr val="000000"/>
              </a:solidFill>
              <a:ea typeface="ＭＳ Ｐゴシック" pitchFamily="34" charset="-128"/>
            </a:endParaRPr>
          </a:p>
        </p:txBody>
      </p:sp>
      <p:sp>
        <p:nvSpPr>
          <p:cNvPr id="3" name="Rectangle 15"/>
          <p:cNvSpPr>
            <a:spLocks noChangeArrowheads="1"/>
          </p:cNvSpPr>
          <p:nvPr userDrawn="1"/>
        </p:nvSpPr>
        <p:spPr bwMode="auto">
          <a:xfrm>
            <a:off x="0" y="1149350"/>
            <a:ext cx="9132888"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20000"/>
              </a:spcBef>
              <a:spcAft>
                <a:spcPct val="0"/>
              </a:spcAft>
            </a:pPr>
            <a:endParaRPr lang="en-US" sz="2000" b="1" i="1">
              <a:solidFill>
                <a:srgbClr val="000000"/>
              </a:solidFill>
              <a:ea typeface="ＭＳ Ｐゴシック" pitchFamily="34" charset="-128"/>
            </a:endParaRPr>
          </a:p>
        </p:txBody>
      </p:sp>
    </p:spTree>
    <p:extLst>
      <p:ext uri="{BB962C8B-B14F-4D97-AF65-F5344CB8AC3E}">
        <p14:creationId xmlns:p14="http://schemas.microsoft.com/office/powerpoint/2010/main" val="1830169690"/>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Lst>
  <p:hf hdr="0" ftr="0" dt="0"/>
  <p:txStyles>
    <p:titleStyle>
      <a:lvl1pPr algn="ctr" rtl="0" eaLnBrk="0" fontAlgn="base" hangingPunct="0">
        <a:spcBef>
          <a:spcPct val="0"/>
        </a:spcBef>
        <a:spcAft>
          <a:spcPct val="0"/>
        </a:spcAft>
        <a:defRPr sz="2400" b="1">
          <a:solidFill>
            <a:srgbClr val="FFFF00"/>
          </a:solidFill>
          <a:latin typeface="Arial Black" pitchFamily="34" charset="0"/>
          <a:ea typeface="ＭＳ Ｐゴシック" pitchFamily="34" charset="-128"/>
          <a:cs typeface="+mj-cs"/>
        </a:defRPr>
      </a:lvl1pPr>
      <a:lvl2pPr algn="ctr" rtl="0" eaLnBrk="0" fontAlgn="base" hangingPunct="0">
        <a:spcBef>
          <a:spcPct val="0"/>
        </a:spcBef>
        <a:spcAft>
          <a:spcPct val="0"/>
        </a:spcAft>
        <a:defRPr sz="2400" b="1">
          <a:solidFill>
            <a:srgbClr val="FFFF00"/>
          </a:solidFill>
          <a:latin typeface="Arial Black" pitchFamily="34" charset="0"/>
          <a:ea typeface="ＭＳ Ｐゴシック" pitchFamily="34" charset="-128"/>
        </a:defRPr>
      </a:lvl2pPr>
      <a:lvl3pPr algn="ctr" rtl="0" eaLnBrk="0" fontAlgn="base" hangingPunct="0">
        <a:spcBef>
          <a:spcPct val="0"/>
        </a:spcBef>
        <a:spcAft>
          <a:spcPct val="0"/>
        </a:spcAft>
        <a:defRPr sz="2400" b="1">
          <a:solidFill>
            <a:srgbClr val="FFFF00"/>
          </a:solidFill>
          <a:latin typeface="Arial Black" pitchFamily="34" charset="0"/>
          <a:ea typeface="ＭＳ Ｐゴシック" pitchFamily="34" charset="-128"/>
        </a:defRPr>
      </a:lvl3pPr>
      <a:lvl4pPr algn="ctr" rtl="0" eaLnBrk="0" fontAlgn="base" hangingPunct="0">
        <a:spcBef>
          <a:spcPct val="0"/>
        </a:spcBef>
        <a:spcAft>
          <a:spcPct val="0"/>
        </a:spcAft>
        <a:defRPr sz="2400" b="1">
          <a:solidFill>
            <a:srgbClr val="FFFF00"/>
          </a:solidFill>
          <a:latin typeface="Arial Black" pitchFamily="34" charset="0"/>
          <a:ea typeface="ＭＳ Ｐゴシック" pitchFamily="34" charset="-128"/>
        </a:defRPr>
      </a:lvl4pPr>
      <a:lvl5pPr algn="ctr" rtl="0" eaLnBrk="0" fontAlgn="base" hangingPunct="0">
        <a:spcBef>
          <a:spcPct val="0"/>
        </a:spcBef>
        <a:spcAft>
          <a:spcPct val="0"/>
        </a:spcAft>
        <a:defRPr sz="2400" b="1">
          <a:solidFill>
            <a:srgbClr val="FFFF00"/>
          </a:solidFill>
          <a:latin typeface="Arial Black" pitchFamily="34" charset="0"/>
          <a:ea typeface="ＭＳ Ｐゴシック" pitchFamily="34" charset="-128"/>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200">
          <a:solidFill>
            <a:schemeClr val="bg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000">
          <a:solidFill>
            <a:schemeClr val="bg1"/>
          </a:solidFill>
          <a:latin typeface="+mn-lt"/>
          <a:ea typeface="ＭＳ Ｐゴシック" pitchFamily="34" charset="-128"/>
        </a:defRPr>
      </a:lvl2pPr>
      <a:lvl3pPr marL="1143000" indent="-228600" algn="l" rtl="0" eaLnBrk="0" fontAlgn="base" hangingPunct="0">
        <a:spcBef>
          <a:spcPct val="20000"/>
        </a:spcBef>
        <a:spcAft>
          <a:spcPct val="0"/>
        </a:spcAft>
        <a:buChar char="•"/>
        <a:defRPr>
          <a:solidFill>
            <a:schemeClr val="bg1"/>
          </a:solidFill>
          <a:latin typeface="+mn-lt"/>
          <a:ea typeface="ＭＳ Ｐゴシック" pitchFamily="34" charset="-128"/>
        </a:defRPr>
      </a:lvl3pPr>
      <a:lvl4pPr marL="1600200" indent="-228600" algn="l" rtl="0" eaLnBrk="0" fontAlgn="base" hangingPunct="0">
        <a:spcBef>
          <a:spcPct val="20000"/>
        </a:spcBef>
        <a:spcAft>
          <a:spcPct val="0"/>
        </a:spcAft>
        <a:buChar char="–"/>
        <a:defRPr sz="1600">
          <a:solidFill>
            <a:schemeClr val="bg1"/>
          </a:solidFill>
          <a:latin typeface="+mn-lt"/>
          <a:ea typeface="ＭＳ Ｐゴシック" pitchFamily="34" charset="-128"/>
        </a:defRPr>
      </a:lvl4pPr>
      <a:lvl5pPr marL="2057400" indent="-228600" algn="l" rtl="0" eaLnBrk="0" fontAlgn="base" hangingPunct="0">
        <a:spcBef>
          <a:spcPct val="20000"/>
        </a:spcBef>
        <a:spcAft>
          <a:spcPct val="0"/>
        </a:spcAft>
        <a:buChar char="»"/>
        <a:defRPr sz="1400">
          <a:solidFill>
            <a:schemeClr val="bg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goesr_iosspdt_template1"/>
          <p:cNvPicPr>
            <a:picLocks noChangeAspect="1" noChangeArrowheads="1"/>
          </p:cNvPicPr>
          <p:nvPr userDrawn="1"/>
        </p:nvPicPr>
        <p:blipFill>
          <a:blip r:embed="rId7" cstate="print">
            <a:lum bright="-30000" contrast="-36000"/>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466850" y="169863"/>
            <a:ext cx="57912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ftr" sz="quarter" idx="3"/>
          </p:nvPr>
        </p:nvSpPr>
        <p:spPr bwMode="auto">
          <a:xfrm>
            <a:off x="2560638" y="6221413"/>
            <a:ext cx="40243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200" i="0">
                <a:latin typeface="Arial" pitchFamily="34" charset="0"/>
              </a:defRPr>
            </a:lvl1pPr>
          </a:lstStyle>
          <a:p>
            <a:pPr fontAlgn="base">
              <a:spcAft>
                <a:spcPct val="0"/>
              </a:spcAft>
              <a:defRPr/>
            </a:pPr>
            <a:endParaRPr lang="en-US" b="1">
              <a:solidFill>
                <a:srgbClr val="000000"/>
              </a:solidFill>
              <a:ea typeface="MS PGothic" pitchFamily="34" charset="-128"/>
            </a:endParaRPr>
          </a:p>
          <a:p>
            <a:pPr fontAlgn="base">
              <a:spcAft>
                <a:spcPct val="0"/>
              </a:spcAft>
              <a:defRPr/>
            </a:pPr>
            <a:endParaRPr lang="en-US" b="1">
              <a:solidFill>
                <a:srgbClr val="000000"/>
              </a:solidFill>
              <a:ea typeface="MS PGothic" pitchFamily="34" charset="-128"/>
            </a:endParaRPr>
          </a:p>
        </p:txBody>
      </p:sp>
      <p:pic>
        <p:nvPicPr>
          <p:cNvPr id="1030" name="Picture 7" descr="NOAA logo"/>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315200" y="317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descr="GOES-R NOAA-NASA Approved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625" y="41275"/>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0"/>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b="0" i="0">
                <a:latin typeface="Arial" pitchFamily="34" charset="0"/>
              </a:defRPr>
            </a:lvl1pPr>
          </a:lstStyle>
          <a:p>
            <a:pPr fontAlgn="base">
              <a:spcAft>
                <a:spcPct val="0"/>
              </a:spcAft>
              <a:defRPr/>
            </a:pPr>
            <a:endParaRPr lang="en-US">
              <a:solidFill>
                <a:srgbClr val="000000"/>
              </a:solidFill>
              <a:ea typeface="MS PGothic" pitchFamily="34" charset="-128"/>
            </a:endParaRPr>
          </a:p>
        </p:txBody>
      </p:sp>
      <p:sp>
        <p:nvSpPr>
          <p:cNvPr id="1033" name="Rectangle 12"/>
          <p:cNvSpPr>
            <a:spLocks noChangeArrowheads="1"/>
          </p:cNvSpPr>
          <p:nvPr userDrawn="1"/>
        </p:nvSpPr>
        <p:spPr bwMode="auto">
          <a:xfrm>
            <a:off x="8250238" y="28575"/>
            <a:ext cx="9144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20000"/>
              </a:spcBef>
              <a:spcAft>
                <a:spcPct val="0"/>
              </a:spcAft>
            </a:pPr>
            <a:endParaRPr lang="en-US" sz="2000" b="1" i="1" smtClean="0">
              <a:solidFill>
                <a:srgbClr val="000000"/>
              </a:solidFill>
              <a:ea typeface="MS PGothic" pitchFamily="34" charset="-128"/>
            </a:endParaRPr>
          </a:p>
        </p:txBody>
      </p:sp>
      <p:pic>
        <p:nvPicPr>
          <p:cNvPr id="2" name="Picture 9"/>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18645" r="15254"/>
          <a:stretch>
            <a:fillRect/>
          </a:stretch>
        </p:blipFill>
        <p:spPr bwMode="auto">
          <a:xfrm>
            <a:off x="8210550" y="-57150"/>
            <a:ext cx="9906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Rectangle 13"/>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sz="1400" i="0">
                <a:solidFill>
                  <a:srgbClr val="FFFF00"/>
                </a:solidFill>
                <a:latin typeface="Times New Roman" pitchFamily="18" charset="0"/>
              </a:defRPr>
            </a:lvl1pPr>
          </a:lstStyle>
          <a:p>
            <a:pPr fontAlgn="base">
              <a:spcAft>
                <a:spcPct val="0"/>
              </a:spcAft>
              <a:defRPr/>
            </a:pPr>
            <a:fld id="{AB5B7289-DF98-440F-96D7-B8837E3DF14D}" type="slidenum">
              <a:rPr lang="en-US" b="1">
                <a:ea typeface="MS PGothic" pitchFamily="34" charset="-128"/>
              </a:rPr>
              <a:pPr fontAlgn="base">
                <a:spcAft>
                  <a:spcPct val="0"/>
                </a:spcAft>
                <a:defRPr/>
              </a:pPr>
              <a:t>‹#›</a:t>
            </a:fld>
            <a:endParaRPr lang="en-US" b="1">
              <a:ea typeface="MS PGothic" pitchFamily="34" charset="-128"/>
            </a:endParaRPr>
          </a:p>
        </p:txBody>
      </p:sp>
      <p:sp>
        <p:nvSpPr>
          <p:cNvPr id="1036" name="Rectangle 14"/>
          <p:cNvSpPr>
            <a:spLocks noChangeArrowheads="1"/>
          </p:cNvSpPr>
          <p:nvPr userDrawn="1"/>
        </p:nvSpPr>
        <p:spPr bwMode="auto">
          <a:xfrm>
            <a:off x="0" y="1035050"/>
            <a:ext cx="9132888" cy="74613"/>
          </a:xfrm>
          <a:prstGeom prst="rect">
            <a:avLst/>
          </a:prstGeom>
          <a:gradFill rotWithShape="0">
            <a:gsLst>
              <a:gs pos="0">
                <a:srgbClr val="063DE8"/>
              </a:gs>
              <a:gs pos="50000">
                <a:srgbClr val="5077EF"/>
              </a:gs>
              <a:gs pos="100000">
                <a:srgbClr val="063DE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20000"/>
              </a:spcBef>
              <a:spcAft>
                <a:spcPct val="0"/>
              </a:spcAft>
            </a:pPr>
            <a:endParaRPr lang="en-US" sz="2000" b="1" i="1" smtClean="0">
              <a:solidFill>
                <a:srgbClr val="000000"/>
              </a:solidFill>
              <a:ea typeface="MS PGothic" pitchFamily="34" charset="-128"/>
            </a:endParaRPr>
          </a:p>
        </p:txBody>
      </p:sp>
      <p:sp>
        <p:nvSpPr>
          <p:cNvPr id="3" name="Rectangle 15"/>
          <p:cNvSpPr>
            <a:spLocks noChangeArrowheads="1"/>
          </p:cNvSpPr>
          <p:nvPr userDrawn="1"/>
        </p:nvSpPr>
        <p:spPr bwMode="auto">
          <a:xfrm>
            <a:off x="0" y="1149350"/>
            <a:ext cx="9132888"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20000"/>
              </a:spcBef>
              <a:spcAft>
                <a:spcPct val="0"/>
              </a:spcAft>
            </a:pPr>
            <a:endParaRPr lang="en-US" sz="2000" b="1" i="1" smtClean="0">
              <a:solidFill>
                <a:srgbClr val="000000"/>
              </a:solidFill>
              <a:ea typeface="MS PGothic" pitchFamily="34" charset="-128"/>
            </a:endParaRPr>
          </a:p>
        </p:txBody>
      </p:sp>
    </p:spTree>
    <p:extLst>
      <p:ext uri="{BB962C8B-B14F-4D97-AF65-F5344CB8AC3E}">
        <p14:creationId xmlns:p14="http://schemas.microsoft.com/office/powerpoint/2010/main" val="2744875767"/>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6" r:id="rId5"/>
  </p:sldLayoutIdLst>
  <p:hf hdr="0" ftr="0" dt="0"/>
  <p:txStyles>
    <p:titleStyle>
      <a:lvl1pPr algn="ctr" rtl="0" eaLnBrk="0" fontAlgn="base" hangingPunct="0">
        <a:spcBef>
          <a:spcPct val="0"/>
        </a:spcBef>
        <a:spcAft>
          <a:spcPct val="0"/>
        </a:spcAft>
        <a:defRPr sz="2400" b="1">
          <a:solidFill>
            <a:srgbClr val="FFFF00"/>
          </a:solidFill>
          <a:latin typeface="Arial Black" pitchFamily="34" charset="0"/>
          <a:ea typeface="MS PGothic" pitchFamily="34" charset="-128"/>
          <a:cs typeface="+mj-cs"/>
        </a:defRPr>
      </a:lvl1pPr>
      <a:lvl2pPr algn="ctr" rtl="0" eaLnBrk="0" fontAlgn="base" hangingPunct="0">
        <a:spcBef>
          <a:spcPct val="0"/>
        </a:spcBef>
        <a:spcAft>
          <a:spcPct val="0"/>
        </a:spcAft>
        <a:defRPr sz="2400" b="1">
          <a:solidFill>
            <a:srgbClr val="FFFF00"/>
          </a:solidFill>
          <a:latin typeface="Arial Black" pitchFamily="34" charset="0"/>
          <a:ea typeface="MS PGothic" pitchFamily="34" charset="-128"/>
        </a:defRPr>
      </a:lvl2pPr>
      <a:lvl3pPr algn="ctr" rtl="0" eaLnBrk="0" fontAlgn="base" hangingPunct="0">
        <a:spcBef>
          <a:spcPct val="0"/>
        </a:spcBef>
        <a:spcAft>
          <a:spcPct val="0"/>
        </a:spcAft>
        <a:defRPr sz="2400" b="1">
          <a:solidFill>
            <a:srgbClr val="FFFF00"/>
          </a:solidFill>
          <a:latin typeface="Arial Black" pitchFamily="34" charset="0"/>
          <a:ea typeface="MS PGothic" pitchFamily="34" charset="-128"/>
        </a:defRPr>
      </a:lvl3pPr>
      <a:lvl4pPr algn="ctr" rtl="0" eaLnBrk="0" fontAlgn="base" hangingPunct="0">
        <a:spcBef>
          <a:spcPct val="0"/>
        </a:spcBef>
        <a:spcAft>
          <a:spcPct val="0"/>
        </a:spcAft>
        <a:defRPr sz="2400" b="1">
          <a:solidFill>
            <a:srgbClr val="FFFF00"/>
          </a:solidFill>
          <a:latin typeface="Arial Black" pitchFamily="34" charset="0"/>
          <a:ea typeface="MS PGothic" pitchFamily="34" charset="-128"/>
        </a:defRPr>
      </a:lvl4pPr>
      <a:lvl5pPr algn="ctr" rtl="0" eaLnBrk="0" fontAlgn="base" hangingPunct="0">
        <a:spcBef>
          <a:spcPct val="0"/>
        </a:spcBef>
        <a:spcAft>
          <a:spcPct val="0"/>
        </a:spcAft>
        <a:defRPr sz="2400" b="1">
          <a:solidFill>
            <a:srgbClr val="FFFF00"/>
          </a:solidFill>
          <a:latin typeface="Arial Black" pitchFamily="34" charset="0"/>
          <a:ea typeface="MS PGothic" pitchFamily="34" charset="-128"/>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200">
          <a:solidFill>
            <a:schemeClr val="bg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000">
          <a:solidFill>
            <a:schemeClr val="bg1"/>
          </a:solidFill>
          <a:latin typeface="+mn-lt"/>
          <a:ea typeface="MS PGothic" pitchFamily="34" charset="-128"/>
        </a:defRPr>
      </a:lvl2pPr>
      <a:lvl3pPr marL="1143000" indent="-228600" algn="l" rtl="0" eaLnBrk="0" fontAlgn="base" hangingPunct="0">
        <a:spcBef>
          <a:spcPct val="20000"/>
        </a:spcBef>
        <a:spcAft>
          <a:spcPct val="0"/>
        </a:spcAft>
        <a:buChar char="•"/>
        <a:defRPr>
          <a:solidFill>
            <a:schemeClr val="bg1"/>
          </a:solidFill>
          <a:latin typeface="+mn-lt"/>
          <a:ea typeface="MS PGothic" pitchFamily="34" charset="-128"/>
        </a:defRPr>
      </a:lvl3pPr>
      <a:lvl4pPr marL="1600200" indent="-228600" algn="l" rtl="0" eaLnBrk="0" fontAlgn="base" hangingPunct="0">
        <a:spcBef>
          <a:spcPct val="20000"/>
        </a:spcBef>
        <a:spcAft>
          <a:spcPct val="0"/>
        </a:spcAft>
        <a:buChar char="–"/>
        <a:defRPr sz="1600">
          <a:solidFill>
            <a:schemeClr val="bg1"/>
          </a:solidFill>
          <a:latin typeface="+mn-lt"/>
          <a:ea typeface="MS PGothic" pitchFamily="34" charset="-128"/>
        </a:defRPr>
      </a:lvl4pPr>
      <a:lvl5pPr marL="2057400" indent="-228600" algn="l" rtl="0" eaLnBrk="0" fontAlgn="base" hangingPunct="0">
        <a:spcBef>
          <a:spcPct val="20000"/>
        </a:spcBef>
        <a:spcAft>
          <a:spcPct val="0"/>
        </a:spcAft>
        <a:buChar char="»"/>
        <a:defRPr sz="1400">
          <a:solidFill>
            <a:schemeClr val="bg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87E92B7-F082-49FA-BE23-25841E129A1D}" type="datetime1">
              <a:rPr lang="en-US" smtClean="0">
                <a:solidFill>
                  <a:prstClr val="black">
                    <a:tint val="75000"/>
                  </a:prstClr>
                </a:solidFill>
              </a:rPr>
              <a:pPr defTabSz="457200"/>
              <a:t>4/13/2012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6E36F11-A39A-294D-A59D-6180D50ED29D}" type="slidenum">
              <a:rPr lang="en-US" smtClean="0">
                <a:solidFill>
                  <a:prstClr val="black">
                    <a:tint val="75000"/>
                  </a:prstClr>
                </a:solidFill>
              </a:rPr>
              <a:pPr defTabSz="457200"/>
              <a:t>‹#›</a:t>
            </a:fld>
            <a:endParaRPr lang="en-US">
              <a:solidFill>
                <a:prstClr val="black">
                  <a:tint val="75000"/>
                </a:prstClr>
              </a:solidFill>
            </a:endParaRPr>
          </a:p>
        </p:txBody>
      </p:sp>
      <p:sp>
        <p:nvSpPr>
          <p:cNvPr id="9" name="Rectangle 22"/>
          <p:cNvSpPr>
            <a:spLocks noChangeArrowheads="1"/>
          </p:cNvSpPr>
          <p:nvPr/>
        </p:nvSpPr>
        <p:spPr bwMode="auto">
          <a:xfrm>
            <a:off x="0" y="-7938"/>
            <a:ext cx="9144000" cy="887413"/>
          </a:xfrm>
          <a:prstGeom prst="rect">
            <a:avLst/>
          </a:prstGeom>
          <a:gradFill rotWithShape="0">
            <a:gsLst>
              <a:gs pos="0">
                <a:srgbClr val="5487BD"/>
              </a:gs>
              <a:gs pos="100000">
                <a:schemeClr val="bg1"/>
              </a:gs>
            </a:gsLst>
            <a:lin ang="0" scaled="1"/>
          </a:gradFill>
          <a:ln w="9525">
            <a:noFill/>
            <a:miter lim="800000"/>
            <a:headEnd/>
            <a:tailEnd/>
          </a:ln>
        </p:spPr>
        <p:txBody>
          <a:bodyPr wrap="none" anchor="ctr"/>
          <a:lstStyle/>
          <a:p>
            <a:pPr defTabSz="457200">
              <a:defRPr/>
            </a:pPr>
            <a:endParaRPr lang="en-US">
              <a:solidFill>
                <a:prstClr val="black"/>
              </a:solidFill>
              <a:ea typeface="ＭＳ Ｐゴシック" pitchFamily="-108" charset="-128"/>
            </a:endParaRPr>
          </a:p>
        </p:txBody>
      </p:sp>
      <p:pic>
        <p:nvPicPr>
          <p:cNvPr id="11" name="Picture 8" descr="Macintosh HD:Users:gtiona:Documents:GI_info:GI - NPP:Instruments:CERES:CERES LaRC F2F 012808:"/>
          <p:cNvPicPr>
            <a:picLocks noChangeAspect="1" noChangeArrowheads="1"/>
          </p:cNvPicPr>
          <p:nvPr/>
        </p:nvPicPr>
        <p:blipFill>
          <a:blip r:embed="rId14" cstate="print"/>
          <a:srcRect/>
          <a:stretch>
            <a:fillRect/>
          </a:stretch>
        </p:blipFill>
        <p:spPr bwMode="auto">
          <a:xfrm>
            <a:off x="0" y="0"/>
            <a:ext cx="981075" cy="862012"/>
          </a:xfrm>
          <a:prstGeom prst="rect">
            <a:avLst/>
          </a:prstGeom>
          <a:noFill/>
          <a:ln w="9525">
            <a:noFill/>
            <a:miter lim="800000"/>
            <a:headEnd/>
            <a:tailEnd/>
          </a:ln>
        </p:spPr>
      </p:pic>
      <p:sp>
        <p:nvSpPr>
          <p:cNvPr id="12" name="Line 6"/>
          <p:cNvSpPr>
            <a:spLocks noChangeShapeType="1"/>
          </p:cNvSpPr>
          <p:nvPr/>
        </p:nvSpPr>
        <p:spPr bwMode="auto">
          <a:xfrm>
            <a:off x="0" y="885825"/>
            <a:ext cx="9144000" cy="0"/>
          </a:xfrm>
          <a:prstGeom prst="line">
            <a:avLst/>
          </a:prstGeom>
          <a:noFill/>
          <a:ln w="15875">
            <a:solidFill>
              <a:srgbClr val="FF0000"/>
            </a:solidFill>
            <a:round/>
            <a:headEnd/>
            <a:tailEnd/>
          </a:ln>
          <a:effectLst/>
        </p:spPr>
        <p:txBody>
          <a:bodyPr wrap="none" anchor="ctr"/>
          <a:lstStyle/>
          <a:p>
            <a:pPr defTabSz="457200" eaLnBrk="0" hangingPunct="0">
              <a:defRPr/>
            </a:pPr>
            <a:endParaRPr lang="en-US" dirty="0">
              <a:solidFill>
                <a:prstClr val="black"/>
              </a:solidFill>
              <a:cs typeface="ＭＳ Ｐゴシック"/>
            </a:endParaRPr>
          </a:p>
        </p:txBody>
      </p:sp>
      <p:pic>
        <p:nvPicPr>
          <p:cNvPr id="13" name="Picture 3"/>
          <p:cNvPicPr>
            <a:picLocks noChangeAspect="1" noChangeArrowheads="1"/>
          </p:cNvPicPr>
          <p:nvPr/>
        </p:nvPicPr>
        <p:blipFill>
          <a:blip r:embed="rId15" cstate="print"/>
          <a:srcRect/>
          <a:stretch>
            <a:fillRect/>
          </a:stretch>
        </p:blipFill>
        <p:spPr bwMode="auto">
          <a:xfrm>
            <a:off x="8253186" y="0"/>
            <a:ext cx="876300" cy="876300"/>
          </a:xfrm>
          <a:prstGeom prst="rect">
            <a:avLst/>
          </a:prstGeom>
          <a:noFill/>
          <a:ln w="9525">
            <a:noFill/>
            <a:miter lim="800000"/>
            <a:headEnd/>
            <a:tailEnd/>
          </a:ln>
        </p:spPr>
      </p:pic>
      <p:sp>
        <p:nvSpPr>
          <p:cNvPr id="2" name="Title Placeholder 1"/>
          <p:cNvSpPr>
            <a:spLocks noGrp="1"/>
          </p:cNvSpPr>
          <p:nvPr>
            <p:ph type="title"/>
          </p:nvPr>
        </p:nvSpPr>
        <p:spPr>
          <a:xfrm>
            <a:off x="457200" y="0"/>
            <a:ext cx="8229600" cy="822960"/>
          </a:xfrm>
          <a:prstGeom prst="rect">
            <a:avLst/>
          </a:prstGeom>
        </p:spPr>
        <p:txBody>
          <a:bodyPr vert="horz" lIns="91440" tIns="45720" rIns="91440" bIns="45720" rtlCol="0" anchor="ctr" anchorCtr="1">
            <a:normAutofit/>
          </a:bodyPr>
          <a:lstStyle/>
          <a:p>
            <a:r>
              <a:rPr lang="en-US" dirty="0" smtClean="0"/>
              <a:t>Click to edit title</a:t>
            </a:r>
            <a:endParaRPr lang="en-US" dirty="0"/>
          </a:p>
        </p:txBody>
      </p:sp>
    </p:spTree>
    <p:extLst>
      <p:ext uri="{BB962C8B-B14F-4D97-AF65-F5344CB8AC3E}">
        <p14:creationId xmlns:p14="http://schemas.microsoft.com/office/powerpoint/2010/main" val="1201900361"/>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Lst>
  <p:hf hdr="0" ftr="0" dt="0"/>
  <p:txStyles>
    <p:titleStyle>
      <a:lvl1pPr algn="ctr" defTabSz="914400" rtl="0" eaLnBrk="1" latinLnBrk="0" hangingPunct="1">
        <a:spcBef>
          <a:spcPct val="0"/>
        </a:spcBef>
        <a:buNone/>
        <a:defRPr sz="32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44528C9-AA6F-4ACB-B25B-84306293CB4F}"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683605352"/>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7C455B-DC5C-4222-B5F6-3F052B40F2F0}" type="datetime1">
              <a:rPr lang="en-US" smtClean="0">
                <a:solidFill>
                  <a:prstClr val="black">
                    <a:tint val="75000"/>
                  </a:prstClr>
                </a:solidFill>
              </a:rPr>
              <a:pPr/>
              <a:t>4/13/2012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EF54BD-F088-4CBA-BA4A-72EC77EB5A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796367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E7E00-1FB7-4183-9755-EEA25FC5D0BB}" type="datetime1">
              <a:rPr lang="en-US" smtClean="0">
                <a:solidFill>
                  <a:prstClr val="black">
                    <a:tint val="75000"/>
                  </a:prstClr>
                </a:solidFill>
              </a:rPr>
              <a:pPr/>
              <a:t>4/13/2012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B61D9-92A0-44DC-9E3E-B1FE676538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65551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C66C8BAF-90CA-4717-914D-5A55C207A0C9}" type="datetime1">
              <a:rPr lang="en-US" altLang="zh-CN" smtClean="0">
                <a:solidFill>
                  <a:srgbClr val="000000"/>
                </a:solidFill>
              </a:rPr>
              <a:pPr fontAlgn="base">
                <a:spcBef>
                  <a:spcPct val="0"/>
                </a:spcBef>
                <a:spcAft>
                  <a:spcPct val="0"/>
                </a:spcAft>
              </a:pPr>
              <a:t>4/13/2012</a:t>
            </a:fld>
            <a:endParaRPr lang="en-US" altLang="zh-CN"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zh-CN"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897D2EA-E897-4876-9B0B-02A63BC30D66}" type="slidenum">
              <a:rPr lang="zh-CN" altLang="en-US" smtClean="0">
                <a:solidFill>
                  <a:srgbClr val="000000"/>
                </a:solidFill>
              </a:rPr>
              <a:pPr fontAlgn="base">
                <a:spcBef>
                  <a:spcPct val="0"/>
                </a:spcBef>
                <a:spcAft>
                  <a:spcPct val="0"/>
                </a:spcAft>
              </a:pPr>
              <a:t>‹#›</a:t>
            </a:fld>
            <a:endParaRPr lang="en-US" altLang="zh-CN" smtClean="0">
              <a:solidFill>
                <a:srgbClr val="000000"/>
              </a:solidFill>
            </a:endParaRPr>
          </a:p>
        </p:txBody>
      </p:sp>
    </p:spTree>
    <p:extLst>
      <p:ext uri="{BB962C8B-B14F-4D97-AF65-F5344CB8AC3E}">
        <p14:creationId xmlns:p14="http://schemas.microsoft.com/office/powerpoint/2010/main" val="3204384999"/>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ea typeface="宋体" pitchFamily="2" charset="-122"/>
        </a:defRPr>
      </a:lvl2pPr>
      <a:lvl3pPr algn="ctr" rtl="0" fontAlgn="base">
        <a:spcBef>
          <a:spcPct val="0"/>
        </a:spcBef>
        <a:spcAft>
          <a:spcPct val="0"/>
        </a:spcAft>
        <a:defRPr sz="4400">
          <a:solidFill>
            <a:schemeClr val="tx2"/>
          </a:solidFill>
          <a:latin typeface="Times New Roman" pitchFamily="18" charset="0"/>
          <a:ea typeface="宋体" pitchFamily="2" charset="-122"/>
        </a:defRPr>
      </a:lvl3pPr>
      <a:lvl4pPr algn="ctr" rtl="0" fontAlgn="base">
        <a:spcBef>
          <a:spcPct val="0"/>
        </a:spcBef>
        <a:spcAft>
          <a:spcPct val="0"/>
        </a:spcAft>
        <a:defRPr sz="4400">
          <a:solidFill>
            <a:schemeClr val="tx2"/>
          </a:solidFill>
          <a:latin typeface="Times New Roman" pitchFamily="18" charset="0"/>
          <a:ea typeface="宋体" pitchFamily="2" charset="-122"/>
        </a:defRPr>
      </a:lvl4pPr>
      <a:lvl5pPr algn="ctr" rtl="0" fontAlgn="base">
        <a:spcBef>
          <a:spcPct val="0"/>
        </a:spcBef>
        <a:spcAft>
          <a:spcPct val="0"/>
        </a:spcAft>
        <a:defRPr sz="4400">
          <a:solidFill>
            <a:schemeClr val="tx2"/>
          </a:solidFill>
          <a:latin typeface="Times New Roman" pitchFamily="18" charset="0"/>
          <a:ea typeface="宋体" pitchFamily="2" charset="-122"/>
        </a:defRPr>
      </a:lvl5pPr>
      <a:lvl6pPr marL="457200" algn="ctr" rtl="0" fontAlgn="base">
        <a:spcBef>
          <a:spcPct val="0"/>
        </a:spcBef>
        <a:spcAft>
          <a:spcPct val="0"/>
        </a:spcAft>
        <a:defRPr sz="4400">
          <a:solidFill>
            <a:schemeClr val="tx2"/>
          </a:solidFill>
          <a:latin typeface="Times New Roman" pitchFamily="18" charset="0"/>
          <a:ea typeface="宋体" pitchFamily="2" charset="-122"/>
        </a:defRPr>
      </a:lvl6pPr>
      <a:lvl7pPr marL="914400" algn="ctr" rtl="0" fontAlgn="base">
        <a:spcBef>
          <a:spcPct val="0"/>
        </a:spcBef>
        <a:spcAft>
          <a:spcPct val="0"/>
        </a:spcAft>
        <a:defRPr sz="4400">
          <a:solidFill>
            <a:schemeClr val="tx2"/>
          </a:solidFill>
          <a:latin typeface="Times New Roman" pitchFamily="18" charset="0"/>
          <a:ea typeface="宋体" pitchFamily="2" charset="-122"/>
        </a:defRPr>
      </a:lvl7pPr>
      <a:lvl8pPr marL="1371600" algn="ctr" rtl="0" fontAlgn="base">
        <a:spcBef>
          <a:spcPct val="0"/>
        </a:spcBef>
        <a:spcAft>
          <a:spcPct val="0"/>
        </a:spcAft>
        <a:defRPr sz="4400">
          <a:solidFill>
            <a:schemeClr val="tx2"/>
          </a:solidFill>
          <a:latin typeface="Times New Roman" pitchFamily="18" charset="0"/>
          <a:ea typeface="宋体" pitchFamily="2" charset="-122"/>
        </a:defRPr>
      </a:lvl8pPr>
      <a:lvl9pPr marL="1828800" algn="ctr" rtl="0" fontAlgn="base">
        <a:spcBef>
          <a:spcPct val="0"/>
        </a:spcBef>
        <a:spcAft>
          <a:spcPct val="0"/>
        </a:spcAft>
        <a:defRPr sz="4400">
          <a:solidFill>
            <a:schemeClr val="tx2"/>
          </a:solidFill>
          <a:latin typeface="Times New Roman" pitchFamily="18"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0C13186F-C3B5-47F2-BFD1-FA38EC8AF1BD}" type="datetime1">
              <a:rPr lang="en-US" altLang="zh-CN" smtClean="0">
                <a:solidFill>
                  <a:srgbClr val="000000"/>
                </a:solidFill>
              </a:rPr>
              <a:pPr fontAlgn="base">
                <a:spcBef>
                  <a:spcPct val="0"/>
                </a:spcBef>
                <a:spcAft>
                  <a:spcPct val="0"/>
                </a:spcAft>
              </a:pPr>
              <a:t>4/13/2012</a:t>
            </a:fld>
            <a:endParaRPr lang="en-US" altLang="zh-CN"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zh-CN"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828108A-6143-46CD-BB3A-FE4D2D8CBA8A}" type="slidenum">
              <a:rPr lang="zh-CN" altLang="en-US" smtClean="0">
                <a:solidFill>
                  <a:srgbClr val="000000"/>
                </a:solidFill>
              </a:rPr>
              <a:pPr fontAlgn="base">
                <a:spcBef>
                  <a:spcPct val="0"/>
                </a:spcBef>
                <a:spcAft>
                  <a:spcPct val="0"/>
                </a:spcAft>
              </a:pPr>
              <a:t>‹#›</a:t>
            </a:fld>
            <a:endParaRPr lang="en-US" altLang="zh-CN" smtClean="0">
              <a:solidFill>
                <a:srgbClr val="000000"/>
              </a:solidFill>
            </a:endParaRPr>
          </a:p>
        </p:txBody>
      </p:sp>
    </p:spTree>
    <p:extLst>
      <p:ext uri="{BB962C8B-B14F-4D97-AF65-F5344CB8AC3E}">
        <p14:creationId xmlns:p14="http://schemas.microsoft.com/office/powerpoint/2010/main" val="484785906"/>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ea typeface="宋体" pitchFamily="2" charset="-122"/>
        </a:defRPr>
      </a:lvl2pPr>
      <a:lvl3pPr algn="ctr" rtl="0" fontAlgn="base">
        <a:spcBef>
          <a:spcPct val="0"/>
        </a:spcBef>
        <a:spcAft>
          <a:spcPct val="0"/>
        </a:spcAft>
        <a:defRPr sz="4400">
          <a:solidFill>
            <a:schemeClr val="tx2"/>
          </a:solidFill>
          <a:latin typeface="Times New Roman" pitchFamily="18" charset="0"/>
          <a:ea typeface="宋体" pitchFamily="2" charset="-122"/>
        </a:defRPr>
      </a:lvl3pPr>
      <a:lvl4pPr algn="ctr" rtl="0" fontAlgn="base">
        <a:spcBef>
          <a:spcPct val="0"/>
        </a:spcBef>
        <a:spcAft>
          <a:spcPct val="0"/>
        </a:spcAft>
        <a:defRPr sz="4400">
          <a:solidFill>
            <a:schemeClr val="tx2"/>
          </a:solidFill>
          <a:latin typeface="Times New Roman" pitchFamily="18" charset="0"/>
          <a:ea typeface="宋体" pitchFamily="2" charset="-122"/>
        </a:defRPr>
      </a:lvl4pPr>
      <a:lvl5pPr algn="ctr" rtl="0" fontAlgn="base">
        <a:spcBef>
          <a:spcPct val="0"/>
        </a:spcBef>
        <a:spcAft>
          <a:spcPct val="0"/>
        </a:spcAft>
        <a:defRPr sz="4400">
          <a:solidFill>
            <a:schemeClr val="tx2"/>
          </a:solidFill>
          <a:latin typeface="Times New Roman" pitchFamily="18" charset="0"/>
          <a:ea typeface="宋体" pitchFamily="2" charset="-122"/>
        </a:defRPr>
      </a:lvl5pPr>
      <a:lvl6pPr marL="457200" algn="ctr" rtl="0" fontAlgn="base">
        <a:spcBef>
          <a:spcPct val="0"/>
        </a:spcBef>
        <a:spcAft>
          <a:spcPct val="0"/>
        </a:spcAft>
        <a:defRPr sz="4400">
          <a:solidFill>
            <a:schemeClr val="tx2"/>
          </a:solidFill>
          <a:latin typeface="Times New Roman" pitchFamily="18" charset="0"/>
          <a:ea typeface="宋体" pitchFamily="2" charset="-122"/>
        </a:defRPr>
      </a:lvl6pPr>
      <a:lvl7pPr marL="914400" algn="ctr" rtl="0" fontAlgn="base">
        <a:spcBef>
          <a:spcPct val="0"/>
        </a:spcBef>
        <a:spcAft>
          <a:spcPct val="0"/>
        </a:spcAft>
        <a:defRPr sz="4400">
          <a:solidFill>
            <a:schemeClr val="tx2"/>
          </a:solidFill>
          <a:latin typeface="Times New Roman" pitchFamily="18" charset="0"/>
          <a:ea typeface="宋体" pitchFamily="2" charset="-122"/>
        </a:defRPr>
      </a:lvl7pPr>
      <a:lvl8pPr marL="1371600" algn="ctr" rtl="0" fontAlgn="base">
        <a:spcBef>
          <a:spcPct val="0"/>
        </a:spcBef>
        <a:spcAft>
          <a:spcPct val="0"/>
        </a:spcAft>
        <a:defRPr sz="4400">
          <a:solidFill>
            <a:schemeClr val="tx2"/>
          </a:solidFill>
          <a:latin typeface="Times New Roman" pitchFamily="18" charset="0"/>
          <a:ea typeface="宋体" pitchFamily="2" charset="-122"/>
        </a:defRPr>
      </a:lvl8pPr>
      <a:lvl9pPr marL="1828800" algn="ctr" rtl="0" fontAlgn="base">
        <a:spcBef>
          <a:spcPct val="0"/>
        </a:spcBef>
        <a:spcAft>
          <a:spcPct val="0"/>
        </a:spcAft>
        <a:defRPr sz="4400">
          <a:solidFill>
            <a:schemeClr val="tx2"/>
          </a:solidFill>
          <a:latin typeface="Times New Roman" pitchFamily="18"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33ABE94-F3E1-4C37-AB38-68EE7CA91260}" type="datetime1">
              <a:rPr lang="en-US" smtClean="0">
                <a:solidFill>
                  <a:prstClr val="black">
                    <a:tint val="75000"/>
                  </a:prstClr>
                </a:solidFill>
              </a:rPr>
              <a:pPr defTabSz="457200"/>
              <a:t>4/13/2012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7F87367-6280-9F4C-A282-118318876811}"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775877704"/>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A7A6B2D-FAB3-4382-BAF3-A6FEF500B845}" type="datetime1">
              <a:rPr lang="en-US" smtClean="0">
                <a:solidFill>
                  <a:prstClr val="black">
                    <a:tint val="75000"/>
                  </a:prstClr>
                </a:solidFill>
              </a:rPr>
              <a:pPr defTabSz="457200"/>
              <a:t>4/13/2012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B41264F-7FEF-0347-B82F-2A66F4DFB30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284265332"/>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2681FCC-7465-413E-8ABB-22F6AC14C0BF}" type="datetime1">
              <a:rPr lang="en-US" smtClean="0">
                <a:solidFill>
                  <a:prstClr val="black">
                    <a:tint val="75000"/>
                  </a:prstClr>
                </a:solidFill>
              </a:rPr>
              <a:pPr defTabSz="457200"/>
              <a:t>4/13/2012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B41264F-7FEF-0347-B82F-2A66F4DFB30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38294181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pitchFamily="-109" charset="0"/>
                <a:ea typeface="ＭＳ Ｐゴシック" pitchFamily="-109" charset="-128"/>
                <a:cs typeface="ＭＳ Ｐゴシック" pitchFamily="-109" charset="-128"/>
              </a:defRPr>
            </a:lvl1pPr>
          </a:lstStyle>
          <a:p>
            <a:pPr fontAlgn="base">
              <a:spcBef>
                <a:spcPct val="0"/>
              </a:spcBef>
              <a:spcAft>
                <a:spcPct val="0"/>
              </a:spcAft>
              <a:defRPr/>
            </a:pPr>
            <a:fld id="{0D998C25-1D81-4318-83C1-EFFF4D2CB0E1}" type="datetime1">
              <a:rPr lang="en-US" smtClean="0">
                <a:solidFill>
                  <a:srgbClr val="000000"/>
                </a:solidFill>
              </a:rPr>
              <a:pPr fontAlgn="base">
                <a:spcBef>
                  <a:spcPct val="0"/>
                </a:spcBef>
                <a:spcAft>
                  <a:spcPct val="0"/>
                </a:spcAft>
                <a:defRPr/>
              </a:pPr>
              <a:t>4/13/2012</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pitchFamily="-109" charset="0"/>
                <a:ea typeface="ＭＳ Ｐゴシック" pitchFamily="-109" charset="-128"/>
                <a:cs typeface="ＭＳ Ｐゴシック" pitchFamily="-109" charset="-128"/>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vl1pPr>
          </a:lstStyle>
          <a:p>
            <a:pPr fontAlgn="base">
              <a:spcBef>
                <a:spcPct val="0"/>
              </a:spcBef>
              <a:spcAft>
                <a:spcPct val="0"/>
              </a:spcAft>
              <a:defRPr/>
            </a:pPr>
            <a:fld id="{76D3FCB4-54F8-5E45-9B6F-EEA7A70AD2D9}"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250700958"/>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1.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81.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28.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28.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8.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19.xml"/><Relationship Id="rId1" Type="http://schemas.openxmlformats.org/officeDocument/2006/relationships/slideLayout" Target="../slideLayouts/slideLayout53.xml"/><Relationship Id="rId6" Type="http://schemas.openxmlformats.org/officeDocument/2006/relationships/image" Target="../media/image46.wmf"/><Relationship Id="rId5" Type="http://schemas.openxmlformats.org/officeDocument/2006/relationships/image" Target="../media/image45.gif"/><Relationship Id="rId4" Type="http://schemas.openxmlformats.org/officeDocument/2006/relationships/image" Target="../media/image44.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7.wmf"/><Relationship Id="rId1" Type="http://schemas.openxmlformats.org/officeDocument/2006/relationships/slideLayout" Target="../slideLayouts/slideLayout7.xml"/><Relationship Id="rId4" Type="http://schemas.openxmlformats.org/officeDocument/2006/relationships/image" Target="../media/image48.wmf"/></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97.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9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3.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44.xml"/></Relationships>
</file>

<file path=ppt/slides/_rels/slide3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4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5.xml"/><Relationship Id="rId1" Type="http://schemas.openxmlformats.org/officeDocument/2006/relationships/vmlDrawing" Target="../drawings/vmlDrawing1.vml"/><Relationship Id="rId5" Type="http://schemas.openxmlformats.org/officeDocument/2006/relationships/image" Target="../media/image56.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0.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962" name="Rectangle 2"/>
          <p:cNvSpPr>
            <a:spLocks noGrp="1" noRot="1" noChangeArrowheads="1"/>
          </p:cNvSpPr>
          <p:nvPr>
            <p:ph type="ctrTitle"/>
          </p:nvPr>
        </p:nvSpPr>
        <p:spPr>
          <a:xfrm>
            <a:off x="755576" y="764704"/>
            <a:ext cx="7812360" cy="1752600"/>
          </a:xfrm>
        </p:spPr>
        <p:txBody>
          <a:bodyPr/>
          <a:lstStyle/>
          <a:p>
            <a:pPr eaLnBrk="1" hangingPunct="1"/>
            <a:r>
              <a:rPr lang="en-US" altLang="zh-CN" sz="2400" dirty="0" smtClean="0">
                <a:solidFill>
                  <a:srgbClr val="3333CC"/>
                </a:solidFill>
              </a:rPr>
              <a:t>Recent </a:t>
            </a:r>
            <a:r>
              <a:rPr lang="en-US" altLang="zh-CN" sz="2400" dirty="0">
                <a:solidFill>
                  <a:srgbClr val="3333CC"/>
                </a:solidFill>
              </a:rPr>
              <a:t>Progress on Soundings and Derived </a:t>
            </a:r>
            <a:r>
              <a:rPr lang="en-US" altLang="zh-CN" sz="2400" dirty="0" smtClean="0">
                <a:solidFill>
                  <a:srgbClr val="3333CC"/>
                </a:solidFill>
              </a:rPr>
              <a:t>Parameters such as Total Precipitable Water vapor</a:t>
            </a:r>
            <a:r>
              <a:rPr lang="en-US" sz="2400" b="1" dirty="0" smtClean="0">
                <a:solidFill>
                  <a:srgbClr val="3333CC"/>
                </a:solidFill>
              </a:rPr>
              <a:t> </a:t>
            </a:r>
          </a:p>
        </p:txBody>
      </p:sp>
      <p:sp>
        <p:nvSpPr>
          <p:cNvPr id="168963" name="Rectangle 3"/>
          <p:cNvSpPr>
            <a:spLocks noGrp="1" noRot="1" noChangeArrowheads="1"/>
          </p:cNvSpPr>
          <p:nvPr>
            <p:ph type="subTitle" idx="1"/>
          </p:nvPr>
        </p:nvSpPr>
        <p:spPr>
          <a:xfrm>
            <a:off x="107504" y="2371006"/>
            <a:ext cx="9036496" cy="3146226"/>
          </a:xfrm>
        </p:spPr>
        <p:txBody>
          <a:bodyPr/>
          <a:lstStyle/>
          <a:p>
            <a:pPr lvl="0" eaLnBrk="1" hangingPunct="1">
              <a:lnSpc>
                <a:spcPct val="80000"/>
              </a:lnSpc>
              <a:buClr>
                <a:srgbClr val="FF6600"/>
              </a:buClr>
            </a:pPr>
            <a:r>
              <a:rPr lang="en-US" altLang="zh-CN" sz="2000" dirty="0" smtClean="0"/>
              <a:t>Tim Schmit</a:t>
            </a:r>
            <a:r>
              <a:rPr lang="en-US" altLang="zh-CN" sz="2000" baseline="30000" dirty="0"/>
              <a:t>1</a:t>
            </a:r>
            <a:r>
              <a:rPr lang="en-US" altLang="zh-CN" sz="2000" dirty="0" smtClean="0"/>
              <a:t>, Jun Li</a:t>
            </a:r>
            <a:r>
              <a:rPr lang="en-US" altLang="zh-CN" sz="2000" baseline="30000" dirty="0">
                <a:solidFill>
                  <a:srgbClr val="000000"/>
                </a:solidFill>
              </a:rPr>
              <a:t>2</a:t>
            </a:r>
            <a:r>
              <a:rPr lang="en-US" altLang="zh-CN" sz="2000" dirty="0" smtClean="0">
                <a:solidFill>
                  <a:srgbClr val="000000"/>
                </a:solidFill>
              </a:rPr>
              <a:t>, and Chris </a:t>
            </a:r>
            <a:r>
              <a:rPr lang="en-US" altLang="zh-CN" sz="2000" dirty="0" smtClean="0">
                <a:solidFill>
                  <a:srgbClr val="000000"/>
                </a:solidFill>
              </a:rPr>
              <a:t>Barnet</a:t>
            </a:r>
            <a:r>
              <a:rPr lang="en-US" altLang="zh-CN" sz="2000" baseline="30000" dirty="0" smtClean="0">
                <a:solidFill>
                  <a:srgbClr val="000000"/>
                </a:solidFill>
              </a:rPr>
              <a:t>1</a:t>
            </a:r>
            <a:r>
              <a:rPr lang="en-US" altLang="zh-CN" sz="2000" dirty="0" smtClean="0">
                <a:solidFill>
                  <a:srgbClr val="000000"/>
                </a:solidFill>
              </a:rPr>
              <a:t> </a:t>
            </a:r>
            <a:endParaRPr lang="en-US" altLang="zh-CN" sz="2000" dirty="0">
              <a:solidFill>
                <a:srgbClr val="000000"/>
              </a:solidFill>
            </a:endParaRPr>
          </a:p>
          <a:p>
            <a:pPr lvl="0" eaLnBrk="1" hangingPunct="1">
              <a:lnSpc>
                <a:spcPct val="80000"/>
              </a:lnSpc>
              <a:buClr>
                <a:srgbClr val="FF6600"/>
              </a:buClr>
            </a:pPr>
            <a:endParaRPr lang="en-US" altLang="zh-CN" sz="2000" dirty="0" smtClean="0"/>
          </a:p>
          <a:p>
            <a:pPr eaLnBrk="1" hangingPunct="1">
              <a:lnSpc>
                <a:spcPct val="80000"/>
              </a:lnSpc>
            </a:pPr>
            <a:endParaRPr lang="en-US" altLang="zh-CN" sz="1800" dirty="0" smtClean="0"/>
          </a:p>
          <a:p>
            <a:pPr eaLnBrk="1" hangingPunct="1">
              <a:lnSpc>
                <a:spcPct val="80000"/>
              </a:lnSpc>
            </a:pPr>
            <a:endParaRPr lang="en-US" altLang="zh-CN" sz="1800" dirty="0" smtClean="0"/>
          </a:p>
          <a:p>
            <a:pPr eaLnBrk="1" hangingPunct="1">
              <a:lnSpc>
                <a:spcPct val="80000"/>
              </a:lnSpc>
            </a:pPr>
            <a:r>
              <a:rPr lang="en-US" altLang="zh-CN" sz="1400" baseline="30000" dirty="0" smtClean="0"/>
              <a:t>1</a:t>
            </a:r>
            <a:r>
              <a:rPr lang="en-US" altLang="zh-CN" sz="1400" dirty="0" smtClean="0"/>
              <a:t> Center for Satellite Applications and Research, NESDIS/NOAA</a:t>
            </a:r>
          </a:p>
          <a:p>
            <a:pPr eaLnBrk="1" hangingPunct="1">
              <a:lnSpc>
                <a:spcPct val="80000"/>
              </a:lnSpc>
            </a:pPr>
            <a:r>
              <a:rPr lang="en-US" altLang="zh-CN" sz="1400" baseline="30000" dirty="0" smtClean="0"/>
              <a:t>2</a:t>
            </a:r>
            <a:r>
              <a:rPr lang="en-US" altLang="zh-CN" sz="1400" dirty="0" smtClean="0"/>
              <a:t> University of Wisconsin-Madison, CIMSS</a:t>
            </a:r>
          </a:p>
          <a:p>
            <a:pPr eaLnBrk="1" hangingPunct="1">
              <a:lnSpc>
                <a:spcPct val="80000"/>
              </a:lnSpc>
            </a:pPr>
            <a:r>
              <a:rPr lang="en-US" altLang="zh-CN" sz="1800" dirty="0">
                <a:solidFill>
                  <a:srgbClr val="0000FF"/>
                </a:solidFill>
              </a:rPr>
              <a:t> </a:t>
            </a:r>
            <a:endParaRPr lang="en-US" altLang="zh-CN" sz="1800" dirty="0" smtClean="0">
              <a:solidFill>
                <a:srgbClr val="0000FF"/>
              </a:solidFill>
            </a:endParaRPr>
          </a:p>
          <a:p>
            <a:pPr eaLnBrk="1" hangingPunct="1">
              <a:lnSpc>
                <a:spcPct val="80000"/>
              </a:lnSpc>
            </a:pPr>
            <a:endParaRPr lang="en-US" altLang="zh-CN" sz="1600" dirty="0" smtClean="0">
              <a:solidFill>
                <a:srgbClr val="0000FF"/>
              </a:solidFill>
            </a:endParaRPr>
          </a:p>
          <a:p>
            <a:pPr eaLnBrk="1" hangingPunct="1">
              <a:lnSpc>
                <a:spcPct val="80000"/>
              </a:lnSpc>
            </a:pPr>
            <a:endParaRPr lang="en-US" altLang="zh-CN" sz="1400" dirty="0">
              <a:solidFill>
                <a:srgbClr val="0000FF"/>
              </a:solidFill>
            </a:endParaRPr>
          </a:p>
          <a:p>
            <a:pPr eaLnBrk="1" hangingPunct="1">
              <a:lnSpc>
                <a:spcPct val="80000"/>
              </a:lnSpc>
            </a:pPr>
            <a:r>
              <a:rPr lang="en-US" altLang="zh-CN" sz="1400" dirty="0" smtClean="0">
                <a:solidFill>
                  <a:srgbClr val="0000FF"/>
                </a:solidFill>
              </a:rPr>
              <a:t>NOAA Science Week</a:t>
            </a:r>
          </a:p>
          <a:p>
            <a:pPr eaLnBrk="1" hangingPunct="1">
              <a:lnSpc>
                <a:spcPct val="80000"/>
              </a:lnSpc>
            </a:pPr>
            <a:r>
              <a:rPr lang="en-US" altLang="zh-CN" sz="1400" dirty="0">
                <a:solidFill>
                  <a:srgbClr val="0000FF"/>
                </a:solidFill>
              </a:rPr>
              <a:t>30 April – 04 May </a:t>
            </a:r>
            <a:r>
              <a:rPr lang="en-US" altLang="zh-CN" sz="1400" dirty="0" smtClean="0">
                <a:solidFill>
                  <a:srgbClr val="0000FF"/>
                </a:solidFill>
              </a:rPr>
              <a:t>2012</a:t>
            </a:r>
          </a:p>
          <a:p>
            <a:pPr eaLnBrk="1" hangingPunct="1">
              <a:lnSpc>
                <a:spcPct val="80000"/>
              </a:lnSpc>
            </a:pPr>
            <a:r>
              <a:rPr lang="en-US" altLang="zh-CN" sz="1400" dirty="0" smtClean="0">
                <a:solidFill>
                  <a:srgbClr val="0000FF"/>
                </a:solidFill>
              </a:rPr>
              <a:t>NWS </a:t>
            </a:r>
            <a:r>
              <a:rPr lang="en-US" altLang="zh-CN" sz="1400" dirty="0">
                <a:solidFill>
                  <a:srgbClr val="0000FF"/>
                </a:solidFill>
              </a:rPr>
              <a:t>Training Center in Kansas City, </a:t>
            </a:r>
            <a:r>
              <a:rPr lang="en-US" altLang="zh-CN" sz="1400" dirty="0" smtClean="0">
                <a:solidFill>
                  <a:srgbClr val="0000FF"/>
                </a:solidFill>
              </a:rPr>
              <a:t>MO</a:t>
            </a:r>
            <a:endParaRPr lang="en-US" altLang="zh-CN" sz="1800" dirty="0" smtClean="0">
              <a:solidFill>
                <a:srgbClr val="0000FF"/>
              </a:solidFill>
            </a:endParaRPr>
          </a:p>
        </p:txBody>
      </p:sp>
      <p:pic>
        <p:nvPicPr>
          <p:cNvPr id="5" name="Picture 4" descr="cimss_for_engraving_cr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0487" y="5733256"/>
            <a:ext cx="1524001" cy="10361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WideBannerLef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6021288"/>
            <a:ext cx="4953000" cy="65087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D7BB0DB6-34F5-4186-8E8E-98F78FC65B7E}" type="slidenum">
              <a:rPr lang="en-US" altLang="zh-CN" smtClean="0"/>
              <a:pPr>
                <a:defRPr/>
              </a:pPr>
              <a:t>1</a:t>
            </a:fld>
            <a:endParaRPr lang="en-US" altLang="zh-CN"/>
          </a:p>
        </p:txBody>
      </p:sp>
      <p:pic>
        <p:nvPicPr>
          <p:cNvPr id="8" name="Picture 8" descr="GOES-R NOAA-NASA Approved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38" y="44624"/>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5718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Content Placeholder 4" descr="Description: Tpw_comparison_mwr_gfs_1hr.png"/>
          <p:cNvPicPr>
            <a:picLocks noGrp="1" noChangeAspect="1" noChangeArrowheads="1"/>
          </p:cNvPicPr>
          <p:nvPr/>
        </p:nvPicPr>
        <p:blipFill>
          <a:blip r:embed="rId3" cstate="print">
            <a:extLst>
              <a:ext uri="{28A0092B-C50C-407E-A947-70E740481C1C}">
                <a14:useLocalDpi xmlns:a14="http://schemas.microsoft.com/office/drawing/2010/main" val="0"/>
              </a:ext>
            </a:extLst>
          </a:blip>
          <a:srcRect t="1006" b="1479"/>
          <a:stretch>
            <a:fillRect/>
          </a:stretch>
        </p:blipFill>
        <p:spPr bwMode="auto">
          <a:xfrm>
            <a:off x="609600" y="523875"/>
            <a:ext cx="36576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Content Placeholder 4" descr="Description: Tpw_comparison_mwr_li_regw_1hr.png"/>
          <p:cNvPicPr>
            <a:picLocks noGrp="1" noChangeAspect="1" noChangeArrowheads="1"/>
          </p:cNvPicPr>
          <p:nvPr/>
        </p:nvPicPr>
        <p:blipFill>
          <a:blip r:embed="rId4" cstate="print">
            <a:extLst>
              <a:ext uri="{28A0092B-C50C-407E-A947-70E740481C1C}">
                <a14:useLocalDpi xmlns:a14="http://schemas.microsoft.com/office/drawing/2010/main" val="0"/>
              </a:ext>
            </a:extLst>
          </a:blip>
          <a:srcRect t="1974" b="1479"/>
          <a:stretch>
            <a:fillRect/>
          </a:stretch>
        </p:blipFill>
        <p:spPr bwMode="auto">
          <a:xfrm>
            <a:off x="4038600" y="552450"/>
            <a:ext cx="36576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5" descr="Description: Macintosh HD:Users:zli:research:goes:tpw_cmp_mwr:201008TO201103:Tpw_comparison_mwr_goesr_1h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32766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3384334384"/>
              </p:ext>
            </p:extLst>
          </p:nvPr>
        </p:nvGraphicFramePr>
        <p:xfrm>
          <a:off x="4343400" y="3657600"/>
          <a:ext cx="3829000" cy="2392680"/>
        </p:xfrm>
        <a:graphic>
          <a:graphicData uri="http://schemas.openxmlformats.org/drawingml/2006/table">
            <a:tbl>
              <a:tblPr firstRow="1" bandRow="1">
                <a:tableStyleId>{22838BEF-8BB2-4498-84A7-C5851F593DF1}</a:tableStyleId>
              </a:tblPr>
              <a:tblGrid>
                <a:gridCol w="1162696"/>
                <a:gridCol w="882526"/>
                <a:gridCol w="988962"/>
                <a:gridCol w="794816"/>
              </a:tblGrid>
              <a:tr h="370840">
                <a:tc>
                  <a:txBody>
                    <a:bodyPr/>
                    <a:lstStyle/>
                    <a:p>
                      <a:r>
                        <a:rPr lang="en-US" dirty="0" smtClean="0"/>
                        <a:t>TPW (mm)</a:t>
                      </a:r>
                      <a:endParaRPr lang="en-US" dirty="0"/>
                    </a:p>
                  </a:txBody>
                  <a:tcPr/>
                </a:tc>
                <a:tc>
                  <a:txBody>
                    <a:bodyPr/>
                    <a:lstStyle/>
                    <a:p>
                      <a:r>
                        <a:rPr lang="en-US" dirty="0" smtClean="0"/>
                        <a:t>Mean</a:t>
                      </a:r>
                      <a:endParaRPr lang="en-US" dirty="0"/>
                    </a:p>
                  </a:txBody>
                  <a:tcPr/>
                </a:tc>
                <a:tc>
                  <a:txBody>
                    <a:bodyPr/>
                    <a:lstStyle/>
                    <a:p>
                      <a:r>
                        <a:rPr lang="en-US" dirty="0" smtClean="0"/>
                        <a:t>RMSE</a:t>
                      </a:r>
                      <a:endParaRPr lang="en-US" dirty="0"/>
                    </a:p>
                  </a:txBody>
                  <a:tcPr/>
                </a:tc>
                <a:tc>
                  <a:txBody>
                    <a:bodyPr/>
                    <a:lstStyle/>
                    <a:p>
                      <a:r>
                        <a:rPr lang="en-US" dirty="0" smtClean="0"/>
                        <a:t>STD</a:t>
                      </a:r>
                      <a:endParaRPr lang="en-US" dirty="0"/>
                    </a:p>
                  </a:txBody>
                  <a:tcPr/>
                </a:tc>
              </a:tr>
              <a:tr h="370840">
                <a:tc>
                  <a:txBody>
                    <a:bodyPr/>
                    <a:lstStyle/>
                    <a:p>
                      <a:r>
                        <a:rPr lang="en-US" dirty="0" smtClean="0"/>
                        <a:t>GFS</a:t>
                      </a:r>
                      <a:endParaRPr lang="en-US" dirty="0"/>
                    </a:p>
                  </a:txBody>
                  <a:tcPr/>
                </a:tc>
                <a:tc>
                  <a:txBody>
                    <a:bodyPr/>
                    <a:lstStyle/>
                    <a:p>
                      <a:r>
                        <a:rPr lang="en-US" dirty="0" smtClean="0"/>
                        <a:t>0.37</a:t>
                      </a:r>
                      <a:endParaRPr lang="en-US" dirty="0"/>
                    </a:p>
                  </a:txBody>
                  <a:tcPr/>
                </a:tc>
                <a:tc>
                  <a:txBody>
                    <a:bodyPr/>
                    <a:lstStyle/>
                    <a:p>
                      <a:r>
                        <a:rPr lang="en-US" dirty="0" smtClean="0"/>
                        <a:t>1.98</a:t>
                      </a:r>
                      <a:endParaRPr lang="en-US" dirty="0"/>
                    </a:p>
                  </a:txBody>
                  <a:tcPr/>
                </a:tc>
                <a:tc>
                  <a:txBody>
                    <a:bodyPr/>
                    <a:lstStyle/>
                    <a:p>
                      <a:r>
                        <a:rPr lang="en-US" dirty="0" smtClean="0"/>
                        <a:t>1.95</a:t>
                      </a:r>
                      <a:endParaRPr lang="en-US" dirty="0"/>
                    </a:p>
                  </a:txBody>
                  <a:tcPr/>
                </a:tc>
              </a:tr>
              <a:tr h="370840">
                <a:tc>
                  <a:txBody>
                    <a:bodyPr/>
                    <a:lstStyle/>
                    <a:p>
                      <a:r>
                        <a:rPr lang="en-US" dirty="0" smtClean="0"/>
                        <a:t>Li</a:t>
                      </a:r>
                      <a:r>
                        <a:rPr lang="en-US" baseline="0" dirty="0" smtClean="0"/>
                        <a:t> ALG</a:t>
                      </a:r>
                      <a:endParaRPr lang="en-US" dirty="0"/>
                    </a:p>
                  </a:txBody>
                  <a:tcPr/>
                </a:tc>
                <a:tc>
                  <a:txBody>
                    <a:bodyPr/>
                    <a:lstStyle/>
                    <a:p>
                      <a:r>
                        <a:rPr lang="en-US" dirty="0" smtClean="0"/>
                        <a:t>0.47</a:t>
                      </a:r>
                      <a:endParaRPr lang="en-US" dirty="0"/>
                    </a:p>
                  </a:txBody>
                  <a:tcPr/>
                </a:tc>
                <a:tc>
                  <a:txBody>
                    <a:bodyPr/>
                    <a:lstStyle/>
                    <a:p>
                      <a:r>
                        <a:rPr lang="en-US" dirty="0" smtClean="0"/>
                        <a:t>1.90</a:t>
                      </a:r>
                      <a:endParaRPr lang="en-US" dirty="0"/>
                    </a:p>
                  </a:txBody>
                  <a:tcPr/>
                </a:tc>
                <a:tc>
                  <a:txBody>
                    <a:bodyPr/>
                    <a:lstStyle/>
                    <a:p>
                      <a:r>
                        <a:rPr lang="en-US" dirty="0" smtClean="0"/>
                        <a:t>1.85</a:t>
                      </a:r>
                      <a:endParaRPr lang="en-US" dirty="0"/>
                    </a:p>
                  </a:txBody>
                  <a:tcPr/>
                </a:tc>
              </a:tr>
              <a:tr h="370840">
                <a:tc>
                  <a:txBody>
                    <a:bodyPr/>
                    <a:lstStyle/>
                    <a:p>
                      <a:r>
                        <a:rPr lang="en-US" b="1" dirty="0" smtClean="0">
                          <a:solidFill>
                            <a:srgbClr val="FF0000"/>
                          </a:solidFill>
                        </a:rPr>
                        <a:t>GOES-R</a:t>
                      </a:r>
                      <a:r>
                        <a:rPr lang="en-US" b="1" baseline="0" dirty="0" smtClean="0">
                          <a:solidFill>
                            <a:srgbClr val="FF0000"/>
                          </a:solidFill>
                        </a:rPr>
                        <a:t> ALG</a:t>
                      </a:r>
                      <a:endParaRPr lang="en-US" b="1" dirty="0">
                        <a:solidFill>
                          <a:srgbClr val="FF0000"/>
                        </a:solidFill>
                      </a:endParaRPr>
                    </a:p>
                  </a:txBody>
                  <a:tcPr/>
                </a:tc>
                <a:tc>
                  <a:txBody>
                    <a:bodyPr/>
                    <a:lstStyle/>
                    <a:p>
                      <a:r>
                        <a:rPr lang="en-US" b="1" dirty="0" smtClean="0">
                          <a:solidFill>
                            <a:srgbClr val="FF0000"/>
                          </a:solidFill>
                        </a:rPr>
                        <a:t>0.10</a:t>
                      </a:r>
                      <a:endParaRPr lang="en-US" b="1" dirty="0">
                        <a:solidFill>
                          <a:srgbClr val="FF0000"/>
                        </a:solidFill>
                      </a:endParaRPr>
                    </a:p>
                  </a:txBody>
                  <a:tcPr/>
                </a:tc>
                <a:tc>
                  <a:txBody>
                    <a:bodyPr/>
                    <a:lstStyle/>
                    <a:p>
                      <a:r>
                        <a:rPr lang="en-US" b="1" dirty="0" smtClean="0">
                          <a:solidFill>
                            <a:srgbClr val="FF0000"/>
                          </a:solidFill>
                        </a:rPr>
                        <a:t>1.66</a:t>
                      </a:r>
                      <a:endParaRPr lang="en-US" b="1" dirty="0">
                        <a:solidFill>
                          <a:srgbClr val="FF0000"/>
                        </a:solidFill>
                      </a:endParaRPr>
                    </a:p>
                  </a:txBody>
                  <a:tcPr/>
                </a:tc>
                <a:tc>
                  <a:txBody>
                    <a:bodyPr/>
                    <a:lstStyle/>
                    <a:p>
                      <a:r>
                        <a:rPr lang="en-US" b="1" dirty="0" smtClean="0">
                          <a:solidFill>
                            <a:srgbClr val="FF0000"/>
                          </a:solidFill>
                        </a:rPr>
                        <a:t>1.66</a:t>
                      </a:r>
                      <a:endParaRPr lang="en-US" b="1" dirty="0">
                        <a:solidFill>
                          <a:srgbClr val="FF0000"/>
                        </a:solidFill>
                      </a:endParaRPr>
                    </a:p>
                  </a:txBody>
                  <a:tcPr/>
                </a:tc>
              </a:tr>
              <a:tr h="370840">
                <a:tc>
                  <a:txBody>
                    <a:bodyPr/>
                    <a:lstStyle/>
                    <a:p>
                      <a:r>
                        <a:rPr lang="en-US" b="0" dirty="0" smtClean="0">
                          <a:solidFill>
                            <a:schemeClr val="tx1"/>
                          </a:solidFill>
                        </a:rPr>
                        <a:t>Spec</a:t>
                      </a:r>
                      <a:endParaRPr lang="en-US" b="0" dirty="0">
                        <a:solidFill>
                          <a:schemeClr val="tx1"/>
                        </a:solidFill>
                      </a:endParaRPr>
                    </a:p>
                  </a:txBody>
                  <a:tcPr/>
                </a:tc>
                <a:tc>
                  <a:txBody>
                    <a:bodyPr/>
                    <a:lstStyle/>
                    <a:p>
                      <a:r>
                        <a:rPr lang="en-US" b="0" dirty="0" smtClean="0">
                          <a:solidFill>
                            <a:schemeClr val="tx1"/>
                          </a:solidFill>
                        </a:rPr>
                        <a:t>1.00</a:t>
                      </a:r>
                      <a:endParaRPr lang="en-US" b="0" dirty="0">
                        <a:solidFill>
                          <a:schemeClr val="tx1"/>
                        </a:solidFill>
                      </a:endParaRPr>
                    </a:p>
                  </a:txBody>
                  <a:tcPr/>
                </a:tc>
                <a:tc>
                  <a:txBody>
                    <a:bodyPr/>
                    <a:lstStyle/>
                    <a:p>
                      <a:endParaRPr lang="en-US" b="0" dirty="0">
                        <a:solidFill>
                          <a:schemeClr val="tx1"/>
                        </a:solidFill>
                      </a:endParaRPr>
                    </a:p>
                  </a:txBody>
                  <a:tcPr/>
                </a:tc>
                <a:tc>
                  <a:txBody>
                    <a:bodyPr/>
                    <a:lstStyle/>
                    <a:p>
                      <a:r>
                        <a:rPr lang="en-US" b="0" dirty="0" smtClean="0">
                          <a:solidFill>
                            <a:schemeClr val="tx1"/>
                          </a:solidFill>
                        </a:rPr>
                        <a:t>3.00</a:t>
                      </a:r>
                      <a:endParaRPr lang="en-US" b="0" dirty="0">
                        <a:solidFill>
                          <a:schemeClr val="tx1"/>
                        </a:solidFill>
                      </a:endParaRPr>
                    </a:p>
                  </a:txBody>
                  <a:tcPr/>
                </a:tc>
              </a:tr>
            </a:tbl>
          </a:graphicData>
        </a:graphic>
      </p:graphicFrame>
      <p:sp>
        <p:nvSpPr>
          <p:cNvPr id="7" name="TextBox 6"/>
          <p:cNvSpPr txBox="1"/>
          <p:nvPr/>
        </p:nvSpPr>
        <p:spPr>
          <a:xfrm>
            <a:off x="1524000" y="762000"/>
            <a:ext cx="1027782" cy="369332"/>
          </a:xfrm>
          <a:prstGeom prst="rect">
            <a:avLst/>
          </a:prstGeom>
          <a:noFill/>
        </p:spPr>
        <p:txBody>
          <a:bodyPr wrap="none" rtlCol="0">
            <a:spAutoFit/>
          </a:bodyPr>
          <a:lstStyle/>
          <a:p>
            <a:r>
              <a:rPr lang="en-US" dirty="0" smtClean="0"/>
              <a:t>GFS TPW</a:t>
            </a:r>
            <a:endParaRPr lang="en-US" dirty="0"/>
          </a:p>
        </p:txBody>
      </p:sp>
      <p:sp>
        <p:nvSpPr>
          <p:cNvPr id="11" name="TextBox 10"/>
          <p:cNvSpPr txBox="1"/>
          <p:nvPr/>
        </p:nvSpPr>
        <p:spPr>
          <a:xfrm>
            <a:off x="4648200" y="838200"/>
            <a:ext cx="1815369" cy="369332"/>
          </a:xfrm>
          <a:prstGeom prst="rect">
            <a:avLst/>
          </a:prstGeom>
          <a:noFill/>
        </p:spPr>
        <p:txBody>
          <a:bodyPr wrap="none" rtlCol="0">
            <a:spAutoFit/>
          </a:bodyPr>
          <a:lstStyle/>
          <a:p>
            <a:r>
              <a:rPr lang="en-US" dirty="0" smtClean="0"/>
              <a:t>GOES Li ALG TPW</a:t>
            </a:r>
            <a:endParaRPr lang="en-US" dirty="0"/>
          </a:p>
        </p:txBody>
      </p:sp>
      <p:sp>
        <p:nvSpPr>
          <p:cNvPr id="12" name="TextBox 11"/>
          <p:cNvSpPr txBox="1"/>
          <p:nvPr/>
        </p:nvSpPr>
        <p:spPr>
          <a:xfrm>
            <a:off x="1308831" y="3593068"/>
            <a:ext cx="1860253" cy="369332"/>
          </a:xfrm>
          <a:prstGeom prst="rect">
            <a:avLst/>
          </a:prstGeom>
          <a:noFill/>
        </p:spPr>
        <p:txBody>
          <a:bodyPr wrap="none" rtlCol="0">
            <a:spAutoFit/>
          </a:bodyPr>
          <a:lstStyle/>
          <a:p>
            <a:r>
              <a:rPr lang="en-US" dirty="0" smtClean="0"/>
              <a:t>GOES-R ALG TPW</a:t>
            </a:r>
            <a:endParaRPr lang="en-US" dirty="0"/>
          </a:p>
        </p:txBody>
      </p:sp>
    </p:spTree>
    <p:extLst>
      <p:ext uri="{BB962C8B-B14F-4D97-AF65-F5344CB8AC3E}">
        <p14:creationId xmlns:p14="http://schemas.microsoft.com/office/powerpoint/2010/main" val="2589026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57400" y="228600"/>
            <a:ext cx="5562613" cy="861774"/>
          </a:xfrm>
          <a:prstGeom prst="rect">
            <a:avLst/>
          </a:prstGeom>
          <a:noFill/>
        </p:spPr>
        <p:txBody>
          <a:bodyPr wrap="none" rtlCol="0">
            <a:spAutoFit/>
          </a:bodyPr>
          <a:lstStyle/>
          <a:p>
            <a:r>
              <a:rPr lang="en-US" sz="2500" dirty="0" smtClean="0">
                <a:solidFill>
                  <a:prstClr val="black"/>
                </a:solidFill>
              </a:rPr>
              <a:t>GOES-R algorithm validation with MODIS </a:t>
            </a:r>
          </a:p>
          <a:p>
            <a:r>
              <a:rPr lang="en-US" sz="2500" dirty="0" smtClean="0">
                <a:solidFill>
                  <a:prstClr val="black"/>
                </a:solidFill>
              </a:rPr>
              <a:t>	(2008 Sep. 07 1825 UTC)</a:t>
            </a:r>
            <a:endParaRPr lang="en-US" sz="2500" dirty="0">
              <a:solidFill>
                <a:prstClr val="black"/>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557" r="6442"/>
          <a:stretch/>
        </p:blipFill>
        <p:spPr>
          <a:xfrm>
            <a:off x="4800600" y="3810226"/>
            <a:ext cx="3181886" cy="2742974"/>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5999" r="7000"/>
          <a:stretch/>
        </p:blipFill>
        <p:spPr>
          <a:xfrm>
            <a:off x="1161514" y="1066800"/>
            <a:ext cx="3181886" cy="2742974"/>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5999" r="7000"/>
          <a:stretch/>
        </p:blipFill>
        <p:spPr>
          <a:xfrm>
            <a:off x="4742914" y="1034143"/>
            <a:ext cx="3181886" cy="2742974"/>
          </a:xfrm>
          <a:prstGeom prst="rect">
            <a:avLst/>
          </a:prstGeom>
        </p:spPr>
      </p:pic>
      <p:cxnSp>
        <p:nvCxnSpPr>
          <p:cNvPr id="3" name="Straight Connector 2"/>
          <p:cNvCxnSpPr/>
          <p:nvPr/>
        </p:nvCxnSpPr>
        <p:spPr>
          <a:xfrm>
            <a:off x="762000" y="5181713"/>
            <a:ext cx="3733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38400" y="4038600"/>
            <a:ext cx="0" cy="25146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61514" y="4343400"/>
            <a:ext cx="928459" cy="646331"/>
          </a:xfrm>
          <a:prstGeom prst="rect">
            <a:avLst/>
          </a:prstGeom>
          <a:noFill/>
        </p:spPr>
        <p:txBody>
          <a:bodyPr wrap="none" rtlCol="0">
            <a:spAutoFit/>
          </a:bodyPr>
          <a:lstStyle/>
          <a:p>
            <a:r>
              <a:rPr lang="en-US" dirty="0" smtClean="0">
                <a:solidFill>
                  <a:prstClr val="black"/>
                </a:solidFill>
              </a:rPr>
              <a:t>AMSR-E</a:t>
            </a:r>
          </a:p>
          <a:p>
            <a:r>
              <a:rPr lang="en-US" dirty="0" smtClean="0">
                <a:solidFill>
                  <a:prstClr val="black"/>
                </a:solidFill>
              </a:rPr>
              <a:t>GFS</a:t>
            </a:r>
          </a:p>
        </p:txBody>
      </p:sp>
      <p:sp>
        <p:nvSpPr>
          <p:cNvPr id="15" name="TextBox 14"/>
          <p:cNvSpPr txBox="1"/>
          <p:nvPr/>
        </p:nvSpPr>
        <p:spPr>
          <a:xfrm>
            <a:off x="2590800" y="5410200"/>
            <a:ext cx="2146100" cy="646331"/>
          </a:xfrm>
          <a:prstGeom prst="rect">
            <a:avLst/>
          </a:prstGeom>
          <a:noFill/>
        </p:spPr>
        <p:txBody>
          <a:bodyPr wrap="none" rtlCol="0">
            <a:spAutoFit/>
          </a:bodyPr>
          <a:lstStyle/>
          <a:p>
            <a:r>
              <a:rPr lang="en-US" dirty="0" smtClean="0">
                <a:solidFill>
                  <a:prstClr val="black"/>
                </a:solidFill>
              </a:rPr>
              <a:t>AMSR-E</a:t>
            </a:r>
          </a:p>
          <a:p>
            <a:r>
              <a:rPr lang="en-US" dirty="0" smtClean="0">
                <a:solidFill>
                  <a:prstClr val="black"/>
                </a:solidFill>
              </a:rPr>
              <a:t>MODIS (GOES-R LAP)</a:t>
            </a:r>
            <a:endParaRPr lang="en-US" dirty="0">
              <a:solidFill>
                <a:prstClr val="black"/>
              </a:solidFill>
            </a:endParaRPr>
          </a:p>
        </p:txBody>
      </p:sp>
      <p:sp>
        <p:nvSpPr>
          <p:cNvPr id="16" name="TextBox 15"/>
          <p:cNvSpPr txBox="1"/>
          <p:nvPr/>
        </p:nvSpPr>
        <p:spPr>
          <a:xfrm>
            <a:off x="2514600" y="4343400"/>
            <a:ext cx="2144690" cy="646331"/>
          </a:xfrm>
          <a:prstGeom prst="rect">
            <a:avLst/>
          </a:prstGeom>
          <a:noFill/>
        </p:spPr>
        <p:txBody>
          <a:bodyPr wrap="none" rtlCol="0">
            <a:spAutoFit/>
          </a:bodyPr>
          <a:lstStyle/>
          <a:p>
            <a:r>
              <a:rPr lang="en-US" dirty="0" smtClean="0">
                <a:solidFill>
                  <a:prstClr val="black"/>
                </a:solidFill>
              </a:rPr>
              <a:t>AMSR-E</a:t>
            </a:r>
          </a:p>
          <a:p>
            <a:r>
              <a:rPr lang="en-US" dirty="0" smtClean="0">
                <a:solidFill>
                  <a:prstClr val="black"/>
                </a:solidFill>
              </a:rPr>
              <a:t>MODIS (Operational)</a:t>
            </a:r>
            <a:endParaRPr lang="en-US" dirty="0">
              <a:solidFill>
                <a:prstClr val="black"/>
              </a:solidFill>
            </a:endParaRPr>
          </a:p>
        </p:txBody>
      </p:sp>
    </p:spTree>
    <p:extLst>
      <p:ext uri="{BB962C8B-B14F-4D97-AF65-F5344CB8AC3E}">
        <p14:creationId xmlns:p14="http://schemas.microsoft.com/office/powerpoint/2010/main" val="1184700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4397"/>
            <a:ext cx="8496944"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b="1" dirty="0" smtClean="0">
                <a:solidFill>
                  <a:srgbClr val="050AD1"/>
                </a:solidFill>
              </a:rPr>
              <a:t>GOES-R LAP algorithm improves operational MODIS TPW product; the new </a:t>
            </a:r>
          </a:p>
          <a:p>
            <a:r>
              <a:rPr lang="en-US" b="1" dirty="0" smtClean="0">
                <a:solidFill>
                  <a:srgbClr val="050AD1"/>
                </a:solidFill>
              </a:rPr>
              <a:t>MODIS TPW with GOES-R algorithm will be used in 2012 HIW studies</a:t>
            </a:r>
            <a:endParaRPr lang="en-US" b="1" dirty="0">
              <a:solidFill>
                <a:srgbClr val="050AD1"/>
              </a:solidFill>
            </a:endParaRPr>
          </a:p>
        </p:txBody>
      </p:sp>
      <p:grpSp>
        <p:nvGrpSpPr>
          <p:cNvPr id="7" name="Group 6"/>
          <p:cNvGrpSpPr/>
          <p:nvPr/>
        </p:nvGrpSpPr>
        <p:grpSpPr>
          <a:xfrm>
            <a:off x="432049" y="1052736"/>
            <a:ext cx="7668343" cy="5910172"/>
            <a:chOff x="432049" y="1052736"/>
            <a:chExt cx="7668343" cy="5910172"/>
          </a:xfrm>
        </p:grpSpPr>
        <p:pic>
          <p:nvPicPr>
            <p:cNvPr id="1026" name="Picture 2" descr="MODIS_RTVL_prelimin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564" r="49994" b="23611"/>
            <a:stretch/>
          </p:blipFill>
          <p:spPr bwMode="auto">
            <a:xfrm>
              <a:off x="432049" y="1268760"/>
              <a:ext cx="4571999" cy="492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MODIS_RTVL_prelimin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378" t="4564" r="46939" b="23611"/>
            <a:stretch/>
          </p:blipFill>
          <p:spPr bwMode="auto">
            <a:xfrm>
              <a:off x="5249940" y="1052736"/>
              <a:ext cx="294364" cy="5910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MODIS_RTVL_prelimin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046" t="12760" b="29185"/>
            <a:stretch/>
          </p:blipFill>
          <p:spPr bwMode="auto">
            <a:xfrm>
              <a:off x="5472296" y="1268760"/>
              <a:ext cx="2628096" cy="477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p:cNvSpPr txBox="1"/>
          <p:nvPr/>
        </p:nvSpPr>
        <p:spPr>
          <a:xfrm>
            <a:off x="6660232" y="4922004"/>
            <a:ext cx="1274451" cy="523220"/>
          </a:xfrm>
          <a:prstGeom prst="rect">
            <a:avLst/>
          </a:prstGeom>
          <a:noFill/>
        </p:spPr>
        <p:txBody>
          <a:bodyPr wrap="none" rtlCol="0">
            <a:spAutoFit/>
          </a:bodyPr>
          <a:lstStyle/>
          <a:p>
            <a:r>
              <a:rPr lang="en-US" sz="1400" b="1" dirty="0" smtClean="0">
                <a:solidFill>
                  <a:srgbClr val="050AD1"/>
                </a:solidFill>
              </a:rPr>
              <a:t>MYD07</a:t>
            </a:r>
          </a:p>
          <a:p>
            <a:r>
              <a:rPr lang="en-US" sz="1400" b="1" dirty="0" smtClean="0"/>
              <a:t>GOES-R Alg.</a:t>
            </a:r>
            <a:endParaRPr lang="en-US" sz="1400" b="1" dirty="0"/>
          </a:p>
        </p:txBody>
      </p:sp>
      <p:sp>
        <p:nvSpPr>
          <p:cNvPr id="4" name="Slide Number Placeholder 3"/>
          <p:cNvSpPr>
            <a:spLocks noGrp="1"/>
          </p:cNvSpPr>
          <p:nvPr>
            <p:ph type="sldNum" sz="quarter" idx="12"/>
          </p:nvPr>
        </p:nvSpPr>
        <p:spPr/>
        <p:txBody>
          <a:bodyPr/>
          <a:lstStyle/>
          <a:p>
            <a:pPr>
              <a:defRPr/>
            </a:pPr>
            <a:fld id="{B4A2E2CB-8243-4068-BBBD-57F9A1C8DC81}" type="slidenum">
              <a:rPr lang="en-US" altLang="zh-CN" smtClean="0"/>
              <a:pPr>
                <a:defRPr/>
              </a:pPr>
              <a:t>12</a:t>
            </a:fld>
            <a:endParaRPr lang="en-US" altLang="zh-CN"/>
          </a:p>
        </p:txBody>
      </p:sp>
    </p:spTree>
    <p:extLst>
      <p:ext uri="{BB962C8B-B14F-4D97-AF65-F5344CB8AC3E}">
        <p14:creationId xmlns:p14="http://schemas.microsoft.com/office/powerpoint/2010/main" val="3305796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eep_div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32" y="44624"/>
            <a:ext cx="9522520" cy="672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43608" y="5541039"/>
            <a:ext cx="8208912"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200" b="1" dirty="0" smtClean="0">
                <a:solidFill>
                  <a:srgbClr val="050AD1"/>
                </a:solidFill>
              </a:rPr>
              <a:t>In </a:t>
            </a:r>
            <a:r>
              <a:rPr lang="en-US" sz="1200" b="1" dirty="0">
                <a:solidFill>
                  <a:srgbClr val="050AD1"/>
                </a:solidFill>
              </a:rPr>
              <a:t>the </a:t>
            </a:r>
            <a:r>
              <a:rPr lang="en-US" sz="1200" b="1" dirty="0" smtClean="0">
                <a:solidFill>
                  <a:srgbClr val="050AD1"/>
                </a:solidFill>
              </a:rPr>
              <a:t>validation tool, the </a:t>
            </a:r>
            <a:r>
              <a:rPr lang="en-US" sz="1200" b="1" dirty="0">
                <a:solidFill>
                  <a:srgbClr val="050AD1"/>
                </a:solidFill>
              </a:rPr>
              <a:t>following functions are developed:</a:t>
            </a:r>
          </a:p>
          <a:p>
            <a:pPr marL="228600" indent="-228600">
              <a:buAutoNum type="arabicParenBoth"/>
            </a:pPr>
            <a:r>
              <a:rPr lang="en-US" sz="1200" b="1" dirty="0" smtClean="0">
                <a:solidFill>
                  <a:srgbClr val="050AD1"/>
                </a:solidFill>
              </a:rPr>
              <a:t>Once the time </a:t>
            </a:r>
            <a:r>
              <a:rPr lang="en-US" sz="1200" b="1" dirty="0">
                <a:solidFill>
                  <a:srgbClr val="050AD1"/>
                </a:solidFill>
              </a:rPr>
              <a:t>series is </a:t>
            </a:r>
            <a:r>
              <a:rPr lang="en-US" sz="1200" b="1" dirty="0" smtClean="0">
                <a:solidFill>
                  <a:srgbClr val="050AD1"/>
                </a:solidFill>
              </a:rPr>
              <a:t>plotted, </a:t>
            </a:r>
            <a:r>
              <a:rPr lang="en-US" sz="1200" b="1" dirty="0">
                <a:solidFill>
                  <a:srgbClr val="050AD1"/>
                </a:solidFill>
              </a:rPr>
              <a:t>the tool will </a:t>
            </a:r>
            <a:r>
              <a:rPr lang="en-US" sz="1200" b="1" dirty="0" smtClean="0">
                <a:solidFill>
                  <a:srgbClr val="050AD1"/>
                </a:solidFill>
              </a:rPr>
              <a:t>allow one to plot the vertical </a:t>
            </a:r>
            <a:r>
              <a:rPr lang="en-US" sz="1200" b="1" dirty="0">
                <a:solidFill>
                  <a:srgbClr val="050AD1"/>
                </a:solidFill>
              </a:rPr>
              <a:t>profiles of atmospheric temperature and water vapor for a specific time. Up to 3 Skew-T diagrams could be </a:t>
            </a:r>
            <a:r>
              <a:rPr lang="en-US" sz="1200" b="1" dirty="0" smtClean="0">
                <a:solidFill>
                  <a:srgbClr val="050AD1"/>
                </a:solidFill>
              </a:rPr>
              <a:t>selected;</a:t>
            </a:r>
          </a:p>
          <a:p>
            <a:pPr marL="228600" indent="-228600">
              <a:buAutoNum type="arabicParenBoth"/>
            </a:pPr>
            <a:r>
              <a:rPr lang="en-US" sz="1200" b="1" dirty="0" smtClean="0">
                <a:solidFill>
                  <a:srgbClr val="050AD1"/>
                </a:solidFill>
              </a:rPr>
              <a:t>The </a:t>
            </a:r>
            <a:r>
              <a:rPr lang="en-US" sz="1200" b="1" dirty="0">
                <a:solidFill>
                  <a:srgbClr val="050AD1"/>
                </a:solidFill>
              </a:rPr>
              <a:t>time series will also show the number of comparisons, bias error, root mean square error, and standard deviation of each dataset for selected </a:t>
            </a:r>
            <a:r>
              <a:rPr lang="en-US" sz="1200" b="1" dirty="0" smtClean="0">
                <a:solidFill>
                  <a:srgbClr val="050AD1"/>
                </a:solidFill>
              </a:rPr>
              <a:t>period;</a:t>
            </a:r>
          </a:p>
          <a:p>
            <a:pPr marL="228600" indent="-228600">
              <a:buAutoNum type="arabicParenBoth"/>
            </a:pPr>
            <a:r>
              <a:rPr lang="en-US" sz="1200" b="1" dirty="0" smtClean="0">
                <a:solidFill>
                  <a:srgbClr val="050AD1"/>
                </a:solidFill>
              </a:rPr>
              <a:t>Each </a:t>
            </a:r>
            <a:r>
              <a:rPr lang="en-US" sz="1200" b="1" dirty="0">
                <a:solidFill>
                  <a:srgbClr val="050AD1"/>
                </a:solidFill>
              </a:rPr>
              <a:t>dataset for TPW includes first guess (FG), retrieval from </a:t>
            </a:r>
            <a:r>
              <a:rPr lang="en-US" sz="1200" b="1" dirty="0" smtClean="0">
                <a:solidFill>
                  <a:srgbClr val="050AD1"/>
                </a:solidFill>
              </a:rPr>
              <a:t>GOES-R, RAOB, MWR, </a:t>
            </a:r>
            <a:r>
              <a:rPr lang="en-US" sz="1200" b="1" dirty="0">
                <a:solidFill>
                  <a:srgbClr val="050AD1"/>
                </a:solidFill>
              </a:rPr>
              <a:t>and GPS </a:t>
            </a:r>
            <a:r>
              <a:rPr lang="en-US" sz="1200" b="1" dirty="0" smtClean="0">
                <a:solidFill>
                  <a:srgbClr val="050AD1"/>
                </a:solidFill>
              </a:rPr>
              <a:t>TPW </a:t>
            </a:r>
            <a:r>
              <a:rPr lang="en-US" sz="1200" b="1" dirty="0">
                <a:solidFill>
                  <a:srgbClr val="050AD1"/>
                </a:solidFill>
              </a:rPr>
              <a:t>(</a:t>
            </a:r>
            <a:r>
              <a:rPr lang="en-US" sz="1200" b="1" dirty="0" smtClean="0">
                <a:solidFill>
                  <a:srgbClr val="050AD1"/>
                </a:solidFill>
              </a:rPr>
              <a:t>GPS).</a:t>
            </a:r>
            <a:endParaRPr lang="en-US" sz="1200" b="1" dirty="0">
              <a:solidFill>
                <a:srgbClr val="050AD1"/>
              </a:solidFill>
            </a:endParaRPr>
          </a:p>
        </p:txBody>
      </p:sp>
      <p:sp>
        <p:nvSpPr>
          <p:cNvPr id="2" name="Slide Number Placeholder 1"/>
          <p:cNvSpPr>
            <a:spLocks noGrp="1"/>
          </p:cNvSpPr>
          <p:nvPr>
            <p:ph type="sldNum" sz="quarter" idx="12"/>
          </p:nvPr>
        </p:nvSpPr>
        <p:spPr/>
        <p:txBody>
          <a:bodyPr/>
          <a:lstStyle/>
          <a:p>
            <a:pPr>
              <a:defRPr/>
            </a:pPr>
            <a:fld id="{B4A2E2CB-8243-4068-BBBD-57F9A1C8DC81}" type="slidenum">
              <a:rPr lang="en-US" altLang="zh-CN" smtClean="0"/>
              <a:pPr>
                <a:defRPr/>
              </a:pPr>
              <a:t>13</a:t>
            </a:fld>
            <a:endParaRPr lang="en-US" altLang="zh-CN"/>
          </a:p>
        </p:txBody>
      </p:sp>
    </p:spTree>
    <p:extLst>
      <p:ext uri="{BB962C8B-B14F-4D97-AF65-F5344CB8AC3E}">
        <p14:creationId xmlns:p14="http://schemas.microsoft.com/office/powerpoint/2010/main" val="2656433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980728"/>
            <a:ext cx="8280920" cy="6093976"/>
          </a:xfrm>
          <a:prstGeom prst="rect">
            <a:avLst/>
          </a:prstGeom>
          <a:noFill/>
        </p:spPr>
        <p:txBody>
          <a:bodyPr wrap="square" rtlCol="0">
            <a:spAutoFit/>
          </a:bodyPr>
          <a:lstStyle/>
          <a:p>
            <a:pPr>
              <a:buFont typeface="Arial" pitchFamily="34" charset="0"/>
              <a:buChar char="•"/>
            </a:pPr>
            <a:r>
              <a:rPr lang="en-US" sz="2400" dirty="0" smtClean="0">
                <a:solidFill>
                  <a:prstClr val="black"/>
                </a:solidFill>
              </a:rPr>
              <a:t> 	</a:t>
            </a:r>
            <a:r>
              <a:rPr lang="en-US" sz="2800" b="1" dirty="0" smtClean="0">
                <a:solidFill>
                  <a:schemeClr val="bg2">
                    <a:lumMod val="75000"/>
                  </a:schemeClr>
                </a:solidFill>
              </a:rPr>
              <a:t>Synopsis </a:t>
            </a:r>
            <a:r>
              <a:rPr lang="en-US" sz="2800" b="1" dirty="0">
                <a:solidFill>
                  <a:schemeClr val="bg2">
                    <a:lumMod val="75000"/>
                  </a:schemeClr>
                </a:solidFill>
              </a:rPr>
              <a:t>of </a:t>
            </a:r>
            <a:r>
              <a:rPr lang="en-US" sz="2800" b="1" dirty="0" smtClean="0">
                <a:solidFill>
                  <a:schemeClr val="bg2">
                    <a:lumMod val="75000"/>
                  </a:schemeClr>
                </a:solidFill>
              </a:rPr>
              <a:t>GOES-R Product Algorithm </a:t>
            </a:r>
            <a:endParaRPr lang="en-US" sz="2400" b="1" dirty="0" smtClean="0">
              <a:solidFill>
                <a:schemeClr val="bg2">
                  <a:lumMod val="75000"/>
                </a:schemeClr>
              </a:solidFill>
            </a:endParaRPr>
          </a:p>
          <a:p>
            <a:pPr lvl="3">
              <a:buFont typeface="Calibri" pitchFamily="34" charset="0"/>
              <a:buChar char="−"/>
            </a:pPr>
            <a:r>
              <a:rPr lang="en-US" sz="2400" b="1" dirty="0" smtClean="0">
                <a:solidFill>
                  <a:schemeClr val="bg2">
                    <a:lumMod val="75000"/>
                  </a:schemeClr>
                </a:solidFill>
              </a:rPr>
              <a:t> </a:t>
            </a:r>
            <a:r>
              <a:rPr lang="en-US" sz="2400" dirty="0" smtClean="0">
                <a:solidFill>
                  <a:schemeClr val="bg2">
                    <a:lumMod val="75000"/>
                  </a:schemeClr>
                </a:solidFill>
              </a:rPr>
              <a:t>Algorithm description</a:t>
            </a:r>
          </a:p>
          <a:p>
            <a:pPr lvl="3">
              <a:buFont typeface="Calibri" pitchFamily="34" charset="0"/>
              <a:buChar char="−"/>
            </a:pPr>
            <a:r>
              <a:rPr lang="en-US" sz="2400" dirty="0" smtClean="0">
                <a:solidFill>
                  <a:schemeClr val="bg2">
                    <a:lumMod val="75000"/>
                  </a:schemeClr>
                </a:solidFill>
              </a:rPr>
              <a:t> Product example(s)</a:t>
            </a:r>
          </a:p>
          <a:p>
            <a:pPr lvl="3"/>
            <a:endParaRPr lang="en-US" sz="2400" dirty="0" smtClean="0">
              <a:solidFill>
                <a:prstClr val="black"/>
              </a:solidFill>
            </a:endParaRPr>
          </a:p>
          <a:p>
            <a:pPr>
              <a:buFont typeface="Arial" pitchFamily="34" charset="0"/>
              <a:buChar char="•"/>
            </a:pPr>
            <a:r>
              <a:rPr lang="en-US" sz="2400" dirty="0" smtClean="0">
                <a:solidFill>
                  <a:prstClr val="black"/>
                </a:solidFill>
              </a:rPr>
              <a:t> 	</a:t>
            </a:r>
            <a:r>
              <a:rPr lang="en-US" sz="2800" b="1" dirty="0" smtClean="0">
                <a:solidFill>
                  <a:schemeClr val="bg2">
                    <a:lumMod val="75000"/>
                  </a:schemeClr>
                </a:solidFill>
              </a:rPr>
              <a:t>Continuing AWG Validation Activities </a:t>
            </a:r>
            <a:endParaRPr lang="en-US" sz="2400" b="1" dirty="0" smtClean="0">
              <a:solidFill>
                <a:schemeClr val="bg2">
                  <a:lumMod val="75000"/>
                </a:schemeClr>
              </a:solidFill>
            </a:endParaRPr>
          </a:p>
          <a:p>
            <a:pPr lvl="3">
              <a:buFont typeface="Calibri" pitchFamily="34" charset="0"/>
              <a:buChar char="−"/>
            </a:pPr>
            <a:r>
              <a:rPr lang="en-US" sz="2400" dirty="0" smtClean="0">
                <a:solidFill>
                  <a:schemeClr val="bg2">
                    <a:lumMod val="75000"/>
                  </a:schemeClr>
                </a:solidFill>
              </a:rPr>
              <a:t> Latest algorithm performance statistics obtained</a:t>
            </a:r>
          </a:p>
          <a:p>
            <a:pPr lvl="3">
              <a:buFont typeface="Calibri" pitchFamily="34" charset="0"/>
              <a:buChar char="−"/>
            </a:pPr>
            <a:r>
              <a:rPr lang="en-US" sz="2400" dirty="0" smtClean="0">
                <a:solidFill>
                  <a:schemeClr val="bg2">
                    <a:lumMod val="75000"/>
                  </a:schemeClr>
                </a:solidFill>
              </a:rPr>
              <a:t> Results/examples from any case study analyses</a:t>
            </a:r>
          </a:p>
          <a:p>
            <a:pPr lvl="3">
              <a:buFont typeface="Calibri" pitchFamily="34" charset="0"/>
              <a:buChar char="−"/>
            </a:pPr>
            <a:r>
              <a:rPr lang="en-US" sz="2400" dirty="0" smtClean="0">
                <a:solidFill>
                  <a:schemeClr val="bg2">
                    <a:lumMod val="75000"/>
                  </a:schemeClr>
                </a:solidFill>
              </a:rPr>
              <a:t> Synopsis of any algorithm enhancements</a:t>
            </a:r>
          </a:p>
          <a:p>
            <a:pPr lvl="3">
              <a:buFont typeface="Calibri" pitchFamily="34" charset="0"/>
              <a:buChar char="−"/>
            </a:pPr>
            <a:r>
              <a:rPr lang="en-US" sz="2400" dirty="0" smtClean="0">
                <a:solidFill>
                  <a:schemeClr val="bg2">
                    <a:lumMod val="75000"/>
                  </a:schemeClr>
                </a:solidFill>
              </a:rPr>
              <a:t> Showcasing of any validation tools developed </a:t>
            </a:r>
          </a:p>
          <a:p>
            <a:endParaRPr lang="en-US" sz="2400" dirty="0" smtClean="0">
              <a:solidFill>
                <a:prstClr val="black"/>
              </a:solidFill>
            </a:endParaRPr>
          </a:p>
          <a:p>
            <a:pPr>
              <a:buFont typeface="Arial" pitchFamily="34" charset="0"/>
              <a:buChar char="•"/>
            </a:pPr>
            <a:r>
              <a:rPr lang="en-US" sz="2400" dirty="0" smtClean="0">
                <a:solidFill>
                  <a:prstClr val="black"/>
                </a:solidFill>
              </a:rPr>
              <a:t> </a:t>
            </a:r>
            <a:r>
              <a:rPr lang="en-US" sz="2400" dirty="0" smtClean="0">
                <a:solidFill>
                  <a:prstClr val="black"/>
                </a:solidFill>
              </a:rPr>
              <a:t>	</a:t>
            </a:r>
            <a:r>
              <a:rPr lang="en-US" sz="2800" b="1" dirty="0" smtClean="0"/>
              <a:t>Thoughts, Plans, and Opportunities for:</a:t>
            </a:r>
            <a:endParaRPr lang="en-US" sz="2400" b="1" dirty="0" smtClean="0"/>
          </a:p>
          <a:p>
            <a:pPr lvl="3">
              <a:buFont typeface="Calibri" pitchFamily="34" charset="0"/>
              <a:buChar char="−"/>
            </a:pPr>
            <a:r>
              <a:rPr lang="en-US" sz="2400" dirty="0" smtClean="0"/>
              <a:t>  Satellite product algorithm enterprise solutions</a:t>
            </a:r>
          </a:p>
          <a:p>
            <a:pPr lvl="3">
              <a:buFont typeface="Calibri" pitchFamily="34" charset="0"/>
              <a:buChar char="−"/>
            </a:pPr>
            <a:r>
              <a:rPr lang="en-US" sz="2400" dirty="0" smtClean="0"/>
              <a:t>  Smart multi-sensor applications</a:t>
            </a:r>
          </a:p>
          <a:p>
            <a:pPr lvl="4">
              <a:buFont typeface="Calibri" pitchFamily="34" charset="0"/>
              <a:buChar char="−"/>
            </a:pPr>
            <a:r>
              <a:rPr lang="en-US" sz="2400" dirty="0" smtClean="0"/>
              <a:t> integration </a:t>
            </a:r>
            <a:r>
              <a:rPr lang="en-US" sz="2400" dirty="0"/>
              <a:t>of geo and </a:t>
            </a:r>
            <a:r>
              <a:rPr lang="en-US" sz="2400" dirty="0" err="1"/>
              <a:t>leo</a:t>
            </a:r>
            <a:r>
              <a:rPr lang="en-US" sz="2400" dirty="0"/>
              <a:t> products</a:t>
            </a:r>
            <a:endParaRPr lang="en-US" sz="2400" dirty="0" smtClean="0"/>
          </a:p>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C8EF54BD-F088-4CBA-BA4A-72EC77EB5A73}" type="slidenum">
              <a:rPr lang="en-US" smtClean="0">
                <a:solidFill>
                  <a:prstClr val="black">
                    <a:tint val="75000"/>
                  </a:prstClr>
                </a:solidFill>
              </a:rPr>
              <a:pPr/>
              <a:t>14</a:t>
            </a:fld>
            <a:endParaRPr lang="en-US">
              <a:solidFill>
                <a:prstClr val="black">
                  <a:tint val="75000"/>
                </a:prstClr>
              </a:solidFill>
            </a:endParaRPr>
          </a:p>
        </p:txBody>
      </p:sp>
      <p:sp>
        <p:nvSpPr>
          <p:cNvPr id="7" name="Title 1"/>
          <p:cNvSpPr txBox="1">
            <a:spLocks/>
          </p:cNvSpPr>
          <p:nvPr/>
        </p:nvSpPr>
        <p:spPr bwMode="auto">
          <a:xfrm>
            <a:off x="673224" y="44624"/>
            <a:ext cx="677909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00CC"/>
                </a:solidFill>
                <a:latin typeface="+mj-lt"/>
                <a:ea typeface="+mj-ea"/>
                <a:cs typeface="+mj-cs"/>
              </a:defRPr>
            </a:lvl1pPr>
            <a:lvl2pPr algn="l" rtl="0" eaLnBrk="0" fontAlgn="base" hangingPunct="0">
              <a:spcBef>
                <a:spcPct val="0"/>
              </a:spcBef>
              <a:spcAft>
                <a:spcPct val="0"/>
              </a:spcAft>
              <a:defRPr sz="3200" b="1">
                <a:solidFill>
                  <a:srgbClr val="0000CC"/>
                </a:solidFill>
                <a:latin typeface="Arial" charset="0"/>
                <a:ea typeface="华文细黑" pitchFamily="2" charset="-122"/>
              </a:defRPr>
            </a:lvl2pPr>
            <a:lvl3pPr algn="l" rtl="0" eaLnBrk="0" fontAlgn="base" hangingPunct="0">
              <a:spcBef>
                <a:spcPct val="0"/>
              </a:spcBef>
              <a:spcAft>
                <a:spcPct val="0"/>
              </a:spcAft>
              <a:defRPr sz="3200" b="1">
                <a:solidFill>
                  <a:srgbClr val="0000CC"/>
                </a:solidFill>
                <a:latin typeface="Arial" charset="0"/>
                <a:ea typeface="华文细黑" pitchFamily="2" charset="-122"/>
              </a:defRPr>
            </a:lvl3pPr>
            <a:lvl4pPr algn="l" rtl="0" eaLnBrk="0" fontAlgn="base" hangingPunct="0">
              <a:spcBef>
                <a:spcPct val="0"/>
              </a:spcBef>
              <a:spcAft>
                <a:spcPct val="0"/>
              </a:spcAft>
              <a:defRPr sz="3200" b="1">
                <a:solidFill>
                  <a:srgbClr val="0000CC"/>
                </a:solidFill>
                <a:latin typeface="Arial" charset="0"/>
                <a:ea typeface="华文细黑" pitchFamily="2" charset="-122"/>
              </a:defRPr>
            </a:lvl4pPr>
            <a:lvl5pPr algn="l" rtl="0" eaLnBrk="0" fontAlgn="base" hangingPunct="0">
              <a:spcBef>
                <a:spcPct val="0"/>
              </a:spcBef>
              <a:spcAft>
                <a:spcPct val="0"/>
              </a:spcAft>
              <a:defRPr sz="3200" b="1">
                <a:solidFill>
                  <a:srgbClr val="0000CC"/>
                </a:solidFill>
                <a:latin typeface="Arial" charset="0"/>
                <a:ea typeface="华文细黑" pitchFamily="2" charset="-122"/>
              </a:defRPr>
            </a:lvl5pPr>
            <a:lvl6pPr marL="457200" algn="l" rtl="0" eaLnBrk="1" fontAlgn="base" hangingPunct="1">
              <a:spcBef>
                <a:spcPct val="0"/>
              </a:spcBef>
              <a:spcAft>
                <a:spcPct val="0"/>
              </a:spcAft>
              <a:defRPr sz="3200" b="1">
                <a:solidFill>
                  <a:srgbClr val="0000CC"/>
                </a:solidFill>
                <a:latin typeface="Arial" charset="0"/>
                <a:ea typeface="华文细黑" pitchFamily="2" charset="-122"/>
              </a:defRPr>
            </a:lvl6pPr>
            <a:lvl7pPr marL="914400" algn="l" rtl="0" eaLnBrk="1" fontAlgn="base" hangingPunct="1">
              <a:spcBef>
                <a:spcPct val="0"/>
              </a:spcBef>
              <a:spcAft>
                <a:spcPct val="0"/>
              </a:spcAft>
              <a:defRPr sz="3200" b="1">
                <a:solidFill>
                  <a:srgbClr val="0000CC"/>
                </a:solidFill>
                <a:latin typeface="Arial" charset="0"/>
                <a:ea typeface="华文细黑" pitchFamily="2" charset="-122"/>
              </a:defRPr>
            </a:lvl7pPr>
            <a:lvl8pPr marL="1371600" algn="l" rtl="0" eaLnBrk="1" fontAlgn="base" hangingPunct="1">
              <a:spcBef>
                <a:spcPct val="0"/>
              </a:spcBef>
              <a:spcAft>
                <a:spcPct val="0"/>
              </a:spcAft>
              <a:defRPr sz="3200" b="1">
                <a:solidFill>
                  <a:srgbClr val="0000CC"/>
                </a:solidFill>
                <a:latin typeface="Arial" charset="0"/>
                <a:ea typeface="华文细黑" pitchFamily="2" charset="-122"/>
              </a:defRPr>
            </a:lvl8pPr>
            <a:lvl9pPr marL="1828800" algn="l" rtl="0" eaLnBrk="1" fontAlgn="base" hangingPunct="1">
              <a:spcBef>
                <a:spcPct val="0"/>
              </a:spcBef>
              <a:spcAft>
                <a:spcPct val="0"/>
              </a:spcAft>
              <a:defRPr sz="3200" b="1">
                <a:solidFill>
                  <a:srgbClr val="0000CC"/>
                </a:solidFill>
                <a:latin typeface="Arial" charset="0"/>
                <a:ea typeface="华文细黑" pitchFamily="2" charset="-122"/>
              </a:defRPr>
            </a:lvl9pPr>
          </a:lstStyle>
          <a:p>
            <a:pPr>
              <a:defRPr/>
            </a:pPr>
            <a:r>
              <a:rPr lang="en-US" sz="3600" kern="0" dirty="0" smtClean="0">
                <a:latin typeface="Arial"/>
              </a:rPr>
              <a:t>Outline</a:t>
            </a:r>
            <a:endParaRPr lang="en-US" sz="3600" kern="0" dirty="0">
              <a:latin typeface="Arial"/>
            </a:endParaRPr>
          </a:p>
        </p:txBody>
      </p:sp>
    </p:spTree>
    <p:extLst>
      <p:ext uri="{BB962C8B-B14F-4D97-AF65-F5344CB8AC3E}">
        <p14:creationId xmlns:p14="http://schemas.microsoft.com/office/powerpoint/2010/main" val="1063186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4"/>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5772" y="195944"/>
            <a:ext cx="4023028" cy="3017271"/>
          </a:xfrm>
          <a:prstGeom prst="rect">
            <a:avLst/>
          </a:prstGeom>
        </p:spPr>
      </p:pic>
      <p:pic>
        <p:nvPicPr>
          <p:cNvPr id="9" name="Picture 5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025" y="169863"/>
            <a:ext cx="4035425" cy="303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4025" y="3276600"/>
            <a:ext cx="4041775" cy="303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5"/>
          <p:cNvSpPr txBox="1">
            <a:spLocks noChangeArrowheads="1"/>
          </p:cNvSpPr>
          <p:nvPr/>
        </p:nvSpPr>
        <p:spPr bwMode="auto">
          <a:xfrm>
            <a:off x="1276735" y="499646"/>
            <a:ext cx="1161665" cy="338554"/>
          </a:xfrm>
          <a:prstGeom prst="rect">
            <a:avLst/>
          </a:prstGeom>
          <a:solidFill>
            <a:schemeClr val="bg2"/>
          </a:solidFill>
          <a:ln>
            <a:noFill/>
          </a:ln>
        </p:spPr>
        <p:txBody>
          <a:bodyPr wrap="none">
            <a:spAutoFit/>
          </a:bodyPr>
          <a:lstStyle>
            <a:lvl1pPr eaLnBrk="0" hangingPunct="0">
              <a:defRPr sz="8600">
                <a:solidFill>
                  <a:schemeClr val="tx1"/>
                </a:solidFill>
                <a:latin typeface="Arial" charset="0"/>
              </a:defRPr>
            </a:lvl1pPr>
            <a:lvl2pPr marL="742950" indent="-285750" eaLnBrk="0" hangingPunct="0">
              <a:defRPr sz="8600">
                <a:solidFill>
                  <a:schemeClr val="tx1"/>
                </a:solidFill>
                <a:latin typeface="Arial" charset="0"/>
              </a:defRPr>
            </a:lvl2pPr>
            <a:lvl3pPr marL="1143000" indent="-228600" eaLnBrk="0" hangingPunct="0">
              <a:defRPr sz="8600">
                <a:solidFill>
                  <a:schemeClr val="tx1"/>
                </a:solidFill>
                <a:latin typeface="Arial" charset="0"/>
              </a:defRPr>
            </a:lvl3pPr>
            <a:lvl4pPr marL="1600200" indent="-228600" eaLnBrk="0" hangingPunct="0">
              <a:defRPr sz="8600">
                <a:solidFill>
                  <a:schemeClr val="tx1"/>
                </a:solidFill>
                <a:latin typeface="Arial" charset="0"/>
              </a:defRPr>
            </a:lvl4pPr>
            <a:lvl5pPr marL="2057400" indent="-228600" eaLnBrk="0" hangingPunct="0">
              <a:defRPr sz="8600">
                <a:solidFill>
                  <a:schemeClr val="tx1"/>
                </a:solidFill>
                <a:latin typeface="Arial" charset="0"/>
              </a:defRPr>
            </a:lvl5pPr>
            <a:lvl6pPr marL="2514600" indent="-228600" eaLnBrk="0" fontAlgn="base" hangingPunct="0">
              <a:spcBef>
                <a:spcPct val="0"/>
              </a:spcBef>
              <a:spcAft>
                <a:spcPct val="0"/>
              </a:spcAft>
              <a:defRPr sz="8600">
                <a:solidFill>
                  <a:schemeClr val="tx1"/>
                </a:solidFill>
                <a:latin typeface="Arial" charset="0"/>
              </a:defRPr>
            </a:lvl6pPr>
            <a:lvl7pPr marL="2971800" indent="-228600" eaLnBrk="0" fontAlgn="base" hangingPunct="0">
              <a:spcBef>
                <a:spcPct val="0"/>
              </a:spcBef>
              <a:spcAft>
                <a:spcPct val="0"/>
              </a:spcAft>
              <a:defRPr sz="8600">
                <a:solidFill>
                  <a:schemeClr val="tx1"/>
                </a:solidFill>
                <a:latin typeface="Arial" charset="0"/>
              </a:defRPr>
            </a:lvl7pPr>
            <a:lvl8pPr marL="3429000" indent="-228600" eaLnBrk="0" fontAlgn="base" hangingPunct="0">
              <a:spcBef>
                <a:spcPct val="0"/>
              </a:spcBef>
              <a:spcAft>
                <a:spcPct val="0"/>
              </a:spcAft>
              <a:defRPr sz="8600">
                <a:solidFill>
                  <a:schemeClr val="tx1"/>
                </a:solidFill>
                <a:latin typeface="Arial" charset="0"/>
              </a:defRPr>
            </a:lvl8pPr>
            <a:lvl9pPr marL="3886200" indent="-228600" eaLnBrk="0" fontAlgn="base" hangingPunct="0">
              <a:spcBef>
                <a:spcPct val="0"/>
              </a:spcBef>
              <a:spcAft>
                <a:spcPct val="0"/>
              </a:spcAft>
              <a:defRPr sz="8600">
                <a:solidFill>
                  <a:schemeClr val="tx1"/>
                </a:solidFill>
                <a:latin typeface="Arial" charset="0"/>
              </a:defRPr>
            </a:lvl9pPr>
          </a:lstStyle>
          <a:p>
            <a:pPr eaLnBrk="1" hangingPunct="1"/>
            <a:r>
              <a:rPr lang="en-US" sz="1600" dirty="0">
                <a:solidFill>
                  <a:srgbClr val="FF33CC"/>
                </a:solidFill>
              </a:rPr>
              <a:t>Terra TPW</a:t>
            </a:r>
          </a:p>
        </p:txBody>
      </p:sp>
      <p:sp>
        <p:nvSpPr>
          <p:cNvPr id="6" name="TextBox 58"/>
          <p:cNvSpPr txBox="1">
            <a:spLocks noChangeArrowheads="1"/>
          </p:cNvSpPr>
          <p:nvPr/>
        </p:nvSpPr>
        <p:spPr bwMode="auto">
          <a:xfrm>
            <a:off x="1243012" y="3560763"/>
            <a:ext cx="1171603" cy="338554"/>
          </a:xfrm>
          <a:prstGeom prst="rect">
            <a:avLst/>
          </a:prstGeom>
          <a:solidFill>
            <a:schemeClr val="bg2"/>
          </a:solidFill>
          <a:ln w="9525">
            <a:solidFill>
              <a:schemeClr val="bg1"/>
            </a:solidFill>
            <a:miter lim="800000"/>
            <a:headEnd/>
            <a:tailEnd/>
          </a:ln>
        </p:spPr>
        <p:txBody>
          <a:bodyPr wrap="none">
            <a:spAutoFit/>
          </a:bodyPr>
          <a:lstStyle>
            <a:lvl1pPr eaLnBrk="0" hangingPunct="0">
              <a:defRPr sz="8600">
                <a:solidFill>
                  <a:schemeClr val="tx1"/>
                </a:solidFill>
                <a:latin typeface="Arial" charset="0"/>
              </a:defRPr>
            </a:lvl1pPr>
            <a:lvl2pPr marL="742950" indent="-285750" eaLnBrk="0" hangingPunct="0">
              <a:defRPr sz="8600">
                <a:solidFill>
                  <a:schemeClr val="tx1"/>
                </a:solidFill>
                <a:latin typeface="Arial" charset="0"/>
              </a:defRPr>
            </a:lvl2pPr>
            <a:lvl3pPr marL="1143000" indent="-228600" eaLnBrk="0" hangingPunct="0">
              <a:defRPr sz="8600">
                <a:solidFill>
                  <a:schemeClr val="tx1"/>
                </a:solidFill>
                <a:latin typeface="Arial" charset="0"/>
              </a:defRPr>
            </a:lvl3pPr>
            <a:lvl4pPr marL="1600200" indent="-228600" eaLnBrk="0" hangingPunct="0">
              <a:defRPr sz="8600">
                <a:solidFill>
                  <a:schemeClr val="tx1"/>
                </a:solidFill>
                <a:latin typeface="Arial" charset="0"/>
              </a:defRPr>
            </a:lvl4pPr>
            <a:lvl5pPr marL="2057400" indent="-228600" eaLnBrk="0" hangingPunct="0">
              <a:defRPr sz="8600">
                <a:solidFill>
                  <a:schemeClr val="tx1"/>
                </a:solidFill>
                <a:latin typeface="Arial" charset="0"/>
              </a:defRPr>
            </a:lvl5pPr>
            <a:lvl6pPr marL="2514600" indent="-228600" eaLnBrk="0" fontAlgn="base" hangingPunct="0">
              <a:spcBef>
                <a:spcPct val="0"/>
              </a:spcBef>
              <a:spcAft>
                <a:spcPct val="0"/>
              </a:spcAft>
              <a:defRPr sz="8600">
                <a:solidFill>
                  <a:schemeClr val="tx1"/>
                </a:solidFill>
                <a:latin typeface="Arial" charset="0"/>
              </a:defRPr>
            </a:lvl6pPr>
            <a:lvl7pPr marL="2971800" indent="-228600" eaLnBrk="0" fontAlgn="base" hangingPunct="0">
              <a:spcBef>
                <a:spcPct val="0"/>
              </a:spcBef>
              <a:spcAft>
                <a:spcPct val="0"/>
              </a:spcAft>
              <a:defRPr sz="8600">
                <a:solidFill>
                  <a:schemeClr val="tx1"/>
                </a:solidFill>
                <a:latin typeface="Arial" charset="0"/>
              </a:defRPr>
            </a:lvl7pPr>
            <a:lvl8pPr marL="3429000" indent="-228600" eaLnBrk="0" fontAlgn="base" hangingPunct="0">
              <a:spcBef>
                <a:spcPct val="0"/>
              </a:spcBef>
              <a:spcAft>
                <a:spcPct val="0"/>
              </a:spcAft>
              <a:defRPr sz="8600">
                <a:solidFill>
                  <a:schemeClr val="tx1"/>
                </a:solidFill>
                <a:latin typeface="Arial" charset="0"/>
              </a:defRPr>
            </a:lvl8pPr>
            <a:lvl9pPr marL="3886200" indent="-228600" eaLnBrk="0" fontAlgn="base" hangingPunct="0">
              <a:spcBef>
                <a:spcPct val="0"/>
              </a:spcBef>
              <a:spcAft>
                <a:spcPct val="0"/>
              </a:spcAft>
              <a:defRPr sz="8600">
                <a:solidFill>
                  <a:schemeClr val="tx1"/>
                </a:solidFill>
                <a:latin typeface="Arial" charset="0"/>
              </a:defRPr>
            </a:lvl9pPr>
          </a:lstStyle>
          <a:p>
            <a:pPr eaLnBrk="1" hangingPunct="1"/>
            <a:r>
              <a:rPr lang="en-US" sz="1600" dirty="0">
                <a:solidFill>
                  <a:srgbClr val="FF33CC"/>
                </a:solidFill>
              </a:rPr>
              <a:t>Aqua TPW</a:t>
            </a:r>
          </a:p>
        </p:txBody>
      </p:sp>
      <p:sp>
        <p:nvSpPr>
          <p:cNvPr id="7" name="TextBox 59"/>
          <p:cNvSpPr txBox="1">
            <a:spLocks noChangeArrowheads="1"/>
          </p:cNvSpPr>
          <p:nvPr/>
        </p:nvSpPr>
        <p:spPr bwMode="auto">
          <a:xfrm>
            <a:off x="5089486" y="552856"/>
            <a:ext cx="1329146" cy="307777"/>
          </a:xfrm>
          <a:prstGeom prst="rect">
            <a:avLst/>
          </a:prstGeom>
          <a:solidFill>
            <a:schemeClr val="bg2"/>
          </a:solidFill>
          <a:ln w="9525">
            <a:solidFill>
              <a:schemeClr val="bg1"/>
            </a:solidFill>
            <a:miter lim="800000"/>
            <a:headEnd/>
            <a:tailEnd/>
          </a:ln>
        </p:spPr>
        <p:txBody>
          <a:bodyPr wrap="none">
            <a:spAutoFit/>
          </a:bodyPr>
          <a:lstStyle>
            <a:lvl1pPr eaLnBrk="0" hangingPunct="0">
              <a:defRPr sz="8600">
                <a:solidFill>
                  <a:schemeClr val="tx1"/>
                </a:solidFill>
                <a:latin typeface="Arial" charset="0"/>
              </a:defRPr>
            </a:lvl1pPr>
            <a:lvl2pPr marL="742950" indent="-285750" eaLnBrk="0" hangingPunct="0">
              <a:defRPr sz="8600">
                <a:solidFill>
                  <a:schemeClr val="tx1"/>
                </a:solidFill>
                <a:latin typeface="Arial" charset="0"/>
              </a:defRPr>
            </a:lvl2pPr>
            <a:lvl3pPr marL="1143000" indent="-228600" eaLnBrk="0" hangingPunct="0">
              <a:defRPr sz="8600">
                <a:solidFill>
                  <a:schemeClr val="tx1"/>
                </a:solidFill>
                <a:latin typeface="Arial" charset="0"/>
              </a:defRPr>
            </a:lvl3pPr>
            <a:lvl4pPr marL="1600200" indent="-228600" eaLnBrk="0" hangingPunct="0">
              <a:defRPr sz="8600">
                <a:solidFill>
                  <a:schemeClr val="tx1"/>
                </a:solidFill>
                <a:latin typeface="Arial" charset="0"/>
              </a:defRPr>
            </a:lvl4pPr>
            <a:lvl5pPr marL="2057400" indent="-228600" eaLnBrk="0" hangingPunct="0">
              <a:defRPr sz="8600">
                <a:solidFill>
                  <a:schemeClr val="tx1"/>
                </a:solidFill>
                <a:latin typeface="Arial" charset="0"/>
              </a:defRPr>
            </a:lvl5pPr>
            <a:lvl6pPr marL="2514600" indent="-228600" eaLnBrk="0" fontAlgn="base" hangingPunct="0">
              <a:spcBef>
                <a:spcPct val="0"/>
              </a:spcBef>
              <a:spcAft>
                <a:spcPct val="0"/>
              </a:spcAft>
              <a:defRPr sz="8600">
                <a:solidFill>
                  <a:schemeClr val="tx1"/>
                </a:solidFill>
                <a:latin typeface="Arial" charset="0"/>
              </a:defRPr>
            </a:lvl6pPr>
            <a:lvl7pPr marL="2971800" indent="-228600" eaLnBrk="0" fontAlgn="base" hangingPunct="0">
              <a:spcBef>
                <a:spcPct val="0"/>
              </a:spcBef>
              <a:spcAft>
                <a:spcPct val="0"/>
              </a:spcAft>
              <a:defRPr sz="8600">
                <a:solidFill>
                  <a:schemeClr val="tx1"/>
                </a:solidFill>
                <a:latin typeface="Arial" charset="0"/>
              </a:defRPr>
            </a:lvl7pPr>
            <a:lvl8pPr marL="3429000" indent="-228600" eaLnBrk="0" fontAlgn="base" hangingPunct="0">
              <a:spcBef>
                <a:spcPct val="0"/>
              </a:spcBef>
              <a:spcAft>
                <a:spcPct val="0"/>
              </a:spcAft>
              <a:defRPr sz="8600">
                <a:solidFill>
                  <a:schemeClr val="tx1"/>
                </a:solidFill>
                <a:latin typeface="Arial" charset="0"/>
              </a:defRPr>
            </a:lvl8pPr>
            <a:lvl9pPr marL="3886200" indent="-228600" eaLnBrk="0" fontAlgn="base" hangingPunct="0">
              <a:spcBef>
                <a:spcPct val="0"/>
              </a:spcBef>
              <a:spcAft>
                <a:spcPct val="0"/>
              </a:spcAft>
              <a:defRPr sz="8600">
                <a:solidFill>
                  <a:schemeClr val="tx1"/>
                </a:solidFill>
                <a:latin typeface="Arial" charset="0"/>
              </a:defRPr>
            </a:lvl9pPr>
          </a:lstStyle>
          <a:p>
            <a:pPr eaLnBrk="1" hangingPunct="1"/>
            <a:r>
              <a:rPr lang="en-US" sz="1400" dirty="0">
                <a:solidFill>
                  <a:srgbClr val="FF33CC"/>
                </a:solidFill>
              </a:rPr>
              <a:t>AMSR-E TPW</a:t>
            </a:r>
          </a:p>
        </p:txBody>
      </p:sp>
      <p:sp>
        <p:nvSpPr>
          <p:cNvPr id="8" name="TextBox 60"/>
          <p:cNvSpPr txBox="1">
            <a:spLocks noChangeArrowheads="1"/>
          </p:cNvSpPr>
          <p:nvPr/>
        </p:nvSpPr>
        <p:spPr bwMode="auto">
          <a:xfrm>
            <a:off x="4191000" y="4159984"/>
            <a:ext cx="47243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600">
                <a:solidFill>
                  <a:schemeClr val="tx1"/>
                </a:solidFill>
                <a:latin typeface="Arial" charset="0"/>
              </a:defRPr>
            </a:lvl1pPr>
            <a:lvl2pPr marL="742950" indent="-285750" eaLnBrk="0" hangingPunct="0">
              <a:defRPr sz="8600">
                <a:solidFill>
                  <a:schemeClr val="tx1"/>
                </a:solidFill>
                <a:latin typeface="Arial" charset="0"/>
              </a:defRPr>
            </a:lvl2pPr>
            <a:lvl3pPr marL="1143000" indent="-228600" eaLnBrk="0" hangingPunct="0">
              <a:defRPr sz="8600">
                <a:solidFill>
                  <a:schemeClr val="tx1"/>
                </a:solidFill>
                <a:latin typeface="Arial" charset="0"/>
              </a:defRPr>
            </a:lvl3pPr>
            <a:lvl4pPr marL="1600200" indent="-228600" eaLnBrk="0" hangingPunct="0">
              <a:defRPr sz="8600">
                <a:solidFill>
                  <a:schemeClr val="tx1"/>
                </a:solidFill>
                <a:latin typeface="Arial" charset="0"/>
              </a:defRPr>
            </a:lvl4pPr>
            <a:lvl5pPr marL="2057400" indent="-228600" eaLnBrk="0" hangingPunct="0">
              <a:defRPr sz="8600">
                <a:solidFill>
                  <a:schemeClr val="tx1"/>
                </a:solidFill>
                <a:latin typeface="Arial" charset="0"/>
              </a:defRPr>
            </a:lvl5pPr>
            <a:lvl6pPr marL="2514600" indent="-228600" eaLnBrk="0" fontAlgn="base" hangingPunct="0">
              <a:spcBef>
                <a:spcPct val="0"/>
              </a:spcBef>
              <a:spcAft>
                <a:spcPct val="0"/>
              </a:spcAft>
              <a:defRPr sz="8600">
                <a:solidFill>
                  <a:schemeClr val="tx1"/>
                </a:solidFill>
                <a:latin typeface="Arial" charset="0"/>
              </a:defRPr>
            </a:lvl6pPr>
            <a:lvl7pPr marL="2971800" indent="-228600" eaLnBrk="0" fontAlgn="base" hangingPunct="0">
              <a:spcBef>
                <a:spcPct val="0"/>
              </a:spcBef>
              <a:spcAft>
                <a:spcPct val="0"/>
              </a:spcAft>
              <a:defRPr sz="8600">
                <a:solidFill>
                  <a:schemeClr val="tx1"/>
                </a:solidFill>
                <a:latin typeface="Arial" charset="0"/>
              </a:defRPr>
            </a:lvl7pPr>
            <a:lvl8pPr marL="3429000" indent="-228600" eaLnBrk="0" fontAlgn="base" hangingPunct="0">
              <a:spcBef>
                <a:spcPct val="0"/>
              </a:spcBef>
              <a:spcAft>
                <a:spcPct val="0"/>
              </a:spcAft>
              <a:defRPr sz="8600">
                <a:solidFill>
                  <a:schemeClr val="tx1"/>
                </a:solidFill>
                <a:latin typeface="Arial" charset="0"/>
              </a:defRPr>
            </a:lvl8pPr>
            <a:lvl9pPr marL="3886200" indent="-228600" eaLnBrk="0" fontAlgn="base" hangingPunct="0">
              <a:spcBef>
                <a:spcPct val="0"/>
              </a:spcBef>
              <a:spcAft>
                <a:spcPct val="0"/>
              </a:spcAft>
              <a:defRPr sz="8600">
                <a:solidFill>
                  <a:schemeClr val="tx1"/>
                </a:solidFill>
                <a:latin typeface="Arial" charset="0"/>
              </a:defRPr>
            </a:lvl9pPr>
          </a:lstStyle>
          <a:p>
            <a:pPr eaLnBrk="1" hangingPunct="1"/>
            <a:r>
              <a:rPr lang="en-US" sz="2000" dirty="0" smtClean="0">
                <a:solidFill>
                  <a:srgbClr val="0000FF"/>
                </a:solidFill>
                <a:latin typeface="Times New Roman" pitchFamily="18" charset="0"/>
                <a:cs typeface="Times New Roman" pitchFamily="18" charset="0"/>
              </a:rPr>
              <a:t>Terra </a:t>
            </a:r>
            <a:r>
              <a:rPr lang="en-US" sz="2000" dirty="0">
                <a:solidFill>
                  <a:srgbClr val="0000FF"/>
                </a:solidFill>
                <a:latin typeface="Times New Roman" pitchFamily="18" charset="0"/>
                <a:cs typeface="Times New Roman" pitchFamily="18" charset="0"/>
              </a:rPr>
              <a:t>MODIS (upper left), Aqua MODIS (lower left) and AMSR-E (upper right) TPW images over ocean for 10 September 2008. The spatial resolution is 5 km for MODIS TPW and 17 km for AMSR-E TPW.</a:t>
            </a:r>
          </a:p>
        </p:txBody>
      </p:sp>
      <p:sp>
        <p:nvSpPr>
          <p:cNvPr id="2" name="Oval 1"/>
          <p:cNvSpPr/>
          <p:nvPr/>
        </p:nvSpPr>
        <p:spPr>
          <a:xfrm>
            <a:off x="5754059" y="1988840"/>
            <a:ext cx="1410229"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CEAB61D9-92A0-44DC-9E3E-B1FE676538A2}"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1827974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10290" y="763067"/>
            <a:ext cx="5785846" cy="6122317"/>
          </a:xfrm>
          <a:prstGeom prst="rect">
            <a:avLst/>
          </a:prstGeom>
        </p:spPr>
      </p:pic>
      <p:sp>
        <p:nvSpPr>
          <p:cNvPr id="3" name="TextBox 2"/>
          <p:cNvSpPr txBox="1"/>
          <p:nvPr/>
        </p:nvSpPr>
        <p:spPr bwMode="auto">
          <a:xfrm>
            <a:off x="5652120" y="2564904"/>
            <a:ext cx="3263280" cy="923330"/>
          </a:xfrm>
          <a:prstGeom prst="rect">
            <a:avLst/>
          </a:prstGeom>
          <a:gradFill rotWithShape="1">
            <a:gsLst>
              <a:gs pos="0">
                <a:srgbClr val="DAEDEF">
                  <a:tint val="50000"/>
                  <a:satMod val="300000"/>
                </a:srgbClr>
              </a:gs>
              <a:gs pos="35000">
                <a:srgbClr val="DAEDEF">
                  <a:tint val="37000"/>
                  <a:satMod val="300000"/>
                </a:srgbClr>
              </a:gs>
              <a:gs pos="100000">
                <a:srgbClr val="DAEDEF">
                  <a:tint val="15000"/>
                  <a:satMod val="350000"/>
                </a:srgbClr>
              </a:gs>
            </a:gsLst>
            <a:lin ang="16200000" scaled="1"/>
          </a:gradFill>
          <a:ln w="9525" cap="flat" cmpd="sng" algn="ctr">
            <a:solidFill>
              <a:srgbClr val="DAEDEF">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FF"/>
                </a:solidFill>
                <a:effectLst/>
                <a:uLnTx/>
                <a:uFillTx/>
                <a:latin typeface="Calibri"/>
                <a:ea typeface="宋体"/>
                <a:cs typeface="+mn-cs"/>
              </a:rPr>
              <a:t>Rapid intensification from 9 to 10 September 2008 captured with </a:t>
            </a:r>
            <a:r>
              <a:rPr kumimoji="0" lang="en-US" sz="1800" b="1" i="0" u="none" strike="noStrike" kern="0" cap="none" spc="0" normalizeH="0" baseline="0" noProof="0" dirty="0" smtClean="0">
                <a:ln>
                  <a:noFill/>
                </a:ln>
                <a:solidFill>
                  <a:srgbClr val="0000FF"/>
                </a:solidFill>
                <a:effectLst/>
                <a:uLnTx/>
                <a:uFillTx/>
                <a:latin typeface="Calibri"/>
                <a:ea typeface="宋体"/>
                <a:cs typeface="+mn-cs"/>
              </a:rPr>
              <a:t>TPW </a:t>
            </a:r>
            <a:r>
              <a:rPr kumimoji="0" lang="en-US" sz="1800" b="1" i="0" u="none" strike="noStrike" kern="0" cap="none" spc="0" normalizeH="0" baseline="0" noProof="0" dirty="0">
                <a:ln>
                  <a:noFill/>
                </a:ln>
                <a:solidFill>
                  <a:srgbClr val="0000FF"/>
                </a:solidFill>
                <a:effectLst/>
                <a:uLnTx/>
                <a:uFillTx/>
                <a:latin typeface="Calibri"/>
                <a:ea typeface="宋体"/>
                <a:cs typeface="+mn-cs"/>
              </a:rPr>
              <a:t>assimilated</a:t>
            </a:r>
          </a:p>
        </p:txBody>
      </p:sp>
      <p:sp>
        <p:nvSpPr>
          <p:cNvPr id="4" name="TextBox 3"/>
          <p:cNvSpPr txBox="1"/>
          <p:nvPr/>
        </p:nvSpPr>
        <p:spPr bwMode="auto">
          <a:xfrm>
            <a:off x="5652120" y="1015568"/>
            <a:ext cx="3339480" cy="1477328"/>
          </a:xfrm>
          <a:prstGeom prst="rect">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FF"/>
                </a:solidFill>
                <a:effectLst/>
                <a:uLnTx/>
                <a:uFillTx/>
                <a:latin typeface="Times New Roman" pitchFamily="18" charset="0"/>
                <a:ea typeface="宋体"/>
                <a:cs typeface="Times New Roman" pitchFamily="18" charset="0"/>
              </a:rPr>
              <a:t>CTL run</a:t>
            </a:r>
            <a:r>
              <a:rPr kumimoji="0" lang="en-US" sz="1800" b="0" i="0" u="none" strike="noStrike" kern="0" cap="none" spc="0" normalizeH="0" baseline="0" noProof="0" dirty="0">
                <a:ln>
                  <a:noFill/>
                </a:ln>
                <a:solidFill>
                  <a:prstClr val="black"/>
                </a:solidFill>
                <a:effectLst/>
                <a:uLnTx/>
                <a:uFillTx/>
                <a:latin typeface="Times New Roman" pitchFamily="18" charset="0"/>
                <a:ea typeface="宋体"/>
                <a:cs typeface="Times New Roman" pitchFamily="18" charset="0"/>
              </a:rPr>
              <a:t>: assimilate radiosonde, satellite cloud winds, QuikSCAT winds, aircraft data, COSMIC GPS refractivity, ship, and land surface data</a:t>
            </a:r>
            <a:r>
              <a:rPr kumimoji="0" lang="en-US" sz="1800" b="0" i="0" u="none" strike="noStrike" kern="0" cap="none" spc="0" normalizeH="0" baseline="0" noProof="0" dirty="0" smtClean="0">
                <a:ln>
                  <a:noFill/>
                </a:ln>
                <a:solidFill>
                  <a:prstClr val="black"/>
                </a:solidFill>
                <a:effectLst/>
                <a:uLnTx/>
                <a:uFillTx/>
                <a:latin typeface="Times New Roman" pitchFamily="18" charset="0"/>
                <a:ea typeface="宋体"/>
                <a:cs typeface="Times New Roman" pitchFamily="18" charset="0"/>
              </a:rPr>
              <a:t>.</a:t>
            </a:r>
            <a:endParaRPr kumimoji="0" lang="en-US" sz="1800" b="0" i="0" u="none" strike="noStrike" kern="0" cap="none" spc="0" normalizeH="0" baseline="0" noProof="0" dirty="0">
              <a:ln>
                <a:noFill/>
              </a:ln>
              <a:solidFill>
                <a:prstClr val="black"/>
              </a:solidFill>
              <a:effectLst/>
              <a:uLnTx/>
              <a:uFillTx/>
              <a:latin typeface="Times New Roman" pitchFamily="18" charset="0"/>
              <a:ea typeface="宋体"/>
              <a:cs typeface="Times New Roman" pitchFamily="18" charset="0"/>
            </a:endParaRPr>
          </a:p>
        </p:txBody>
      </p:sp>
      <p:sp>
        <p:nvSpPr>
          <p:cNvPr id="5" name="Rectangle 2"/>
          <p:cNvSpPr txBox="1">
            <a:spLocks noChangeArrowheads="1"/>
          </p:cNvSpPr>
          <p:nvPr/>
        </p:nvSpPr>
        <p:spPr bwMode="auto">
          <a:xfrm>
            <a:off x="596776" y="188639"/>
            <a:ext cx="8151688" cy="55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00CC"/>
                </a:solidFill>
                <a:latin typeface="+mj-lt"/>
                <a:ea typeface="+mj-ea"/>
                <a:cs typeface="+mj-cs"/>
              </a:defRPr>
            </a:lvl1pPr>
            <a:lvl2pPr algn="l" rtl="0" eaLnBrk="0" fontAlgn="base" hangingPunct="0">
              <a:spcBef>
                <a:spcPct val="0"/>
              </a:spcBef>
              <a:spcAft>
                <a:spcPct val="0"/>
              </a:spcAft>
              <a:defRPr sz="3200" b="1">
                <a:solidFill>
                  <a:srgbClr val="0000CC"/>
                </a:solidFill>
                <a:latin typeface="Arial" charset="0"/>
                <a:ea typeface="华文细黑" pitchFamily="2" charset="-122"/>
              </a:defRPr>
            </a:lvl2pPr>
            <a:lvl3pPr algn="l" rtl="0" eaLnBrk="0" fontAlgn="base" hangingPunct="0">
              <a:spcBef>
                <a:spcPct val="0"/>
              </a:spcBef>
              <a:spcAft>
                <a:spcPct val="0"/>
              </a:spcAft>
              <a:defRPr sz="3200" b="1">
                <a:solidFill>
                  <a:srgbClr val="0000CC"/>
                </a:solidFill>
                <a:latin typeface="Arial" charset="0"/>
                <a:ea typeface="华文细黑" pitchFamily="2" charset="-122"/>
              </a:defRPr>
            </a:lvl3pPr>
            <a:lvl4pPr algn="l" rtl="0" eaLnBrk="0" fontAlgn="base" hangingPunct="0">
              <a:spcBef>
                <a:spcPct val="0"/>
              </a:spcBef>
              <a:spcAft>
                <a:spcPct val="0"/>
              </a:spcAft>
              <a:defRPr sz="3200" b="1">
                <a:solidFill>
                  <a:srgbClr val="0000CC"/>
                </a:solidFill>
                <a:latin typeface="Arial" charset="0"/>
                <a:ea typeface="华文细黑" pitchFamily="2" charset="-122"/>
              </a:defRPr>
            </a:lvl4pPr>
            <a:lvl5pPr algn="l" rtl="0" eaLnBrk="0" fontAlgn="base" hangingPunct="0">
              <a:spcBef>
                <a:spcPct val="0"/>
              </a:spcBef>
              <a:spcAft>
                <a:spcPct val="0"/>
              </a:spcAft>
              <a:defRPr sz="3200" b="1">
                <a:solidFill>
                  <a:srgbClr val="0000CC"/>
                </a:solidFill>
                <a:latin typeface="Arial" charset="0"/>
                <a:ea typeface="华文细黑" pitchFamily="2" charset="-122"/>
              </a:defRPr>
            </a:lvl5pPr>
            <a:lvl6pPr marL="457200" algn="l" rtl="0" eaLnBrk="1" fontAlgn="base" hangingPunct="1">
              <a:spcBef>
                <a:spcPct val="0"/>
              </a:spcBef>
              <a:spcAft>
                <a:spcPct val="0"/>
              </a:spcAft>
              <a:defRPr sz="3200" b="1">
                <a:solidFill>
                  <a:srgbClr val="0000CC"/>
                </a:solidFill>
                <a:latin typeface="Arial" charset="0"/>
                <a:ea typeface="华文细黑" pitchFamily="2" charset="-122"/>
              </a:defRPr>
            </a:lvl6pPr>
            <a:lvl7pPr marL="914400" algn="l" rtl="0" eaLnBrk="1" fontAlgn="base" hangingPunct="1">
              <a:spcBef>
                <a:spcPct val="0"/>
              </a:spcBef>
              <a:spcAft>
                <a:spcPct val="0"/>
              </a:spcAft>
              <a:defRPr sz="3200" b="1">
                <a:solidFill>
                  <a:srgbClr val="0000CC"/>
                </a:solidFill>
                <a:latin typeface="Arial" charset="0"/>
                <a:ea typeface="华文细黑" pitchFamily="2" charset="-122"/>
              </a:defRPr>
            </a:lvl7pPr>
            <a:lvl8pPr marL="1371600" algn="l" rtl="0" eaLnBrk="1" fontAlgn="base" hangingPunct="1">
              <a:spcBef>
                <a:spcPct val="0"/>
              </a:spcBef>
              <a:spcAft>
                <a:spcPct val="0"/>
              </a:spcAft>
              <a:defRPr sz="3200" b="1">
                <a:solidFill>
                  <a:srgbClr val="0000CC"/>
                </a:solidFill>
                <a:latin typeface="Arial" charset="0"/>
                <a:ea typeface="华文细黑" pitchFamily="2" charset="-122"/>
              </a:defRPr>
            </a:lvl8pPr>
            <a:lvl9pPr marL="1828800" algn="l" rtl="0" eaLnBrk="1" fontAlgn="base" hangingPunct="1">
              <a:spcBef>
                <a:spcPct val="0"/>
              </a:spcBef>
              <a:spcAft>
                <a:spcPct val="0"/>
              </a:spcAft>
              <a:defRPr sz="3200" b="1">
                <a:solidFill>
                  <a:srgbClr val="0000CC"/>
                </a:solidFill>
                <a:latin typeface="Arial" charset="0"/>
                <a:ea typeface="华文细黑" pitchFamily="2" charset="-122"/>
              </a:defRPr>
            </a:lvl9pPr>
          </a:lstStyle>
          <a:p>
            <a:pPr eaLnBrk="1" hangingPunct="1"/>
            <a:r>
              <a:rPr lang="en-US" altLang="zh-CN" sz="2000" dirty="0" err="1" smtClean="0">
                <a:solidFill>
                  <a:srgbClr val="0000FF"/>
                </a:solidFill>
                <a:latin typeface="Times New Roman" pitchFamily="18" charset="0"/>
                <a:ea typeface="PMingLiU" pitchFamily="18" charset="-120"/>
                <a:cs typeface="Times New Roman" pitchFamily="18" charset="0"/>
              </a:rPr>
              <a:t>Sinlaku</a:t>
            </a:r>
            <a:r>
              <a:rPr lang="en-US" altLang="zh-CN" sz="2000" dirty="0" smtClean="0">
                <a:solidFill>
                  <a:srgbClr val="0000FF"/>
                </a:solidFill>
                <a:latin typeface="Times New Roman" pitchFamily="18" charset="0"/>
                <a:ea typeface="PMingLiU" pitchFamily="18" charset="-120"/>
                <a:cs typeface="Times New Roman" pitchFamily="18" charset="0"/>
              </a:rPr>
              <a:t> intensity and path analysis with TPW (WRF/DART)</a:t>
            </a:r>
          </a:p>
          <a:p>
            <a:pPr eaLnBrk="1" hangingPunct="1"/>
            <a:r>
              <a:rPr lang="en-US" sz="2000" b="0" dirty="0" smtClean="0">
                <a:solidFill>
                  <a:srgbClr val="0000FF"/>
                </a:solidFill>
                <a:latin typeface="Times New Roman" pitchFamily="18" charset="0"/>
                <a:ea typeface="PMingLiU" pitchFamily="18" charset="-120"/>
                <a:cs typeface="Times New Roman" pitchFamily="18" charset="0"/>
              </a:rPr>
              <a:t>		(IR – MODIS;  MW – AMSR-E)</a:t>
            </a:r>
          </a:p>
        </p:txBody>
      </p:sp>
      <p:sp>
        <p:nvSpPr>
          <p:cNvPr id="6" name="TextBox 5"/>
          <p:cNvSpPr txBox="1"/>
          <p:nvPr/>
        </p:nvSpPr>
        <p:spPr>
          <a:xfrm>
            <a:off x="5724128" y="4521894"/>
            <a:ext cx="3195464"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NPP/JPSS soundings , GCOM AMSR TPW and GOES-R TPW will be used in tropical cyclone applications</a:t>
            </a:r>
            <a:endParaRPr lang="en-US" dirty="0"/>
          </a:p>
        </p:txBody>
      </p:sp>
      <p:sp>
        <p:nvSpPr>
          <p:cNvPr id="7" name="Slide Number Placeholder 6"/>
          <p:cNvSpPr>
            <a:spLocks noGrp="1"/>
          </p:cNvSpPr>
          <p:nvPr>
            <p:ph type="sldNum" sz="quarter" idx="12"/>
          </p:nvPr>
        </p:nvSpPr>
        <p:spPr/>
        <p:txBody>
          <a:bodyPr/>
          <a:lstStyle/>
          <a:p>
            <a:fld id="{CEAB61D9-92A0-44DC-9E3E-B1FE676538A2}"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1001887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FF"/>
                </a:solidFill>
              </a:rPr>
              <a:t>NPP/JPSS sounding evaluation and applications</a:t>
            </a:r>
            <a:endParaRPr lang="en-US" dirty="0">
              <a:solidFill>
                <a:srgbClr val="0000FF"/>
              </a:solidFill>
            </a:endParaRPr>
          </a:p>
        </p:txBody>
      </p:sp>
      <p:sp>
        <p:nvSpPr>
          <p:cNvPr id="3" name="Content Placeholder 2"/>
          <p:cNvSpPr>
            <a:spLocks noGrp="1"/>
          </p:cNvSpPr>
          <p:nvPr>
            <p:ph idx="1"/>
          </p:nvPr>
        </p:nvSpPr>
        <p:spPr/>
        <p:txBody>
          <a:bodyPr/>
          <a:lstStyle/>
          <a:p>
            <a:r>
              <a:rPr lang="en-US" dirty="0" smtClean="0"/>
              <a:t>AIRS/</a:t>
            </a:r>
            <a:r>
              <a:rPr lang="en-US" dirty="0" err="1" smtClean="0"/>
              <a:t>CrIS</a:t>
            </a:r>
            <a:r>
              <a:rPr lang="en-US" dirty="0" smtClean="0"/>
              <a:t> brightness temperature comparison</a:t>
            </a:r>
          </a:p>
          <a:p>
            <a:r>
              <a:rPr lang="en-US" dirty="0" smtClean="0"/>
              <a:t>AIRS/</a:t>
            </a:r>
            <a:r>
              <a:rPr lang="en-US" dirty="0" err="1" smtClean="0"/>
              <a:t>CrIS</a:t>
            </a:r>
            <a:r>
              <a:rPr lang="en-US" dirty="0" smtClean="0"/>
              <a:t> sounding comparisons with the same retrieval algorithm (CIMSS single FOV algorithm)</a:t>
            </a:r>
          </a:p>
          <a:p>
            <a:r>
              <a:rPr lang="en-US" dirty="0" smtClean="0"/>
              <a:t>Radiances/soundings application demonstration</a:t>
            </a:r>
          </a:p>
          <a:p>
            <a:endParaRPr lang="en-US" dirty="0"/>
          </a:p>
        </p:txBody>
      </p:sp>
      <p:sp>
        <p:nvSpPr>
          <p:cNvPr id="4" name="Slide Number Placeholder 3"/>
          <p:cNvSpPr>
            <a:spLocks noGrp="1"/>
          </p:cNvSpPr>
          <p:nvPr>
            <p:ph type="sldNum" sz="quarter" idx="12"/>
          </p:nvPr>
        </p:nvSpPr>
        <p:spPr/>
        <p:txBody>
          <a:bodyPr/>
          <a:lstStyle/>
          <a:p>
            <a:fld id="{C8EF54BD-F088-4CBA-BA4A-72EC77EB5A73}"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1176726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642"/>
            <a:ext cx="8229600" cy="1143000"/>
          </a:xfrm>
        </p:spPr>
        <p:txBody>
          <a:bodyPr/>
          <a:lstStyle/>
          <a:p>
            <a:r>
              <a:rPr lang="en-US" dirty="0" smtClean="0"/>
              <a:t>CrIS/AIRS BT Comparison</a:t>
            </a:r>
            <a:endParaRPr lang="en-US" dirty="0"/>
          </a:p>
        </p:txBody>
      </p:sp>
      <p:pic>
        <p:nvPicPr>
          <p:cNvPr id="7" name="Content Placeholder 6" descr="AIRS_BTWINDOW.png"/>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l="19499" t="12000" r="12000" b="6000"/>
          <a:stretch>
            <a:fillRect/>
          </a:stretch>
        </p:blipFill>
        <p:spPr>
          <a:xfrm>
            <a:off x="0" y="1274890"/>
            <a:ext cx="4176189" cy="4998916"/>
          </a:xfrm>
        </p:spPr>
      </p:pic>
      <p:pic>
        <p:nvPicPr>
          <p:cNvPr id="5" name="Content Placeholder 4" descr="AIRS_BTWV.png"/>
          <p:cNvPicPr>
            <a:picLocks noGrp="1" noChangeAspect="1"/>
          </p:cNvPicPr>
          <p:nvPr>
            <p:ph sz="half" idx="2"/>
          </p:nvPr>
        </p:nvPicPr>
        <p:blipFill>
          <a:blip r:embed="rId3" cstate="print"/>
          <a:srcRect l="19499" t="12000" r="12000" b="6000"/>
          <a:stretch>
            <a:fillRect/>
          </a:stretch>
        </p:blipFill>
        <p:spPr>
          <a:xfrm>
            <a:off x="4937760" y="1274890"/>
            <a:ext cx="4176015" cy="4998920"/>
          </a:xfrm>
        </p:spPr>
      </p:pic>
      <p:sp>
        <p:nvSpPr>
          <p:cNvPr id="9" name="TextBox 8"/>
          <p:cNvSpPr txBox="1"/>
          <p:nvPr/>
        </p:nvSpPr>
        <p:spPr>
          <a:xfrm>
            <a:off x="457200" y="923630"/>
            <a:ext cx="8173632" cy="369332"/>
          </a:xfrm>
          <a:prstGeom prst="rect">
            <a:avLst/>
          </a:prstGeom>
          <a:noFill/>
        </p:spPr>
        <p:txBody>
          <a:bodyPr wrap="none" rtlCol="0">
            <a:spAutoFit/>
          </a:bodyPr>
          <a:lstStyle/>
          <a:p>
            <a:pPr defTabSz="457200"/>
            <a:r>
              <a:rPr lang="en-US" dirty="0" smtClean="0">
                <a:solidFill>
                  <a:prstClr val="black"/>
                </a:solidFill>
              </a:rPr>
              <a:t>AIRS </a:t>
            </a:r>
            <a:r>
              <a:rPr lang="en-US" b="1" u="sng" dirty="0" smtClean="0">
                <a:solidFill>
                  <a:prstClr val="black"/>
                </a:solidFill>
              </a:rPr>
              <a:t>Window </a:t>
            </a:r>
            <a:r>
              <a:rPr lang="en-US" dirty="0" smtClean="0">
                <a:solidFill>
                  <a:prstClr val="black"/>
                </a:solidFill>
              </a:rPr>
              <a:t>Channel Tb (K)                                          AIRS </a:t>
            </a:r>
            <a:r>
              <a:rPr lang="en-US" b="1" u="sng" dirty="0" smtClean="0">
                <a:solidFill>
                  <a:prstClr val="black"/>
                </a:solidFill>
              </a:rPr>
              <a:t>Water Vapor </a:t>
            </a:r>
            <a:r>
              <a:rPr lang="en-US" dirty="0" smtClean="0">
                <a:solidFill>
                  <a:prstClr val="black"/>
                </a:solidFill>
              </a:rPr>
              <a:t>Channel Tb (K)</a:t>
            </a:r>
            <a:endParaRPr lang="en-US" dirty="0">
              <a:solidFill>
                <a:prstClr val="black"/>
              </a:solidFill>
            </a:endParaRPr>
          </a:p>
        </p:txBody>
      </p:sp>
      <p:sp>
        <p:nvSpPr>
          <p:cNvPr id="10" name="TextBox 9"/>
          <p:cNvSpPr txBox="1"/>
          <p:nvPr/>
        </p:nvSpPr>
        <p:spPr>
          <a:xfrm>
            <a:off x="24816" y="6246786"/>
            <a:ext cx="5941049" cy="584776"/>
          </a:xfrm>
          <a:prstGeom prst="rect">
            <a:avLst/>
          </a:prstGeom>
          <a:noFill/>
        </p:spPr>
        <p:txBody>
          <a:bodyPr wrap="none" rtlCol="0">
            <a:spAutoFit/>
          </a:bodyPr>
          <a:lstStyle/>
          <a:p>
            <a:pPr defTabSz="457200"/>
            <a:r>
              <a:rPr lang="en-US" sz="3200" dirty="0" smtClean="0">
                <a:solidFill>
                  <a:prstClr val="black"/>
                </a:solidFill>
              </a:rPr>
              <a:t>03/12/2012                Two Granules</a:t>
            </a:r>
            <a:endParaRPr lang="en-US" sz="3200" dirty="0">
              <a:solidFill>
                <a:prstClr val="black"/>
              </a:solidFill>
            </a:endParaRPr>
          </a:p>
        </p:txBody>
      </p:sp>
      <p:sp>
        <p:nvSpPr>
          <p:cNvPr id="11" name="TextBox 10"/>
          <p:cNvSpPr txBox="1"/>
          <p:nvPr/>
        </p:nvSpPr>
        <p:spPr>
          <a:xfrm>
            <a:off x="1810558" y="1945436"/>
            <a:ext cx="6296423" cy="369332"/>
          </a:xfrm>
          <a:prstGeom prst="rect">
            <a:avLst/>
          </a:prstGeom>
          <a:noFill/>
        </p:spPr>
        <p:txBody>
          <a:bodyPr wrap="square" rtlCol="0">
            <a:spAutoFit/>
          </a:bodyPr>
          <a:lstStyle/>
          <a:p>
            <a:pPr defTabSz="457200"/>
            <a:r>
              <a:rPr lang="en-US" b="1" dirty="0" smtClean="0">
                <a:solidFill>
                  <a:prstClr val="black"/>
                </a:solidFill>
                <a:latin typeface="Cooper Black"/>
                <a:cs typeface="Cooper Black"/>
              </a:rPr>
              <a:t>6:30 UTC                                                                   6:30 UTC</a:t>
            </a:r>
          </a:p>
        </p:txBody>
      </p:sp>
      <p:sp>
        <p:nvSpPr>
          <p:cNvPr id="12" name="TextBox 11"/>
          <p:cNvSpPr txBox="1"/>
          <p:nvPr/>
        </p:nvSpPr>
        <p:spPr>
          <a:xfrm>
            <a:off x="1408987" y="3805250"/>
            <a:ext cx="6296423" cy="369332"/>
          </a:xfrm>
          <a:prstGeom prst="rect">
            <a:avLst/>
          </a:prstGeom>
          <a:noFill/>
        </p:spPr>
        <p:txBody>
          <a:bodyPr wrap="square" rtlCol="0">
            <a:spAutoFit/>
          </a:bodyPr>
          <a:lstStyle/>
          <a:p>
            <a:pPr defTabSz="457200"/>
            <a:r>
              <a:rPr lang="en-US" dirty="0" smtClean="0">
                <a:solidFill>
                  <a:prstClr val="black"/>
                </a:solidFill>
                <a:latin typeface="Cooper Black"/>
                <a:cs typeface="Cooper Black"/>
              </a:rPr>
              <a:t>6:36 </a:t>
            </a:r>
            <a:r>
              <a:rPr lang="en-US" b="1" dirty="0" smtClean="0">
                <a:solidFill>
                  <a:prstClr val="black"/>
                </a:solidFill>
                <a:latin typeface="Cooper Black"/>
                <a:cs typeface="Cooper Black"/>
              </a:rPr>
              <a:t>UTC</a:t>
            </a:r>
            <a:r>
              <a:rPr lang="en-US" dirty="0" smtClean="0">
                <a:solidFill>
                  <a:prstClr val="black"/>
                </a:solidFill>
                <a:latin typeface="Cooper Black"/>
                <a:cs typeface="Cooper Black"/>
              </a:rPr>
              <a:t>                                                                6:36 UTC</a:t>
            </a:r>
          </a:p>
        </p:txBody>
      </p:sp>
      <p:sp>
        <p:nvSpPr>
          <p:cNvPr id="13" name="TextBox 12"/>
          <p:cNvSpPr txBox="1"/>
          <p:nvPr/>
        </p:nvSpPr>
        <p:spPr>
          <a:xfrm>
            <a:off x="1027977" y="5480486"/>
            <a:ext cx="6296423" cy="369332"/>
          </a:xfrm>
          <a:prstGeom prst="rect">
            <a:avLst/>
          </a:prstGeom>
          <a:noFill/>
        </p:spPr>
        <p:txBody>
          <a:bodyPr wrap="square" rtlCol="0">
            <a:spAutoFit/>
          </a:bodyPr>
          <a:lstStyle/>
          <a:p>
            <a:pPr defTabSz="457200"/>
            <a:r>
              <a:rPr lang="en-US" dirty="0" smtClean="0">
                <a:solidFill>
                  <a:prstClr val="black"/>
                </a:solidFill>
                <a:latin typeface="Cooper Black"/>
                <a:cs typeface="Cooper Black"/>
              </a:rPr>
              <a:t>6:42 UTC                                                                  6:42 UTC</a:t>
            </a:r>
          </a:p>
        </p:txBody>
      </p:sp>
      <p:sp>
        <p:nvSpPr>
          <p:cNvPr id="3" name="Slide Number Placeholder 2"/>
          <p:cNvSpPr>
            <a:spLocks noGrp="1"/>
          </p:cNvSpPr>
          <p:nvPr>
            <p:ph type="sldNum" sz="quarter" idx="12"/>
          </p:nvPr>
        </p:nvSpPr>
        <p:spPr/>
        <p:txBody>
          <a:bodyPr/>
          <a:lstStyle/>
          <a:p>
            <a:fld id="{4B41264F-7FEF-0347-B82F-2A66F4DFB30A}"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487757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642"/>
            <a:ext cx="8229600" cy="1143000"/>
          </a:xfrm>
        </p:spPr>
        <p:txBody>
          <a:bodyPr/>
          <a:lstStyle/>
          <a:p>
            <a:r>
              <a:rPr lang="en-US" dirty="0" smtClean="0"/>
              <a:t>CrIS/AIRS BT Comparison</a:t>
            </a:r>
            <a:endParaRPr lang="en-US" dirty="0"/>
          </a:p>
        </p:txBody>
      </p:sp>
      <p:pic>
        <p:nvPicPr>
          <p:cNvPr id="7" name="Content Placeholder 6" descr="AIRS_BTWINDOW.png"/>
          <p:cNvPicPr>
            <a:picLocks noGrp="1" noChangeAspect="1"/>
          </p:cNvPicPr>
          <p:nvPr>
            <p:ph sz="half" idx="1"/>
          </p:nvPr>
        </p:nvPicPr>
        <p:blipFill>
          <a:blip r:embed="rId3" cstate="print"/>
          <a:srcRect l="19499" t="12000" r="12000" b="6000"/>
          <a:stretch>
            <a:fillRect/>
          </a:stretch>
        </p:blipFill>
        <p:spPr>
          <a:xfrm>
            <a:off x="0" y="1271016"/>
            <a:ext cx="4176026" cy="4998942"/>
          </a:xfrm>
        </p:spPr>
      </p:pic>
      <p:pic>
        <p:nvPicPr>
          <p:cNvPr id="5" name="Content Placeholder 4" descr="AIRS_BTWV.png"/>
          <p:cNvPicPr>
            <a:picLocks noGrp="1" noChangeAspect="1"/>
          </p:cNvPicPr>
          <p:nvPr>
            <p:ph sz="half" idx="2"/>
          </p:nvPr>
        </p:nvPicPr>
        <p:blipFill>
          <a:blip r:embed="rId4" cstate="print"/>
          <a:srcRect l="19499" t="12000" r="12000" b="6000"/>
          <a:stretch>
            <a:fillRect/>
          </a:stretch>
        </p:blipFill>
        <p:spPr>
          <a:xfrm>
            <a:off x="4937760" y="1271016"/>
            <a:ext cx="4175984" cy="4998923"/>
          </a:xfrm>
        </p:spPr>
      </p:pic>
      <p:sp>
        <p:nvSpPr>
          <p:cNvPr id="9" name="TextBox 8"/>
          <p:cNvSpPr txBox="1"/>
          <p:nvPr/>
        </p:nvSpPr>
        <p:spPr>
          <a:xfrm>
            <a:off x="457200" y="923630"/>
            <a:ext cx="8040858" cy="369332"/>
          </a:xfrm>
          <a:prstGeom prst="rect">
            <a:avLst/>
          </a:prstGeom>
          <a:noFill/>
        </p:spPr>
        <p:txBody>
          <a:bodyPr wrap="none" rtlCol="0">
            <a:spAutoFit/>
          </a:bodyPr>
          <a:lstStyle/>
          <a:p>
            <a:pPr defTabSz="457200"/>
            <a:r>
              <a:rPr lang="en-US" dirty="0" smtClean="0">
                <a:solidFill>
                  <a:prstClr val="black"/>
                </a:solidFill>
              </a:rPr>
              <a:t>CrIS </a:t>
            </a:r>
            <a:r>
              <a:rPr lang="en-US" b="1" u="sng" dirty="0" smtClean="0">
                <a:solidFill>
                  <a:prstClr val="black"/>
                </a:solidFill>
              </a:rPr>
              <a:t>Window </a:t>
            </a:r>
            <a:r>
              <a:rPr lang="en-US" dirty="0" smtClean="0">
                <a:solidFill>
                  <a:prstClr val="black"/>
                </a:solidFill>
              </a:rPr>
              <a:t>Channel Tb (K)                                          CrIS </a:t>
            </a:r>
            <a:r>
              <a:rPr lang="en-US" b="1" u="sng" dirty="0" smtClean="0">
                <a:solidFill>
                  <a:prstClr val="black"/>
                </a:solidFill>
              </a:rPr>
              <a:t>Water Vapor </a:t>
            </a:r>
            <a:r>
              <a:rPr lang="en-US" dirty="0" smtClean="0">
                <a:solidFill>
                  <a:prstClr val="black"/>
                </a:solidFill>
              </a:rPr>
              <a:t>Channel Tb (K)</a:t>
            </a:r>
            <a:endParaRPr lang="en-US" dirty="0">
              <a:solidFill>
                <a:prstClr val="black"/>
              </a:solidFill>
            </a:endParaRPr>
          </a:p>
        </p:txBody>
      </p:sp>
      <p:sp>
        <p:nvSpPr>
          <p:cNvPr id="10" name="TextBox 9"/>
          <p:cNvSpPr txBox="1"/>
          <p:nvPr/>
        </p:nvSpPr>
        <p:spPr>
          <a:xfrm>
            <a:off x="24816" y="6246786"/>
            <a:ext cx="2165577" cy="584776"/>
          </a:xfrm>
          <a:prstGeom prst="rect">
            <a:avLst/>
          </a:prstGeom>
          <a:noFill/>
        </p:spPr>
        <p:txBody>
          <a:bodyPr wrap="none" rtlCol="0">
            <a:spAutoFit/>
          </a:bodyPr>
          <a:lstStyle/>
          <a:p>
            <a:pPr defTabSz="457200"/>
            <a:r>
              <a:rPr lang="en-US" sz="3200" dirty="0" smtClean="0">
                <a:solidFill>
                  <a:prstClr val="black"/>
                </a:solidFill>
              </a:rPr>
              <a:t>03/12/2012</a:t>
            </a:r>
            <a:endParaRPr lang="en-US" sz="3200" dirty="0">
              <a:solidFill>
                <a:prstClr val="black"/>
              </a:solidFill>
            </a:endParaRPr>
          </a:p>
        </p:txBody>
      </p:sp>
      <p:sp>
        <p:nvSpPr>
          <p:cNvPr id="11" name="TextBox 10"/>
          <p:cNvSpPr txBox="1"/>
          <p:nvPr/>
        </p:nvSpPr>
        <p:spPr>
          <a:xfrm>
            <a:off x="1810558" y="1945436"/>
            <a:ext cx="6296423" cy="369332"/>
          </a:xfrm>
          <a:prstGeom prst="rect">
            <a:avLst/>
          </a:prstGeom>
          <a:noFill/>
        </p:spPr>
        <p:txBody>
          <a:bodyPr wrap="square" rtlCol="0">
            <a:spAutoFit/>
          </a:bodyPr>
          <a:lstStyle/>
          <a:p>
            <a:pPr defTabSz="457200"/>
            <a:r>
              <a:rPr lang="en-US" b="1" dirty="0" smtClean="0">
                <a:solidFill>
                  <a:prstClr val="black"/>
                </a:solidFill>
                <a:latin typeface="Cooper Black"/>
                <a:cs typeface="Cooper Black"/>
              </a:rPr>
              <a:t>6:28 UTC                                                                   6:28 UTC</a:t>
            </a:r>
          </a:p>
        </p:txBody>
      </p:sp>
      <p:sp>
        <p:nvSpPr>
          <p:cNvPr id="12" name="TextBox 11"/>
          <p:cNvSpPr txBox="1"/>
          <p:nvPr/>
        </p:nvSpPr>
        <p:spPr>
          <a:xfrm>
            <a:off x="1408987" y="3805250"/>
            <a:ext cx="6296423" cy="369332"/>
          </a:xfrm>
          <a:prstGeom prst="rect">
            <a:avLst/>
          </a:prstGeom>
          <a:noFill/>
        </p:spPr>
        <p:txBody>
          <a:bodyPr wrap="square" rtlCol="0">
            <a:spAutoFit/>
          </a:bodyPr>
          <a:lstStyle/>
          <a:p>
            <a:pPr defTabSz="457200"/>
            <a:r>
              <a:rPr lang="en-US" dirty="0" smtClean="0">
                <a:solidFill>
                  <a:prstClr val="black"/>
                </a:solidFill>
                <a:latin typeface="Cooper Black"/>
                <a:cs typeface="Cooper Black"/>
              </a:rPr>
              <a:t>6:34 </a:t>
            </a:r>
            <a:r>
              <a:rPr lang="en-US" b="1" dirty="0" smtClean="0">
                <a:solidFill>
                  <a:prstClr val="black"/>
                </a:solidFill>
                <a:latin typeface="Cooper Black"/>
                <a:cs typeface="Cooper Black"/>
              </a:rPr>
              <a:t>UTC</a:t>
            </a:r>
            <a:r>
              <a:rPr lang="en-US" dirty="0" smtClean="0">
                <a:solidFill>
                  <a:prstClr val="black"/>
                </a:solidFill>
                <a:latin typeface="Cooper Black"/>
                <a:cs typeface="Cooper Black"/>
              </a:rPr>
              <a:t>                                                                6:34 UTC</a:t>
            </a:r>
          </a:p>
        </p:txBody>
      </p:sp>
      <p:sp>
        <p:nvSpPr>
          <p:cNvPr id="13" name="TextBox 12"/>
          <p:cNvSpPr txBox="1"/>
          <p:nvPr/>
        </p:nvSpPr>
        <p:spPr>
          <a:xfrm>
            <a:off x="1027977" y="5480486"/>
            <a:ext cx="6296423" cy="369332"/>
          </a:xfrm>
          <a:prstGeom prst="rect">
            <a:avLst/>
          </a:prstGeom>
          <a:noFill/>
        </p:spPr>
        <p:txBody>
          <a:bodyPr wrap="square" rtlCol="0">
            <a:spAutoFit/>
          </a:bodyPr>
          <a:lstStyle/>
          <a:p>
            <a:pPr defTabSz="457200"/>
            <a:r>
              <a:rPr lang="en-US" dirty="0" smtClean="0">
                <a:solidFill>
                  <a:prstClr val="black"/>
                </a:solidFill>
                <a:latin typeface="Cooper Black"/>
                <a:cs typeface="Cooper Black"/>
              </a:rPr>
              <a:t>6:40 UTC                                                                  6:40 UTC</a:t>
            </a:r>
          </a:p>
        </p:txBody>
      </p:sp>
      <p:sp>
        <p:nvSpPr>
          <p:cNvPr id="3" name="Slide Number Placeholder 2"/>
          <p:cNvSpPr>
            <a:spLocks noGrp="1"/>
          </p:cNvSpPr>
          <p:nvPr>
            <p:ph type="sldNum" sz="quarter" idx="12"/>
          </p:nvPr>
        </p:nvSpPr>
        <p:spPr/>
        <p:txBody>
          <a:bodyPr/>
          <a:lstStyle/>
          <a:p>
            <a:fld id="{4B41264F-7FEF-0347-B82F-2A66F4DFB30A}"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3099066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4943" y="980728"/>
            <a:ext cx="6997417" cy="4462760"/>
          </a:xfrm>
          <a:prstGeom prst="rect">
            <a:avLst/>
          </a:prstGeom>
          <a:noFill/>
        </p:spPr>
        <p:txBody>
          <a:bodyPr wrap="square" rtlCol="0">
            <a:spAutoFit/>
          </a:bodyPr>
          <a:lstStyle/>
          <a:p>
            <a:r>
              <a:rPr lang="en-US" sz="3200" b="1" dirty="0" smtClean="0">
                <a:solidFill>
                  <a:srgbClr val="0000FF"/>
                </a:solidFill>
              </a:rPr>
              <a:t>Acknowledgements</a:t>
            </a:r>
          </a:p>
          <a:p>
            <a:endParaRPr lang="en-US" dirty="0" smtClean="0"/>
          </a:p>
          <a:p>
            <a:endParaRPr lang="en-US" dirty="0"/>
          </a:p>
          <a:p>
            <a:endParaRPr lang="en-US" dirty="0" smtClean="0"/>
          </a:p>
          <a:p>
            <a:endParaRPr lang="en-US" dirty="0"/>
          </a:p>
          <a:p>
            <a:r>
              <a:rPr lang="en-US" dirty="0" smtClean="0"/>
              <a:t>GOES-R Program: Steve Goodman</a:t>
            </a:r>
          </a:p>
          <a:p>
            <a:endParaRPr lang="en-US" dirty="0" smtClean="0"/>
          </a:p>
          <a:p>
            <a:r>
              <a:rPr lang="en-US" dirty="0" smtClean="0"/>
              <a:t>JPSS Program: Mitch Goldberg, </a:t>
            </a:r>
            <a:r>
              <a:rPr lang="en-US" dirty="0" err="1" smtClean="0"/>
              <a:t>Lihang</a:t>
            </a:r>
            <a:r>
              <a:rPr lang="en-US" dirty="0" smtClean="0"/>
              <a:t> Zhou</a:t>
            </a:r>
          </a:p>
          <a:p>
            <a:endParaRPr lang="en-US" dirty="0" smtClean="0"/>
          </a:p>
          <a:p>
            <a:r>
              <a:rPr lang="en-US" dirty="0" smtClean="0"/>
              <a:t>AWG: Jaime Daniels</a:t>
            </a:r>
            <a:endParaRPr lang="en-US" dirty="0"/>
          </a:p>
          <a:p>
            <a:endParaRPr lang="en-US" dirty="0" smtClean="0"/>
          </a:p>
          <a:p>
            <a:r>
              <a:rPr lang="en-US" dirty="0" smtClean="0"/>
              <a:t>CIMSS: </a:t>
            </a:r>
            <a:r>
              <a:rPr lang="en-US" dirty="0" err="1" smtClean="0"/>
              <a:t>Zhenglong</a:t>
            </a:r>
            <a:r>
              <a:rPr lang="en-US" dirty="0" smtClean="0"/>
              <a:t> Li, Bill Smith, Elisabeth </a:t>
            </a:r>
            <a:r>
              <a:rPr lang="en-US" dirty="0" err="1" smtClean="0"/>
              <a:t>Weisz</a:t>
            </a:r>
            <a:r>
              <a:rPr lang="en-US" dirty="0" smtClean="0"/>
              <a:t>, </a:t>
            </a:r>
            <a:r>
              <a:rPr lang="en-US" dirty="0" err="1" smtClean="0"/>
              <a:t>Jinlong</a:t>
            </a:r>
            <a:r>
              <a:rPr lang="en-US" dirty="0" smtClean="0"/>
              <a:t> Li, Dave Tobin, Pei Wang, etc. ……</a:t>
            </a:r>
          </a:p>
          <a:p>
            <a:endParaRPr lang="en-US" dirty="0"/>
          </a:p>
          <a:p>
            <a:r>
              <a:rPr lang="en-US" dirty="0"/>
              <a:t>AIT: </a:t>
            </a:r>
            <a:r>
              <a:rPr lang="en-US" dirty="0" smtClean="0"/>
              <a:t>Graeme </a:t>
            </a:r>
            <a:r>
              <a:rPr lang="en-US" dirty="0"/>
              <a:t>Martin, </a:t>
            </a:r>
            <a:r>
              <a:rPr lang="en-US" dirty="0" smtClean="0"/>
              <a:t>Walter Wolf, etc…. </a:t>
            </a:r>
            <a:endParaRPr lang="en-US" dirty="0"/>
          </a:p>
        </p:txBody>
      </p:sp>
      <p:sp>
        <p:nvSpPr>
          <p:cNvPr id="2" name="Slide Number Placeholder 1"/>
          <p:cNvSpPr>
            <a:spLocks noGrp="1"/>
          </p:cNvSpPr>
          <p:nvPr>
            <p:ph type="sldNum" sz="quarter" idx="12"/>
          </p:nvPr>
        </p:nvSpPr>
        <p:spPr/>
        <p:txBody>
          <a:bodyPr/>
          <a:lstStyle/>
          <a:p>
            <a:fld id="{C8EF54BD-F088-4CBA-BA4A-72EC77EB5A73}"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13699769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982"/>
            <a:ext cx="8229600" cy="1143000"/>
          </a:xfrm>
        </p:spPr>
        <p:txBody>
          <a:bodyPr>
            <a:normAutofit fontScale="90000"/>
          </a:bodyPr>
          <a:lstStyle/>
          <a:p>
            <a:r>
              <a:rPr lang="en-US" sz="3200" dirty="0" smtClean="0">
                <a:solidFill>
                  <a:srgbClr val="0000CC"/>
                </a:solidFill>
              </a:rPr>
              <a:t>AIRS/</a:t>
            </a:r>
            <a:r>
              <a:rPr lang="en-US" sz="3200" dirty="0" err="1" smtClean="0">
                <a:solidFill>
                  <a:srgbClr val="0000CC"/>
                </a:solidFill>
              </a:rPr>
              <a:t>CrIS</a:t>
            </a:r>
            <a:r>
              <a:rPr lang="en-US" sz="3200" dirty="0" smtClean="0">
                <a:solidFill>
                  <a:srgbClr val="0000CC"/>
                </a:solidFill>
              </a:rPr>
              <a:t> sounding comparisons – AIRS and </a:t>
            </a:r>
            <a:r>
              <a:rPr lang="en-US" sz="3200" dirty="0" err="1" smtClean="0">
                <a:solidFill>
                  <a:srgbClr val="0000CC"/>
                </a:solidFill>
              </a:rPr>
              <a:t>CrIS</a:t>
            </a:r>
            <a:r>
              <a:rPr lang="en-US" sz="3200" dirty="0" smtClean="0">
                <a:solidFill>
                  <a:srgbClr val="0000CC"/>
                </a:solidFill>
              </a:rPr>
              <a:t> have the similar sounding precision</a:t>
            </a:r>
            <a:br>
              <a:rPr lang="en-US" sz="3200" dirty="0" smtClean="0">
                <a:solidFill>
                  <a:srgbClr val="0000CC"/>
                </a:solidFill>
              </a:rPr>
            </a:br>
            <a:r>
              <a:rPr lang="en-US" sz="2200" dirty="0" smtClean="0"/>
              <a:t>(2275 matchup comparisons, ECMWF analysis as reference)</a:t>
            </a:r>
            <a:endParaRPr lang="en-US" dirty="0"/>
          </a:p>
        </p:txBody>
      </p:sp>
      <p:pic>
        <p:nvPicPr>
          <p:cNvPr id="4" name="Content Placeholder 3" descr="t_comparison_new.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7720" t="6251" r="63852" b="3156"/>
          <a:stretch/>
        </p:blipFill>
        <p:spPr>
          <a:xfrm>
            <a:off x="1944498" y="1124744"/>
            <a:ext cx="2339470" cy="5590858"/>
          </a:xfrm>
        </p:spPr>
      </p:pic>
      <p:pic>
        <p:nvPicPr>
          <p:cNvPr id="9" name="Content Placeholder 4" descr="wv_comparison_new.png"/>
          <p:cNvPicPr>
            <a:picLocks noChangeAspect="1"/>
          </p:cNvPicPr>
          <p:nvPr/>
        </p:nvPicPr>
        <p:blipFill rotWithShape="1">
          <a:blip r:embed="rId4" cstate="print">
            <a:extLst>
              <a:ext uri="{28A0092B-C50C-407E-A947-70E740481C1C}">
                <a14:useLocalDpi xmlns:a14="http://schemas.microsoft.com/office/drawing/2010/main" val="0"/>
              </a:ext>
            </a:extLst>
          </a:blip>
          <a:srcRect l="6999" t="5371" r="64502" b="3347"/>
          <a:stretch/>
        </p:blipFill>
        <p:spPr>
          <a:xfrm>
            <a:off x="4602888" y="1109018"/>
            <a:ext cx="2345376" cy="5633248"/>
          </a:xfrm>
          <a:prstGeom prst="rect">
            <a:avLst/>
          </a:prstGeom>
        </p:spPr>
      </p:pic>
      <p:sp>
        <p:nvSpPr>
          <p:cNvPr id="3" name="Slide Number Placeholder 2"/>
          <p:cNvSpPr>
            <a:spLocks noGrp="1"/>
          </p:cNvSpPr>
          <p:nvPr>
            <p:ph type="sldNum" sz="quarter" idx="12"/>
          </p:nvPr>
        </p:nvSpPr>
        <p:spPr/>
        <p:txBody>
          <a:bodyPr/>
          <a:lstStyle/>
          <a:p>
            <a:fld id="{4B41264F-7FEF-0347-B82F-2A66F4DFB30A}"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34205801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NGAS </a:t>
            </a:r>
            <a:r>
              <a:rPr lang="en-US" dirty="0" err="1" smtClean="0"/>
              <a:t>CrIMSS</a:t>
            </a:r>
            <a:r>
              <a:rPr lang="en-US" dirty="0" smtClean="0"/>
              <a:t> AVMP EDR: TPW</a:t>
            </a:r>
            <a:br>
              <a:rPr lang="en-US" dirty="0" smtClean="0"/>
            </a:br>
            <a:r>
              <a:rPr lang="en-US" dirty="0" smtClean="0"/>
              <a:t>(Feb. 24, 2012 focus day)</a:t>
            </a:r>
            <a:endParaRPr lang="en-US" dirty="0"/>
          </a:p>
        </p:txBody>
      </p:sp>
      <p:sp>
        <p:nvSpPr>
          <p:cNvPr id="3" name="Content Placeholder 2"/>
          <p:cNvSpPr>
            <a:spLocks noGrp="1"/>
          </p:cNvSpPr>
          <p:nvPr>
            <p:ph idx="1"/>
          </p:nvPr>
        </p:nvSpPr>
        <p:spPr>
          <a:xfrm>
            <a:off x="457200" y="5962389"/>
            <a:ext cx="8229600" cy="759086"/>
          </a:xfrm>
        </p:spPr>
        <p:txBody>
          <a:bodyPr>
            <a:normAutofit fontScale="92500" lnSpcReduction="20000"/>
          </a:bodyPr>
          <a:lstStyle/>
          <a:p>
            <a:r>
              <a:rPr lang="en-US" dirty="0" smtClean="0"/>
              <a:t>Preliminary TPW without QC</a:t>
            </a:r>
          </a:p>
          <a:p>
            <a:pPr lvl="1"/>
            <a:r>
              <a:rPr lang="en-US" dirty="0" smtClean="0"/>
              <a:t>Seem to be issues with dry retrievals over land</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solidFill>
                  <a:prstClr val="black">
                    <a:tint val="75000"/>
                  </a:prstClr>
                </a:solidFill>
              </a:rPr>
              <a:pPr/>
              <a:t>21</a:t>
            </a:fld>
            <a:endParaRPr lang="en-US">
              <a:solidFill>
                <a:prstClr val="black">
                  <a:tint val="75000"/>
                </a:prstClr>
              </a:solidFill>
            </a:endParaRPr>
          </a:p>
        </p:txBody>
      </p:sp>
      <p:pic>
        <p:nvPicPr>
          <p:cNvPr id="5" name="Picture 4" descr="120329murty_preliminary_p49.png"/>
          <p:cNvPicPr>
            <a:picLocks noChangeAspect="1"/>
          </p:cNvPicPr>
          <p:nvPr/>
        </p:nvPicPr>
        <p:blipFill>
          <a:blip r:embed="rId3" cstate="print"/>
          <a:stretch>
            <a:fillRect/>
          </a:stretch>
        </p:blipFill>
        <p:spPr>
          <a:xfrm>
            <a:off x="914855" y="1303951"/>
            <a:ext cx="7026645" cy="4405062"/>
          </a:xfrm>
          <a:prstGeom prst="rect">
            <a:avLst/>
          </a:prstGeom>
        </p:spPr>
      </p:pic>
      <p:sp>
        <p:nvSpPr>
          <p:cNvPr id="6" name="TextBox 5"/>
          <p:cNvSpPr txBox="1"/>
          <p:nvPr/>
        </p:nvSpPr>
        <p:spPr>
          <a:xfrm>
            <a:off x="107504" y="980728"/>
            <a:ext cx="9145016" cy="230832"/>
          </a:xfrm>
          <a:prstGeom prst="rect">
            <a:avLst/>
          </a:prstGeom>
          <a:noFill/>
        </p:spPr>
        <p:txBody>
          <a:bodyPr wrap="square" rtlCol="0">
            <a:spAutoFit/>
          </a:bodyPr>
          <a:lstStyle/>
          <a:p>
            <a:r>
              <a:rPr lang="en-US" sz="900" i="1" dirty="0"/>
              <a:t>Northrop Grumman Aerospace Systems </a:t>
            </a:r>
            <a:r>
              <a:rPr lang="en-US" sz="900" i="1" dirty="0" err="1" smtClean="0"/>
              <a:t>Crosstrack</a:t>
            </a:r>
            <a:r>
              <a:rPr lang="en-US" sz="900" i="1" dirty="0" smtClean="0"/>
              <a:t> </a:t>
            </a:r>
            <a:r>
              <a:rPr lang="en-US" sz="900" i="1" dirty="0"/>
              <a:t>Infrared and Microwave Sounding </a:t>
            </a:r>
            <a:r>
              <a:rPr lang="en-US" sz="900" i="1" dirty="0" smtClean="0"/>
              <a:t>Suite Atmospheric </a:t>
            </a:r>
            <a:r>
              <a:rPr lang="en-US" sz="900" i="1" dirty="0"/>
              <a:t>Vertical </a:t>
            </a:r>
            <a:r>
              <a:rPr lang="en-US" sz="900" i="1" dirty="0" smtClean="0"/>
              <a:t>Moisture </a:t>
            </a:r>
            <a:r>
              <a:rPr lang="en-US" sz="900" i="1" dirty="0"/>
              <a:t>Profile </a:t>
            </a:r>
            <a:r>
              <a:rPr lang="en-US" sz="900" i="1" dirty="0" smtClean="0"/>
              <a:t>Environmental </a:t>
            </a:r>
            <a:r>
              <a:rPr lang="en-US" sz="900" i="1" dirty="0"/>
              <a:t>Data Record </a:t>
            </a:r>
            <a:r>
              <a:rPr lang="en-US" sz="900" i="1" dirty="0" smtClean="0"/>
              <a:t>: Total </a:t>
            </a:r>
            <a:r>
              <a:rPr lang="en-US" sz="900" i="1" dirty="0"/>
              <a:t>Precipitable </a:t>
            </a:r>
            <a:r>
              <a:rPr lang="en-US" sz="900" i="1" dirty="0" smtClean="0"/>
              <a:t>Water</a:t>
            </a:r>
            <a:endParaRPr lang="en-US" sz="900" i="1" dirty="0"/>
          </a:p>
        </p:txBody>
      </p:sp>
    </p:spTree>
    <p:extLst>
      <p:ext uri="{BB962C8B-B14F-4D97-AF65-F5344CB8AC3E}">
        <p14:creationId xmlns:p14="http://schemas.microsoft.com/office/powerpoint/2010/main" val="35480666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Preliminary comparison of NGAS &amp; NUCAPS</a:t>
            </a:r>
            <a:br>
              <a:rPr lang="en-US" dirty="0" smtClean="0"/>
            </a:br>
            <a:r>
              <a:rPr lang="en-US" sz="1800" dirty="0"/>
              <a:t>(Northrop Grumman Aerospace Systems  and NOAA-Unique </a:t>
            </a:r>
            <a:r>
              <a:rPr lang="en-US" sz="1800" dirty="0" err="1"/>
              <a:t>CrIS</a:t>
            </a:r>
            <a:r>
              <a:rPr lang="en-US" sz="1800" dirty="0"/>
              <a:t>/ATMS Processing </a:t>
            </a:r>
            <a:r>
              <a:rPr lang="en-US" sz="1800" dirty="0" smtClean="0"/>
              <a:t>system)</a:t>
            </a:r>
            <a:endParaRPr lang="en-US" sz="1800" dirty="0"/>
          </a:p>
        </p:txBody>
      </p:sp>
      <p:sp>
        <p:nvSpPr>
          <p:cNvPr id="3" name="Content Placeholder 2"/>
          <p:cNvSpPr>
            <a:spLocks noGrp="1"/>
          </p:cNvSpPr>
          <p:nvPr>
            <p:ph idx="1"/>
          </p:nvPr>
        </p:nvSpPr>
        <p:spPr>
          <a:xfrm>
            <a:off x="457200" y="1371600"/>
            <a:ext cx="4294682" cy="5259934"/>
          </a:xfrm>
        </p:spPr>
        <p:txBody>
          <a:bodyPr>
            <a:normAutofit fontScale="85000" lnSpcReduction="20000"/>
          </a:bodyPr>
          <a:lstStyle/>
          <a:p>
            <a:r>
              <a:rPr lang="en-US" dirty="0" smtClean="0"/>
              <a:t>Top panels shows the RMS difference of AVTP and AVMP </a:t>
            </a:r>
            <a:r>
              <a:rPr lang="en-US" dirty="0" err="1" smtClean="0"/>
              <a:t>w.r.t</a:t>
            </a:r>
            <a:r>
              <a:rPr lang="en-US" dirty="0" smtClean="0"/>
              <a:t>. ECMWF</a:t>
            </a:r>
          </a:p>
          <a:p>
            <a:pPr lvl="1"/>
            <a:r>
              <a:rPr lang="en-US" dirty="0" smtClean="0"/>
              <a:t>Solid lines are </a:t>
            </a:r>
            <a:r>
              <a:rPr lang="en-US" dirty="0" err="1" smtClean="0"/>
              <a:t>ATMS+CrIS</a:t>
            </a:r>
            <a:r>
              <a:rPr lang="en-US" dirty="0" smtClean="0"/>
              <a:t> (43% of the cases)</a:t>
            </a:r>
          </a:p>
          <a:p>
            <a:pPr lvl="1"/>
            <a:r>
              <a:rPr lang="en-US" dirty="0" smtClean="0"/>
              <a:t>Dashed lines are ATMS-only (83% of the cases)</a:t>
            </a:r>
          </a:p>
          <a:p>
            <a:pPr lvl="1"/>
            <a:r>
              <a:rPr lang="en-US" dirty="0" smtClean="0">
                <a:solidFill>
                  <a:srgbClr val="FF0000"/>
                </a:solidFill>
              </a:rPr>
              <a:t>NUCAPS in red</a:t>
            </a:r>
          </a:p>
          <a:p>
            <a:pPr lvl="1"/>
            <a:r>
              <a:rPr lang="en-US" dirty="0" smtClean="0">
                <a:solidFill>
                  <a:srgbClr val="0070C0"/>
                </a:solidFill>
              </a:rPr>
              <a:t>NGAS in blue</a:t>
            </a:r>
          </a:p>
          <a:p>
            <a:r>
              <a:rPr lang="en-US" dirty="0" smtClean="0"/>
              <a:t>NUCAPS acceptance used for all cases</a:t>
            </a:r>
          </a:p>
          <a:p>
            <a:pPr lvl="1"/>
            <a:r>
              <a:rPr lang="en-US" dirty="0" smtClean="0"/>
              <a:t>Potentially some cases rejected by NGAS should be ignored</a:t>
            </a:r>
          </a:p>
          <a:p>
            <a:r>
              <a:rPr lang="en-US" dirty="0" smtClean="0"/>
              <a:t>Bottom panel: Once empirical bias corrections are applied results should approach the SDV at right. </a:t>
            </a:r>
          </a:p>
          <a:p>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solidFill>
                  <a:prstClr val="black">
                    <a:tint val="75000"/>
                  </a:prstClr>
                </a:solidFill>
              </a:rPr>
              <a:pPr/>
              <a:t>22</a:t>
            </a:fld>
            <a:endParaRPr lang="en-US">
              <a:solidFill>
                <a:prstClr val="black">
                  <a:tint val="75000"/>
                </a:prstClr>
              </a:solidFill>
            </a:endParaRPr>
          </a:p>
        </p:txBody>
      </p:sp>
      <p:pic>
        <p:nvPicPr>
          <p:cNvPr id="5" name="Picture 4" descr="120320nucaps_ngas_120224_rms.jpg"/>
          <p:cNvPicPr>
            <a:picLocks noChangeAspect="1"/>
          </p:cNvPicPr>
          <p:nvPr/>
        </p:nvPicPr>
        <p:blipFill>
          <a:blip r:embed="rId2" cstate="print"/>
          <a:stretch>
            <a:fillRect/>
          </a:stretch>
        </p:blipFill>
        <p:spPr>
          <a:xfrm>
            <a:off x="4978857" y="897910"/>
            <a:ext cx="3955754" cy="2825539"/>
          </a:xfrm>
          <a:prstGeom prst="rect">
            <a:avLst/>
          </a:prstGeom>
        </p:spPr>
      </p:pic>
      <p:pic>
        <p:nvPicPr>
          <p:cNvPr id="6" name="Picture 5" descr="120320nucaps_ngas_120224_sdv.jpg"/>
          <p:cNvPicPr>
            <a:picLocks noChangeAspect="1"/>
          </p:cNvPicPr>
          <p:nvPr/>
        </p:nvPicPr>
        <p:blipFill>
          <a:blip r:embed="rId3" cstate="print"/>
          <a:stretch>
            <a:fillRect/>
          </a:stretch>
        </p:blipFill>
        <p:spPr>
          <a:xfrm>
            <a:off x="4896787" y="3736667"/>
            <a:ext cx="4052814" cy="2894867"/>
          </a:xfrm>
          <a:prstGeom prst="rect">
            <a:avLst/>
          </a:prstGeom>
        </p:spPr>
      </p:pic>
      <p:sp>
        <p:nvSpPr>
          <p:cNvPr id="8" name="TextBox 7"/>
          <p:cNvSpPr txBox="1"/>
          <p:nvPr/>
        </p:nvSpPr>
        <p:spPr>
          <a:xfrm>
            <a:off x="107504" y="980728"/>
            <a:ext cx="4447884" cy="369332"/>
          </a:xfrm>
          <a:prstGeom prst="rect">
            <a:avLst/>
          </a:prstGeom>
          <a:noFill/>
        </p:spPr>
        <p:txBody>
          <a:bodyPr wrap="none" rtlCol="0">
            <a:spAutoFit/>
          </a:bodyPr>
          <a:lstStyle/>
          <a:p>
            <a:r>
              <a:rPr lang="en-US" i="1" dirty="0" smtClean="0"/>
              <a:t>(134 </a:t>
            </a:r>
            <a:r>
              <a:rPr lang="en-US" dirty="0" smtClean="0"/>
              <a:t>ocean, </a:t>
            </a:r>
            <a:r>
              <a:rPr lang="en-US" dirty="0"/>
              <a:t>night </a:t>
            </a:r>
            <a:r>
              <a:rPr lang="en-US" i="1" dirty="0" smtClean="0"/>
              <a:t>granules </a:t>
            </a:r>
            <a:r>
              <a:rPr lang="en-US" i="1" dirty="0"/>
              <a:t>on Feb. 24, </a:t>
            </a:r>
            <a:r>
              <a:rPr lang="en-US" i="1" dirty="0" smtClean="0"/>
              <a:t>2012)</a:t>
            </a:r>
            <a:endParaRPr lang="en-US" i="1" dirty="0"/>
          </a:p>
        </p:txBody>
      </p:sp>
    </p:spTree>
    <p:extLst>
      <p:ext uri="{BB962C8B-B14F-4D97-AF65-F5344CB8AC3E}">
        <p14:creationId xmlns:p14="http://schemas.microsoft.com/office/powerpoint/2010/main" val="39322722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Preliminary example of diagnostic capability</a:t>
            </a:r>
            <a:br>
              <a:rPr lang="en-US" dirty="0" smtClean="0"/>
            </a:br>
            <a:r>
              <a:rPr lang="en-US" dirty="0" smtClean="0"/>
              <a:t>of NUCAPS: individual retrievals</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solidFill>
                  <a:prstClr val="black">
                    <a:tint val="75000"/>
                  </a:prstClr>
                </a:solidFill>
              </a:rPr>
              <a:pPr/>
              <a:t>23</a:t>
            </a:fld>
            <a:endParaRPr lang="en-US">
              <a:solidFill>
                <a:prstClr val="black">
                  <a:tint val="75000"/>
                </a:prstClr>
              </a:solidFill>
            </a:endParaRPr>
          </a:p>
        </p:txBody>
      </p:sp>
      <p:sp>
        <p:nvSpPr>
          <p:cNvPr id="6" name="TextBox 5"/>
          <p:cNvSpPr txBox="1"/>
          <p:nvPr/>
        </p:nvSpPr>
        <p:spPr>
          <a:xfrm>
            <a:off x="807928" y="6037545"/>
            <a:ext cx="7434197" cy="646331"/>
          </a:xfrm>
          <a:prstGeom prst="rect">
            <a:avLst/>
          </a:prstGeom>
          <a:noFill/>
        </p:spPr>
        <p:txBody>
          <a:bodyPr wrap="square" rtlCol="0">
            <a:spAutoFit/>
          </a:bodyPr>
          <a:lstStyle/>
          <a:p>
            <a:pPr defTabSz="457200"/>
            <a:r>
              <a:rPr lang="en-US" dirty="0" smtClean="0">
                <a:solidFill>
                  <a:prstClr val="black"/>
                </a:solidFill>
              </a:rPr>
              <a:t>This is a screen capture from a “deep-dive” diagnostic tool that allows simultaneous viewing of a single retrieval in geophysical and radiance space.</a:t>
            </a:r>
            <a:endParaRPr lang="en-US" dirty="0">
              <a:solidFill>
                <a:prstClr val="black"/>
              </a:solidFill>
            </a:endParaRPr>
          </a:p>
        </p:txBody>
      </p:sp>
      <p:sp>
        <p:nvSpPr>
          <p:cNvPr id="8" name="TextBox 7"/>
          <p:cNvSpPr txBox="1"/>
          <p:nvPr/>
        </p:nvSpPr>
        <p:spPr>
          <a:xfrm>
            <a:off x="100207" y="1290181"/>
            <a:ext cx="1121079" cy="2554545"/>
          </a:xfrm>
          <a:prstGeom prst="rect">
            <a:avLst/>
          </a:prstGeom>
          <a:noFill/>
        </p:spPr>
        <p:txBody>
          <a:bodyPr wrap="square" rtlCol="0">
            <a:spAutoFit/>
          </a:bodyPr>
          <a:lstStyle/>
          <a:p>
            <a:pPr defTabSz="457200"/>
            <a:r>
              <a:rPr lang="en-US" sz="1600" dirty="0" smtClean="0">
                <a:solidFill>
                  <a:prstClr val="black"/>
                </a:solidFill>
              </a:rPr>
              <a:t>Full state including</a:t>
            </a:r>
          </a:p>
          <a:p>
            <a:pPr defTabSz="457200"/>
            <a:r>
              <a:rPr lang="en-US" sz="1600" dirty="0" smtClean="0">
                <a:solidFill>
                  <a:prstClr val="black"/>
                </a:solidFill>
              </a:rPr>
              <a:t>AVTP, AVMP,</a:t>
            </a:r>
          </a:p>
          <a:p>
            <a:pPr defTabSz="457200"/>
            <a:r>
              <a:rPr lang="en-US" sz="1600" dirty="0" smtClean="0">
                <a:solidFill>
                  <a:prstClr val="black"/>
                </a:solidFill>
              </a:rPr>
              <a:t>clouds,</a:t>
            </a:r>
          </a:p>
          <a:p>
            <a:pPr defTabSz="457200"/>
            <a:r>
              <a:rPr lang="en-US" sz="1600" dirty="0" smtClean="0">
                <a:solidFill>
                  <a:prstClr val="black"/>
                </a:solidFill>
              </a:rPr>
              <a:t>trace gases, emissivity, and reflectivity</a:t>
            </a:r>
            <a:endParaRPr lang="en-US" sz="1600" dirty="0">
              <a:solidFill>
                <a:prstClr val="black"/>
              </a:solidFill>
            </a:endParaRPr>
          </a:p>
        </p:txBody>
      </p:sp>
      <p:sp>
        <p:nvSpPr>
          <p:cNvPr id="9" name="TextBox 8"/>
          <p:cNvSpPr txBox="1"/>
          <p:nvPr/>
        </p:nvSpPr>
        <p:spPr>
          <a:xfrm>
            <a:off x="100207" y="4359056"/>
            <a:ext cx="1121079" cy="1077218"/>
          </a:xfrm>
          <a:prstGeom prst="rect">
            <a:avLst/>
          </a:prstGeom>
          <a:noFill/>
        </p:spPr>
        <p:txBody>
          <a:bodyPr wrap="square" rtlCol="0">
            <a:spAutoFit/>
          </a:bodyPr>
          <a:lstStyle/>
          <a:p>
            <a:pPr defTabSz="457200"/>
            <a:r>
              <a:rPr lang="en-US" sz="1600" dirty="0" smtClean="0">
                <a:solidFill>
                  <a:prstClr val="black"/>
                </a:solidFill>
              </a:rPr>
              <a:t>Details on QC, location, clouds, etc.</a:t>
            </a:r>
            <a:endParaRPr lang="en-US" sz="1600" dirty="0">
              <a:solidFill>
                <a:prstClr val="black"/>
              </a:solidFill>
            </a:endParaRPr>
          </a:p>
        </p:txBody>
      </p:sp>
      <p:sp>
        <p:nvSpPr>
          <p:cNvPr id="10" name="TextBox 9"/>
          <p:cNvSpPr txBox="1"/>
          <p:nvPr/>
        </p:nvSpPr>
        <p:spPr>
          <a:xfrm>
            <a:off x="6025019" y="4509371"/>
            <a:ext cx="200416" cy="338554"/>
          </a:xfrm>
          <a:prstGeom prst="rect">
            <a:avLst/>
          </a:prstGeom>
          <a:noFill/>
        </p:spPr>
        <p:txBody>
          <a:bodyPr wrap="square" rtlCol="0">
            <a:spAutoFit/>
          </a:bodyPr>
          <a:lstStyle/>
          <a:p>
            <a:pPr defTabSz="457200"/>
            <a:r>
              <a:rPr lang="en-US" sz="1600" dirty="0" smtClean="0">
                <a:solidFill>
                  <a:prstClr val="black"/>
                </a:solidFill>
              </a:rPr>
              <a:t>X</a:t>
            </a:r>
            <a:endParaRPr lang="en-US" sz="1600" dirty="0">
              <a:solidFill>
                <a:prstClr val="black"/>
              </a:solidFill>
            </a:endParaRPr>
          </a:p>
        </p:txBody>
      </p:sp>
      <p:sp>
        <p:nvSpPr>
          <p:cNvPr id="11" name="TextBox 10"/>
          <p:cNvSpPr txBox="1"/>
          <p:nvPr/>
        </p:nvSpPr>
        <p:spPr>
          <a:xfrm>
            <a:off x="7853818" y="1290181"/>
            <a:ext cx="1252603" cy="338554"/>
          </a:xfrm>
          <a:prstGeom prst="rect">
            <a:avLst/>
          </a:prstGeom>
          <a:noFill/>
        </p:spPr>
        <p:txBody>
          <a:bodyPr wrap="square" rtlCol="0">
            <a:spAutoFit/>
          </a:bodyPr>
          <a:lstStyle/>
          <a:p>
            <a:pPr defTabSz="457200"/>
            <a:r>
              <a:rPr lang="en-US" sz="1600" dirty="0" smtClean="0">
                <a:solidFill>
                  <a:prstClr val="black"/>
                </a:solidFill>
              </a:rPr>
              <a:t>Radiance</a:t>
            </a:r>
            <a:endParaRPr lang="en-US" sz="1600" dirty="0">
              <a:solidFill>
                <a:prstClr val="black"/>
              </a:solidFill>
            </a:endParaRPr>
          </a:p>
        </p:txBody>
      </p:sp>
      <p:sp>
        <p:nvSpPr>
          <p:cNvPr id="12" name="TextBox 11"/>
          <p:cNvSpPr txBox="1"/>
          <p:nvPr/>
        </p:nvSpPr>
        <p:spPr>
          <a:xfrm>
            <a:off x="7866345" y="2167003"/>
            <a:ext cx="1039661" cy="338554"/>
          </a:xfrm>
          <a:prstGeom prst="rect">
            <a:avLst/>
          </a:prstGeom>
          <a:noFill/>
        </p:spPr>
        <p:txBody>
          <a:bodyPr wrap="square" rtlCol="0">
            <a:spAutoFit/>
          </a:bodyPr>
          <a:lstStyle/>
          <a:p>
            <a:pPr defTabSz="457200"/>
            <a:r>
              <a:rPr lang="en-US" sz="1600" dirty="0" smtClean="0">
                <a:solidFill>
                  <a:prstClr val="black"/>
                </a:solidFill>
              </a:rPr>
              <a:t>Residuals</a:t>
            </a:r>
            <a:endParaRPr lang="en-US" sz="1600" dirty="0">
              <a:solidFill>
                <a:prstClr val="black"/>
              </a:solidFill>
            </a:endParaRPr>
          </a:p>
        </p:txBody>
      </p:sp>
      <p:sp>
        <p:nvSpPr>
          <p:cNvPr id="13" name="TextBox 12"/>
          <p:cNvSpPr txBox="1"/>
          <p:nvPr/>
        </p:nvSpPr>
        <p:spPr>
          <a:xfrm>
            <a:off x="7841293" y="2893513"/>
            <a:ext cx="1164921" cy="523220"/>
          </a:xfrm>
          <a:prstGeom prst="rect">
            <a:avLst/>
          </a:prstGeom>
          <a:noFill/>
        </p:spPr>
        <p:txBody>
          <a:bodyPr wrap="square" rtlCol="0">
            <a:spAutoFit/>
          </a:bodyPr>
          <a:lstStyle/>
          <a:p>
            <a:pPr defTabSz="457200"/>
            <a:r>
              <a:rPr lang="en-US" sz="1400" dirty="0" err="1" smtClean="0">
                <a:solidFill>
                  <a:prstClr val="black"/>
                </a:solidFill>
              </a:rPr>
              <a:t>Obs</a:t>
            </a:r>
            <a:r>
              <a:rPr lang="en-US" sz="1400" dirty="0" smtClean="0">
                <a:solidFill>
                  <a:prstClr val="black"/>
                </a:solidFill>
              </a:rPr>
              <a:t>-Calc(ECMWF)</a:t>
            </a:r>
            <a:endParaRPr lang="en-US" sz="1400" dirty="0">
              <a:solidFill>
                <a:prstClr val="black"/>
              </a:solidFill>
            </a:endParaRPr>
          </a:p>
        </p:txBody>
      </p:sp>
      <p:sp>
        <p:nvSpPr>
          <p:cNvPr id="14" name="TextBox 13"/>
          <p:cNvSpPr txBox="1"/>
          <p:nvPr/>
        </p:nvSpPr>
        <p:spPr>
          <a:xfrm>
            <a:off x="7966553" y="4321479"/>
            <a:ext cx="1039661" cy="646331"/>
          </a:xfrm>
          <a:prstGeom prst="rect">
            <a:avLst/>
          </a:prstGeom>
          <a:noFill/>
        </p:spPr>
        <p:txBody>
          <a:bodyPr wrap="square" rtlCol="0">
            <a:spAutoFit/>
          </a:bodyPr>
          <a:lstStyle/>
          <a:p>
            <a:pPr defTabSz="457200"/>
            <a:r>
              <a:rPr lang="en-US" dirty="0" smtClean="0">
                <a:solidFill>
                  <a:prstClr val="black"/>
                </a:solidFill>
              </a:rPr>
              <a:t>Map of 1 channel</a:t>
            </a:r>
            <a:endParaRPr lang="en-US" dirty="0">
              <a:solidFill>
                <a:prstClr val="black"/>
              </a:solidFill>
            </a:endParaRPr>
          </a:p>
        </p:txBody>
      </p:sp>
      <p:pic>
        <p:nvPicPr>
          <p:cNvPr id="15" name="Picture 14" descr="b27_g013_f082.png"/>
          <p:cNvPicPr>
            <a:picLocks noChangeAspect="1"/>
          </p:cNvPicPr>
          <p:nvPr/>
        </p:nvPicPr>
        <p:blipFill>
          <a:blip r:embed="rId2" cstate="print"/>
          <a:stretch>
            <a:fillRect/>
          </a:stretch>
        </p:blipFill>
        <p:spPr>
          <a:xfrm>
            <a:off x="1396650" y="938883"/>
            <a:ext cx="6263690" cy="5012907"/>
          </a:xfrm>
          <a:prstGeom prst="rect">
            <a:avLst/>
          </a:prstGeom>
        </p:spPr>
      </p:pic>
    </p:spTree>
    <p:extLst>
      <p:ext uri="{BB962C8B-B14F-4D97-AF65-F5344CB8AC3E}">
        <p14:creationId xmlns:p14="http://schemas.microsoft.com/office/powerpoint/2010/main" val="21000631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oes_airs_syn_tc"/>
          <p:cNvPicPr>
            <a:picLocks noChangeAspect="1" noChangeArrowheads="1"/>
          </p:cNvPicPr>
          <p:nvPr/>
        </p:nvPicPr>
        <p:blipFill rotWithShape="1">
          <a:blip r:embed="rId2">
            <a:extLst>
              <a:ext uri="{28A0092B-C50C-407E-A947-70E740481C1C}">
                <a14:useLocalDpi xmlns:a14="http://schemas.microsoft.com/office/drawing/2010/main" val="0"/>
              </a:ext>
            </a:extLst>
          </a:blip>
          <a:srcRect t="12180" r="29753" b="3867"/>
          <a:stretch/>
        </p:blipFill>
        <p:spPr bwMode="auto">
          <a:xfrm>
            <a:off x="304800" y="533400"/>
            <a:ext cx="6422572" cy="5756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778497" y="240268"/>
            <a:ext cx="1412503" cy="369332"/>
          </a:xfrm>
          <a:prstGeom prst="rect">
            <a:avLst/>
          </a:prstGeom>
          <a:noFill/>
        </p:spPr>
        <p:txBody>
          <a:bodyPr wrap="none" rtlCol="0">
            <a:spAutoFit/>
          </a:bodyPr>
          <a:lstStyle/>
          <a:p>
            <a:r>
              <a:rPr lang="en-US" dirty="0" smtClean="0"/>
              <a:t>After 6 hours</a:t>
            </a:r>
            <a:endParaRPr lang="en-US" dirty="0"/>
          </a:p>
        </p:txBody>
      </p:sp>
      <p:sp>
        <p:nvSpPr>
          <p:cNvPr id="5" name="TextBox 4"/>
          <p:cNvSpPr txBox="1"/>
          <p:nvPr/>
        </p:nvSpPr>
        <p:spPr>
          <a:xfrm>
            <a:off x="6705600" y="2133600"/>
            <a:ext cx="2212176" cy="286232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smtClean="0"/>
              <a:t>GOES+AIRS+TC: using AIRS SFOV sounding as first guess for physical retrieval, and then using the previous time step retrieval as the first guess for the current time physical retrieval.</a:t>
            </a:r>
            <a:endParaRPr lang="en-US" dirty="0"/>
          </a:p>
        </p:txBody>
      </p:sp>
    </p:spTree>
    <p:extLst>
      <p:ext uri="{BB962C8B-B14F-4D97-AF65-F5344CB8AC3E}">
        <p14:creationId xmlns:p14="http://schemas.microsoft.com/office/powerpoint/2010/main" val="2326859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FB56EC0-8AA5-C84F-9413-A786F1C8F25A}" type="slidenum">
              <a:rPr lang="en-US" smtClean="0">
                <a:solidFill>
                  <a:srgbClr val="000000"/>
                </a:solidFill>
              </a:rPr>
              <a:pPr>
                <a:defRPr/>
              </a:pPr>
              <a:t>25</a:t>
            </a:fld>
            <a:endParaRPr lang="en-US" dirty="0">
              <a:solidFill>
                <a:srgbClr val="000000"/>
              </a:solidFill>
            </a:endParaRPr>
          </a:p>
        </p:txBody>
      </p:sp>
      <p:sp>
        <p:nvSpPr>
          <p:cNvPr id="4" name="Title 1"/>
          <p:cNvSpPr txBox="1">
            <a:spLocks/>
          </p:cNvSpPr>
          <p:nvPr/>
        </p:nvSpPr>
        <p:spPr>
          <a:xfrm>
            <a:off x="457200" y="197768"/>
            <a:ext cx="8229600" cy="1143000"/>
          </a:xfrm>
          <a:prstGeom prst="rect">
            <a:avLst/>
          </a:prstGeom>
        </p:spPr>
        <p:txBody>
          <a:bodyPr>
            <a:normAutofit fontScale="92500" lnSpcReduction="2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r>
              <a:rPr lang="en-US" dirty="0" smtClean="0">
                <a:solidFill>
                  <a:srgbClr val="050AD1"/>
                </a:solidFill>
                <a:latin typeface="Times New Roman" pitchFamily="18" charset="0"/>
                <a:cs typeface="Times New Roman" pitchFamily="18" charset="0"/>
              </a:rPr>
              <a:t>Animation </a:t>
            </a:r>
          </a:p>
          <a:p>
            <a:r>
              <a:rPr lang="en-US" dirty="0" smtClean="0">
                <a:solidFill>
                  <a:srgbClr val="050AD1"/>
                </a:solidFill>
                <a:latin typeface="Times New Roman" pitchFamily="18" charset="0"/>
                <a:cs typeface="Times New Roman" pitchFamily="18" charset="0"/>
              </a:rPr>
              <a:t>(GOES Sounder and AIRS)</a:t>
            </a:r>
            <a:endParaRPr lang="en-US" dirty="0">
              <a:solidFill>
                <a:srgbClr val="050AD1"/>
              </a:solidFill>
              <a:latin typeface="Times New Roman" pitchFamily="18" charset="0"/>
              <a:cs typeface="Times New Roman" pitchFamily="18" charset="0"/>
            </a:endParaRPr>
          </a:p>
        </p:txBody>
      </p:sp>
      <p:sp>
        <p:nvSpPr>
          <p:cNvPr id="5" name="TextBox 4"/>
          <p:cNvSpPr txBox="1"/>
          <p:nvPr/>
        </p:nvSpPr>
        <p:spPr>
          <a:xfrm>
            <a:off x="179512" y="5867980"/>
            <a:ext cx="2608406" cy="369332"/>
          </a:xfrm>
          <a:prstGeom prst="rect">
            <a:avLst/>
          </a:prstGeom>
          <a:noFill/>
        </p:spPr>
        <p:txBody>
          <a:bodyPr wrap="none" rtlCol="0">
            <a:spAutoFit/>
          </a:bodyPr>
          <a:lstStyle/>
          <a:p>
            <a:r>
              <a:rPr lang="en-US" dirty="0" smtClean="0"/>
              <a:t>See poster on </a:t>
            </a:r>
            <a:r>
              <a:rPr lang="en-US" dirty="0" err="1" smtClean="0"/>
              <a:t>Nearcast</a:t>
            </a:r>
            <a:endParaRPr lang="en-US" dirty="0"/>
          </a:p>
        </p:txBody>
      </p:sp>
      <p:sp>
        <p:nvSpPr>
          <p:cNvPr id="6" name="TextBox 5"/>
          <p:cNvSpPr txBox="1"/>
          <p:nvPr/>
        </p:nvSpPr>
        <p:spPr>
          <a:xfrm>
            <a:off x="179512" y="5003884"/>
            <a:ext cx="2813591" cy="369332"/>
          </a:xfrm>
          <a:prstGeom prst="rect">
            <a:avLst/>
          </a:prstGeom>
          <a:noFill/>
        </p:spPr>
        <p:txBody>
          <a:bodyPr wrap="none" rtlCol="0">
            <a:spAutoFit/>
          </a:bodyPr>
          <a:lstStyle/>
          <a:p>
            <a:r>
              <a:rPr lang="en-US" dirty="0" err="1" smtClean="0"/>
              <a:t>Nearcast</a:t>
            </a:r>
            <a:r>
              <a:rPr lang="en-US" dirty="0" smtClean="0"/>
              <a:t> (using Sounder)</a:t>
            </a:r>
            <a:endParaRPr lang="en-US" dirty="0"/>
          </a:p>
        </p:txBody>
      </p:sp>
      <p:sp>
        <p:nvSpPr>
          <p:cNvPr id="7" name="TextBox 6"/>
          <p:cNvSpPr txBox="1"/>
          <p:nvPr/>
        </p:nvSpPr>
        <p:spPr>
          <a:xfrm>
            <a:off x="3270577" y="5013176"/>
            <a:ext cx="2467342" cy="369332"/>
          </a:xfrm>
          <a:prstGeom prst="rect">
            <a:avLst/>
          </a:prstGeom>
          <a:noFill/>
        </p:spPr>
        <p:txBody>
          <a:bodyPr wrap="none" rtlCol="0">
            <a:spAutoFit/>
          </a:bodyPr>
          <a:lstStyle/>
          <a:p>
            <a:r>
              <a:rPr lang="en-US" dirty="0" smtClean="0"/>
              <a:t>Sounder (Lifted Index)</a:t>
            </a:r>
            <a:endParaRPr lang="en-US" dirty="0"/>
          </a:p>
        </p:txBody>
      </p:sp>
      <p:sp>
        <p:nvSpPr>
          <p:cNvPr id="8" name="TextBox 7"/>
          <p:cNvSpPr txBox="1"/>
          <p:nvPr/>
        </p:nvSpPr>
        <p:spPr>
          <a:xfrm>
            <a:off x="6425138" y="5013176"/>
            <a:ext cx="2133918" cy="369332"/>
          </a:xfrm>
          <a:prstGeom prst="rect">
            <a:avLst/>
          </a:prstGeom>
          <a:noFill/>
        </p:spPr>
        <p:txBody>
          <a:bodyPr wrap="none" rtlCol="0">
            <a:spAutoFit/>
          </a:bodyPr>
          <a:lstStyle/>
          <a:p>
            <a:r>
              <a:rPr lang="en-US" dirty="0" smtClean="0"/>
              <a:t>AIRS (Lifted Index)</a:t>
            </a:r>
            <a:endParaRPr lang="en-US" dirty="0"/>
          </a:p>
        </p:txBody>
      </p:sp>
      <p:sp>
        <p:nvSpPr>
          <p:cNvPr id="9" name="TextBox 8"/>
          <p:cNvSpPr txBox="1"/>
          <p:nvPr/>
        </p:nvSpPr>
        <p:spPr>
          <a:xfrm>
            <a:off x="7005171" y="6453336"/>
            <a:ext cx="2031325" cy="369332"/>
          </a:xfrm>
          <a:prstGeom prst="rect">
            <a:avLst/>
          </a:prstGeom>
          <a:noFill/>
        </p:spPr>
        <p:txBody>
          <a:bodyPr wrap="none" rtlCol="0">
            <a:spAutoFit/>
          </a:bodyPr>
          <a:lstStyle/>
          <a:p>
            <a:r>
              <a:rPr lang="en-US" i="1" dirty="0" smtClean="0"/>
              <a:t>Loop from J. Feltz</a:t>
            </a:r>
            <a:endParaRPr lang="en-US" i="1" dirty="0"/>
          </a:p>
        </p:txBody>
      </p:sp>
    </p:spTree>
    <p:extLst>
      <p:ext uri="{BB962C8B-B14F-4D97-AF65-F5344CB8AC3E}">
        <p14:creationId xmlns:p14="http://schemas.microsoft.com/office/powerpoint/2010/main" val="22712611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r>
              <a:rPr lang="en-US" dirty="0" smtClean="0">
                <a:solidFill>
                  <a:srgbClr val="050AD1"/>
                </a:solidFill>
                <a:latin typeface="Times New Roman" pitchFamily="18" charset="0"/>
                <a:cs typeface="Times New Roman" pitchFamily="18" charset="0"/>
              </a:rPr>
              <a:t>Summary</a:t>
            </a:r>
            <a:endParaRPr lang="en-US" dirty="0">
              <a:solidFill>
                <a:srgbClr val="050AD1"/>
              </a:solidFill>
              <a:latin typeface="Times New Roman" pitchFamily="18" charset="0"/>
              <a:cs typeface="Times New Roman" pitchFamily="18" charset="0"/>
            </a:endParaRPr>
          </a:p>
        </p:txBody>
      </p:sp>
      <p:sp>
        <p:nvSpPr>
          <p:cNvPr id="3" name="Content Placeholder 2"/>
          <p:cNvSpPr>
            <a:spLocks noGrp="1"/>
          </p:cNvSpPr>
          <p:nvPr>
            <p:ph idx="1"/>
          </p:nvPr>
        </p:nvSpPr>
        <p:spPr>
          <a:xfrm>
            <a:off x="107504" y="1196752"/>
            <a:ext cx="8928992" cy="5400600"/>
          </a:xfrm>
        </p:spPr>
        <p:txBody>
          <a:bodyPr>
            <a:noAutofit/>
          </a:bodyPr>
          <a:lstStyle/>
          <a:p>
            <a:r>
              <a:rPr lang="en-US" sz="2400" dirty="0" smtClean="0">
                <a:latin typeface="Times New Roman" pitchFamily="18" charset="0"/>
                <a:cs typeface="Times New Roman" pitchFamily="18" charset="0"/>
              </a:rPr>
              <a:t>GOES Sounder, MODIS, SEVIRI AMSR-E TPW as proxy show that GOES-R LAP algorithm provide moisture profiles better than forecasts;</a:t>
            </a:r>
          </a:p>
          <a:p>
            <a:r>
              <a:rPr lang="en-US" sz="2400" dirty="0" smtClean="0">
                <a:latin typeface="Times New Roman" pitchFamily="18" charset="0"/>
                <a:cs typeface="Times New Roman" pitchFamily="18" charset="0"/>
              </a:rPr>
              <a:t>GOES-R LAP algorithm provide better TPW accuracy than the current GOES Sounder algorithm (Li-ALG), suggest to use GOES-R LAP algorithm for operational GOES sounding product;</a:t>
            </a:r>
          </a:p>
          <a:p>
            <a:r>
              <a:rPr lang="en-US" sz="2400" dirty="0" err="1" smtClean="0">
                <a:latin typeface="Times New Roman" pitchFamily="18" charset="0"/>
                <a:cs typeface="Times New Roman" pitchFamily="18" charset="0"/>
              </a:rPr>
              <a:t>CrIS</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has the similar sounding precision of AIRS according to both retrieval and PC analysis;</a:t>
            </a:r>
          </a:p>
          <a:p>
            <a:r>
              <a:rPr lang="en-US" sz="2400" dirty="0" smtClean="0">
                <a:latin typeface="Times New Roman" pitchFamily="18" charset="0"/>
                <a:cs typeface="Times New Roman" pitchFamily="18" charset="0"/>
              </a:rPr>
              <a:t>Combined GOES-R TPW, JPSS soundings and GCOM AMSR TPW can improve hurricane forecasts.</a:t>
            </a:r>
          </a:p>
          <a:p>
            <a:r>
              <a:rPr lang="en-US" sz="2400" dirty="0" smtClean="0">
                <a:latin typeface="Times New Roman" pitchFamily="18" charset="0"/>
                <a:cs typeface="Times New Roman" pitchFamily="18" charset="0"/>
              </a:rPr>
              <a:t>Awaiting validation ATBD </a:t>
            </a:r>
            <a:r>
              <a:rPr lang="en-US" sz="2400" dirty="0" smtClean="0">
                <a:latin typeface="Times New Roman" pitchFamily="18" charset="0"/>
                <a:cs typeface="Times New Roman" pitchFamily="18" charset="0"/>
              </a:rPr>
              <a:t>template</a:t>
            </a:r>
          </a:p>
          <a:p>
            <a:r>
              <a:rPr lang="en-US" sz="2400" dirty="0" smtClean="0">
                <a:latin typeface="Times New Roman" pitchFamily="18" charset="0"/>
                <a:cs typeface="Times New Roman" pitchFamily="18" charset="0"/>
              </a:rPr>
              <a:t>ABI isn’t a full sounder!</a:t>
            </a:r>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8EF54BD-F088-4CBA-BA4A-72EC77EB5A73}"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21581079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Content Placeholder 2"/>
          <p:cNvSpPr>
            <a:spLocks noGrp="1"/>
          </p:cNvSpPr>
          <p:nvPr>
            <p:ph idx="1"/>
          </p:nvPr>
        </p:nvSpPr>
        <p:spPr/>
        <p:txBody>
          <a:bodyPr/>
          <a:lstStyle/>
          <a:p>
            <a:r>
              <a:rPr lang="en-US" dirty="0" smtClean="0"/>
              <a:t>Storm </a:t>
            </a:r>
            <a:r>
              <a:rPr lang="en-US" dirty="0"/>
              <a:t>forecast in early </a:t>
            </a:r>
            <a:r>
              <a:rPr lang="en-US" dirty="0" smtClean="0"/>
              <a:t>stages</a:t>
            </a:r>
          </a:p>
          <a:p>
            <a:r>
              <a:rPr lang="en-US" dirty="0"/>
              <a:t>AIRS/</a:t>
            </a:r>
            <a:r>
              <a:rPr lang="en-US" dirty="0" err="1"/>
              <a:t>CrIS</a:t>
            </a:r>
            <a:r>
              <a:rPr lang="en-US" dirty="0"/>
              <a:t>/IASI principal component </a:t>
            </a:r>
            <a:r>
              <a:rPr lang="en-US" dirty="0" smtClean="0"/>
              <a:t>analysis</a:t>
            </a:r>
          </a:p>
          <a:p>
            <a:r>
              <a:rPr lang="en-US" dirty="0" smtClean="0"/>
              <a:t>The ABI isn’t a full sounder!</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B2050E78-EB9F-254C-99CE-72A6B9654673}"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val="1703727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fld id="{149BB067-B63E-40EE-BA3D-D21E5C5B22CB}" type="slidenum">
              <a:rPr lang="zh-CN" altLang="en-US">
                <a:solidFill>
                  <a:srgbClr val="000000"/>
                </a:solidFill>
              </a:rPr>
              <a:pPr/>
              <a:t>28</a:t>
            </a:fld>
            <a:endParaRPr lang="en-US" altLang="zh-CN">
              <a:solidFill>
                <a:srgbClr val="000000"/>
              </a:solidFill>
            </a:endParaRPr>
          </a:p>
        </p:txBody>
      </p:sp>
      <p:pic>
        <p:nvPicPr>
          <p:cNvPr id="108546" name="Picture 2" descr="RETSD_MODMD_G11_GWC_2010129_06_EW_dt5"/>
          <p:cNvPicPr>
            <a:picLocks noChangeAspect="1" noChangeArrowheads="1"/>
          </p:cNvPicPr>
          <p:nvPr/>
        </p:nvPicPr>
        <p:blipFill>
          <a:blip r:embed="rId3" cstate="print">
            <a:extLst>
              <a:ext uri="{28A0092B-C50C-407E-A947-70E740481C1C}">
                <a14:useLocalDpi xmlns:a14="http://schemas.microsoft.com/office/drawing/2010/main" val="0"/>
              </a:ext>
            </a:extLst>
          </a:blip>
          <a:srcRect l="8849" t="5237" r="7547" b="6828"/>
          <a:stretch>
            <a:fillRect/>
          </a:stretch>
        </p:blipFill>
        <p:spPr bwMode="auto">
          <a:xfrm>
            <a:off x="468313" y="0"/>
            <a:ext cx="8675687" cy="6837363"/>
          </a:xfrm>
          <a:prstGeom prst="rect">
            <a:avLst/>
          </a:prstGeom>
          <a:noFill/>
          <a:extLst>
            <a:ext uri="{909E8E84-426E-40DD-AFC4-6F175D3DCCD1}">
              <a14:hiddenFill xmlns:a14="http://schemas.microsoft.com/office/drawing/2010/main">
                <a:solidFill>
                  <a:srgbClr val="FFFFFF"/>
                </a:solidFill>
              </a14:hiddenFill>
            </a:ext>
          </a:extLst>
        </p:spPr>
      </p:pic>
      <p:sp>
        <p:nvSpPr>
          <p:cNvPr id="108547" name="Text Box 3"/>
          <p:cNvSpPr txBox="1">
            <a:spLocks noChangeArrowheads="1"/>
          </p:cNvSpPr>
          <p:nvPr/>
        </p:nvSpPr>
        <p:spPr bwMode="auto">
          <a:xfrm>
            <a:off x="2700338" y="188913"/>
            <a:ext cx="4105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400" b="1" smtClean="0">
                <a:solidFill>
                  <a:srgbClr val="3333CC"/>
                </a:solidFill>
              </a:rPr>
              <a:t>GOES (W11+E13), </a:t>
            </a:r>
            <a:r>
              <a:rPr lang="en-US" altLang="zh-CN" sz="2400" b="1" smtClean="0">
                <a:solidFill>
                  <a:srgbClr val="FF0000"/>
                </a:solidFill>
              </a:rPr>
              <a:t>+/- 5min</a:t>
            </a:r>
          </a:p>
        </p:txBody>
      </p:sp>
      <p:sp>
        <p:nvSpPr>
          <p:cNvPr id="108549" name="Text Box 5"/>
          <p:cNvSpPr txBox="1">
            <a:spLocks noChangeArrowheads="1"/>
          </p:cNvSpPr>
          <p:nvPr/>
        </p:nvSpPr>
        <p:spPr bwMode="auto">
          <a:xfrm>
            <a:off x="7380288" y="3114675"/>
            <a:ext cx="1008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400" b="1" smtClean="0">
                <a:solidFill>
                  <a:srgbClr val="000000"/>
                </a:solidFill>
              </a:rPr>
              <a:t>06:00</a:t>
            </a:r>
          </a:p>
        </p:txBody>
      </p:sp>
      <p:sp>
        <p:nvSpPr>
          <p:cNvPr id="108550" name="Text Box 6"/>
          <p:cNvSpPr txBox="1">
            <a:spLocks noChangeArrowheads="1"/>
          </p:cNvSpPr>
          <p:nvPr/>
        </p:nvSpPr>
        <p:spPr bwMode="auto">
          <a:xfrm>
            <a:off x="7380288" y="6257925"/>
            <a:ext cx="1008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400" b="1" smtClean="0">
                <a:solidFill>
                  <a:srgbClr val="000000"/>
                </a:solidFill>
              </a:rPr>
              <a:t>05:30</a:t>
            </a:r>
          </a:p>
        </p:txBody>
      </p:sp>
      <p:sp>
        <p:nvSpPr>
          <p:cNvPr id="108551" name="Text Box 7"/>
          <p:cNvSpPr txBox="1">
            <a:spLocks noChangeArrowheads="1"/>
          </p:cNvSpPr>
          <p:nvPr/>
        </p:nvSpPr>
        <p:spPr bwMode="auto">
          <a:xfrm>
            <a:off x="7380288" y="-26988"/>
            <a:ext cx="1008062"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400" b="1" smtClean="0">
                <a:solidFill>
                  <a:srgbClr val="000000"/>
                </a:solidFill>
              </a:rPr>
              <a:t>06:30</a:t>
            </a:r>
          </a:p>
        </p:txBody>
      </p:sp>
      <p:sp>
        <p:nvSpPr>
          <p:cNvPr id="108552" name="Rectangle 8"/>
          <p:cNvSpPr>
            <a:spLocks noChangeArrowheads="1"/>
          </p:cNvSpPr>
          <p:nvPr/>
        </p:nvSpPr>
        <p:spPr bwMode="auto">
          <a:xfrm>
            <a:off x="7524750" y="2852738"/>
            <a:ext cx="1619250" cy="1081087"/>
          </a:xfrm>
          <a:prstGeom prst="rect">
            <a:avLst/>
          </a:prstGeom>
          <a:noFill/>
          <a:ln w="28575">
            <a:solidFill>
              <a:schemeClr val="accent2"/>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000000"/>
              </a:solidFill>
            </a:endParaRPr>
          </a:p>
        </p:txBody>
      </p:sp>
      <p:sp>
        <p:nvSpPr>
          <p:cNvPr id="108553" name="Text Box 9"/>
          <p:cNvSpPr txBox="1">
            <a:spLocks noChangeArrowheads="1"/>
          </p:cNvSpPr>
          <p:nvPr/>
        </p:nvSpPr>
        <p:spPr bwMode="auto">
          <a:xfrm>
            <a:off x="7380288" y="3692525"/>
            <a:ext cx="1008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400" b="1" smtClean="0">
                <a:solidFill>
                  <a:srgbClr val="FF0000"/>
                </a:solidFill>
              </a:rPr>
              <a:t>05:55</a:t>
            </a:r>
          </a:p>
        </p:txBody>
      </p:sp>
      <p:sp>
        <p:nvSpPr>
          <p:cNvPr id="108554" name="Text Box 10"/>
          <p:cNvSpPr txBox="1">
            <a:spLocks noChangeArrowheads="1"/>
          </p:cNvSpPr>
          <p:nvPr/>
        </p:nvSpPr>
        <p:spPr bwMode="auto">
          <a:xfrm>
            <a:off x="7380288" y="2586038"/>
            <a:ext cx="10080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400" b="1" dirty="0" smtClean="0">
                <a:solidFill>
                  <a:srgbClr val="FF0000"/>
                </a:solidFill>
              </a:rPr>
              <a:t>06:05</a:t>
            </a:r>
          </a:p>
        </p:txBody>
      </p:sp>
      <p:sp>
        <p:nvSpPr>
          <p:cNvPr id="108555" name="Rectangle 11"/>
          <p:cNvSpPr>
            <a:spLocks noChangeArrowheads="1"/>
          </p:cNvSpPr>
          <p:nvPr/>
        </p:nvSpPr>
        <p:spPr bwMode="auto">
          <a:xfrm>
            <a:off x="2973388" y="5630863"/>
            <a:ext cx="31972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US" altLang="zh-CN" sz="2400" b="1" smtClean="0">
                <a:solidFill>
                  <a:srgbClr val="FF0000"/>
                </a:solidFill>
              </a:rPr>
              <a:t>n = 10112</a:t>
            </a:r>
          </a:p>
          <a:p>
            <a:pPr algn="ctr" fontAlgn="base">
              <a:spcBef>
                <a:spcPct val="0"/>
              </a:spcBef>
              <a:spcAft>
                <a:spcPct val="0"/>
              </a:spcAft>
            </a:pPr>
            <a:r>
              <a:rPr lang="en-US" altLang="zh-CN" sz="2400" b="1" smtClean="0">
                <a:solidFill>
                  <a:srgbClr val="FF0000"/>
                </a:solidFill>
              </a:rPr>
              <a:t>=9207(E13)+905(W11) </a:t>
            </a:r>
          </a:p>
        </p:txBody>
      </p:sp>
    </p:spTree>
    <p:extLst>
      <p:ext uri="{BB962C8B-B14F-4D97-AF65-F5344CB8AC3E}">
        <p14:creationId xmlns:p14="http://schemas.microsoft.com/office/powerpoint/2010/main" val="40649026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Text Box 6"/>
          <p:cNvSpPr txBox="1">
            <a:spLocks noChangeArrowheads="1"/>
          </p:cNvSpPr>
          <p:nvPr/>
        </p:nvSpPr>
        <p:spPr bwMode="auto">
          <a:xfrm>
            <a:off x="34925" y="115888"/>
            <a:ext cx="907357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zh-CN" sz="2400" b="1" dirty="0" smtClean="0">
                <a:solidFill>
                  <a:srgbClr val="3333CC"/>
                </a:solidFill>
              </a:rPr>
              <a:t>Hourly Precipitation Forecasts in Early Stage  </a:t>
            </a:r>
          </a:p>
          <a:p>
            <a:pPr algn="ctr" fontAlgn="base">
              <a:spcBef>
                <a:spcPct val="50000"/>
              </a:spcBef>
              <a:spcAft>
                <a:spcPct val="0"/>
              </a:spcAft>
            </a:pPr>
            <a:r>
              <a:rPr lang="en-US" altLang="zh-CN" sz="2400" b="1" dirty="0" smtClean="0">
                <a:solidFill>
                  <a:srgbClr val="3333CC"/>
                </a:solidFill>
              </a:rPr>
              <a:t>2012/5/10 01 Z ~ 2012/5/10 12 Z</a:t>
            </a:r>
          </a:p>
        </p:txBody>
      </p:sp>
      <p:grpSp>
        <p:nvGrpSpPr>
          <p:cNvPr id="30737" name="Group 17"/>
          <p:cNvGrpSpPr>
            <a:grpSpLocks/>
          </p:cNvGrpSpPr>
          <p:nvPr/>
        </p:nvGrpSpPr>
        <p:grpSpPr bwMode="auto">
          <a:xfrm>
            <a:off x="34925" y="4149727"/>
            <a:ext cx="4572000" cy="2295526"/>
            <a:chOff x="22" y="2614"/>
            <a:chExt cx="2880" cy="1446"/>
          </a:xfrm>
        </p:grpSpPr>
        <p:pic>
          <p:nvPicPr>
            <p:cNvPr id="30727" name="Picture 7" descr="prep1"/>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 y="2614"/>
              <a:ext cx="2880" cy="1446"/>
            </a:xfrm>
            <a:prstGeom prst="rect">
              <a:avLst/>
            </a:prstGeom>
            <a:noFill/>
            <a:extLst>
              <a:ext uri="{909E8E84-426E-40DD-AFC4-6F175D3DCCD1}">
                <a14:hiddenFill xmlns:a14="http://schemas.microsoft.com/office/drawing/2010/main">
                  <a:solidFill>
                    <a:srgbClr val="FFFFFF"/>
                  </a:solidFill>
                </a14:hiddenFill>
              </a:ext>
            </a:extLst>
          </p:spPr>
        </p:pic>
        <p:sp>
          <p:nvSpPr>
            <p:cNvPr id="30728" name="Text Box 8"/>
            <p:cNvSpPr txBox="1">
              <a:spLocks noChangeArrowheads="1"/>
            </p:cNvSpPr>
            <p:nvPr/>
          </p:nvSpPr>
          <p:spPr bwMode="auto">
            <a:xfrm>
              <a:off x="22" y="3760"/>
              <a:ext cx="99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zh-CN" sz="1200" b="1" dirty="0" smtClean="0">
                  <a:solidFill>
                    <a:srgbClr val="000000"/>
                  </a:solidFill>
                </a:rPr>
                <a:t>Forecast with Conventional data</a:t>
              </a:r>
            </a:p>
          </p:txBody>
        </p:sp>
      </p:grpSp>
      <p:grpSp>
        <p:nvGrpSpPr>
          <p:cNvPr id="30735" name="Group 15"/>
          <p:cNvGrpSpPr>
            <a:grpSpLocks/>
          </p:cNvGrpSpPr>
          <p:nvPr/>
        </p:nvGrpSpPr>
        <p:grpSpPr bwMode="auto">
          <a:xfrm>
            <a:off x="0" y="1268413"/>
            <a:ext cx="4572000" cy="2295525"/>
            <a:chOff x="2880" y="799"/>
            <a:chExt cx="2880" cy="1446"/>
          </a:xfrm>
        </p:grpSpPr>
        <p:pic>
          <p:nvPicPr>
            <p:cNvPr id="30725" name="Picture 5" descr="match_GCIP_prep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0" y="799"/>
              <a:ext cx="2880" cy="1446"/>
            </a:xfrm>
            <a:prstGeom prst="rect">
              <a:avLst/>
            </a:prstGeom>
            <a:noFill/>
            <a:extLst>
              <a:ext uri="{909E8E84-426E-40DD-AFC4-6F175D3DCCD1}">
                <a14:hiddenFill xmlns:a14="http://schemas.microsoft.com/office/drawing/2010/main">
                  <a:solidFill>
                    <a:srgbClr val="FFFFFF"/>
                  </a:solidFill>
                </a14:hiddenFill>
              </a:ext>
            </a:extLst>
          </p:spPr>
        </p:pic>
        <p:sp>
          <p:nvSpPr>
            <p:cNvPr id="30729" name="Text Box 9"/>
            <p:cNvSpPr txBox="1">
              <a:spLocks noChangeArrowheads="1"/>
            </p:cNvSpPr>
            <p:nvPr/>
          </p:nvSpPr>
          <p:spPr bwMode="auto">
            <a:xfrm>
              <a:off x="2880" y="1933"/>
              <a:ext cx="2223"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1200" b="1" dirty="0" smtClean="0">
                  <a:solidFill>
                    <a:srgbClr val="FF0000"/>
                  </a:solidFill>
                </a:rPr>
                <a:t>OBS</a:t>
              </a:r>
              <a:r>
                <a:rPr lang="en-US" altLang="zh-CN" sz="1200" b="1" dirty="0" smtClean="0">
                  <a:solidFill>
                    <a:srgbClr val="000000"/>
                  </a:solidFill>
                </a:rPr>
                <a:t> </a:t>
              </a:r>
            </a:p>
          </p:txBody>
        </p:sp>
      </p:grpSp>
      <p:grpSp>
        <p:nvGrpSpPr>
          <p:cNvPr id="30736" name="Group 16"/>
          <p:cNvGrpSpPr>
            <a:grpSpLocks/>
          </p:cNvGrpSpPr>
          <p:nvPr/>
        </p:nvGrpSpPr>
        <p:grpSpPr bwMode="auto">
          <a:xfrm>
            <a:off x="4572000" y="1268760"/>
            <a:ext cx="4572000" cy="2289175"/>
            <a:chOff x="0" y="799"/>
            <a:chExt cx="2880" cy="1442"/>
          </a:xfrm>
        </p:grpSpPr>
        <p:pic>
          <p:nvPicPr>
            <p:cNvPr id="30730" name="Picture 10" descr="prep1"/>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799"/>
              <a:ext cx="2880" cy="1442"/>
            </a:xfrm>
            <a:prstGeom prst="rect">
              <a:avLst/>
            </a:prstGeom>
            <a:noFill/>
            <a:extLst>
              <a:ext uri="{909E8E84-426E-40DD-AFC4-6F175D3DCCD1}">
                <a14:hiddenFill xmlns:a14="http://schemas.microsoft.com/office/drawing/2010/main">
                  <a:solidFill>
                    <a:srgbClr val="FFFFFF"/>
                  </a:solidFill>
                </a14:hiddenFill>
              </a:ext>
            </a:extLst>
          </p:spPr>
        </p:pic>
        <p:sp>
          <p:nvSpPr>
            <p:cNvPr id="30731" name="Text Box 11"/>
            <p:cNvSpPr txBox="1">
              <a:spLocks noChangeArrowheads="1"/>
            </p:cNvSpPr>
            <p:nvPr/>
          </p:nvSpPr>
          <p:spPr bwMode="auto">
            <a:xfrm>
              <a:off x="0" y="1888"/>
              <a:ext cx="953"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zh-CN" sz="1400" b="1" dirty="0" smtClean="0">
                  <a:solidFill>
                    <a:srgbClr val="000000"/>
                  </a:solidFill>
                </a:rPr>
                <a:t>Forecast with GOES Sounder</a:t>
              </a:r>
            </a:p>
          </p:txBody>
        </p:sp>
      </p:grpSp>
      <p:sp>
        <p:nvSpPr>
          <p:cNvPr id="2" name="Oval 1"/>
          <p:cNvSpPr/>
          <p:nvPr/>
        </p:nvSpPr>
        <p:spPr>
          <a:xfrm>
            <a:off x="2286000" y="1988840"/>
            <a:ext cx="629816"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smtClean="0">
              <a:solidFill>
                <a:srgbClr val="FFFFFF"/>
              </a:solidFill>
            </a:endParaRPr>
          </a:p>
        </p:txBody>
      </p:sp>
      <p:sp>
        <p:nvSpPr>
          <p:cNvPr id="18" name="Oval 17"/>
          <p:cNvSpPr/>
          <p:nvPr/>
        </p:nvSpPr>
        <p:spPr>
          <a:xfrm>
            <a:off x="2286000" y="4869160"/>
            <a:ext cx="629816"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smtClean="0">
              <a:solidFill>
                <a:srgbClr val="FFFFFF"/>
              </a:solidFill>
            </a:endParaRPr>
          </a:p>
        </p:txBody>
      </p:sp>
      <p:sp>
        <p:nvSpPr>
          <p:cNvPr id="19" name="Oval 18"/>
          <p:cNvSpPr/>
          <p:nvPr/>
        </p:nvSpPr>
        <p:spPr>
          <a:xfrm>
            <a:off x="6860645" y="1988840"/>
            <a:ext cx="629816"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smtClean="0">
              <a:solidFill>
                <a:srgbClr val="FFFFFF"/>
              </a:solidFill>
            </a:endParaRPr>
          </a:p>
        </p:txBody>
      </p:sp>
      <p:sp>
        <p:nvSpPr>
          <p:cNvPr id="15" name="TextBox 14"/>
          <p:cNvSpPr txBox="1"/>
          <p:nvPr/>
        </p:nvSpPr>
        <p:spPr>
          <a:xfrm>
            <a:off x="4608512" y="4422011"/>
            <a:ext cx="4499992" cy="1754326"/>
          </a:xfrm>
          <a:prstGeom prst="rect">
            <a:avLst/>
          </a:prstGeom>
          <a:gradFill rotWithShape="1">
            <a:gsLst>
              <a:gs pos="0">
                <a:srgbClr val="DAEDEF">
                  <a:tint val="50000"/>
                  <a:satMod val="300000"/>
                </a:srgbClr>
              </a:gs>
              <a:gs pos="35000">
                <a:srgbClr val="DAEDEF">
                  <a:tint val="37000"/>
                  <a:satMod val="300000"/>
                </a:srgbClr>
              </a:gs>
              <a:gs pos="100000">
                <a:srgbClr val="DAEDEF">
                  <a:tint val="15000"/>
                  <a:satMod val="350000"/>
                </a:srgbClr>
              </a:gs>
            </a:gsLst>
            <a:lin ang="16200000" scaled="1"/>
          </a:gradFill>
          <a:ln w="9525" cap="flat" cmpd="sng" algn="ctr">
            <a:solidFill>
              <a:srgbClr val="DAEDEF">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50AD1"/>
                </a:solidFill>
                <a:effectLst/>
                <a:uLnTx/>
                <a:uFillTx/>
                <a:latin typeface="Arial"/>
                <a:ea typeface="宋体"/>
                <a:cs typeface="+mn-cs"/>
              </a:rPr>
              <a:t>Hourly precipitation forecast from 00 Z – 12 Z 05-10-2010 over CONUS with WRF/3DVAR, model resolution is 12 km, GOES Sounder 300 – 700 </a:t>
            </a:r>
            <a:r>
              <a:rPr kumimoji="0" lang="en-US" sz="1800" b="0" i="0" u="none" strike="noStrike" kern="0" cap="none" spc="0" normalizeH="0" baseline="0" noProof="0" dirty="0" err="1" smtClean="0">
                <a:ln>
                  <a:noFill/>
                </a:ln>
                <a:solidFill>
                  <a:srgbClr val="050AD1"/>
                </a:solidFill>
                <a:effectLst/>
                <a:uLnTx/>
                <a:uFillTx/>
                <a:latin typeface="Arial"/>
                <a:ea typeface="宋体"/>
                <a:cs typeface="+mn-cs"/>
              </a:rPr>
              <a:t>hPa</a:t>
            </a:r>
            <a:r>
              <a:rPr kumimoji="0" lang="en-US" sz="1800" b="0" i="0" u="none" strike="noStrike" kern="0" cap="none" spc="0" normalizeH="0" baseline="0" noProof="0" dirty="0" smtClean="0">
                <a:ln>
                  <a:noFill/>
                </a:ln>
                <a:solidFill>
                  <a:srgbClr val="050AD1"/>
                </a:solidFill>
                <a:effectLst/>
                <a:uLnTx/>
                <a:uFillTx/>
                <a:latin typeface="Arial"/>
                <a:ea typeface="宋体"/>
                <a:cs typeface="+mn-cs"/>
              </a:rPr>
              <a:t> </a:t>
            </a:r>
            <a:r>
              <a:rPr kumimoji="0" lang="en-US" sz="1800" b="0" i="0" u="none" strike="noStrike" kern="0" cap="none" spc="0" normalizeH="0" baseline="0" noProof="0" dirty="0" err="1" smtClean="0">
                <a:ln>
                  <a:noFill/>
                </a:ln>
                <a:solidFill>
                  <a:srgbClr val="050AD1"/>
                </a:solidFill>
                <a:effectLst/>
                <a:uLnTx/>
                <a:uFillTx/>
                <a:latin typeface="Arial"/>
                <a:ea typeface="宋体"/>
                <a:cs typeface="+mn-cs"/>
              </a:rPr>
              <a:t>precipitable</a:t>
            </a:r>
            <a:r>
              <a:rPr kumimoji="0" lang="en-US" sz="1800" b="0" i="0" u="none" strike="noStrike" kern="0" cap="none" spc="0" normalizeH="0" baseline="0" noProof="0" dirty="0" smtClean="0">
                <a:ln>
                  <a:noFill/>
                </a:ln>
                <a:solidFill>
                  <a:srgbClr val="050AD1"/>
                </a:solidFill>
                <a:effectLst/>
                <a:uLnTx/>
                <a:uFillTx/>
                <a:latin typeface="Arial"/>
                <a:ea typeface="宋体"/>
                <a:cs typeface="+mn-cs"/>
              </a:rPr>
              <a:t> water</a:t>
            </a:r>
            <a:r>
              <a:rPr kumimoji="0" lang="en-US" sz="1800" b="0" i="0" u="none" strike="noStrike" kern="0" cap="none" spc="0" normalizeH="0" noProof="0" dirty="0" smtClean="0">
                <a:ln>
                  <a:noFill/>
                </a:ln>
                <a:solidFill>
                  <a:srgbClr val="050AD1"/>
                </a:solidFill>
                <a:effectLst/>
                <a:uLnTx/>
                <a:uFillTx/>
                <a:latin typeface="Arial"/>
                <a:ea typeface="宋体"/>
                <a:cs typeface="+mn-cs"/>
              </a:rPr>
              <a:t> (</a:t>
            </a:r>
            <a:r>
              <a:rPr kumimoji="0" lang="en-US" sz="1800" b="0" i="0" u="none" strike="noStrike" kern="0" cap="none" spc="0" normalizeH="0" baseline="0" noProof="0" dirty="0" smtClean="0">
                <a:ln>
                  <a:noFill/>
                </a:ln>
                <a:solidFill>
                  <a:srgbClr val="050AD1"/>
                </a:solidFill>
                <a:effectLst/>
                <a:uLnTx/>
                <a:uFillTx/>
                <a:latin typeface="Arial"/>
                <a:ea typeface="宋体"/>
                <a:cs typeface="+mn-cs"/>
              </a:rPr>
              <a:t>PW) is used every 3 hours (preliminary results). </a:t>
            </a:r>
            <a:endParaRPr kumimoji="0" lang="en-US" sz="1800" b="0" i="0" u="none" strike="noStrike" kern="0" cap="none" spc="0" normalizeH="0" baseline="0" noProof="0" dirty="0">
              <a:ln>
                <a:noFill/>
              </a:ln>
              <a:solidFill>
                <a:srgbClr val="050AD1"/>
              </a:solidFill>
              <a:effectLst/>
              <a:uLnTx/>
              <a:uFillTx/>
              <a:latin typeface="Arial"/>
              <a:ea typeface="宋体"/>
              <a:cs typeface="+mn-cs"/>
            </a:endParaRPr>
          </a:p>
        </p:txBody>
      </p:sp>
      <p:grpSp>
        <p:nvGrpSpPr>
          <p:cNvPr id="16" name="Group 15"/>
          <p:cNvGrpSpPr/>
          <p:nvPr/>
        </p:nvGrpSpPr>
        <p:grpSpPr>
          <a:xfrm>
            <a:off x="4355976" y="3501008"/>
            <a:ext cx="3888432" cy="2089795"/>
            <a:chOff x="3779912" y="3571453"/>
            <a:chExt cx="3888432" cy="2089795"/>
          </a:xfrm>
        </p:grpSpPr>
        <p:pic>
          <p:nvPicPr>
            <p:cNvPr id="17" name="Picture 19"/>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0019" t="83246" r="17381"/>
            <a:stretch/>
          </p:blipFill>
          <p:spPr bwMode="auto">
            <a:xfrm>
              <a:off x="4806280" y="3747946"/>
              <a:ext cx="2862064" cy="471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Connector 19"/>
            <p:cNvCxnSpPr/>
            <p:nvPr/>
          </p:nvCxnSpPr>
          <p:spPr>
            <a:xfrm>
              <a:off x="3779912" y="3571453"/>
              <a:ext cx="0" cy="2089795"/>
            </a:xfrm>
            <a:prstGeom prst="line">
              <a:avLst/>
            </a:prstGeom>
            <a:noFill/>
            <a:ln w="9525" cap="flat" cmpd="sng" algn="ctr">
              <a:solidFill>
                <a:srgbClr val="333399">
                  <a:shade val="95000"/>
                  <a:satMod val="105000"/>
                </a:srgbClr>
              </a:solidFill>
              <a:prstDash val="solid"/>
            </a:ln>
            <a:effectLst/>
          </p:spPr>
        </p:cxnSp>
      </p:grpSp>
      <p:sp>
        <p:nvSpPr>
          <p:cNvPr id="3" name="Slide Number Placeholder 2"/>
          <p:cNvSpPr>
            <a:spLocks noGrp="1"/>
          </p:cNvSpPr>
          <p:nvPr>
            <p:ph type="sldNum" sz="quarter" idx="12"/>
          </p:nvPr>
        </p:nvSpPr>
        <p:spPr/>
        <p:txBody>
          <a:bodyPr/>
          <a:lstStyle/>
          <a:p>
            <a:fld id="{7E83E428-5DD3-49D9-A421-B4BEACA85524}" type="slidenum">
              <a:rPr lang="zh-CN" altLang="en-US" smtClean="0">
                <a:solidFill>
                  <a:srgbClr val="000000"/>
                </a:solidFill>
              </a:rPr>
              <a:pPr/>
              <a:t>29</a:t>
            </a:fld>
            <a:endParaRPr lang="en-US" altLang="zh-CN">
              <a:solidFill>
                <a:srgbClr val="000000"/>
              </a:solidFill>
            </a:endParaRPr>
          </a:p>
        </p:txBody>
      </p:sp>
    </p:spTree>
    <p:extLst>
      <p:ext uri="{BB962C8B-B14F-4D97-AF65-F5344CB8AC3E}">
        <p14:creationId xmlns:p14="http://schemas.microsoft.com/office/powerpoint/2010/main" val="3920629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980728"/>
            <a:ext cx="8280920" cy="5724644"/>
          </a:xfrm>
          <a:prstGeom prst="rect">
            <a:avLst/>
          </a:prstGeom>
          <a:noFill/>
        </p:spPr>
        <p:txBody>
          <a:bodyPr wrap="square" rtlCol="0">
            <a:spAutoFit/>
          </a:bodyPr>
          <a:lstStyle/>
          <a:p>
            <a:pPr>
              <a:buFont typeface="Arial" pitchFamily="34" charset="0"/>
              <a:buChar char="•"/>
            </a:pPr>
            <a:r>
              <a:rPr lang="en-US" sz="2400" dirty="0" smtClean="0"/>
              <a:t> 	</a:t>
            </a:r>
            <a:r>
              <a:rPr lang="en-US" sz="2800" b="1" dirty="0" smtClean="0"/>
              <a:t>Synopsis </a:t>
            </a:r>
            <a:r>
              <a:rPr lang="en-US" sz="2800" b="1" dirty="0"/>
              <a:t>of </a:t>
            </a:r>
            <a:r>
              <a:rPr lang="en-US" sz="2800" b="1" dirty="0" smtClean="0"/>
              <a:t>GOES-R Product Algorithm </a:t>
            </a:r>
            <a:endParaRPr lang="en-US" sz="2400" b="1" dirty="0" smtClean="0"/>
          </a:p>
          <a:p>
            <a:pPr lvl="3">
              <a:buFont typeface="Calibri" pitchFamily="34" charset="0"/>
              <a:buChar char="−"/>
            </a:pPr>
            <a:r>
              <a:rPr lang="en-US" sz="2400" b="1" dirty="0" smtClean="0"/>
              <a:t> </a:t>
            </a:r>
            <a:r>
              <a:rPr lang="en-US" sz="2400" dirty="0" smtClean="0"/>
              <a:t>Algorithm description</a:t>
            </a:r>
          </a:p>
          <a:p>
            <a:pPr lvl="3">
              <a:buFont typeface="Calibri" pitchFamily="34" charset="0"/>
              <a:buChar char="−"/>
            </a:pPr>
            <a:r>
              <a:rPr lang="en-US" sz="2400" dirty="0" smtClean="0"/>
              <a:t> Product example(s)</a:t>
            </a:r>
          </a:p>
          <a:p>
            <a:pPr lvl="3"/>
            <a:endParaRPr lang="en-US" sz="2400" dirty="0" smtClean="0"/>
          </a:p>
          <a:p>
            <a:pPr>
              <a:buFont typeface="Arial" pitchFamily="34" charset="0"/>
              <a:buChar char="•"/>
            </a:pPr>
            <a:r>
              <a:rPr lang="en-US" sz="2400" dirty="0" smtClean="0"/>
              <a:t> 	</a:t>
            </a:r>
            <a:r>
              <a:rPr lang="en-US" sz="2800" b="1" dirty="0" smtClean="0"/>
              <a:t>Continuing AWG Validation Activities </a:t>
            </a:r>
            <a:endParaRPr lang="en-US" sz="2400" b="1" dirty="0" smtClean="0"/>
          </a:p>
          <a:p>
            <a:pPr lvl="3">
              <a:buFont typeface="Calibri" pitchFamily="34" charset="0"/>
              <a:buChar char="−"/>
            </a:pPr>
            <a:r>
              <a:rPr lang="en-US" sz="2400" dirty="0" smtClean="0"/>
              <a:t> Latest algorithm performance statistics obtained</a:t>
            </a:r>
          </a:p>
          <a:p>
            <a:pPr lvl="3">
              <a:buFont typeface="Calibri" pitchFamily="34" charset="0"/>
              <a:buChar char="−"/>
            </a:pPr>
            <a:r>
              <a:rPr lang="en-US" sz="2400" dirty="0" smtClean="0"/>
              <a:t> Results/examples </a:t>
            </a:r>
            <a:r>
              <a:rPr lang="en-US" sz="2400" dirty="0"/>
              <a:t>from any case study </a:t>
            </a:r>
            <a:r>
              <a:rPr lang="en-US" sz="2400" dirty="0" smtClean="0"/>
              <a:t>analyses</a:t>
            </a:r>
          </a:p>
          <a:p>
            <a:pPr lvl="3">
              <a:buFont typeface="Calibri" pitchFamily="34" charset="0"/>
              <a:buChar char="−"/>
            </a:pPr>
            <a:r>
              <a:rPr lang="en-US" sz="2400" dirty="0" smtClean="0"/>
              <a:t> Synopsis </a:t>
            </a:r>
            <a:r>
              <a:rPr lang="en-US" sz="2400" dirty="0"/>
              <a:t>of any algorithm </a:t>
            </a:r>
            <a:r>
              <a:rPr lang="en-US" sz="2400" dirty="0" smtClean="0"/>
              <a:t>enhancements</a:t>
            </a:r>
          </a:p>
          <a:p>
            <a:pPr lvl="3">
              <a:buFont typeface="Calibri" pitchFamily="34" charset="0"/>
              <a:buChar char="−"/>
            </a:pPr>
            <a:r>
              <a:rPr lang="en-US" sz="2400" dirty="0" smtClean="0"/>
              <a:t> Showcasing </a:t>
            </a:r>
            <a:r>
              <a:rPr lang="en-US" sz="2400" dirty="0"/>
              <a:t>of any </a:t>
            </a:r>
            <a:r>
              <a:rPr lang="en-US" sz="2400" dirty="0" smtClean="0"/>
              <a:t>validation </a:t>
            </a:r>
            <a:r>
              <a:rPr lang="en-US" sz="2400" dirty="0"/>
              <a:t>tools </a:t>
            </a:r>
            <a:r>
              <a:rPr lang="en-US" sz="2400" dirty="0" smtClean="0"/>
              <a:t>developed</a:t>
            </a:r>
            <a:r>
              <a:rPr lang="en-US" sz="2400" dirty="0"/>
              <a:t> </a:t>
            </a:r>
          </a:p>
          <a:p>
            <a:endParaRPr lang="en-US" sz="2400" dirty="0" smtClean="0"/>
          </a:p>
          <a:p>
            <a:pPr>
              <a:buFont typeface="Arial" pitchFamily="34" charset="0"/>
              <a:buChar char="•"/>
            </a:pPr>
            <a:r>
              <a:rPr lang="en-US" sz="2400" dirty="0" smtClean="0"/>
              <a:t> 	</a:t>
            </a:r>
            <a:r>
              <a:rPr lang="en-US" sz="2800" b="1" dirty="0" smtClean="0"/>
              <a:t>Thoughts, Plans, and Opportunities for:</a:t>
            </a:r>
            <a:endParaRPr lang="en-US" sz="2400" b="1" dirty="0" smtClean="0"/>
          </a:p>
          <a:p>
            <a:pPr lvl="3">
              <a:buFont typeface="Calibri" pitchFamily="34" charset="0"/>
              <a:buChar char="−"/>
            </a:pPr>
            <a:r>
              <a:rPr lang="en-US" sz="2400" dirty="0" smtClean="0"/>
              <a:t>  Satellite product algorithm enterprise solutions</a:t>
            </a:r>
          </a:p>
          <a:p>
            <a:pPr lvl="3">
              <a:buFont typeface="Calibri" pitchFamily="34" charset="0"/>
              <a:buChar char="−"/>
            </a:pPr>
            <a:r>
              <a:rPr lang="en-US" sz="2400" dirty="0" smtClean="0"/>
              <a:t>  Smart multi-sensor </a:t>
            </a:r>
            <a:r>
              <a:rPr lang="en-US" sz="2400" dirty="0" smtClean="0"/>
              <a:t>applications</a:t>
            </a:r>
          </a:p>
          <a:p>
            <a:pPr lvl="4">
              <a:buFont typeface="Calibri" pitchFamily="34" charset="0"/>
              <a:buChar char="−"/>
            </a:pPr>
            <a:r>
              <a:rPr lang="en-US" sz="2400" dirty="0" smtClean="0"/>
              <a:t> integration </a:t>
            </a:r>
            <a:r>
              <a:rPr lang="en-US" sz="2400" dirty="0"/>
              <a:t>of geo and </a:t>
            </a:r>
            <a:r>
              <a:rPr lang="en-US" sz="2400" dirty="0" err="1"/>
              <a:t>leo</a:t>
            </a:r>
            <a:r>
              <a:rPr lang="en-US" sz="2400" dirty="0"/>
              <a:t> products</a:t>
            </a:r>
            <a:endParaRPr lang="en-US" sz="2400" dirty="0" smtClean="0"/>
          </a:p>
          <a:p>
            <a:endParaRPr lang="en-US" dirty="0"/>
          </a:p>
        </p:txBody>
      </p:sp>
      <p:sp>
        <p:nvSpPr>
          <p:cNvPr id="4" name="Slide Number Placeholder 3"/>
          <p:cNvSpPr>
            <a:spLocks noGrp="1"/>
          </p:cNvSpPr>
          <p:nvPr>
            <p:ph type="sldNum" sz="quarter" idx="12"/>
          </p:nvPr>
        </p:nvSpPr>
        <p:spPr/>
        <p:txBody>
          <a:bodyPr/>
          <a:lstStyle/>
          <a:p>
            <a:fld id="{C8EF54BD-F088-4CBA-BA4A-72EC77EB5A73}" type="slidenum">
              <a:rPr lang="en-US" smtClean="0">
                <a:solidFill>
                  <a:prstClr val="black">
                    <a:tint val="75000"/>
                  </a:prstClr>
                </a:solidFill>
              </a:rPr>
              <a:pPr/>
              <a:t>3</a:t>
            </a:fld>
            <a:endParaRPr lang="en-US">
              <a:solidFill>
                <a:prstClr val="black">
                  <a:tint val="75000"/>
                </a:prstClr>
              </a:solidFill>
            </a:endParaRPr>
          </a:p>
        </p:txBody>
      </p:sp>
      <p:sp>
        <p:nvSpPr>
          <p:cNvPr id="7" name="Title 1"/>
          <p:cNvSpPr txBox="1">
            <a:spLocks/>
          </p:cNvSpPr>
          <p:nvPr/>
        </p:nvSpPr>
        <p:spPr bwMode="auto">
          <a:xfrm>
            <a:off x="673224" y="44624"/>
            <a:ext cx="677909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00CC"/>
                </a:solidFill>
                <a:latin typeface="+mj-lt"/>
                <a:ea typeface="+mj-ea"/>
                <a:cs typeface="+mj-cs"/>
              </a:defRPr>
            </a:lvl1pPr>
            <a:lvl2pPr algn="l" rtl="0" eaLnBrk="0" fontAlgn="base" hangingPunct="0">
              <a:spcBef>
                <a:spcPct val="0"/>
              </a:spcBef>
              <a:spcAft>
                <a:spcPct val="0"/>
              </a:spcAft>
              <a:defRPr sz="3200" b="1">
                <a:solidFill>
                  <a:srgbClr val="0000CC"/>
                </a:solidFill>
                <a:latin typeface="Arial" charset="0"/>
                <a:ea typeface="华文细黑" pitchFamily="2" charset="-122"/>
              </a:defRPr>
            </a:lvl2pPr>
            <a:lvl3pPr algn="l" rtl="0" eaLnBrk="0" fontAlgn="base" hangingPunct="0">
              <a:spcBef>
                <a:spcPct val="0"/>
              </a:spcBef>
              <a:spcAft>
                <a:spcPct val="0"/>
              </a:spcAft>
              <a:defRPr sz="3200" b="1">
                <a:solidFill>
                  <a:srgbClr val="0000CC"/>
                </a:solidFill>
                <a:latin typeface="Arial" charset="0"/>
                <a:ea typeface="华文细黑" pitchFamily="2" charset="-122"/>
              </a:defRPr>
            </a:lvl3pPr>
            <a:lvl4pPr algn="l" rtl="0" eaLnBrk="0" fontAlgn="base" hangingPunct="0">
              <a:spcBef>
                <a:spcPct val="0"/>
              </a:spcBef>
              <a:spcAft>
                <a:spcPct val="0"/>
              </a:spcAft>
              <a:defRPr sz="3200" b="1">
                <a:solidFill>
                  <a:srgbClr val="0000CC"/>
                </a:solidFill>
                <a:latin typeface="Arial" charset="0"/>
                <a:ea typeface="华文细黑" pitchFamily="2" charset="-122"/>
              </a:defRPr>
            </a:lvl4pPr>
            <a:lvl5pPr algn="l" rtl="0" eaLnBrk="0" fontAlgn="base" hangingPunct="0">
              <a:spcBef>
                <a:spcPct val="0"/>
              </a:spcBef>
              <a:spcAft>
                <a:spcPct val="0"/>
              </a:spcAft>
              <a:defRPr sz="3200" b="1">
                <a:solidFill>
                  <a:srgbClr val="0000CC"/>
                </a:solidFill>
                <a:latin typeface="Arial" charset="0"/>
                <a:ea typeface="华文细黑" pitchFamily="2" charset="-122"/>
              </a:defRPr>
            </a:lvl5pPr>
            <a:lvl6pPr marL="457200" algn="l" rtl="0" eaLnBrk="1" fontAlgn="base" hangingPunct="1">
              <a:spcBef>
                <a:spcPct val="0"/>
              </a:spcBef>
              <a:spcAft>
                <a:spcPct val="0"/>
              </a:spcAft>
              <a:defRPr sz="3200" b="1">
                <a:solidFill>
                  <a:srgbClr val="0000CC"/>
                </a:solidFill>
                <a:latin typeface="Arial" charset="0"/>
                <a:ea typeface="华文细黑" pitchFamily="2" charset="-122"/>
              </a:defRPr>
            </a:lvl6pPr>
            <a:lvl7pPr marL="914400" algn="l" rtl="0" eaLnBrk="1" fontAlgn="base" hangingPunct="1">
              <a:spcBef>
                <a:spcPct val="0"/>
              </a:spcBef>
              <a:spcAft>
                <a:spcPct val="0"/>
              </a:spcAft>
              <a:defRPr sz="3200" b="1">
                <a:solidFill>
                  <a:srgbClr val="0000CC"/>
                </a:solidFill>
                <a:latin typeface="Arial" charset="0"/>
                <a:ea typeface="华文细黑" pitchFamily="2" charset="-122"/>
              </a:defRPr>
            </a:lvl7pPr>
            <a:lvl8pPr marL="1371600" algn="l" rtl="0" eaLnBrk="1" fontAlgn="base" hangingPunct="1">
              <a:spcBef>
                <a:spcPct val="0"/>
              </a:spcBef>
              <a:spcAft>
                <a:spcPct val="0"/>
              </a:spcAft>
              <a:defRPr sz="3200" b="1">
                <a:solidFill>
                  <a:srgbClr val="0000CC"/>
                </a:solidFill>
                <a:latin typeface="Arial" charset="0"/>
                <a:ea typeface="华文细黑" pitchFamily="2" charset="-122"/>
              </a:defRPr>
            </a:lvl8pPr>
            <a:lvl9pPr marL="1828800" algn="l" rtl="0" eaLnBrk="1" fontAlgn="base" hangingPunct="1">
              <a:spcBef>
                <a:spcPct val="0"/>
              </a:spcBef>
              <a:spcAft>
                <a:spcPct val="0"/>
              </a:spcAft>
              <a:defRPr sz="3200" b="1">
                <a:solidFill>
                  <a:srgbClr val="0000CC"/>
                </a:solidFill>
                <a:latin typeface="Arial" charset="0"/>
                <a:ea typeface="华文细黑"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CC"/>
                </a:solidFill>
                <a:effectLst/>
                <a:uLnTx/>
                <a:uFillTx/>
                <a:latin typeface="Arial"/>
                <a:cs typeface="+mj-cs"/>
              </a:rPr>
              <a:t>Outline</a:t>
            </a:r>
            <a:endParaRPr kumimoji="0" lang="en-US" sz="3600" b="1" i="0" u="none" strike="noStrike" kern="0" cap="none" spc="0" normalizeH="0" baseline="0" noProof="0" dirty="0">
              <a:ln>
                <a:noFill/>
              </a:ln>
              <a:solidFill>
                <a:srgbClr val="0000CC"/>
              </a:solidFill>
              <a:effectLst/>
              <a:uLnTx/>
              <a:uFillTx/>
              <a:latin typeface="Arial"/>
              <a:cs typeface="+mj-cs"/>
            </a:endParaRPr>
          </a:p>
        </p:txBody>
      </p:sp>
    </p:spTree>
    <p:extLst>
      <p:ext uri="{BB962C8B-B14F-4D97-AF65-F5344CB8AC3E}">
        <p14:creationId xmlns:p14="http://schemas.microsoft.com/office/powerpoint/2010/main" val="13381647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0" y="3789040"/>
            <a:ext cx="4499992"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smtClean="0">
                <a:solidFill>
                  <a:srgbClr val="050AD1"/>
                </a:solidFill>
              </a:rPr>
              <a:t>Cumulative precipitation forecast from 00Z to 06 Z 05-10-2010 over CONUS with WRF/3DVAR, model resolution is 12 km, GOES Sounder 300 – 700 </a:t>
            </a:r>
            <a:r>
              <a:rPr lang="en-US" dirty="0" err="1" smtClean="0">
                <a:solidFill>
                  <a:srgbClr val="050AD1"/>
                </a:solidFill>
              </a:rPr>
              <a:t>hPa</a:t>
            </a:r>
            <a:r>
              <a:rPr lang="en-US" dirty="0" smtClean="0">
                <a:solidFill>
                  <a:srgbClr val="050AD1"/>
                </a:solidFill>
              </a:rPr>
              <a:t> </a:t>
            </a:r>
            <a:r>
              <a:rPr lang="en-US" dirty="0" err="1" smtClean="0">
                <a:solidFill>
                  <a:srgbClr val="050AD1"/>
                </a:solidFill>
              </a:rPr>
              <a:t>precipitable</a:t>
            </a:r>
            <a:r>
              <a:rPr lang="en-US" dirty="0" smtClean="0">
                <a:solidFill>
                  <a:srgbClr val="050AD1"/>
                </a:solidFill>
              </a:rPr>
              <a:t> water (PW) is used every 3 hours (preliminary results).</a:t>
            </a:r>
            <a:endParaRPr lang="en-US" dirty="0">
              <a:solidFill>
                <a:srgbClr val="050AD1"/>
              </a:solidFill>
            </a:endParaRPr>
          </a:p>
        </p:txBody>
      </p:sp>
      <p:grpSp>
        <p:nvGrpSpPr>
          <p:cNvPr id="5" name="Group 4"/>
          <p:cNvGrpSpPr/>
          <p:nvPr/>
        </p:nvGrpSpPr>
        <p:grpSpPr>
          <a:xfrm>
            <a:off x="611560" y="453337"/>
            <a:ext cx="3777343" cy="2831647"/>
            <a:chOff x="0" y="453337"/>
            <a:chExt cx="3777343" cy="2831647"/>
          </a:xfrm>
        </p:grpSpPr>
        <p:pic>
          <p:nvPicPr>
            <p:cNvPr id="22546" name="Picture 1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7381"/>
            <a:stretch/>
          </p:blipFill>
          <p:spPr bwMode="auto">
            <a:xfrm>
              <a:off x="0" y="465584"/>
              <a:ext cx="3777343"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3777343" y="453337"/>
              <a:ext cx="0" cy="2089795"/>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7" name="Group 6"/>
          <p:cNvGrpSpPr/>
          <p:nvPr/>
        </p:nvGrpSpPr>
        <p:grpSpPr>
          <a:xfrm>
            <a:off x="576064" y="3501008"/>
            <a:ext cx="3779912" cy="2816200"/>
            <a:chOff x="0" y="3571453"/>
            <a:chExt cx="3779912" cy="2816200"/>
          </a:xfrm>
        </p:grpSpPr>
        <p:pic>
          <p:nvPicPr>
            <p:cNvPr id="22547" name="Picture 1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7381"/>
            <a:stretch/>
          </p:blipFill>
          <p:spPr bwMode="auto">
            <a:xfrm>
              <a:off x="0" y="3573016"/>
              <a:ext cx="3777343" cy="281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Connector 10"/>
            <p:cNvCxnSpPr/>
            <p:nvPr/>
          </p:nvCxnSpPr>
          <p:spPr>
            <a:xfrm>
              <a:off x="3779912" y="3571453"/>
              <a:ext cx="0" cy="2089795"/>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6" name="Group 5"/>
          <p:cNvGrpSpPr/>
          <p:nvPr/>
        </p:nvGrpSpPr>
        <p:grpSpPr>
          <a:xfrm>
            <a:off x="4499992" y="454900"/>
            <a:ext cx="3777343" cy="2830084"/>
            <a:chOff x="4572000" y="454900"/>
            <a:chExt cx="3777343" cy="2830084"/>
          </a:xfrm>
        </p:grpSpPr>
        <p:pic>
          <p:nvPicPr>
            <p:cNvPr id="22548" name="Picture 2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7381"/>
            <a:stretch/>
          </p:blipFill>
          <p:spPr bwMode="auto">
            <a:xfrm>
              <a:off x="4572000" y="475109"/>
              <a:ext cx="3777343"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a:xfrm>
              <a:off x="8338188" y="454900"/>
              <a:ext cx="0" cy="2089795"/>
            </a:xfrm>
            <a:prstGeom prst="line">
              <a:avLst/>
            </a:prstGeom>
          </p:spPr>
          <p:style>
            <a:lnRef idx="1">
              <a:schemeClr val="accent2"/>
            </a:lnRef>
            <a:fillRef idx="0">
              <a:schemeClr val="accent2"/>
            </a:fillRef>
            <a:effectRef idx="0">
              <a:schemeClr val="accent2"/>
            </a:effectRef>
            <a:fontRef idx="minor">
              <a:schemeClr val="tx1"/>
            </a:fontRef>
          </p:style>
        </p:cxnSp>
      </p:grpSp>
      <p:sp>
        <p:nvSpPr>
          <p:cNvPr id="8" name="TextBox 7"/>
          <p:cNvSpPr txBox="1"/>
          <p:nvPr/>
        </p:nvSpPr>
        <p:spPr>
          <a:xfrm>
            <a:off x="971600" y="2051556"/>
            <a:ext cx="1228221" cy="307777"/>
          </a:xfrm>
          <a:prstGeom prst="rect">
            <a:avLst/>
          </a:prstGeom>
          <a:noFill/>
        </p:spPr>
        <p:txBody>
          <a:bodyPr wrap="none" rtlCol="0">
            <a:spAutoFit/>
          </a:bodyPr>
          <a:lstStyle/>
          <a:p>
            <a:r>
              <a:rPr lang="en-US" sz="1400" b="1" dirty="0" smtClean="0">
                <a:solidFill>
                  <a:srgbClr val="0000FF"/>
                </a:solidFill>
              </a:rPr>
              <a:t>Observation</a:t>
            </a:r>
            <a:endParaRPr lang="en-US" sz="1400" b="1" dirty="0">
              <a:solidFill>
                <a:srgbClr val="0000FF"/>
              </a:solidFill>
            </a:endParaRPr>
          </a:p>
        </p:txBody>
      </p:sp>
      <p:sp>
        <p:nvSpPr>
          <p:cNvPr id="17" name="TextBox 16"/>
          <p:cNvSpPr txBox="1"/>
          <p:nvPr/>
        </p:nvSpPr>
        <p:spPr>
          <a:xfrm>
            <a:off x="4860032" y="1825660"/>
            <a:ext cx="1479892" cy="523220"/>
          </a:xfrm>
          <a:prstGeom prst="rect">
            <a:avLst/>
          </a:prstGeom>
          <a:noFill/>
        </p:spPr>
        <p:txBody>
          <a:bodyPr wrap="none" rtlCol="0">
            <a:spAutoFit/>
          </a:bodyPr>
          <a:lstStyle/>
          <a:p>
            <a:r>
              <a:rPr lang="en-US" sz="1400" b="1" dirty="0" smtClean="0">
                <a:solidFill>
                  <a:srgbClr val="0000FF"/>
                </a:solidFill>
              </a:rPr>
              <a:t>Forecast with</a:t>
            </a:r>
          </a:p>
          <a:p>
            <a:r>
              <a:rPr lang="en-US" sz="1400" b="1" dirty="0" smtClean="0">
                <a:solidFill>
                  <a:srgbClr val="0000FF"/>
                </a:solidFill>
              </a:rPr>
              <a:t>GOES Sounder</a:t>
            </a:r>
            <a:endParaRPr lang="en-US" sz="1400" b="1" dirty="0">
              <a:solidFill>
                <a:srgbClr val="0000FF"/>
              </a:solidFill>
            </a:endParaRPr>
          </a:p>
        </p:txBody>
      </p:sp>
      <p:sp>
        <p:nvSpPr>
          <p:cNvPr id="18" name="TextBox 17"/>
          <p:cNvSpPr txBox="1"/>
          <p:nvPr/>
        </p:nvSpPr>
        <p:spPr>
          <a:xfrm>
            <a:off x="930518" y="5013176"/>
            <a:ext cx="1337226" cy="523220"/>
          </a:xfrm>
          <a:prstGeom prst="rect">
            <a:avLst/>
          </a:prstGeom>
          <a:noFill/>
        </p:spPr>
        <p:txBody>
          <a:bodyPr wrap="none" rtlCol="0">
            <a:spAutoFit/>
          </a:bodyPr>
          <a:lstStyle/>
          <a:p>
            <a:r>
              <a:rPr lang="en-US" sz="1400" b="1" dirty="0" smtClean="0">
                <a:solidFill>
                  <a:srgbClr val="0000FF"/>
                </a:solidFill>
              </a:rPr>
              <a:t>Forecast with</a:t>
            </a:r>
          </a:p>
          <a:p>
            <a:r>
              <a:rPr lang="en-US" sz="1400" b="1" dirty="0" smtClean="0">
                <a:solidFill>
                  <a:srgbClr val="0000FF"/>
                </a:solidFill>
              </a:rPr>
              <a:t>Conventional</a:t>
            </a:r>
            <a:endParaRPr lang="en-US" sz="1400" b="1" dirty="0">
              <a:solidFill>
                <a:srgbClr val="0000FF"/>
              </a:solidFill>
            </a:endParaRPr>
          </a:p>
        </p:txBody>
      </p:sp>
      <p:sp>
        <p:nvSpPr>
          <p:cNvPr id="9" name="Oval 8"/>
          <p:cNvSpPr/>
          <p:nvPr/>
        </p:nvSpPr>
        <p:spPr>
          <a:xfrm>
            <a:off x="2627784" y="4242792"/>
            <a:ext cx="792088" cy="7703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588224" y="1196752"/>
            <a:ext cx="792088" cy="7703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721564" y="1196752"/>
            <a:ext cx="792088" cy="7703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pPr>
              <a:defRPr/>
            </a:pPr>
            <a:fld id="{B4A2E2CB-8243-4068-BBBD-57F9A1C8DC81}" type="slidenum">
              <a:rPr lang="en-US" altLang="zh-CN" smtClean="0"/>
              <a:pPr>
                <a:defRPr/>
              </a:pPr>
              <a:t>30</a:t>
            </a:fld>
            <a:endParaRPr lang="en-US" altLang="zh-CN"/>
          </a:p>
        </p:txBody>
      </p:sp>
    </p:spTree>
    <p:extLst>
      <p:ext uri="{BB962C8B-B14F-4D97-AF65-F5344CB8AC3E}">
        <p14:creationId xmlns:p14="http://schemas.microsoft.com/office/powerpoint/2010/main" val="3249822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LP_figure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030" t="17169" r="15232" b="11683"/>
          <a:stretch/>
        </p:blipFill>
        <p:spPr bwMode="auto">
          <a:xfrm>
            <a:off x="257285" y="1030994"/>
            <a:ext cx="8419171" cy="585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07505" y="44624"/>
            <a:ext cx="9036495" cy="954107"/>
          </a:xfrm>
          <a:prstGeom prst="rect">
            <a:avLst/>
          </a:prstGeom>
          <a:noFill/>
        </p:spPr>
        <p:txBody>
          <a:bodyPr wrap="square" rtlCol="0">
            <a:spAutoFit/>
          </a:bodyPr>
          <a:lstStyle/>
          <a:p>
            <a:r>
              <a:rPr lang="en-US" sz="1400" dirty="0" smtClean="0"/>
              <a:t>The </a:t>
            </a:r>
            <a:r>
              <a:rPr lang="en-US" sz="1400" dirty="0"/>
              <a:t>Hurricane Irene (2011) central </a:t>
            </a:r>
            <a:r>
              <a:rPr lang="en-US" sz="1400" dirty="0" smtClean="0"/>
              <a:t>SLP </a:t>
            </a:r>
            <a:r>
              <a:rPr lang="en-US" sz="1400" dirty="0"/>
              <a:t>forecast RMSE for 0-h (analysis), 6-h, to 72-h forecasts.  Every 6 hours between 06 UTC 23 and 00 UTC 25 August 2011 the data are assimilated with WRF/DART followed by a 72-hour forecast. The SLP RMSE is calculated from comparisons with the best track observations from NHC. </a:t>
            </a:r>
            <a:r>
              <a:rPr lang="en-US" sz="1400" dirty="0" smtClean="0"/>
              <a:t>Control run assimilates </a:t>
            </a:r>
            <a:r>
              <a:rPr lang="en-US" sz="1400" dirty="0" err="1"/>
              <a:t>radiosondes</a:t>
            </a:r>
            <a:r>
              <a:rPr lang="en-US" sz="1400" dirty="0"/>
              <a:t>, </a:t>
            </a:r>
            <a:r>
              <a:rPr lang="en-US" sz="1400" dirty="0" smtClean="0"/>
              <a:t>AMVs, </a:t>
            </a:r>
            <a:r>
              <a:rPr lang="en-US" sz="1400" dirty="0"/>
              <a:t>COSMIC GPS reflectivity, ship and land surface observations. </a:t>
            </a:r>
          </a:p>
        </p:txBody>
      </p:sp>
      <p:sp>
        <p:nvSpPr>
          <p:cNvPr id="2" name="Slide Number Placeholder 1"/>
          <p:cNvSpPr>
            <a:spLocks noGrp="1"/>
          </p:cNvSpPr>
          <p:nvPr>
            <p:ph type="sldNum" sz="quarter" idx="12"/>
          </p:nvPr>
        </p:nvSpPr>
        <p:spPr/>
        <p:txBody>
          <a:bodyPr/>
          <a:lstStyle/>
          <a:p>
            <a:pPr>
              <a:defRPr/>
            </a:pPr>
            <a:fld id="{AFB56EC0-8AA5-C84F-9413-A786F1C8F25A}" type="slidenum">
              <a:rPr lang="en-US" smtClean="0">
                <a:solidFill>
                  <a:srgbClr val="000000"/>
                </a:solidFill>
              </a:rPr>
              <a:pPr>
                <a:defRPr/>
              </a:pPr>
              <a:t>31</a:t>
            </a:fld>
            <a:endParaRPr lang="en-US" dirty="0">
              <a:solidFill>
                <a:srgbClr val="000000"/>
              </a:solidFill>
            </a:endParaRPr>
          </a:p>
        </p:txBody>
      </p:sp>
    </p:spTree>
    <p:extLst>
      <p:ext uri="{BB962C8B-B14F-4D97-AF65-F5344CB8AC3E}">
        <p14:creationId xmlns:p14="http://schemas.microsoft.com/office/powerpoint/2010/main" val="42050546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mp_cumul_var_cris_airs_iasi_20PC_woIASISW.pn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387" b="1470"/>
          <a:stretch/>
        </p:blipFill>
        <p:spPr>
          <a:xfrm>
            <a:off x="457200" y="986599"/>
            <a:ext cx="8229600" cy="5871401"/>
          </a:xfrm>
        </p:spPr>
      </p:pic>
      <p:sp>
        <p:nvSpPr>
          <p:cNvPr id="2" name="Title 1"/>
          <p:cNvSpPr>
            <a:spLocks noGrp="1"/>
          </p:cNvSpPr>
          <p:nvPr>
            <p:ph type="title"/>
          </p:nvPr>
        </p:nvSpPr>
        <p:spPr>
          <a:xfrm>
            <a:off x="539552" y="0"/>
            <a:ext cx="8712968" cy="1143000"/>
          </a:xfrm>
        </p:spPr>
        <p:txBody>
          <a:bodyPr>
            <a:normAutofit/>
          </a:bodyPr>
          <a:lstStyle/>
          <a:p>
            <a:r>
              <a:rPr lang="en-US" sz="3200" dirty="0" smtClean="0"/>
              <a:t>Cumulative total variances in percentage </a:t>
            </a:r>
            <a:br>
              <a:rPr lang="en-US" sz="3200" dirty="0" smtClean="0"/>
            </a:br>
            <a:r>
              <a:rPr lang="en-US" sz="2400" dirty="0" smtClean="0"/>
              <a:t>(AIRS/</a:t>
            </a:r>
            <a:r>
              <a:rPr lang="en-US" sz="2400" dirty="0" err="1" smtClean="0"/>
              <a:t>CrIS</a:t>
            </a:r>
            <a:r>
              <a:rPr lang="en-US" sz="2400" dirty="0" smtClean="0"/>
              <a:t>/IASI have the similar information based on PCA)</a:t>
            </a:r>
            <a:endParaRPr lang="en-US" sz="2400" dirty="0"/>
          </a:p>
        </p:txBody>
      </p:sp>
      <p:sp>
        <p:nvSpPr>
          <p:cNvPr id="6" name="TextBox 5"/>
          <p:cNvSpPr txBox="1"/>
          <p:nvPr/>
        </p:nvSpPr>
        <p:spPr>
          <a:xfrm>
            <a:off x="2188550" y="2845528"/>
            <a:ext cx="5778377" cy="2308324"/>
          </a:xfrm>
          <a:prstGeom prst="rect">
            <a:avLst/>
          </a:prstGeom>
          <a:noFill/>
        </p:spPr>
        <p:txBody>
          <a:bodyPr wrap="none" rtlCol="0">
            <a:spAutoFit/>
          </a:bodyPr>
          <a:lstStyle/>
          <a:p>
            <a:pPr defTabSz="457200"/>
            <a:r>
              <a:rPr lang="en-US" sz="2400" dirty="0" smtClean="0">
                <a:solidFill>
                  <a:srgbClr val="00B050"/>
                </a:solidFill>
              </a:rPr>
              <a:t>CrIS: all 1305 channels</a:t>
            </a:r>
          </a:p>
          <a:p>
            <a:pPr defTabSz="457200"/>
            <a:endParaRPr lang="en-US" sz="2400" dirty="0" smtClean="0">
              <a:solidFill>
                <a:prstClr val="black"/>
              </a:solidFill>
            </a:endParaRPr>
          </a:p>
          <a:p>
            <a:pPr defTabSz="457200"/>
            <a:r>
              <a:rPr lang="en-US" sz="2400" dirty="0" smtClean="0">
                <a:solidFill>
                  <a:srgbClr val="0033CC"/>
                </a:solidFill>
              </a:rPr>
              <a:t>AIRS: total 1449 good channels</a:t>
            </a:r>
          </a:p>
          <a:p>
            <a:pPr defTabSz="457200"/>
            <a:endParaRPr lang="en-US" sz="2400" dirty="0" smtClean="0">
              <a:solidFill>
                <a:prstClr val="black"/>
              </a:solidFill>
            </a:endParaRPr>
          </a:p>
          <a:p>
            <a:pPr defTabSz="457200"/>
            <a:r>
              <a:rPr lang="en-US" sz="2400" dirty="0" smtClean="0">
                <a:solidFill>
                  <a:srgbClr val="FF0000"/>
                </a:solidFill>
              </a:rPr>
              <a:t>IASI: total 5420 channels, short wave (≥ 2000</a:t>
            </a:r>
          </a:p>
          <a:p>
            <a:pPr defTabSz="457200"/>
            <a:r>
              <a:rPr lang="en-US" sz="2400" dirty="0">
                <a:solidFill>
                  <a:srgbClr val="FF0000"/>
                </a:solidFill>
              </a:rPr>
              <a:t> </a:t>
            </a:r>
            <a:r>
              <a:rPr lang="en-US" sz="2400" dirty="0" smtClean="0">
                <a:solidFill>
                  <a:srgbClr val="FF0000"/>
                </a:solidFill>
              </a:rPr>
              <a:t>        cm</a:t>
            </a:r>
            <a:r>
              <a:rPr lang="en-US" sz="2400" baseline="30000" dirty="0" smtClean="0">
                <a:solidFill>
                  <a:srgbClr val="FF0000"/>
                </a:solidFill>
              </a:rPr>
              <a:t>-1</a:t>
            </a:r>
            <a:r>
              <a:rPr lang="en-US" sz="2400" dirty="0" smtClean="0">
                <a:solidFill>
                  <a:srgbClr val="FF0000"/>
                </a:solidFill>
              </a:rPr>
              <a:t>) noisy channels excluded</a:t>
            </a:r>
            <a:endParaRPr lang="en-US" sz="2400" dirty="0">
              <a:solidFill>
                <a:srgbClr val="FF0000"/>
              </a:solidFill>
            </a:endParaRPr>
          </a:p>
        </p:txBody>
      </p:sp>
      <p:sp>
        <p:nvSpPr>
          <p:cNvPr id="3" name="Slide Number Placeholder 2"/>
          <p:cNvSpPr>
            <a:spLocks noGrp="1"/>
          </p:cNvSpPr>
          <p:nvPr>
            <p:ph type="sldNum" sz="quarter" idx="12"/>
          </p:nvPr>
        </p:nvSpPr>
        <p:spPr/>
        <p:txBody>
          <a:bodyPr/>
          <a:lstStyle/>
          <a:p>
            <a:fld id="{07F87367-6280-9F4C-A282-118318876811}"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13683729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AIRS300rh.png"/>
          <p:cNvPicPr>
            <a:picLocks noChangeAspect="1"/>
          </p:cNvPicPr>
          <p:nvPr/>
        </p:nvPicPr>
        <p:blipFill rotWithShape="1">
          <a:blip r:embed="rId2" cstate="print">
            <a:extLst>
              <a:ext uri="{28A0092B-C50C-407E-A947-70E740481C1C}">
                <a14:useLocalDpi xmlns:a14="http://schemas.microsoft.com/office/drawing/2010/main" val="0"/>
              </a:ext>
            </a:extLst>
          </a:blip>
          <a:srcRect t="-932" b="9230"/>
          <a:stretch/>
        </p:blipFill>
        <p:spPr>
          <a:xfrm>
            <a:off x="0" y="0"/>
            <a:ext cx="8128904" cy="6858000"/>
          </a:xfrm>
          <a:prstGeom prst="rect">
            <a:avLst/>
          </a:prstGeom>
        </p:spPr>
      </p:pic>
      <p:sp>
        <p:nvSpPr>
          <p:cNvPr id="2" name="Slide Number Placeholder 1"/>
          <p:cNvSpPr>
            <a:spLocks noGrp="1"/>
          </p:cNvSpPr>
          <p:nvPr>
            <p:ph type="sldNum" sz="quarter" idx="12"/>
          </p:nvPr>
        </p:nvSpPr>
        <p:spPr/>
        <p:txBody>
          <a:bodyPr/>
          <a:lstStyle/>
          <a:p>
            <a:pPr>
              <a:defRPr/>
            </a:pPr>
            <a:fld id="{DF763334-F006-FC4F-8B16-4F06D454428F}" type="slidenum">
              <a:rPr lang="en-US" smtClean="0">
                <a:solidFill>
                  <a:srgbClr val="000000"/>
                </a:solidFill>
              </a:rPr>
              <a:pPr>
                <a:defRPr/>
              </a:pPr>
              <a:t>33</a:t>
            </a:fld>
            <a:endParaRPr lang="en-US" dirty="0">
              <a:solidFill>
                <a:srgbClr val="000000"/>
              </a:solidFill>
            </a:endParaRPr>
          </a:p>
        </p:txBody>
      </p:sp>
    </p:spTree>
    <p:extLst>
      <p:ext uri="{BB962C8B-B14F-4D97-AF65-F5344CB8AC3E}">
        <p14:creationId xmlns:p14="http://schemas.microsoft.com/office/powerpoint/2010/main" val="2117325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CrIS300rh.png"/>
          <p:cNvPicPr>
            <a:picLocks noChangeAspect="1"/>
          </p:cNvPicPr>
          <p:nvPr/>
        </p:nvPicPr>
        <p:blipFill rotWithShape="1">
          <a:blip r:embed="rId2" cstate="print">
            <a:extLst>
              <a:ext uri="{28A0092B-C50C-407E-A947-70E740481C1C}">
                <a14:useLocalDpi xmlns:a14="http://schemas.microsoft.com/office/drawing/2010/main" val="0"/>
              </a:ext>
            </a:extLst>
          </a:blip>
          <a:srcRect t="-34" b="9330"/>
          <a:stretch/>
        </p:blipFill>
        <p:spPr>
          <a:xfrm>
            <a:off x="0" y="45156"/>
            <a:ext cx="8128904" cy="6812844"/>
          </a:xfrm>
          <a:prstGeom prst="rect">
            <a:avLst/>
          </a:prstGeom>
        </p:spPr>
      </p:pic>
      <p:sp>
        <p:nvSpPr>
          <p:cNvPr id="2" name="Slide Number Placeholder 1"/>
          <p:cNvSpPr>
            <a:spLocks noGrp="1"/>
          </p:cNvSpPr>
          <p:nvPr>
            <p:ph type="sldNum" sz="quarter" idx="12"/>
          </p:nvPr>
        </p:nvSpPr>
        <p:spPr/>
        <p:txBody>
          <a:bodyPr/>
          <a:lstStyle/>
          <a:p>
            <a:pPr>
              <a:defRPr/>
            </a:pPr>
            <a:fld id="{DF763334-F006-FC4F-8B16-4F06D454428F}" type="slidenum">
              <a:rPr lang="en-US" smtClean="0">
                <a:solidFill>
                  <a:srgbClr val="000000"/>
                </a:solidFill>
              </a:rPr>
              <a:pPr>
                <a:defRPr/>
              </a:pPr>
              <a:t>34</a:t>
            </a:fld>
            <a:endParaRPr lang="en-US" dirty="0">
              <a:solidFill>
                <a:srgbClr val="000000"/>
              </a:solidFill>
            </a:endParaRPr>
          </a:p>
        </p:txBody>
      </p:sp>
    </p:spTree>
    <p:extLst>
      <p:ext uri="{BB962C8B-B14F-4D97-AF65-F5344CB8AC3E}">
        <p14:creationId xmlns:p14="http://schemas.microsoft.com/office/powerpoint/2010/main" val="3958572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ash\Irene\con+airs+4amsua\RMSE_bar_line_HT.png"/>
          <p:cNvPicPr>
            <a:picLocks noChangeAspect="1" noChangeArrowheads="1"/>
          </p:cNvPicPr>
          <p:nvPr/>
        </p:nvPicPr>
        <p:blipFill rotWithShape="1">
          <a:blip r:embed="rId2" cstate="print"/>
          <a:srcRect l="28786" t="25123" r="14752" b="29983"/>
          <a:stretch/>
        </p:blipFill>
        <p:spPr bwMode="auto">
          <a:xfrm>
            <a:off x="251520" y="140295"/>
            <a:ext cx="5497552" cy="6313041"/>
          </a:xfrm>
          <a:prstGeom prst="rect">
            <a:avLst/>
          </a:prstGeom>
          <a:noFill/>
        </p:spPr>
      </p:pic>
      <p:sp>
        <p:nvSpPr>
          <p:cNvPr id="4" name="TextBox 3"/>
          <p:cNvSpPr txBox="1"/>
          <p:nvPr/>
        </p:nvSpPr>
        <p:spPr>
          <a:xfrm>
            <a:off x="5652120" y="1666543"/>
            <a:ext cx="3394928" cy="3785652"/>
          </a:xfrm>
          <a:prstGeom prst="rect">
            <a:avLst/>
          </a:prstGeom>
          <a:noFill/>
        </p:spPr>
        <p:txBody>
          <a:bodyPr wrap="square" rtlCol="0">
            <a:spAutoFit/>
          </a:bodyPr>
          <a:lstStyle/>
          <a:p>
            <a:r>
              <a:rPr lang="en-US" sz="1600" dirty="0" smtClean="0">
                <a:solidFill>
                  <a:srgbClr val="0000FF"/>
                </a:solidFill>
              </a:rPr>
              <a:t>Lifecycle Hurricane </a:t>
            </a:r>
            <a:r>
              <a:rPr lang="en-US" sz="1600" dirty="0">
                <a:solidFill>
                  <a:srgbClr val="0000FF"/>
                </a:solidFill>
              </a:rPr>
              <a:t>Ike (2008) track </a:t>
            </a:r>
            <a:r>
              <a:rPr lang="en-US" sz="1600" dirty="0" smtClean="0">
                <a:solidFill>
                  <a:srgbClr val="0000FF"/>
                </a:solidFill>
              </a:rPr>
              <a:t>RMSE </a:t>
            </a:r>
            <a:r>
              <a:rPr lang="en-US" sz="1600" dirty="0">
                <a:solidFill>
                  <a:srgbClr val="0000FF"/>
                </a:solidFill>
              </a:rPr>
              <a:t>for 0-h (analysis), </a:t>
            </a:r>
            <a:r>
              <a:rPr lang="en-US" sz="1600" dirty="0" smtClean="0">
                <a:solidFill>
                  <a:srgbClr val="0000FF"/>
                </a:solidFill>
              </a:rPr>
              <a:t>6-h to 48-h </a:t>
            </a:r>
            <a:r>
              <a:rPr lang="en-US" sz="1600" dirty="0">
                <a:solidFill>
                  <a:srgbClr val="0000FF"/>
                </a:solidFill>
              </a:rPr>
              <a:t>forecasts. </a:t>
            </a:r>
            <a:r>
              <a:rPr lang="en-US" sz="1600" dirty="0" smtClean="0">
                <a:solidFill>
                  <a:srgbClr val="0000FF"/>
                </a:solidFill>
              </a:rPr>
              <a:t>The radiance assimilation of AIRS and AMSU are used in the experiments.  GTS contains all the conventional data. WRF/GSI are used in the experiments.</a:t>
            </a:r>
          </a:p>
          <a:p>
            <a:endParaRPr lang="en-US" sz="1600" dirty="0">
              <a:solidFill>
                <a:srgbClr val="0000FF"/>
              </a:solidFill>
            </a:endParaRPr>
          </a:p>
          <a:p>
            <a:endParaRPr lang="en-US" sz="1600" dirty="0" smtClean="0">
              <a:solidFill>
                <a:srgbClr val="0000FF"/>
              </a:solidFill>
            </a:endParaRPr>
          </a:p>
          <a:p>
            <a:endParaRPr lang="en-US" sz="1600" dirty="0">
              <a:solidFill>
                <a:srgbClr val="0000FF"/>
              </a:solidFill>
            </a:endParaRPr>
          </a:p>
          <a:p>
            <a:endParaRPr lang="en-US" sz="1600" dirty="0" smtClean="0">
              <a:solidFill>
                <a:srgbClr val="0000FF"/>
              </a:solidFill>
            </a:endParaRPr>
          </a:p>
          <a:p>
            <a:r>
              <a:rPr lang="en-US" sz="1600" dirty="0" smtClean="0">
                <a:solidFill>
                  <a:srgbClr val="0000FF"/>
                </a:solidFill>
              </a:rPr>
              <a:t>Future work will include assimilation of radiances and/or soundings.</a:t>
            </a:r>
          </a:p>
        </p:txBody>
      </p:sp>
      <p:sp>
        <p:nvSpPr>
          <p:cNvPr id="3" name="Slide Number Placeholder 2"/>
          <p:cNvSpPr>
            <a:spLocks noGrp="1"/>
          </p:cNvSpPr>
          <p:nvPr>
            <p:ph type="sldNum" sz="quarter" idx="12"/>
          </p:nvPr>
        </p:nvSpPr>
        <p:spPr/>
        <p:txBody>
          <a:bodyPr/>
          <a:lstStyle/>
          <a:p>
            <a:pPr>
              <a:defRPr/>
            </a:pPr>
            <a:fld id="{AFB56EC0-8AA5-C84F-9413-A786F1C8F25A}" type="slidenum">
              <a:rPr lang="en-US" smtClean="0">
                <a:solidFill>
                  <a:srgbClr val="000000"/>
                </a:solidFill>
              </a:rPr>
              <a:pPr>
                <a:defRPr/>
              </a:pPr>
              <a:t>35</a:t>
            </a:fld>
            <a:endParaRPr lang="en-US" dirty="0">
              <a:solidFill>
                <a:srgbClr val="000000"/>
              </a:solidFill>
            </a:endParaRPr>
          </a:p>
        </p:txBody>
      </p:sp>
    </p:spTree>
    <p:extLst>
      <p:ext uri="{BB962C8B-B14F-4D97-AF65-F5344CB8AC3E}">
        <p14:creationId xmlns:p14="http://schemas.microsoft.com/office/powerpoint/2010/main" val="34698632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4025" y="60325"/>
            <a:ext cx="7848600" cy="685800"/>
          </a:xfrm>
        </p:spPr>
        <p:txBody>
          <a:bodyPr/>
          <a:lstStyle/>
          <a:p>
            <a:r>
              <a:rPr lang="en-US" sz="2000" smtClean="0"/>
              <a:t/>
            </a:r>
            <a:br>
              <a:rPr lang="en-US" sz="2000" smtClean="0"/>
            </a:br>
            <a:r>
              <a:rPr lang="en-US" sz="3200" smtClean="0"/>
              <a:t>Routine Validation Tools</a:t>
            </a:r>
          </a:p>
        </p:txBody>
      </p:sp>
      <p:sp>
        <p:nvSpPr>
          <p:cNvPr id="45059" name="Rectangle 3"/>
          <p:cNvSpPr>
            <a:spLocks noGrp="1" noChangeArrowheads="1"/>
          </p:cNvSpPr>
          <p:nvPr>
            <p:ph type="body" idx="1"/>
          </p:nvPr>
        </p:nvSpPr>
        <p:spPr>
          <a:xfrm>
            <a:off x="457200" y="1136650"/>
            <a:ext cx="8686800" cy="5775325"/>
          </a:xfrm>
        </p:spPr>
        <p:txBody>
          <a:bodyPr/>
          <a:lstStyle/>
          <a:p>
            <a:pPr marL="0" indent="0">
              <a:buFontTx/>
              <a:buNone/>
            </a:pPr>
            <a:r>
              <a:rPr lang="en-US" smtClean="0"/>
              <a:t>Capabilities: </a:t>
            </a:r>
          </a:p>
          <a:p>
            <a:pPr marL="0" indent="0">
              <a:buFontTx/>
              <a:buNone/>
            </a:pPr>
            <a:r>
              <a:rPr lang="en-US" sz="1800" smtClean="0"/>
              <a:t>	</a:t>
            </a:r>
            <a:r>
              <a:rPr lang="en-US" sz="1600" smtClean="0"/>
              <a:t>- Monitoring the quality of atmospheric temperature and moisture profiles in near 	  	  real time</a:t>
            </a:r>
          </a:p>
          <a:p>
            <a:pPr marL="0" indent="0">
              <a:buFontTx/>
              <a:buNone/>
            </a:pPr>
            <a:r>
              <a:rPr lang="en-US" sz="1600" smtClean="0"/>
              <a:t>	- Monitoring the quality of TPW, LI, TT, CAPE, KI, and SI in near real time </a:t>
            </a:r>
          </a:p>
          <a:p>
            <a:pPr marL="0" indent="0">
              <a:buFontTx/>
              <a:buNone/>
            </a:pPr>
            <a:r>
              <a:rPr lang="en-US" smtClean="0"/>
              <a:t>Datasets used: </a:t>
            </a:r>
          </a:p>
          <a:p>
            <a:pPr marL="0" indent="0">
              <a:buFontTx/>
              <a:buNone/>
            </a:pPr>
            <a:r>
              <a:rPr lang="en-US" sz="1600" smtClean="0"/>
              <a:t>	Radiosondes (conventional, ARM site); ARM site microwave radiometer TPW; 	NWP forecast used in the LAP retrieval; ABI IR brightness temperatures</a:t>
            </a:r>
          </a:p>
          <a:p>
            <a:pPr marL="0" indent="0">
              <a:buFontTx/>
              <a:buNone/>
            </a:pPr>
            <a:r>
              <a:rPr lang="en-US" smtClean="0"/>
              <a:t>Visualization and software tools (scripts + McIDAS + Matlab)</a:t>
            </a:r>
          </a:p>
          <a:p>
            <a:pPr marL="0" indent="0">
              <a:buFontTx/>
              <a:buNone/>
            </a:pPr>
            <a:r>
              <a:rPr lang="en-US" smtClean="0"/>
              <a:t>	- </a:t>
            </a:r>
            <a:r>
              <a:rPr lang="en-US" sz="1600" smtClean="0"/>
              <a:t>Time series of BT difference (obs – cals (FCST)) images for ABI IR channels</a:t>
            </a:r>
          </a:p>
          <a:p>
            <a:pPr marL="0" indent="0">
              <a:buFontTx/>
              <a:buNone/>
            </a:pPr>
            <a:r>
              <a:rPr lang="en-US" sz="1600" smtClean="0"/>
              <a:t>	- Time series of difference (RTVL - FCST) images (TWP, LI, CAPE, TT, KI, SI)</a:t>
            </a:r>
          </a:p>
          <a:p>
            <a:pPr marL="0" indent="0">
              <a:buFontTx/>
              <a:buNone/>
            </a:pPr>
            <a:r>
              <a:rPr lang="en-US" sz="1600" smtClean="0"/>
              <a:t>	- Time series of LI, CAPE, TT, KI, SI from GOES-R RTVLs, FCSTs and 	   	   radiosondes at ARM site</a:t>
            </a:r>
          </a:p>
          <a:p>
            <a:pPr marL="0" indent="0">
              <a:buFontTx/>
              <a:buNone/>
            </a:pPr>
            <a:r>
              <a:rPr lang="en-US" sz="1600" smtClean="0"/>
              <a:t>	- Time series of GOES-R TPW, FCST TPW, and MWR TPW at ARM site</a:t>
            </a:r>
          </a:p>
          <a:p>
            <a:pPr marL="0" indent="0">
              <a:buFontTx/>
              <a:buNone/>
            </a:pPr>
            <a:r>
              <a:rPr lang="en-US" sz="1600" smtClean="0"/>
              <a:t>	- Statistics of retrievals against conventional radiosondes over land</a:t>
            </a:r>
          </a:p>
          <a:p>
            <a:pPr marL="0" indent="0">
              <a:buFontTx/>
              <a:buNone/>
            </a:pPr>
            <a:r>
              <a:rPr lang="en-US" sz="1600" smtClean="0"/>
              <a:t>	- Statistics of retrievals against ECMWF analysis over ocean</a:t>
            </a:r>
          </a:p>
          <a:p>
            <a:pPr marL="0" indent="0">
              <a:buFontTx/>
              <a:buNone/>
            </a:pPr>
            <a:r>
              <a:rPr lang="en-US" sz="1600" smtClean="0"/>
              <a:t>	- Animations</a:t>
            </a:r>
          </a:p>
          <a:p>
            <a:pPr marL="0" indent="0">
              <a:buFontTx/>
              <a:buNone/>
            </a:pPr>
            <a:r>
              <a:rPr lang="en-US" sz="1600" smtClean="0"/>
              <a:t>	- Generate zoomed difference images</a:t>
            </a:r>
          </a:p>
          <a:p>
            <a:pPr marL="0" indent="0">
              <a:buFontTx/>
              <a:buNone/>
            </a:pPr>
            <a:r>
              <a:rPr lang="en-US" sz="1600" smtClean="0"/>
              <a:t>	- Monitor product quality</a:t>
            </a:r>
          </a:p>
          <a:p>
            <a:pPr marL="0" indent="0">
              <a:buFontTx/>
              <a:buNone/>
            </a:pPr>
            <a:r>
              <a:rPr lang="en-US" sz="1600" smtClean="0"/>
              <a:t>	- Compare to other products (e.g., CrIS)</a:t>
            </a:r>
          </a:p>
        </p:txBody>
      </p:sp>
      <p:sp>
        <p:nvSpPr>
          <p:cNvPr id="4506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Arial" pitchFamily="34" charset="0"/>
                <a:ea typeface="MS PGothic" pitchFamily="34" charset="-128"/>
              </a:defRPr>
            </a:lvl1pPr>
            <a:lvl2pPr marL="742950" indent="-285750" eaLnBrk="0" hangingPunct="0">
              <a:defRPr sz="2000" b="1" i="1">
                <a:solidFill>
                  <a:schemeClr val="tx1"/>
                </a:solidFill>
                <a:latin typeface="Arial" pitchFamily="34" charset="0"/>
                <a:ea typeface="MS PGothic" pitchFamily="34" charset="-128"/>
              </a:defRPr>
            </a:lvl2pPr>
            <a:lvl3pPr marL="1143000" indent="-228600" eaLnBrk="0" hangingPunct="0">
              <a:defRPr sz="2000" b="1" i="1">
                <a:solidFill>
                  <a:schemeClr val="tx1"/>
                </a:solidFill>
                <a:latin typeface="Arial" pitchFamily="34" charset="0"/>
                <a:ea typeface="MS PGothic" pitchFamily="34" charset="-128"/>
              </a:defRPr>
            </a:lvl3pPr>
            <a:lvl4pPr marL="1600200" indent="-228600" eaLnBrk="0" hangingPunct="0">
              <a:defRPr sz="2000" b="1" i="1">
                <a:solidFill>
                  <a:schemeClr val="tx1"/>
                </a:solidFill>
                <a:latin typeface="Arial" pitchFamily="34" charset="0"/>
                <a:ea typeface="MS PGothic" pitchFamily="34" charset="-128"/>
              </a:defRPr>
            </a:lvl4pPr>
            <a:lvl5pPr marL="2057400" indent="-228600" eaLnBrk="0" hangingPunct="0">
              <a:defRPr sz="2000" b="1" i="1">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sz="2000" b="1" i="1">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sz="2000" b="1" i="1">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sz="2000" b="1" i="1">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sz="2000" b="1" i="1">
                <a:solidFill>
                  <a:schemeClr val="tx1"/>
                </a:solidFill>
                <a:latin typeface="Arial" pitchFamily="34" charset="0"/>
                <a:ea typeface="MS PGothic" pitchFamily="34" charset="-128"/>
              </a:defRPr>
            </a:lvl9pPr>
          </a:lstStyle>
          <a:p>
            <a:fld id="{3D52C049-6B7A-41D3-8B01-6EF1FF44AA73}" type="slidenum">
              <a:rPr lang="en-US" sz="1400" i="0" smtClean="0">
                <a:solidFill>
                  <a:srgbClr val="FFFF00"/>
                </a:solidFill>
                <a:latin typeface="Times New Roman" pitchFamily="18" charset="0"/>
              </a:rPr>
              <a:pPr/>
              <a:t>36</a:t>
            </a:fld>
            <a:endParaRPr lang="en-US" sz="1400" i="0" smtClean="0">
              <a:solidFill>
                <a:srgbClr val="FFFF00"/>
              </a:solidFill>
              <a:latin typeface="Times New Roman" pitchFamily="18" charset="0"/>
            </a:endParaRPr>
          </a:p>
        </p:txBody>
      </p:sp>
    </p:spTree>
    <p:extLst>
      <p:ext uri="{BB962C8B-B14F-4D97-AF65-F5344CB8AC3E}">
        <p14:creationId xmlns:p14="http://schemas.microsoft.com/office/powerpoint/2010/main" val="12810709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p:txBody>
          <a:bodyPr/>
          <a:lstStyle/>
          <a:p>
            <a:pPr>
              <a:lnSpc>
                <a:spcPct val="80000"/>
              </a:lnSpc>
            </a:pPr>
            <a:r>
              <a:rPr lang="en-US" smtClean="0">
                <a:solidFill>
                  <a:srgbClr val="FFFF66"/>
                </a:solidFill>
              </a:rPr>
              <a:t>Capabilities:</a:t>
            </a:r>
          </a:p>
          <a:p>
            <a:pPr lvl="1">
              <a:lnSpc>
                <a:spcPct val="80000"/>
              </a:lnSpc>
            </a:pPr>
            <a:r>
              <a:rPr lang="en-US" sz="1600" smtClean="0">
                <a:solidFill>
                  <a:srgbClr val="FFFF66"/>
                </a:solidFill>
              </a:rPr>
              <a:t>Monitor any anomalies of any GOES-R LAP product and identify the cause</a:t>
            </a:r>
          </a:p>
          <a:p>
            <a:pPr lvl="1">
              <a:lnSpc>
                <a:spcPct val="80000"/>
              </a:lnSpc>
            </a:pPr>
            <a:r>
              <a:rPr lang="en-US" sz="1600" smtClean="0">
                <a:solidFill>
                  <a:srgbClr val="FFFF66"/>
                </a:solidFill>
              </a:rPr>
              <a:t>Quantify the error/uncertainty of GOES-R LAP products for better applications</a:t>
            </a:r>
          </a:p>
          <a:p>
            <a:pPr>
              <a:lnSpc>
                <a:spcPct val="80000"/>
              </a:lnSpc>
            </a:pPr>
            <a:r>
              <a:rPr lang="en-US" smtClean="0">
                <a:solidFill>
                  <a:srgbClr val="FFFF66"/>
                </a:solidFill>
              </a:rPr>
              <a:t>Tools include, but is not limited to: </a:t>
            </a:r>
          </a:p>
          <a:p>
            <a:pPr lvl="1">
              <a:lnSpc>
                <a:spcPct val="80000"/>
              </a:lnSpc>
            </a:pPr>
            <a:r>
              <a:rPr lang="en-US" sz="1600" smtClean="0">
                <a:solidFill>
                  <a:srgbClr val="FFFF66"/>
                </a:solidFill>
              </a:rPr>
              <a:t>Full and/or zoomed difference (TPW, LI, CAPE, KI, TT, SI) between RTVLs and FCSTs images</a:t>
            </a:r>
          </a:p>
          <a:p>
            <a:pPr lvl="1">
              <a:lnSpc>
                <a:spcPct val="80000"/>
              </a:lnSpc>
            </a:pPr>
            <a:r>
              <a:rPr lang="en-US" sz="1600" smtClean="0">
                <a:solidFill>
                  <a:srgbClr val="FFFF66"/>
                </a:solidFill>
              </a:rPr>
              <a:t>Generate residual images (obs – cals from FCSTs) for each IR channel</a:t>
            </a:r>
          </a:p>
          <a:p>
            <a:pPr lvl="1">
              <a:lnSpc>
                <a:spcPct val="80000"/>
              </a:lnSpc>
            </a:pPr>
            <a:r>
              <a:rPr lang="en-US" sz="1600" smtClean="0">
                <a:solidFill>
                  <a:srgbClr val="FFFF66"/>
                </a:solidFill>
              </a:rPr>
              <a:t>Generate quality flag images </a:t>
            </a:r>
          </a:p>
          <a:p>
            <a:pPr lvl="1">
              <a:lnSpc>
                <a:spcPct val="80000"/>
              </a:lnSpc>
            </a:pPr>
            <a:r>
              <a:rPr lang="en-US" sz="1600" smtClean="0">
                <a:solidFill>
                  <a:srgbClr val="FFFF66"/>
                </a:solidFill>
              </a:rPr>
              <a:t>Times series of GOES-R TPW, FCST TPW and microwave radiometer TPW over ARM CART site</a:t>
            </a:r>
          </a:p>
          <a:p>
            <a:pPr lvl="2">
              <a:lnSpc>
                <a:spcPct val="80000"/>
              </a:lnSpc>
            </a:pPr>
            <a:r>
              <a:rPr lang="en-US" smtClean="0">
                <a:solidFill>
                  <a:srgbClr val="FFFF66"/>
                </a:solidFill>
              </a:rPr>
              <a:t>Longer times series</a:t>
            </a:r>
          </a:p>
          <a:p>
            <a:pPr lvl="1">
              <a:lnSpc>
                <a:spcPct val="80000"/>
              </a:lnSpc>
            </a:pPr>
            <a:r>
              <a:rPr lang="en-US" sz="1600" smtClean="0">
                <a:solidFill>
                  <a:srgbClr val="FFFF66"/>
                </a:solidFill>
              </a:rPr>
              <a:t>Daily statistics of temperature and moisture profiles against radiosondes (FCSTs, RTVLs) over CONUS</a:t>
            </a:r>
          </a:p>
          <a:p>
            <a:pPr lvl="2">
              <a:lnSpc>
                <a:spcPct val="80000"/>
              </a:lnSpc>
            </a:pPr>
            <a:r>
              <a:rPr lang="en-US" smtClean="0">
                <a:solidFill>
                  <a:srgbClr val="FFFF66"/>
                </a:solidFill>
              </a:rPr>
              <a:t>Longer times series</a:t>
            </a:r>
          </a:p>
          <a:p>
            <a:pPr lvl="1">
              <a:lnSpc>
                <a:spcPct val="80000"/>
              </a:lnSpc>
            </a:pPr>
            <a:r>
              <a:rPr lang="en-US" sz="1600" smtClean="0">
                <a:solidFill>
                  <a:srgbClr val="FFFF66"/>
                </a:solidFill>
              </a:rPr>
              <a:t>Individual IR brightness temperature images with calibration events</a:t>
            </a:r>
          </a:p>
          <a:p>
            <a:pPr lvl="1">
              <a:lnSpc>
                <a:spcPct val="80000"/>
              </a:lnSpc>
            </a:pPr>
            <a:r>
              <a:rPr lang="en-US" sz="1600" smtClean="0">
                <a:solidFill>
                  <a:srgbClr val="FFFF66"/>
                </a:solidFill>
              </a:rPr>
              <a:t>Cloud mask image</a:t>
            </a:r>
          </a:p>
          <a:p>
            <a:pPr lvl="1">
              <a:lnSpc>
                <a:spcPct val="80000"/>
              </a:lnSpc>
            </a:pPr>
            <a:r>
              <a:rPr lang="en-US" sz="1600" smtClean="0">
                <a:solidFill>
                  <a:srgbClr val="FFFF66"/>
                </a:solidFill>
              </a:rPr>
              <a:t>Aerosol/dust product images</a:t>
            </a:r>
          </a:p>
          <a:p>
            <a:pPr>
              <a:lnSpc>
                <a:spcPct val="80000"/>
              </a:lnSpc>
            </a:pPr>
            <a:r>
              <a:rPr lang="en-US" sz="2200" smtClean="0">
                <a:solidFill>
                  <a:srgbClr val="FFFF66"/>
                </a:solidFill>
              </a:rPr>
              <a:t>McIDAS + Matlab + scripts</a:t>
            </a:r>
          </a:p>
        </p:txBody>
      </p:sp>
      <p:sp>
        <p:nvSpPr>
          <p:cNvPr id="5120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Arial" pitchFamily="34" charset="0"/>
                <a:ea typeface="MS PGothic" pitchFamily="34" charset="-128"/>
              </a:defRPr>
            </a:lvl1pPr>
            <a:lvl2pPr marL="742950" indent="-285750" eaLnBrk="0" hangingPunct="0">
              <a:defRPr sz="2000" b="1" i="1">
                <a:solidFill>
                  <a:schemeClr val="tx1"/>
                </a:solidFill>
                <a:latin typeface="Arial" pitchFamily="34" charset="0"/>
                <a:ea typeface="MS PGothic" pitchFamily="34" charset="-128"/>
              </a:defRPr>
            </a:lvl2pPr>
            <a:lvl3pPr marL="1143000" indent="-228600" eaLnBrk="0" hangingPunct="0">
              <a:defRPr sz="2000" b="1" i="1">
                <a:solidFill>
                  <a:schemeClr val="tx1"/>
                </a:solidFill>
                <a:latin typeface="Arial" pitchFamily="34" charset="0"/>
                <a:ea typeface="MS PGothic" pitchFamily="34" charset="-128"/>
              </a:defRPr>
            </a:lvl3pPr>
            <a:lvl4pPr marL="1600200" indent="-228600" eaLnBrk="0" hangingPunct="0">
              <a:defRPr sz="2000" b="1" i="1">
                <a:solidFill>
                  <a:schemeClr val="tx1"/>
                </a:solidFill>
                <a:latin typeface="Arial" pitchFamily="34" charset="0"/>
                <a:ea typeface="MS PGothic" pitchFamily="34" charset="-128"/>
              </a:defRPr>
            </a:lvl4pPr>
            <a:lvl5pPr marL="2057400" indent="-228600" eaLnBrk="0" hangingPunct="0">
              <a:defRPr sz="2000" b="1" i="1">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sz="2000" b="1" i="1">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sz="2000" b="1" i="1">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sz="2000" b="1" i="1">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sz="2000" b="1" i="1">
                <a:solidFill>
                  <a:schemeClr val="tx1"/>
                </a:solidFill>
                <a:latin typeface="Arial" pitchFamily="34" charset="0"/>
                <a:ea typeface="MS PGothic" pitchFamily="34" charset="-128"/>
              </a:defRPr>
            </a:lvl9pPr>
          </a:lstStyle>
          <a:p>
            <a:fld id="{89A71A37-F313-4037-BCFB-7B92627289FF}" type="slidenum">
              <a:rPr lang="en-US" sz="1400" i="0" smtClean="0">
                <a:solidFill>
                  <a:srgbClr val="FFFF00"/>
                </a:solidFill>
                <a:latin typeface="Times New Roman" pitchFamily="18" charset="0"/>
              </a:rPr>
              <a:pPr/>
              <a:t>37</a:t>
            </a:fld>
            <a:endParaRPr lang="en-US" sz="1400" i="0" smtClean="0">
              <a:solidFill>
                <a:srgbClr val="FFFF00"/>
              </a:solidFill>
              <a:latin typeface="Times New Roman" pitchFamily="18" charset="0"/>
            </a:endParaRPr>
          </a:p>
        </p:txBody>
      </p:sp>
      <p:sp>
        <p:nvSpPr>
          <p:cNvPr id="51204" name="Rectangle 2"/>
          <p:cNvSpPr>
            <a:spLocks noGrp="1" noChangeArrowheads="1"/>
          </p:cNvSpPr>
          <p:nvPr>
            <p:ph type="title"/>
          </p:nvPr>
        </p:nvSpPr>
        <p:spPr>
          <a:xfrm>
            <a:off x="454025" y="60325"/>
            <a:ext cx="7848600" cy="685800"/>
          </a:xfrm>
        </p:spPr>
        <p:txBody>
          <a:bodyPr/>
          <a:lstStyle/>
          <a:p>
            <a:r>
              <a:rPr lang="en-US" sz="2000" smtClean="0"/>
              <a:t/>
            </a:r>
            <a:br>
              <a:rPr lang="en-US" sz="2000" smtClean="0"/>
            </a:br>
            <a:r>
              <a:rPr lang="ja-JP" altLang="en-US" sz="3200" smtClean="0"/>
              <a:t>”</a:t>
            </a:r>
            <a:r>
              <a:rPr lang="en-US" altLang="ja-JP" sz="3200" smtClean="0"/>
              <a:t>Deep-Dive</a:t>
            </a:r>
            <a:r>
              <a:rPr lang="ja-JP" altLang="en-US" sz="3200" smtClean="0"/>
              <a:t>”</a:t>
            </a:r>
            <a:r>
              <a:rPr lang="en-US" altLang="ja-JP" sz="3200" smtClean="0"/>
              <a:t> </a:t>
            </a:r>
            <a:br>
              <a:rPr lang="en-US" altLang="ja-JP" sz="3200" smtClean="0"/>
            </a:br>
            <a:r>
              <a:rPr lang="en-US" altLang="ja-JP" sz="3200" smtClean="0"/>
              <a:t>Validation Tools</a:t>
            </a:r>
            <a:endParaRPr lang="en-US" sz="3200" smtClean="0"/>
          </a:p>
        </p:txBody>
      </p:sp>
    </p:spTree>
    <p:extLst>
      <p:ext uri="{BB962C8B-B14F-4D97-AF65-F5344CB8AC3E}">
        <p14:creationId xmlns:p14="http://schemas.microsoft.com/office/powerpoint/2010/main" val="31116020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1143000"/>
          </a:xfrm>
        </p:spPr>
        <p:txBody>
          <a:bodyPr/>
          <a:lstStyle/>
          <a:p>
            <a:r>
              <a:rPr lang="en-US" sz="4000">
                <a:solidFill>
                  <a:srgbClr val="0033CC"/>
                </a:solidFill>
              </a:rPr>
              <a:t>GOES-R ABI Weighting Functions</a:t>
            </a:r>
          </a:p>
        </p:txBody>
      </p:sp>
      <p:pic>
        <p:nvPicPr>
          <p:cNvPr id="3075" name="Picture 3" descr="ABI_wf_usstd_00z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66800"/>
            <a:ext cx="73152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7665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76200"/>
            <a:ext cx="8229600" cy="1143000"/>
          </a:xfrm>
        </p:spPr>
        <p:txBody>
          <a:bodyPr/>
          <a:lstStyle/>
          <a:p>
            <a:r>
              <a:rPr lang="en-US">
                <a:solidFill>
                  <a:srgbClr val="0033CC"/>
                </a:solidFill>
              </a:rPr>
              <a:t>GOES-13 Sounder WFs</a:t>
            </a:r>
          </a:p>
        </p:txBody>
      </p:sp>
      <p:pic>
        <p:nvPicPr>
          <p:cNvPr id="4100" name="Picture 4" descr="GOES13_sndr_wf_usstd_00z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66800"/>
            <a:ext cx="73152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393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ChangeArrowheads="1"/>
          </p:cNvSpPr>
          <p:nvPr>
            <p:ph type="title"/>
          </p:nvPr>
        </p:nvSpPr>
        <p:spPr/>
        <p:txBody>
          <a:bodyPr/>
          <a:lstStyle/>
          <a:p>
            <a:r>
              <a:rPr lang="en-US" sz="3200" smtClean="0"/>
              <a:t>Products</a:t>
            </a:r>
          </a:p>
        </p:txBody>
      </p:sp>
      <p:sp>
        <p:nvSpPr>
          <p:cNvPr id="32771" name="Rectangle 1027"/>
          <p:cNvSpPr>
            <a:spLocks noGrp="1" noChangeArrowheads="1"/>
          </p:cNvSpPr>
          <p:nvPr>
            <p:ph type="body" idx="1"/>
          </p:nvPr>
        </p:nvSpPr>
        <p:spPr/>
        <p:txBody>
          <a:bodyPr/>
          <a:lstStyle/>
          <a:p>
            <a:r>
              <a:rPr lang="en-US" smtClean="0"/>
              <a:t>Legacy atmospheric temperature profile (10 km, hourly, disk)</a:t>
            </a:r>
          </a:p>
          <a:p>
            <a:r>
              <a:rPr lang="en-US" smtClean="0"/>
              <a:t>Legacy atmospheric moisture profile (10 km, hourly, disk)</a:t>
            </a:r>
          </a:p>
          <a:p>
            <a:r>
              <a:rPr lang="en-US" smtClean="0"/>
              <a:t>Total precipitable water (10 km, hourly, disk)</a:t>
            </a:r>
          </a:p>
          <a:p>
            <a:pPr lvl="1"/>
            <a:r>
              <a:rPr lang="en-US" smtClean="0"/>
              <a:t>Layered PW only an intermediate product</a:t>
            </a:r>
          </a:p>
          <a:p>
            <a:r>
              <a:rPr lang="en-US" smtClean="0"/>
              <a:t>Lifted index (10 km, hourly, disk)</a:t>
            </a:r>
          </a:p>
          <a:p>
            <a:r>
              <a:rPr lang="en-US" smtClean="0"/>
              <a:t>Convective available potential energy (10 km, hourly, disk)</a:t>
            </a:r>
          </a:p>
          <a:p>
            <a:r>
              <a:rPr lang="en-US" smtClean="0"/>
              <a:t>Total totals index (10 km, hourly, disk)</a:t>
            </a:r>
          </a:p>
          <a:p>
            <a:r>
              <a:rPr lang="en-US" smtClean="0"/>
              <a:t>Showalter index (10 km, hourly, disk)</a:t>
            </a:r>
          </a:p>
          <a:p>
            <a:r>
              <a:rPr lang="en-US" smtClean="0"/>
              <a:t>K-index (10 km, hourly, disk)</a:t>
            </a:r>
          </a:p>
        </p:txBody>
      </p:sp>
      <p:sp>
        <p:nvSpPr>
          <p:cNvPr id="3277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Arial" charset="0"/>
                <a:ea typeface="ＭＳ Ｐゴシック" pitchFamily="34" charset="-128"/>
              </a:defRPr>
            </a:lvl1pPr>
            <a:lvl2pPr marL="742950" indent="-285750" eaLnBrk="0" hangingPunct="0">
              <a:defRPr sz="2000" b="1" i="1">
                <a:solidFill>
                  <a:schemeClr val="tx1"/>
                </a:solidFill>
                <a:latin typeface="Arial" charset="0"/>
                <a:ea typeface="ＭＳ Ｐゴシック" pitchFamily="34" charset="-128"/>
              </a:defRPr>
            </a:lvl2pPr>
            <a:lvl3pPr marL="1143000" indent="-228600" eaLnBrk="0" hangingPunct="0">
              <a:defRPr sz="2000" b="1" i="1">
                <a:solidFill>
                  <a:schemeClr val="tx1"/>
                </a:solidFill>
                <a:latin typeface="Arial" charset="0"/>
                <a:ea typeface="ＭＳ Ｐゴシック" pitchFamily="34" charset="-128"/>
              </a:defRPr>
            </a:lvl3pPr>
            <a:lvl4pPr marL="1600200" indent="-228600" eaLnBrk="0" hangingPunct="0">
              <a:defRPr sz="2000" b="1" i="1">
                <a:solidFill>
                  <a:schemeClr val="tx1"/>
                </a:solidFill>
                <a:latin typeface="Arial" charset="0"/>
                <a:ea typeface="ＭＳ Ｐゴシック" pitchFamily="34" charset="-128"/>
              </a:defRPr>
            </a:lvl4pPr>
            <a:lvl5pPr marL="2057400" indent="-228600" eaLnBrk="0" hangingPunct="0">
              <a:defRPr sz="2000" b="1" i="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000" b="1" i="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000" b="1" i="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000" b="1" i="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000" b="1" i="1">
                <a:solidFill>
                  <a:schemeClr val="tx1"/>
                </a:solidFill>
                <a:latin typeface="Arial" charset="0"/>
                <a:ea typeface="ＭＳ Ｐゴシック" pitchFamily="34" charset="-128"/>
              </a:defRPr>
            </a:lvl9pPr>
          </a:lstStyle>
          <a:p>
            <a:fld id="{97D1C42B-C26D-4913-97E8-7272D3593971}" type="slidenum">
              <a:rPr lang="en-US" sz="1400" i="0" smtClean="0">
                <a:solidFill>
                  <a:srgbClr val="FFFF00"/>
                </a:solidFill>
                <a:latin typeface="Times New Roman" pitchFamily="18" charset="0"/>
              </a:rPr>
              <a:pPr/>
              <a:t>4</a:t>
            </a:fld>
            <a:endParaRPr lang="en-US" sz="1400" i="0" smtClean="0">
              <a:solidFill>
                <a:srgbClr val="FFFF00"/>
              </a:solidFill>
              <a:latin typeface="Times New Roman" pitchFamily="18" charset="0"/>
            </a:endParaRPr>
          </a:p>
        </p:txBody>
      </p:sp>
    </p:spTree>
    <p:extLst>
      <p:ext uri="{BB962C8B-B14F-4D97-AF65-F5344CB8AC3E}">
        <p14:creationId xmlns:p14="http://schemas.microsoft.com/office/powerpoint/2010/main" val="34367845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 Box 2"/>
          <p:cNvSpPr txBox="1">
            <a:spLocks noChangeArrowheads="1"/>
          </p:cNvSpPr>
          <p:nvPr/>
        </p:nvSpPr>
        <p:spPr bwMode="auto">
          <a:xfrm>
            <a:off x="609600" y="304800"/>
            <a:ext cx="7848600"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0000FF"/>
                </a:solidFill>
              </a:rPr>
              <a:t>Profile information content analysis</a:t>
            </a:r>
          </a:p>
          <a:p>
            <a:endParaRPr lang="en-US" sz="2400" b="1">
              <a:solidFill>
                <a:srgbClr val="0000FF"/>
              </a:solidFill>
            </a:endParaRPr>
          </a:p>
          <a:p>
            <a:r>
              <a:rPr lang="en-US" sz="2400" b="1"/>
              <a:t>J. Li et al</a:t>
            </a:r>
          </a:p>
          <a:p>
            <a:r>
              <a:rPr lang="en-US" sz="2400" b="1"/>
              <a:t>CIMSS</a:t>
            </a:r>
          </a:p>
          <a:p>
            <a:endParaRPr lang="en-US" sz="2400" b="1"/>
          </a:p>
          <a:p>
            <a:r>
              <a:rPr lang="en-US" sz="2400" b="1"/>
              <a:t>In general, note that the moisture content is similar between the ABI and the current GOES Sounder. The Sounder does show more temperature information than the ABI. </a:t>
            </a:r>
          </a:p>
          <a:p>
            <a:endParaRPr lang="en-US" sz="2400" b="1"/>
          </a:p>
          <a:p>
            <a:r>
              <a:rPr lang="en-US" sz="2400" b="1"/>
              <a:t>More than 300 profiles over CONUS with lifted index &lt;0 (unstable atmosphere) are used in analysis. </a:t>
            </a:r>
          </a:p>
          <a:p>
            <a:endParaRPr lang="en-US" sz="2400" b="1"/>
          </a:p>
          <a:p>
            <a:r>
              <a:rPr lang="en-US" sz="2400" b="1"/>
              <a:t>This information content does not include any spatial or temporal differences.</a:t>
            </a:r>
          </a:p>
          <a:p>
            <a:endParaRPr lang="en-US" sz="2400" b="1"/>
          </a:p>
          <a:p>
            <a:r>
              <a:rPr lang="en-US" sz="2400" b="1"/>
              <a:t>November 6</a:t>
            </a:r>
            <a:r>
              <a:rPr lang="en-US" sz="2400" b="1" baseline="30000"/>
              <a:t>th</a:t>
            </a:r>
            <a:r>
              <a:rPr lang="en-US" sz="2400" b="1"/>
              <a:t>, 2006</a:t>
            </a:r>
          </a:p>
        </p:txBody>
      </p:sp>
    </p:spTree>
    <p:extLst>
      <p:ext uri="{BB962C8B-B14F-4D97-AF65-F5344CB8AC3E}">
        <p14:creationId xmlns:p14="http://schemas.microsoft.com/office/powerpoint/2010/main" val="40312724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106" name="Object 2"/>
          <p:cNvGraphicFramePr>
            <a:graphicFrameLocks noChangeAspect="1"/>
          </p:cNvGraphicFramePr>
          <p:nvPr/>
        </p:nvGraphicFramePr>
        <p:xfrm>
          <a:off x="133350" y="-381000"/>
          <a:ext cx="8877300" cy="5819775"/>
        </p:xfrm>
        <a:graphic>
          <a:graphicData uri="http://schemas.openxmlformats.org/presentationml/2006/ole">
            <mc:AlternateContent xmlns:mc="http://schemas.openxmlformats.org/markup-compatibility/2006">
              <mc:Choice xmlns:v="urn:schemas-microsoft-com:vml" Requires="v">
                <p:oleObj spid="_x0000_s1027" name="Chart" r:id="rId4" imgW="8877402" imgH="5819872" progId="Excel.Chart.8">
                  <p:embed/>
                </p:oleObj>
              </mc:Choice>
              <mc:Fallback>
                <p:oleObj name="Chart" r:id="rId4" imgW="8877402" imgH="581987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50" y="-381000"/>
                        <a:ext cx="8877300" cy="581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5107" name="Text Box 3"/>
          <p:cNvSpPr txBox="1">
            <a:spLocks noChangeArrowheads="1"/>
          </p:cNvSpPr>
          <p:nvPr/>
        </p:nvSpPr>
        <p:spPr bwMode="auto">
          <a:xfrm>
            <a:off x="228600" y="4632325"/>
            <a:ext cx="8763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The relative vertical number of independent pieces of information is shown. Note that the moisture content is similar between the ABI and the current GOES Sounder. The Sounder does show more temperature information than the ABI. Caveat: Even if two systems have the same number of pieces of information, they may represent different vertical levels. This information content analysis does not account for any spatial or temporal differences.</a:t>
            </a:r>
          </a:p>
        </p:txBody>
      </p:sp>
    </p:spTree>
    <p:extLst>
      <p:ext uri="{BB962C8B-B14F-4D97-AF65-F5344CB8AC3E}">
        <p14:creationId xmlns:p14="http://schemas.microsoft.com/office/powerpoint/2010/main" val="1713985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fld id="{13210C7B-1A85-4FDA-A8FE-1FC61FFA63F1}" type="slidenum">
              <a:rPr lang="en-US" sz="1400" b="1">
                <a:solidFill>
                  <a:srgbClr val="FFFF00"/>
                </a:solidFill>
                <a:latin typeface="Times New Roman" pitchFamily="18" charset="0"/>
              </a:rPr>
              <a:pPr algn="r"/>
              <a:t>5</a:t>
            </a:fld>
            <a:endParaRPr lang="en-US" sz="1400" b="1">
              <a:solidFill>
                <a:srgbClr val="FFFF00"/>
              </a:solidFill>
              <a:latin typeface="Times New Roman" pitchFamily="18" charset="0"/>
            </a:endParaRPr>
          </a:p>
        </p:txBody>
      </p:sp>
      <p:sp>
        <p:nvSpPr>
          <p:cNvPr id="6147" name="Rectangle 44"/>
          <p:cNvSpPr>
            <a:spLocks noGrp="1" noChangeArrowheads="1"/>
          </p:cNvSpPr>
          <p:nvPr>
            <p:ph type="title" idx="4294967295"/>
          </p:nvPr>
        </p:nvSpPr>
        <p:spPr>
          <a:noFill/>
        </p:spPr>
        <p:txBody>
          <a:bodyPr/>
          <a:lstStyle/>
          <a:p>
            <a:pPr eaLnBrk="1" hangingPunct="1"/>
            <a:r>
              <a:rPr lang="en-US" smtClean="0">
                <a:ea typeface="ＭＳ Ｐゴシック" pitchFamily="34" charset="-128"/>
              </a:rPr>
              <a:t>Requirements</a:t>
            </a:r>
          </a:p>
        </p:txBody>
      </p:sp>
      <p:graphicFrame>
        <p:nvGraphicFramePr>
          <p:cNvPr id="63794" name="Group 306"/>
          <p:cNvGraphicFramePr>
            <a:graphicFrameLocks noGrp="1"/>
          </p:cNvGraphicFramePr>
          <p:nvPr>
            <p:ph sz="half" idx="4294967295"/>
          </p:nvPr>
        </p:nvGraphicFramePr>
        <p:xfrm>
          <a:off x="609600" y="1676400"/>
          <a:ext cx="8229600" cy="4979734"/>
        </p:xfrm>
        <a:graphic>
          <a:graphicData uri="http://schemas.openxmlformats.org/drawingml/2006/table">
            <a:tbl>
              <a:tblPr/>
              <a:tblGrid>
                <a:gridCol w="1524000"/>
                <a:gridCol w="1592263"/>
                <a:gridCol w="1455737"/>
                <a:gridCol w="1981200"/>
                <a:gridCol w="1676400"/>
              </a:tblGrid>
              <a:tr h="609600">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800" b="0" i="1" u="none" strike="noStrike" cap="none" normalizeH="0" baseline="0" smtClean="0">
                          <a:ln>
                            <a:noFill/>
                          </a:ln>
                          <a:solidFill>
                            <a:srgbClr val="FFFFFF"/>
                          </a:solidFill>
                          <a:effectLst/>
                          <a:latin typeface="Arial" charset="0"/>
                          <a:ea typeface="ＭＳ Ｐゴシック" pitchFamily="34" charset="-128"/>
                        </a:rPr>
                        <a:t>Product</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800" b="0" i="1" u="none" strike="noStrike" cap="none" normalizeH="0" baseline="0" smtClean="0">
                          <a:ln>
                            <a:noFill/>
                          </a:ln>
                          <a:solidFill>
                            <a:srgbClr val="FFFFFF"/>
                          </a:solidFill>
                          <a:effectLst/>
                          <a:latin typeface="Arial" charset="0"/>
                          <a:ea typeface="ＭＳ Ｐゴシック" pitchFamily="34" charset="-128"/>
                        </a:rPr>
                        <a:t>Accuracy</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800" b="0" i="1" u="none" strike="noStrike" cap="none" normalizeH="0" baseline="0" smtClean="0">
                          <a:ln>
                            <a:noFill/>
                          </a:ln>
                          <a:solidFill>
                            <a:srgbClr val="FFFFFF"/>
                          </a:solidFill>
                          <a:effectLst/>
                          <a:latin typeface="Arial" charset="0"/>
                          <a:ea typeface="ＭＳ Ｐゴシック" pitchFamily="34" charset="-128"/>
                        </a:rPr>
                        <a:t>Precision</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800" b="0" i="1" u="none" strike="noStrike" cap="none" normalizeH="0" baseline="0" smtClean="0">
                          <a:ln>
                            <a:noFill/>
                          </a:ln>
                          <a:solidFill>
                            <a:srgbClr val="FFFFFF"/>
                          </a:solidFill>
                          <a:effectLst/>
                          <a:latin typeface="Arial" charset="0"/>
                          <a:ea typeface="ＭＳ Ｐゴシック" pitchFamily="34" charset="-128"/>
                        </a:rPr>
                        <a:t>Latency (mesoscale)</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800" b="0" i="1" u="none" strike="noStrike" cap="none" normalizeH="0" baseline="0" smtClean="0">
                          <a:ln>
                            <a:noFill/>
                          </a:ln>
                          <a:solidFill>
                            <a:srgbClr val="FFFFFF"/>
                          </a:solidFill>
                          <a:effectLst/>
                          <a:latin typeface="Arial" charset="0"/>
                          <a:ea typeface="ＭＳ Ｐゴシック" pitchFamily="34" charset="-128"/>
                        </a:rPr>
                        <a:t>horizontal resolution</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990600">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800" b="0" i="1" u="none" strike="noStrike" cap="none" normalizeH="0" baseline="0" smtClean="0">
                          <a:ln>
                            <a:noFill/>
                          </a:ln>
                          <a:solidFill>
                            <a:srgbClr val="FFFFFF"/>
                          </a:solidFill>
                          <a:effectLst/>
                          <a:latin typeface="Arial" charset="0"/>
                          <a:ea typeface="ＭＳ Ｐゴシック" pitchFamily="34" charset="-128"/>
                        </a:rPr>
                        <a:t>Temperature profile (K)</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200" b="0" i="0" u="none" strike="noStrike" cap="none" normalizeH="0" baseline="0" smtClean="0">
                          <a:ln>
                            <a:noFill/>
                          </a:ln>
                          <a:solidFill>
                            <a:srgbClr val="FFFFFF"/>
                          </a:solidFill>
                          <a:effectLst/>
                          <a:latin typeface="Arial" charset="0"/>
                          <a:ea typeface="ＭＳ Ｐゴシック" pitchFamily="34" charset="-128"/>
                          <a:cs typeface="Times New Roman" pitchFamily="18" charset="0"/>
                        </a:rPr>
                        <a:t>1K below 400 hPa and above boundary</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200" b="0" i="0" u="none" strike="noStrike" cap="none" normalizeH="0" baseline="0" smtClean="0">
                          <a:ln>
                            <a:noFill/>
                          </a:ln>
                          <a:solidFill>
                            <a:srgbClr val="FFFFFF"/>
                          </a:solidFill>
                          <a:effectLst/>
                          <a:latin typeface="Arial" charset="0"/>
                          <a:ea typeface="ＭＳ Ｐゴシック" pitchFamily="34" charset="-128"/>
                          <a:cs typeface="Times New Roman" pitchFamily="18" charset="0"/>
                        </a:rPr>
                        <a:t>2K below 400 hPa and above boundary</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800" b="0" i="0" u="none" strike="noStrike" cap="none" normalizeH="0" baseline="0" smtClean="0">
                          <a:ln>
                            <a:noFill/>
                          </a:ln>
                          <a:solidFill>
                            <a:srgbClr val="FFFFFF"/>
                          </a:solidFill>
                          <a:effectLst/>
                          <a:latin typeface="Arial" charset="0"/>
                          <a:ea typeface="ＭＳ Ｐゴシック" pitchFamily="34" charset="-128"/>
                        </a:rPr>
                        <a:t>4.4 min</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800" b="0" i="0" u="none" strike="noStrike" cap="none" normalizeH="0" baseline="0" smtClean="0">
                          <a:ln>
                            <a:noFill/>
                          </a:ln>
                          <a:solidFill>
                            <a:srgbClr val="FFFFFF"/>
                          </a:solidFill>
                          <a:effectLst/>
                          <a:latin typeface="Arial" charset="0"/>
                          <a:ea typeface="ＭＳ Ｐゴシック" pitchFamily="34" charset="-128"/>
                        </a:rPr>
                        <a:t>10 km</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855663">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800" b="0" i="1" u="none" strike="noStrike" cap="none" normalizeH="0" baseline="0" smtClean="0">
                          <a:ln>
                            <a:noFill/>
                          </a:ln>
                          <a:solidFill>
                            <a:srgbClr val="FFFFFF"/>
                          </a:solidFill>
                          <a:effectLst/>
                          <a:latin typeface="Arial" charset="0"/>
                          <a:ea typeface="ＭＳ Ｐゴシック" pitchFamily="34" charset="-128"/>
                        </a:rPr>
                        <a:t>Moisture profile (RH)</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34" charset="-128"/>
                          <a:cs typeface="Times New Roman" pitchFamily="18" charset="0"/>
                        </a:rPr>
                        <a:t>Sfc-500 mb: 18% relative humidity;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34" charset="-128"/>
                          <a:cs typeface="Times New Roman" pitchFamily="18" charset="0"/>
                        </a:rPr>
                        <a:t>500-300 mb: 18% relative humidity;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34" charset="-128"/>
                          <a:cs typeface="Times New Roman" pitchFamily="18" charset="0"/>
                        </a:rPr>
                        <a:t>300-100 mb: 20% relative humidity</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34" charset="-128"/>
                          <a:cs typeface="Times New Roman" pitchFamily="18" charset="0"/>
                        </a:rPr>
                        <a:t>Sfc-500 mb: 18% relative humidity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34" charset="-128"/>
                          <a:cs typeface="Times New Roman" pitchFamily="18" charset="0"/>
                        </a:rPr>
                        <a:t>500-300 mb: 18% relative humidity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34" charset="-128"/>
                          <a:cs typeface="Times New Roman" pitchFamily="18" charset="0"/>
                        </a:rPr>
                        <a:t>300-100 mb: 20% relative humidity</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800" b="0" i="0" u="none" strike="noStrike" cap="none" normalizeH="0" baseline="0" smtClean="0">
                          <a:ln>
                            <a:noFill/>
                          </a:ln>
                          <a:solidFill>
                            <a:srgbClr val="FFFFFF"/>
                          </a:solidFill>
                          <a:effectLst/>
                          <a:latin typeface="Arial" charset="0"/>
                          <a:ea typeface="ＭＳ Ｐゴシック" pitchFamily="34" charset="-128"/>
                        </a:rPr>
                        <a:t>4.4 min</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800" b="0" i="0" u="none" strike="noStrike" cap="none" normalizeH="0" baseline="0" smtClean="0">
                          <a:ln>
                            <a:noFill/>
                          </a:ln>
                          <a:solidFill>
                            <a:srgbClr val="FFFFFF"/>
                          </a:solidFill>
                          <a:effectLst/>
                          <a:latin typeface="Arial" charset="0"/>
                          <a:ea typeface="ＭＳ Ｐゴシック" pitchFamily="34" charset="-128"/>
                        </a:rPr>
                        <a:t>10 km</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935038">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800" b="0" i="1" u="none" strike="noStrike" cap="none" normalizeH="0" baseline="0" smtClean="0">
                          <a:ln>
                            <a:noFill/>
                          </a:ln>
                          <a:solidFill>
                            <a:srgbClr val="FFFFFF"/>
                          </a:solidFill>
                          <a:effectLst/>
                          <a:latin typeface="Arial" charset="0"/>
                          <a:ea typeface="ＭＳ Ｐゴシック" pitchFamily="34" charset="-128"/>
                        </a:rPr>
                        <a:t>Derived stability indices</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34" charset="-128"/>
                          <a:cs typeface="Times New Roman" pitchFamily="18" charset="0"/>
                        </a:rPr>
                        <a:t>LI: 2 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34" charset="-128"/>
                          <a:cs typeface="Times New Roman" pitchFamily="18" charset="0"/>
                        </a:rPr>
                        <a:t>CAPE: 1000 J/ kg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34" charset="-128"/>
                          <a:cs typeface="Times New Roman" pitchFamily="18" charset="0"/>
                        </a:rPr>
                        <a:t>SI: 2 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34" charset="-128"/>
                          <a:cs typeface="Times New Roman" pitchFamily="18" charset="0"/>
                        </a:rPr>
                        <a:t>TT: 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34" charset="-128"/>
                          <a:cs typeface="Times New Roman" pitchFamily="18" charset="0"/>
                        </a:rPr>
                        <a:t>KI:  2</a:t>
                      </a:r>
                    </a:p>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endParaRPr kumimoji="0" lang="en-US" sz="1200" b="0" i="0" u="none" strike="noStrike" cap="none" normalizeH="0" baseline="0" smtClean="0">
                        <a:ln>
                          <a:noFill/>
                        </a:ln>
                        <a:solidFill>
                          <a:srgbClr val="FFFFFF"/>
                        </a:solidFill>
                        <a:effectLst/>
                        <a:latin typeface="Arial" charset="0"/>
                        <a:ea typeface="ＭＳ Ｐゴシック" pitchFamily="34" charset="-128"/>
                        <a:cs typeface="Times New Roman"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34" charset="-128"/>
                          <a:cs typeface="Times New Roman" pitchFamily="18" charset="0"/>
                        </a:rPr>
                        <a:t>Lifted Index: 6.5 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34" charset="-128"/>
                          <a:cs typeface="Times New Roman" pitchFamily="18" charset="0"/>
                        </a:rPr>
                        <a:t>CAPE: 2500 J/ kg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34" charset="-128"/>
                          <a:cs typeface="Times New Roman" pitchFamily="18" charset="0"/>
                        </a:rPr>
                        <a:t>Showalter index:6.5 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34" charset="-128"/>
                          <a:cs typeface="Times New Roman" pitchFamily="18" charset="0"/>
                        </a:rPr>
                        <a:t>Total totals Index:4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34" charset="-128"/>
                          <a:cs typeface="Times New Roman" pitchFamily="18" charset="0"/>
                        </a:rPr>
                        <a:t>K index: 5</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800" b="1" i="0" u="none" strike="noStrike" cap="none" normalizeH="0" baseline="0" smtClean="0">
                          <a:ln>
                            <a:noFill/>
                          </a:ln>
                          <a:solidFill>
                            <a:srgbClr val="FFFFFF"/>
                          </a:solidFill>
                          <a:effectLst/>
                          <a:latin typeface="Arial" charset="0"/>
                          <a:ea typeface="ＭＳ Ｐゴシック" pitchFamily="34" charset="-128"/>
                        </a:rPr>
                        <a:t>2.7 min</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800" b="0" i="0" u="none" strike="noStrike" cap="none" normalizeH="0" baseline="0" smtClean="0">
                          <a:ln>
                            <a:noFill/>
                          </a:ln>
                          <a:solidFill>
                            <a:srgbClr val="FFFFFF"/>
                          </a:solidFill>
                          <a:effectLst/>
                          <a:latin typeface="Arial" charset="0"/>
                          <a:ea typeface="ＭＳ Ｐゴシック" pitchFamily="34" charset="-128"/>
                        </a:rPr>
                        <a:t>10 km</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935038">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800" b="0" i="1" u="none" strike="noStrike" cap="none" normalizeH="0" baseline="0" smtClean="0">
                          <a:ln>
                            <a:noFill/>
                          </a:ln>
                          <a:solidFill>
                            <a:srgbClr val="FFFFFF"/>
                          </a:solidFill>
                          <a:effectLst/>
                          <a:latin typeface="Arial" charset="0"/>
                          <a:ea typeface="ＭＳ Ｐゴシック" pitchFamily="34" charset="-128"/>
                        </a:rPr>
                        <a:t>TPW</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800" b="0" i="0" u="none" strike="noStrike" cap="none" normalizeH="0" baseline="0" smtClean="0">
                          <a:ln>
                            <a:noFill/>
                          </a:ln>
                          <a:solidFill>
                            <a:srgbClr val="FFFFFF"/>
                          </a:solidFill>
                          <a:effectLst/>
                          <a:latin typeface="Arial" charset="0"/>
                          <a:ea typeface="ＭＳ Ｐゴシック" pitchFamily="34" charset="-128"/>
                        </a:rPr>
                        <a:t>1 mm</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800" b="0" i="0" u="none" strike="noStrike" cap="none" normalizeH="0" baseline="0" smtClean="0">
                          <a:ln>
                            <a:noFill/>
                          </a:ln>
                          <a:solidFill>
                            <a:srgbClr val="FFFFFF"/>
                          </a:solidFill>
                          <a:effectLst/>
                          <a:latin typeface="Arial" charset="0"/>
                          <a:ea typeface="ＭＳ Ｐゴシック" pitchFamily="34" charset="-128"/>
                        </a:rPr>
                        <a:t>3 mm</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800" b="0" i="0" u="none" strike="noStrike" cap="none" normalizeH="0" baseline="0" smtClean="0">
                          <a:ln>
                            <a:noFill/>
                          </a:ln>
                          <a:solidFill>
                            <a:srgbClr val="FFFFFF"/>
                          </a:solidFill>
                          <a:effectLst/>
                          <a:latin typeface="Arial" charset="0"/>
                          <a:ea typeface="ＭＳ Ｐゴシック" pitchFamily="34" charset="-128"/>
                        </a:rPr>
                        <a:t>4.4 min</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AFD00"/>
                        </a:buClr>
                        <a:buSzPct val="100000"/>
                        <a:buFont typeface="Symbol" pitchFamily="18" charset="2"/>
                        <a:buNone/>
                        <a:tabLst/>
                      </a:pPr>
                      <a:r>
                        <a:rPr kumimoji="0" lang="en-US" sz="1800" b="0" i="0" u="none" strike="noStrike" cap="none" normalizeH="0" baseline="0" smtClean="0">
                          <a:ln>
                            <a:noFill/>
                          </a:ln>
                          <a:solidFill>
                            <a:srgbClr val="FFFFFF"/>
                          </a:solidFill>
                          <a:effectLst/>
                          <a:latin typeface="Arial" charset="0"/>
                          <a:ea typeface="ＭＳ Ｐゴシック" pitchFamily="34" charset="-128"/>
                        </a:rPr>
                        <a:t>10 km</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1"/>
          </p:nvPr>
        </p:nvSpPr>
        <p:spPr/>
        <p:txBody>
          <a:bodyPr/>
          <a:lstStyle/>
          <a:p>
            <a:pPr>
              <a:defRPr/>
            </a:pPr>
            <a:fld id="{4D7E5A2D-95A1-40F1-BA35-EEB7DCC3B1A3}" type="slidenum">
              <a:rPr lang="en-US" smtClean="0"/>
              <a:pPr>
                <a:defRPr/>
              </a:pPr>
              <a:t>5</a:t>
            </a:fld>
            <a:endParaRPr lang="en-US"/>
          </a:p>
        </p:txBody>
      </p:sp>
    </p:spTree>
    <p:extLst>
      <p:ext uri="{BB962C8B-B14F-4D97-AF65-F5344CB8AC3E}">
        <p14:creationId xmlns:p14="http://schemas.microsoft.com/office/powerpoint/2010/main" val="156890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a:fld id="{AEEC041E-D2D8-4947-BDA2-A241E2757A3E}" type="slidenum">
              <a:rPr lang="en-US" sz="1400" b="1">
                <a:solidFill>
                  <a:srgbClr val="FFFF00"/>
                </a:solidFill>
                <a:latin typeface="Times New Roman" pitchFamily="18" charset="0"/>
              </a:rPr>
              <a:pPr algn="r"/>
              <a:t>6</a:t>
            </a:fld>
            <a:endParaRPr lang="en-US" sz="1400" b="1">
              <a:solidFill>
                <a:srgbClr val="FFFF00"/>
              </a:solidFill>
              <a:latin typeface="Times New Roman" pitchFamily="18" charset="0"/>
            </a:endParaRPr>
          </a:p>
        </p:txBody>
      </p:sp>
      <p:sp>
        <p:nvSpPr>
          <p:cNvPr id="10244" name="Rectangle 2"/>
          <p:cNvSpPr>
            <a:spLocks noGrp="1" noChangeArrowheads="1"/>
          </p:cNvSpPr>
          <p:nvPr>
            <p:ph type="title" idx="4294967295"/>
          </p:nvPr>
        </p:nvSpPr>
        <p:spPr>
          <a:xfrm>
            <a:off x="899592" y="44624"/>
            <a:ext cx="7239000" cy="1143000"/>
          </a:xfrm>
          <a:noFill/>
        </p:spPr>
        <p:txBody>
          <a:bodyPr/>
          <a:lstStyle/>
          <a:p>
            <a:pPr eaLnBrk="1" hangingPunct="1"/>
            <a:r>
              <a:rPr lang="en-US" sz="2800" b="0" dirty="0" smtClean="0"/>
              <a:t>LAP Sounding Processing Schematic </a:t>
            </a:r>
          </a:p>
        </p:txBody>
      </p:sp>
      <p:sp>
        <p:nvSpPr>
          <p:cNvPr id="10245" name="Rectangle 3"/>
          <p:cNvSpPr>
            <a:spLocks noChangeArrowheads="1"/>
          </p:cNvSpPr>
          <p:nvPr/>
        </p:nvSpPr>
        <p:spPr bwMode="auto">
          <a:xfrm>
            <a:off x="5029200" y="3352800"/>
            <a:ext cx="3505200" cy="457200"/>
          </a:xfrm>
          <a:prstGeom prst="rect">
            <a:avLst/>
          </a:prstGeom>
          <a:noFill/>
          <a:ln w="571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46" name="Text Box 4"/>
          <p:cNvSpPr txBox="1">
            <a:spLocks noChangeArrowheads="1"/>
          </p:cNvSpPr>
          <p:nvPr/>
        </p:nvSpPr>
        <p:spPr bwMode="auto">
          <a:xfrm>
            <a:off x="5191125" y="3316288"/>
            <a:ext cx="3295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sz="1600" b="1">
                <a:solidFill>
                  <a:srgbClr val="FFFF00"/>
                </a:solidFill>
              </a:rPr>
              <a:t>Retrieval Algorithm</a:t>
            </a:r>
          </a:p>
          <a:p>
            <a:pPr algn="ctr"/>
            <a:r>
              <a:rPr lang="en-US" sz="1200" b="1" i="1">
                <a:solidFill>
                  <a:srgbClr val="FFFF00"/>
                </a:solidFill>
              </a:rPr>
              <a:t>(Regression followed by physical iteration)</a:t>
            </a:r>
          </a:p>
        </p:txBody>
      </p:sp>
      <p:sp>
        <p:nvSpPr>
          <p:cNvPr id="10247" name="Rectangle 5"/>
          <p:cNvSpPr>
            <a:spLocks noChangeArrowheads="1"/>
          </p:cNvSpPr>
          <p:nvPr/>
        </p:nvSpPr>
        <p:spPr bwMode="auto">
          <a:xfrm>
            <a:off x="5334000" y="4191000"/>
            <a:ext cx="3276600" cy="457200"/>
          </a:xfrm>
          <a:prstGeom prst="rect">
            <a:avLst/>
          </a:prstGeom>
          <a:noFill/>
          <a:ln w="571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48" name="Rectangle 6"/>
          <p:cNvSpPr>
            <a:spLocks noChangeArrowheads="1"/>
          </p:cNvSpPr>
          <p:nvPr/>
        </p:nvSpPr>
        <p:spPr bwMode="auto">
          <a:xfrm>
            <a:off x="5562600" y="5791200"/>
            <a:ext cx="2895600" cy="533400"/>
          </a:xfrm>
          <a:prstGeom prst="rect">
            <a:avLst/>
          </a:prstGeom>
          <a:noFill/>
          <a:ln w="571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49" name="Rectangle 7"/>
          <p:cNvSpPr>
            <a:spLocks noChangeArrowheads="1"/>
          </p:cNvSpPr>
          <p:nvPr/>
        </p:nvSpPr>
        <p:spPr bwMode="auto">
          <a:xfrm>
            <a:off x="5562600" y="5029200"/>
            <a:ext cx="2743200" cy="381000"/>
          </a:xfrm>
          <a:prstGeom prst="rect">
            <a:avLst/>
          </a:prstGeom>
          <a:noFill/>
          <a:ln w="571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50" name="Rectangle 8"/>
          <p:cNvSpPr>
            <a:spLocks noChangeArrowheads="1"/>
          </p:cNvSpPr>
          <p:nvPr/>
        </p:nvSpPr>
        <p:spPr bwMode="auto">
          <a:xfrm>
            <a:off x="4953000" y="1981200"/>
            <a:ext cx="3733800" cy="838200"/>
          </a:xfrm>
          <a:prstGeom prst="rect">
            <a:avLst/>
          </a:prstGeom>
          <a:noFill/>
          <a:ln w="571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51" name="Text Box 9"/>
          <p:cNvSpPr txBox="1">
            <a:spLocks noChangeArrowheads="1"/>
          </p:cNvSpPr>
          <p:nvPr/>
        </p:nvSpPr>
        <p:spPr bwMode="auto">
          <a:xfrm>
            <a:off x="4953000" y="1993900"/>
            <a:ext cx="3657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sz="1600" b="1">
                <a:solidFill>
                  <a:srgbClr val="FFFF00"/>
                </a:solidFill>
              </a:rPr>
              <a:t>INPUT: (Required) BT, forecast T(p)/W(p)/P</a:t>
            </a:r>
            <a:r>
              <a:rPr lang="en-US" sz="1600" b="1" baseline="-25000">
                <a:solidFill>
                  <a:srgbClr val="FFFF00"/>
                </a:solidFill>
              </a:rPr>
              <a:t>sfc</a:t>
            </a:r>
            <a:r>
              <a:rPr lang="en-US" sz="1600" b="1">
                <a:solidFill>
                  <a:srgbClr val="FFFF00"/>
                </a:solidFill>
              </a:rPr>
              <a:t>/T</a:t>
            </a:r>
            <a:r>
              <a:rPr lang="en-US" sz="1600" b="1" baseline="-25000">
                <a:solidFill>
                  <a:srgbClr val="FFFF00"/>
                </a:solidFill>
              </a:rPr>
              <a:t>skin</a:t>
            </a:r>
            <a:r>
              <a:rPr lang="en-US" sz="1600" b="1">
                <a:solidFill>
                  <a:srgbClr val="FFFF00"/>
                </a:solidFill>
              </a:rPr>
              <a:t>,</a:t>
            </a:r>
            <a:r>
              <a:rPr lang="en-US" sz="1600" b="1" baseline="-25000">
                <a:solidFill>
                  <a:srgbClr val="FFFF00"/>
                </a:solidFill>
              </a:rPr>
              <a:t> </a:t>
            </a:r>
            <a:r>
              <a:rPr lang="en-US" sz="1600" b="1">
                <a:solidFill>
                  <a:srgbClr val="FFFF00"/>
                </a:solidFill>
              </a:rPr>
              <a:t>E</a:t>
            </a:r>
            <a:r>
              <a:rPr lang="en-US" sz="1600" b="1" baseline="-25000">
                <a:solidFill>
                  <a:srgbClr val="FFFF00"/>
                </a:solidFill>
              </a:rPr>
              <a:t>sfc</a:t>
            </a:r>
            <a:r>
              <a:rPr lang="en-US" sz="1600" b="1">
                <a:solidFill>
                  <a:srgbClr val="FFFF00"/>
                </a:solidFill>
              </a:rPr>
              <a:t>, Flag</a:t>
            </a:r>
            <a:r>
              <a:rPr lang="en-US" sz="1600" b="1" baseline="-25000">
                <a:solidFill>
                  <a:srgbClr val="FFFF00"/>
                </a:solidFill>
              </a:rPr>
              <a:t>lw</a:t>
            </a:r>
            <a:r>
              <a:rPr lang="en-US" sz="1600" b="1">
                <a:solidFill>
                  <a:srgbClr val="FFFF00"/>
                </a:solidFill>
              </a:rPr>
              <a:t>, LZA, Lat, Mon; (Optional) WS</a:t>
            </a:r>
            <a:r>
              <a:rPr lang="en-US" sz="1600" b="1" baseline="-25000">
                <a:solidFill>
                  <a:srgbClr val="FFFF00"/>
                </a:solidFill>
              </a:rPr>
              <a:t>sfc</a:t>
            </a:r>
            <a:r>
              <a:rPr lang="en-US" sz="1600" b="1">
                <a:solidFill>
                  <a:srgbClr val="FFFF00"/>
                </a:solidFill>
              </a:rPr>
              <a:t>, T</a:t>
            </a:r>
            <a:r>
              <a:rPr lang="en-US" sz="1600" b="1" baseline="-25000">
                <a:solidFill>
                  <a:srgbClr val="FFFF00"/>
                </a:solidFill>
              </a:rPr>
              <a:t>sfc</a:t>
            </a:r>
            <a:r>
              <a:rPr lang="en-US" sz="1600" b="1">
                <a:solidFill>
                  <a:srgbClr val="FFFF00"/>
                </a:solidFill>
              </a:rPr>
              <a:t>, W</a:t>
            </a:r>
            <a:r>
              <a:rPr lang="en-US" sz="1600" b="1" baseline="-25000">
                <a:solidFill>
                  <a:srgbClr val="FFFF00"/>
                </a:solidFill>
              </a:rPr>
              <a:t>sfc</a:t>
            </a:r>
          </a:p>
        </p:txBody>
      </p:sp>
      <p:sp>
        <p:nvSpPr>
          <p:cNvPr id="10252" name="Text Box 10"/>
          <p:cNvSpPr txBox="1">
            <a:spLocks noChangeArrowheads="1"/>
          </p:cNvSpPr>
          <p:nvPr/>
        </p:nvSpPr>
        <p:spPr bwMode="auto">
          <a:xfrm>
            <a:off x="5286375" y="4235450"/>
            <a:ext cx="3324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sz="1600" b="1">
                <a:solidFill>
                  <a:srgbClr val="FFFF00"/>
                </a:solidFill>
              </a:rPr>
              <a:t>OUTPUT: Retrieved T(p)/W(P)/Ts</a:t>
            </a:r>
            <a:endParaRPr lang="en-US" sz="1600" b="1" baseline="-25000">
              <a:solidFill>
                <a:srgbClr val="EF2F0F"/>
              </a:solidFill>
            </a:endParaRPr>
          </a:p>
        </p:txBody>
      </p:sp>
      <p:sp>
        <p:nvSpPr>
          <p:cNvPr id="10253" name="Text Box 11"/>
          <p:cNvSpPr txBox="1">
            <a:spLocks noChangeArrowheads="1"/>
          </p:cNvSpPr>
          <p:nvPr/>
        </p:nvSpPr>
        <p:spPr bwMode="auto">
          <a:xfrm>
            <a:off x="5532438" y="5029200"/>
            <a:ext cx="28495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sz="1600" b="1">
                <a:solidFill>
                  <a:srgbClr val="FFFF00"/>
                </a:solidFill>
              </a:rPr>
              <a:t>Calculate derived products </a:t>
            </a:r>
          </a:p>
        </p:txBody>
      </p:sp>
      <p:sp>
        <p:nvSpPr>
          <p:cNvPr id="10254" name="Rectangle 12"/>
          <p:cNvSpPr>
            <a:spLocks noChangeArrowheads="1"/>
          </p:cNvSpPr>
          <p:nvPr/>
        </p:nvSpPr>
        <p:spPr bwMode="auto">
          <a:xfrm>
            <a:off x="5562600" y="5743575"/>
            <a:ext cx="2895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600" b="1">
                <a:solidFill>
                  <a:srgbClr val="FFFF00"/>
                </a:solidFill>
              </a:rPr>
              <a:t>OUTPUT: TPW, layered PW, LI, CAPE, KI, TT, SI</a:t>
            </a:r>
          </a:p>
        </p:txBody>
      </p:sp>
      <p:sp>
        <p:nvSpPr>
          <p:cNvPr id="10255" name="Text Box 13"/>
          <p:cNvSpPr txBox="1">
            <a:spLocks noChangeArrowheads="1"/>
          </p:cNvSpPr>
          <p:nvPr/>
        </p:nvSpPr>
        <p:spPr bwMode="auto">
          <a:xfrm>
            <a:off x="304800" y="1600200"/>
            <a:ext cx="44196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sz="1200" b="1">
                <a:solidFill>
                  <a:srgbClr val="FFFFFF"/>
                </a:solidFill>
              </a:rPr>
              <a:t>BT: Channel 7 to 16 IR Brightness Temperature</a:t>
            </a:r>
          </a:p>
          <a:p>
            <a:endParaRPr lang="en-US" sz="1200" b="1">
              <a:solidFill>
                <a:srgbClr val="FFFFFF"/>
              </a:solidFill>
            </a:endParaRPr>
          </a:p>
          <a:p>
            <a:r>
              <a:rPr lang="en-US" sz="1200" b="1">
                <a:solidFill>
                  <a:srgbClr val="FFFFFF"/>
                </a:solidFill>
              </a:rPr>
              <a:t>T(p) = Temperature profile</a:t>
            </a:r>
          </a:p>
          <a:p>
            <a:endParaRPr lang="en-US" sz="1200" b="1">
              <a:solidFill>
                <a:srgbClr val="FFFFFF"/>
              </a:solidFill>
            </a:endParaRPr>
          </a:p>
          <a:p>
            <a:r>
              <a:rPr lang="en-US" sz="1200" b="1">
                <a:solidFill>
                  <a:srgbClr val="FFFFFF"/>
                </a:solidFill>
              </a:rPr>
              <a:t>W(p) = Moisture profile </a:t>
            </a:r>
          </a:p>
          <a:p>
            <a:endParaRPr lang="en-US" sz="1200" b="1">
              <a:solidFill>
                <a:srgbClr val="FFFFFF"/>
              </a:solidFill>
            </a:endParaRPr>
          </a:p>
          <a:p>
            <a:r>
              <a:rPr lang="en-US" sz="1200" b="1">
                <a:solidFill>
                  <a:srgbClr val="FFFFFF"/>
                </a:solidFill>
              </a:rPr>
              <a:t>P</a:t>
            </a:r>
            <a:r>
              <a:rPr lang="en-US" sz="1200" b="1" baseline="-25000">
                <a:solidFill>
                  <a:srgbClr val="FFFFFF"/>
                </a:solidFill>
              </a:rPr>
              <a:t>sfc</a:t>
            </a:r>
            <a:r>
              <a:rPr lang="en-US" sz="1200" b="1">
                <a:solidFill>
                  <a:srgbClr val="FFFFFF"/>
                </a:solidFill>
              </a:rPr>
              <a:t> = Surface air pressure</a:t>
            </a:r>
          </a:p>
          <a:p>
            <a:endParaRPr lang="en-US" sz="1200" b="1">
              <a:solidFill>
                <a:srgbClr val="FFFFFF"/>
              </a:solidFill>
            </a:endParaRPr>
          </a:p>
          <a:p>
            <a:r>
              <a:rPr lang="en-US" sz="1200" b="1">
                <a:solidFill>
                  <a:srgbClr val="FFFFFF"/>
                </a:solidFill>
              </a:rPr>
              <a:t>T</a:t>
            </a:r>
            <a:r>
              <a:rPr lang="en-US" sz="1200" b="1" baseline="-25000">
                <a:solidFill>
                  <a:srgbClr val="FFFFFF"/>
                </a:solidFill>
              </a:rPr>
              <a:t>skin</a:t>
            </a:r>
            <a:r>
              <a:rPr lang="en-US" sz="1200" b="1">
                <a:solidFill>
                  <a:srgbClr val="FFFFFF"/>
                </a:solidFill>
              </a:rPr>
              <a:t> = Surface skin temperature</a:t>
            </a:r>
          </a:p>
          <a:p>
            <a:endParaRPr lang="en-US" sz="1200" b="1">
              <a:solidFill>
                <a:srgbClr val="FFFFFF"/>
              </a:solidFill>
            </a:endParaRPr>
          </a:p>
          <a:p>
            <a:r>
              <a:rPr lang="en-US" sz="1200" b="1">
                <a:solidFill>
                  <a:srgbClr val="FFFFFF"/>
                </a:solidFill>
              </a:rPr>
              <a:t>E</a:t>
            </a:r>
            <a:r>
              <a:rPr lang="en-US" sz="1200" b="1" baseline="-25000">
                <a:solidFill>
                  <a:srgbClr val="FFFFFF"/>
                </a:solidFill>
              </a:rPr>
              <a:t>sfc</a:t>
            </a:r>
            <a:r>
              <a:rPr lang="en-US" sz="1200" b="1">
                <a:solidFill>
                  <a:srgbClr val="FFFFFF"/>
                </a:solidFill>
              </a:rPr>
              <a:t> = Surface IR emissivity</a:t>
            </a:r>
          </a:p>
          <a:p>
            <a:endParaRPr lang="en-US" sz="1200" b="1">
              <a:solidFill>
                <a:srgbClr val="FFFFFF"/>
              </a:solidFill>
            </a:endParaRPr>
          </a:p>
          <a:p>
            <a:r>
              <a:rPr lang="en-US" sz="1200" b="1">
                <a:solidFill>
                  <a:srgbClr val="FFFFFF"/>
                </a:solidFill>
              </a:rPr>
              <a:t>Flag</a:t>
            </a:r>
            <a:r>
              <a:rPr lang="en-US" sz="1200" b="1" baseline="-25000">
                <a:solidFill>
                  <a:srgbClr val="FFFFFF"/>
                </a:solidFill>
              </a:rPr>
              <a:t>lw</a:t>
            </a:r>
            <a:r>
              <a:rPr lang="en-US" sz="1200" b="1">
                <a:solidFill>
                  <a:srgbClr val="FFFFFF"/>
                </a:solidFill>
              </a:rPr>
              <a:t> = Land/water flag</a:t>
            </a:r>
          </a:p>
          <a:p>
            <a:endParaRPr lang="en-US" sz="1200" b="1">
              <a:solidFill>
                <a:srgbClr val="FFFFFF"/>
              </a:solidFill>
            </a:endParaRPr>
          </a:p>
          <a:p>
            <a:r>
              <a:rPr lang="en-US" sz="1200" b="1">
                <a:solidFill>
                  <a:srgbClr val="FFFFFF"/>
                </a:solidFill>
              </a:rPr>
              <a:t>LZA = Local zenith angle</a:t>
            </a:r>
          </a:p>
          <a:p>
            <a:endParaRPr lang="en-US" sz="1200" b="1">
              <a:solidFill>
                <a:srgbClr val="FFFFFF"/>
              </a:solidFill>
            </a:endParaRPr>
          </a:p>
          <a:p>
            <a:r>
              <a:rPr lang="en-US" sz="1200" b="1">
                <a:solidFill>
                  <a:srgbClr val="FFFFFF"/>
                </a:solidFill>
              </a:rPr>
              <a:t>Lat = Latitude</a:t>
            </a:r>
          </a:p>
          <a:p>
            <a:endParaRPr lang="en-US" sz="1200" b="1">
              <a:solidFill>
                <a:srgbClr val="FFFFFF"/>
              </a:solidFill>
            </a:endParaRPr>
          </a:p>
          <a:p>
            <a:endParaRPr lang="en-US" sz="1200" b="1">
              <a:solidFill>
                <a:srgbClr val="FFFFFF"/>
              </a:solidFill>
            </a:endParaRPr>
          </a:p>
          <a:p>
            <a:r>
              <a:rPr lang="en-US" sz="1200" b="1">
                <a:solidFill>
                  <a:srgbClr val="FFFFFF"/>
                </a:solidFill>
              </a:rPr>
              <a:t>Mon = numerical month ID (1 to 12)</a:t>
            </a:r>
          </a:p>
          <a:p>
            <a:endParaRPr lang="en-US" sz="1200" b="1">
              <a:solidFill>
                <a:srgbClr val="FFFFFF"/>
              </a:solidFill>
            </a:endParaRPr>
          </a:p>
          <a:p>
            <a:r>
              <a:rPr lang="en-US" sz="1200" b="1">
                <a:solidFill>
                  <a:srgbClr val="FFFFFF"/>
                </a:solidFill>
              </a:rPr>
              <a:t>WS</a:t>
            </a:r>
            <a:r>
              <a:rPr lang="en-US" sz="1200" b="1" baseline="-25000">
                <a:solidFill>
                  <a:srgbClr val="FFFFFF"/>
                </a:solidFill>
              </a:rPr>
              <a:t>sfc</a:t>
            </a:r>
            <a:r>
              <a:rPr lang="en-US" sz="1200" b="1">
                <a:solidFill>
                  <a:srgbClr val="FFFFFF"/>
                </a:solidFill>
              </a:rPr>
              <a:t> = Near surface wind speed</a:t>
            </a:r>
          </a:p>
          <a:p>
            <a:endParaRPr lang="en-US" sz="1200" b="1">
              <a:solidFill>
                <a:srgbClr val="FFFFFF"/>
              </a:solidFill>
            </a:endParaRPr>
          </a:p>
          <a:p>
            <a:r>
              <a:rPr lang="en-US" sz="1200" b="1">
                <a:solidFill>
                  <a:srgbClr val="FFFFFF"/>
                </a:solidFill>
              </a:rPr>
              <a:t>T</a:t>
            </a:r>
            <a:r>
              <a:rPr lang="en-US" sz="1200" b="1" baseline="-25000">
                <a:solidFill>
                  <a:srgbClr val="FFFFFF"/>
                </a:solidFill>
              </a:rPr>
              <a:t>sfc</a:t>
            </a:r>
            <a:r>
              <a:rPr lang="en-US" sz="1200" b="1">
                <a:solidFill>
                  <a:srgbClr val="FFFFFF"/>
                </a:solidFill>
              </a:rPr>
              <a:t> = Near surface air temperature</a:t>
            </a:r>
          </a:p>
          <a:p>
            <a:endParaRPr lang="en-US" sz="1200" b="1">
              <a:solidFill>
                <a:srgbClr val="FFFFFF"/>
              </a:solidFill>
            </a:endParaRPr>
          </a:p>
          <a:p>
            <a:r>
              <a:rPr lang="en-US" sz="1200" b="1">
                <a:solidFill>
                  <a:srgbClr val="FFFFFF"/>
                </a:solidFill>
              </a:rPr>
              <a:t>W</a:t>
            </a:r>
            <a:r>
              <a:rPr lang="en-US" sz="1200" b="1" baseline="-25000">
                <a:solidFill>
                  <a:srgbClr val="FFFFFF"/>
                </a:solidFill>
              </a:rPr>
              <a:t>sfc</a:t>
            </a:r>
            <a:r>
              <a:rPr lang="en-US" sz="1200" b="1">
                <a:solidFill>
                  <a:srgbClr val="FFFFFF"/>
                </a:solidFill>
              </a:rPr>
              <a:t> = Near surface air moisture</a:t>
            </a:r>
          </a:p>
        </p:txBody>
      </p:sp>
      <p:sp>
        <p:nvSpPr>
          <p:cNvPr id="10256" name="Line 14"/>
          <p:cNvSpPr>
            <a:spLocks noChangeShapeType="1"/>
          </p:cNvSpPr>
          <p:nvPr/>
        </p:nvSpPr>
        <p:spPr bwMode="auto">
          <a:xfrm flipH="1">
            <a:off x="6934200" y="2819400"/>
            <a:ext cx="0" cy="533400"/>
          </a:xfrm>
          <a:prstGeom prst="line">
            <a:avLst/>
          </a:prstGeom>
          <a:noFill/>
          <a:ln w="57150">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7" name="Line 15"/>
          <p:cNvSpPr>
            <a:spLocks noChangeShapeType="1"/>
          </p:cNvSpPr>
          <p:nvPr/>
        </p:nvSpPr>
        <p:spPr bwMode="auto">
          <a:xfrm>
            <a:off x="6934200" y="3810000"/>
            <a:ext cx="0" cy="381000"/>
          </a:xfrm>
          <a:prstGeom prst="line">
            <a:avLst/>
          </a:prstGeom>
          <a:noFill/>
          <a:ln w="57150">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8" name="Line 16"/>
          <p:cNvSpPr>
            <a:spLocks noChangeShapeType="1"/>
          </p:cNvSpPr>
          <p:nvPr/>
        </p:nvSpPr>
        <p:spPr bwMode="auto">
          <a:xfrm>
            <a:off x="6934200" y="5410200"/>
            <a:ext cx="0" cy="381000"/>
          </a:xfrm>
          <a:prstGeom prst="line">
            <a:avLst/>
          </a:prstGeom>
          <a:noFill/>
          <a:ln w="57150">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9" name="Line 17"/>
          <p:cNvSpPr>
            <a:spLocks noChangeShapeType="1"/>
          </p:cNvSpPr>
          <p:nvPr/>
        </p:nvSpPr>
        <p:spPr bwMode="auto">
          <a:xfrm>
            <a:off x="6934200" y="4648200"/>
            <a:ext cx="0" cy="381000"/>
          </a:xfrm>
          <a:prstGeom prst="line">
            <a:avLst/>
          </a:prstGeom>
          <a:noFill/>
          <a:ln w="57150">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31132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1"/>
          </p:nvPr>
        </p:nvSpPr>
        <p:spPr>
          <a:xfrm>
            <a:off x="6553200" y="600233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Arial" pitchFamily="34" charset="0"/>
                <a:ea typeface="MS PGothic" pitchFamily="34" charset="-128"/>
              </a:defRPr>
            </a:lvl1pPr>
            <a:lvl2pPr marL="742950" indent="-285750" eaLnBrk="0" hangingPunct="0">
              <a:defRPr sz="2000" b="1" i="1">
                <a:solidFill>
                  <a:schemeClr val="tx1"/>
                </a:solidFill>
                <a:latin typeface="Arial" pitchFamily="34" charset="0"/>
                <a:ea typeface="MS PGothic" pitchFamily="34" charset="-128"/>
              </a:defRPr>
            </a:lvl2pPr>
            <a:lvl3pPr marL="1143000" indent="-228600" eaLnBrk="0" hangingPunct="0">
              <a:defRPr sz="2000" b="1" i="1">
                <a:solidFill>
                  <a:schemeClr val="tx1"/>
                </a:solidFill>
                <a:latin typeface="Arial" pitchFamily="34" charset="0"/>
                <a:ea typeface="MS PGothic" pitchFamily="34" charset="-128"/>
              </a:defRPr>
            </a:lvl3pPr>
            <a:lvl4pPr marL="1600200" indent="-228600" eaLnBrk="0" hangingPunct="0">
              <a:defRPr sz="2000" b="1" i="1">
                <a:solidFill>
                  <a:schemeClr val="tx1"/>
                </a:solidFill>
                <a:latin typeface="Arial" pitchFamily="34" charset="0"/>
                <a:ea typeface="MS PGothic" pitchFamily="34" charset="-128"/>
              </a:defRPr>
            </a:lvl4pPr>
            <a:lvl5pPr marL="2057400" indent="-228600" eaLnBrk="0" hangingPunct="0">
              <a:defRPr sz="2000" b="1" i="1">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sz="2000" b="1" i="1">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sz="2000" b="1" i="1">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sz="2000" b="1" i="1">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sz="2000" b="1" i="1">
                <a:solidFill>
                  <a:schemeClr val="tx1"/>
                </a:solidFill>
                <a:latin typeface="Arial" pitchFamily="34" charset="0"/>
                <a:ea typeface="MS PGothic" pitchFamily="34" charset="-128"/>
              </a:defRPr>
            </a:lvl9pPr>
          </a:lstStyle>
          <a:p>
            <a:fld id="{97714933-2180-4049-82E3-7F7ED9C5D34D}" type="slidenum">
              <a:rPr lang="en-US" sz="1400" i="0" smtClean="0">
                <a:solidFill>
                  <a:srgbClr val="FFFF00"/>
                </a:solidFill>
                <a:latin typeface="Times New Roman" pitchFamily="18" charset="0"/>
              </a:rPr>
              <a:pPr/>
              <a:t>7</a:t>
            </a:fld>
            <a:endParaRPr lang="en-US" sz="1400" i="0" smtClean="0">
              <a:solidFill>
                <a:srgbClr val="FFFF00"/>
              </a:solidFill>
              <a:latin typeface="Times New Roman" pitchFamily="18" charset="0"/>
            </a:endParaRPr>
          </a:p>
        </p:txBody>
      </p:sp>
      <p:sp>
        <p:nvSpPr>
          <p:cNvPr id="33795" name="Rectangle 2"/>
          <p:cNvSpPr>
            <a:spLocks noGrp="1" noChangeArrowheads="1"/>
          </p:cNvSpPr>
          <p:nvPr>
            <p:ph type="title"/>
          </p:nvPr>
        </p:nvSpPr>
        <p:spPr>
          <a:noFill/>
        </p:spPr>
        <p:txBody>
          <a:bodyPr/>
          <a:lstStyle/>
          <a:p>
            <a:pPr eaLnBrk="1" hangingPunct="1"/>
            <a:r>
              <a:rPr lang="en-US" smtClean="0"/>
              <a:t>Example LAP Output using Simulated ABI data</a:t>
            </a:r>
          </a:p>
        </p:txBody>
      </p:sp>
      <p:sp>
        <p:nvSpPr>
          <p:cNvPr id="33796" name="Text Box 11"/>
          <p:cNvSpPr txBox="1">
            <a:spLocks noChangeArrowheads="1"/>
          </p:cNvSpPr>
          <p:nvPr/>
        </p:nvSpPr>
        <p:spPr bwMode="auto">
          <a:xfrm>
            <a:off x="609600" y="1704975"/>
            <a:ext cx="2136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i="1">
                <a:solidFill>
                  <a:schemeClr val="tx1"/>
                </a:solidFill>
                <a:latin typeface="Arial" pitchFamily="34" charset="0"/>
                <a:ea typeface="MS PGothic" pitchFamily="34" charset="-128"/>
              </a:defRPr>
            </a:lvl1pPr>
            <a:lvl2pPr marL="742950" indent="-285750" eaLnBrk="0" hangingPunct="0">
              <a:defRPr sz="2000" b="1" i="1">
                <a:solidFill>
                  <a:schemeClr val="tx1"/>
                </a:solidFill>
                <a:latin typeface="Arial" pitchFamily="34" charset="0"/>
                <a:ea typeface="MS PGothic" pitchFamily="34" charset="-128"/>
              </a:defRPr>
            </a:lvl2pPr>
            <a:lvl3pPr marL="1143000" indent="-228600" eaLnBrk="0" hangingPunct="0">
              <a:defRPr sz="2000" b="1" i="1">
                <a:solidFill>
                  <a:schemeClr val="tx1"/>
                </a:solidFill>
                <a:latin typeface="Arial" pitchFamily="34" charset="0"/>
                <a:ea typeface="MS PGothic" pitchFamily="34" charset="-128"/>
              </a:defRPr>
            </a:lvl3pPr>
            <a:lvl4pPr marL="1600200" indent="-228600" eaLnBrk="0" hangingPunct="0">
              <a:defRPr sz="2000" b="1" i="1">
                <a:solidFill>
                  <a:schemeClr val="tx1"/>
                </a:solidFill>
                <a:latin typeface="Arial" pitchFamily="34" charset="0"/>
                <a:ea typeface="MS PGothic" pitchFamily="34" charset="-128"/>
              </a:defRPr>
            </a:lvl4pPr>
            <a:lvl5pPr marL="2057400" indent="-228600" eaLnBrk="0" hangingPunct="0">
              <a:defRPr sz="2000" b="1" i="1">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sz="2000" b="1" i="1">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sz="2000" b="1" i="1">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sz="2000" b="1" i="1">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sz="2000" b="1" i="1">
                <a:solidFill>
                  <a:schemeClr val="tx1"/>
                </a:solidFill>
                <a:latin typeface="Arial" pitchFamily="34" charset="0"/>
                <a:ea typeface="MS PGothic" pitchFamily="34" charset="-128"/>
              </a:defRPr>
            </a:lvl9pPr>
          </a:lstStyle>
          <a:p>
            <a:pPr eaLnBrk="1" fontAlgn="base" hangingPunct="1">
              <a:spcBef>
                <a:spcPct val="20000"/>
              </a:spcBef>
              <a:spcAft>
                <a:spcPct val="0"/>
              </a:spcAft>
            </a:pPr>
            <a:r>
              <a:rPr lang="en-US" sz="1600" smtClean="0">
                <a:solidFill>
                  <a:srgbClr val="FFFFFF"/>
                </a:solidFill>
              </a:rPr>
              <a:t>TPW and layered PW</a:t>
            </a:r>
          </a:p>
        </p:txBody>
      </p:sp>
      <p:sp>
        <p:nvSpPr>
          <p:cNvPr id="33797" name="Text Box 12"/>
          <p:cNvSpPr txBox="1">
            <a:spLocks noChangeArrowheads="1"/>
          </p:cNvSpPr>
          <p:nvPr/>
        </p:nvSpPr>
        <p:spPr bwMode="auto">
          <a:xfrm>
            <a:off x="762000" y="4219575"/>
            <a:ext cx="1244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i="1">
                <a:solidFill>
                  <a:schemeClr val="tx1"/>
                </a:solidFill>
                <a:latin typeface="Arial" pitchFamily="34" charset="0"/>
                <a:ea typeface="MS PGothic" pitchFamily="34" charset="-128"/>
              </a:defRPr>
            </a:lvl1pPr>
            <a:lvl2pPr marL="742950" indent="-285750" eaLnBrk="0" hangingPunct="0">
              <a:defRPr sz="2000" b="1" i="1">
                <a:solidFill>
                  <a:schemeClr val="tx1"/>
                </a:solidFill>
                <a:latin typeface="Arial" pitchFamily="34" charset="0"/>
                <a:ea typeface="MS PGothic" pitchFamily="34" charset="-128"/>
              </a:defRPr>
            </a:lvl2pPr>
            <a:lvl3pPr marL="1143000" indent="-228600" eaLnBrk="0" hangingPunct="0">
              <a:defRPr sz="2000" b="1" i="1">
                <a:solidFill>
                  <a:schemeClr val="tx1"/>
                </a:solidFill>
                <a:latin typeface="Arial" pitchFamily="34" charset="0"/>
                <a:ea typeface="MS PGothic" pitchFamily="34" charset="-128"/>
              </a:defRPr>
            </a:lvl3pPr>
            <a:lvl4pPr marL="1600200" indent="-228600" eaLnBrk="0" hangingPunct="0">
              <a:defRPr sz="2000" b="1" i="1">
                <a:solidFill>
                  <a:schemeClr val="tx1"/>
                </a:solidFill>
                <a:latin typeface="Arial" pitchFamily="34" charset="0"/>
                <a:ea typeface="MS PGothic" pitchFamily="34" charset="-128"/>
              </a:defRPr>
            </a:lvl4pPr>
            <a:lvl5pPr marL="2057400" indent="-228600" eaLnBrk="0" hangingPunct="0">
              <a:defRPr sz="2000" b="1" i="1">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sz="2000" b="1" i="1">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sz="2000" b="1" i="1">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sz="2000" b="1" i="1">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sz="2000" b="1" i="1">
                <a:solidFill>
                  <a:schemeClr val="tx1"/>
                </a:solidFill>
                <a:latin typeface="Arial" pitchFamily="34" charset="0"/>
                <a:ea typeface="MS PGothic" pitchFamily="34" charset="-128"/>
              </a:defRPr>
            </a:lvl9pPr>
          </a:lstStyle>
          <a:p>
            <a:pPr eaLnBrk="1" fontAlgn="base" hangingPunct="1">
              <a:spcBef>
                <a:spcPct val="20000"/>
              </a:spcBef>
              <a:spcAft>
                <a:spcPct val="0"/>
              </a:spcAft>
            </a:pPr>
            <a:r>
              <a:rPr lang="en-US" sz="1600" smtClean="0">
                <a:solidFill>
                  <a:srgbClr val="FFFFFF"/>
                </a:solidFill>
              </a:rPr>
              <a:t>Total Totals</a:t>
            </a:r>
          </a:p>
        </p:txBody>
      </p:sp>
      <p:sp>
        <p:nvSpPr>
          <p:cNvPr id="33798" name="Text Box 13"/>
          <p:cNvSpPr txBox="1">
            <a:spLocks noChangeArrowheads="1"/>
          </p:cNvSpPr>
          <p:nvPr/>
        </p:nvSpPr>
        <p:spPr bwMode="auto">
          <a:xfrm>
            <a:off x="5359400" y="1704975"/>
            <a:ext cx="36115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i="1">
                <a:solidFill>
                  <a:schemeClr val="tx1"/>
                </a:solidFill>
                <a:latin typeface="Arial" pitchFamily="34" charset="0"/>
                <a:ea typeface="MS PGothic" pitchFamily="34" charset="-128"/>
              </a:defRPr>
            </a:lvl1pPr>
            <a:lvl2pPr marL="742950" indent="-285750" eaLnBrk="0" hangingPunct="0">
              <a:defRPr sz="2000" b="1" i="1">
                <a:solidFill>
                  <a:schemeClr val="tx1"/>
                </a:solidFill>
                <a:latin typeface="Arial" pitchFamily="34" charset="0"/>
                <a:ea typeface="MS PGothic" pitchFamily="34" charset="-128"/>
              </a:defRPr>
            </a:lvl2pPr>
            <a:lvl3pPr marL="1143000" indent="-228600" eaLnBrk="0" hangingPunct="0">
              <a:defRPr sz="2000" b="1" i="1">
                <a:solidFill>
                  <a:schemeClr val="tx1"/>
                </a:solidFill>
                <a:latin typeface="Arial" pitchFamily="34" charset="0"/>
                <a:ea typeface="MS PGothic" pitchFamily="34" charset="-128"/>
              </a:defRPr>
            </a:lvl3pPr>
            <a:lvl4pPr marL="1600200" indent="-228600" eaLnBrk="0" hangingPunct="0">
              <a:defRPr sz="2000" b="1" i="1">
                <a:solidFill>
                  <a:schemeClr val="tx1"/>
                </a:solidFill>
                <a:latin typeface="Arial" pitchFamily="34" charset="0"/>
                <a:ea typeface="MS PGothic" pitchFamily="34" charset="-128"/>
              </a:defRPr>
            </a:lvl4pPr>
            <a:lvl5pPr marL="2057400" indent="-228600" eaLnBrk="0" hangingPunct="0">
              <a:defRPr sz="2000" b="1" i="1">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sz="2000" b="1" i="1">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sz="2000" b="1" i="1">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sz="2000" b="1" i="1">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sz="2000" b="1" i="1">
                <a:solidFill>
                  <a:schemeClr val="tx1"/>
                </a:solidFill>
                <a:latin typeface="Arial" pitchFamily="34" charset="0"/>
                <a:ea typeface="MS PGothic" pitchFamily="34" charset="-128"/>
              </a:defRPr>
            </a:lvl9pPr>
          </a:lstStyle>
          <a:p>
            <a:pPr eaLnBrk="1" fontAlgn="base" hangingPunct="1">
              <a:spcBef>
                <a:spcPct val="20000"/>
              </a:spcBef>
              <a:spcAft>
                <a:spcPct val="0"/>
              </a:spcAft>
            </a:pPr>
            <a:r>
              <a:rPr lang="en-US" sz="1600" smtClean="0">
                <a:solidFill>
                  <a:srgbClr val="FFFFFF"/>
                </a:solidFill>
              </a:rPr>
              <a:t>Convective Available Potential Energy</a:t>
            </a:r>
          </a:p>
        </p:txBody>
      </p:sp>
      <p:sp>
        <p:nvSpPr>
          <p:cNvPr id="33799" name="Text Box 14"/>
          <p:cNvSpPr txBox="1">
            <a:spLocks noChangeArrowheads="1"/>
          </p:cNvSpPr>
          <p:nvPr/>
        </p:nvSpPr>
        <p:spPr bwMode="auto">
          <a:xfrm>
            <a:off x="3775075" y="4219575"/>
            <a:ext cx="873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i="1">
                <a:solidFill>
                  <a:schemeClr val="tx1"/>
                </a:solidFill>
                <a:latin typeface="Arial" pitchFamily="34" charset="0"/>
                <a:ea typeface="MS PGothic" pitchFamily="34" charset="-128"/>
              </a:defRPr>
            </a:lvl1pPr>
            <a:lvl2pPr marL="742950" indent="-285750" eaLnBrk="0" hangingPunct="0">
              <a:defRPr sz="2000" b="1" i="1">
                <a:solidFill>
                  <a:schemeClr val="tx1"/>
                </a:solidFill>
                <a:latin typeface="Arial" pitchFamily="34" charset="0"/>
                <a:ea typeface="MS PGothic" pitchFamily="34" charset="-128"/>
              </a:defRPr>
            </a:lvl2pPr>
            <a:lvl3pPr marL="1143000" indent="-228600" eaLnBrk="0" hangingPunct="0">
              <a:defRPr sz="2000" b="1" i="1">
                <a:solidFill>
                  <a:schemeClr val="tx1"/>
                </a:solidFill>
                <a:latin typeface="Arial" pitchFamily="34" charset="0"/>
                <a:ea typeface="MS PGothic" pitchFamily="34" charset="-128"/>
              </a:defRPr>
            </a:lvl3pPr>
            <a:lvl4pPr marL="1600200" indent="-228600" eaLnBrk="0" hangingPunct="0">
              <a:defRPr sz="2000" b="1" i="1">
                <a:solidFill>
                  <a:schemeClr val="tx1"/>
                </a:solidFill>
                <a:latin typeface="Arial" pitchFamily="34" charset="0"/>
                <a:ea typeface="MS PGothic" pitchFamily="34" charset="-128"/>
              </a:defRPr>
            </a:lvl4pPr>
            <a:lvl5pPr marL="2057400" indent="-228600" eaLnBrk="0" hangingPunct="0">
              <a:defRPr sz="2000" b="1" i="1">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sz="2000" b="1" i="1">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sz="2000" b="1" i="1">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sz="2000" b="1" i="1">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sz="2000" b="1" i="1">
                <a:solidFill>
                  <a:schemeClr val="tx1"/>
                </a:solidFill>
                <a:latin typeface="Arial" pitchFamily="34" charset="0"/>
                <a:ea typeface="MS PGothic" pitchFamily="34" charset="-128"/>
              </a:defRPr>
            </a:lvl9pPr>
          </a:lstStyle>
          <a:p>
            <a:pPr eaLnBrk="1" fontAlgn="base" hangingPunct="1">
              <a:spcBef>
                <a:spcPct val="20000"/>
              </a:spcBef>
              <a:spcAft>
                <a:spcPct val="0"/>
              </a:spcAft>
            </a:pPr>
            <a:r>
              <a:rPr lang="en-US" sz="1600" smtClean="0">
                <a:solidFill>
                  <a:srgbClr val="FFFFFF"/>
                </a:solidFill>
              </a:rPr>
              <a:t>K Index</a:t>
            </a:r>
          </a:p>
        </p:txBody>
      </p:sp>
      <p:sp>
        <p:nvSpPr>
          <p:cNvPr id="33800" name="Text Box 13"/>
          <p:cNvSpPr txBox="1">
            <a:spLocks noChangeArrowheads="1"/>
          </p:cNvSpPr>
          <p:nvPr/>
        </p:nvSpPr>
        <p:spPr bwMode="auto">
          <a:xfrm>
            <a:off x="3717925" y="1704975"/>
            <a:ext cx="1235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i="1">
                <a:solidFill>
                  <a:schemeClr val="tx1"/>
                </a:solidFill>
                <a:latin typeface="Arial" pitchFamily="34" charset="0"/>
                <a:ea typeface="MS PGothic" pitchFamily="34" charset="-128"/>
              </a:defRPr>
            </a:lvl1pPr>
            <a:lvl2pPr marL="742950" indent="-285750" eaLnBrk="0" hangingPunct="0">
              <a:defRPr sz="2000" b="1" i="1">
                <a:solidFill>
                  <a:schemeClr val="tx1"/>
                </a:solidFill>
                <a:latin typeface="Arial" pitchFamily="34" charset="0"/>
                <a:ea typeface="MS PGothic" pitchFamily="34" charset="-128"/>
              </a:defRPr>
            </a:lvl2pPr>
            <a:lvl3pPr marL="1143000" indent="-228600" eaLnBrk="0" hangingPunct="0">
              <a:defRPr sz="2000" b="1" i="1">
                <a:solidFill>
                  <a:schemeClr val="tx1"/>
                </a:solidFill>
                <a:latin typeface="Arial" pitchFamily="34" charset="0"/>
                <a:ea typeface="MS PGothic" pitchFamily="34" charset="-128"/>
              </a:defRPr>
            </a:lvl3pPr>
            <a:lvl4pPr marL="1600200" indent="-228600" eaLnBrk="0" hangingPunct="0">
              <a:defRPr sz="2000" b="1" i="1">
                <a:solidFill>
                  <a:schemeClr val="tx1"/>
                </a:solidFill>
                <a:latin typeface="Arial" pitchFamily="34" charset="0"/>
                <a:ea typeface="MS PGothic" pitchFamily="34" charset="-128"/>
              </a:defRPr>
            </a:lvl4pPr>
            <a:lvl5pPr marL="2057400" indent="-228600" eaLnBrk="0" hangingPunct="0">
              <a:defRPr sz="2000" b="1" i="1">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sz="2000" b="1" i="1">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sz="2000" b="1" i="1">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sz="2000" b="1" i="1">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sz="2000" b="1" i="1">
                <a:solidFill>
                  <a:schemeClr val="tx1"/>
                </a:solidFill>
                <a:latin typeface="Arial" pitchFamily="34" charset="0"/>
                <a:ea typeface="MS PGothic" pitchFamily="34" charset="-128"/>
              </a:defRPr>
            </a:lvl9pPr>
          </a:lstStyle>
          <a:p>
            <a:pPr eaLnBrk="1" fontAlgn="base" hangingPunct="1">
              <a:spcBef>
                <a:spcPct val="20000"/>
              </a:spcBef>
              <a:spcAft>
                <a:spcPct val="0"/>
              </a:spcAft>
            </a:pPr>
            <a:r>
              <a:rPr lang="en-US" sz="1600" smtClean="0">
                <a:solidFill>
                  <a:srgbClr val="FFFFFF"/>
                </a:solidFill>
              </a:rPr>
              <a:t>Lifted Index</a:t>
            </a:r>
          </a:p>
        </p:txBody>
      </p:sp>
      <p:sp>
        <p:nvSpPr>
          <p:cNvPr id="33801" name="Text Box 13"/>
          <p:cNvSpPr txBox="1">
            <a:spLocks noChangeArrowheads="1"/>
          </p:cNvSpPr>
          <p:nvPr/>
        </p:nvSpPr>
        <p:spPr bwMode="auto">
          <a:xfrm>
            <a:off x="6172200" y="4219575"/>
            <a:ext cx="1639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i="1">
                <a:solidFill>
                  <a:schemeClr val="tx1"/>
                </a:solidFill>
                <a:latin typeface="Arial" pitchFamily="34" charset="0"/>
                <a:ea typeface="MS PGothic" pitchFamily="34" charset="-128"/>
              </a:defRPr>
            </a:lvl1pPr>
            <a:lvl2pPr marL="742950" indent="-285750" eaLnBrk="0" hangingPunct="0">
              <a:defRPr sz="2000" b="1" i="1">
                <a:solidFill>
                  <a:schemeClr val="tx1"/>
                </a:solidFill>
                <a:latin typeface="Arial" pitchFamily="34" charset="0"/>
                <a:ea typeface="MS PGothic" pitchFamily="34" charset="-128"/>
              </a:defRPr>
            </a:lvl2pPr>
            <a:lvl3pPr marL="1143000" indent="-228600" eaLnBrk="0" hangingPunct="0">
              <a:defRPr sz="2000" b="1" i="1">
                <a:solidFill>
                  <a:schemeClr val="tx1"/>
                </a:solidFill>
                <a:latin typeface="Arial" pitchFamily="34" charset="0"/>
                <a:ea typeface="MS PGothic" pitchFamily="34" charset="-128"/>
              </a:defRPr>
            </a:lvl3pPr>
            <a:lvl4pPr marL="1600200" indent="-228600" eaLnBrk="0" hangingPunct="0">
              <a:defRPr sz="2000" b="1" i="1">
                <a:solidFill>
                  <a:schemeClr val="tx1"/>
                </a:solidFill>
                <a:latin typeface="Arial" pitchFamily="34" charset="0"/>
                <a:ea typeface="MS PGothic" pitchFamily="34" charset="-128"/>
              </a:defRPr>
            </a:lvl4pPr>
            <a:lvl5pPr marL="2057400" indent="-228600" eaLnBrk="0" hangingPunct="0">
              <a:defRPr sz="2000" b="1" i="1">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sz="2000" b="1" i="1">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sz="2000" b="1" i="1">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sz="2000" b="1" i="1">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sz="2000" b="1" i="1">
                <a:solidFill>
                  <a:schemeClr val="tx1"/>
                </a:solidFill>
                <a:latin typeface="Arial" pitchFamily="34" charset="0"/>
                <a:ea typeface="MS PGothic" pitchFamily="34" charset="-128"/>
              </a:defRPr>
            </a:lvl9pPr>
          </a:lstStyle>
          <a:p>
            <a:pPr eaLnBrk="1" fontAlgn="base" hangingPunct="1">
              <a:spcBef>
                <a:spcPct val="20000"/>
              </a:spcBef>
              <a:spcAft>
                <a:spcPct val="0"/>
              </a:spcAft>
            </a:pPr>
            <a:r>
              <a:rPr lang="en-US" sz="1600" smtClean="0">
                <a:solidFill>
                  <a:srgbClr val="FFFFFF"/>
                </a:solidFill>
              </a:rPr>
              <a:t>Showalter Index</a:t>
            </a:r>
          </a:p>
        </p:txBody>
      </p:sp>
      <p:pic>
        <p:nvPicPr>
          <p:cNvPr id="33802" name="Picture 16" descr="TPW_WV123"/>
          <p:cNvPicPr>
            <a:picLocks noChangeAspect="1" noChangeArrowheads="1"/>
          </p:cNvPicPr>
          <p:nvPr/>
        </p:nvPicPr>
        <p:blipFill>
          <a:blip r:embed="rId3" cstate="print">
            <a:extLst>
              <a:ext uri="{28A0092B-C50C-407E-A947-70E740481C1C}">
                <a14:useLocalDpi xmlns:a14="http://schemas.microsoft.com/office/drawing/2010/main" val="0"/>
              </a:ext>
            </a:extLst>
          </a:blip>
          <a:srcRect l="1050" t="3012" r="1503" b="6409"/>
          <a:stretch>
            <a:fillRect/>
          </a:stretch>
        </p:blipFill>
        <p:spPr bwMode="auto">
          <a:xfrm>
            <a:off x="228600" y="2116138"/>
            <a:ext cx="2743200"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17" descr="LI"/>
          <p:cNvPicPr>
            <a:picLocks noChangeAspect="1" noChangeArrowheads="1"/>
          </p:cNvPicPr>
          <p:nvPr/>
        </p:nvPicPr>
        <p:blipFill>
          <a:blip r:embed="rId4" cstate="print">
            <a:extLst>
              <a:ext uri="{28A0092B-C50C-407E-A947-70E740481C1C}">
                <a14:useLocalDpi xmlns:a14="http://schemas.microsoft.com/office/drawing/2010/main" val="0"/>
              </a:ext>
            </a:extLst>
          </a:blip>
          <a:srcRect l="19490" t="17131" r="6351" b="13568"/>
          <a:stretch>
            <a:fillRect/>
          </a:stretch>
        </p:blipFill>
        <p:spPr bwMode="auto">
          <a:xfrm>
            <a:off x="3048000" y="2116138"/>
            <a:ext cx="2743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18" descr="CAPE"/>
          <p:cNvPicPr>
            <a:picLocks noChangeAspect="1" noChangeArrowheads="1"/>
          </p:cNvPicPr>
          <p:nvPr/>
        </p:nvPicPr>
        <p:blipFill>
          <a:blip r:embed="rId5" cstate="print">
            <a:extLst>
              <a:ext uri="{28A0092B-C50C-407E-A947-70E740481C1C}">
                <a14:useLocalDpi xmlns:a14="http://schemas.microsoft.com/office/drawing/2010/main" val="0"/>
              </a:ext>
            </a:extLst>
          </a:blip>
          <a:srcRect l="18619" t="16382" r="5994" b="13657"/>
          <a:stretch>
            <a:fillRect/>
          </a:stretch>
        </p:blipFill>
        <p:spPr bwMode="auto">
          <a:xfrm>
            <a:off x="5867400" y="2116138"/>
            <a:ext cx="274320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Picture 19" descr="TT"/>
          <p:cNvPicPr>
            <a:picLocks noChangeAspect="1" noChangeArrowheads="1"/>
          </p:cNvPicPr>
          <p:nvPr/>
        </p:nvPicPr>
        <p:blipFill>
          <a:blip r:embed="rId6" cstate="print">
            <a:extLst>
              <a:ext uri="{28A0092B-C50C-407E-A947-70E740481C1C}">
                <a14:useLocalDpi xmlns:a14="http://schemas.microsoft.com/office/drawing/2010/main" val="0"/>
              </a:ext>
            </a:extLst>
          </a:blip>
          <a:srcRect l="17668" t="15988" r="6158" b="13609"/>
          <a:stretch>
            <a:fillRect/>
          </a:stretch>
        </p:blipFill>
        <p:spPr bwMode="auto">
          <a:xfrm>
            <a:off x="228600" y="4635500"/>
            <a:ext cx="27432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6" name="Picture 20" descr="KI"/>
          <p:cNvPicPr>
            <a:picLocks noChangeAspect="1" noChangeArrowheads="1"/>
          </p:cNvPicPr>
          <p:nvPr/>
        </p:nvPicPr>
        <p:blipFill>
          <a:blip r:embed="rId7" cstate="print">
            <a:extLst>
              <a:ext uri="{28A0092B-C50C-407E-A947-70E740481C1C}">
                <a14:useLocalDpi xmlns:a14="http://schemas.microsoft.com/office/drawing/2010/main" val="0"/>
              </a:ext>
            </a:extLst>
          </a:blip>
          <a:srcRect l="17348" t="15804" r="6770" b="14111"/>
          <a:stretch>
            <a:fillRect/>
          </a:stretch>
        </p:blipFill>
        <p:spPr bwMode="auto">
          <a:xfrm>
            <a:off x="3048000" y="4630738"/>
            <a:ext cx="2743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7" name="Picture 21" descr="SI"/>
          <p:cNvPicPr>
            <a:picLocks noChangeAspect="1" noChangeArrowheads="1"/>
          </p:cNvPicPr>
          <p:nvPr/>
        </p:nvPicPr>
        <p:blipFill>
          <a:blip r:embed="rId8" cstate="print">
            <a:extLst>
              <a:ext uri="{28A0092B-C50C-407E-A947-70E740481C1C}">
                <a14:useLocalDpi xmlns:a14="http://schemas.microsoft.com/office/drawing/2010/main" val="0"/>
              </a:ext>
            </a:extLst>
          </a:blip>
          <a:srcRect l="17389" t="16936" r="5397" b="14162"/>
          <a:stretch>
            <a:fillRect/>
          </a:stretch>
        </p:blipFill>
        <p:spPr bwMode="auto">
          <a:xfrm>
            <a:off x="5867400" y="4630738"/>
            <a:ext cx="2819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0392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980728"/>
            <a:ext cx="8280920" cy="5724644"/>
          </a:xfrm>
          <a:prstGeom prst="rect">
            <a:avLst/>
          </a:prstGeom>
          <a:noFill/>
        </p:spPr>
        <p:txBody>
          <a:bodyPr wrap="square" rtlCol="0">
            <a:spAutoFit/>
          </a:bodyPr>
          <a:lstStyle/>
          <a:p>
            <a:pPr>
              <a:buFont typeface="Arial" pitchFamily="34" charset="0"/>
              <a:buChar char="•"/>
            </a:pPr>
            <a:r>
              <a:rPr lang="en-US" sz="2400" dirty="0" smtClean="0">
                <a:solidFill>
                  <a:prstClr val="black"/>
                </a:solidFill>
              </a:rPr>
              <a:t> 	</a:t>
            </a:r>
            <a:r>
              <a:rPr lang="en-US" sz="2800" b="1" dirty="0" smtClean="0">
                <a:solidFill>
                  <a:schemeClr val="bg2">
                    <a:lumMod val="75000"/>
                  </a:schemeClr>
                </a:solidFill>
              </a:rPr>
              <a:t>Synopsis </a:t>
            </a:r>
            <a:r>
              <a:rPr lang="en-US" sz="2800" b="1" dirty="0">
                <a:solidFill>
                  <a:schemeClr val="bg2">
                    <a:lumMod val="75000"/>
                  </a:schemeClr>
                </a:solidFill>
              </a:rPr>
              <a:t>of </a:t>
            </a:r>
            <a:r>
              <a:rPr lang="en-US" sz="2800" b="1" dirty="0" smtClean="0">
                <a:solidFill>
                  <a:schemeClr val="bg2">
                    <a:lumMod val="75000"/>
                  </a:schemeClr>
                </a:solidFill>
              </a:rPr>
              <a:t>GOES-R Product Algorithm </a:t>
            </a:r>
            <a:endParaRPr lang="en-US" sz="2400" b="1" dirty="0" smtClean="0">
              <a:solidFill>
                <a:schemeClr val="bg2">
                  <a:lumMod val="75000"/>
                </a:schemeClr>
              </a:solidFill>
            </a:endParaRPr>
          </a:p>
          <a:p>
            <a:pPr lvl="3">
              <a:buFont typeface="Calibri" pitchFamily="34" charset="0"/>
              <a:buChar char="−"/>
            </a:pPr>
            <a:r>
              <a:rPr lang="en-US" sz="2400" b="1" dirty="0" smtClean="0">
                <a:solidFill>
                  <a:schemeClr val="bg2">
                    <a:lumMod val="75000"/>
                  </a:schemeClr>
                </a:solidFill>
              </a:rPr>
              <a:t> </a:t>
            </a:r>
            <a:r>
              <a:rPr lang="en-US" sz="2400" dirty="0" smtClean="0">
                <a:solidFill>
                  <a:schemeClr val="bg2">
                    <a:lumMod val="75000"/>
                  </a:schemeClr>
                </a:solidFill>
              </a:rPr>
              <a:t>Algorithm description</a:t>
            </a:r>
          </a:p>
          <a:p>
            <a:pPr lvl="3">
              <a:buFont typeface="Calibri" pitchFamily="34" charset="0"/>
              <a:buChar char="−"/>
            </a:pPr>
            <a:r>
              <a:rPr lang="en-US" sz="2400" dirty="0" smtClean="0">
                <a:solidFill>
                  <a:schemeClr val="bg2">
                    <a:lumMod val="75000"/>
                  </a:schemeClr>
                </a:solidFill>
              </a:rPr>
              <a:t> Product example(s)</a:t>
            </a:r>
          </a:p>
          <a:p>
            <a:pPr lvl="3"/>
            <a:endParaRPr lang="en-US" sz="2400" dirty="0" smtClean="0">
              <a:solidFill>
                <a:prstClr val="black"/>
              </a:solidFill>
            </a:endParaRPr>
          </a:p>
          <a:p>
            <a:pPr>
              <a:buFont typeface="Arial" pitchFamily="34" charset="0"/>
              <a:buChar char="•"/>
            </a:pPr>
            <a:r>
              <a:rPr lang="en-US" sz="2400" dirty="0" smtClean="0">
                <a:solidFill>
                  <a:prstClr val="black"/>
                </a:solidFill>
              </a:rPr>
              <a:t> 	</a:t>
            </a:r>
            <a:r>
              <a:rPr lang="en-US" sz="2800" b="1" dirty="0" smtClean="0">
                <a:solidFill>
                  <a:prstClr val="black"/>
                </a:solidFill>
              </a:rPr>
              <a:t>Continuing AWG Validation Activities </a:t>
            </a:r>
            <a:endParaRPr lang="en-US" sz="2400" b="1" dirty="0" smtClean="0">
              <a:solidFill>
                <a:prstClr val="black"/>
              </a:solidFill>
            </a:endParaRPr>
          </a:p>
          <a:p>
            <a:pPr lvl="3">
              <a:buFont typeface="Calibri" pitchFamily="34" charset="0"/>
              <a:buChar char="−"/>
            </a:pPr>
            <a:r>
              <a:rPr lang="en-US" sz="2400" dirty="0" smtClean="0">
                <a:solidFill>
                  <a:prstClr val="black"/>
                </a:solidFill>
              </a:rPr>
              <a:t> Latest algorithm performance statistics obtained</a:t>
            </a:r>
          </a:p>
          <a:p>
            <a:pPr lvl="3">
              <a:buFont typeface="Calibri" pitchFamily="34" charset="0"/>
              <a:buChar char="−"/>
            </a:pPr>
            <a:r>
              <a:rPr lang="en-US" sz="2400" dirty="0" smtClean="0">
                <a:solidFill>
                  <a:prstClr val="black"/>
                </a:solidFill>
              </a:rPr>
              <a:t> Results/examples </a:t>
            </a:r>
            <a:r>
              <a:rPr lang="en-US" sz="2400" dirty="0">
                <a:solidFill>
                  <a:prstClr val="black"/>
                </a:solidFill>
              </a:rPr>
              <a:t>from any case study </a:t>
            </a:r>
            <a:r>
              <a:rPr lang="en-US" sz="2400" dirty="0" smtClean="0">
                <a:solidFill>
                  <a:prstClr val="black"/>
                </a:solidFill>
              </a:rPr>
              <a:t>analyses</a:t>
            </a:r>
          </a:p>
          <a:p>
            <a:pPr lvl="3">
              <a:buFont typeface="Calibri" pitchFamily="34" charset="0"/>
              <a:buChar char="−"/>
            </a:pPr>
            <a:r>
              <a:rPr lang="en-US" sz="2400" dirty="0" smtClean="0">
                <a:solidFill>
                  <a:prstClr val="black"/>
                </a:solidFill>
              </a:rPr>
              <a:t> Synopsis </a:t>
            </a:r>
            <a:r>
              <a:rPr lang="en-US" sz="2400" dirty="0">
                <a:solidFill>
                  <a:prstClr val="black"/>
                </a:solidFill>
              </a:rPr>
              <a:t>of any algorithm </a:t>
            </a:r>
            <a:r>
              <a:rPr lang="en-US" sz="2400" dirty="0" smtClean="0">
                <a:solidFill>
                  <a:prstClr val="black"/>
                </a:solidFill>
              </a:rPr>
              <a:t>enhancements</a:t>
            </a:r>
          </a:p>
          <a:p>
            <a:pPr lvl="3">
              <a:buFont typeface="Calibri" pitchFamily="34" charset="0"/>
              <a:buChar char="−"/>
            </a:pPr>
            <a:r>
              <a:rPr lang="en-US" sz="2400" dirty="0" smtClean="0">
                <a:solidFill>
                  <a:prstClr val="black"/>
                </a:solidFill>
              </a:rPr>
              <a:t> Showcasing </a:t>
            </a:r>
            <a:r>
              <a:rPr lang="en-US" sz="2400" dirty="0">
                <a:solidFill>
                  <a:prstClr val="black"/>
                </a:solidFill>
              </a:rPr>
              <a:t>of any </a:t>
            </a:r>
            <a:r>
              <a:rPr lang="en-US" sz="2400" dirty="0" smtClean="0">
                <a:solidFill>
                  <a:prstClr val="black"/>
                </a:solidFill>
              </a:rPr>
              <a:t>validation </a:t>
            </a:r>
            <a:r>
              <a:rPr lang="en-US" sz="2400" dirty="0">
                <a:solidFill>
                  <a:prstClr val="black"/>
                </a:solidFill>
              </a:rPr>
              <a:t>tools </a:t>
            </a:r>
            <a:r>
              <a:rPr lang="en-US" sz="2400" dirty="0" smtClean="0">
                <a:solidFill>
                  <a:prstClr val="black"/>
                </a:solidFill>
              </a:rPr>
              <a:t>developed</a:t>
            </a:r>
            <a:r>
              <a:rPr lang="en-US" sz="2400" dirty="0">
                <a:solidFill>
                  <a:prstClr val="black"/>
                </a:solidFill>
              </a:rPr>
              <a:t> </a:t>
            </a:r>
          </a:p>
          <a:p>
            <a:endParaRPr lang="en-US" sz="2400" dirty="0" smtClean="0">
              <a:solidFill>
                <a:prstClr val="black"/>
              </a:solidFill>
            </a:endParaRPr>
          </a:p>
          <a:p>
            <a:pPr>
              <a:buFont typeface="Arial" pitchFamily="34" charset="0"/>
              <a:buChar char="•"/>
            </a:pPr>
            <a:r>
              <a:rPr lang="en-US" sz="2400" dirty="0" smtClean="0">
                <a:solidFill>
                  <a:prstClr val="black"/>
                </a:solidFill>
              </a:rPr>
              <a:t> 	</a:t>
            </a:r>
            <a:r>
              <a:rPr lang="en-US" sz="2800" b="1" dirty="0" smtClean="0">
                <a:solidFill>
                  <a:schemeClr val="bg2">
                    <a:lumMod val="75000"/>
                  </a:schemeClr>
                </a:solidFill>
              </a:rPr>
              <a:t>Thoughts, Plans, and Opportunities for:</a:t>
            </a:r>
            <a:endParaRPr lang="en-US" sz="2400" b="1" dirty="0" smtClean="0">
              <a:solidFill>
                <a:schemeClr val="bg2">
                  <a:lumMod val="75000"/>
                </a:schemeClr>
              </a:solidFill>
            </a:endParaRPr>
          </a:p>
          <a:p>
            <a:pPr lvl="3">
              <a:buFont typeface="Calibri" pitchFamily="34" charset="0"/>
              <a:buChar char="−"/>
            </a:pPr>
            <a:r>
              <a:rPr lang="en-US" sz="2400" dirty="0" smtClean="0">
                <a:solidFill>
                  <a:schemeClr val="bg2">
                    <a:lumMod val="75000"/>
                  </a:schemeClr>
                </a:solidFill>
              </a:rPr>
              <a:t>  Satellite product algorithm enterprise solutions</a:t>
            </a:r>
          </a:p>
          <a:p>
            <a:pPr lvl="3">
              <a:buFont typeface="Calibri" pitchFamily="34" charset="0"/>
              <a:buChar char="−"/>
            </a:pPr>
            <a:r>
              <a:rPr lang="en-US" sz="2400" dirty="0" smtClean="0">
                <a:solidFill>
                  <a:schemeClr val="bg2">
                    <a:lumMod val="75000"/>
                  </a:schemeClr>
                </a:solidFill>
              </a:rPr>
              <a:t>  Smart multi-sensor applications</a:t>
            </a:r>
          </a:p>
          <a:p>
            <a:pPr lvl="4">
              <a:buFont typeface="Calibri" pitchFamily="34" charset="0"/>
              <a:buChar char="−"/>
            </a:pPr>
            <a:r>
              <a:rPr lang="en-US" sz="2400" dirty="0" smtClean="0">
                <a:solidFill>
                  <a:schemeClr val="bg2">
                    <a:lumMod val="75000"/>
                  </a:schemeClr>
                </a:solidFill>
              </a:rPr>
              <a:t> integration </a:t>
            </a:r>
            <a:r>
              <a:rPr lang="en-US" sz="2400" dirty="0">
                <a:solidFill>
                  <a:schemeClr val="bg2">
                    <a:lumMod val="75000"/>
                  </a:schemeClr>
                </a:solidFill>
              </a:rPr>
              <a:t>of geo and </a:t>
            </a:r>
            <a:r>
              <a:rPr lang="en-US" sz="2400" dirty="0" err="1">
                <a:solidFill>
                  <a:schemeClr val="bg2">
                    <a:lumMod val="75000"/>
                  </a:schemeClr>
                </a:solidFill>
              </a:rPr>
              <a:t>leo</a:t>
            </a:r>
            <a:r>
              <a:rPr lang="en-US" sz="2400" dirty="0">
                <a:solidFill>
                  <a:schemeClr val="bg2">
                    <a:lumMod val="75000"/>
                  </a:schemeClr>
                </a:solidFill>
              </a:rPr>
              <a:t> products</a:t>
            </a:r>
            <a:endParaRPr lang="en-US" sz="2400" dirty="0" smtClean="0">
              <a:solidFill>
                <a:schemeClr val="bg2">
                  <a:lumMod val="75000"/>
                </a:schemeClr>
              </a:solidFill>
            </a:endParaRPr>
          </a:p>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C8EF54BD-F088-4CBA-BA4A-72EC77EB5A73}" type="slidenum">
              <a:rPr lang="en-US" smtClean="0">
                <a:solidFill>
                  <a:prstClr val="black">
                    <a:tint val="75000"/>
                  </a:prstClr>
                </a:solidFill>
              </a:rPr>
              <a:pPr/>
              <a:t>8</a:t>
            </a:fld>
            <a:endParaRPr lang="en-US">
              <a:solidFill>
                <a:prstClr val="black">
                  <a:tint val="75000"/>
                </a:prstClr>
              </a:solidFill>
            </a:endParaRPr>
          </a:p>
        </p:txBody>
      </p:sp>
      <p:sp>
        <p:nvSpPr>
          <p:cNvPr id="7" name="Title 1"/>
          <p:cNvSpPr txBox="1">
            <a:spLocks/>
          </p:cNvSpPr>
          <p:nvPr/>
        </p:nvSpPr>
        <p:spPr bwMode="auto">
          <a:xfrm>
            <a:off x="673224" y="44624"/>
            <a:ext cx="677909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00CC"/>
                </a:solidFill>
                <a:latin typeface="+mj-lt"/>
                <a:ea typeface="+mj-ea"/>
                <a:cs typeface="+mj-cs"/>
              </a:defRPr>
            </a:lvl1pPr>
            <a:lvl2pPr algn="l" rtl="0" eaLnBrk="0" fontAlgn="base" hangingPunct="0">
              <a:spcBef>
                <a:spcPct val="0"/>
              </a:spcBef>
              <a:spcAft>
                <a:spcPct val="0"/>
              </a:spcAft>
              <a:defRPr sz="3200" b="1">
                <a:solidFill>
                  <a:srgbClr val="0000CC"/>
                </a:solidFill>
                <a:latin typeface="Arial" charset="0"/>
                <a:ea typeface="华文细黑" pitchFamily="2" charset="-122"/>
              </a:defRPr>
            </a:lvl2pPr>
            <a:lvl3pPr algn="l" rtl="0" eaLnBrk="0" fontAlgn="base" hangingPunct="0">
              <a:spcBef>
                <a:spcPct val="0"/>
              </a:spcBef>
              <a:spcAft>
                <a:spcPct val="0"/>
              </a:spcAft>
              <a:defRPr sz="3200" b="1">
                <a:solidFill>
                  <a:srgbClr val="0000CC"/>
                </a:solidFill>
                <a:latin typeface="Arial" charset="0"/>
                <a:ea typeface="华文细黑" pitchFamily="2" charset="-122"/>
              </a:defRPr>
            </a:lvl3pPr>
            <a:lvl4pPr algn="l" rtl="0" eaLnBrk="0" fontAlgn="base" hangingPunct="0">
              <a:spcBef>
                <a:spcPct val="0"/>
              </a:spcBef>
              <a:spcAft>
                <a:spcPct val="0"/>
              </a:spcAft>
              <a:defRPr sz="3200" b="1">
                <a:solidFill>
                  <a:srgbClr val="0000CC"/>
                </a:solidFill>
                <a:latin typeface="Arial" charset="0"/>
                <a:ea typeface="华文细黑" pitchFamily="2" charset="-122"/>
              </a:defRPr>
            </a:lvl4pPr>
            <a:lvl5pPr algn="l" rtl="0" eaLnBrk="0" fontAlgn="base" hangingPunct="0">
              <a:spcBef>
                <a:spcPct val="0"/>
              </a:spcBef>
              <a:spcAft>
                <a:spcPct val="0"/>
              </a:spcAft>
              <a:defRPr sz="3200" b="1">
                <a:solidFill>
                  <a:srgbClr val="0000CC"/>
                </a:solidFill>
                <a:latin typeface="Arial" charset="0"/>
                <a:ea typeface="华文细黑" pitchFamily="2" charset="-122"/>
              </a:defRPr>
            </a:lvl5pPr>
            <a:lvl6pPr marL="457200" algn="l" rtl="0" eaLnBrk="1" fontAlgn="base" hangingPunct="1">
              <a:spcBef>
                <a:spcPct val="0"/>
              </a:spcBef>
              <a:spcAft>
                <a:spcPct val="0"/>
              </a:spcAft>
              <a:defRPr sz="3200" b="1">
                <a:solidFill>
                  <a:srgbClr val="0000CC"/>
                </a:solidFill>
                <a:latin typeface="Arial" charset="0"/>
                <a:ea typeface="华文细黑" pitchFamily="2" charset="-122"/>
              </a:defRPr>
            </a:lvl6pPr>
            <a:lvl7pPr marL="914400" algn="l" rtl="0" eaLnBrk="1" fontAlgn="base" hangingPunct="1">
              <a:spcBef>
                <a:spcPct val="0"/>
              </a:spcBef>
              <a:spcAft>
                <a:spcPct val="0"/>
              </a:spcAft>
              <a:defRPr sz="3200" b="1">
                <a:solidFill>
                  <a:srgbClr val="0000CC"/>
                </a:solidFill>
                <a:latin typeface="Arial" charset="0"/>
                <a:ea typeface="华文细黑" pitchFamily="2" charset="-122"/>
              </a:defRPr>
            </a:lvl7pPr>
            <a:lvl8pPr marL="1371600" algn="l" rtl="0" eaLnBrk="1" fontAlgn="base" hangingPunct="1">
              <a:spcBef>
                <a:spcPct val="0"/>
              </a:spcBef>
              <a:spcAft>
                <a:spcPct val="0"/>
              </a:spcAft>
              <a:defRPr sz="3200" b="1">
                <a:solidFill>
                  <a:srgbClr val="0000CC"/>
                </a:solidFill>
                <a:latin typeface="Arial" charset="0"/>
                <a:ea typeface="华文细黑" pitchFamily="2" charset="-122"/>
              </a:defRPr>
            </a:lvl8pPr>
            <a:lvl9pPr marL="1828800" algn="l" rtl="0" eaLnBrk="1" fontAlgn="base" hangingPunct="1">
              <a:spcBef>
                <a:spcPct val="0"/>
              </a:spcBef>
              <a:spcAft>
                <a:spcPct val="0"/>
              </a:spcAft>
              <a:defRPr sz="3200" b="1">
                <a:solidFill>
                  <a:srgbClr val="0000CC"/>
                </a:solidFill>
                <a:latin typeface="Arial" charset="0"/>
                <a:ea typeface="华文细黑" pitchFamily="2" charset="-122"/>
              </a:defRPr>
            </a:lvl9pPr>
          </a:lstStyle>
          <a:p>
            <a:pPr>
              <a:defRPr/>
            </a:pPr>
            <a:r>
              <a:rPr lang="en-US" sz="3600" kern="0" dirty="0" smtClean="0">
                <a:latin typeface="Arial"/>
              </a:rPr>
              <a:t>Outline</a:t>
            </a:r>
            <a:endParaRPr lang="en-US" sz="3600" kern="0" dirty="0">
              <a:latin typeface="Arial"/>
            </a:endParaRPr>
          </a:p>
        </p:txBody>
      </p:sp>
    </p:spTree>
    <p:extLst>
      <p:ext uri="{BB962C8B-B14F-4D97-AF65-F5344CB8AC3E}">
        <p14:creationId xmlns:p14="http://schemas.microsoft.com/office/powerpoint/2010/main" val="1263623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WG_09_2011_Fig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403" t="22281" r="23602" b="19994"/>
          <a:stretch/>
        </p:blipFill>
        <p:spPr bwMode="auto">
          <a:xfrm>
            <a:off x="973008" y="407640"/>
            <a:ext cx="6911360" cy="554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79512" y="6228601"/>
            <a:ext cx="8856984" cy="584775"/>
          </a:xfrm>
          <a:prstGeom prst="rect">
            <a:avLst/>
          </a:prstGeom>
          <a:noFill/>
        </p:spPr>
        <p:txBody>
          <a:bodyPr wrap="square" rtlCol="0">
            <a:spAutoFit/>
          </a:bodyPr>
          <a:lstStyle/>
          <a:p>
            <a:r>
              <a:rPr lang="en-US" sz="1600" dirty="0" smtClean="0">
                <a:solidFill>
                  <a:srgbClr val="0000FF"/>
                </a:solidFill>
              </a:rPr>
              <a:t>The </a:t>
            </a:r>
            <a:r>
              <a:rPr lang="en-US" sz="1600" dirty="0">
                <a:solidFill>
                  <a:srgbClr val="0000FF"/>
                </a:solidFill>
              </a:rPr>
              <a:t>RH retrieval root mean square error (RMSE) from SEVIRI of </a:t>
            </a:r>
            <a:r>
              <a:rPr lang="en-US" sz="1600" b="1" dirty="0">
                <a:solidFill>
                  <a:srgbClr val="FF0000"/>
                </a:solidFill>
              </a:rPr>
              <a:t>Meteosat-9</a:t>
            </a:r>
            <a:r>
              <a:rPr lang="en-US" sz="1600" dirty="0">
                <a:solidFill>
                  <a:srgbClr val="0000FF"/>
                </a:solidFill>
              </a:rPr>
              <a:t> compared with the spatially and temporally collocated </a:t>
            </a:r>
            <a:r>
              <a:rPr lang="en-US" sz="1600" dirty="0" err="1">
                <a:solidFill>
                  <a:srgbClr val="0000FF"/>
                </a:solidFill>
              </a:rPr>
              <a:t>radiosondes</a:t>
            </a:r>
            <a:r>
              <a:rPr lang="en-US" sz="1600" dirty="0">
                <a:solidFill>
                  <a:srgbClr val="0000FF"/>
                </a:solidFill>
              </a:rPr>
              <a:t>.  </a:t>
            </a:r>
            <a:r>
              <a:rPr lang="en-US" sz="1600" dirty="0" smtClean="0">
                <a:solidFill>
                  <a:srgbClr val="0000FF"/>
                </a:solidFill>
              </a:rPr>
              <a:t>Results are consistent with that of </a:t>
            </a:r>
            <a:r>
              <a:rPr lang="en-US" sz="1600" b="1" dirty="0" smtClean="0">
                <a:solidFill>
                  <a:srgbClr val="FF0000"/>
                </a:solidFill>
              </a:rPr>
              <a:t>Meteosat-8</a:t>
            </a:r>
            <a:endParaRPr lang="en-US" sz="1600" b="1" dirty="0">
              <a:solidFill>
                <a:srgbClr val="FF0000"/>
              </a:solidFill>
            </a:endParaRPr>
          </a:p>
        </p:txBody>
      </p:sp>
      <p:sp>
        <p:nvSpPr>
          <p:cNvPr id="5" name="TextBox 4"/>
          <p:cNvSpPr txBox="1"/>
          <p:nvPr/>
        </p:nvSpPr>
        <p:spPr>
          <a:xfrm>
            <a:off x="4161388" y="5931702"/>
            <a:ext cx="1274708" cy="369332"/>
          </a:xfrm>
          <a:prstGeom prst="rect">
            <a:avLst/>
          </a:prstGeom>
          <a:noFill/>
        </p:spPr>
        <p:txBody>
          <a:bodyPr wrap="none" rtlCol="0">
            <a:spAutoFit/>
          </a:bodyPr>
          <a:lstStyle/>
          <a:p>
            <a:r>
              <a:rPr lang="en-US" dirty="0" smtClean="0"/>
              <a:t>RMSE (%)</a:t>
            </a:r>
            <a:endParaRPr lang="en-US" dirty="0"/>
          </a:p>
        </p:txBody>
      </p:sp>
      <p:sp>
        <p:nvSpPr>
          <p:cNvPr id="6" name="TextBox 5"/>
          <p:cNvSpPr txBox="1"/>
          <p:nvPr/>
        </p:nvSpPr>
        <p:spPr>
          <a:xfrm>
            <a:off x="3201620" y="3068960"/>
            <a:ext cx="1146468" cy="923330"/>
          </a:xfrm>
          <a:prstGeom prst="rect">
            <a:avLst/>
          </a:prstGeom>
          <a:noFill/>
        </p:spPr>
        <p:txBody>
          <a:bodyPr wrap="none" rtlCol="0">
            <a:spAutoFit/>
          </a:bodyPr>
          <a:lstStyle/>
          <a:p>
            <a:r>
              <a:rPr lang="en-US" b="1" dirty="0" smtClean="0">
                <a:solidFill>
                  <a:srgbClr val="050AD1"/>
                </a:solidFill>
              </a:rPr>
              <a:t>Forecast</a:t>
            </a:r>
          </a:p>
          <a:p>
            <a:r>
              <a:rPr lang="en-US" b="1" dirty="0" smtClean="0">
                <a:solidFill>
                  <a:srgbClr val="FF0000"/>
                </a:solidFill>
              </a:rPr>
              <a:t>REG</a:t>
            </a:r>
          </a:p>
          <a:p>
            <a:r>
              <a:rPr lang="en-US" b="1" dirty="0" smtClean="0"/>
              <a:t>PHY</a:t>
            </a:r>
            <a:endParaRPr lang="en-US" b="1" dirty="0"/>
          </a:p>
        </p:txBody>
      </p:sp>
      <p:cxnSp>
        <p:nvCxnSpPr>
          <p:cNvPr id="8" name="Straight Connector 7"/>
          <p:cNvCxnSpPr/>
          <p:nvPr/>
        </p:nvCxnSpPr>
        <p:spPr>
          <a:xfrm>
            <a:off x="9612560" y="2996952"/>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29157" y="116632"/>
            <a:ext cx="5079147" cy="369332"/>
          </a:xfrm>
          <a:prstGeom prst="rect">
            <a:avLst/>
          </a:prstGeom>
          <a:noFill/>
        </p:spPr>
        <p:txBody>
          <a:bodyPr wrap="none" rtlCol="0">
            <a:spAutoFit/>
          </a:bodyPr>
          <a:lstStyle/>
          <a:p>
            <a:r>
              <a:rPr lang="en-US" dirty="0" smtClean="0"/>
              <a:t>Validation with SEVIRI (both Meteosat-8 and -9)</a:t>
            </a:r>
            <a:endParaRPr lang="en-US" dirty="0"/>
          </a:p>
        </p:txBody>
      </p:sp>
      <p:sp>
        <p:nvSpPr>
          <p:cNvPr id="2" name="Slide Number Placeholder 1"/>
          <p:cNvSpPr>
            <a:spLocks noGrp="1"/>
          </p:cNvSpPr>
          <p:nvPr>
            <p:ph type="sldNum" sz="quarter" idx="12"/>
          </p:nvPr>
        </p:nvSpPr>
        <p:spPr/>
        <p:txBody>
          <a:bodyPr/>
          <a:lstStyle/>
          <a:p>
            <a:pPr>
              <a:defRPr/>
            </a:pPr>
            <a:fld id="{B4A2E2CB-8243-4068-BBBD-57F9A1C8DC81}" type="slidenum">
              <a:rPr lang="en-US" altLang="zh-CN" smtClean="0"/>
              <a:pPr>
                <a:defRPr/>
              </a:pPr>
              <a:t>9</a:t>
            </a:fld>
            <a:endParaRPr lang="en-US" altLang="zh-CN"/>
          </a:p>
        </p:txBody>
      </p:sp>
    </p:spTree>
    <p:extLst>
      <p:ext uri="{BB962C8B-B14F-4D97-AF65-F5344CB8AC3E}">
        <p14:creationId xmlns:p14="http://schemas.microsoft.com/office/powerpoint/2010/main" val="1362486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3_NSMC_PPT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华文细黑"/>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NPP_F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2090</TotalTime>
  <Words>2484</Words>
  <Application>Microsoft Office PowerPoint</Application>
  <PresentationFormat>On-screen Show (4:3)</PresentationFormat>
  <Paragraphs>450</Paragraphs>
  <Slides>41</Slides>
  <Notes>24</Notes>
  <HiddenSlides>0</HiddenSlides>
  <MMClips>0</MMClips>
  <ScaleCrop>false</ScaleCrop>
  <HeadingPairs>
    <vt:vector size="6" baseType="variant">
      <vt:variant>
        <vt:lpstr>Theme</vt:lpstr>
      </vt:variant>
      <vt:variant>
        <vt:i4>14</vt:i4>
      </vt:variant>
      <vt:variant>
        <vt:lpstr>Embedded OLE Servers</vt:lpstr>
      </vt:variant>
      <vt:variant>
        <vt:i4>1</vt:i4>
      </vt:variant>
      <vt:variant>
        <vt:lpstr>Slide Titles</vt:lpstr>
      </vt:variant>
      <vt:variant>
        <vt:i4>41</vt:i4>
      </vt:variant>
    </vt:vector>
  </HeadingPairs>
  <TitlesOfParts>
    <vt:vector size="56" baseType="lpstr">
      <vt:lpstr>3_NSMC_PPT模板</vt:lpstr>
      <vt:lpstr>1_Office Theme</vt:lpstr>
      <vt:lpstr>Office Theme</vt:lpstr>
      <vt:lpstr>默认设计模板</vt:lpstr>
      <vt:lpstr>1_默认设计模板</vt:lpstr>
      <vt:lpstr>4_Office Theme</vt:lpstr>
      <vt:lpstr>5_Office Theme</vt:lpstr>
      <vt:lpstr>2_Office Theme</vt:lpstr>
      <vt:lpstr>Blank Presentation</vt:lpstr>
      <vt:lpstr>6_Office Theme</vt:lpstr>
      <vt:lpstr>1_Default Design</vt:lpstr>
      <vt:lpstr>2_Default Design</vt:lpstr>
      <vt:lpstr>NPP_FOR</vt:lpstr>
      <vt:lpstr>Default Design</vt:lpstr>
      <vt:lpstr>Microsoft Office Excel Chart</vt:lpstr>
      <vt:lpstr>Recent Progress on Soundings and Derived Parameters such as Total Precipitable Water vapor </vt:lpstr>
      <vt:lpstr>PowerPoint Presentation</vt:lpstr>
      <vt:lpstr>PowerPoint Presentation</vt:lpstr>
      <vt:lpstr>Products</vt:lpstr>
      <vt:lpstr>Requirements</vt:lpstr>
      <vt:lpstr>LAP Sounding Processing Schematic </vt:lpstr>
      <vt:lpstr>Example LAP Output using Simulated ABI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NPP/JPSS sounding evaluation and applications</vt:lpstr>
      <vt:lpstr>CrIS/AIRS BT Comparison</vt:lpstr>
      <vt:lpstr>CrIS/AIRS BT Comparison</vt:lpstr>
      <vt:lpstr>AIRS/CrIS sounding comparisons – AIRS and CrIS have the similar sounding precision (2275 matchup comparisons, ECMWF analysis as reference)</vt:lpstr>
      <vt:lpstr>NGAS CrIMSS AVMP EDR: TPW (Feb. 24, 2012 focus day)</vt:lpstr>
      <vt:lpstr>Preliminary comparison of NGAS &amp; NUCAPS (Northrop Grumman Aerospace Systems  and NOAA-Unique CrIS/ATMS Processing system)</vt:lpstr>
      <vt:lpstr>Preliminary example of diagnostic capability of NUCAPS: individual retrievals</vt:lpstr>
      <vt:lpstr>PowerPoint Presentation</vt:lpstr>
      <vt:lpstr>PowerPoint Presentation</vt:lpstr>
      <vt:lpstr>Summary</vt:lpstr>
      <vt:lpstr>Back-up slides</vt:lpstr>
      <vt:lpstr>PowerPoint Presentation</vt:lpstr>
      <vt:lpstr>PowerPoint Presentation</vt:lpstr>
      <vt:lpstr>PowerPoint Presentation</vt:lpstr>
      <vt:lpstr>PowerPoint Presentation</vt:lpstr>
      <vt:lpstr>Cumulative total variances in percentage  (AIRS/CrIS/IASI have the similar information based on PCA)</vt:lpstr>
      <vt:lpstr>PowerPoint Presentation</vt:lpstr>
      <vt:lpstr>PowerPoint Presentation</vt:lpstr>
      <vt:lpstr>PowerPoint Presentation</vt:lpstr>
      <vt:lpstr> Routine Validation Tools</vt:lpstr>
      <vt:lpstr> ”Deep-Dive”  Validation Tools</vt:lpstr>
      <vt:lpstr>GOES-R ABI Weighting Functions</vt:lpstr>
      <vt:lpstr>GOES-13 Sounder WFs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风云卫星遥感应用及其面临的挑战</dc:title>
  <dc:creator>Jun Li</dc:creator>
  <cp:lastModifiedBy>Tim Schmit</cp:lastModifiedBy>
  <cp:revision>248</cp:revision>
  <dcterms:created xsi:type="dcterms:W3CDTF">2011-12-25T14:59:24Z</dcterms:created>
  <dcterms:modified xsi:type="dcterms:W3CDTF">2012-04-13T20:58:18Z</dcterms:modified>
</cp:coreProperties>
</file>