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EBC26-B645-414D-A664-0B75D6491C5A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A1680-A7EB-4A57-9C58-8CBF2D815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3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81F5B-EB3A-4B1F-AB39-84E58809C2CB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/>
              <a:t>The region of interest (lwr-mid MS Val) with greater instability seems much more apparent with the left hand side enhancement (CIMSS standard), than with the right hand side enhancement (AWIPS “default”).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 The larger positive values, indicative of very stable air, are (generally) not of interest, and thus, should probably not be particularly enhanced.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These slides are from Scott L, Scott B, and Gary S. Wade.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8259-C6D1-4BEB-889D-E37502BF1C52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9-907F-4858-B678-EB4AFC25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7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A5D8-28A5-452E-8208-2891A99C86DE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9-907F-4858-B678-EB4AFC25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8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297-014B-4F21-BA11-1E6EE62AD406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9-907F-4858-B678-EB4AFC25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C7F5-A3D5-4DC2-AAB7-41538D603849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9-907F-4858-B678-EB4AFC25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5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7F8-3602-46D8-94A1-7FBF2F0EB1CE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9-907F-4858-B678-EB4AFC25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7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8458-9C22-4A60-8963-EE6B94F2D8B0}" type="datetime1">
              <a:rPr lang="en-US" smtClean="0"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9-907F-4858-B678-EB4AFC25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5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2D10-913E-488D-B206-7E1832B98470}" type="datetime1">
              <a:rPr lang="en-US" smtClean="0"/>
              <a:t>4/20/2012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9-907F-4858-B678-EB4AFC25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1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1E50-2657-4173-96B5-1E091A5AC8C3}" type="datetime1">
              <a:rPr lang="en-US" smtClean="0"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9-907F-4858-B678-EB4AFC25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4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BFB3-18EB-48A7-AB9B-4356E01465CE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9-907F-4858-B678-EB4AFC25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7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A4D7-7243-458E-9382-EFFA60BA9430}" type="datetime1">
              <a:rPr lang="en-US" smtClean="0"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9-907F-4858-B678-EB4AFC25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3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1813-41CF-433D-AAEF-0A726B0DC6BE}" type="datetime1">
              <a:rPr lang="en-US" smtClean="0"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9-907F-4858-B678-EB4AFC25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3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4C5D-21AD-422D-89B2-3914D5526D34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6D99-907F-4858-B678-EB4AFC25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3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Soundings Discussion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Suggestion to include surface temperature and moisture observations in GOES-R LAP retrieval;</a:t>
            </a:r>
          </a:p>
          <a:p>
            <a:pPr lvl="1"/>
            <a:r>
              <a:rPr lang="en-US" dirty="0" smtClean="0"/>
              <a:t>Not in current baseline. When can we update codes?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Expand retrieval coverage to cloudy region (warm clouds and thin clouds)</a:t>
            </a:r>
          </a:p>
          <a:p>
            <a:pPr lvl="1"/>
            <a:r>
              <a:rPr lang="en-US" dirty="0" smtClean="0"/>
              <a:t>Is this extra coverage desired? Path forward?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AWIPS enhancements</a:t>
            </a:r>
            <a:endParaRPr lang="en-US" dirty="0" smtClean="0"/>
          </a:p>
          <a:p>
            <a:pPr lvl="1"/>
            <a:r>
              <a:rPr lang="en-US" dirty="0" smtClean="0"/>
              <a:t>Better defaults?  Who’s responsibility?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9-907F-4858-B678-EB4AFC2520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GOES-12 Sounder W/O SFC OBS</a:t>
            </a:r>
            <a:endParaRPr lang="en-US" dirty="0"/>
          </a:p>
        </p:txBody>
      </p:sp>
      <p:pic>
        <p:nvPicPr>
          <p:cNvPr id="5" name="Content Placeholder 4" descr="goes_fcst_syn_regx_unsfc_rr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" r="7778" b="1201"/>
          <a:stretch/>
        </p:blipFill>
        <p:spPr>
          <a:xfrm>
            <a:off x="-365760" y="1257300"/>
            <a:ext cx="7589520" cy="5283200"/>
          </a:xfrm>
        </p:spPr>
      </p:pic>
      <p:sp>
        <p:nvSpPr>
          <p:cNvPr id="8" name="TextBox 7"/>
          <p:cNvSpPr txBox="1"/>
          <p:nvPr/>
        </p:nvSpPr>
        <p:spPr>
          <a:xfrm>
            <a:off x="2888955" y="4945791"/>
            <a:ext cx="1905540" cy="27699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</a:rPr>
              <a:t>Bad near-surface retrievals</a:t>
            </a:r>
            <a:endParaRPr lang="en-US" sz="1200" b="1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>
            <a:endCxn id="8" idx="1"/>
          </p:cNvCxnSpPr>
          <p:nvPr/>
        </p:nvCxnSpPr>
        <p:spPr>
          <a:xfrm flipV="1">
            <a:off x="2635250" y="5084291"/>
            <a:ext cx="253705" cy="4454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3"/>
          </p:cNvCxnSpPr>
          <p:nvPr/>
        </p:nvCxnSpPr>
        <p:spPr>
          <a:xfrm flipH="1" flipV="1">
            <a:off x="4794495" y="5084291"/>
            <a:ext cx="728970" cy="433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65250" y="5513914"/>
            <a:ext cx="1270000" cy="505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3465" y="5517890"/>
            <a:ext cx="1270000" cy="505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20090" y="1891862"/>
            <a:ext cx="21194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200306-200409</a:t>
            </a:r>
          </a:p>
          <a:p>
            <a:pPr marL="285750" indent="-285750" defTabSz="457200">
              <a:buFont typeface="Arial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FCST is GFS</a:t>
            </a:r>
          </a:p>
          <a:p>
            <a:pPr marL="285750" indent="-285750" defTabSz="457200">
              <a:buFont typeface="Arial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Conventional RAOB as true</a:t>
            </a:r>
          </a:p>
          <a:p>
            <a:pPr marL="285750" indent="-285750" defTabSz="457200">
              <a:buFont typeface="Arial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9-907F-4858-B678-EB4AFC2520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GOES-12 Sounder W/SFC OBS</a:t>
            </a:r>
            <a:endParaRPr lang="en-US" dirty="0"/>
          </a:p>
        </p:txBody>
      </p:sp>
      <p:pic>
        <p:nvPicPr>
          <p:cNvPr id="4" name="Content Placeholder 3" descr="goes_fcst_syn_regx_sfc_rr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" r="7778" b="970"/>
          <a:stretch/>
        </p:blipFill>
        <p:spPr>
          <a:xfrm>
            <a:off x="-365760" y="1295400"/>
            <a:ext cx="7589520" cy="5257800"/>
          </a:xfrm>
        </p:spPr>
      </p:pic>
      <p:sp>
        <p:nvSpPr>
          <p:cNvPr id="5" name="TextBox 4"/>
          <p:cNvSpPr txBox="1"/>
          <p:nvPr/>
        </p:nvSpPr>
        <p:spPr>
          <a:xfrm>
            <a:off x="7120090" y="1891862"/>
            <a:ext cx="21194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200306-200409</a:t>
            </a:r>
          </a:p>
          <a:p>
            <a:pPr marL="285750" indent="-285750" defTabSz="457200">
              <a:buFont typeface="Arial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FCST is GFS</a:t>
            </a:r>
          </a:p>
          <a:p>
            <a:pPr marL="285750" indent="-285750" defTabSz="457200">
              <a:buFont typeface="Arial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Conventional RAOB as true</a:t>
            </a:r>
          </a:p>
          <a:p>
            <a:pPr marL="285750" indent="-285750" defTabSz="457200">
              <a:buFont typeface="Arial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09575" y="4945791"/>
            <a:ext cx="2057625" cy="27699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</a:rPr>
              <a:t>Better near-surface retrievals</a:t>
            </a:r>
            <a:endParaRPr lang="en-US" sz="1200" b="1" dirty="0">
              <a:solidFill>
                <a:prstClr val="black"/>
              </a:solidFill>
            </a:endParaRPr>
          </a:p>
        </p:txBody>
      </p:sp>
      <p:cxnSp>
        <p:nvCxnSpPr>
          <p:cNvPr id="30" name="Straight Arrow Connector 29"/>
          <p:cNvCxnSpPr>
            <a:endCxn id="29" idx="1"/>
          </p:cNvCxnSpPr>
          <p:nvPr/>
        </p:nvCxnSpPr>
        <p:spPr>
          <a:xfrm flipV="1">
            <a:off x="2550578" y="5084291"/>
            <a:ext cx="258997" cy="445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9" idx="3"/>
          </p:cNvCxnSpPr>
          <p:nvPr/>
        </p:nvCxnSpPr>
        <p:spPr>
          <a:xfrm flipH="1" flipV="1">
            <a:off x="4867200" y="5084291"/>
            <a:ext cx="365205" cy="445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280578" y="5513914"/>
            <a:ext cx="1270000" cy="505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32405" y="5517890"/>
            <a:ext cx="1270000" cy="505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9-907F-4858-B678-EB4AFC2520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69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GOES cloudy sounding significantly increase coverage</a:t>
            </a:r>
            <a:endParaRPr lang="en-US" altLang="zh-CN" dirty="0"/>
          </a:p>
        </p:txBody>
      </p:sp>
      <p:pic>
        <p:nvPicPr>
          <p:cNvPr id="346118" name="Picture 6" descr="figure_08_rot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125538"/>
            <a:ext cx="7705725" cy="486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4600018" y="5994400"/>
            <a:ext cx="393279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/>
            <a:r>
              <a:rPr lang="en-US" altLang="zh-CN" sz="1500" b="1" dirty="0" smtClean="0">
                <a:solidFill>
                  <a:srgbClr val="00FF00"/>
                </a:solidFill>
              </a:rPr>
              <a:t>Non-retrieval area is </a:t>
            </a:r>
            <a:r>
              <a:rPr lang="en-US" altLang="zh-CN" sz="1500" b="1" dirty="0">
                <a:solidFill>
                  <a:srgbClr val="00FF00"/>
                </a:solidFill>
              </a:rPr>
              <a:t>reduced by 57 % from thin and low </a:t>
            </a:r>
            <a:r>
              <a:rPr lang="en-US" altLang="zh-CN" sz="1500" b="1" dirty="0" smtClean="0">
                <a:solidFill>
                  <a:srgbClr val="00FF00"/>
                </a:solidFill>
              </a:rPr>
              <a:t>clouds!!!</a:t>
            </a:r>
            <a:endParaRPr lang="en-US" altLang="zh-CN" sz="1500" b="1" dirty="0">
              <a:solidFill>
                <a:srgbClr val="00FF00"/>
              </a:solidFill>
            </a:endParaRPr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900113" y="6092825"/>
            <a:ext cx="285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zh-CN" b="1">
                <a:solidFill>
                  <a:prstClr val="black"/>
                </a:solidFill>
              </a:rPr>
              <a:t>18 UTC on 13 April 2006</a:t>
            </a:r>
            <a:r>
              <a:rPr lang="en-US" altLang="zh-CN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9-907F-4858-B678-EB4AFC252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Validation of </a:t>
            </a:r>
            <a:r>
              <a:rPr lang="en-US" altLang="zh-CN" sz="2600" dirty="0" smtClean="0"/>
              <a:t>cloudy moisture </a:t>
            </a:r>
            <a:r>
              <a:rPr lang="en-US" altLang="zh-CN" sz="2600" dirty="0"/>
              <a:t>profiles using </a:t>
            </a:r>
            <a:r>
              <a:rPr lang="en-US" altLang="zh-CN" sz="2600" dirty="0" smtClean="0"/>
              <a:t>conventional </a:t>
            </a:r>
            <a:r>
              <a:rPr lang="en-US" altLang="zh-CN" sz="2600" dirty="0"/>
              <a:t>RAOB </a:t>
            </a:r>
          </a:p>
        </p:txBody>
      </p:sp>
      <p:pic>
        <p:nvPicPr>
          <p:cNvPr id="340997" name="Picture 5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268413"/>
            <a:ext cx="7632700" cy="4525962"/>
          </a:xfrm>
          <a:noFill/>
        </p:spPr>
      </p:pic>
      <p:sp>
        <p:nvSpPr>
          <p:cNvPr id="340998" name="Text Box 6"/>
          <p:cNvSpPr txBox="1">
            <a:spLocks noChangeArrowheads="1"/>
          </p:cNvSpPr>
          <p:nvPr/>
        </p:nvSpPr>
        <p:spPr bwMode="auto">
          <a:xfrm>
            <a:off x="755650" y="5949950"/>
            <a:ext cx="601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zh-CN">
                <a:solidFill>
                  <a:prstClr val="black"/>
                </a:solidFill>
              </a:rPr>
              <a:t>RAOB collected over CONUS from Jan 2007 to Nov 2008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9-907F-4858-B678-EB4AFC2520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89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en-US" sz="3200"/>
              <a:t>GOES Sounder DPI Enhancements</a:t>
            </a: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397250" y="785813"/>
            <a:ext cx="5594350" cy="4014787"/>
            <a:chOff x="2140" y="495"/>
            <a:chExt cx="3524" cy="2529"/>
          </a:xfrm>
        </p:grpSpPr>
        <p:pic>
          <p:nvPicPr>
            <p:cNvPr id="2052" name="Picture 4" descr="C:\home\seegsw\nwa2004\pix\awipsorig-li20030722-08z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" y="495"/>
              <a:ext cx="3524" cy="25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home\seegsw\nwa2004\pix\awipsorig-li-sc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" y="505"/>
              <a:ext cx="3230" cy="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190500" y="2224088"/>
            <a:ext cx="5448300" cy="4024312"/>
            <a:chOff x="120" y="1401"/>
            <a:chExt cx="3432" cy="2535"/>
          </a:xfrm>
        </p:grpSpPr>
        <p:pic>
          <p:nvPicPr>
            <p:cNvPr id="2055" name="Picture 7" descr="C:\home\seegsw\nwa2004\pix\awipsupd-li20030722-08z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1403"/>
              <a:ext cx="3432" cy="25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home\seegsw\nwa2004\pix\awipsupd-li-sc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01"/>
              <a:ext cx="3294" cy="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447800" y="6369050"/>
            <a:ext cx="62484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3333FF"/>
                </a:solidFill>
              </a:rPr>
              <a:t>http://cimss.ssec.wisc.edu/goes/visit/sounder_enhancements.html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867400" y="5241925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Memphis Derecho case (08 UTC  22 Jul 2003)</a:t>
            </a: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04800" y="1050925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Note enhancement tables for Lifted Index</a:t>
            </a: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2133600" y="1752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2819400" y="129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943600" y="1752600"/>
            <a:ext cx="15332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Default </a:t>
            </a:r>
            <a:r>
              <a:rPr lang="en-US" dirty="0"/>
              <a:t>AWIPS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17525" y="4232275"/>
            <a:ext cx="2118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“CIMSS” TPW </a:t>
            </a:r>
            <a:r>
              <a:rPr lang="en-US" dirty="0"/>
              <a:t>AWIPS</a:t>
            </a:r>
          </a:p>
        </p:txBody>
      </p:sp>
    </p:spTree>
    <p:extLst>
      <p:ext uri="{BB962C8B-B14F-4D97-AF65-F5344CB8AC3E}">
        <p14:creationId xmlns:p14="http://schemas.microsoft.com/office/powerpoint/2010/main" val="17084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6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8987</TotalTime>
  <Words>220</Words>
  <Application>Microsoft Office PowerPoint</Application>
  <PresentationFormat>On-screen Show (4:3)</PresentationFormat>
  <Paragraphs>41</Paragraphs>
  <Slides>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Soundings Discussion</vt:lpstr>
      <vt:lpstr>GOES-12 Sounder W/O SFC OBS</vt:lpstr>
      <vt:lpstr>GOES-12 Sounder W/SFC OBS</vt:lpstr>
      <vt:lpstr>GOES cloudy sounding significantly increase coverage</vt:lpstr>
      <vt:lpstr>Validation of cloudy moisture profiles using conventional RAOB </vt:lpstr>
      <vt:lpstr>GOES Sounder DPI Enhancements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</dc:title>
  <dc:creator>Tim Schmit</dc:creator>
  <cp:lastModifiedBy>Tim Schmit</cp:lastModifiedBy>
  <cp:revision>6</cp:revision>
  <dcterms:created xsi:type="dcterms:W3CDTF">2012-04-11T13:58:35Z</dcterms:created>
  <dcterms:modified xsi:type="dcterms:W3CDTF">2012-04-26T21:20:32Z</dcterms:modified>
</cp:coreProperties>
</file>