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1" r:id="rId6"/>
    <p:sldMasterId id="2147483725" r:id="rId7"/>
    <p:sldMasterId id="2147483737" r:id="rId8"/>
    <p:sldMasterId id="2147483749" r:id="rId9"/>
    <p:sldMasterId id="2147483753" r:id="rId10"/>
    <p:sldMasterId id="2147483767" r:id="rId11"/>
    <p:sldMasterId id="2147483779" r:id="rId12"/>
    <p:sldMasterId id="2147483793" r:id="rId13"/>
  </p:sldMasterIdLst>
  <p:notesMasterIdLst>
    <p:notesMasterId r:id="rId71"/>
  </p:notesMasterIdLst>
  <p:sldIdLst>
    <p:sldId id="259" r:id="rId14"/>
    <p:sldId id="264" r:id="rId15"/>
    <p:sldId id="296" r:id="rId16"/>
    <p:sldId id="263" r:id="rId17"/>
    <p:sldId id="278" r:id="rId18"/>
    <p:sldId id="279" r:id="rId19"/>
    <p:sldId id="287" r:id="rId20"/>
    <p:sldId id="288" r:id="rId21"/>
    <p:sldId id="290" r:id="rId22"/>
    <p:sldId id="291" r:id="rId23"/>
    <p:sldId id="289" r:id="rId24"/>
    <p:sldId id="305" r:id="rId25"/>
    <p:sldId id="306" r:id="rId26"/>
    <p:sldId id="307" r:id="rId27"/>
    <p:sldId id="312" r:id="rId28"/>
    <p:sldId id="313" r:id="rId29"/>
    <p:sldId id="261" r:id="rId30"/>
    <p:sldId id="262" r:id="rId31"/>
    <p:sldId id="284" r:id="rId32"/>
    <p:sldId id="308" r:id="rId33"/>
    <p:sldId id="258" r:id="rId34"/>
    <p:sldId id="257" r:id="rId35"/>
    <p:sldId id="293" r:id="rId36"/>
    <p:sldId id="297" r:id="rId37"/>
    <p:sldId id="295" r:id="rId38"/>
    <p:sldId id="314" r:id="rId39"/>
    <p:sldId id="304" r:id="rId40"/>
    <p:sldId id="300" r:id="rId41"/>
    <p:sldId id="301" r:id="rId42"/>
    <p:sldId id="302" r:id="rId43"/>
    <p:sldId id="303" r:id="rId44"/>
    <p:sldId id="298" r:id="rId45"/>
    <p:sldId id="283" r:id="rId46"/>
    <p:sldId id="270" r:id="rId47"/>
    <p:sldId id="271" r:id="rId48"/>
    <p:sldId id="277" r:id="rId49"/>
    <p:sldId id="272" r:id="rId50"/>
    <p:sldId id="273" r:id="rId51"/>
    <p:sldId id="316" r:id="rId52"/>
    <p:sldId id="317" r:id="rId53"/>
    <p:sldId id="318" r:id="rId54"/>
    <p:sldId id="319" r:id="rId55"/>
    <p:sldId id="320" r:id="rId56"/>
    <p:sldId id="321" r:id="rId57"/>
    <p:sldId id="285" r:id="rId58"/>
    <p:sldId id="286" r:id="rId59"/>
    <p:sldId id="281" r:id="rId60"/>
    <p:sldId id="280" r:id="rId61"/>
    <p:sldId id="282" r:id="rId62"/>
    <p:sldId id="274" r:id="rId63"/>
    <p:sldId id="275" r:id="rId64"/>
    <p:sldId id="276" r:id="rId65"/>
    <p:sldId id="309" r:id="rId66"/>
    <p:sldId id="310" r:id="rId67"/>
    <p:sldId id="294" r:id="rId68"/>
    <p:sldId id="315" r:id="rId69"/>
    <p:sldId id="26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5" autoAdjust="0"/>
    <p:restoredTop sz="94638" autoAdjust="0"/>
  </p:normalViewPr>
  <p:slideViewPr>
    <p:cSldViewPr>
      <p:cViewPr varScale="1">
        <p:scale>
          <a:sx n="142" d="100"/>
          <a:sy n="142" d="100"/>
        </p:scale>
        <p:origin x="-108" y="-4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E857D1-7A3E-40D0-AFC8-A279F0E46D7F}" type="datetimeFigureOut">
              <a:rPr lang="en-US" smtClean="0"/>
              <a:t>4/17/2012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5D7DA-C58E-4AD3-B271-D64B9972326C}" type="slidenum">
              <a:rPr lang="en-US" smtClean="0"/>
              <a:t>‹#›</a:t>
            </a:fld>
            <a:endParaRPr lang="en-US"/>
          </a:p>
        </p:txBody>
      </p:sp>
    </p:spTree>
    <p:extLst>
      <p:ext uri="{BB962C8B-B14F-4D97-AF65-F5344CB8AC3E}">
        <p14:creationId xmlns:p14="http://schemas.microsoft.com/office/powerpoint/2010/main" val="375001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2CB0A3D-9794-4140-AB90-EBBC7A114D83}" type="slidenum">
              <a:rPr lang="en-US" sz="1200">
                <a:solidFill>
                  <a:prstClr val="black"/>
                </a:solidFill>
              </a:rPr>
              <a:pPr eaLnBrk="1" hangingPunct="1"/>
              <a:t>1</a:t>
            </a:fld>
            <a:endParaRPr lang="en-US" sz="1200">
              <a:solidFill>
                <a:prstClr val="black"/>
              </a:solidFill>
            </a:endParaRPr>
          </a:p>
        </p:txBody>
      </p:sp>
      <p:sp>
        <p:nvSpPr>
          <p:cNvPr id="17411" name="Rectangle 2"/>
          <p:cNvSpPr>
            <a:spLocks noGrp="1" noRot="1" noChangeAspect="1" noChangeArrowheads="1" noTextEdit="1"/>
          </p:cNvSpPr>
          <p:nvPr>
            <p:ph type="sldImg"/>
          </p:nvPr>
        </p:nvSpPr>
        <p:spPr>
          <a:xfrm>
            <a:off x="1147763" y="687388"/>
            <a:ext cx="4567237" cy="3425825"/>
          </a:xfrm>
          <a:ln w="12700"/>
        </p:spPr>
      </p:sp>
      <p:sp>
        <p:nvSpPr>
          <p:cNvPr id="174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5" tIns="45343" rIns="90685" bIns="45343"/>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dirty="0" smtClean="0"/>
              <a:t>For each product, describe and illustrate the routine validation tools that you have or are developing. At a minimum address the following:</a:t>
            </a:r>
          </a:p>
          <a:p>
            <a:pPr marL="111552" lvl="1">
              <a:spcBef>
                <a:spcPct val="20000"/>
              </a:spcBef>
              <a:buClr>
                <a:schemeClr val="accent2"/>
              </a:buClr>
            </a:pPr>
            <a:r>
              <a:rPr lang="en-US" dirty="0" smtClean="0"/>
              <a:t>- Capabilities (in their final state)</a:t>
            </a:r>
          </a:p>
          <a:p>
            <a:pPr marL="111552" lvl="1">
              <a:spcBef>
                <a:spcPct val="20000"/>
              </a:spcBef>
              <a:buClr>
                <a:schemeClr val="accent2"/>
              </a:buClr>
            </a:pPr>
            <a:r>
              <a:rPr lang="en-US" dirty="0" smtClean="0"/>
              <a:t>- Datasets used</a:t>
            </a:r>
          </a:p>
          <a:p>
            <a:pPr marL="111552" lvl="1">
              <a:spcBef>
                <a:spcPct val="20000"/>
              </a:spcBef>
              <a:buClr>
                <a:schemeClr val="accent2"/>
              </a:buClr>
            </a:pPr>
            <a:r>
              <a:rPr lang="en-US" dirty="0" smtClean="0"/>
              <a:t>- Visualization software tools used (IDL, </a:t>
            </a:r>
            <a:r>
              <a:rPr lang="en-US" dirty="0" err="1" smtClean="0"/>
              <a:t>McIDAS</a:t>
            </a:r>
            <a:r>
              <a:rPr lang="en-US" dirty="0" smtClean="0"/>
              <a:t>, other…) to visualize the products, intermediate products, diagnostic data, product performance measures, reference/”ground-truth” data, etc…  </a:t>
            </a:r>
          </a:p>
          <a:p>
            <a:pPr marL="111552" lvl="1">
              <a:spcBef>
                <a:spcPct val="20000"/>
              </a:spcBef>
              <a:buClr>
                <a:schemeClr val="accent2"/>
              </a:buClr>
            </a:pPr>
            <a:r>
              <a:rPr lang="en-US" dirty="0" smtClean="0"/>
              <a:t>-  </a:t>
            </a:r>
          </a:p>
          <a:p>
            <a:pPr marL="111552" lvl="1">
              <a:spcBef>
                <a:spcPct val="20000"/>
              </a:spcBef>
              <a:buClr>
                <a:schemeClr val="accent2"/>
              </a:buClr>
            </a:pPr>
            <a:r>
              <a:rPr lang="en-US" dirty="0" smtClean="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dirty="0" smtClean="0"/>
              <a:t>For each product, describe and illustrate the “deep-dive” validation tools that you have or are developing. At a minimum address the following:</a:t>
            </a:r>
          </a:p>
          <a:p>
            <a:pPr marL="111552" lvl="1">
              <a:spcBef>
                <a:spcPct val="20000"/>
              </a:spcBef>
              <a:buClr>
                <a:schemeClr val="accent2"/>
              </a:buClr>
            </a:pPr>
            <a:r>
              <a:rPr lang="en-US" dirty="0" smtClean="0"/>
              <a:t>- Capabilities (in their final state)</a:t>
            </a:r>
          </a:p>
          <a:p>
            <a:pPr marL="111552" lvl="1">
              <a:spcBef>
                <a:spcPct val="20000"/>
              </a:spcBef>
              <a:buClr>
                <a:schemeClr val="accent2"/>
              </a:buClr>
            </a:pPr>
            <a:r>
              <a:rPr lang="en-US" dirty="0" smtClean="0"/>
              <a:t>- Intended use</a:t>
            </a:r>
          </a:p>
          <a:p>
            <a:pPr marL="111552" lvl="1">
              <a:spcBef>
                <a:spcPct val="20000"/>
              </a:spcBef>
              <a:buClr>
                <a:schemeClr val="accent2"/>
              </a:buClr>
            </a:pPr>
            <a:r>
              <a:rPr lang="en-US" dirty="0" smtClean="0"/>
              <a:t>- Datasets used</a:t>
            </a:r>
          </a:p>
          <a:p>
            <a:pPr marL="111552" lvl="1">
              <a:spcBef>
                <a:spcPct val="20000"/>
              </a:spcBef>
              <a:buClr>
                <a:schemeClr val="accent2"/>
              </a:buClr>
            </a:pPr>
            <a:r>
              <a:rPr lang="en-US" dirty="0" smtClean="0"/>
              <a:t>- Visualization software tools used (IDL, </a:t>
            </a:r>
            <a:r>
              <a:rPr lang="en-US" dirty="0" err="1" smtClean="0"/>
              <a:t>McIDAS</a:t>
            </a:r>
            <a:r>
              <a:rPr lang="en-US" dirty="0" smtClean="0"/>
              <a:t>, other…) to visualize the products, intermediate products, diagnostic data, product performance measures, reference/”ground-truth” data, etc…  </a:t>
            </a:r>
          </a:p>
        </p:txBody>
      </p:sp>
      <p:sp>
        <p:nvSpPr>
          <p:cNvPr id="15974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charset="0"/>
              </a:defRPr>
            </a:lvl1pPr>
            <a:lvl2pPr marL="735298" indent="-282807" defTabSz="906553" eaLnBrk="0" hangingPunct="0">
              <a:defRPr sz="2000" b="1" i="1">
                <a:solidFill>
                  <a:schemeClr val="tx1"/>
                </a:solidFill>
                <a:latin typeface="Arial" charset="0"/>
              </a:defRPr>
            </a:lvl2pPr>
            <a:lvl3pPr marL="1131227" indent="-226245" defTabSz="906553" eaLnBrk="0" hangingPunct="0">
              <a:defRPr sz="2000" b="1" i="1">
                <a:solidFill>
                  <a:schemeClr val="tx1"/>
                </a:solidFill>
                <a:latin typeface="Arial" charset="0"/>
              </a:defRPr>
            </a:lvl3pPr>
            <a:lvl4pPr marL="1583718" indent="-226245" defTabSz="906553" eaLnBrk="0" hangingPunct="0">
              <a:defRPr sz="2000" b="1" i="1">
                <a:solidFill>
                  <a:schemeClr val="tx1"/>
                </a:solidFill>
                <a:latin typeface="Arial" charset="0"/>
              </a:defRPr>
            </a:lvl4pPr>
            <a:lvl5pPr marL="2036209" indent="-226245" defTabSz="906553" eaLnBrk="0" hangingPunct="0">
              <a:defRPr sz="2000" b="1" i="1">
                <a:solidFill>
                  <a:schemeClr val="tx1"/>
                </a:solidFill>
                <a:latin typeface="Arial" charset="0"/>
              </a:defRPr>
            </a:lvl5pPr>
            <a:lvl6pPr marL="2488700" indent="-226245" defTabSz="906553" eaLnBrk="0" fontAlgn="base" hangingPunct="0">
              <a:spcBef>
                <a:spcPct val="20000"/>
              </a:spcBef>
              <a:spcAft>
                <a:spcPct val="0"/>
              </a:spcAft>
              <a:defRPr sz="2000" b="1" i="1">
                <a:solidFill>
                  <a:schemeClr val="tx1"/>
                </a:solidFill>
                <a:latin typeface="Arial" charset="0"/>
              </a:defRPr>
            </a:lvl6pPr>
            <a:lvl7pPr marL="2941190" indent="-226245" defTabSz="906553" eaLnBrk="0" fontAlgn="base" hangingPunct="0">
              <a:spcBef>
                <a:spcPct val="20000"/>
              </a:spcBef>
              <a:spcAft>
                <a:spcPct val="0"/>
              </a:spcAft>
              <a:defRPr sz="2000" b="1" i="1">
                <a:solidFill>
                  <a:schemeClr val="tx1"/>
                </a:solidFill>
                <a:latin typeface="Arial" charset="0"/>
              </a:defRPr>
            </a:lvl7pPr>
            <a:lvl8pPr marL="3393681" indent="-226245" defTabSz="906553" eaLnBrk="0" fontAlgn="base" hangingPunct="0">
              <a:spcBef>
                <a:spcPct val="20000"/>
              </a:spcBef>
              <a:spcAft>
                <a:spcPct val="0"/>
              </a:spcAft>
              <a:defRPr sz="2000" b="1" i="1">
                <a:solidFill>
                  <a:schemeClr val="tx1"/>
                </a:solidFill>
                <a:latin typeface="Arial" charset="0"/>
              </a:defRPr>
            </a:lvl8pPr>
            <a:lvl9pPr marL="3846172" indent="-226245" defTabSz="906553" eaLnBrk="0" fontAlgn="base" hangingPunct="0">
              <a:spcBef>
                <a:spcPct val="20000"/>
              </a:spcBef>
              <a:spcAft>
                <a:spcPct val="0"/>
              </a:spcAft>
              <a:defRPr sz="2000" b="1" i="1">
                <a:solidFill>
                  <a:schemeClr val="tx1"/>
                </a:solidFill>
                <a:latin typeface="Arial" charset="0"/>
              </a:defRPr>
            </a:lvl9pPr>
          </a:lstStyle>
          <a:p>
            <a:pPr eaLnBrk="1" hangingPunct="1"/>
            <a:fld id="{FE9735FB-08AD-43BD-94C5-235EB2663DA6}" type="datetime1">
              <a:rPr lang="en-US" sz="1200" b="0" i="0">
                <a:solidFill>
                  <a:prstClr val="black"/>
                </a:solidFill>
              </a:rPr>
              <a:pPr eaLnBrk="1" hangingPunct="1"/>
              <a:t>4/18/2012</a:t>
            </a:fld>
            <a:endParaRPr lang="en-US" sz="1200" b="0" i="0">
              <a:solidFill>
                <a:prstClr val="black"/>
              </a:solidFill>
            </a:endParaRPr>
          </a:p>
        </p:txBody>
      </p:sp>
      <p:sp>
        <p:nvSpPr>
          <p:cNvPr id="1597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charset="0"/>
              </a:defRPr>
            </a:lvl1pPr>
            <a:lvl2pPr marL="735298" indent="-282807" defTabSz="906553" eaLnBrk="0" hangingPunct="0">
              <a:defRPr sz="2000" b="1" i="1">
                <a:solidFill>
                  <a:schemeClr val="tx1"/>
                </a:solidFill>
                <a:latin typeface="Arial" charset="0"/>
              </a:defRPr>
            </a:lvl2pPr>
            <a:lvl3pPr marL="1131227" indent="-226245" defTabSz="906553" eaLnBrk="0" hangingPunct="0">
              <a:defRPr sz="2000" b="1" i="1">
                <a:solidFill>
                  <a:schemeClr val="tx1"/>
                </a:solidFill>
                <a:latin typeface="Arial" charset="0"/>
              </a:defRPr>
            </a:lvl3pPr>
            <a:lvl4pPr marL="1583718" indent="-226245" defTabSz="906553" eaLnBrk="0" hangingPunct="0">
              <a:defRPr sz="2000" b="1" i="1">
                <a:solidFill>
                  <a:schemeClr val="tx1"/>
                </a:solidFill>
                <a:latin typeface="Arial" charset="0"/>
              </a:defRPr>
            </a:lvl4pPr>
            <a:lvl5pPr marL="2036209" indent="-226245" defTabSz="906553" eaLnBrk="0" hangingPunct="0">
              <a:defRPr sz="2000" b="1" i="1">
                <a:solidFill>
                  <a:schemeClr val="tx1"/>
                </a:solidFill>
                <a:latin typeface="Arial" charset="0"/>
              </a:defRPr>
            </a:lvl5pPr>
            <a:lvl6pPr marL="2488700" indent="-226245" defTabSz="906553" eaLnBrk="0" fontAlgn="base" hangingPunct="0">
              <a:spcBef>
                <a:spcPct val="20000"/>
              </a:spcBef>
              <a:spcAft>
                <a:spcPct val="0"/>
              </a:spcAft>
              <a:defRPr sz="2000" b="1" i="1">
                <a:solidFill>
                  <a:schemeClr val="tx1"/>
                </a:solidFill>
                <a:latin typeface="Arial" charset="0"/>
              </a:defRPr>
            </a:lvl6pPr>
            <a:lvl7pPr marL="2941190" indent="-226245" defTabSz="906553" eaLnBrk="0" fontAlgn="base" hangingPunct="0">
              <a:spcBef>
                <a:spcPct val="20000"/>
              </a:spcBef>
              <a:spcAft>
                <a:spcPct val="0"/>
              </a:spcAft>
              <a:defRPr sz="2000" b="1" i="1">
                <a:solidFill>
                  <a:schemeClr val="tx1"/>
                </a:solidFill>
                <a:latin typeface="Arial" charset="0"/>
              </a:defRPr>
            </a:lvl7pPr>
            <a:lvl8pPr marL="3393681" indent="-226245" defTabSz="906553" eaLnBrk="0" fontAlgn="base" hangingPunct="0">
              <a:spcBef>
                <a:spcPct val="20000"/>
              </a:spcBef>
              <a:spcAft>
                <a:spcPct val="0"/>
              </a:spcAft>
              <a:defRPr sz="2000" b="1" i="1">
                <a:solidFill>
                  <a:schemeClr val="tx1"/>
                </a:solidFill>
                <a:latin typeface="Arial" charset="0"/>
              </a:defRPr>
            </a:lvl8pPr>
            <a:lvl9pPr marL="3846172" indent="-226245" defTabSz="906553" eaLnBrk="0" fontAlgn="base" hangingPunct="0">
              <a:spcBef>
                <a:spcPct val="20000"/>
              </a:spcBef>
              <a:spcAft>
                <a:spcPct val="0"/>
              </a:spcAft>
              <a:defRPr sz="2000" b="1" i="1">
                <a:solidFill>
                  <a:schemeClr val="tx1"/>
                </a:solidFill>
                <a:latin typeface="Arial" charset="0"/>
              </a:defRPr>
            </a:lvl9pPr>
          </a:lstStyle>
          <a:p>
            <a:pPr eaLnBrk="1" hangingPunct="1"/>
            <a:fld id="{870F0BB5-4897-44DF-9C8F-7D244B4FB6D4}" type="slidenum">
              <a:rPr lang="en-US" sz="1200" b="0" i="0">
                <a:solidFill>
                  <a:prstClr val="black"/>
                </a:solidFill>
              </a:rPr>
              <a:pPr eaLnBrk="1" hangingPunct="1"/>
              <a:t>25</a:t>
            </a:fld>
            <a:endParaRPr lang="en-US" sz="1200" b="0" i="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Presentation Guidelines (soundings example):  Discuss the TPW algorithm, identify strengths and weaknesses, touch on Blended TPW and include </a:t>
            </a:r>
            <a:r>
              <a:rPr lang="en-US" dirty="0" err="1" smtClean="0"/>
              <a:t>CrIMMS</a:t>
            </a:r>
            <a:r>
              <a:rPr lang="en-US" dirty="0" smtClean="0"/>
              <a:t> products from JPSS if possible.</a:t>
            </a:r>
          </a:p>
          <a:p>
            <a:endParaRPr lang="en-US" dirty="0"/>
          </a:p>
        </p:txBody>
      </p:sp>
      <p:sp>
        <p:nvSpPr>
          <p:cNvPr id="4" name="Slide Number Placeholder 3"/>
          <p:cNvSpPr>
            <a:spLocks noGrp="1"/>
          </p:cNvSpPr>
          <p:nvPr>
            <p:ph type="sldNum" sz="quarter" idx="10"/>
          </p:nvPr>
        </p:nvSpPr>
        <p:spPr/>
        <p:txBody>
          <a:bodyPr/>
          <a:lstStyle/>
          <a:p>
            <a:fld id="{B19F9011-B744-4335-8638-BD8A34C2CECD}" type="slidenum">
              <a:rPr lang="zh-CN" altLang="en-US" smtClean="0">
                <a:solidFill>
                  <a:prstClr val="black"/>
                </a:solidFill>
              </a:rPr>
              <a:pPr/>
              <a:t>33</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85C02A-EFEB-4B76-A6F2-5AF909844848}"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VIIRS Long-wave IR Channels.</a:t>
            </a:r>
          </a:p>
        </p:txBody>
      </p:sp>
      <p:sp>
        <p:nvSpPr>
          <p:cNvPr id="1843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fld id="{8ABD1ECD-FF94-482C-B293-0A8C07F2E39C}" type="slidenum">
              <a:rPr lang="en-US" sz="1200">
                <a:latin typeface="Calibri" pitchFamily="1" charset="0"/>
              </a:rPr>
              <a:pPr eaLnBrk="1" hangingPunct="1"/>
              <a:t>40</a:t>
            </a:fld>
            <a:endParaRPr lang="en-US" sz="1200">
              <a:latin typeface="Calibri"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VIIRS Long-wave IR Channels.</a:t>
            </a:r>
          </a:p>
        </p:txBody>
      </p:sp>
      <p:sp>
        <p:nvSpPr>
          <p:cNvPr id="1843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fld id="{A55895FC-F63E-4E5F-A3C7-031730AE45F0}" type="slidenum">
              <a:rPr lang="en-US" sz="1200">
                <a:latin typeface="Calibri" pitchFamily="1" charset="0"/>
              </a:rPr>
              <a:pPr eaLnBrk="1" hangingPunct="1"/>
              <a:t>42</a:t>
            </a:fld>
            <a:endParaRPr lang="en-US" sz="1200">
              <a:latin typeface="Calibri"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VIIRS Long-wave IR Channels.</a:t>
            </a:r>
          </a:p>
        </p:txBody>
      </p:sp>
      <p:sp>
        <p:nvSpPr>
          <p:cNvPr id="1843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fld id="{254768F8-57DE-4E78-B6A6-DC186AC953FB}" type="slidenum">
              <a:rPr lang="en-US" sz="1200">
                <a:latin typeface="Calibri" pitchFamily="1" charset="0"/>
              </a:rPr>
              <a:pPr eaLnBrk="1" hangingPunct="1"/>
              <a:t>44</a:t>
            </a:fld>
            <a:endParaRPr lang="en-US" sz="1200">
              <a:latin typeface="Calibri" pitchFamily="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20000"/>
              </a:lnSpc>
              <a:spcBef>
                <a:spcPts val="0"/>
              </a:spcBef>
              <a:buFont typeface="Arial" charset="0"/>
              <a:buNone/>
              <a:defRPr/>
            </a:pPr>
            <a:r>
              <a:rPr lang="en-US" sz="1200" b="1" dirty="0" smtClean="0">
                <a:solidFill>
                  <a:schemeClr val="accent2"/>
                </a:solidFill>
                <a:ea typeface="ＭＳ Ｐゴシック" pitchFamily="34" charset="-128"/>
              </a:rPr>
              <a:t>VIIRS2AWIPS implementation Team: David Hoese</a:t>
            </a:r>
            <a:r>
              <a:rPr lang="en-US" sz="1200" b="1" baseline="30000" dirty="0" smtClean="0">
                <a:solidFill>
                  <a:schemeClr val="accent2"/>
                </a:solidFill>
                <a:ea typeface="ＭＳ Ｐゴシック" pitchFamily="34" charset="-128"/>
              </a:rPr>
              <a:t>1</a:t>
            </a:r>
            <a:r>
              <a:rPr lang="en-US" sz="1200" b="1" dirty="0" smtClean="0">
                <a:solidFill>
                  <a:schemeClr val="accent2"/>
                </a:solidFill>
                <a:ea typeface="ＭＳ Ｐゴシック" pitchFamily="34" charset="-128"/>
              </a:rPr>
              <a:t>, William </a:t>
            </a:r>
            <a:r>
              <a:rPr lang="en-US" sz="1200" b="1" dirty="0" err="1" smtClean="0">
                <a:solidFill>
                  <a:schemeClr val="accent2"/>
                </a:solidFill>
                <a:ea typeface="ＭＳ Ｐゴシック" pitchFamily="34" charset="-128"/>
              </a:rPr>
              <a:t>Straka</a:t>
            </a:r>
            <a:r>
              <a:rPr lang="en-US" sz="1200" b="1" dirty="0" smtClean="0">
                <a:solidFill>
                  <a:schemeClr val="accent2"/>
                </a:solidFill>
                <a:ea typeface="ＭＳ Ｐゴシック" pitchFamily="34" charset="-128"/>
              </a:rPr>
              <a:t> III</a:t>
            </a:r>
            <a:r>
              <a:rPr lang="en-US" sz="1200" b="1" baseline="30000" dirty="0" smtClean="0">
                <a:solidFill>
                  <a:schemeClr val="accent2"/>
                </a:solidFill>
                <a:ea typeface="ＭＳ Ｐゴシック" pitchFamily="34" charset="-128"/>
              </a:rPr>
              <a:t>1</a:t>
            </a:r>
            <a:r>
              <a:rPr lang="en-US" sz="1200" b="1" dirty="0" smtClean="0">
                <a:solidFill>
                  <a:schemeClr val="accent2"/>
                </a:solidFill>
                <a:ea typeface="ＭＳ Ｐゴシック" pitchFamily="34" charset="-128"/>
              </a:rPr>
              <a:t>, Ray Garcia</a:t>
            </a:r>
            <a:r>
              <a:rPr lang="en-US" sz="1200" b="1" baseline="30000" dirty="0" smtClean="0">
                <a:solidFill>
                  <a:schemeClr val="accent2"/>
                </a:solidFill>
                <a:ea typeface="ＭＳ Ｐゴシック" pitchFamily="34" charset="-128"/>
              </a:rPr>
              <a:t>1</a:t>
            </a:r>
            <a:r>
              <a:rPr lang="en-US" sz="1200" b="1" baseline="-25000" dirty="0" smtClean="0">
                <a:solidFill>
                  <a:schemeClr val="accent2"/>
                </a:solidFill>
                <a:ea typeface="ＭＳ Ｐゴシック" pitchFamily="34" charset="-128"/>
              </a:rPr>
              <a:t>,</a:t>
            </a:r>
            <a:r>
              <a:rPr lang="en-US" sz="1200" b="1" dirty="0" smtClean="0">
                <a:solidFill>
                  <a:schemeClr val="accent2"/>
                </a:solidFill>
                <a:ea typeface="ＭＳ Ｐゴシック" pitchFamily="34" charset="-128"/>
              </a:rPr>
              <a:t> Kathy Strabala</a:t>
            </a:r>
            <a:r>
              <a:rPr lang="en-US" sz="1200" b="1" baseline="30000" dirty="0" smtClean="0">
                <a:solidFill>
                  <a:schemeClr val="accent2"/>
                </a:solidFill>
                <a:ea typeface="ＭＳ Ｐゴシック" pitchFamily="34" charset="-128"/>
              </a:rPr>
              <a:t>1</a:t>
            </a:r>
          </a:p>
          <a:p>
            <a:pPr eaLnBrk="1" hangingPunct="1">
              <a:lnSpc>
                <a:spcPct val="120000"/>
              </a:lnSpc>
              <a:spcBef>
                <a:spcPts val="0"/>
              </a:spcBef>
              <a:buFont typeface="Arial" charset="0"/>
              <a:buNone/>
              <a:defRPr/>
            </a:pPr>
            <a:endParaRPr lang="en-US" sz="1200" b="1" dirty="0" smtClean="0">
              <a:solidFill>
                <a:schemeClr val="accent2"/>
              </a:solidFill>
              <a:ea typeface="ＭＳ Ｐゴシック" pitchFamily="34" charset="-128"/>
            </a:endParaRPr>
          </a:p>
          <a:p>
            <a:pPr eaLnBrk="1" hangingPunct="1">
              <a:lnSpc>
                <a:spcPct val="120000"/>
              </a:lnSpc>
              <a:spcBef>
                <a:spcPts val="0"/>
              </a:spcBef>
              <a:buFont typeface="Arial" charset="0"/>
              <a:buNone/>
              <a:defRPr/>
            </a:pPr>
            <a:r>
              <a:rPr lang="en-US" sz="1200" b="1" dirty="0" smtClean="0">
                <a:solidFill>
                  <a:schemeClr val="accent2"/>
                </a:solidFill>
                <a:ea typeface="ＭＳ Ｐゴシック" pitchFamily="34" charset="-128"/>
              </a:rPr>
              <a:t>Rough Analysis and discussion provided by: William </a:t>
            </a:r>
            <a:r>
              <a:rPr lang="en-US" sz="1200" b="1" dirty="0" err="1" smtClean="0">
                <a:solidFill>
                  <a:schemeClr val="accent2"/>
                </a:solidFill>
                <a:ea typeface="ＭＳ Ｐゴシック" pitchFamily="34" charset="-128"/>
              </a:rPr>
              <a:t>Straka</a:t>
            </a:r>
            <a:r>
              <a:rPr lang="en-US" sz="1200" b="1" dirty="0" smtClean="0">
                <a:solidFill>
                  <a:schemeClr val="accent2"/>
                </a:solidFill>
                <a:ea typeface="ＭＳ Ｐゴシック" pitchFamily="34" charset="-128"/>
              </a:rPr>
              <a:t> III</a:t>
            </a:r>
            <a:r>
              <a:rPr lang="en-US" sz="1200" b="1" baseline="30000" dirty="0" smtClean="0">
                <a:solidFill>
                  <a:schemeClr val="accent2"/>
                </a:solidFill>
                <a:ea typeface="ＭＳ Ｐゴシック" pitchFamily="34" charset="-128"/>
              </a:rPr>
              <a:t>1</a:t>
            </a:r>
            <a:endParaRPr lang="en-US" sz="1200" b="1" dirty="0" smtClean="0">
              <a:solidFill>
                <a:schemeClr val="accent2"/>
              </a:solidFill>
              <a:ea typeface="ＭＳ Ｐゴシック" pitchFamily="34" charset="-128"/>
            </a:endParaRPr>
          </a:p>
          <a:p>
            <a:pPr eaLnBrk="1" hangingPunct="1">
              <a:lnSpc>
                <a:spcPct val="120000"/>
              </a:lnSpc>
              <a:spcBef>
                <a:spcPts val="0"/>
              </a:spcBef>
              <a:buFont typeface="Arial" charset="0"/>
              <a:buNone/>
              <a:defRPr/>
            </a:pPr>
            <a:endParaRPr lang="en-US" sz="1200" b="1" dirty="0" smtClean="0">
              <a:solidFill>
                <a:schemeClr val="accent2"/>
              </a:solidFill>
              <a:ea typeface="ＭＳ Ｐゴシック" pitchFamily="34" charset="-128"/>
            </a:endParaRPr>
          </a:p>
          <a:p>
            <a:pPr eaLnBrk="1" hangingPunct="1">
              <a:lnSpc>
                <a:spcPct val="120000"/>
              </a:lnSpc>
              <a:spcBef>
                <a:spcPts val="0"/>
              </a:spcBef>
              <a:buFont typeface="Arial" charset="0"/>
              <a:buNone/>
              <a:defRPr/>
            </a:pPr>
            <a:r>
              <a:rPr lang="en-US" sz="1050" b="1" dirty="0" smtClean="0">
                <a:solidFill>
                  <a:schemeClr val="accent2"/>
                </a:solidFill>
                <a:ea typeface="ＭＳ Ｐゴシック" pitchFamily="34" charset="-128"/>
              </a:rPr>
              <a:t>Special thanks to the NWS WFO the storm report websites used</a:t>
            </a:r>
            <a:endParaRPr lang="en-US" sz="1200" b="1" dirty="0" smtClean="0">
              <a:solidFill>
                <a:schemeClr val="accent2"/>
              </a:solidFill>
              <a:ea typeface="ＭＳ Ｐゴシック" pitchFamily="34" charset="-128"/>
            </a:endParaRPr>
          </a:p>
          <a:p>
            <a:pPr eaLnBrk="1" hangingPunct="1">
              <a:lnSpc>
                <a:spcPct val="120000"/>
              </a:lnSpc>
              <a:spcBef>
                <a:spcPts val="0"/>
              </a:spcBef>
              <a:buFont typeface="Arial" charset="0"/>
              <a:buNone/>
              <a:defRPr/>
            </a:pPr>
            <a:r>
              <a:rPr lang="en-US" sz="1200" b="1" baseline="30000" dirty="0" smtClean="0">
                <a:solidFill>
                  <a:schemeClr val="accent2"/>
                </a:solidFill>
                <a:ea typeface="ＭＳ Ｐゴシック" pitchFamily="34" charset="-128"/>
              </a:rPr>
              <a:t>1</a:t>
            </a:r>
            <a:r>
              <a:rPr lang="en-US" sz="1200" b="1" dirty="0" smtClean="0">
                <a:solidFill>
                  <a:schemeClr val="accent2"/>
                </a:solidFill>
                <a:ea typeface="ＭＳ Ｐゴシック" pitchFamily="34" charset="-128"/>
              </a:rPr>
              <a:t>SSEC/CIMSS</a:t>
            </a:r>
            <a:endParaRPr lang="en-US" sz="900" b="1" dirty="0" smtClean="0">
              <a:solidFill>
                <a:schemeClr val="accent2"/>
              </a:solidFill>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27A5D7DA-C58E-4AD3-B271-D64B9972326C}"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413297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2CB0A3D-9794-4140-AB90-EBBC7A114D83}" type="slidenum">
              <a:rPr lang="en-US" sz="1200">
                <a:solidFill>
                  <a:prstClr val="black"/>
                </a:solidFill>
              </a:rPr>
              <a:pPr eaLnBrk="1" hangingPunct="1"/>
              <a:t>57</a:t>
            </a:fld>
            <a:endParaRPr lang="en-US" sz="1200">
              <a:solidFill>
                <a:prstClr val="black"/>
              </a:solidFill>
            </a:endParaRPr>
          </a:p>
        </p:txBody>
      </p:sp>
      <p:sp>
        <p:nvSpPr>
          <p:cNvPr id="17411" name="Rectangle 2"/>
          <p:cNvSpPr>
            <a:spLocks noGrp="1" noRot="1" noChangeAspect="1" noChangeArrowheads="1" noTextEdit="1"/>
          </p:cNvSpPr>
          <p:nvPr>
            <p:ph type="sldImg"/>
          </p:nvPr>
        </p:nvSpPr>
        <p:spPr>
          <a:xfrm>
            <a:off x="1147763" y="687388"/>
            <a:ext cx="4567237" cy="3425825"/>
          </a:xfrm>
          <a:ln w="12700"/>
        </p:spPr>
      </p:sp>
      <p:sp>
        <p:nvSpPr>
          <p:cNvPr id="174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5" tIns="45343" rIns="90685" bIns="45343"/>
          <a:lstStyle/>
          <a:p>
            <a:pPr eaLnBrk="1" hangingPunct="1"/>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Presentation Guidelines (soundings example):  Discuss the TPW algorithm, identify strengths and weaknesses, touch on Blended TPW and include </a:t>
            </a:r>
            <a:r>
              <a:rPr lang="en-US" dirty="0" err="1" smtClean="0"/>
              <a:t>CrIMMS</a:t>
            </a:r>
            <a:r>
              <a:rPr lang="en-US" dirty="0" smtClean="0"/>
              <a:t> products from JPSS if possible.</a:t>
            </a:r>
          </a:p>
          <a:p>
            <a:endParaRPr lang="en-US" dirty="0"/>
          </a:p>
        </p:txBody>
      </p:sp>
      <p:sp>
        <p:nvSpPr>
          <p:cNvPr id="4" name="Slide Number Placeholder 3"/>
          <p:cNvSpPr>
            <a:spLocks noGrp="1"/>
          </p:cNvSpPr>
          <p:nvPr>
            <p:ph type="sldNum" sz="quarter" idx="10"/>
          </p:nvPr>
        </p:nvSpPr>
        <p:spPr/>
        <p:txBody>
          <a:bodyPr/>
          <a:lstStyle/>
          <a:p>
            <a:fld id="{B19F9011-B744-4335-8638-BD8A34C2CECD}" type="slidenum">
              <a:rPr lang="zh-CN" altLang="en-US" smtClean="0">
                <a:solidFill>
                  <a:prstClr val="black"/>
                </a:solidFill>
              </a:rPr>
              <a:pPr/>
              <a:t>2</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noTextEdit="1"/>
          </p:cNvSpPr>
          <p:nvPr>
            <p:ph type="sldImg"/>
          </p:nvPr>
        </p:nvSpPr>
        <p:spPr>
          <a:xfrm>
            <a:off x="1109663" y="674688"/>
            <a:ext cx="4554537" cy="3417887"/>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t>Provide a list of products and their specifications (spatial and temporal resolution, coverage). Include an example display(s) of your products.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5</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6</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427A221-E4AD-4944-9F4C-626E7C6C2C74}" type="slidenum">
              <a:rPr lang="en-US" smtClean="0"/>
              <a:t>17</a:t>
            </a:fld>
            <a:endParaRPr lang="en-US"/>
          </a:p>
        </p:txBody>
      </p:sp>
    </p:spTree>
    <p:extLst>
      <p:ext uri="{BB962C8B-B14F-4D97-AF65-F5344CB8AC3E}">
        <p14:creationId xmlns:p14="http://schemas.microsoft.com/office/powerpoint/2010/main" val="3792122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Preliminary.</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F427A221-E4AD-4944-9F4C-626E7C6C2C74}" type="slidenum">
              <a:rPr lang="en-US" smtClean="0"/>
              <a:t>18</a:t>
            </a:fld>
            <a:endParaRPr lang="en-US"/>
          </a:p>
        </p:txBody>
      </p:sp>
    </p:spTree>
    <p:extLst>
      <p:ext uri="{BB962C8B-B14F-4D97-AF65-F5344CB8AC3E}">
        <p14:creationId xmlns:p14="http://schemas.microsoft.com/office/powerpoint/2010/main" val="195657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Presentation Guidelines (soundings example):  Discuss the TPW algorithm, identify strengths and weaknesses, touch on Blended TPW and include </a:t>
            </a:r>
            <a:r>
              <a:rPr lang="en-US" dirty="0" err="1" smtClean="0"/>
              <a:t>CrIMMS</a:t>
            </a:r>
            <a:r>
              <a:rPr lang="en-US" dirty="0" smtClean="0"/>
              <a:t> products from JPSS if possible.</a:t>
            </a:r>
          </a:p>
          <a:p>
            <a:endParaRPr lang="en-US" dirty="0"/>
          </a:p>
        </p:txBody>
      </p:sp>
      <p:sp>
        <p:nvSpPr>
          <p:cNvPr id="4" name="Slide Number Placeholder 3"/>
          <p:cNvSpPr>
            <a:spLocks noGrp="1"/>
          </p:cNvSpPr>
          <p:nvPr>
            <p:ph type="sldNum" sz="quarter" idx="10"/>
          </p:nvPr>
        </p:nvSpPr>
        <p:spPr/>
        <p:txBody>
          <a:bodyPr/>
          <a:lstStyle/>
          <a:p>
            <a:fld id="{B19F9011-B744-4335-8638-BD8A34C2CECD}" type="slidenum">
              <a:rPr lang="zh-CN" altLang="en-US">
                <a:solidFill>
                  <a:prstClr val="black"/>
                </a:solidFill>
              </a:rPr>
              <a:pPr/>
              <a:t>19</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4B5EDB-FA33-40E8-B708-962E3817EF78}" type="slidenum">
              <a:rPr lang="en-US"/>
              <a:pPr eaLnBrk="1" hangingPunct="1"/>
              <a:t>22</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rPr>
              <a:t>ECMWF= European Center for Medium range Weather Forecasting</a:t>
            </a:r>
          </a:p>
          <a:p>
            <a:pPr eaLnBrk="1" hangingPunct="1"/>
            <a:r>
              <a:rPr lang="en-US" dirty="0" smtClean="0">
                <a:latin typeface="Arial" charset="0"/>
              </a:rPr>
              <a:t>SPS = Sensor Processing</a:t>
            </a:r>
            <a:r>
              <a:rPr lang="en-US" baseline="0" dirty="0" smtClean="0">
                <a:latin typeface="Arial" charset="0"/>
              </a:rPr>
              <a:t> Subsystem</a:t>
            </a:r>
          </a:p>
          <a:p>
            <a:pPr eaLnBrk="1" hangingPunct="1"/>
            <a:r>
              <a:rPr lang="en-US" baseline="0" dirty="0" smtClean="0">
                <a:latin typeface="Arial" charset="0"/>
              </a:rPr>
              <a:t>CIMSS = Cooperative Institute for Meteorological Satellite Studies</a:t>
            </a:r>
          </a:p>
          <a:p>
            <a:pPr eaLnBrk="1" hangingPunct="1"/>
            <a:r>
              <a:rPr lang="en-US" dirty="0" smtClean="0"/>
              <a:t>GSICS= Global Space-based Inter-Calibration System</a:t>
            </a:r>
          </a:p>
          <a:p>
            <a:pPr eaLnBrk="1" hangingPunct="1"/>
            <a:r>
              <a:rPr lang="en-US" dirty="0" smtClean="0">
                <a:latin typeface="Arial" charset="0"/>
              </a:rPr>
              <a:t>MTSAT = </a:t>
            </a:r>
            <a:r>
              <a:rPr lang="en-US" dirty="0" smtClean="0"/>
              <a:t>Multi-functional Transport Satellite</a:t>
            </a:r>
          </a:p>
          <a:p>
            <a:pPr eaLnBrk="1" hangingPunct="1"/>
            <a:r>
              <a:rPr lang="en-US" dirty="0" smtClean="0">
                <a:latin typeface="Arial" charset="0"/>
              </a:rPr>
              <a:t>GOES = Geostationary Operational Environmental Satellite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400362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36158315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07298CA-D178-4F31-A0CA-D85CC957003F}" type="slidenum">
              <a:rPr lang="en-US"/>
              <a:pPr>
                <a:defRPr/>
              </a:pPr>
              <a:t>‹#›</a:t>
            </a:fld>
            <a:endParaRPr lang="en-US"/>
          </a:p>
        </p:txBody>
      </p:sp>
    </p:spTree>
    <p:extLst>
      <p:ext uri="{BB962C8B-B14F-4D97-AF65-F5344CB8AC3E}">
        <p14:creationId xmlns:p14="http://schemas.microsoft.com/office/powerpoint/2010/main" val="42115575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4B12EAD-8F85-4C8F-8858-B998CA91434C}" type="slidenum">
              <a:rPr lang="en-US"/>
              <a:pPr>
                <a:defRPr/>
              </a:pPr>
              <a:t>‹#›</a:t>
            </a:fld>
            <a:endParaRPr lang="en-US"/>
          </a:p>
        </p:txBody>
      </p:sp>
    </p:spTree>
    <p:extLst>
      <p:ext uri="{BB962C8B-B14F-4D97-AF65-F5344CB8AC3E}">
        <p14:creationId xmlns:p14="http://schemas.microsoft.com/office/powerpoint/2010/main" val="26029224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18DB550-E3D1-43A7-AB19-1E9B32AB7611}" type="slidenum">
              <a:rPr lang="en-US"/>
              <a:pPr>
                <a:defRPr/>
              </a:pPr>
              <a:t>‹#›</a:t>
            </a:fld>
            <a:endParaRPr lang="en-US"/>
          </a:p>
        </p:txBody>
      </p:sp>
    </p:spTree>
    <p:extLst>
      <p:ext uri="{BB962C8B-B14F-4D97-AF65-F5344CB8AC3E}">
        <p14:creationId xmlns:p14="http://schemas.microsoft.com/office/powerpoint/2010/main" val="2674214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849D3DB6-9152-4D5D-A233-21A95B102DE8}" type="slidenum">
              <a:rPr lang="en-US"/>
              <a:pPr>
                <a:defRPr/>
              </a:pPr>
              <a:t>‹#›</a:t>
            </a:fld>
            <a:endParaRPr lang="en-US"/>
          </a:p>
        </p:txBody>
      </p:sp>
    </p:spTree>
    <p:extLst>
      <p:ext uri="{BB962C8B-B14F-4D97-AF65-F5344CB8AC3E}">
        <p14:creationId xmlns:p14="http://schemas.microsoft.com/office/powerpoint/2010/main" val="36628879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AF803DF-F419-4269-8B88-26A2B6F24AE0}" type="slidenum">
              <a:rPr lang="en-US"/>
              <a:pPr>
                <a:defRPr/>
              </a:pPr>
              <a:t>‹#›</a:t>
            </a:fld>
            <a:endParaRPr lang="en-US"/>
          </a:p>
        </p:txBody>
      </p:sp>
    </p:spTree>
    <p:extLst>
      <p:ext uri="{BB962C8B-B14F-4D97-AF65-F5344CB8AC3E}">
        <p14:creationId xmlns:p14="http://schemas.microsoft.com/office/powerpoint/2010/main" val="33151161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017CC08A-3254-48AD-B9D4-A9577F8856F3}" type="slidenum">
              <a:rPr lang="en-US"/>
              <a:pPr>
                <a:defRPr/>
              </a:pPr>
              <a:t>‹#›</a:t>
            </a:fld>
            <a:endParaRPr lang="en-US"/>
          </a:p>
        </p:txBody>
      </p:sp>
    </p:spTree>
    <p:extLst>
      <p:ext uri="{BB962C8B-B14F-4D97-AF65-F5344CB8AC3E}">
        <p14:creationId xmlns:p14="http://schemas.microsoft.com/office/powerpoint/2010/main" val="11229149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9E28315-0827-449E-9B15-38F8E02AE821}" type="slidenum">
              <a:rPr lang="en-US"/>
              <a:pPr>
                <a:defRPr/>
              </a:pPr>
              <a:t>‹#›</a:t>
            </a:fld>
            <a:endParaRPr lang="en-US"/>
          </a:p>
        </p:txBody>
      </p:sp>
    </p:spTree>
    <p:extLst>
      <p:ext uri="{BB962C8B-B14F-4D97-AF65-F5344CB8AC3E}">
        <p14:creationId xmlns:p14="http://schemas.microsoft.com/office/powerpoint/2010/main" val="12630118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561F1B0B-5B3A-4EB1-A006-252A93A81E2B}" type="slidenum">
              <a:rPr lang="en-US"/>
              <a:pPr>
                <a:defRPr/>
              </a:pPr>
              <a:t>‹#›</a:t>
            </a:fld>
            <a:endParaRPr lang="en-US"/>
          </a:p>
        </p:txBody>
      </p:sp>
    </p:spTree>
    <p:extLst>
      <p:ext uri="{BB962C8B-B14F-4D97-AF65-F5344CB8AC3E}">
        <p14:creationId xmlns:p14="http://schemas.microsoft.com/office/powerpoint/2010/main" val="41101845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0689F0D6-EEC9-4A1E-BECC-C75C6868D11C}" type="slidenum">
              <a:rPr lang="en-US"/>
              <a:pPr>
                <a:defRPr/>
              </a:pPr>
              <a:t>‹#›</a:t>
            </a:fld>
            <a:endParaRPr lang="en-US"/>
          </a:p>
        </p:txBody>
      </p:sp>
    </p:spTree>
    <p:extLst>
      <p:ext uri="{BB962C8B-B14F-4D97-AF65-F5344CB8AC3E}">
        <p14:creationId xmlns:p14="http://schemas.microsoft.com/office/powerpoint/2010/main" val="30776530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FB1C8A67-44F4-429F-8C24-5584244EC72C}" type="slidenum">
              <a:rPr lang="en-US"/>
              <a:pPr>
                <a:defRPr/>
              </a:pPr>
              <a:t>‹#›</a:t>
            </a:fld>
            <a:endParaRPr lang="en-US"/>
          </a:p>
        </p:txBody>
      </p:sp>
    </p:spTree>
    <p:extLst>
      <p:ext uri="{BB962C8B-B14F-4D97-AF65-F5344CB8AC3E}">
        <p14:creationId xmlns:p14="http://schemas.microsoft.com/office/powerpoint/2010/main" val="4003506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36383202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354F6826-3ABD-4BFA-A89A-3E7C0A8984F0}" type="slidenum">
              <a:rPr lang="en-US"/>
              <a:pPr>
                <a:defRPr/>
              </a:pPr>
              <a:t>‹#›</a:t>
            </a:fld>
            <a:endParaRPr lang="en-US"/>
          </a:p>
        </p:txBody>
      </p:sp>
    </p:spTree>
    <p:extLst>
      <p:ext uri="{BB962C8B-B14F-4D97-AF65-F5344CB8AC3E}">
        <p14:creationId xmlns:p14="http://schemas.microsoft.com/office/powerpoint/2010/main" val="34227047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BE7C7700-CBBC-4BEF-B0FC-F7DEEF809D9C}" type="slidenum">
              <a:rPr lang="en-US"/>
              <a:pPr>
                <a:defRPr/>
              </a:pPr>
              <a:t>‹#›</a:t>
            </a:fld>
            <a:endParaRPr lang="en-US"/>
          </a:p>
        </p:txBody>
      </p:sp>
    </p:spTree>
    <p:extLst>
      <p:ext uri="{BB962C8B-B14F-4D97-AF65-F5344CB8AC3E}">
        <p14:creationId xmlns:p14="http://schemas.microsoft.com/office/powerpoint/2010/main" val="714118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53C087A-68B2-4E62-A89E-6C3E7A50BE0A}" type="slidenum">
              <a:rPr lang="en-US"/>
              <a:pPr>
                <a:defRPr/>
              </a:pPr>
              <a:t>‹#›</a:t>
            </a:fld>
            <a:endParaRPr lang="en-US"/>
          </a:p>
        </p:txBody>
      </p:sp>
    </p:spTree>
    <p:extLst>
      <p:ext uri="{BB962C8B-B14F-4D97-AF65-F5344CB8AC3E}">
        <p14:creationId xmlns:p14="http://schemas.microsoft.com/office/powerpoint/2010/main" val="18496380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F5580567-BF6B-49EB-B680-0F855C2E5EDB}" type="slidenum">
              <a:rPr lang="en-US"/>
              <a:pPr>
                <a:defRPr/>
              </a:pPr>
              <a:t>‹#›</a:t>
            </a:fld>
            <a:endParaRPr lang="en-US"/>
          </a:p>
        </p:txBody>
      </p:sp>
    </p:spTree>
    <p:extLst>
      <p:ext uri="{BB962C8B-B14F-4D97-AF65-F5344CB8AC3E}">
        <p14:creationId xmlns:p14="http://schemas.microsoft.com/office/powerpoint/2010/main" val="34885979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b="1" i="1">
                <a:latin typeface="Arial" charset="0"/>
              </a:defRPr>
            </a:lvl1pPr>
          </a:lstStyle>
          <a:p>
            <a:pPr>
              <a:defRPr/>
            </a:pPr>
            <a:fld id="{CEB7F574-BA72-4EEB-963F-ABFA30341A0B}" type="slidenum">
              <a:rPr lang="en-US"/>
              <a:pPr>
                <a:defRPr/>
              </a:pPr>
              <a:t>‹#›</a:t>
            </a:fld>
            <a:endParaRPr lang="en-US"/>
          </a:p>
        </p:txBody>
      </p:sp>
    </p:spTree>
    <p:extLst>
      <p:ext uri="{BB962C8B-B14F-4D97-AF65-F5344CB8AC3E}">
        <p14:creationId xmlns:p14="http://schemas.microsoft.com/office/powerpoint/2010/main" val="30594351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b="1" i="1">
                <a:latin typeface="Arial" charset="0"/>
              </a:defRPr>
            </a:lvl1pPr>
          </a:lstStyle>
          <a:p>
            <a:pPr>
              <a:defRPr/>
            </a:pPr>
            <a:fld id="{F65072E3-A251-424A-8834-63F561920223}" type="slidenum">
              <a:rPr lang="en-US"/>
              <a:pPr>
                <a:defRPr/>
              </a:pPr>
              <a:t>‹#›</a:t>
            </a:fld>
            <a:endParaRPr lang="en-US"/>
          </a:p>
        </p:txBody>
      </p:sp>
    </p:spTree>
    <p:extLst>
      <p:ext uri="{BB962C8B-B14F-4D97-AF65-F5344CB8AC3E}">
        <p14:creationId xmlns:p14="http://schemas.microsoft.com/office/powerpoint/2010/main" val="15928687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b="1" i="1">
                <a:latin typeface="Arial" charset="0"/>
              </a:defRPr>
            </a:lvl1pPr>
          </a:lstStyle>
          <a:p>
            <a:pPr>
              <a:defRPr/>
            </a:pPr>
            <a:fld id="{D63CD2BB-D76B-42F3-A58F-E1E7A1A87CFB}" type="slidenum">
              <a:rPr lang="en-US"/>
              <a:pPr>
                <a:defRPr/>
              </a:pPr>
              <a:t>‹#›</a:t>
            </a:fld>
            <a:endParaRPr lang="en-US"/>
          </a:p>
        </p:txBody>
      </p:sp>
    </p:spTree>
    <p:extLst>
      <p:ext uri="{BB962C8B-B14F-4D97-AF65-F5344CB8AC3E}">
        <p14:creationId xmlns:p14="http://schemas.microsoft.com/office/powerpoint/2010/main" val="497971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0E05328C-43E3-412E-B58C-7285F3441775}" type="slidenum">
              <a:rPr lang="en-US"/>
              <a:pPr>
                <a:defRPr/>
              </a:pPr>
              <a:t>‹#›</a:t>
            </a:fld>
            <a:endParaRPr lang="en-US"/>
          </a:p>
        </p:txBody>
      </p:sp>
    </p:spTree>
    <p:extLst>
      <p:ext uri="{BB962C8B-B14F-4D97-AF65-F5344CB8AC3E}">
        <p14:creationId xmlns:p14="http://schemas.microsoft.com/office/powerpoint/2010/main" val="25665257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FE0C7BEE-C9CB-4E16-8749-B27C99995A06}" type="slidenum">
              <a:rPr lang="en-US"/>
              <a:pPr>
                <a:defRPr/>
              </a:pPr>
              <a:t>‹#›</a:t>
            </a:fld>
            <a:endParaRPr lang="en-US"/>
          </a:p>
        </p:txBody>
      </p:sp>
    </p:spTree>
    <p:extLst>
      <p:ext uri="{BB962C8B-B14F-4D97-AF65-F5344CB8AC3E}">
        <p14:creationId xmlns:p14="http://schemas.microsoft.com/office/powerpoint/2010/main" val="21468405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8DCCF7E-EAB7-4D96-B1EF-AECD78A1DDCF}" type="slidenum">
              <a:rPr lang="en-US"/>
              <a:pPr>
                <a:defRPr/>
              </a:pPr>
              <a:t>‹#›</a:t>
            </a:fld>
            <a:endParaRPr lang="en-US"/>
          </a:p>
        </p:txBody>
      </p:sp>
    </p:spTree>
    <p:extLst>
      <p:ext uri="{BB962C8B-B14F-4D97-AF65-F5344CB8AC3E}">
        <p14:creationId xmlns:p14="http://schemas.microsoft.com/office/powerpoint/2010/main" val="3313255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F1DF8FA5-9CD9-46AB-8B3A-532E9BFA4557}" type="slidenum">
              <a:rPr lang="en-US"/>
              <a:pPr/>
              <a:t>‹#›</a:t>
            </a:fld>
            <a:endParaRPr lang="en-US"/>
          </a:p>
        </p:txBody>
      </p:sp>
    </p:spTree>
    <p:extLst>
      <p:ext uri="{BB962C8B-B14F-4D97-AF65-F5344CB8AC3E}">
        <p14:creationId xmlns:p14="http://schemas.microsoft.com/office/powerpoint/2010/main" val="4334518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80667662-137E-4043-98FA-7EA23F6F35A6}" type="slidenum">
              <a:rPr lang="en-US"/>
              <a:pPr>
                <a:defRPr/>
              </a:pPr>
              <a:t>‹#›</a:t>
            </a:fld>
            <a:endParaRPr lang="en-US"/>
          </a:p>
        </p:txBody>
      </p:sp>
    </p:spTree>
    <p:extLst>
      <p:ext uri="{BB962C8B-B14F-4D97-AF65-F5344CB8AC3E}">
        <p14:creationId xmlns:p14="http://schemas.microsoft.com/office/powerpoint/2010/main" val="5159241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0E5311F7-C00E-4216-BB4A-9395AF24B58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31210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1EC2A3B-21D7-43C3-8EB5-35D6E48CDA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929660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15FB0F6D-C1D8-4E13-90C3-2351B50FD0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86583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397BED82-4833-4828-AE62-52AB650062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71031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BC47DCEB-4251-45B4-9D22-7471C6DF53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817256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DB305F76-8322-4393-92A6-A2B091A6F3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650395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BCF8E9C1-8FCD-43B8-AF9B-4D0DF2D486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389794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A03CE2F0-6E07-4204-B81A-419CD406AD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435005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8A4538C3-6FD0-45A4-905F-E74FD7B738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9003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90EC7318-C953-47CE-ACC2-8DBCF5848276}" type="slidenum">
              <a:rPr lang="en-US"/>
              <a:pPr/>
              <a:t>‹#›</a:t>
            </a:fld>
            <a:endParaRPr lang="en-US"/>
          </a:p>
        </p:txBody>
      </p:sp>
    </p:spTree>
    <p:extLst>
      <p:ext uri="{BB962C8B-B14F-4D97-AF65-F5344CB8AC3E}">
        <p14:creationId xmlns:p14="http://schemas.microsoft.com/office/powerpoint/2010/main" val="134516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AF33BC9-E71E-4566-9437-B033C9ED15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309653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A37828A3-61D4-45A5-A4A3-D1A16F77FF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3744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1663" cy="1139825"/>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2488" cy="466725"/>
          </a:xfrm>
        </p:spPr>
        <p:txBody>
          <a:bodyPr/>
          <a:lstStyle>
            <a:lvl1pPr>
              <a:defRPr/>
            </a:lvl1pPr>
          </a:lstStyle>
          <a:p>
            <a:pPr>
              <a:defRPr/>
            </a:pPr>
            <a:endParaRPr lang="en-GB">
              <a:solidFill>
                <a:srgbClr val="FFFFFF"/>
              </a:solidFill>
            </a:endParaRPr>
          </a:p>
        </p:txBody>
      </p:sp>
      <p:sp>
        <p:nvSpPr>
          <p:cNvPr id="4" name="Footer Placeholder 3"/>
          <p:cNvSpPr>
            <a:spLocks noGrp="1"/>
          </p:cNvSpPr>
          <p:nvPr>
            <p:ph type="ftr" idx="11"/>
          </p:nvPr>
        </p:nvSpPr>
        <p:spPr>
          <a:xfrm>
            <a:off x="3127375" y="6246813"/>
            <a:ext cx="2894013" cy="466725"/>
          </a:xfrm>
        </p:spPr>
        <p:txBody>
          <a:bodyPr/>
          <a:lstStyle>
            <a:lvl1pPr>
              <a:defRPr/>
            </a:lvl1pPr>
          </a:lstStyle>
          <a:p>
            <a:pPr>
              <a:defRPr/>
            </a:pPr>
            <a:endParaRPr lang="en-GB">
              <a:solidFill>
                <a:srgbClr val="FFFFFF"/>
              </a:solidFill>
            </a:endParaRPr>
          </a:p>
        </p:txBody>
      </p:sp>
      <p:sp>
        <p:nvSpPr>
          <p:cNvPr id="5" name="Slide Number Placeholder 4"/>
          <p:cNvSpPr>
            <a:spLocks noGrp="1"/>
          </p:cNvSpPr>
          <p:nvPr>
            <p:ph type="sldNum" idx="12"/>
          </p:nvPr>
        </p:nvSpPr>
        <p:spPr>
          <a:xfrm>
            <a:off x="6554788" y="6246813"/>
            <a:ext cx="2124075" cy="466725"/>
          </a:xfrm>
        </p:spPr>
        <p:txBody>
          <a:bodyPr/>
          <a:lstStyle>
            <a:lvl1pPr>
              <a:defRPr/>
            </a:lvl1pPr>
          </a:lstStyle>
          <a:p>
            <a:fld id="{DBE39D24-489B-4370-879C-EE82AE35EB8F}"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846878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7" name="Footer Placeholder 6"/>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9503A199-3729-4460-9945-C6BF0CA5EF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677150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2685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5900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1553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425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5153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39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A5793A58-04C7-4787-8A90-EAE09B96BB6B}" type="slidenum">
              <a:rPr lang="en-US"/>
              <a:pPr/>
              <a:t>‹#›</a:t>
            </a:fld>
            <a:endParaRPr lang="en-US"/>
          </a:p>
        </p:txBody>
      </p:sp>
    </p:spTree>
    <p:extLst>
      <p:ext uri="{BB962C8B-B14F-4D97-AF65-F5344CB8AC3E}">
        <p14:creationId xmlns:p14="http://schemas.microsoft.com/office/powerpoint/2010/main" val="20187480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3078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8669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1347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0874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C2FA7-D9B0-4000-9B71-2AA47637D629}"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E6DA2-C9E6-41FD-B92B-28FE47094B5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718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0414191F-EEAE-4959-80D7-666223C70144}" type="slidenum">
              <a:rPr lang="en-US"/>
              <a:pPr/>
              <a:t>‹#›</a:t>
            </a:fld>
            <a:endParaRPr lang="en-US"/>
          </a:p>
        </p:txBody>
      </p:sp>
    </p:spTree>
    <p:extLst>
      <p:ext uri="{BB962C8B-B14F-4D97-AF65-F5344CB8AC3E}">
        <p14:creationId xmlns:p14="http://schemas.microsoft.com/office/powerpoint/2010/main" val="175725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8" name="Rectangle 4"/>
          <p:cNvSpPr>
            <a:spLocks noGrp="1" noChangeArrowheads="1"/>
          </p:cNvSpPr>
          <p:nvPr>
            <p:ph type="sldNum" sz="quarter" idx="11"/>
          </p:nvPr>
        </p:nvSpPr>
        <p:spPr>
          <a:ln/>
        </p:spPr>
        <p:txBody>
          <a:bodyPr/>
          <a:lstStyle>
            <a:lvl1pPr>
              <a:defRPr/>
            </a:lvl1pPr>
          </a:lstStyle>
          <a:p>
            <a:fld id="{16FF7A18-68AE-4D40-AC90-E7B730C7CFB5}" type="slidenum">
              <a:rPr lang="en-US"/>
              <a:pPr/>
              <a:t>‹#›</a:t>
            </a:fld>
            <a:endParaRPr lang="en-US"/>
          </a:p>
        </p:txBody>
      </p:sp>
    </p:spTree>
    <p:extLst>
      <p:ext uri="{BB962C8B-B14F-4D97-AF65-F5344CB8AC3E}">
        <p14:creationId xmlns:p14="http://schemas.microsoft.com/office/powerpoint/2010/main" val="1612211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4" name="Rectangle 4"/>
          <p:cNvSpPr>
            <a:spLocks noGrp="1" noChangeArrowheads="1"/>
          </p:cNvSpPr>
          <p:nvPr>
            <p:ph type="sldNum" sz="quarter" idx="11"/>
          </p:nvPr>
        </p:nvSpPr>
        <p:spPr>
          <a:ln/>
        </p:spPr>
        <p:txBody>
          <a:bodyPr/>
          <a:lstStyle>
            <a:lvl1pPr>
              <a:defRPr/>
            </a:lvl1pPr>
          </a:lstStyle>
          <a:p>
            <a:fld id="{995876B1-840B-4A8E-9A43-9316429B958B}" type="slidenum">
              <a:rPr lang="en-US"/>
              <a:pPr/>
              <a:t>‹#›</a:t>
            </a:fld>
            <a:endParaRPr lang="en-US"/>
          </a:p>
        </p:txBody>
      </p:sp>
    </p:spTree>
    <p:extLst>
      <p:ext uri="{BB962C8B-B14F-4D97-AF65-F5344CB8AC3E}">
        <p14:creationId xmlns:p14="http://schemas.microsoft.com/office/powerpoint/2010/main" val="2182785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3" name="Rectangle 4"/>
          <p:cNvSpPr>
            <a:spLocks noGrp="1" noChangeArrowheads="1"/>
          </p:cNvSpPr>
          <p:nvPr>
            <p:ph type="sldNum" sz="quarter" idx="11"/>
          </p:nvPr>
        </p:nvSpPr>
        <p:spPr>
          <a:ln/>
        </p:spPr>
        <p:txBody>
          <a:bodyPr/>
          <a:lstStyle>
            <a:lvl1pPr>
              <a:defRPr/>
            </a:lvl1pPr>
          </a:lstStyle>
          <a:p>
            <a:fld id="{7AABD62C-3591-4A13-8A9E-8C4959DE8EB6}" type="slidenum">
              <a:rPr lang="en-US"/>
              <a:pPr/>
              <a:t>‹#›</a:t>
            </a:fld>
            <a:endParaRPr lang="en-US"/>
          </a:p>
        </p:txBody>
      </p:sp>
    </p:spTree>
    <p:extLst>
      <p:ext uri="{BB962C8B-B14F-4D97-AF65-F5344CB8AC3E}">
        <p14:creationId xmlns:p14="http://schemas.microsoft.com/office/powerpoint/2010/main" val="3404733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3B0763D1-3125-4F28-97CB-3E0293C8C5C9}" type="slidenum">
              <a:rPr lang="en-US"/>
              <a:pPr/>
              <a:t>‹#›</a:t>
            </a:fld>
            <a:endParaRPr lang="en-US"/>
          </a:p>
        </p:txBody>
      </p:sp>
    </p:spTree>
    <p:extLst>
      <p:ext uri="{BB962C8B-B14F-4D97-AF65-F5344CB8AC3E}">
        <p14:creationId xmlns:p14="http://schemas.microsoft.com/office/powerpoint/2010/main" val="362604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2009766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DFC597E6-86F0-4869-BB05-64EDDC7D0D2A}" type="slidenum">
              <a:rPr lang="en-US"/>
              <a:pPr/>
              <a:t>‹#›</a:t>
            </a:fld>
            <a:endParaRPr lang="en-US"/>
          </a:p>
        </p:txBody>
      </p:sp>
    </p:spTree>
    <p:extLst>
      <p:ext uri="{BB962C8B-B14F-4D97-AF65-F5344CB8AC3E}">
        <p14:creationId xmlns:p14="http://schemas.microsoft.com/office/powerpoint/2010/main" val="1912372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26329457-CC0D-4356-828F-D1A047B93CDB}" type="slidenum">
              <a:rPr lang="en-US"/>
              <a:pPr/>
              <a:t>‹#›</a:t>
            </a:fld>
            <a:endParaRPr lang="en-US"/>
          </a:p>
        </p:txBody>
      </p:sp>
    </p:spTree>
    <p:extLst>
      <p:ext uri="{BB962C8B-B14F-4D97-AF65-F5344CB8AC3E}">
        <p14:creationId xmlns:p14="http://schemas.microsoft.com/office/powerpoint/2010/main" val="1740559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434D0FF2-CEC7-438C-B215-5BC9B077C7AE}" type="slidenum">
              <a:rPr lang="en-US"/>
              <a:pPr/>
              <a:t>‹#›</a:t>
            </a:fld>
            <a:endParaRPr lang="en-US"/>
          </a:p>
        </p:txBody>
      </p:sp>
    </p:spTree>
    <p:extLst>
      <p:ext uri="{BB962C8B-B14F-4D97-AF65-F5344CB8AC3E}">
        <p14:creationId xmlns:p14="http://schemas.microsoft.com/office/powerpoint/2010/main" val="1673424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9F2E02C1-BEF9-45FF-91FC-1BDD38B649B1}" type="slidenum">
              <a:rPr lang="en-US"/>
              <a:pPr/>
              <a:t>‹#›</a:t>
            </a:fld>
            <a:endParaRPr lang="en-US"/>
          </a:p>
        </p:txBody>
      </p:sp>
    </p:spTree>
    <p:extLst>
      <p:ext uri="{BB962C8B-B14F-4D97-AF65-F5344CB8AC3E}">
        <p14:creationId xmlns:p14="http://schemas.microsoft.com/office/powerpoint/2010/main" val="544714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4C8C753B-70EA-43BF-845F-AC999291E560}" type="slidenum">
              <a:rPr lang="en-US"/>
              <a:pPr/>
              <a:t>‹#›</a:t>
            </a:fld>
            <a:endParaRPr lang="en-US"/>
          </a:p>
        </p:txBody>
      </p:sp>
    </p:spTree>
    <p:extLst>
      <p:ext uri="{BB962C8B-B14F-4D97-AF65-F5344CB8AC3E}">
        <p14:creationId xmlns:p14="http://schemas.microsoft.com/office/powerpoint/2010/main" val="1343297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46454C-1F76-47F2-8DAD-E89C9FE814AD}"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19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7C1F34-3309-4155-83A8-719A7068421B}"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634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ADFDD7-28AE-44E4-8240-E46AC571F94A}"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434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E2CD01-FC76-4E51-AE82-A69E7551BF3C}" type="datetime1">
              <a:rPr lang="en-US" smtClean="0">
                <a:solidFill>
                  <a:prstClr val="black">
                    <a:tint val="75000"/>
                  </a:prstClr>
                </a:solidFill>
              </a:rPr>
              <a:pPr/>
              <a:t>4/17/2012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239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30DC44-1856-498B-8A4D-22E9A593B737}" type="datetime1">
              <a:rPr lang="en-US" smtClean="0">
                <a:solidFill>
                  <a:prstClr val="black">
                    <a:tint val="75000"/>
                  </a:prstClr>
                </a:solidFill>
              </a:rPr>
              <a:pPr/>
              <a:t>4/17/2012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67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3C7938-B16F-45A3-844C-A83AE09EB18E}" type="datetimeFigureOut">
              <a:rPr lang="en-US" smtClean="0"/>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1537095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8111A-1979-4011-889F-9CB32BF1AD55}" type="datetime1">
              <a:rPr lang="en-US" smtClean="0">
                <a:solidFill>
                  <a:prstClr val="black">
                    <a:tint val="75000"/>
                  </a:prstClr>
                </a:solidFill>
              </a:rPr>
              <a:pPr/>
              <a:t>4/17/2012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880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EC6488-6521-4AEB-ABFC-8DC340AB6C53}" type="datetime1">
              <a:rPr lang="en-US" smtClean="0">
                <a:solidFill>
                  <a:prstClr val="black">
                    <a:tint val="75000"/>
                  </a:prstClr>
                </a:solidFill>
              </a:rPr>
              <a:pPr/>
              <a:t>4/17/2012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33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EE28A5-D92A-48E6-802F-746D9F812CCE}" type="datetime1">
              <a:rPr lang="en-US" smtClean="0">
                <a:solidFill>
                  <a:prstClr val="black">
                    <a:tint val="75000"/>
                  </a:prstClr>
                </a:solidFill>
              </a:rPr>
              <a:pPr/>
              <a:t>4/17/2012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56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B029C-47D2-4463-9D15-2CC5B1B0E90C}" type="datetime1">
              <a:rPr lang="en-US" smtClean="0">
                <a:solidFill>
                  <a:prstClr val="black">
                    <a:tint val="75000"/>
                  </a:prstClr>
                </a:solidFill>
              </a:rPr>
              <a:pPr/>
              <a:t>4/17/2012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779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E6FEA-B50C-47E8-BCDC-C987BC092E8C}"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519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945EB-A78D-40D9-94F1-23FCCF6AF592}"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151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1649CC33-12E2-478F-9889-80A732A212D3}" type="slidenum">
              <a:rPr lang="en-US"/>
              <a:pPr>
                <a:defRPr/>
              </a:pPr>
              <a:t>‹#›</a:t>
            </a:fld>
            <a:endParaRPr lang="en-US"/>
          </a:p>
        </p:txBody>
      </p:sp>
    </p:spTree>
    <p:extLst>
      <p:ext uri="{BB962C8B-B14F-4D97-AF65-F5344CB8AC3E}">
        <p14:creationId xmlns:p14="http://schemas.microsoft.com/office/powerpoint/2010/main" val="3761456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DE9A0172-2E9E-4E9E-8ADA-67F66BEE5CA1}" type="slidenum">
              <a:rPr lang="en-US"/>
              <a:pPr>
                <a:defRPr/>
              </a:pPr>
              <a:t>‹#›</a:t>
            </a:fld>
            <a:endParaRPr lang="en-US"/>
          </a:p>
        </p:txBody>
      </p:sp>
    </p:spTree>
    <p:extLst>
      <p:ext uri="{BB962C8B-B14F-4D97-AF65-F5344CB8AC3E}">
        <p14:creationId xmlns:p14="http://schemas.microsoft.com/office/powerpoint/2010/main" val="3379805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989822AF-95CD-4BC8-B7F0-4BBD0386D0B9}" type="slidenum">
              <a:rPr lang="en-US"/>
              <a:pPr>
                <a:defRPr/>
              </a:pPr>
              <a:t>‹#›</a:t>
            </a:fld>
            <a:endParaRPr lang="en-US"/>
          </a:p>
        </p:txBody>
      </p:sp>
    </p:spTree>
    <p:extLst>
      <p:ext uri="{BB962C8B-B14F-4D97-AF65-F5344CB8AC3E}">
        <p14:creationId xmlns:p14="http://schemas.microsoft.com/office/powerpoint/2010/main" val="1450857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E25DC5DE-A37B-4601-831A-2FCF4FFFD553}" type="slidenum">
              <a:rPr lang="en-US"/>
              <a:pPr>
                <a:defRPr/>
              </a:pPr>
              <a:t>‹#›</a:t>
            </a:fld>
            <a:endParaRPr lang="en-US"/>
          </a:p>
        </p:txBody>
      </p:sp>
    </p:spTree>
    <p:extLst>
      <p:ext uri="{BB962C8B-B14F-4D97-AF65-F5344CB8AC3E}">
        <p14:creationId xmlns:p14="http://schemas.microsoft.com/office/powerpoint/2010/main" val="299238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3C7938-B16F-45A3-844C-A83AE09EB18E}" type="datetimeFigureOut">
              <a:rPr lang="en-US" smtClean="0"/>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498688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8" name="Slide Number Placeholder 5"/>
          <p:cNvSpPr>
            <a:spLocks noGrp="1"/>
          </p:cNvSpPr>
          <p:nvPr>
            <p:ph type="sldNum" sz="quarter" idx="11"/>
          </p:nvPr>
        </p:nvSpPr>
        <p:spPr/>
        <p:txBody>
          <a:bodyPr/>
          <a:lstStyle>
            <a:lvl1pPr>
              <a:defRPr smtClean="0"/>
            </a:lvl1pPr>
          </a:lstStyle>
          <a:p>
            <a:pPr>
              <a:defRPr/>
            </a:pPr>
            <a:fld id="{11382C79-8CCF-4EA6-8560-102BE0E5EA55}" type="slidenum">
              <a:rPr lang="en-US"/>
              <a:pPr>
                <a:defRPr/>
              </a:pPr>
              <a:t>‹#›</a:t>
            </a:fld>
            <a:endParaRPr lang="en-US"/>
          </a:p>
        </p:txBody>
      </p:sp>
    </p:spTree>
    <p:extLst>
      <p:ext uri="{BB962C8B-B14F-4D97-AF65-F5344CB8AC3E}">
        <p14:creationId xmlns:p14="http://schemas.microsoft.com/office/powerpoint/2010/main" val="3760625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4" name="Slide Number Placeholder 5"/>
          <p:cNvSpPr>
            <a:spLocks noGrp="1"/>
          </p:cNvSpPr>
          <p:nvPr>
            <p:ph type="sldNum" sz="quarter" idx="11"/>
          </p:nvPr>
        </p:nvSpPr>
        <p:spPr/>
        <p:txBody>
          <a:bodyPr/>
          <a:lstStyle>
            <a:lvl1pPr>
              <a:defRPr smtClean="0"/>
            </a:lvl1pPr>
          </a:lstStyle>
          <a:p>
            <a:pPr>
              <a:defRPr/>
            </a:pPr>
            <a:fld id="{31D74AEF-4EEE-44E5-8C08-62B25BFED6AA}" type="slidenum">
              <a:rPr lang="en-US"/>
              <a:pPr>
                <a:defRPr/>
              </a:pPr>
              <a:t>‹#›</a:t>
            </a:fld>
            <a:endParaRPr lang="en-US"/>
          </a:p>
        </p:txBody>
      </p:sp>
    </p:spTree>
    <p:extLst>
      <p:ext uri="{BB962C8B-B14F-4D97-AF65-F5344CB8AC3E}">
        <p14:creationId xmlns:p14="http://schemas.microsoft.com/office/powerpoint/2010/main" val="3396791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3" name="Slide Number Placeholder 5"/>
          <p:cNvSpPr>
            <a:spLocks noGrp="1"/>
          </p:cNvSpPr>
          <p:nvPr>
            <p:ph type="sldNum" sz="quarter" idx="11"/>
          </p:nvPr>
        </p:nvSpPr>
        <p:spPr/>
        <p:txBody>
          <a:bodyPr/>
          <a:lstStyle>
            <a:lvl1pPr>
              <a:defRPr smtClean="0"/>
            </a:lvl1pPr>
          </a:lstStyle>
          <a:p>
            <a:pPr>
              <a:defRPr/>
            </a:pPr>
            <a:fld id="{2FDB5D7D-07C1-4C6F-ABFC-6D33C911D046}" type="slidenum">
              <a:rPr lang="en-US"/>
              <a:pPr>
                <a:defRPr/>
              </a:pPr>
              <a:t>‹#›</a:t>
            </a:fld>
            <a:endParaRPr lang="en-US"/>
          </a:p>
        </p:txBody>
      </p:sp>
    </p:spTree>
    <p:extLst>
      <p:ext uri="{BB962C8B-B14F-4D97-AF65-F5344CB8AC3E}">
        <p14:creationId xmlns:p14="http://schemas.microsoft.com/office/powerpoint/2010/main" val="3334598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466F9F50-3CCE-422B-8084-D37937745D37}" type="slidenum">
              <a:rPr lang="en-US"/>
              <a:pPr>
                <a:defRPr/>
              </a:pPr>
              <a:t>‹#›</a:t>
            </a:fld>
            <a:endParaRPr lang="en-US"/>
          </a:p>
        </p:txBody>
      </p:sp>
    </p:spTree>
    <p:extLst>
      <p:ext uri="{BB962C8B-B14F-4D97-AF65-F5344CB8AC3E}">
        <p14:creationId xmlns:p14="http://schemas.microsoft.com/office/powerpoint/2010/main" val="377120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B1A7C065-BA85-43B8-A9C7-BB8429AFB85A}" type="slidenum">
              <a:rPr lang="en-US"/>
              <a:pPr>
                <a:defRPr/>
              </a:pPr>
              <a:t>‹#›</a:t>
            </a:fld>
            <a:endParaRPr lang="en-US"/>
          </a:p>
        </p:txBody>
      </p:sp>
    </p:spTree>
    <p:extLst>
      <p:ext uri="{BB962C8B-B14F-4D97-AF65-F5344CB8AC3E}">
        <p14:creationId xmlns:p14="http://schemas.microsoft.com/office/powerpoint/2010/main" val="3061472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566EA1BD-DB2B-410F-912F-E49DF91A5E79}" type="slidenum">
              <a:rPr lang="en-US"/>
              <a:pPr>
                <a:defRPr/>
              </a:pPr>
              <a:t>‹#›</a:t>
            </a:fld>
            <a:endParaRPr lang="en-US"/>
          </a:p>
        </p:txBody>
      </p:sp>
    </p:spTree>
    <p:extLst>
      <p:ext uri="{BB962C8B-B14F-4D97-AF65-F5344CB8AC3E}">
        <p14:creationId xmlns:p14="http://schemas.microsoft.com/office/powerpoint/2010/main" val="2694808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4CB6B27E-88F7-4E62-84AC-28AF1CC583DA}" type="slidenum">
              <a:rPr lang="en-US"/>
              <a:pPr>
                <a:defRPr/>
              </a:pPr>
              <a:t>‹#›</a:t>
            </a:fld>
            <a:endParaRPr lang="en-US"/>
          </a:p>
        </p:txBody>
      </p:sp>
    </p:spTree>
    <p:extLst>
      <p:ext uri="{BB962C8B-B14F-4D97-AF65-F5344CB8AC3E}">
        <p14:creationId xmlns:p14="http://schemas.microsoft.com/office/powerpoint/2010/main" val="2396267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FC1101D4-FF20-4B44-8465-40B126CC3A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1787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B21BD2A2-83CE-4E7D-9E5D-0B5742ADFE07}" type="datetime1">
              <a:rPr lang="en-US">
                <a:solidFill>
                  <a:prstClr val="black"/>
                </a:solidFill>
              </a:rPr>
              <a:pPr defTabSz="457200">
                <a:defRPr/>
              </a:pPr>
              <a:t>4/17/2012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B5EEE42B-A5AB-4175-B97C-413BC1A534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5286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3E52F96C-DC01-4DA8-950B-83E9B9130967}" type="datetime1">
              <a:rPr lang="en-US">
                <a:solidFill>
                  <a:prstClr val="black"/>
                </a:solidFill>
              </a:rPr>
              <a:pPr defTabSz="457200">
                <a:defRPr/>
              </a:pPr>
              <a:t>4/17/2012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B4A5EA85-61D6-4B4A-956C-898D6D4A9A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754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3C7938-B16F-45A3-844C-A83AE09EB18E}" type="datetimeFigureOut">
              <a:rPr lang="en-US" smtClean="0"/>
              <a:t>4/17/2012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205354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64E50F4F-BA5F-4E13-A85C-259FDC3C99F2}" type="datetime1">
              <a:rPr lang="en-US">
                <a:solidFill>
                  <a:prstClr val="black"/>
                </a:solidFill>
              </a:rPr>
              <a:pPr defTabSz="457200">
                <a:defRPr/>
              </a:pPr>
              <a:t>4/17/2012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6FF7BF-3006-44F3-9CBA-714A68863E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4549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307A184C-474E-49D6-BECA-8963DC37F628}" type="datetime1">
              <a:rPr lang="en-US">
                <a:solidFill>
                  <a:prstClr val="black"/>
                </a:solidFill>
              </a:rPr>
              <a:pPr defTabSz="457200">
                <a:defRPr/>
              </a:pPr>
              <a:t>4/17/2012</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A690FC8B-8E10-4839-813C-805BC058C5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4065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CE94BCFC-97E9-4DBA-A1F8-D9537FA0940A}" type="datetime1">
              <a:rPr lang="en-US">
                <a:solidFill>
                  <a:prstClr val="black"/>
                </a:solidFill>
              </a:rPr>
              <a:pPr defTabSz="457200">
                <a:defRPr/>
              </a:pPr>
              <a:t>4/17/2012</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19BB4362-8333-4AC2-95E0-B1142FCB350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0559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3230A028-680E-4A22-A279-ED4DD9E3C524}" type="datetime1">
              <a:rPr lang="en-US">
                <a:solidFill>
                  <a:prstClr val="black"/>
                </a:solidFill>
              </a:rPr>
              <a:pPr defTabSz="457200">
                <a:defRPr/>
              </a:pPr>
              <a:t>4/17/2012</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21C3E1DD-9036-4286-AB81-1EACBAD51E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8752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25E13E21-606F-4E12-81DF-2969D603B6B8}" type="datetime1">
              <a:rPr lang="en-US">
                <a:solidFill>
                  <a:prstClr val="black"/>
                </a:solidFill>
              </a:rPr>
              <a:pPr defTabSz="457200">
                <a:defRPr/>
              </a:pPr>
              <a:t>4/17/2012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E3BCE422-5C79-45C2-9DE9-68C0F43701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8266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5C845DEB-4C5D-4237-B27F-5ACF7F10781A}" type="datetime1">
              <a:rPr lang="en-US">
                <a:solidFill>
                  <a:prstClr val="black"/>
                </a:solidFill>
              </a:rPr>
              <a:pPr defTabSz="457200">
                <a:defRPr/>
              </a:pPr>
              <a:t>4/17/2012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1F2DE61-740C-45F1-A682-D3A0343F01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0607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55EDFB0B-153B-48CD-9BCE-FC0D5F348F33}" type="datetime1">
              <a:rPr lang="en-US">
                <a:solidFill>
                  <a:prstClr val="black"/>
                </a:solidFill>
              </a:rPr>
              <a:pPr defTabSz="457200">
                <a:defRPr/>
              </a:pPr>
              <a:t>4/17/2012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916B55D0-630B-4248-985E-C99CEBC394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7398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fld id="{51356AF0-BB88-4BB5-AAC2-F1BB27703525}" type="datetime1">
              <a:rPr lang="en-US">
                <a:solidFill>
                  <a:prstClr val="black"/>
                </a:solidFill>
              </a:rPr>
              <a:pPr defTabSz="457200">
                <a:defRPr/>
              </a:pPr>
              <a:t>4/17/2012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FCEDB887-AE13-491F-9371-75DF30D6E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26644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ea typeface="ＭＳ Ｐゴシック" pitchFamily="34" charset="-128"/>
                <a:cs typeface="+mn-cs"/>
              </a:defRPr>
            </a:lvl1pPr>
          </a:lstStyle>
          <a:p>
            <a:pPr defTabSz="457200" fontAlgn="base">
              <a:spcBef>
                <a:spcPct val="0"/>
              </a:spcBef>
              <a:spcAft>
                <a:spcPct val="0"/>
              </a:spcAft>
              <a:defRPr/>
            </a:pPr>
            <a:r>
              <a:rPr lang="en-US">
                <a:solidFill>
                  <a:prstClr val="black"/>
                </a:solidFill>
                <a:latin typeface="Arial" pitchFamily="84" charset="0"/>
              </a:rPr>
              <a:t>92</a:t>
            </a:r>
            <a:r>
              <a:rPr lang="en-US" baseline="30000">
                <a:solidFill>
                  <a:prstClr val="black"/>
                </a:solidFill>
                <a:latin typeface="Arial" pitchFamily="84" charset="0"/>
              </a:rPr>
              <a:t>nd</a:t>
            </a:r>
            <a:r>
              <a:rPr lang="en-US">
                <a:solidFill>
                  <a:prstClr val="black"/>
                </a:solidFill>
                <a:latin typeface="Arial" pitchFamily="84" charset="0"/>
              </a:rPr>
              <a:t> AMS General Conference, Satellite Meteorology Conference</a:t>
            </a:r>
          </a:p>
          <a:p>
            <a:pPr defTabSz="457200" fontAlgn="base">
              <a:spcBef>
                <a:spcPct val="0"/>
              </a:spcBef>
              <a:spcAft>
                <a:spcPct val="0"/>
              </a:spcAft>
              <a:defRPr/>
            </a:pPr>
            <a:r>
              <a:rPr lang="en-US">
                <a:solidFill>
                  <a:prstClr val="black"/>
                </a:solidFill>
                <a:latin typeface="Arial" pitchFamily="84" charset="0"/>
              </a:rPr>
              <a:t>January 23-27, New Orleans, LA</a:t>
            </a:r>
          </a:p>
        </p:txBody>
      </p:sp>
      <p:sp>
        <p:nvSpPr>
          <p:cNvPr id="5" name="Slide Number Placeholder 5"/>
          <p:cNvSpPr>
            <a:spLocks noGrp="1"/>
          </p:cNvSpPr>
          <p:nvPr>
            <p:ph type="sldNum" sz="quarter" idx="11"/>
          </p:nvPr>
        </p:nvSpPr>
        <p:spPr/>
        <p:txBody>
          <a:bodyPr/>
          <a:lstStyle>
            <a:lvl1pPr>
              <a:defRPr/>
            </a:lvl1pPr>
          </a:lstStyle>
          <a:p>
            <a:fld id="{B923A74C-6473-CF4A-ADED-D8F4AB840C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774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76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3C7938-B16F-45A3-844C-A83AE09EB18E}" type="datetimeFigureOut">
              <a:rPr lang="en-US" smtClean="0"/>
              <a:t>4/17/2012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179370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8467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1260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719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88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855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256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40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428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947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550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3C7938-B16F-45A3-844C-A83AE09EB18E}" type="datetimeFigureOut">
              <a:rPr lang="en-US" smtClean="0"/>
              <a:t>4/17/2012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32889797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1796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595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1649CC33-12E2-478F-9889-80A732A212D3}" type="slidenum">
              <a:rPr lang="en-US"/>
              <a:pPr>
                <a:defRPr/>
              </a:pPr>
              <a:t>‹#›</a:t>
            </a:fld>
            <a:endParaRPr lang="en-US"/>
          </a:p>
        </p:txBody>
      </p:sp>
    </p:spTree>
    <p:extLst>
      <p:ext uri="{BB962C8B-B14F-4D97-AF65-F5344CB8AC3E}">
        <p14:creationId xmlns:p14="http://schemas.microsoft.com/office/powerpoint/2010/main" val="3131263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DE9A0172-2E9E-4E9E-8ADA-67F66BEE5CA1}" type="slidenum">
              <a:rPr lang="en-US"/>
              <a:pPr>
                <a:defRPr/>
              </a:pPr>
              <a:t>‹#›</a:t>
            </a:fld>
            <a:endParaRPr lang="en-US"/>
          </a:p>
        </p:txBody>
      </p:sp>
    </p:spTree>
    <p:extLst>
      <p:ext uri="{BB962C8B-B14F-4D97-AF65-F5344CB8AC3E}">
        <p14:creationId xmlns:p14="http://schemas.microsoft.com/office/powerpoint/2010/main" val="40870331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989822AF-95CD-4BC8-B7F0-4BBD0386D0B9}" type="slidenum">
              <a:rPr lang="en-US"/>
              <a:pPr>
                <a:defRPr/>
              </a:pPr>
              <a:t>‹#›</a:t>
            </a:fld>
            <a:endParaRPr lang="en-US"/>
          </a:p>
        </p:txBody>
      </p:sp>
    </p:spTree>
    <p:extLst>
      <p:ext uri="{BB962C8B-B14F-4D97-AF65-F5344CB8AC3E}">
        <p14:creationId xmlns:p14="http://schemas.microsoft.com/office/powerpoint/2010/main" val="99619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E25DC5DE-A37B-4601-831A-2FCF4FFFD553}" type="slidenum">
              <a:rPr lang="en-US"/>
              <a:pPr>
                <a:defRPr/>
              </a:pPr>
              <a:t>‹#›</a:t>
            </a:fld>
            <a:endParaRPr lang="en-US"/>
          </a:p>
        </p:txBody>
      </p:sp>
    </p:spTree>
    <p:extLst>
      <p:ext uri="{BB962C8B-B14F-4D97-AF65-F5344CB8AC3E}">
        <p14:creationId xmlns:p14="http://schemas.microsoft.com/office/powerpoint/2010/main" val="3798336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8" name="Slide Number Placeholder 5"/>
          <p:cNvSpPr>
            <a:spLocks noGrp="1"/>
          </p:cNvSpPr>
          <p:nvPr>
            <p:ph type="sldNum" sz="quarter" idx="11"/>
          </p:nvPr>
        </p:nvSpPr>
        <p:spPr/>
        <p:txBody>
          <a:bodyPr/>
          <a:lstStyle>
            <a:lvl1pPr>
              <a:defRPr smtClean="0"/>
            </a:lvl1pPr>
          </a:lstStyle>
          <a:p>
            <a:pPr>
              <a:defRPr/>
            </a:pPr>
            <a:fld id="{11382C79-8CCF-4EA6-8560-102BE0E5EA55}" type="slidenum">
              <a:rPr lang="en-US"/>
              <a:pPr>
                <a:defRPr/>
              </a:pPr>
              <a:t>‹#›</a:t>
            </a:fld>
            <a:endParaRPr lang="en-US"/>
          </a:p>
        </p:txBody>
      </p:sp>
    </p:spTree>
    <p:extLst>
      <p:ext uri="{BB962C8B-B14F-4D97-AF65-F5344CB8AC3E}">
        <p14:creationId xmlns:p14="http://schemas.microsoft.com/office/powerpoint/2010/main" val="3775712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4" name="Slide Number Placeholder 5"/>
          <p:cNvSpPr>
            <a:spLocks noGrp="1"/>
          </p:cNvSpPr>
          <p:nvPr>
            <p:ph type="sldNum" sz="quarter" idx="11"/>
          </p:nvPr>
        </p:nvSpPr>
        <p:spPr/>
        <p:txBody>
          <a:bodyPr/>
          <a:lstStyle>
            <a:lvl1pPr>
              <a:defRPr smtClean="0"/>
            </a:lvl1pPr>
          </a:lstStyle>
          <a:p>
            <a:pPr>
              <a:defRPr/>
            </a:pPr>
            <a:fld id="{31D74AEF-4EEE-44E5-8C08-62B25BFED6AA}" type="slidenum">
              <a:rPr lang="en-US"/>
              <a:pPr>
                <a:defRPr/>
              </a:pPr>
              <a:t>‹#›</a:t>
            </a:fld>
            <a:endParaRPr lang="en-US"/>
          </a:p>
        </p:txBody>
      </p:sp>
    </p:spTree>
    <p:extLst>
      <p:ext uri="{BB962C8B-B14F-4D97-AF65-F5344CB8AC3E}">
        <p14:creationId xmlns:p14="http://schemas.microsoft.com/office/powerpoint/2010/main" val="2327303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3" name="Slide Number Placeholder 5"/>
          <p:cNvSpPr>
            <a:spLocks noGrp="1"/>
          </p:cNvSpPr>
          <p:nvPr>
            <p:ph type="sldNum" sz="quarter" idx="11"/>
          </p:nvPr>
        </p:nvSpPr>
        <p:spPr/>
        <p:txBody>
          <a:bodyPr/>
          <a:lstStyle>
            <a:lvl1pPr>
              <a:defRPr smtClean="0"/>
            </a:lvl1pPr>
          </a:lstStyle>
          <a:p>
            <a:pPr>
              <a:defRPr/>
            </a:pPr>
            <a:fld id="{2FDB5D7D-07C1-4C6F-ABFC-6D33C911D046}" type="slidenum">
              <a:rPr lang="en-US"/>
              <a:pPr>
                <a:defRPr/>
              </a:pPr>
              <a:t>‹#›</a:t>
            </a:fld>
            <a:endParaRPr lang="en-US"/>
          </a:p>
        </p:txBody>
      </p:sp>
    </p:spTree>
    <p:extLst>
      <p:ext uri="{BB962C8B-B14F-4D97-AF65-F5344CB8AC3E}">
        <p14:creationId xmlns:p14="http://schemas.microsoft.com/office/powerpoint/2010/main" val="1424650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466F9F50-3CCE-422B-8084-D37937745D37}" type="slidenum">
              <a:rPr lang="en-US"/>
              <a:pPr>
                <a:defRPr/>
              </a:pPr>
              <a:t>‹#›</a:t>
            </a:fld>
            <a:endParaRPr lang="en-US"/>
          </a:p>
        </p:txBody>
      </p:sp>
    </p:spTree>
    <p:extLst>
      <p:ext uri="{BB962C8B-B14F-4D97-AF65-F5344CB8AC3E}">
        <p14:creationId xmlns:p14="http://schemas.microsoft.com/office/powerpoint/2010/main" val="357367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3C7938-B16F-45A3-844C-A83AE09EB18E}" type="datetimeFigureOut">
              <a:rPr lang="en-US" smtClean="0"/>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293188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6" name="Slide Number Placeholder 5"/>
          <p:cNvSpPr>
            <a:spLocks noGrp="1"/>
          </p:cNvSpPr>
          <p:nvPr>
            <p:ph type="sldNum" sz="quarter" idx="11"/>
          </p:nvPr>
        </p:nvSpPr>
        <p:spPr/>
        <p:txBody>
          <a:bodyPr/>
          <a:lstStyle>
            <a:lvl1pPr>
              <a:defRPr smtClean="0"/>
            </a:lvl1pPr>
          </a:lstStyle>
          <a:p>
            <a:pPr>
              <a:defRPr/>
            </a:pPr>
            <a:fld id="{B1A7C065-BA85-43B8-A9C7-BB8429AFB85A}" type="slidenum">
              <a:rPr lang="en-US"/>
              <a:pPr>
                <a:defRPr/>
              </a:pPr>
              <a:t>‹#›</a:t>
            </a:fld>
            <a:endParaRPr lang="en-US"/>
          </a:p>
        </p:txBody>
      </p:sp>
    </p:spTree>
    <p:extLst>
      <p:ext uri="{BB962C8B-B14F-4D97-AF65-F5344CB8AC3E}">
        <p14:creationId xmlns:p14="http://schemas.microsoft.com/office/powerpoint/2010/main" val="175388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566EA1BD-DB2B-410F-912F-E49DF91A5E79}" type="slidenum">
              <a:rPr lang="en-US"/>
              <a:pPr>
                <a:defRPr/>
              </a:pPr>
              <a:t>‹#›</a:t>
            </a:fld>
            <a:endParaRPr lang="en-US"/>
          </a:p>
        </p:txBody>
      </p:sp>
    </p:spTree>
    <p:extLst>
      <p:ext uri="{BB962C8B-B14F-4D97-AF65-F5344CB8AC3E}">
        <p14:creationId xmlns:p14="http://schemas.microsoft.com/office/powerpoint/2010/main" val="24037888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atin typeface="Arial" charset="0"/>
                <a:ea typeface="ＭＳ Ｐゴシック" pitchFamily="34" charset="-128"/>
                <a:cs typeface="+mn-cs"/>
              </a:defRPr>
            </a:lvl1pPr>
          </a:lstStyle>
          <a:p>
            <a:pPr fontAlgn="base">
              <a:spcBef>
                <a:spcPct val="0"/>
              </a:spcBef>
              <a:spcAft>
                <a:spcPct val="0"/>
              </a:spcAft>
              <a:defRPr/>
            </a:pPr>
            <a:r>
              <a:rPr lang="en-US" sz="1200" b="1">
                <a:solidFill>
                  <a:srgbClr val="0C2A8C"/>
                </a:solidFill>
              </a:rPr>
              <a:t>92</a:t>
            </a:r>
            <a:r>
              <a:rPr lang="en-US" sz="1200" b="1" baseline="30000">
                <a:solidFill>
                  <a:srgbClr val="0C2A8C"/>
                </a:solidFill>
              </a:rPr>
              <a:t>nd</a:t>
            </a:r>
            <a:r>
              <a:rPr lang="en-US" sz="1200" b="1">
                <a:solidFill>
                  <a:srgbClr val="0C2A8C"/>
                </a:solidFill>
              </a:rPr>
              <a:t> AMS General Conference, Satellite Meteorology Conference</a:t>
            </a:r>
          </a:p>
          <a:p>
            <a:pPr fontAlgn="base">
              <a:spcBef>
                <a:spcPct val="0"/>
              </a:spcBef>
              <a:spcAft>
                <a:spcPct val="0"/>
              </a:spcAft>
              <a:defRPr/>
            </a:pPr>
            <a:r>
              <a:rPr lang="en-US" sz="1200" b="1">
                <a:solidFill>
                  <a:srgbClr val="0C2A8C"/>
                </a:solidFill>
              </a:rPr>
              <a:t>January 23-27, New Orleans, LA</a:t>
            </a:r>
          </a:p>
        </p:txBody>
      </p:sp>
      <p:sp>
        <p:nvSpPr>
          <p:cNvPr id="5" name="Slide Number Placeholder 5"/>
          <p:cNvSpPr>
            <a:spLocks noGrp="1"/>
          </p:cNvSpPr>
          <p:nvPr>
            <p:ph type="sldNum" sz="quarter" idx="11"/>
          </p:nvPr>
        </p:nvSpPr>
        <p:spPr/>
        <p:txBody>
          <a:bodyPr/>
          <a:lstStyle>
            <a:lvl1pPr>
              <a:defRPr smtClean="0"/>
            </a:lvl1pPr>
          </a:lstStyle>
          <a:p>
            <a:pPr>
              <a:defRPr/>
            </a:pPr>
            <a:fld id="{4CB6B27E-88F7-4E62-84AC-28AF1CC583DA}" type="slidenum">
              <a:rPr lang="en-US"/>
              <a:pPr>
                <a:defRPr/>
              </a:pPr>
              <a:t>‹#›</a:t>
            </a:fld>
            <a:endParaRPr lang="en-US"/>
          </a:p>
        </p:txBody>
      </p:sp>
    </p:spTree>
    <p:extLst>
      <p:ext uri="{BB962C8B-B14F-4D97-AF65-F5344CB8AC3E}">
        <p14:creationId xmlns:p14="http://schemas.microsoft.com/office/powerpoint/2010/main" val="3825033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2391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5865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0815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24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9185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00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21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3C7938-B16F-45A3-844C-A83AE09EB18E}" type="datetimeFigureOut">
              <a:rPr lang="en-US" smtClean="0"/>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5B717-A398-48F0-A1D5-AC1A15AA55B0}" type="slidenum">
              <a:rPr lang="en-US" smtClean="0"/>
              <a:t>‹#›</a:t>
            </a:fld>
            <a:endParaRPr lang="en-US"/>
          </a:p>
        </p:txBody>
      </p:sp>
    </p:spTree>
    <p:extLst>
      <p:ext uri="{BB962C8B-B14F-4D97-AF65-F5344CB8AC3E}">
        <p14:creationId xmlns:p14="http://schemas.microsoft.com/office/powerpoint/2010/main" val="3827102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8768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640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2215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4963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1D4FBDE6-4E35-442C-A0D9-0C9210274B37}" type="slidenum">
              <a:rPr lang="en-US"/>
              <a:pPr>
                <a:defRPr/>
              </a:pPr>
              <a:t>‹#›</a:t>
            </a:fld>
            <a:endParaRPr lang="en-US"/>
          </a:p>
        </p:txBody>
      </p:sp>
    </p:spTree>
    <p:extLst>
      <p:ext uri="{BB962C8B-B14F-4D97-AF65-F5344CB8AC3E}">
        <p14:creationId xmlns:p14="http://schemas.microsoft.com/office/powerpoint/2010/main" val="29265053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10DC30C-0039-4FF0-87FD-5B7CBA58B842}" type="slidenum">
              <a:rPr lang="en-US"/>
              <a:pPr>
                <a:defRPr/>
              </a:pPr>
              <a:t>‹#›</a:t>
            </a:fld>
            <a:endParaRPr lang="en-US"/>
          </a:p>
        </p:txBody>
      </p:sp>
    </p:spTree>
    <p:extLst>
      <p:ext uri="{BB962C8B-B14F-4D97-AF65-F5344CB8AC3E}">
        <p14:creationId xmlns:p14="http://schemas.microsoft.com/office/powerpoint/2010/main" val="42628107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92F2EA1B-27A7-4E3E-B28C-B559A727499B}" type="slidenum">
              <a:rPr lang="en-US"/>
              <a:pPr>
                <a:defRPr/>
              </a:pPr>
              <a:t>‹#›</a:t>
            </a:fld>
            <a:endParaRPr lang="en-US"/>
          </a:p>
        </p:txBody>
      </p:sp>
    </p:spTree>
    <p:extLst>
      <p:ext uri="{BB962C8B-B14F-4D97-AF65-F5344CB8AC3E}">
        <p14:creationId xmlns:p14="http://schemas.microsoft.com/office/powerpoint/2010/main" val="7563886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5C547FCD-D158-47C1-8160-87DEC51985ED}" type="slidenum">
              <a:rPr lang="en-US"/>
              <a:pPr>
                <a:defRPr/>
              </a:pPr>
              <a:t>‹#›</a:t>
            </a:fld>
            <a:endParaRPr lang="en-US"/>
          </a:p>
        </p:txBody>
      </p:sp>
    </p:spTree>
    <p:extLst>
      <p:ext uri="{BB962C8B-B14F-4D97-AF65-F5344CB8AC3E}">
        <p14:creationId xmlns:p14="http://schemas.microsoft.com/office/powerpoint/2010/main" val="63912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C463917-29FD-4124-9ED5-C9F6FAD08620}" type="slidenum">
              <a:rPr lang="en-US"/>
              <a:pPr>
                <a:defRPr/>
              </a:pPr>
              <a:t>‹#›</a:t>
            </a:fld>
            <a:endParaRPr lang="en-US"/>
          </a:p>
        </p:txBody>
      </p:sp>
    </p:spTree>
    <p:extLst>
      <p:ext uri="{BB962C8B-B14F-4D97-AF65-F5344CB8AC3E}">
        <p14:creationId xmlns:p14="http://schemas.microsoft.com/office/powerpoint/2010/main" val="21787151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E3307B1-3BE2-43EA-AB5B-D8BC7FC1B9AD}" type="slidenum">
              <a:rPr lang="en-US"/>
              <a:pPr>
                <a:defRPr/>
              </a:pPr>
              <a:t>‹#›</a:t>
            </a:fld>
            <a:endParaRPr lang="en-US"/>
          </a:p>
        </p:txBody>
      </p:sp>
    </p:spTree>
    <p:extLst>
      <p:ext uri="{BB962C8B-B14F-4D97-AF65-F5344CB8AC3E}">
        <p14:creationId xmlns:p14="http://schemas.microsoft.com/office/powerpoint/2010/main" val="234324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6" Type="http://schemas.openxmlformats.org/officeDocument/2006/relationships/image" Target="../media/image2.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pn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8.png"/><Relationship Id="rId2" Type="http://schemas.openxmlformats.org/officeDocument/2006/relationships/slideLayout" Target="../slideLayouts/slideLayout48.xml"/><Relationship Id="rId16" Type="http://schemas.openxmlformats.org/officeDocument/2006/relationships/image" Target="../media/image7.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6.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3.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96.xml"/><Relationship Id="rId7" Type="http://schemas.openxmlformats.org/officeDocument/2006/relationships/image" Target="../media/image10.jpe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C7938-B16F-45A3-844C-A83AE09EB18E}" type="datetimeFigureOut">
              <a:rPr lang="en-US" smtClean="0"/>
              <a:t>4/17/2012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5B717-A398-48F0-A1D5-AC1A15AA55B0}" type="slidenum">
              <a:rPr lang="en-US" smtClean="0"/>
              <a:t>‹#›</a:t>
            </a:fld>
            <a:endParaRPr lang="en-US"/>
          </a:p>
        </p:txBody>
      </p:sp>
    </p:spTree>
    <p:extLst>
      <p:ext uri="{BB962C8B-B14F-4D97-AF65-F5344CB8AC3E}">
        <p14:creationId xmlns:p14="http://schemas.microsoft.com/office/powerpoint/2010/main" val="2779276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r>
              <a:rPr lang="en-US"/>
              <a:t>&lt;Soundings&gt; AWG Annual</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0ACFBF75-6770-4068-800A-8C0F5917BA78}"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smtClean="0">
              <a:solidFill>
                <a:srgbClr val="FFFF00"/>
              </a:solidFill>
              <a:ea typeface="MS PGothic"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smtClean="0">
              <a:solidFill>
                <a:srgbClr val="FFFF00"/>
              </a:solidFill>
              <a:ea typeface="MS PGothic"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1077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pitchFamily="34" charset="0"/>
              </a:defRPr>
            </a:lvl1pPr>
          </a:lstStyle>
          <a:p>
            <a:pPr fontAlgn="base">
              <a:spcAft>
                <a:spcPct val="0"/>
              </a:spcAft>
              <a:defRPr/>
            </a:pPr>
            <a:fld id="{37768441-4013-4CF7-9D48-55D5D4175026}" type="slidenum">
              <a:rPr lang="en-US"/>
              <a:pPr fontAlgn="base">
                <a:spcAft>
                  <a:spcPct val="0"/>
                </a:spcAft>
                <a:defRPr/>
              </a:pPr>
              <a:t>‹#›</a:t>
            </a:fld>
            <a:endParaRPr lang="en-US"/>
          </a:p>
        </p:txBody>
      </p:sp>
    </p:spTree>
    <p:extLst>
      <p:ext uri="{BB962C8B-B14F-4D97-AF65-F5344CB8AC3E}">
        <p14:creationId xmlns:p14="http://schemas.microsoft.com/office/powerpoint/2010/main" val="381198456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1DC6BBC6-4691-4709-9DFC-4297F2391895}" type="slidenum">
              <a:rPr lang="en-US">
                <a:solidFill>
                  <a:srgbClr val="FFFFFF"/>
                </a:solidFill>
                <a:ea typeface="ＭＳ Ｐゴシック" charset="-128"/>
              </a:rPr>
              <a:pPr fontAlgn="base">
                <a:spcBef>
                  <a:spcPct val="0"/>
                </a:spcBef>
                <a:spcAft>
                  <a:spcPct val="0"/>
                </a:spcAft>
              </a:pPr>
              <a:t>‹#›</a:t>
            </a:fld>
            <a:endParaRPr lang="en-US">
              <a:solidFill>
                <a:srgbClr val="FFFFFF"/>
              </a:solidFill>
              <a:ea typeface="ＭＳ Ｐゴシック" charset="-128"/>
            </a:endParaRPr>
          </a:p>
        </p:txBody>
      </p:sp>
    </p:spTree>
    <p:extLst>
      <p:ext uri="{BB962C8B-B14F-4D97-AF65-F5344CB8AC3E}">
        <p14:creationId xmlns:p14="http://schemas.microsoft.com/office/powerpoint/2010/main" val="1099755832"/>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10199"/>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10199"/>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C2FA7-D9B0-4000-9B71-2AA47637D629}" type="datetimeFigureOut">
              <a:rPr lang="en-US" smtClean="0">
                <a:solidFill>
                  <a:prstClr val="black">
                    <a:tint val="75000"/>
                  </a:prstClr>
                </a:solidFill>
              </a:rPr>
              <a:pPr/>
              <a:t>4/23/2012</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E6DA2-C9E6-41FD-B92B-28FE47094B54}"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54503274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pitchFamily="18" charset="0"/>
              </a:defRPr>
            </a:lvl1pPr>
          </a:lstStyle>
          <a:p>
            <a:pPr fontAlgn="base">
              <a:spcBef>
                <a:spcPct val="0"/>
              </a:spcBef>
              <a:spcAft>
                <a:spcPct val="0"/>
              </a:spcAft>
            </a:pPr>
            <a:r>
              <a:rPr lang="en-US">
                <a:ea typeface="MS PGothic" pitchFamily="34" charset="-128"/>
              </a:rPr>
              <a:t>&lt;Soundings&gt; AWG Annual</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defRPr>
            </a:lvl1pPr>
          </a:lstStyle>
          <a:p>
            <a:pPr fontAlgn="base">
              <a:spcBef>
                <a:spcPct val="0"/>
              </a:spcBef>
              <a:spcAft>
                <a:spcPct val="0"/>
              </a:spcAft>
            </a:pPr>
            <a:fld id="{A0AD9818-76FB-4E74-B1E4-C74B5F40B174}" type="slidenum">
              <a:rPr lang="en-US">
                <a:ea typeface="MS PGothic" pitchFamily="34" charset="-128"/>
              </a:rPr>
              <a:pPr fontAlgn="base">
                <a:spcBef>
                  <a:spcPct val="0"/>
                </a:spcBef>
                <a:spcAft>
                  <a:spcPct val="0"/>
                </a:spcAft>
              </a:pPr>
              <a:t>‹#›</a:t>
            </a:fld>
            <a:endParaRPr lang="en-US">
              <a:ea typeface="MS PGothic" pitchFamily="34" charset="-128"/>
            </a:endParaRPr>
          </a:p>
        </p:txBody>
      </p:sp>
      <p:sp>
        <p:nvSpPr>
          <p:cNvPr id="1029" name="Rectangle 5"/>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1600" b="1">
              <a:solidFill>
                <a:srgbClr val="FFFF00"/>
              </a:solidFill>
              <a:ea typeface="MS PGothic" pitchFamily="34" charset="-128"/>
            </a:endParaRPr>
          </a:p>
        </p:txBody>
      </p:sp>
      <p:sp>
        <p:nvSpPr>
          <p:cNvPr id="1030" name="Rectangle 6"/>
          <p:cNvSpPr>
            <a:spLocks noChangeArrowheads="1"/>
          </p:cNvSpPr>
          <p:nvPr/>
        </p:nvSpPr>
        <p:spPr bwMode="auto">
          <a:xfrm>
            <a:off x="0" y="1543050"/>
            <a:ext cx="9132888" cy="38100"/>
          </a:xfrm>
          <a:prstGeom prst="rect">
            <a:avLst/>
          </a:prstGeom>
          <a:solidFill>
            <a:srgbClr val="FFFFFF"/>
          </a:solidFill>
          <a:ln w="9525">
            <a:noFill/>
            <a:miter lim="800000"/>
            <a:headEnd/>
            <a:tailEnd/>
          </a:ln>
          <a:effectLst/>
        </p:spPr>
        <p:txBody>
          <a:bodyPr wrap="none" anchor="ctr"/>
          <a:lstStyle/>
          <a:p>
            <a:pPr eaLnBrk="0" fontAlgn="base" hangingPunct="0">
              <a:spcBef>
                <a:spcPct val="0"/>
              </a:spcBef>
              <a:spcAft>
                <a:spcPct val="0"/>
              </a:spcAft>
              <a:defRPr/>
            </a:pPr>
            <a:endParaRPr lang="en-US" sz="1600" b="1">
              <a:solidFill>
                <a:srgbClr val="FFFF00"/>
              </a:solidFill>
              <a:ea typeface="MS PGothic" pitchFamily="34" charset="-128"/>
            </a:endParaRPr>
          </a:p>
        </p:txBody>
      </p:sp>
      <p:sp>
        <p:nvSpPr>
          <p:cNvPr id="103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3"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893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C455B-DC5C-4222-B5F6-3F052B40F2F0}" type="datetime1">
              <a:rPr lang="en-US" smtClean="0">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F54BD-F088-4CBA-BA4A-72EC77EB5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2612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mtClean="0">
                <a:solidFill>
                  <a:srgbClr val="898989"/>
                </a:solidFill>
                <a:ea typeface="ＭＳ Ｐゴシック" pitchFamily="34" charset="-128"/>
              </a:defRPr>
            </a:lvl1pPr>
          </a:lstStyle>
          <a:p>
            <a:pPr fontAlgn="base">
              <a:spcBef>
                <a:spcPct val="0"/>
              </a:spcBef>
              <a:spcAft>
                <a:spcPct val="0"/>
              </a:spcAft>
              <a:defRPr/>
            </a:pPr>
            <a:fld id="{EEA194E3-0020-4108-89E0-D0B6A120632A}" type="slidenum">
              <a:rPr lang="en-US" sz="1200" b="1">
                <a:latin typeface="Arial" pitchFamily="34" charset="0"/>
              </a:rPr>
              <a:pPr fontAlgn="base">
                <a:spcBef>
                  <a:spcPct val="0"/>
                </a:spcBef>
                <a:spcAft>
                  <a:spcPct val="0"/>
                </a:spcAft>
                <a:defRPr/>
              </a:pPr>
              <a:t>‹#›</a:t>
            </a:fld>
            <a:endParaRPr lang="en-US" sz="1200" b="1">
              <a:latin typeface="Arial" pitchFamily="34" charset="0"/>
            </a:endParaRPr>
          </a:p>
        </p:txBody>
      </p:sp>
      <p:sp>
        <p:nvSpPr>
          <p:cNvPr id="1029" name="Rectangle 9"/>
          <p:cNvSpPr>
            <a:spLocks noChangeArrowheads="1"/>
          </p:cNvSpPr>
          <p:nvPr userDrawn="1"/>
        </p:nvSpPr>
        <p:spPr bwMode="auto">
          <a:xfrm>
            <a:off x="0" y="0"/>
            <a:ext cx="9144000" cy="91440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1200" b="1">
              <a:solidFill>
                <a:srgbClr val="0C2A8C"/>
              </a:solidFill>
              <a:latin typeface="Arial" pitchFamily="34" charset="0"/>
              <a:ea typeface="MS PGothic" pitchFamily="34" charset="-128"/>
            </a:endParaRPr>
          </a:p>
        </p:txBody>
      </p:sp>
      <p:pic>
        <p:nvPicPr>
          <p:cNvPr id="1030" name="Picture 4" descr="cimss-logo-bi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32763" y="166688"/>
            <a:ext cx="86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descr="NOAA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0800" y="76200"/>
            <a:ext cx="75565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47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2400" b="1" i="1" kern="1200">
          <a:solidFill>
            <a:srgbClr val="953735"/>
          </a:solidFill>
          <a:latin typeface="Arial" pitchFamily="34" charset="0"/>
          <a:ea typeface="MS PGothic" pitchFamily="34" charset="-128"/>
          <a:cs typeface="ＭＳ Ｐゴシック" pitchFamily="34" charset="-128"/>
        </a:defRPr>
      </a:lvl1pPr>
      <a:lvl2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2pPr>
      <a:lvl3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3pPr>
      <a:lvl4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4pPr>
      <a:lvl5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4"/>
          <a:srcRect l="-12575" t="26163" r="13078" b="65103"/>
          <a:stretch>
            <a:fillRect/>
          </a:stretch>
        </p:blipFill>
        <p:spPr bwMode="auto">
          <a:xfrm>
            <a:off x="0" y="6356350"/>
            <a:ext cx="9144000" cy="501650"/>
          </a:xfrm>
          <a:prstGeom prst="rect">
            <a:avLst/>
          </a:prstGeom>
          <a:noFill/>
          <a:ln w="9525">
            <a:noFill/>
            <a:miter lim="800000"/>
            <a:headEnd/>
            <a:tailEnd/>
          </a:ln>
        </p:spPr>
      </p:pic>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67F29673-C98C-4D66-9A4B-1EE8F0DC2253}"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5"/>
          <a:srcRect/>
          <a:stretch>
            <a:fillRect/>
          </a:stretch>
        </p:blipFill>
        <p:spPr bwMode="auto">
          <a:xfrm>
            <a:off x="8475663" y="60325"/>
            <a:ext cx="549275" cy="465138"/>
          </a:xfrm>
          <a:prstGeom prst="rect">
            <a:avLst/>
          </a:prstGeom>
          <a:noFill/>
          <a:ln w="9525">
            <a:noFill/>
            <a:miter lim="800000"/>
            <a:headEnd/>
            <a:tailEnd/>
          </a:ln>
        </p:spPr>
      </p:pic>
      <p:pic>
        <p:nvPicPr>
          <p:cNvPr id="1032" name="Picture 8" descr="NOAA_logo.png"/>
          <p:cNvPicPr>
            <a:picLocks noChangeAspect="1"/>
          </p:cNvPicPr>
          <p:nvPr userDrawn="1"/>
        </p:nvPicPr>
        <p:blipFill>
          <a:blip r:embed="rId16"/>
          <a:srcRect/>
          <a:stretch>
            <a:fillRect/>
          </a:stretch>
        </p:blipFill>
        <p:spPr bwMode="auto">
          <a:xfrm>
            <a:off x="7943850" y="60325"/>
            <a:ext cx="465138" cy="466725"/>
          </a:xfrm>
          <a:prstGeom prst="rect">
            <a:avLst/>
          </a:prstGeom>
          <a:noFill/>
          <a:ln w="9525">
            <a:noFill/>
            <a:miter lim="800000"/>
            <a:headEnd/>
            <a:tailEnd/>
          </a:ln>
        </p:spPr>
      </p:pic>
      <p:pic>
        <p:nvPicPr>
          <p:cNvPr id="1033" name="Picture 11" descr="GOES-R_logo.png"/>
          <p:cNvPicPr>
            <a:picLocks noChangeAspect="1"/>
          </p:cNvPicPr>
          <p:nvPr userDrawn="1"/>
        </p:nvPicPr>
        <p:blipFill>
          <a:blip r:embed="rId17"/>
          <a:srcRect/>
          <a:stretch>
            <a:fillRect/>
          </a:stretch>
        </p:blipFill>
        <p:spPr bwMode="auto">
          <a:xfrm>
            <a:off x="58738" y="38100"/>
            <a:ext cx="796925" cy="509588"/>
          </a:xfrm>
          <a:prstGeom prst="rect">
            <a:avLst/>
          </a:prstGeom>
          <a:noFill/>
          <a:ln w="9525">
            <a:noFill/>
            <a:miter lim="800000"/>
            <a:headEnd/>
            <a:tailEnd/>
          </a:ln>
        </p:spPr>
      </p:pic>
      <p:sp>
        <p:nvSpPr>
          <p:cNvPr id="1034" name="Title Placeholder 1"/>
          <p:cNvSpPr>
            <a:spLocks noGrp="1"/>
          </p:cNvSpPr>
          <p:nvPr>
            <p:ph type="title"/>
          </p:nvPr>
        </p:nvSpPr>
        <p:spPr bwMode="auto">
          <a:xfrm>
            <a:off x="922338" y="66675"/>
            <a:ext cx="7021512" cy="4810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4372038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ctr" defTabSz="457200" rtl="0" fontAlgn="base">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fontAlgn="base">
        <a:spcBef>
          <a:spcPct val="20000"/>
        </a:spcBef>
        <a:spcAft>
          <a:spcPct val="0"/>
        </a:spcAft>
        <a:buFont typeface="Arial" pitchFamily="84"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fontAlgn="base">
        <a:spcBef>
          <a:spcPct val="20000"/>
        </a:spcBef>
        <a:spcAft>
          <a:spcPct val="0"/>
        </a:spcAft>
        <a:buFont typeface="Arial" pitchFamily="84" charset="0"/>
        <a:buChar char="–"/>
        <a:defRPr sz="2800" kern="1200">
          <a:solidFill>
            <a:schemeClr val="tx1"/>
          </a:solidFill>
          <a:latin typeface="+mn-lt"/>
          <a:ea typeface="ＭＳ Ｐゴシック" pitchFamily="84" charset="-128"/>
          <a:cs typeface="+mn-cs"/>
        </a:defRPr>
      </a:lvl2pPr>
      <a:lvl3pPr marL="1143000" indent="-228600" algn="l" defTabSz="457200" rtl="0" fontAlgn="base">
        <a:spcBef>
          <a:spcPct val="20000"/>
        </a:spcBef>
        <a:spcAft>
          <a:spcPct val="0"/>
        </a:spcAft>
        <a:buFont typeface="Arial" pitchFamily="84" charset="0"/>
        <a:buChar char="•"/>
        <a:defRPr sz="2400" kern="1200">
          <a:solidFill>
            <a:schemeClr val="tx1"/>
          </a:solidFill>
          <a:latin typeface="+mn-lt"/>
          <a:ea typeface="ＭＳ Ｐゴシック" pitchFamily="84" charset="-128"/>
          <a:cs typeface="+mn-cs"/>
        </a:defRPr>
      </a:lvl3pPr>
      <a:lvl4pPr marL="1600200" indent="-228600" algn="l" defTabSz="457200" rtl="0" fontAlgn="base">
        <a:spcBef>
          <a:spcPct val="20000"/>
        </a:spcBef>
        <a:spcAft>
          <a:spcPct val="0"/>
        </a:spcAft>
        <a:buFont typeface="Arial" pitchFamily="84" charset="0"/>
        <a:buChar char="–"/>
        <a:defRPr sz="2000" kern="1200">
          <a:solidFill>
            <a:schemeClr val="tx1"/>
          </a:solidFill>
          <a:latin typeface="+mn-lt"/>
          <a:ea typeface="ＭＳ Ｐゴシック" pitchFamily="84" charset="-128"/>
          <a:cs typeface="+mn-cs"/>
        </a:defRPr>
      </a:lvl4pPr>
      <a:lvl5pPr marL="2057400" indent="-228600" algn="l" defTabSz="457200" rtl="0" fontAlgn="base">
        <a:spcBef>
          <a:spcPct val="20000"/>
        </a:spcBef>
        <a:spcAft>
          <a:spcPct val="0"/>
        </a:spcAft>
        <a:buFont typeface="Arial" pitchFamily="84"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7619389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mtClean="0">
                <a:solidFill>
                  <a:srgbClr val="898989"/>
                </a:solidFill>
                <a:ea typeface="ＭＳ Ｐゴシック" pitchFamily="34" charset="-128"/>
              </a:defRPr>
            </a:lvl1pPr>
          </a:lstStyle>
          <a:p>
            <a:pPr fontAlgn="base">
              <a:spcBef>
                <a:spcPct val="0"/>
              </a:spcBef>
              <a:spcAft>
                <a:spcPct val="0"/>
              </a:spcAft>
              <a:defRPr/>
            </a:pPr>
            <a:fld id="{EEA194E3-0020-4108-89E0-D0B6A120632A}" type="slidenum">
              <a:rPr lang="en-US" sz="1200" b="1">
                <a:latin typeface="Arial" pitchFamily="34" charset="0"/>
              </a:rPr>
              <a:pPr fontAlgn="base">
                <a:spcBef>
                  <a:spcPct val="0"/>
                </a:spcBef>
                <a:spcAft>
                  <a:spcPct val="0"/>
                </a:spcAft>
                <a:defRPr/>
              </a:pPr>
              <a:t>‹#›</a:t>
            </a:fld>
            <a:endParaRPr lang="en-US" sz="1200" b="1">
              <a:latin typeface="Arial" pitchFamily="34" charset="0"/>
            </a:endParaRPr>
          </a:p>
        </p:txBody>
      </p:sp>
      <p:sp>
        <p:nvSpPr>
          <p:cNvPr id="1029" name="Rectangle 9"/>
          <p:cNvSpPr>
            <a:spLocks noChangeArrowheads="1"/>
          </p:cNvSpPr>
          <p:nvPr userDrawn="1"/>
        </p:nvSpPr>
        <p:spPr bwMode="auto">
          <a:xfrm>
            <a:off x="0" y="0"/>
            <a:ext cx="9144000" cy="91440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1200" b="1">
              <a:solidFill>
                <a:srgbClr val="0C2A8C"/>
              </a:solidFill>
              <a:latin typeface="Arial" pitchFamily="34" charset="0"/>
              <a:ea typeface="MS PGothic" pitchFamily="34" charset="-128"/>
            </a:endParaRPr>
          </a:p>
        </p:txBody>
      </p:sp>
      <p:pic>
        <p:nvPicPr>
          <p:cNvPr id="1030" name="Picture 4" descr="cimss-logo-bi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32763" y="166688"/>
            <a:ext cx="86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descr="NOAA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0800" y="76200"/>
            <a:ext cx="75565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98207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2400" b="1" i="1" kern="1200">
          <a:solidFill>
            <a:srgbClr val="953735"/>
          </a:solidFill>
          <a:latin typeface="Arial" pitchFamily="34" charset="0"/>
          <a:ea typeface="MS PGothic" pitchFamily="34" charset="-128"/>
          <a:cs typeface="ＭＳ Ｐゴシック" pitchFamily="34" charset="-128"/>
        </a:defRPr>
      </a:lvl1pPr>
      <a:lvl2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2pPr>
      <a:lvl3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3pPr>
      <a:lvl4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4pPr>
      <a:lvl5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908CEC-1C52-4CF9-B5A9-45C34B16EBD4}" type="datetimeFigureOut">
              <a:rPr lang="en-US">
                <a:solidFill>
                  <a:prstClr val="black">
                    <a:tint val="75000"/>
                  </a:prstClr>
                </a:solidFill>
              </a:rPr>
              <a:pPr/>
              <a:t>4/17/2012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897CD-2191-4337-8EBF-FA0C246FA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19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smtClean="0">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F47B5ED2-A9F1-4576-9A48-630D9494EE4B}"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smtClean="0">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smtClean="0">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04061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Don.Hillger@NOAA.gov" TargetMode="External"/><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hyperlink" Target="mailto:Thomas.J.Kopp@aero.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rammb.cira.colostate.edu/projects/npp/"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4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4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hyperlink" Target="http://rammb.cira.colostate.edu/projects/goes-o/" TargetMode="External"/><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jpg"/><Relationship Id="rId3" Type="http://schemas.openxmlformats.org/officeDocument/2006/relationships/image" Target="../media/image85.jpg"/><Relationship Id="rId7" Type="http://schemas.openxmlformats.org/officeDocument/2006/relationships/image" Target="../media/image89.jpg"/><Relationship Id="rId12" Type="http://schemas.openxmlformats.org/officeDocument/2006/relationships/image" Target="../media/image94.jpg"/><Relationship Id="rId17" Type="http://schemas.openxmlformats.org/officeDocument/2006/relationships/image" Target="../media/image99.jpg"/><Relationship Id="rId2" Type="http://schemas.openxmlformats.org/officeDocument/2006/relationships/image" Target="../media/image84.jpg"/><Relationship Id="rId16" Type="http://schemas.openxmlformats.org/officeDocument/2006/relationships/image" Target="../media/image98.jpg"/><Relationship Id="rId1" Type="http://schemas.openxmlformats.org/officeDocument/2006/relationships/slideLayout" Target="../slideLayouts/slideLayout134.xml"/><Relationship Id="rId6" Type="http://schemas.openxmlformats.org/officeDocument/2006/relationships/image" Target="../media/image88.jpg"/><Relationship Id="rId11" Type="http://schemas.openxmlformats.org/officeDocument/2006/relationships/image" Target="../media/image93.jpg"/><Relationship Id="rId5" Type="http://schemas.openxmlformats.org/officeDocument/2006/relationships/image" Target="../media/image87.jpg"/><Relationship Id="rId15" Type="http://schemas.openxmlformats.org/officeDocument/2006/relationships/image" Target="../media/image97.jpg"/><Relationship Id="rId10" Type="http://schemas.openxmlformats.org/officeDocument/2006/relationships/image" Target="../media/image92.jpg"/><Relationship Id="rId4" Type="http://schemas.openxmlformats.org/officeDocument/2006/relationships/image" Target="../media/image86.jpg"/><Relationship Id="rId9" Type="http://schemas.openxmlformats.org/officeDocument/2006/relationships/image" Target="../media/image91.jpg"/><Relationship Id="rId14" Type="http://schemas.openxmlformats.org/officeDocument/2006/relationships/image" Target="../media/image96.jp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E54FF07-BFE0-4DBA-896A-F13F668128ED}" type="slidenum">
              <a:rPr lang="en-US" sz="1400">
                <a:solidFill>
                  <a:srgbClr val="FFFF00"/>
                </a:solidFill>
                <a:latin typeface="Times New Roman" pitchFamily="18" charset="0"/>
              </a:rPr>
              <a:pPr/>
              <a:t>1</a:t>
            </a:fld>
            <a:endParaRPr lang="en-US" sz="1400">
              <a:solidFill>
                <a:srgbClr val="FFFF00"/>
              </a:solidFill>
              <a:latin typeface="Times New Roman" pitchFamily="18" charset="0"/>
            </a:endParaRPr>
          </a:p>
        </p:txBody>
      </p:sp>
      <p:sp>
        <p:nvSpPr>
          <p:cNvPr id="16387" name="Rectangle 2"/>
          <p:cNvSpPr>
            <a:spLocks noGrp="1" noChangeArrowheads="1"/>
          </p:cNvSpPr>
          <p:nvPr>
            <p:ph type="ctrTitle"/>
          </p:nvPr>
        </p:nvSpPr>
        <p:spPr>
          <a:xfrm>
            <a:off x="990600" y="609600"/>
            <a:ext cx="7772400" cy="1143000"/>
          </a:xfrm>
          <a:noFill/>
        </p:spPr>
        <p:txBody>
          <a:bodyPr anchor="ctr"/>
          <a:lstStyle/>
          <a:p>
            <a:pPr eaLnBrk="1" hangingPunct="1"/>
            <a:r>
              <a:rPr lang="en-US" sz="3200" dirty="0" smtClean="0"/>
              <a:t/>
            </a:r>
            <a:br>
              <a:rPr lang="en-US" sz="3200" dirty="0" smtClean="0"/>
            </a:br>
            <a:r>
              <a:rPr lang="en-US" sz="3200" dirty="0" smtClean="0"/>
              <a:t> </a:t>
            </a:r>
            <a:r>
              <a:rPr lang="en-US" sz="4000" dirty="0" smtClean="0"/>
              <a:t>Cloud and Moisture Imagery </a:t>
            </a:r>
            <a:r>
              <a:rPr lang="en-US" sz="2800" i="1" dirty="0" smtClean="0"/>
              <a:t/>
            </a:r>
            <a:br>
              <a:rPr lang="en-US" sz="2800" i="1" dirty="0" smtClean="0"/>
            </a:br>
            <a:r>
              <a:rPr lang="en-US" sz="2800" i="1" dirty="0" smtClean="0"/>
              <a:t/>
            </a:r>
            <a:br>
              <a:rPr lang="en-US" sz="2800" i="1" dirty="0" smtClean="0"/>
            </a:br>
            <a:r>
              <a:rPr lang="en-US" sz="2800" i="1" dirty="0"/>
              <a:t/>
            </a:r>
            <a:br>
              <a:rPr lang="en-US" sz="2800" i="1" dirty="0"/>
            </a:br>
            <a:r>
              <a:rPr lang="en-US" sz="2800" i="1" dirty="0" smtClean="0"/>
              <a:t/>
            </a:r>
            <a:br>
              <a:rPr lang="en-US" sz="2800" i="1" dirty="0" smtClean="0"/>
            </a:br>
            <a:r>
              <a:rPr lang="en-US" sz="2800" dirty="0" smtClean="0"/>
              <a:t>May 1, 2012</a:t>
            </a:r>
          </a:p>
        </p:txBody>
      </p:sp>
      <p:sp>
        <p:nvSpPr>
          <p:cNvPr id="16388" name="Rectangle 4"/>
          <p:cNvSpPr>
            <a:spLocks noChangeArrowheads="1"/>
          </p:cNvSpPr>
          <p:nvPr/>
        </p:nvSpPr>
        <p:spPr bwMode="auto">
          <a:xfrm>
            <a:off x="-1447800" y="4038600"/>
            <a:ext cx="731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ctr" fontAlgn="base">
              <a:lnSpc>
                <a:spcPct val="80000"/>
              </a:lnSpc>
              <a:spcBef>
                <a:spcPct val="20000"/>
              </a:spcBef>
              <a:spcAft>
                <a:spcPct val="0"/>
              </a:spcAft>
              <a:buClr>
                <a:srgbClr val="FAFD00"/>
              </a:buClr>
              <a:buSzPct val="100000"/>
              <a:buFont typeface="Symbol" pitchFamily="18" charset="2"/>
              <a:buNone/>
            </a:pPr>
            <a:r>
              <a:rPr lang="en-US" sz="2000" i="1" dirty="0">
                <a:solidFill>
                  <a:srgbClr val="F8F8F8"/>
                </a:solidFill>
                <a:ea typeface="MS PGothic" pitchFamily="34" charset="-128"/>
              </a:rPr>
              <a:t>Presented By:</a:t>
            </a:r>
            <a:r>
              <a:rPr lang="en-US" sz="2000" dirty="0">
                <a:solidFill>
                  <a:srgbClr val="F8F8F8"/>
                </a:solidFill>
                <a:ea typeface="MS PGothic" pitchFamily="34" charset="-128"/>
              </a:rPr>
              <a:t> </a:t>
            </a:r>
            <a:r>
              <a:rPr lang="en-US" dirty="0">
                <a:solidFill>
                  <a:srgbClr val="F8F8F8"/>
                </a:solidFill>
                <a:ea typeface="MS PGothic" pitchFamily="34" charset="-128"/>
              </a:rPr>
              <a:t>Tim Schmit</a:t>
            </a:r>
            <a:r>
              <a:rPr lang="en-US" dirty="0">
                <a:solidFill>
                  <a:srgbClr val="000000"/>
                </a:solidFill>
                <a:ea typeface="MS PGothic" pitchFamily="34" charset="-128"/>
              </a:rPr>
              <a:t> </a:t>
            </a:r>
            <a:endParaRPr lang="en-US" sz="2000" baseline="30000" dirty="0">
              <a:solidFill>
                <a:srgbClr val="F8F8F8"/>
              </a:solidFill>
              <a:ea typeface="MS PGothic" pitchFamily="34" charset="-128"/>
            </a:endParaRPr>
          </a:p>
          <a:p>
            <a:pPr marL="342900" indent="-342900" algn="ctr" fontAlgn="base">
              <a:lnSpc>
                <a:spcPct val="80000"/>
              </a:lnSpc>
              <a:spcBef>
                <a:spcPct val="20000"/>
              </a:spcBef>
              <a:spcAft>
                <a:spcPct val="0"/>
              </a:spcAft>
              <a:buClr>
                <a:srgbClr val="FAFD00"/>
              </a:buClr>
              <a:buSzPct val="100000"/>
              <a:buFont typeface="Symbol" pitchFamily="18" charset="2"/>
              <a:buNone/>
            </a:pPr>
            <a:r>
              <a:rPr lang="en-US" baseline="30000" dirty="0" smtClean="0">
                <a:solidFill>
                  <a:srgbClr val="F8F8F8"/>
                </a:solidFill>
                <a:ea typeface="MS PGothic" pitchFamily="34" charset="-128"/>
              </a:rPr>
              <a:t> </a:t>
            </a:r>
            <a:r>
              <a:rPr lang="en-US" dirty="0">
                <a:solidFill>
                  <a:srgbClr val="F8F8F8"/>
                </a:solidFill>
                <a:ea typeface="MS PGothic" pitchFamily="34" charset="-128"/>
              </a:rPr>
              <a:t>NOAA/NESDIS/STAR</a:t>
            </a:r>
          </a:p>
          <a:p>
            <a:pPr marL="342900" indent="-342900" algn="ctr" fontAlgn="base">
              <a:lnSpc>
                <a:spcPct val="80000"/>
              </a:lnSpc>
              <a:spcBef>
                <a:spcPct val="20000"/>
              </a:spcBef>
              <a:spcAft>
                <a:spcPct val="0"/>
              </a:spcAft>
              <a:buClr>
                <a:srgbClr val="FAFD00"/>
              </a:buClr>
              <a:buSzPct val="100000"/>
              <a:buFont typeface="Symbol" pitchFamily="18" charset="2"/>
              <a:buNone/>
            </a:pPr>
            <a:endParaRPr lang="en-US" dirty="0">
              <a:solidFill>
                <a:srgbClr val="F8F8F8"/>
              </a:solidFill>
              <a:ea typeface="MS PGothic" pitchFamily="34" charset="-128"/>
            </a:endParaRPr>
          </a:p>
          <a:p>
            <a:pPr marL="342900" indent="-342900" algn="ctr" fontAlgn="base">
              <a:lnSpc>
                <a:spcPct val="80000"/>
              </a:lnSpc>
              <a:spcBef>
                <a:spcPct val="20000"/>
              </a:spcBef>
              <a:spcAft>
                <a:spcPct val="0"/>
              </a:spcAft>
              <a:buClr>
                <a:srgbClr val="FAFD00"/>
              </a:buClr>
              <a:buSzPct val="100000"/>
              <a:buFont typeface="Symbol" pitchFamily="18" charset="2"/>
              <a:buNone/>
            </a:pPr>
            <a:r>
              <a:rPr lang="en-US" dirty="0">
                <a:solidFill>
                  <a:srgbClr val="F8F8F8"/>
                </a:solidFill>
                <a:ea typeface="MS PGothic" pitchFamily="34" charset="-128"/>
              </a:rPr>
              <a:t>Thanks to the whole imagery team!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97387"/>
            <a:ext cx="9144000" cy="1284413"/>
          </a:xfrm>
          <a:prstGeom prst="rect">
            <a:avLst/>
          </a:prstGeom>
        </p:spPr>
      </p:pic>
      <p:sp>
        <p:nvSpPr>
          <p:cNvPr id="3" name="TextBox 2"/>
          <p:cNvSpPr txBox="1"/>
          <p:nvPr/>
        </p:nvSpPr>
        <p:spPr>
          <a:xfrm>
            <a:off x="4572000" y="2362200"/>
            <a:ext cx="4425442" cy="3139321"/>
          </a:xfrm>
          <a:prstGeom prst="rect">
            <a:avLst/>
          </a:prstGeom>
          <a:noFill/>
        </p:spPr>
        <p:txBody>
          <a:bodyPr wrap="none" rtlCol="0">
            <a:spAutoFit/>
          </a:bodyPr>
          <a:lstStyle/>
          <a:p>
            <a:r>
              <a:rPr lang="en-US" i="1" dirty="0" smtClean="0">
                <a:solidFill>
                  <a:srgbClr val="FFFFFF"/>
                </a:solidFill>
              </a:rPr>
              <a:t>Tom Rink, CIMSS</a:t>
            </a:r>
          </a:p>
          <a:p>
            <a:r>
              <a:rPr lang="en-US" i="1" dirty="0" smtClean="0">
                <a:solidFill>
                  <a:srgbClr val="FFFFFF"/>
                </a:solidFill>
              </a:rPr>
              <a:t>Mat </a:t>
            </a:r>
            <a:r>
              <a:rPr lang="en-US" i="1" dirty="0" err="1" smtClean="0">
                <a:solidFill>
                  <a:srgbClr val="FFFFFF"/>
                </a:solidFill>
              </a:rPr>
              <a:t>Gunshor</a:t>
            </a:r>
            <a:r>
              <a:rPr lang="en-US" i="1" dirty="0" smtClean="0">
                <a:solidFill>
                  <a:srgbClr val="FFFFFF"/>
                </a:solidFill>
              </a:rPr>
              <a:t>, CIMSS</a:t>
            </a:r>
            <a:endParaRPr lang="en-US" dirty="0" smtClean="0">
              <a:solidFill>
                <a:srgbClr val="FFFFFF"/>
              </a:solidFill>
            </a:endParaRPr>
          </a:p>
          <a:p>
            <a:r>
              <a:rPr lang="en-US" i="1" dirty="0" err="1" smtClean="0">
                <a:solidFill>
                  <a:srgbClr val="FFFFFF"/>
                </a:solidFill>
              </a:rPr>
              <a:t>Kaba</a:t>
            </a:r>
            <a:r>
              <a:rPr lang="en-US" i="1" dirty="0" smtClean="0">
                <a:solidFill>
                  <a:srgbClr val="FFFFFF"/>
                </a:solidFill>
              </a:rPr>
              <a:t> Bah, </a:t>
            </a:r>
            <a:r>
              <a:rPr lang="en-US" i="1" dirty="0" smtClean="0">
                <a:solidFill>
                  <a:srgbClr val="FFFFFF"/>
                </a:solidFill>
              </a:rPr>
              <a:t>etc., CIMSS</a:t>
            </a:r>
            <a:endParaRPr lang="en-US" dirty="0" smtClean="0">
              <a:solidFill>
                <a:srgbClr val="FFFFFF"/>
              </a:solidFill>
            </a:endParaRPr>
          </a:p>
          <a:p>
            <a:r>
              <a:rPr lang="en-US" i="1" dirty="0" smtClean="0">
                <a:solidFill>
                  <a:srgbClr val="FFFFFF"/>
                </a:solidFill>
              </a:rPr>
              <a:t>AIT: </a:t>
            </a:r>
          </a:p>
          <a:p>
            <a:r>
              <a:rPr lang="en-US" i="1" dirty="0">
                <a:solidFill>
                  <a:srgbClr val="FFFFFF"/>
                </a:solidFill>
              </a:rPr>
              <a:t>Walter Wolf, NOAA/NESDIS/STAR</a:t>
            </a:r>
            <a:endParaRPr lang="en-US" dirty="0">
              <a:solidFill>
                <a:srgbClr val="FFFFFF"/>
              </a:solidFill>
            </a:endParaRPr>
          </a:p>
          <a:p>
            <a:r>
              <a:rPr lang="en-US" i="1" dirty="0" smtClean="0">
                <a:solidFill>
                  <a:srgbClr val="FFFFFF"/>
                </a:solidFill>
              </a:rPr>
              <a:t>William </a:t>
            </a:r>
            <a:r>
              <a:rPr lang="en-US" i="1" dirty="0" err="1" smtClean="0">
                <a:solidFill>
                  <a:srgbClr val="FFFFFF"/>
                </a:solidFill>
              </a:rPr>
              <a:t>Straka</a:t>
            </a:r>
            <a:r>
              <a:rPr lang="en-US" i="1" dirty="0" smtClean="0">
                <a:solidFill>
                  <a:srgbClr val="FFFFFF"/>
                </a:solidFill>
              </a:rPr>
              <a:t>, CIMSS</a:t>
            </a:r>
            <a:endParaRPr lang="en-US" dirty="0">
              <a:solidFill>
                <a:srgbClr val="FFFFFF"/>
              </a:solidFill>
            </a:endParaRPr>
          </a:p>
          <a:p>
            <a:r>
              <a:rPr lang="en-US" i="1" dirty="0" smtClean="0">
                <a:solidFill>
                  <a:srgbClr val="FFFFFF"/>
                </a:solidFill>
              </a:rPr>
              <a:t>Wendy </a:t>
            </a:r>
            <a:r>
              <a:rPr lang="en-US" i="1" dirty="0">
                <a:solidFill>
                  <a:srgbClr val="FFFFFF"/>
                </a:solidFill>
              </a:rPr>
              <a:t>Zhang, Riverside Technology, Inc</a:t>
            </a:r>
            <a:r>
              <a:rPr lang="en-US" i="1" dirty="0" smtClean="0">
                <a:solidFill>
                  <a:srgbClr val="FFFFFF"/>
                </a:solidFill>
              </a:rPr>
              <a:t>.</a:t>
            </a:r>
          </a:p>
          <a:p>
            <a:r>
              <a:rPr lang="en-US" i="1" dirty="0" smtClean="0">
                <a:solidFill>
                  <a:srgbClr val="FFFFFF"/>
                </a:solidFill>
              </a:rPr>
              <a:t>Etc. </a:t>
            </a:r>
            <a:endParaRPr lang="en-US" dirty="0">
              <a:solidFill>
                <a:srgbClr val="FFFFFF"/>
              </a:solidFill>
            </a:endParaRPr>
          </a:p>
          <a:p>
            <a:r>
              <a:rPr lang="en-US" dirty="0" smtClean="0">
                <a:solidFill>
                  <a:srgbClr val="FFFFFF"/>
                </a:solidFill>
              </a:rPr>
              <a:t>Liaisons</a:t>
            </a:r>
            <a:endParaRPr lang="en-US" dirty="0" smtClean="0">
              <a:solidFill>
                <a:srgbClr val="FFFFFF"/>
              </a:solidFill>
            </a:endParaRPr>
          </a:p>
          <a:p>
            <a:r>
              <a:rPr lang="en-US" dirty="0">
                <a:solidFill>
                  <a:srgbClr val="FFFFFF"/>
                </a:solidFill>
              </a:rPr>
              <a:t>Don </a:t>
            </a:r>
            <a:r>
              <a:rPr lang="en-US" dirty="0" err="1" smtClean="0">
                <a:solidFill>
                  <a:srgbClr val="FFFFFF"/>
                </a:solidFill>
              </a:rPr>
              <a:t>Hillger</a:t>
            </a:r>
            <a:r>
              <a:rPr lang="en-US" dirty="0" smtClean="0">
                <a:solidFill>
                  <a:srgbClr val="FFFFFF"/>
                </a:solidFill>
              </a:rPr>
              <a:t>, </a:t>
            </a:r>
            <a:r>
              <a:rPr lang="en-US" i="1" dirty="0" smtClean="0">
                <a:solidFill>
                  <a:srgbClr val="FFFFFF"/>
                </a:solidFill>
              </a:rPr>
              <a:t>NOAA/NESDIS/STAR</a:t>
            </a:r>
            <a:endParaRPr lang="en-US" dirty="0" smtClean="0">
              <a:solidFill>
                <a:srgbClr val="FFFFFF"/>
              </a:solidFill>
            </a:endParaRPr>
          </a:p>
          <a:p>
            <a:r>
              <a:rPr lang="en-US" dirty="0" smtClean="0">
                <a:solidFill>
                  <a:srgbClr val="FFFFFF"/>
                </a:solidFill>
              </a:rPr>
              <a:t>Steve </a:t>
            </a:r>
            <a:r>
              <a:rPr lang="en-US" dirty="0" smtClean="0">
                <a:solidFill>
                  <a:srgbClr val="FFFFFF"/>
                </a:solidFill>
              </a:rPr>
              <a:t>Miller, CIRA, Etc.</a:t>
            </a:r>
            <a:endParaRPr lang="en-US" dirty="0">
              <a:solidFill>
                <a:srgbClr val="FFFFFF"/>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676400"/>
            <a:ext cx="2910694" cy="2150656"/>
          </a:xfrm>
          <a:prstGeom prst="rect">
            <a:avLst/>
          </a:prstGeom>
        </p:spPr>
      </p:pic>
    </p:spTree>
    <p:extLst>
      <p:ext uri="{BB962C8B-B14F-4D97-AF65-F5344CB8AC3E}">
        <p14:creationId xmlns:p14="http://schemas.microsoft.com/office/powerpoint/2010/main" val="221254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Down-scaling</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395"/>
            <a:ext cx="9144000" cy="5422605"/>
          </a:xfrm>
          <a:prstGeom prst="rect">
            <a:avLst/>
          </a:prstGeom>
        </p:spPr>
      </p:pic>
    </p:spTree>
    <p:extLst>
      <p:ext uri="{BB962C8B-B14F-4D97-AF65-F5344CB8AC3E}">
        <p14:creationId xmlns:p14="http://schemas.microsoft.com/office/powerpoint/2010/main" val="3099269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Re-delivery</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11</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err="1" smtClean="0"/>
              <a:t>Meso</a:t>
            </a:r>
            <a:r>
              <a:rPr lang="en-US" dirty="0" smtClean="0"/>
              <a:t>-scale (75W)</a:t>
            </a:r>
          </a:p>
          <a:p>
            <a:endParaRPr lang="en-US" dirty="0"/>
          </a:p>
          <a:p>
            <a:r>
              <a:rPr lang="en-US" dirty="0" smtClean="0"/>
              <a:t>CONUS (75W)</a:t>
            </a:r>
          </a:p>
          <a:p>
            <a:endParaRPr lang="en-US" dirty="0"/>
          </a:p>
          <a:p>
            <a:r>
              <a:rPr lang="en-US" dirty="0" smtClean="0"/>
              <a:t>Full Disk (137W)</a:t>
            </a:r>
          </a:p>
          <a:p>
            <a:endParaRPr lang="en-US" dirty="0"/>
          </a:p>
          <a:p>
            <a:r>
              <a:rPr lang="en-US" dirty="0" smtClean="0"/>
              <a:t>New units for the 6 visible/</a:t>
            </a:r>
            <a:r>
              <a:rPr lang="en-US" dirty="0" err="1" smtClean="0"/>
              <a:t>nearIR</a:t>
            </a:r>
            <a:r>
              <a:rPr lang="en-US" dirty="0" smtClean="0"/>
              <a:t> bands, FGF, etc.</a:t>
            </a:r>
          </a:p>
          <a:p>
            <a:endParaRPr lang="en-US" dirty="0" smtClean="0"/>
          </a:p>
          <a:p>
            <a:r>
              <a:rPr lang="en-US" dirty="0" smtClean="0"/>
              <a:t>Single time only</a:t>
            </a:r>
          </a:p>
          <a:p>
            <a:endParaRPr lang="en-US" dirty="0" smtClean="0"/>
          </a:p>
        </p:txBody>
      </p:sp>
    </p:spTree>
    <p:extLst>
      <p:ext uri="{BB962C8B-B14F-4D97-AF65-F5344CB8AC3E}">
        <p14:creationId xmlns:p14="http://schemas.microsoft.com/office/powerpoint/2010/main" val="1774407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543800" cy="1143000"/>
          </a:xfrm>
        </p:spPr>
        <p:txBody>
          <a:bodyPr/>
          <a:lstStyle/>
          <a:p>
            <a:r>
              <a:rPr lang="en-US" dirty="0" smtClean="0"/>
              <a:t>Dataset </a:t>
            </a:r>
            <a:r>
              <a:rPr lang="en-US" dirty="0" smtClean="0"/>
              <a:t>Re-delivery</a:t>
            </a:r>
            <a:br>
              <a:rPr lang="en-US" dirty="0" smtClean="0"/>
            </a:br>
            <a:r>
              <a:rPr lang="en-US" dirty="0" smtClean="0"/>
              <a:t>(</a:t>
            </a:r>
            <a:r>
              <a:rPr lang="en-US" dirty="0" err="1" smtClean="0"/>
              <a:t>meso</a:t>
            </a:r>
            <a:r>
              <a:rPr lang="en-US" dirty="0" smtClean="0"/>
              <a:t>-scale)</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12</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err="1" smtClean="0"/>
              <a:t>Meso</a:t>
            </a:r>
            <a:r>
              <a:rPr lang="en-US" dirty="0" smtClean="0"/>
              <a:t>-scale (animated gif of the 16 ABI bands) </a:t>
            </a:r>
          </a:p>
          <a:p>
            <a:endParaRPr lang="en-US" dirty="0"/>
          </a:p>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8839200" cy="5707153"/>
          </a:xfrm>
          <a:prstGeom prst="rect">
            <a:avLst/>
          </a:prstGeom>
        </p:spPr>
      </p:pic>
    </p:spTree>
    <p:extLst>
      <p:ext uri="{BB962C8B-B14F-4D97-AF65-F5344CB8AC3E}">
        <p14:creationId xmlns:p14="http://schemas.microsoft.com/office/powerpoint/2010/main" val="3669071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Re-delivery</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13</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smtClean="0"/>
              <a:t>CONUS</a:t>
            </a:r>
          </a:p>
          <a:p>
            <a:endParaRPr lang="en-US" dirty="0"/>
          </a:p>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0595"/>
            <a:ext cx="9144000" cy="5437405"/>
          </a:xfrm>
          <a:prstGeom prst="rect">
            <a:avLst/>
          </a:prstGeom>
        </p:spPr>
      </p:pic>
    </p:spTree>
    <p:extLst>
      <p:ext uri="{BB962C8B-B14F-4D97-AF65-F5344CB8AC3E}">
        <p14:creationId xmlns:p14="http://schemas.microsoft.com/office/powerpoint/2010/main" val="3669071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543800" cy="1143000"/>
          </a:xfrm>
        </p:spPr>
        <p:txBody>
          <a:bodyPr/>
          <a:lstStyle/>
          <a:p>
            <a:r>
              <a:rPr lang="en-US" dirty="0" smtClean="0"/>
              <a:t>Dataset Re-delivery</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14</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a:t>Full Disk </a:t>
            </a:r>
          </a:p>
          <a:p>
            <a:endParaRPr lang="en-US" dirty="0" smtClean="0"/>
          </a:p>
          <a:p>
            <a:endParaRPr lang="en-US" dirty="0"/>
          </a:p>
          <a:p>
            <a:endParaRPr lang="en-US" dirty="0"/>
          </a:p>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85800"/>
            <a:ext cx="8190858" cy="6172200"/>
          </a:xfrm>
          <a:prstGeom prst="rect">
            <a:avLst/>
          </a:prstGeom>
        </p:spPr>
      </p:pic>
    </p:spTree>
    <p:extLst>
      <p:ext uri="{BB962C8B-B14F-4D97-AF65-F5344CB8AC3E}">
        <p14:creationId xmlns:p14="http://schemas.microsoft.com/office/powerpoint/2010/main" val="3669071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7481A24-A7AF-4FB6-9623-956BEB01573D}" type="slidenum">
              <a:rPr lang="en-US" sz="1000">
                <a:solidFill>
                  <a:srgbClr val="FFFFFF"/>
                </a:solidFill>
              </a:rPr>
              <a:pPr/>
              <a:t>15</a:t>
            </a:fld>
            <a:endParaRPr lang="en-US" sz="1000">
              <a:solidFill>
                <a:srgbClr val="FFFFFF"/>
              </a:solidFill>
            </a:endParaRPr>
          </a:p>
        </p:txBody>
      </p:sp>
      <p:sp>
        <p:nvSpPr>
          <p:cNvPr id="20482" name="Rectangle 2"/>
          <p:cNvSpPr>
            <a:spLocks noGrp="1" noChangeArrowheads="1"/>
          </p:cNvSpPr>
          <p:nvPr>
            <p:ph type="title"/>
          </p:nvPr>
        </p:nvSpPr>
        <p:spPr>
          <a:xfrm>
            <a:off x="0" y="0"/>
            <a:ext cx="9144000" cy="1139825"/>
          </a:xfrm>
        </p:spPr>
        <p:txBody>
          <a:bodyPr/>
          <a:lstStyle/>
          <a:p>
            <a:pPr>
              <a:defRPr/>
            </a:pPr>
            <a:r>
              <a:rPr lang="en-US" dirty="0" smtClean="0">
                <a:solidFill>
                  <a:srgbClr val="FFFF00"/>
                </a:solidFill>
              </a:rPr>
              <a:t>ABI WES</a:t>
            </a:r>
            <a:endParaRPr lang="en-US" dirty="0">
              <a:solidFill>
                <a:srgbClr val="FFFF00"/>
              </a:solidFill>
            </a:endParaRPr>
          </a:p>
        </p:txBody>
      </p:sp>
      <p:sp>
        <p:nvSpPr>
          <p:cNvPr id="20483" name="Rectangle 3"/>
          <p:cNvSpPr>
            <a:spLocks noGrp="1" noChangeArrowheads="1"/>
          </p:cNvSpPr>
          <p:nvPr>
            <p:ph type="body" idx="1"/>
          </p:nvPr>
        </p:nvSpPr>
        <p:spPr>
          <a:xfrm>
            <a:off x="228600" y="941387"/>
            <a:ext cx="8382000" cy="4525963"/>
          </a:xfrm>
        </p:spPr>
        <p:txBody>
          <a:bodyPr/>
          <a:lstStyle/>
          <a:p>
            <a:pPr>
              <a:buFont typeface="Wingdings" pitchFamily="-109" charset="2"/>
              <a:buChar char="l"/>
              <a:defRPr/>
            </a:pPr>
            <a:r>
              <a:rPr lang="en-US" dirty="0" smtClean="0"/>
              <a:t>Contains simulated ABI for all bands for a June-2006 convective storm (</a:t>
            </a:r>
            <a:r>
              <a:rPr lang="en-US" dirty="0"/>
              <a:t>CONUS and </a:t>
            </a:r>
            <a:r>
              <a:rPr lang="en-US" dirty="0" err="1"/>
              <a:t>mesoscale</a:t>
            </a:r>
            <a:r>
              <a:rPr lang="en-US" dirty="0"/>
              <a:t>), Hurricane Katrina, band differences, a </a:t>
            </a:r>
            <a:r>
              <a:rPr lang="en-US" dirty="0" smtClean="0"/>
              <a:t>WES </a:t>
            </a:r>
            <a:r>
              <a:rPr lang="en-US" dirty="0"/>
              <a:t>guide, </a:t>
            </a:r>
            <a:r>
              <a:rPr lang="en-US" dirty="0" smtClean="0"/>
              <a:t>and images over the Pacific Ocean</a:t>
            </a:r>
            <a:endParaRPr lang="en-US" dirty="0"/>
          </a:p>
        </p:txBody>
      </p:sp>
      <p:pic>
        <p:nvPicPr>
          <p:cNvPr id="76805" name="Picture 4" descr="Image1"/>
          <p:cNvPicPr>
            <a:picLocks noChangeAspect="1" noChangeArrowheads="1"/>
          </p:cNvPicPr>
          <p:nvPr/>
        </p:nvPicPr>
        <p:blipFill>
          <a:blip r:embed="rId2" cstate="print">
            <a:extLst>
              <a:ext uri="{28A0092B-C50C-407E-A947-70E740481C1C}">
                <a14:useLocalDpi xmlns:a14="http://schemas.microsoft.com/office/drawing/2010/main" val="0"/>
              </a:ext>
            </a:extLst>
          </a:blip>
          <a:srcRect l="24654" t="16367" r="16667" b="10725"/>
          <a:stretch>
            <a:fillRect/>
          </a:stretch>
        </p:blipFill>
        <p:spPr bwMode="auto">
          <a:xfrm>
            <a:off x="4876800" y="4038600"/>
            <a:ext cx="2516911" cy="250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657600"/>
            <a:ext cx="2356652" cy="3067743"/>
          </a:xfrm>
          <a:prstGeom prst="rect">
            <a:avLst/>
          </a:prstGeom>
          <a:ln>
            <a:solidFill>
              <a:schemeClr val="tx1"/>
            </a:solidFill>
          </a:ln>
        </p:spPr>
      </p:pic>
    </p:spTree>
    <p:extLst>
      <p:ext uri="{BB962C8B-B14F-4D97-AF65-F5344CB8AC3E}">
        <p14:creationId xmlns:p14="http://schemas.microsoft.com/office/powerpoint/2010/main" val="1264212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5000"/>
              </a:lnSpc>
            </a:pPr>
            <a:r>
              <a:rPr lang="en-US" b="1" dirty="0">
                <a:solidFill>
                  <a:srgbClr val="FAFD00"/>
                </a:solidFill>
                <a:effectLst>
                  <a:outerShdw blurRad="38100" dist="38100" dir="2700000" algn="tl">
                    <a:srgbClr val="000000"/>
                  </a:outerShdw>
                </a:effectLst>
                <a:latin typeface="Book Antiqua" pitchFamily="18" charset="0"/>
              </a:rPr>
              <a:t>ABI in AWIPS</a:t>
            </a:r>
            <a:endParaRPr lang="en-US" b="1" i="1" dirty="0">
              <a:solidFill>
                <a:srgbClr val="FAFD00"/>
              </a:solidFill>
              <a:effectLst>
                <a:outerShdw blurRad="38100" dist="38100" dir="2700000" algn="tl">
                  <a:srgbClr val="000000"/>
                </a:outerShdw>
              </a:effectLst>
              <a:latin typeface="Book Antiqua" pitchFamily="18" charset="0"/>
            </a:endParaRPr>
          </a:p>
        </p:txBody>
      </p:sp>
      <p:pic>
        <p:nvPicPr>
          <p:cNvPr id="4"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7936832" cy="526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27127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
          <p:cNvPicPr>
            <a:picLocks noGrp="1" noChangeAspect="1"/>
          </p:cNvPicPr>
          <p:nvPr isPhoto="1"/>
        </p:nvPicPr>
        <p:blipFill rotWithShape="1">
          <a:blip r:embed="rId3">
            <a:lum/>
            <a:extLst>
              <a:ext uri="{28A0092B-C50C-407E-A947-70E740481C1C}">
                <a14:useLocalDpi xmlns:a14="http://schemas.microsoft.com/office/drawing/2010/main" val="0"/>
              </a:ext>
            </a:extLst>
          </a:blip>
          <a:srcRect r="50764"/>
          <a:stretch/>
        </p:blipFill>
        <p:spPr>
          <a:xfrm>
            <a:off x="44450" y="596900"/>
            <a:ext cx="4502150" cy="5662613"/>
          </a:xfrm>
          <a:prstGeom prst="rect">
            <a:avLst/>
          </a:prstGeom>
          <a:noFill/>
          <a:ln>
            <a:noFill/>
          </a:ln>
        </p:spPr>
      </p:pic>
      <p:sp>
        <p:nvSpPr>
          <p:cNvPr id="3" name="TextBox 2"/>
          <p:cNvSpPr txBox="1"/>
          <p:nvPr/>
        </p:nvSpPr>
        <p:spPr>
          <a:xfrm>
            <a:off x="428334" y="228600"/>
            <a:ext cx="2695866" cy="369332"/>
          </a:xfrm>
          <a:prstGeom prst="rect">
            <a:avLst/>
          </a:prstGeom>
          <a:noFill/>
        </p:spPr>
        <p:txBody>
          <a:bodyPr wrap="none" rtlCol="0">
            <a:spAutoFit/>
          </a:bodyPr>
          <a:lstStyle/>
          <a:p>
            <a:r>
              <a:rPr lang="en-US" dirty="0" smtClean="0"/>
              <a:t>Simulated ABI – IR window</a:t>
            </a:r>
            <a:endParaRPr lang="en-US" dirty="0"/>
          </a:p>
        </p:txBody>
      </p:sp>
      <p:sp>
        <p:nvSpPr>
          <p:cNvPr id="4" name="TextBox 3"/>
          <p:cNvSpPr txBox="1"/>
          <p:nvPr/>
        </p:nvSpPr>
        <p:spPr>
          <a:xfrm>
            <a:off x="1025691" y="6248400"/>
            <a:ext cx="7356309" cy="338554"/>
          </a:xfrm>
          <a:prstGeom prst="rect">
            <a:avLst/>
          </a:prstGeom>
          <a:noFill/>
        </p:spPr>
        <p:txBody>
          <a:bodyPr wrap="none" rtlCol="0">
            <a:spAutoFit/>
          </a:bodyPr>
          <a:lstStyle/>
          <a:p>
            <a:r>
              <a:rPr lang="en-US" sz="1600" dirty="0" smtClean="0"/>
              <a:t>Both images shown in ABI projection using </a:t>
            </a:r>
            <a:r>
              <a:rPr lang="en-US" sz="1600" dirty="0" err="1" smtClean="0"/>
              <a:t>McIDAS</a:t>
            </a:r>
            <a:r>
              <a:rPr lang="en-US" sz="1600" dirty="0" smtClean="0"/>
              <a:t>-V.  September 29, 2011 at 06 UTC</a:t>
            </a:r>
            <a:endParaRPr lang="en-US" sz="1600" dirty="0"/>
          </a:p>
        </p:txBody>
      </p:sp>
      <p:sp>
        <p:nvSpPr>
          <p:cNvPr id="7" name="TextBox 6"/>
          <p:cNvSpPr txBox="1"/>
          <p:nvPr/>
        </p:nvSpPr>
        <p:spPr>
          <a:xfrm>
            <a:off x="5389644" y="228600"/>
            <a:ext cx="2611356" cy="369332"/>
          </a:xfrm>
          <a:prstGeom prst="rect">
            <a:avLst/>
          </a:prstGeom>
          <a:noFill/>
        </p:spPr>
        <p:txBody>
          <a:bodyPr wrap="none" rtlCol="0">
            <a:spAutoFit/>
          </a:bodyPr>
          <a:lstStyle/>
          <a:p>
            <a:r>
              <a:rPr lang="en-US" dirty="0" smtClean="0"/>
              <a:t>GOES Imager – IR window</a:t>
            </a:r>
            <a:endParaRPr lang="en-US" dirty="0"/>
          </a:p>
        </p:txBody>
      </p:sp>
      <p:pic>
        <p:nvPicPr>
          <p:cNvPr id="8" name="Picture 7" descr="img2"/>
          <p:cNvPicPr>
            <a:picLocks noGrp="1" noChangeAspect="1"/>
          </p:cNvPicPr>
          <p:nvPr isPhoto="1"/>
        </p:nvPicPr>
        <p:blipFill rotWithShape="1">
          <a:blip r:embed="rId4">
            <a:lum/>
            <a:extLst>
              <a:ext uri="{28A0092B-C50C-407E-A947-70E740481C1C}">
                <a14:useLocalDpi xmlns:a14="http://schemas.microsoft.com/office/drawing/2010/main" val="0"/>
              </a:ext>
            </a:extLst>
          </a:blip>
          <a:srcRect r="50694"/>
          <a:stretch/>
        </p:blipFill>
        <p:spPr>
          <a:xfrm>
            <a:off x="4572000" y="596900"/>
            <a:ext cx="4508500" cy="5662613"/>
          </a:xfrm>
          <a:prstGeom prst="rect">
            <a:avLst/>
          </a:prstGeom>
          <a:noFill/>
          <a:ln>
            <a:noFill/>
          </a:ln>
        </p:spPr>
      </p:pic>
      <p:sp>
        <p:nvSpPr>
          <p:cNvPr id="9" name="TextBox 8"/>
          <p:cNvSpPr txBox="1"/>
          <p:nvPr/>
        </p:nvSpPr>
        <p:spPr>
          <a:xfrm>
            <a:off x="4876800" y="6626423"/>
            <a:ext cx="4169026" cy="307777"/>
          </a:xfrm>
          <a:prstGeom prst="rect">
            <a:avLst/>
          </a:prstGeom>
          <a:solidFill>
            <a:schemeClr val="bg1"/>
          </a:solidFill>
        </p:spPr>
        <p:txBody>
          <a:bodyPr wrap="none" rtlCol="0">
            <a:spAutoFit/>
          </a:bodyPr>
          <a:lstStyle/>
          <a:p>
            <a:r>
              <a:rPr lang="en-US" sz="1400" dirty="0" smtClean="0"/>
              <a:t>WRF runs at the Arctic Region Supercomputing Center </a:t>
            </a:r>
            <a:endParaRPr lang="en-US" sz="1400" dirty="0"/>
          </a:p>
        </p:txBody>
      </p:sp>
    </p:spTree>
    <p:extLst>
      <p:ext uri="{BB962C8B-B14F-4D97-AF65-F5344CB8AC3E}">
        <p14:creationId xmlns:p14="http://schemas.microsoft.com/office/powerpoint/2010/main" val="1596830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7"/>
          <p:cNvPicPr>
            <a:picLocks noGrp="1" noChangeAspect="1"/>
          </p:cNvPicPr>
          <p:nvPr isPhoto="1"/>
        </p:nvPicPr>
        <p:blipFill rotWithShape="1">
          <a:blip r:embed="rId3">
            <a:lum/>
            <a:extLst>
              <a:ext uri="{28A0092B-C50C-407E-A947-70E740481C1C}">
                <a14:useLocalDpi xmlns:a14="http://schemas.microsoft.com/office/drawing/2010/main" val="0"/>
              </a:ext>
            </a:extLst>
          </a:blip>
          <a:srcRect r="53681"/>
          <a:stretch/>
        </p:blipFill>
        <p:spPr>
          <a:xfrm>
            <a:off x="260350" y="596900"/>
            <a:ext cx="4235450" cy="5662613"/>
          </a:xfrm>
          <a:prstGeom prst="rect">
            <a:avLst/>
          </a:prstGeom>
          <a:noFill/>
          <a:ln>
            <a:noFill/>
          </a:ln>
        </p:spPr>
      </p:pic>
      <p:sp>
        <p:nvSpPr>
          <p:cNvPr id="3" name="TextBox 2"/>
          <p:cNvSpPr txBox="1"/>
          <p:nvPr/>
        </p:nvSpPr>
        <p:spPr>
          <a:xfrm>
            <a:off x="609600" y="228600"/>
            <a:ext cx="2695866" cy="369332"/>
          </a:xfrm>
          <a:prstGeom prst="rect">
            <a:avLst/>
          </a:prstGeom>
          <a:noFill/>
        </p:spPr>
        <p:txBody>
          <a:bodyPr wrap="none" rtlCol="0">
            <a:spAutoFit/>
          </a:bodyPr>
          <a:lstStyle/>
          <a:p>
            <a:r>
              <a:rPr lang="en-US" dirty="0" smtClean="0"/>
              <a:t>Simulated ABI – IR window</a:t>
            </a:r>
            <a:endParaRPr lang="en-US" dirty="0"/>
          </a:p>
        </p:txBody>
      </p:sp>
      <p:sp>
        <p:nvSpPr>
          <p:cNvPr id="5" name="TextBox 4"/>
          <p:cNvSpPr txBox="1"/>
          <p:nvPr/>
        </p:nvSpPr>
        <p:spPr>
          <a:xfrm>
            <a:off x="4876800" y="6626423"/>
            <a:ext cx="4169026" cy="307777"/>
          </a:xfrm>
          <a:prstGeom prst="rect">
            <a:avLst/>
          </a:prstGeom>
          <a:solidFill>
            <a:schemeClr val="bg1"/>
          </a:solidFill>
        </p:spPr>
        <p:txBody>
          <a:bodyPr wrap="none" rtlCol="0">
            <a:spAutoFit/>
          </a:bodyPr>
          <a:lstStyle/>
          <a:p>
            <a:r>
              <a:rPr lang="en-US" sz="1400" dirty="0" smtClean="0"/>
              <a:t>WRF runs at the Arctic Region Supercomputing Center </a:t>
            </a:r>
            <a:endParaRPr lang="en-US" sz="1400" dirty="0"/>
          </a:p>
        </p:txBody>
      </p:sp>
      <p:pic>
        <p:nvPicPr>
          <p:cNvPr id="7" name="Picture 6" descr="img8"/>
          <p:cNvPicPr>
            <a:picLocks noGrp="1" noChangeAspect="1"/>
          </p:cNvPicPr>
          <p:nvPr isPhoto="1"/>
        </p:nvPicPr>
        <p:blipFill rotWithShape="1">
          <a:blip r:embed="rId4">
            <a:lum/>
            <a:extLst>
              <a:ext uri="{28A0092B-C50C-407E-A947-70E740481C1C}">
                <a14:useLocalDpi xmlns:a14="http://schemas.microsoft.com/office/drawing/2010/main" val="0"/>
              </a:ext>
            </a:extLst>
          </a:blip>
          <a:srcRect r="53750"/>
          <a:stretch/>
        </p:blipFill>
        <p:spPr>
          <a:xfrm>
            <a:off x="4686300" y="596900"/>
            <a:ext cx="4229100" cy="5662613"/>
          </a:xfrm>
          <a:prstGeom prst="rect">
            <a:avLst/>
          </a:prstGeom>
          <a:noFill/>
          <a:ln>
            <a:noFill/>
          </a:ln>
        </p:spPr>
      </p:pic>
      <p:sp>
        <p:nvSpPr>
          <p:cNvPr id="8" name="TextBox 7"/>
          <p:cNvSpPr txBox="1"/>
          <p:nvPr/>
        </p:nvSpPr>
        <p:spPr>
          <a:xfrm>
            <a:off x="5389644" y="228600"/>
            <a:ext cx="2611356" cy="369332"/>
          </a:xfrm>
          <a:prstGeom prst="rect">
            <a:avLst/>
          </a:prstGeom>
          <a:noFill/>
        </p:spPr>
        <p:txBody>
          <a:bodyPr wrap="none" rtlCol="0">
            <a:spAutoFit/>
          </a:bodyPr>
          <a:lstStyle/>
          <a:p>
            <a:r>
              <a:rPr lang="en-US" dirty="0" smtClean="0"/>
              <a:t>GOES Imager – IR window</a:t>
            </a:r>
            <a:endParaRPr lang="en-US" dirty="0"/>
          </a:p>
        </p:txBody>
      </p:sp>
      <p:sp>
        <p:nvSpPr>
          <p:cNvPr id="9" name="TextBox 8"/>
          <p:cNvSpPr txBox="1"/>
          <p:nvPr/>
        </p:nvSpPr>
        <p:spPr>
          <a:xfrm>
            <a:off x="1025691" y="6248400"/>
            <a:ext cx="7356309" cy="338554"/>
          </a:xfrm>
          <a:prstGeom prst="rect">
            <a:avLst/>
          </a:prstGeom>
          <a:noFill/>
        </p:spPr>
        <p:txBody>
          <a:bodyPr wrap="none" rtlCol="0">
            <a:spAutoFit/>
          </a:bodyPr>
          <a:lstStyle/>
          <a:p>
            <a:r>
              <a:rPr lang="en-US" sz="1600" dirty="0" smtClean="0"/>
              <a:t>Both images shown in ABI projection using </a:t>
            </a:r>
            <a:r>
              <a:rPr lang="en-US" sz="1600" dirty="0" err="1" smtClean="0"/>
              <a:t>McIDAS</a:t>
            </a:r>
            <a:r>
              <a:rPr lang="en-US" sz="1600" dirty="0" smtClean="0"/>
              <a:t>-V.  September 29, 2011 at 06 UTC</a:t>
            </a:r>
            <a:endParaRPr lang="en-US" sz="1600" dirty="0"/>
          </a:p>
        </p:txBody>
      </p:sp>
    </p:spTree>
    <p:extLst>
      <p:ext uri="{BB962C8B-B14F-4D97-AF65-F5344CB8AC3E}">
        <p14:creationId xmlns:p14="http://schemas.microsoft.com/office/powerpoint/2010/main" val="3073496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980728"/>
            <a:ext cx="8280920" cy="4985980"/>
          </a:xfrm>
          <a:prstGeom prst="rect">
            <a:avLst/>
          </a:prstGeom>
          <a:noFill/>
        </p:spPr>
        <p:txBody>
          <a:bodyPr wrap="square" rtlCol="0">
            <a:spAutoFit/>
          </a:bodyPr>
          <a:lstStyle/>
          <a:p>
            <a:pPr>
              <a:buFont typeface="Arial" pitchFamily="34" charset="0"/>
              <a:buChar char="•"/>
            </a:pPr>
            <a:r>
              <a:rPr lang="en-US" sz="2400" dirty="0">
                <a:solidFill>
                  <a:prstClr val="black"/>
                </a:solidFill>
              </a:rPr>
              <a:t> 	</a:t>
            </a:r>
            <a:r>
              <a:rPr lang="en-US" sz="2800" b="1" dirty="0">
                <a:solidFill>
                  <a:schemeClr val="bg2">
                    <a:lumMod val="90000"/>
                  </a:schemeClr>
                </a:solidFill>
              </a:rPr>
              <a:t>Synopsis of GOES-R Product Algorithm </a:t>
            </a:r>
            <a:endParaRPr lang="en-US" sz="2400" b="1" dirty="0">
              <a:solidFill>
                <a:schemeClr val="bg2">
                  <a:lumMod val="90000"/>
                </a:schemeClr>
              </a:solidFill>
            </a:endParaRPr>
          </a:p>
          <a:p>
            <a:pPr lvl="3">
              <a:buFont typeface="Calibri" pitchFamily="34" charset="0"/>
              <a:buChar char="−"/>
            </a:pPr>
            <a:r>
              <a:rPr lang="en-US" sz="2400" b="1" dirty="0">
                <a:solidFill>
                  <a:schemeClr val="bg2">
                    <a:lumMod val="90000"/>
                  </a:schemeClr>
                </a:solidFill>
              </a:rPr>
              <a:t> </a:t>
            </a:r>
            <a:r>
              <a:rPr lang="en-US" sz="2400" dirty="0">
                <a:solidFill>
                  <a:schemeClr val="bg2">
                    <a:lumMod val="90000"/>
                  </a:schemeClr>
                </a:solidFill>
              </a:rPr>
              <a:t>Algorithm description</a:t>
            </a:r>
          </a:p>
          <a:p>
            <a:pPr lvl="3">
              <a:buFont typeface="Calibri" pitchFamily="34" charset="0"/>
              <a:buChar char="−"/>
            </a:pPr>
            <a:r>
              <a:rPr lang="en-US" sz="2400" dirty="0">
                <a:solidFill>
                  <a:schemeClr val="bg2">
                    <a:lumMod val="90000"/>
                  </a:schemeClr>
                </a:solidFill>
              </a:rPr>
              <a:t> Product example(s)</a:t>
            </a:r>
          </a:p>
          <a:p>
            <a:pPr lvl="3"/>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prstClr val="black"/>
                </a:solidFill>
              </a:rPr>
              <a:t>Continuing AWG Validation Activities </a:t>
            </a:r>
            <a:endParaRPr lang="en-US" sz="2400" b="1" dirty="0">
              <a:solidFill>
                <a:prstClr val="black"/>
              </a:solidFill>
            </a:endParaRPr>
          </a:p>
          <a:p>
            <a:pPr lvl="3">
              <a:buFont typeface="Calibri" pitchFamily="34" charset="0"/>
              <a:buChar char="−"/>
            </a:pPr>
            <a:r>
              <a:rPr lang="en-US" sz="2400" dirty="0">
                <a:solidFill>
                  <a:prstClr val="black"/>
                </a:solidFill>
              </a:rPr>
              <a:t> Latest algorithm performance statistics obtained</a:t>
            </a:r>
          </a:p>
          <a:p>
            <a:pPr lvl="3">
              <a:buFont typeface="Calibri" pitchFamily="34" charset="0"/>
              <a:buChar char="−"/>
            </a:pPr>
            <a:r>
              <a:rPr lang="en-US" sz="2400" dirty="0">
                <a:solidFill>
                  <a:prstClr val="black"/>
                </a:solidFill>
              </a:rPr>
              <a:t> </a:t>
            </a:r>
            <a:r>
              <a:rPr lang="en-US" sz="2400" dirty="0">
                <a:solidFill>
                  <a:prstClr val="black"/>
                </a:solidFill>
              </a:rPr>
              <a:t>Examples (routine and deep-dive)</a:t>
            </a:r>
          </a:p>
          <a:p>
            <a:pPr lvl="3">
              <a:buFont typeface="Calibri" pitchFamily="34" charset="0"/>
              <a:buChar char="−"/>
            </a:pPr>
            <a:r>
              <a:rPr lang="en-US" sz="2400" dirty="0" smtClean="0">
                <a:solidFill>
                  <a:prstClr val="black"/>
                </a:solidFill>
              </a:rPr>
              <a:t> </a:t>
            </a:r>
            <a:r>
              <a:rPr lang="en-US" sz="2400" dirty="0">
                <a:solidFill>
                  <a:prstClr val="black"/>
                </a:solidFill>
              </a:rPr>
              <a:t>Showcasing of any validation tools developed </a:t>
            </a:r>
          </a:p>
          <a:p>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schemeClr val="bg2">
                    <a:lumMod val="90000"/>
                  </a:schemeClr>
                </a:solidFill>
              </a:rPr>
              <a:t>Thoughts, Plans, and Opportunities for:</a:t>
            </a:r>
            <a:endParaRPr lang="en-US" sz="2400" b="1" dirty="0">
              <a:solidFill>
                <a:schemeClr val="bg2">
                  <a:lumMod val="90000"/>
                </a:schemeClr>
              </a:solidFill>
            </a:endParaRPr>
          </a:p>
          <a:p>
            <a:pPr lvl="3">
              <a:buFont typeface="Calibri" pitchFamily="34" charset="0"/>
              <a:buChar char="−"/>
            </a:pPr>
            <a:r>
              <a:rPr lang="en-US" sz="2400" dirty="0">
                <a:solidFill>
                  <a:schemeClr val="bg2">
                    <a:lumMod val="90000"/>
                  </a:schemeClr>
                </a:solidFill>
              </a:rPr>
              <a:t>  VIIRS</a:t>
            </a:r>
          </a:p>
          <a:p>
            <a:pPr lvl="3">
              <a:buFont typeface="Calibri" pitchFamily="34" charset="0"/>
              <a:buChar char="−"/>
            </a:pPr>
            <a:r>
              <a:rPr lang="en-US" sz="2400" dirty="0">
                <a:solidFill>
                  <a:schemeClr val="bg2">
                    <a:lumMod val="90000"/>
                  </a:schemeClr>
                </a:solidFill>
              </a:rPr>
              <a:t>  Real-time simulated ABI</a:t>
            </a:r>
          </a:p>
          <a:p>
            <a:pPr lvl="3"/>
            <a:endParaRPr lang="en-US" dirty="0">
              <a:solidFill>
                <a:prstClr val="black"/>
              </a:solidFill>
            </a:endParaRPr>
          </a:p>
        </p:txBody>
      </p:sp>
      <p:sp>
        <p:nvSpPr>
          <p:cNvPr id="4" name="Slide Number Placeholder 3"/>
          <p:cNvSpPr>
            <a:spLocks noGrp="1"/>
          </p:cNvSpPr>
          <p:nvPr>
            <p:ph type="sldNum" sz="quarter" idx="12"/>
          </p:nvPr>
        </p:nvSpPr>
        <p:spPr/>
        <p:txBody>
          <a:bodyPr/>
          <a:lstStyle/>
          <a:p>
            <a:fld id="{C8EF54BD-F088-4CBA-BA4A-72EC77EB5A73}" type="slidenum">
              <a:rPr lang="en-US" smtClean="0">
                <a:solidFill>
                  <a:prstClr val="black">
                    <a:tint val="75000"/>
                  </a:prstClr>
                </a:solidFill>
              </a:rPr>
              <a:pPr/>
              <a:t>19</a:t>
            </a:fld>
            <a:endParaRPr lang="en-US">
              <a:solidFill>
                <a:prstClr val="black">
                  <a:tint val="75000"/>
                </a:prstClr>
              </a:solidFill>
            </a:endParaRPr>
          </a:p>
        </p:txBody>
      </p:sp>
      <p:sp>
        <p:nvSpPr>
          <p:cNvPr id="7" name="Title 1"/>
          <p:cNvSpPr txBox="1">
            <a:spLocks/>
          </p:cNvSpPr>
          <p:nvPr/>
        </p:nvSpPr>
        <p:spPr bwMode="auto">
          <a:xfrm>
            <a:off x="673224" y="44624"/>
            <a:ext cx="677909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CC"/>
                </a:solidFill>
                <a:latin typeface="+mj-lt"/>
                <a:ea typeface="+mj-ea"/>
                <a:cs typeface="+mj-cs"/>
              </a:defRPr>
            </a:lvl1pPr>
            <a:lvl2pPr algn="l" rtl="0" eaLnBrk="0" fontAlgn="base" hangingPunct="0">
              <a:spcBef>
                <a:spcPct val="0"/>
              </a:spcBef>
              <a:spcAft>
                <a:spcPct val="0"/>
              </a:spcAft>
              <a:defRPr sz="3200" b="1">
                <a:solidFill>
                  <a:srgbClr val="0000CC"/>
                </a:solidFill>
                <a:latin typeface="Arial" charset="0"/>
                <a:ea typeface="华文细黑" pitchFamily="2" charset="-122"/>
              </a:defRPr>
            </a:lvl2pPr>
            <a:lvl3pPr algn="l" rtl="0" eaLnBrk="0" fontAlgn="base" hangingPunct="0">
              <a:spcBef>
                <a:spcPct val="0"/>
              </a:spcBef>
              <a:spcAft>
                <a:spcPct val="0"/>
              </a:spcAft>
              <a:defRPr sz="3200" b="1">
                <a:solidFill>
                  <a:srgbClr val="0000CC"/>
                </a:solidFill>
                <a:latin typeface="Arial" charset="0"/>
                <a:ea typeface="华文细黑" pitchFamily="2" charset="-122"/>
              </a:defRPr>
            </a:lvl3pPr>
            <a:lvl4pPr algn="l" rtl="0" eaLnBrk="0" fontAlgn="base" hangingPunct="0">
              <a:spcBef>
                <a:spcPct val="0"/>
              </a:spcBef>
              <a:spcAft>
                <a:spcPct val="0"/>
              </a:spcAft>
              <a:defRPr sz="3200" b="1">
                <a:solidFill>
                  <a:srgbClr val="0000CC"/>
                </a:solidFill>
                <a:latin typeface="Arial" charset="0"/>
                <a:ea typeface="华文细黑" pitchFamily="2" charset="-122"/>
              </a:defRPr>
            </a:lvl4pPr>
            <a:lvl5pPr algn="l" rtl="0" eaLnBrk="0" fontAlgn="base" hangingPunct="0">
              <a:spcBef>
                <a:spcPct val="0"/>
              </a:spcBef>
              <a:spcAft>
                <a:spcPct val="0"/>
              </a:spcAft>
              <a:defRPr sz="3200" b="1">
                <a:solidFill>
                  <a:srgbClr val="0000CC"/>
                </a:solidFill>
                <a:latin typeface="Arial" charset="0"/>
                <a:ea typeface="华文细黑" pitchFamily="2" charset="-122"/>
              </a:defRPr>
            </a:lvl5pPr>
            <a:lvl6pPr marL="457200" algn="l" rtl="0" eaLnBrk="1" fontAlgn="base" hangingPunct="1">
              <a:spcBef>
                <a:spcPct val="0"/>
              </a:spcBef>
              <a:spcAft>
                <a:spcPct val="0"/>
              </a:spcAft>
              <a:defRPr sz="3200" b="1">
                <a:solidFill>
                  <a:srgbClr val="0000CC"/>
                </a:solidFill>
                <a:latin typeface="Arial" charset="0"/>
                <a:ea typeface="华文细黑" pitchFamily="2" charset="-122"/>
              </a:defRPr>
            </a:lvl6pPr>
            <a:lvl7pPr marL="914400" algn="l" rtl="0" eaLnBrk="1" fontAlgn="base" hangingPunct="1">
              <a:spcBef>
                <a:spcPct val="0"/>
              </a:spcBef>
              <a:spcAft>
                <a:spcPct val="0"/>
              </a:spcAft>
              <a:defRPr sz="3200" b="1">
                <a:solidFill>
                  <a:srgbClr val="0000CC"/>
                </a:solidFill>
                <a:latin typeface="Arial" charset="0"/>
                <a:ea typeface="华文细黑" pitchFamily="2" charset="-122"/>
              </a:defRPr>
            </a:lvl7pPr>
            <a:lvl8pPr marL="1371600" algn="l" rtl="0" eaLnBrk="1" fontAlgn="base" hangingPunct="1">
              <a:spcBef>
                <a:spcPct val="0"/>
              </a:spcBef>
              <a:spcAft>
                <a:spcPct val="0"/>
              </a:spcAft>
              <a:defRPr sz="3200" b="1">
                <a:solidFill>
                  <a:srgbClr val="0000CC"/>
                </a:solidFill>
                <a:latin typeface="Arial" charset="0"/>
                <a:ea typeface="华文细黑" pitchFamily="2" charset="-122"/>
              </a:defRPr>
            </a:lvl8pPr>
            <a:lvl9pPr marL="1828800" algn="l" rtl="0" eaLnBrk="1" fontAlgn="base" hangingPunct="1">
              <a:spcBef>
                <a:spcPct val="0"/>
              </a:spcBef>
              <a:spcAft>
                <a:spcPct val="0"/>
              </a:spcAft>
              <a:defRPr sz="3200" b="1">
                <a:solidFill>
                  <a:srgbClr val="0000CC"/>
                </a:solidFill>
                <a:latin typeface="Arial" charset="0"/>
                <a:ea typeface="华文细黑" pitchFamily="2" charset="-122"/>
              </a:defRPr>
            </a:lvl9pPr>
          </a:lstStyle>
          <a:p>
            <a:pPr>
              <a:defRPr/>
            </a:pPr>
            <a:r>
              <a:rPr lang="en-US" sz="3600" kern="0" dirty="0" smtClean="0">
                <a:latin typeface="Arial"/>
              </a:rPr>
              <a:t>Outline</a:t>
            </a:r>
            <a:endParaRPr lang="en-US" sz="3600" kern="0" dirty="0">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905500"/>
            <a:ext cx="5791200" cy="813462"/>
          </a:xfrm>
          <a:prstGeom prst="rect">
            <a:avLst/>
          </a:prstGeom>
        </p:spPr>
      </p:pic>
    </p:spTree>
    <p:extLst>
      <p:ext uri="{BB962C8B-B14F-4D97-AF65-F5344CB8AC3E}">
        <p14:creationId xmlns:p14="http://schemas.microsoft.com/office/powerpoint/2010/main" val="3839393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980728"/>
            <a:ext cx="8280920" cy="4985980"/>
          </a:xfrm>
          <a:prstGeom prst="rect">
            <a:avLst/>
          </a:prstGeom>
          <a:noFill/>
        </p:spPr>
        <p:txBody>
          <a:bodyPr wrap="square" rtlCol="0">
            <a:spAutoFit/>
          </a:bodyPr>
          <a:lstStyle/>
          <a:p>
            <a:pPr>
              <a:buFont typeface="Arial" pitchFamily="34" charset="0"/>
              <a:buChar char="•"/>
            </a:pPr>
            <a:r>
              <a:rPr lang="en-US" sz="2400" dirty="0">
                <a:solidFill>
                  <a:prstClr val="black"/>
                </a:solidFill>
              </a:rPr>
              <a:t> 	</a:t>
            </a:r>
            <a:r>
              <a:rPr lang="en-US" sz="2800" b="1" dirty="0">
                <a:solidFill>
                  <a:prstClr val="black"/>
                </a:solidFill>
              </a:rPr>
              <a:t>Synopsis of GOES-R Product Algorithm </a:t>
            </a:r>
            <a:endParaRPr lang="en-US" sz="2400" b="1" dirty="0">
              <a:solidFill>
                <a:prstClr val="black"/>
              </a:solidFill>
            </a:endParaRPr>
          </a:p>
          <a:p>
            <a:pPr lvl="3">
              <a:buFont typeface="Calibri" pitchFamily="34" charset="0"/>
              <a:buChar char="−"/>
            </a:pPr>
            <a:r>
              <a:rPr lang="en-US" sz="2400" b="1" dirty="0">
                <a:solidFill>
                  <a:prstClr val="black"/>
                </a:solidFill>
              </a:rPr>
              <a:t> </a:t>
            </a:r>
            <a:r>
              <a:rPr lang="en-US" sz="2400" dirty="0">
                <a:solidFill>
                  <a:prstClr val="black"/>
                </a:solidFill>
              </a:rPr>
              <a:t>Algorithm description</a:t>
            </a:r>
          </a:p>
          <a:p>
            <a:pPr lvl="3">
              <a:buFont typeface="Calibri" pitchFamily="34" charset="0"/>
              <a:buChar char="−"/>
            </a:pPr>
            <a:r>
              <a:rPr lang="en-US" sz="2400" dirty="0">
                <a:solidFill>
                  <a:prstClr val="black"/>
                </a:solidFill>
              </a:rPr>
              <a:t> Product example(s)</a:t>
            </a:r>
          </a:p>
          <a:p>
            <a:pPr lvl="3"/>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prstClr val="black"/>
                </a:solidFill>
              </a:rPr>
              <a:t>Continuing AWG Validation Activities </a:t>
            </a:r>
            <a:endParaRPr lang="en-US" sz="2400" b="1" dirty="0">
              <a:solidFill>
                <a:prstClr val="black"/>
              </a:solidFill>
            </a:endParaRPr>
          </a:p>
          <a:p>
            <a:pPr lvl="3">
              <a:buFont typeface="Calibri" pitchFamily="34" charset="0"/>
              <a:buChar char="−"/>
            </a:pPr>
            <a:r>
              <a:rPr lang="en-US" sz="2400" dirty="0">
                <a:solidFill>
                  <a:prstClr val="black"/>
                </a:solidFill>
              </a:rPr>
              <a:t> Latest algorithm performance statistics obtained</a:t>
            </a:r>
          </a:p>
          <a:p>
            <a:pPr lvl="3">
              <a:buFont typeface="Calibri" pitchFamily="34" charset="0"/>
              <a:buChar char="−"/>
            </a:pPr>
            <a:r>
              <a:rPr lang="en-US" sz="2400" dirty="0">
                <a:solidFill>
                  <a:prstClr val="black"/>
                </a:solidFill>
              </a:rPr>
              <a:t> </a:t>
            </a:r>
            <a:r>
              <a:rPr lang="en-US" sz="2400" dirty="0" smtClean="0">
                <a:solidFill>
                  <a:prstClr val="black"/>
                </a:solidFill>
              </a:rPr>
              <a:t>Examples (routine and deep-dive)</a:t>
            </a:r>
            <a:endParaRPr lang="en-US" sz="2400" dirty="0">
              <a:solidFill>
                <a:prstClr val="black"/>
              </a:solidFill>
            </a:endParaRPr>
          </a:p>
          <a:p>
            <a:pPr lvl="3">
              <a:buFont typeface="Calibri" pitchFamily="34" charset="0"/>
              <a:buChar char="−"/>
            </a:pPr>
            <a:r>
              <a:rPr lang="en-US" sz="2400" dirty="0" smtClean="0">
                <a:solidFill>
                  <a:prstClr val="black"/>
                </a:solidFill>
              </a:rPr>
              <a:t> Showcasing </a:t>
            </a:r>
            <a:r>
              <a:rPr lang="en-US" sz="2400" dirty="0">
                <a:solidFill>
                  <a:prstClr val="black"/>
                </a:solidFill>
              </a:rPr>
              <a:t>of any validation tools developed </a:t>
            </a:r>
          </a:p>
          <a:p>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prstClr val="black"/>
                </a:solidFill>
              </a:rPr>
              <a:t>Thoughts, Plans, and Opportunities for:</a:t>
            </a:r>
            <a:endParaRPr lang="en-US" sz="2400" b="1" dirty="0">
              <a:solidFill>
                <a:prstClr val="black"/>
              </a:solidFill>
            </a:endParaRPr>
          </a:p>
          <a:p>
            <a:pPr lvl="3">
              <a:buFont typeface="Calibri" pitchFamily="34" charset="0"/>
              <a:buChar char="−"/>
            </a:pPr>
            <a:r>
              <a:rPr lang="en-US" sz="2400" dirty="0">
                <a:solidFill>
                  <a:prstClr val="black"/>
                </a:solidFill>
              </a:rPr>
              <a:t>  </a:t>
            </a:r>
            <a:r>
              <a:rPr lang="en-US" sz="2400" dirty="0" smtClean="0">
                <a:solidFill>
                  <a:prstClr val="black"/>
                </a:solidFill>
              </a:rPr>
              <a:t>VIIRS</a:t>
            </a:r>
          </a:p>
          <a:p>
            <a:pPr lvl="3">
              <a:buFont typeface="Calibri" pitchFamily="34" charset="0"/>
              <a:buChar char="−"/>
            </a:pPr>
            <a:r>
              <a:rPr lang="en-US" sz="2400" dirty="0">
                <a:solidFill>
                  <a:prstClr val="black"/>
                </a:solidFill>
              </a:rPr>
              <a:t> </a:t>
            </a:r>
            <a:r>
              <a:rPr lang="en-US" sz="2400" dirty="0" smtClean="0">
                <a:solidFill>
                  <a:prstClr val="black"/>
                </a:solidFill>
              </a:rPr>
              <a:t> Real-time simulated ABI</a:t>
            </a:r>
            <a:endParaRPr lang="en-US" sz="2400" dirty="0">
              <a:solidFill>
                <a:prstClr val="black"/>
              </a:solidFill>
            </a:endParaRPr>
          </a:p>
          <a:p>
            <a:pPr lvl="3"/>
            <a:endParaRPr lang="en-US" dirty="0">
              <a:solidFill>
                <a:prstClr val="black"/>
              </a:solidFill>
            </a:endParaRPr>
          </a:p>
        </p:txBody>
      </p:sp>
      <p:sp>
        <p:nvSpPr>
          <p:cNvPr id="4" name="Slide Number Placeholder 3"/>
          <p:cNvSpPr>
            <a:spLocks noGrp="1"/>
          </p:cNvSpPr>
          <p:nvPr>
            <p:ph type="sldNum" sz="quarter" idx="12"/>
          </p:nvPr>
        </p:nvSpPr>
        <p:spPr/>
        <p:txBody>
          <a:bodyPr/>
          <a:lstStyle/>
          <a:p>
            <a:fld id="{C8EF54BD-F088-4CBA-BA4A-72EC77EB5A73}" type="slidenum">
              <a:rPr lang="en-US" smtClean="0">
                <a:solidFill>
                  <a:prstClr val="black">
                    <a:tint val="75000"/>
                  </a:prstClr>
                </a:solidFill>
              </a:rPr>
              <a:pPr/>
              <a:t>2</a:t>
            </a:fld>
            <a:endParaRPr lang="en-US">
              <a:solidFill>
                <a:prstClr val="black">
                  <a:tint val="75000"/>
                </a:prstClr>
              </a:solidFill>
            </a:endParaRPr>
          </a:p>
        </p:txBody>
      </p:sp>
      <p:sp>
        <p:nvSpPr>
          <p:cNvPr id="7" name="Title 1"/>
          <p:cNvSpPr txBox="1">
            <a:spLocks/>
          </p:cNvSpPr>
          <p:nvPr/>
        </p:nvSpPr>
        <p:spPr bwMode="auto">
          <a:xfrm>
            <a:off x="673224" y="44624"/>
            <a:ext cx="677909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CC"/>
                </a:solidFill>
                <a:latin typeface="+mj-lt"/>
                <a:ea typeface="+mj-ea"/>
                <a:cs typeface="+mj-cs"/>
              </a:defRPr>
            </a:lvl1pPr>
            <a:lvl2pPr algn="l" rtl="0" eaLnBrk="0" fontAlgn="base" hangingPunct="0">
              <a:spcBef>
                <a:spcPct val="0"/>
              </a:spcBef>
              <a:spcAft>
                <a:spcPct val="0"/>
              </a:spcAft>
              <a:defRPr sz="3200" b="1">
                <a:solidFill>
                  <a:srgbClr val="0000CC"/>
                </a:solidFill>
                <a:latin typeface="Arial" charset="0"/>
                <a:ea typeface="华文细黑" pitchFamily="2" charset="-122"/>
              </a:defRPr>
            </a:lvl2pPr>
            <a:lvl3pPr algn="l" rtl="0" eaLnBrk="0" fontAlgn="base" hangingPunct="0">
              <a:spcBef>
                <a:spcPct val="0"/>
              </a:spcBef>
              <a:spcAft>
                <a:spcPct val="0"/>
              </a:spcAft>
              <a:defRPr sz="3200" b="1">
                <a:solidFill>
                  <a:srgbClr val="0000CC"/>
                </a:solidFill>
                <a:latin typeface="Arial" charset="0"/>
                <a:ea typeface="华文细黑" pitchFamily="2" charset="-122"/>
              </a:defRPr>
            </a:lvl3pPr>
            <a:lvl4pPr algn="l" rtl="0" eaLnBrk="0" fontAlgn="base" hangingPunct="0">
              <a:spcBef>
                <a:spcPct val="0"/>
              </a:spcBef>
              <a:spcAft>
                <a:spcPct val="0"/>
              </a:spcAft>
              <a:defRPr sz="3200" b="1">
                <a:solidFill>
                  <a:srgbClr val="0000CC"/>
                </a:solidFill>
                <a:latin typeface="Arial" charset="0"/>
                <a:ea typeface="华文细黑" pitchFamily="2" charset="-122"/>
              </a:defRPr>
            </a:lvl4pPr>
            <a:lvl5pPr algn="l" rtl="0" eaLnBrk="0" fontAlgn="base" hangingPunct="0">
              <a:spcBef>
                <a:spcPct val="0"/>
              </a:spcBef>
              <a:spcAft>
                <a:spcPct val="0"/>
              </a:spcAft>
              <a:defRPr sz="3200" b="1">
                <a:solidFill>
                  <a:srgbClr val="0000CC"/>
                </a:solidFill>
                <a:latin typeface="Arial" charset="0"/>
                <a:ea typeface="华文细黑" pitchFamily="2" charset="-122"/>
              </a:defRPr>
            </a:lvl5pPr>
            <a:lvl6pPr marL="457200" algn="l" rtl="0" eaLnBrk="1" fontAlgn="base" hangingPunct="1">
              <a:spcBef>
                <a:spcPct val="0"/>
              </a:spcBef>
              <a:spcAft>
                <a:spcPct val="0"/>
              </a:spcAft>
              <a:defRPr sz="3200" b="1">
                <a:solidFill>
                  <a:srgbClr val="0000CC"/>
                </a:solidFill>
                <a:latin typeface="Arial" charset="0"/>
                <a:ea typeface="华文细黑" pitchFamily="2" charset="-122"/>
              </a:defRPr>
            </a:lvl6pPr>
            <a:lvl7pPr marL="914400" algn="l" rtl="0" eaLnBrk="1" fontAlgn="base" hangingPunct="1">
              <a:spcBef>
                <a:spcPct val="0"/>
              </a:spcBef>
              <a:spcAft>
                <a:spcPct val="0"/>
              </a:spcAft>
              <a:defRPr sz="3200" b="1">
                <a:solidFill>
                  <a:srgbClr val="0000CC"/>
                </a:solidFill>
                <a:latin typeface="Arial" charset="0"/>
                <a:ea typeface="华文细黑" pitchFamily="2" charset="-122"/>
              </a:defRPr>
            </a:lvl7pPr>
            <a:lvl8pPr marL="1371600" algn="l" rtl="0" eaLnBrk="1" fontAlgn="base" hangingPunct="1">
              <a:spcBef>
                <a:spcPct val="0"/>
              </a:spcBef>
              <a:spcAft>
                <a:spcPct val="0"/>
              </a:spcAft>
              <a:defRPr sz="3200" b="1">
                <a:solidFill>
                  <a:srgbClr val="0000CC"/>
                </a:solidFill>
                <a:latin typeface="Arial" charset="0"/>
                <a:ea typeface="华文细黑" pitchFamily="2" charset="-122"/>
              </a:defRPr>
            </a:lvl8pPr>
            <a:lvl9pPr marL="1828800" algn="l" rtl="0" eaLnBrk="1" fontAlgn="base" hangingPunct="1">
              <a:spcBef>
                <a:spcPct val="0"/>
              </a:spcBef>
              <a:spcAft>
                <a:spcPct val="0"/>
              </a:spcAft>
              <a:defRPr sz="3200" b="1">
                <a:solidFill>
                  <a:srgbClr val="0000CC"/>
                </a:solidFill>
                <a:latin typeface="Arial" charset="0"/>
                <a:ea typeface="华文细黑" pitchFamily="2" charset="-122"/>
              </a:defRPr>
            </a:lvl9pPr>
          </a:lstStyle>
          <a:p>
            <a:pPr>
              <a:defRPr/>
            </a:pPr>
            <a:r>
              <a:rPr lang="en-US" sz="3600" kern="0" dirty="0" smtClean="0">
                <a:latin typeface="Arial"/>
              </a:rPr>
              <a:t>Outline</a:t>
            </a:r>
            <a:endParaRPr lang="en-US" sz="3600" kern="0" dirty="0">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905500"/>
            <a:ext cx="5791200" cy="813462"/>
          </a:xfrm>
          <a:prstGeom prst="rect">
            <a:avLst/>
          </a:prstGeom>
        </p:spPr>
      </p:pic>
    </p:spTree>
    <p:extLst>
      <p:ext uri="{BB962C8B-B14F-4D97-AF65-F5344CB8AC3E}">
        <p14:creationId xmlns:p14="http://schemas.microsoft.com/office/powerpoint/2010/main" val="968331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8EF54BD-F088-4CBA-BA4A-72EC77EB5A73}" type="slidenum">
              <a:rPr lang="en-US" smtClean="0">
                <a:solidFill>
                  <a:prstClr val="black">
                    <a:tint val="75000"/>
                  </a:prstClr>
                </a:solidFill>
              </a:rPr>
              <a:pPr/>
              <a:t>20</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699" y="533400"/>
            <a:ext cx="8069701" cy="478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24000" y="5257800"/>
            <a:ext cx="6248400" cy="646331"/>
          </a:xfrm>
          <a:prstGeom prst="rect">
            <a:avLst/>
          </a:prstGeom>
          <a:noFill/>
        </p:spPr>
        <p:txBody>
          <a:bodyPr wrap="square" rtlCol="0">
            <a:spAutoFit/>
          </a:bodyPr>
          <a:lstStyle/>
          <a:p>
            <a:r>
              <a:rPr lang="en-US" dirty="0">
                <a:solidFill>
                  <a:srgbClr val="000000"/>
                </a:solidFill>
              </a:rPr>
              <a:t>GOES Imager Water Vapor Mean brightness temperatures over water from 90 S to 90 N and 110 W to 170 W.</a:t>
            </a:r>
            <a:endParaRPr lang="en-US" dirty="0"/>
          </a:p>
        </p:txBody>
      </p:sp>
      <p:cxnSp>
        <p:nvCxnSpPr>
          <p:cNvPr id="6" name="Straight Connector 5"/>
          <p:cNvCxnSpPr/>
          <p:nvPr/>
        </p:nvCxnSpPr>
        <p:spPr>
          <a:xfrm>
            <a:off x="2801587" y="2923402"/>
            <a:ext cx="0" cy="103899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343400" y="2971800"/>
            <a:ext cx="0" cy="103899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54187" y="2960914"/>
            <a:ext cx="0" cy="103899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13911" y="2280062"/>
            <a:ext cx="0" cy="1038998"/>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38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 y="0"/>
            <a:ext cx="10363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chemeClr val="tx2"/>
                </a:solidFill>
              </a:rPr>
              <a:t>GOES-15 </a:t>
            </a:r>
            <a:r>
              <a:rPr lang="en-US" sz="2800" dirty="0" smtClean="0">
                <a:solidFill>
                  <a:schemeClr val="tx2"/>
                </a:solidFill>
              </a:rPr>
              <a:t>Imager Calibration Anomaly</a:t>
            </a:r>
          </a:p>
          <a:p>
            <a:pPr algn="ctr"/>
            <a:r>
              <a:rPr lang="en-US" sz="2800" dirty="0" smtClean="0">
                <a:solidFill>
                  <a:schemeClr val="tx2"/>
                </a:solidFill>
              </a:rPr>
              <a:t>(monitored by ECMWF)</a:t>
            </a:r>
            <a:endParaRPr lang="en-US" sz="2800" dirty="0">
              <a:solidFill>
                <a:schemeClr val="tx2"/>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2509"/>
          <a:stretch/>
        </p:blipFill>
        <p:spPr>
          <a:xfrm>
            <a:off x="4953000" y="990600"/>
            <a:ext cx="4057650" cy="502642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3260"/>
          <a:stretch/>
        </p:blipFill>
        <p:spPr>
          <a:xfrm>
            <a:off x="506037" y="990600"/>
            <a:ext cx="4057650" cy="4977765"/>
          </a:xfrm>
          <a:prstGeom prst="rect">
            <a:avLst/>
          </a:prstGeom>
        </p:spPr>
      </p:pic>
      <p:sp>
        <p:nvSpPr>
          <p:cNvPr id="5" name="TextBox 4"/>
          <p:cNvSpPr txBox="1"/>
          <p:nvPr/>
        </p:nvSpPr>
        <p:spPr>
          <a:xfrm>
            <a:off x="1219200" y="6172200"/>
            <a:ext cx="2787943" cy="369332"/>
          </a:xfrm>
          <a:prstGeom prst="rect">
            <a:avLst/>
          </a:prstGeom>
          <a:noFill/>
        </p:spPr>
        <p:txBody>
          <a:bodyPr wrap="none" rtlCol="0">
            <a:spAutoFit/>
          </a:bodyPr>
          <a:lstStyle/>
          <a:p>
            <a:r>
              <a:rPr lang="en-US" dirty="0" smtClean="0"/>
              <a:t>Beginning of the anomaly</a:t>
            </a:r>
            <a:endParaRPr lang="en-US" dirty="0"/>
          </a:p>
        </p:txBody>
      </p:sp>
      <p:sp>
        <p:nvSpPr>
          <p:cNvPr id="6" name="TextBox 5"/>
          <p:cNvSpPr txBox="1"/>
          <p:nvPr/>
        </p:nvSpPr>
        <p:spPr>
          <a:xfrm>
            <a:off x="5486400" y="6172200"/>
            <a:ext cx="3018775" cy="369332"/>
          </a:xfrm>
          <a:prstGeom prst="rect">
            <a:avLst/>
          </a:prstGeom>
          <a:noFill/>
        </p:spPr>
        <p:txBody>
          <a:bodyPr wrap="none" rtlCol="0">
            <a:spAutoFit/>
          </a:bodyPr>
          <a:lstStyle/>
          <a:p>
            <a:r>
              <a:rPr lang="en-US" dirty="0" smtClean="0"/>
              <a:t>Encompassing the anomaly</a:t>
            </a:r>
            <a:endParaRPr lang="en-US" dirty="0"/>
          </a:p>
        </p:txBody>
      </p:sp>
      <p:sp>
        <p:nvSpPr>
          <p:cNvPr id="7" name="Rounded Rectangle 6"/>
          <p:cNvSpPr/>
          <p:nvPr/>
        </p:nvSpPr>
        <p:spPr>
          <a:xfrm>
            <a:off x="4139119" y="1968230"/>
            <a:ext cx="38100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0" y="3111230"/>
            <a:ext cx="2053767" cy="246221"/>
          </a:xfrm>
          <a:prstGeom prst="rect">
            <a:avLst/>
          </a:prstGeom>
          <a:noFill/>
        </p:spPr>
        <p:txBody>
          <a:bodyPr wrap="none" rtlCol="0">
            <a:spAutoFit/>
          </a:bodyPr>
          <a:lstStyle/>
          <a:p>
            <a:r>
              <a:rPr lang="en-US" sz="1000" dirty="0" smtClean="0">
                <a:solidFill>
                  <a:schemeClr val="accent1">
                    <a:lumMod val="75000"/>
                  </a:schemeClr>
                </a:solidFill>
              </a:rPr>
              <a:t>Large observation minus calculation</a:t>
            </a:r>
            <a:endParaRPr lang="en-US" sz="1000" dirty="0">
              <a:solidFill>
                <a:schemeClr val="accent1">
                  <a:lumMod val="75000"/>
                </a:schemeClr>
              </a:solidFill>
            </a:endParaRPr>
          </a:p>
        </p:txBody>
      </p:sp>
    </p:spTree>
    <p:extLst>
      <p:ext uri="{BB962C8B-B14F-4D97-AF65-F5344CB8AC3E}">
        <p14:creationId xmlns:p14="http://schemas.microsoft.com/office/powerpoint/2010/main" val="382983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742" r="7416"/>
          <a:stretch/>
        </p:blipFill>
        <p:spPr>
          <a:xfrm>
            <a:off x="1238962" y="338137"/>
            <a:ext cx="6685838" cy="5910263"/>
          </a:xfrm>
          <a:prstGeom prst="rect">
            <a:avLst/>
          </a:prstGeom>
        </p:spPr>
      </p:pic>
      <p:sp>
        <p:nvSpPr>
          <p:cNvPr id="2050" name="Rectangle 2"/>
          <p:cNvSpPr>
            <a:spLocks noChangeArrowheads="1"/>
          </p:cNvSpPr>
          <p:nvPr/>
        </p:nvSpPr>
        <p:spPr bwMode="auto">
          <a:xfrm>
            <a:off x="-457200" y="76200"/>
            <a:ext cx="10363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chemeClr val="tx2"/>
                </a:solidFill>
              </a:rPr>
              <a:t>GOES-15 </a:t>
            </a:r>
            <a:r>
              <a:rPr lang="en-US" sz="2800" dirty="0" smtClean="0">
                <a:solidFill>
                  <a:schemeClr val="tx2"/>
                </a:solidFill>
              </a:rPr>
              <a:t>Imager Calibration Anomaly (by SPS)</a:t>
            </a:r>
            <a:endParaRPr lang="en-US" sz="2800" dirty="0">
              <a:solidFill>
                <a:schemeClr val="tx2"/>
              </a:solidFill>
            </a:endParaRPr>
          </a:p>
        </p:txBody>
      </p:sp>
      <p:sp>
        <p:nvSpPr>
          <p:cNvPr id="2056" name="Text Box 9"/>
          <p:cNvSpPr txBox="1">
            <a:spLocks noChangeArrowheads="1"/>
          </p:cNvSpPr>
          <p:nvPr/>
        </p:nvSpPr>
        <p:spPr bwMode="auto">
          <a:xfrm>
            <a:off x="309664" y="6019800"/>
            <a:ext cx="8763000" cy="70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5000"/>
              </a:lnSpc>
              <a:spcBef>
                <a:spcPts val="0"/>
              </a:spcBef>
            </a:pPr>
            <a:r>
              <a:rPr lang="en-US" sz="1400" i="1" dirty="0" smtClean="0"/>
              <a:t>GOES-15 </a:t>
            </a:r>
            <a:r>
              <a:rPr lang="en-US" sz="1400" i="1" dirty="0"/>
              <a:t>Imager water vapor </a:t>
            </a:r>
            <a:r>
              <a:rPr lang="en-US" sz="1400" i="1" dirty="0" smtClean="0"/>
              <a:t>band compared to co-located MTSAT values. Note large brightness temperature differences beginning near 21UTC on March 12, 2012. Plus, the SPS unit used for the generation of GVAR is noted (obtained from the GVAR signal). Image from: CIMSS and STAR.</a:t>
            </a:r>
            <a:endParaRPr lang="en-US" sz="1400" i="1" dirty="0"/>
          </a:p>
        </p:txBody>
      </p:sp>
      <p:sp>
        <p:nvSpPr>
          <p:cNvPr id="11" name="Rectangle 10"/>
          <p:cNvSpPr/>
          <p:nvPr/>
        </p:nvSpPr>
        <p:spPr>
          <a:xfrm>
            <a:off x="6128426" y="791183"/>
            <a:ext cx="1627761" cy="4795736"/>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81881" y="784698"/>
            <a:ext cx="142519" cy="4802221"/>
          </a:xfrm>
          <a:prstGeom prst="rect">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81000" y="784698"/>
            <a:ext cx="6822702" cy="4824919"/>
            <a:chOff x="381000" y="784698"/>
            <a:chExt cx="6822702" cy="4824919"/>
          </a:xfrm>
        </p:grpSpPr>
        <p:sp>
          <p:nvSpPr>
            <p:cNvPr id="3" name="Rectangle 2"/>
            <p:cNvSpPr/>
            <p:nvPr/>
          </p:nvSpPr>
          <p:spPr>
            <a:xfrm>
              <a:off x="1660187" y="784698"/>
              <a:ext cx="1342417" cy="4824919"/>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1143000"/>
              <a:ext cx="6822702" cy="369332"/>
            </a:xfrm>
            <a:prstGeom prst="rect">
              <a:avLst/>
            </a:prstGeom>
            <a:noFill/>
          </p:spPr>
          <p:txBody>
            <a:bodyPr wrap="none" rtlCol="0">
              <a:spAutoFit/>
            </a:bodyPr>
            <a:lstStyle/>
            <a:p>
              <a:r>
                <a:rPr lang="en-US" dirty="0" smtClean="0"/>
                <a:t>SPS:                           9                        4                7            4                            9</a:t>
              </a:r>
              <a:endParaRPr lang="en-US" dirty="0"/>
            </a:p>
          </p:txBody>
        </p:sp>
      </p:grpSp>
    </p:spTree>
    <p:extLst>
      <p:ext uri="{BB962C8B-B14F-4D97-AF65-F5344CB8AC3E}">
        <p14:creationId xmlns:p14="http://schemas.microsoft.com/office/powerpoint/2010/main" val="34481443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Routine Validation Tools</a:t>
            </a:r>
          </a:p>
        </p:txBody>
      </p:sp>
      <p:sp>
        <p:nvSpPr>
          <p:cNvPr id="6147" name="Rectangle 3"/>
          <p:cNvSpPr>
            <a:spLocks noGrp="1" noChangeArrowheads="1"/>
          </p:cNvSpPr>
          <p:nvPr>
            <p:ph type="body" idx="1"/>
          </p:nvPr>
        </p:nvSpPr>
        <p:spPr>
          <a:xfrm>
            <a:off x="457200" y="1219200"/>
            <a:ext cx="8382000" cy="5257800"/>
          </a:xfrm>
        </p:spPr>
        <p:txBody>
          <a:bodyPr/>
          <a:lstStyle/>
          <a:p>
            <a:pPr marL="0" indent="0">
              <a:buFontTx/>
              <a:buNone/>
              <a:defRPr/>
            </a:pPr>
            <a:r>
              <a:rPr lang="en-US" dirty="0"/>
              <a:t>This </a:t>
            </a:r>
            <a:r>
              <a:rPr lang="en-US" dirty="0" smtClean="0"/>
              <a:t>(automated) tool </a:t>
            </a:r>
            <a:r>
              <a:rPr lang="en-US" dirty="0"/>
              <a:t>set includes, but is not limited to: </a:t>
            </a:r>
          </a:p>
          <a:p>
            <a:pPr>
              <a:defRPr/>
            </a:pPr>
            <a:r>
              <a:rPr lang="en-US" dirty="0" smtClean="0"/>
              <a:t>Time </a:t>
            </a:r>
            <a:r>
              <a:rPr lang="en-US" dirty="0"/>
              <a:t>series of </a:t>
            </a:r>
            <a:r>
              <a:rPr lang="en-US" dirty="0" smtClean="0"/>
              <a:t>reflectance factor (RF) and radiances/brightness </a:t>
            </a:r>
            <a:r>
              <a:rPr lang="en-US" dirty="0"/>
              <a:t>temperatures</a:t>
            </a:r>
          </a:p>
          <a:p>
            <a:pPr>
              <a:defRPr/>
            </a:pPr>
            <a:r>
              <a:rPr lang="en-US" dirty="0"/>
              <a:t>Statistics of </a:t>
            </a:r>
            <a:r>
              <a:rPr lang="en-US" dirty="0" smtClean="0"/>
              <a:t>RF, radiances/brightness </a:t>
            </a:r>
            <a:r>
              <a:rPr lang="en-US" dirty="0"/>
              <a:t>temperatures</a:t>
            </a:r>
          </a:p>
          <a:p>
            <a:pPr>
              <a:defRPr/>
            </a:pPr>
            <a:r>
              <a:rPr lang="en-US" dirty="0" smtClean="0"/>
              <a:t>Generate </a:t>
            </a:r>
            <a:r>
              <a:rPr lang="en-US" dirty="0"/>
              <a:t>a host of </a:t>
            </a:r>
            <a:r>
              <a:rPr lang="en-US" dirty="0" smtClean="0"/>
              <a:t>images, thumbnail </a:t>
            </a:r>
            <a:r>
              <a:rPr lang="en-US" dirty="0"/>
              <a:t>images</a:t>
            </a:r>
          </a:p>
          <a:p>
            <a:pPr>
              <a:defRPr/>
            </a:pPr>
            <a:r>
              <a:rPr lang="en-US" dirty="0" smtClean="0"/>
              <a:t>Animations</a:t>
            </a:r>
          </a:p>
          <a:p>
            <a:pPr>
              <a:defRPr/>
            </a:pPr>
            <a:r>
              <a:rPr lang="en-US" dirty="0" smtClean="0"/>
              <a:t>Monitor </a:t>
            </a:r>
            <a:r>
              <a:rPr lang="en-US" dirty="0" smtClean="0"/>
              <a:t>“forward model </a:t>
            </a:r>
            <a:r>
              <a:rPr lang="en-US" dirty="0" err="1" smtClean="0"/>
              <a:t>calc</a:t>
            </a:r>
            <a:r>
              <a:rPr lang="en-US" dirty="0"/>
              <a:t>” </a:t>
            </a:r>
            <a:r>
              <a:rPr lang="en-US" dirty="0" err="1"/>
              <a:t>vs</a:t>
            </a:r>
            <a:r>
              <a:rPr lang="en-US" dirty="0"/>
              <a:t> </a:t>
            </a:r>
            <a:r>
              <a:rPr lang="en-US" dirty="0" smtClean="0"/>
              <a:t>“satellite </a:t>
            </a:r>
            <a:r>
              <a:rPr lang="en-US" dirty="0" err="1" smtClean="0"/>
              <a:t>obs</a:t>
            </a:r>
            <a:r>
              <a:rPr lang="en-US" dirty="0" smtClean="0"/>
              <a:t>” (Calibration function?)</a:t>
            </a:r>
            <a:endParaRPr lang="en-US" dirty="0"/>
          </a:p>
          <a:p>
            <a:pPr>
              <a:defRPr/>
            </a:pPr>
            <a:r>
              <a:rPr lang="en-US" dirty="0"/>
              <a:t>Monitor image quality</a:t>
            </a:r>
          </a:p>
          <a:p>
            <a:pPr>
              <a:defRPr/>
            </a:pPr>
            <a:r>
              <a:rPr lang="en-US" dirty="0" smtClean="0"/>
              <a:t>Etc</a:t>
            </a:r>
            <a:r>
              <a:rPr lang="en-US" dirty="0"/>
              <a:t>.</a:t>
            </a:r>
          </a:p>
          <a:p>
            <a:pPr marL="0" indent="0">
              <a:buNone/>
              <a:defRPr/>
            </a:pPr>
            <a:r>
              <a:rPr lang="en-US" dirty="0" smtClean="0"/>
              <a:t> </a:t>
            </a:r>
          </a:p>
          <a:p>
            <a:pPr>
              <a:defRPr/>
            </a:pPr>
            <a:endParaRPr lang="en-US" dirty="0" smtClean="0"/>
          </a:p>
        </p:txBody>
      </p:sp>
      <p:sp>
        <p:nvSpPr>
          <p:cNvPr id="1208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fld id="{A1F05695-1564-433F-B86E-45944382A7DC}" type="slidenum">
              <a:rPr lang="en-US" sz="1400" i="0" smtClean="0">
                <a:solidFill>
                  <a:srgbClr val="FFFF00"/>
                </a:solidFill>
                <a:latin typeface="Times New Roman" pitchFamily="18" charset="0"/>
              </a:rPr>
              <a:pPr/>
              <a:t>23</a:t>
            </a:fld>
            <a:endParaRPr lang="en-US" sz="1400" i="0" smtClean="0">
              <a:solidFill>
                <a:srgbClr val="FFFF00"/>
              </a:solidFill>
              <a:latin typeface="Times New Roman" pitchFamily="18" charset="0"/>
            </a:endParaRPr>
          </a:p>
        </p:txBody>
      </p:sp>
      <p:graphicFrame>
        <p:nvGraphicFramePr>
          <p:cNvPr id="2" name="Table 1"/>
          <p:cNvGraphicFramePr>
            <a:graphicFrameLocks noGrp="1"/>
          </p:cNvGraphicFramePr>
          <p:nvPr/>
        </p:nvGraphicFramePr>
        <p:xfrm>
          <a:off x="4043363" y="4932363"/>
          <a:ext cx="4816475" cy="1622425"/>
        </p:xfrm>
        <a:graphic>
          <a:graphicData uri="http://schemas.openxmlformats.org/drawingml/2006/table">
            <a:tbl>
              <a:tblPr firstRow="1" firstCol="1" lastRow="1" lastCol="1" bandRow="1" bandCol="1">
                <a:tableStyleId>{5C22544A-7EE6-4342-B048-85BDC9FD1C3A}</a:tableStyleId>
              </a:tblPr>
              <a:tblGrid>
                <a:gridCol w="4816475"/>
              </a:tblGrid>
              <a:tr h="209550">
                <a:tc>
                  <a:txBody>
                    <a:bodyPr/>
                    <a:lstStyle/>
                    <a:p>
                      <a:pPr marL="0" marR="0" algn="just" hangingPunct="0">
                        <a:spcBef>
                          <a:spcPts val="300"/>
                        </a:spcBef>
                        <a:spcAft>
                          <a:spcPts val="500"/>
                        </a:spcAft>
                      </a:pPr>
                      <a:r>
                        <a:rPr lang="en-US" sz="1400" dirty="0">
                          <a:solidFill>
                            <a:schemeClr val="tx1"/>
                          </a:solidFill>
                          <a:effectLst/>
                        </a:rPr>
                        <a:t>Average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Number of valid data samples</a:t>
                      </a:r>
                      <a:endParaRPr lang="en-US" sz="1400" dirty="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Minimum value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Maximum value of valid data samples</a:t>
                      </a:r>
                      <a:endParaRPr lang="en-US" sz="1400" dirty="0">
                        <a:solidFill>
                          <a:schemeClr val="tx1"/>
                        </a:solidFill>
                        <a:effectLst/>
                        <a:latin typeface="Times New Roman"/>
                        <a:ea typeface="Times New Roman"/>
                      </a:endParaRPr>
                    </a:p>
                  </a:txBody>
                  <a:tcPr marL="73035" marR="73035" marT="18415" marB="0"/>
                </a:tc>
              </a:tr>
              <a:tr h="198120">
                <a:tc>
                  <a:txBody>
                    <a:bodyPr/>
                    <a:lstStyle/>
                    <a:p>
                      <a:pPr marL="0" marR="0" algn="just" hangingPunct="0">
                        <a:spcBef>
                          <a:spcPts val="300"/>
                        </a:spcBef>
                        <a:spcAft>
                          <a:spcPts val="500"/>
                        </a:spcAft>
                      </a:pPr>
                      <a:r>
                        <a:rPr lang="en-US" sz="1400" dirty="0">
                          <a:solidFill>
                            <a:schemeClr val="tx1"/>
                          </a:solidFill>
                          <a:effectLst/>
                        </a:rPr>
                        <a:t>Sum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Sum-of-squares of valid data samples</a:t>
                      </a:r>
                      <a:endParaRPr lang="en-US" sz="1400" dirty="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Total number of data samples within the sample set</a:t>
                      </a:r>
                      <a:endParaRPr lang="en-US" sz="1400" dirty="0">
                        <a:solidFill>
                          <a:schemeClr val="tx1"/>
                        </a:solidFill>
                        <a:effectLst/>
                        <a:latin typeface="Times New Roman"/>
                        <a:ea typeface="Times New Roman"/>
                      </a:endParaRPr>
                    </a:p>
                  </a:txBody>
                  <a:tcPr marL="73035" marR="73035" marT="18415" marB="0"/>
                </a:tc>
              </a:tr>
            </a:tbl>
          </a:graphicData>
        </a:graphic>
      </p:graphicFrame>
    </p:spTree>
    <p:extLst>
      <p:ext uri="{BB962C8B-B14F-4D97-AF65-F5344CB8AC3E}">
        <p14:creationId xmlns:p14="http://schemas.microsoft.com/office/powerpoint/2010/main" val="19740610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788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533400" y="1447800"/>
            <a:ext cx="8229600" cy="4525963"/>
          </a:xfrm>
        </p:spPr>
        <p:txBody>
          <a:bodyPr/>
          <a:lstStyle/>
          <a:p>
            <a:pPr>
              <a:lnSpc>
                <a:spcPct val="80000"/>
              </a:lnSpc>
            </a:pPr>
            <a:r>
              <a:rPr lang="en-US" dirty="0" smtClean="0">
                <a:solidFill>
                  <a:srgbClr val="FFFF66"/>
                </a:solidFill>
              </a:rPr>
              <a:t>This tool set includes, but is not limited to: </a:t>
            </a:r>
          </a:p>
          <a:p>
            <a:pPr lvl="1">
              <a:lnSpc>
                <a:spcPct val="80000"/>
              </a:lnSpc>
            </a:pPr>
            <a:r>
              <a:rPr lang="en-US" sz="2000" dirty="0" smtClean="0">
                <a:solidFill>
                  <a:srgbClr val="FFFF66"/>
                </a:solidFill>
              </a:rPr>
              <a:t>Additional Thumbnail images</a:t>
            </a:r>
          </a:p>
          <a:p>
            <a:pPr lvl="1">
              <a:lnSpc>
                <a:spcPct val="80000"/>
              </a:lnSpc>
            </a:pPr>
            <a:r>
              <a:rPr lang="en-US" sz="2000" dirty="0" smtClean="0">
                <a:solidFill>
                  <a:srgbClr val="FFFF66"/>
                </a:solidFill>
              </a:rPr>
              <a:t>Full size and/or zoomed images</a:t>
            </a:r>
          </a:p>
          <a:p>
            <a:pPr lvl="1">
              <a:lnSpc>
                <a:spcPct val="80000"/>
              </a:lnSpc>
            </a:pPr>
            <a:r>
              <a:rPr lang="en-US" sz="2000" dirty="0" smtClean="0">
                <a:solidFill>
                  <a:srgbClr val="FFFF66"/>
                </a:solidFill>
              </a:rPr>
              <a:t>Generate difference images</a:t>
            </a:r>
          </a:p>
          <a:p>
            <a:pPr lvl="2">
              <a:lnSpc>
                <a:spcPct val="80000"/>
              </a:lnSpc>
            </a:pPr>
            <a:r>
              <a:rPr lang="en-US" dirty="0" smtClean="0">
                <a:solidFill>
                  <a:srgbClr val="FFFF66"/>
                </a:solidFill>
              </a:rPr>
              <a:t>Temporal</a:t>
            </a:r>
          </a:p>
          <a:p>
            <a:pPr lvl="2">
              <a:lnSpc>
                <a:spcPct val="80000"/>
              </a:lnSpc>
            </a:pPr>
            <a:r>
              <a:rPr lang="en-US" dirty="0" smtClean="0">
                <a:solidFill>
                  <a:srgbClr val="FFFF66"/>
                </a:solidFill>
              </a:rPr>
              <a:t>Spectral</a:t>
            </a:r>
          </a:p>
          <a:p>
            <a:pPr lvl="1">
              <a:lnSpc>
                <a:spcPct val="80000"/>
              </a:lnSpc>
            </a:pPr>
            <a:r>
              <a:rPr lang="en-US" sz="2000" dirty="0" smtClean="0">
                <a:solidFill>
                  <a:srgbClr val="FFFF66"/>
                </a:solidFill>
              </a:rPr>
              <a:t>Times series of radiances/brightness temperatures</a:t>
            </a:r>
          </a:p>
          <a:p>
            <a:pPr lvl="2">
              <a:lnSpc>
                <a:spcPct val="80000"/>
              </a:lnSpc>
            </a:pPr>
            <a:r>
              <a:rPr lang="en-US" dirty="0" smtClean="0">
                <a:solidFill>
                  <a:srgbClr val="FFFF66"/>
                </a:solidFill>
              </a:rPr>
              <a:t>Longer time-series</a:t>
            </a:r>
          </a:p>
          <a:p>
            <a:pPr lvl="1">
              <a:lnSpc>
                <a:spcPct val="80000"/>
              </a:lnSpc>
            </a:pPr>
            <a:r>
              <a:rPr lang="en-US" sz="2000" dirty="0" smtClean="0">
                <a:solidFill>
                  <a:srgbClr val="FFFF66"/>
                </a:solidFill>
              </a:rPr>
              <a:t>Scatter plots, etc. </a:t>
            </a:r>
          </a:p>
          <a:p>
            <a:pPr lvl="1">
              <a:lnSpc>
                <a:spcPct val="80000"/>
              </a:lnSpc>
            </a:pPr>
            <a:r>
              <a:rPr lang="en-US" sz="2000" dirty="0" smtClean="0">
                <a:solidFill>
                  <a:srgbClr val="FFFF66"/>
                </a:solidFill>
              </a:rPr>
              <a:t>Statistics </a:t>
            </a:r>
            <a:r>
              <a:rPr lang="en-US" sz="2000" dirty="0" smtClean="0">
                <a:solidFill>
                  <a:srgbClr val="FFFF66"/>
                </a:solidFill>
              </a:rPr>
              <a:t>of radiances/brightness temperatures</a:t>
            </a:r>
          </a:p>
          <a:p>
            <a:pPr lvl="2">
              <a:lnSpc>
                <a:spcPct val="80000"/>
              </a:lnSpc>
            </a:pPr>
            <a:r>
              <a:rPr lang="en-US" dirty="0" smtClean="0">
                <a:solidFill>
                  <a:srgbClr val="FFFF66"/>
                </a:solidFill>
              </a:rPr>
              <a:t>Longer times series</a:t>
            </a:r>
          </a:p>
          <a:p>
            <a:pPr lvl="1">
              <a:lnSpc>
                <a:spcPct val="80000"/>
              </a:lnSpc>
            </a:pPr>
            <a:r>
              <a:rPr lang="en-US" sz="2000" dirty="0" smtClean="0">
                <a:solidFill>
                  <a:srgbClr val="FFFF66"/>
                </a:solidFill>
              </a:rPr>
              <a:t>“Forward Model </a:t>
            </a:r>
            <a:r>
              <a:rPr lang="en-US" sz="2000" dirty="0" err="1" smtClean="0">
                <a:solidFill>
                  <a:srgbClr val="FFFF66"/>
                </a:solidFill>
              </a:rPr>
              <a:t>Calc</a:t>
            </a:r>
            <a:r>
              <a:rPr lang="en-US" sz="2000" dirty="0" smtClean="0">
                <a:solidFill>
                  <a:srgbClr val="FFFF66"/>
                </a:solidFill>
              </a:rPr>
              <a:t>” </a:t>
            </a:r>
            <a:r>
              <a:rPr lang="en-US" sz="2000" dirty="0" err="1" smtClean="0">
                <a:solidFill>
                  <a:srgbClr val="FFFF66"/>
                </a:solidFill>
              </a:rPr>
              <a:t>vs</a:t>
            </a:r>
            <a:r>
              <a:rPr lang="en-US" sz="2000" dirty="0" smtClean="0">
                <a:solidFill>
                  <a:srgbClr val="FFFF66"/>
                </a:solidFill>
              </a:rPr>
              <a:t> “Satellite </a:t>
            </a:r>
            <a:r>
              <a:rPr lang="en-US" sz="2000" dirty="0" err="1" smtClean="0">
                <a:solidFill>
                  <a:srgbClr val="FFFF66"/>
                </a:solidFill>
              </a:rPr>
              <a:t>Obs</a:t>
            </a:r>
            <a:r>
              <a:rPr lang="en-US" sz="2000" dirty="0" smtClean="0">
                <a:solidFill>
                  <a:srgbClr val="FFFF66"/>
                </a:solidFill>
              </a:rPr>
              <a:t>” information</a:t>
            </a:r>
          </a:p>
          <a:p>
            <a:pPr lvl="2">
              <a:lnSpc>
                <a:spcPct val="80000"/>
              </a:lnSpc>
            </a:pPr>
            <a:r>
              <a:rPr lang="en-US" dirty="0" smtClean="0">
                <a:solidFill>
                  <a:srgbClr val="FFFF66"/>
                </a:solidFill>
              </a:rPr>
              <a:t>From </a:t>
            </a:r>
            <a:r>
              <a:rPr lang="en-US" dirty="0" err="1" smtClean="0">
                <a:solidFill>
                  <a:srgbClr val="FFFF66"/>
                </a:solidFill>
              </a:rPr>
              <a:t>raobs</a:t>
            </a:r>
            <a:r>
              <a:rPr lang="en-US" dirty="0" smtClean="0">
                <a:solidFill>
                  <a:srgbClr val="FFFF66"/>
                </a:solidFill>
              </a:rPr>
              <a:t>, NWP, etc. </a:t>
            </a:r>
          </a:p>
          <a:p>
            <a:pPr lvl="1">
              <a:lnSpc>
                <a:spcPct val="80000"/>
              </a:lnSpc>
            </a:pPr>
            <a:r>
              <a:rPr lang="en-US" sz="2000" dirty="0" smtClean="0">
                <a:solidFill>
                  <a:srgbClr val="FFFF66"/>
                </a:solidFill>
              </a:rPr>
              <a:t>Correlate image artifacts with calibration </a:t>
            </a:r>
            <a:r>
              <a:rPr lang="en-US" sz="2000" dirty="0" smtClean="0">
                <a:solidFill>
                  <a:srgbClr val="FFFF66"/>
                </a:solidFill>
              </a:rPr>
              <a:t>events</a:t>
            </a:r>
          </a:p>
          <a:p>
            <a:pPr lvl="1">
              <a:lnSpc>
                <a:spcPct val="80000"/>
              </a:lnSpc>
            </a:pPr>
            <a:r>
              <a:rPr lang="en-US" sz="2000" dirty="0">
                <a:solidFill>
                  <a:srgbClr val="FFFF66"/>
                </a:solidFill>
              </a:rPr>
              <a:t>Compare to other imagery (e.g., VIIRS, etc.)</a:t>
            </a:r>
          </a:p>
          <a:p>
            <a:pPr lvl="1">
              <a:lnSpc>
                <a:spcPct val="80000"/>
              </a:lnSpc>
            </a:pPr>
            <a:r>
              <a:rPr lang="en-US" sz="2000" dirty="0" smtClean="0">
                <a:solidFill>
                  <a:srgbClr val="FFFF66"/>
                </a:solidFill>
              </a:rPr>
              <a:t>Etc</a:t>
            </a:r>
            <a:r>
              <a:rPr lang="en-US" sz="2000" dirty="0" smtClean="0">
                <a:solidFill>
                  <a:srgbClr val="FFFF66"/>
                </a:solidFill>
              </a:rPr>
              <a:t>.</a:t>
            </a:r>
          </a:p>
          <a:p>
            <a:pPr lvl="1">
              <a:lnSpc>
                <a:spcPct val="80000"/>
              </a:lnSpc>
            </a:pPr>
            <a:endParaRPr lang="en-US" sz="2000" dirty="0" smtClean="0">
              <a:solidFill>
                <a:srgbClr val="FFFF66"/>
              </a:solidFill>
            </a:endParaRPr>
          </a:p>
          <a:p>
            <a:pPr>
              <a:lnSpc>
                <a:spcPct val="80000"/>
              </a:lnSpc>
            </a:pPr>
            <a:r>
              <a:rPr lang="en-US" sz="2200" dirty="0" err="1" smtClean="0">
                <a:solidFill>
                  <a:srgbClr val="FFFF66"/>
                </a:solidFill>
              </a:rPr>
              <a:t>McIDAS</a:t>
            </a:r>
            <a:r>
              <a:rPr lang="en-US" sz="2200" dirty="0" smtClean="0">
                <a:solidFill>
                  <a:srgbClr val="FFFF66"/>
                </a:solidFill>
              </a:rPr>
              <a:t> + scripts</a:t>
            </a:r>
          </a:p>
          <a:p>
            <a:endParaRPr lang="en-US" dirty="0" smtClean="0"/>
          </a:p>
        </p:txBody>
      </p:sp>
      <p:sp>
        <p:nvSpPr>
          <p:cNvPr id="1259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fld id="{D79A0F1A-8E00-4F20-8F34-BC8506739523}" type="slidenum">
              <a:rPr lang="en-US" sz="1400" i="0" smtClean="0">
                <a:solidFill>
                  <a:srgbClr val="FFFF00"/>
                </a:solidFill>
                <a:latin typeface="Times New Roman" pitchFamily="18" charset="0"/>
              </a:rPr>
              <a:pPr/>
              <a:t>25</a:t>
            </a:fld>
            <a:endParaRPr lang="en-US" sz="1400" i="0" smtClean="0">
              <a:solidFill>
                <a:srgbClr val="FFFF00"/>
              </a:solidFill>
              <a:latin typeface="Times New Roman" pitchFamily="18" charset="0"/>
            </a:endParaRPr>
          </a:p>
        </p:txBody>
      </p:sp>
      <p:sp>
        <p:nvSpPr>
          <p:cNvPr id="125956" name="Rectangle 2"/>
          <p:cNvSpPr>
            <a:spLocks noGrp="1" noChangeArrowheads="1"/>
          </p:cNvSpPr>
          <p:nvPr>
            <p:ph type="title"/>
          </p:nvPr>
        </p:nvSpPr>
        <p:spPr>
          <a:xfrm>
            <a:off x="454025" y="60325"/>
            <a:ext cx="7848600" cy="685800"/>
          </a:xfrm>
        </p:spPr>
        <p:txBody>
          <a:bodyPr/>
          <a:lstStyle/>
          <a:p>
            <a:r>
              <a:rPr lang="en-US" sz="2000" b="0" dirty="0" smtClean="0"/>
              <a:t/>
            </a:r>
            <a:br>
              <a:rPr lang="en-US" sz="2000" b="0" dirty="0" smtClean="0"/>
            </a:br>
            <a:r>
              <a:rPr lang="en-US" sz="3200" b="0" dirty="0" smtClean="0"/>
              <a:t>”Deep-Dive” </a:t>
            </a:r>
            <a:br>
              <a:rPr lang="en-US" sz="3200" b="0" dirty="0" smtClean="0"/>
            </a:br>
            <a:r>
              <a:rPr lang="en-US" sz="3200" b="0" dirty="0" smtClean="0"/>
              <a:t>Validation Tools</a:t>
            </a:r>
          </a:p>
        </p:txBody>
      </p:sp>
    </p:spTree>
    <p:extLst>
      <p:ext uri="{BB962C8B-B14F-4D97-AF65-F5344CB8AC3E}">
        <p14:creationId xmlns:p14="http://schemas.microsoft.com/office/powerpoint/2010/main" val="1495758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Transect (</a:t>
            </a:r>
            <a:r>
              <a:rPr lang="en-US" dirty="0" err="1" smtClean="0"/>
              <a:t>Mcidas</a:t>
            </a:r>
            <a:r>
              <a:rPr lang="en-US" dirty="0" smtClean="0"/>
              <a:t>-V)</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2153" y="884237"/>
            <a:ext cx="5411847" cy="4525963"/>
          </a:xfrm>
        </p:spPr>
      </p:pic>
      <p:sp>
        <p:nvSpPr>
          <p:cNvPr id="4" name="Slide Number Placeholder 3"/>
          <p:cNvSpPr>
            <a:spLocks noGrp="1"/>
          </p:cNvSpPr>
          <p:nvPr>
            <p:ph type="sldNum" sz="quarter" idx="12"/>
          </p:nvPr>
        </p:nvSpPr>
        <p:spPr/>
        <p:txBody>
          <a:bodyPr/>
          <a:lstStyle/>
          <a:p>
            <a:pPr>
              <a:defRPr/>
            </a:pPr>
            <a:fld id="{610DC30C-0039-4FF0-87FD-5B7CBA58B842}" type="slidenum">
              <a:rPr lang="en-US" smtClean="0"/>
              <a:pPr>
                <a:defRPr/>
              </a:pPr>
              <a:t>26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88005"/>
            <a:ext cx="5784586" cy="3998595"/>
          </a:xfrm>
          <a:prstGeom prst="rect">
            <a:avLst/>
          </a:prstGeom>
        </p:spPr>
      </p:pic>
    </p:spTree>
    <p:extLst>
      <p:ext uri="{BB962C8B-B14F-4D97-AF65-F5344CB8AC3E}">
        <p14:creationId xmlns:p14="http://schemas.microsoft.com/office/powerpoint/2010/main" val="27432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Scatter plot </a:t>
            </a:r>
            <a:br>
              <a:rPr lang="en-US" dirty="0" smtClean="0"/>
            </a:br>
            <a:r>
              <a:rPr lang="en-US" dirty="0" smtClean="0"/>
              <a:t>and Statistics</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26203"/>
          <a:stretch/>
        </p:blipFill>
        <p:spPr>
          <a:xfrm>
            <a:off x="76200" y="1143000"/>
            <a:ext cx="8609527" cy="3496043"/>
          </a:xfrm>
        </p:spPr>
      </p:pic>
      <p:sp>
        <p:nvSpPr>
          <p:cNvPr id="4" name="Slide Number Placeholder 3"/>
          <p:cNvSpPr>
            <a:spLocks noGrp="1"/>
          </p:cNvSpPr>
          <p:nvPr>
            <p:ph type="sldNum" sz="quarter" idx="12"/>
          </p:nvPr>
        </p:nvSpPr>
        <p:spPr/>
        <p:txBody>
          <a:bodyPr/>
          <a:lstStyle/>
          <a:p>
            <a:pPr>
              <a:defRPr/>
            </a:pPr>
            <a:fld id="{610DC30C-0039-4FF0-87FD-5B7CBA58B842}" type="slidenum">
              <a:rPr lang="en-US" smtClean="0"/>
              <a:pPr>
                <a:defRPr/>
              </a:pPr>
              <a:t>27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810000"/>
            <a:ext cx="3842587" cy="2990572"/>
          </a:xfrm>
          <a:prstGeom prst="rect">
            <a:avLst/>
          </a:prstGeom>
        </p:spPr>
      </p:pic>
    </p:spTree>
    <p:extLst>
      <p:ext uri="{BB962C8B-B14F-4D97-AF65-F5344CB8AC3E}">
        <p14:creationId xmlns:p14="http://schemas.microsoft.com/office/powerpoint/2010/main" val="15158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Capture_web_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459038" y="2378075"/>
            <a:ext cx="376237"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4" name="Oval 3"/>
          <p:cNvSpPr/>
          <p:nvPr/>
        </p:nvSpPr>
        <p:spPr>
          <a:xfrm>
            <a:off x="4978400" y="3267075"/>
            <a:ext cx="376238"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5" name="Oval 4"/>
          <p:cNvSpPr/>
          <p:nvPr/>
        </p:nvSpPr>
        <p:spPr>
          <a:xfrm>
            <a:off x="4978400" y="4551363"/>
            <a:ext cx="376238" cy="325437"/>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6" name="Oval 5"/>
          <p:cNvSpPr/>
          <p:nvPr/>
        </p:nvSpPr>
        <p:spPr>
          <a:xfrm>
            <a:off x="4835525" y="1990725"/>
            <a:ext cx="630238" cy="32543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Tree>
    <p:extLst>
      <p:ext uri="{BB962C8B-B14F-4D97-AF65-F5344CB8AC3E}">
        <p14:creationId xmlns:p14="http://schemas.microsoft.com/office/powerpoint/2010/main" val="2627989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Capture_web_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476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p:txBody>
          <a:bodyPr/>
          <a:lstStyle/>
          <a:p>
            <a:r>
              <a:rPr lang="en-US" sz="3200" smtClean="0"/>
              <a:t>Products</a:t>
            </a:r>
          </a:p>
        </p:txBody>
      </p:sp>
      <p:sp>
        <p:nvSpPr>
          <p:cNvPr id="96259" name="Rectangle 1027"/>
          <p:cNvSpPr>
            <a:spLocks noGrp="1" noChangeArrowheads="1"/>
          </p:cNvSpPr>
          <p:nvPr>
            <p:ph type="body" idx="1"/>
          </p:nvPr>
        </p:nvSpPr>
        <p:spPr>
          <a:xfrm>
            <a:off x="457200" y="1355725"/>
            <a:ext cx="8229600" cy="4525963"/>
          </a:xfrm>
        </p:spPr>
        <p:txBody>
          <a:bodyPr/>
          <a:lstStyle/>
          <a:p>
            <a:pPr>
              <a:lnSpc>
                <a:spcPct val="80000"/>
              </a:lnSpc>
            </a:pPr>
            <a:r>
              <a:rPr lang="en-US" sz="2400" smtClean="0">
                <a:ea typeface="MS PGothic" pitchFamily="34" charset="-128"/>
              </a:rPr>
              <a:t>The purpose of the imagery team is two-fold:</a:t>
            </a:r>
          </a:p>
          <a:p>
            <a:pPr lvl="1">
              <a:lnSpc>
                <a:spcPct val="80000"/>
              </a:lnSpc>
            </a:pPr>
            <a:r>
              <a:rPr lang="en-US" sz="2000" smtClean="0">
                <a:ea typeface="MS PGothic" pitchFamily="34" charset="-128"/>
              </a:rPr>
              <a:t>Demonstrate how to convert from GRB scaled radiances (eg, GRB integers) to other physical units, such as radiance, brightness temperatures and brightness values.</a:t>
            </a:r>
          </a:p>
          <a:p>
            <a:pPr lvl="1">
              <a:lnSpc>
                <a:spcPct val="80000"/>
              </a:lnSpc>
            </a:pPr>
            <a:r>
              <a:rPr lang="en-US" sz="2000" smtClean="0">
                <a:ea typeface="MS PGothic" pitchFamily="34" charset="-128"/>
              </a:rPr>
              <a:t>Build files that can be used for processing most all of the ABI products, such as clouds, soundings, etc. </a:t>
            </a:r>
          </a:p>
          <a:p>
            <a:pPr>
              <a:lnSpc>
                <a:spcPct val="80000"/>
              </a:lnSpc>
            </a:pPr>
            <a:endParaRPr lang="en-US" sz="2400" smtClean="0">
              <a:ea typeface="MS PGothic" pitchFamily="34" charset="-128"/>
            </a:endParaRPr>
          </a:p>
          <a:p>
            <a:pPr>
              <a:lnSpc>
                <a:spcPct val="80000"/>
              </a:lnSpc>
            </a:pPr>
            <a:r>
              <a:rPr lang="en-US" sz="2400" smtClean="0">
                <a:ea typeface="MS PGothic" pitchFamily="34" charset="-128"/>
              </a:rPr>
              <a:t>Imagery is </a:t>
            </a:r>
            <a:r>
              <a:rPr lang="en-US" sz="2400" u="sng" smtClean="0">
                <a:ea typeface="MS PGothic" pitchFamily="34" charset="-128"/>
              </a:rPr>
              <a:t>the</a:t>
            </a:r>
            <a:r>
              <a:rPr lang="en-US" sz="2400" smtClean="0">
                <a:ea typeface="MS PGothic" pitchFamily="34" charset="-128"/>
              </a:rPr>
              <a:t> key product for GOES-R.</a:t>
            </a:r>
          </a:p>
          <a:p>
            <a:pPr>
              <a:lnSpc>
                <a:spcPct val="80000"/>
              </a:lnSpc>
            </a:pPr>
            <a:endParaRPr lang="en-US" sz="2400" smtClean="0">
              <a:ea typeface="MS PGothic" pitchFamily="34" charset="-128"/>
            </a:endParaRPr>
          </a:p>
          <a:p>
            <a:pPr>
              <a:lnSpc>
                <a:spcPct val="80000"/>
              </a:lnSpc>
            </a:pPr>
            <a:r>
              <a:rPr lang="en-US" sz="2400" smtClean="0">
                <a:ea typeface="MS PGothic" pitchFamily="34" charset="-128"/>
              </a:rPr>
              <a:t>There are 54 KPP Cloud and Moisture Imagery End-Products (CMIP) (48 single band End-Products in netCDF format at the resolution native to each band and one multiband product at 2 km resolution in both netCDF &amp; McIDAS Area file formats). </a:t>
            </a:r>
          </a:p>
          <a:p>
            <a:pPr lvl="1">
              <a:lnSpc>
                <a:spcPct val="80000"/>
              </a:lnSpc>
            </a:pPr>
            <a:r>
              <a:rPr lang="en-US" sz="2000" smtClean="0">
                <a:ea typeface="MS PGothic" pitchFamily="34" charset="-128"/>
              </a:rPr>
              <a:t>16 products * 1 format (netCDF) * 3 coverage areas (Full Disk, CONUS, Mesoscale) Multiband products: 1 product * 2 formats (netCDF and McIDAS Area)* 3 coverage areas (Full Disk, CONUS, Mesoscale)</a:t>
            </a:r>
            <a:r>
              <a:rPr lang="en-US" sz="2200" b="1" smtClean="0">
                <a:ea typeface="MS PGothic" pitchFamily="34" charset="-128"/>
              </a:rPr>
              <a:t/>
            </a:r>
            <a:br>
              <a:rPr lang="en-US" sz="2200" b="1" smtClean="0">
                <a:ea typeface="MS PGothic" pitchFamily="34" charset="-128"/>
              </a:rPr>
            </a:br>
            <a:endParaRPr lang="en-US" sz="2200" smtClean="0">
              <a:ea typeface="MS PGothic" pitchFamily="34" charset="-128"/>
            </a:endParaRPr>
          </a:p>
          <a:p>
            <a:endParaRPr lang="en-US" smtClean="0"/>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fld id="{B24708B6-4EBC-4082-8C25-47E7018CF97F}" type="slidenum">
              <a:rPr lang="en-US" sz="1400" i="0" smtClean="0">
                <a:solidFill>
                  <a:srgbClr val="FFFF00"/>
                </a:solidFill>
                <a:latin typeface="Times New Roman" pitchFamily="18" charset="0"/>
              </a:rPr>
              <a:pPr/>
              <a:t>3</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1851102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descr="Capture_web_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480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Capture_web_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35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smtClean="0"/>
              <a:t>In ABI FGF (137W)</a:t>
            </a:r>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pPr eaLnBrk="1" fontAlgn="base" hangingPunct="1">
              <a:spcBef>
                <a:spcPct val="20000"/>
              </a:spcBef>
              <a:spcAft>
                <a:spcPct val="0"/>
              </a:spcAft>
            </a:pPr>
            <a:r>
              <a:rPr lang="en-US" sz="1600" smtClean="0">
                <a:solidFill>
                  <a:srgbClr val="FFFFFF"/>
                </a:solidFill>
              </a:rPr>
              <a:t>SSEC</a:t>
            </a:r>
          </a:p>
        </p:txBody>
      </p:sp>
      <p:sp>
        <p:nvSpPr>
          <p:cNvPr id="2" name="TextBox 1"/>
          <p:cNvSpPr txBox="1"/>
          <p:nvPr/>
        </p:nvSpPr>
        <p:spPr>
          <a:xfrm>
            <a:off x="152400" y="4488120"/>
            <a:ext cx="8839200" cy="2369880"/>
          </a:xfrm>
          <a:prstGeom prst="rect">
            <a:avLst/>
          </a:prstGeom>
          <a:solidFill>
            <a:schemeClr val="accent1">
              <a:lumMod val="20000"/>
              <a:lumOff val="80000"/>
            </a:schemeClr>
          </a:solidFill>
        </p:spPr>
        <p:txBody>
          <a:bodyPr wrap="square" rtlCol="0">
            <a:spAutoFit/>
          </a:bodyPr>
          <a:lstStyle/>
          <a:p>
            <a:r>
              <a:rPr lang="en-US" dirty="0" smtClean="0"/>
              <a:t>Working </a:t>
            </a:r>
            <a:r>
              <a:rPr lang="en-US" dirty="0"/>
              <a:t>on the Fixed Grid Format (FGF) for ABI </a:t>
            </a:r>
            <a:endParaRPr lang="en-US" dirty="0" smtClean="0"/>
          </a:p>
          <a:p>
            <a:endParaRPr lang="en-US" dirty="0"/>
          </a:p>
          <a:p>
            <a:r>
              <a:rPr lang="en-US" sz="1600" dirty="0" smtClean="0"/>
              <a:t>- Iterating </a:t>
            </a:r>
            <a:r>
              <a:rPr lang="en-US" sz="1600" dirty="0"/>
              <a:t>with Harris personnel verifying ABI FGF </a:t>
            </a:r>
            <a:r>
              <a:rPr lang="en-US" sz="1600" dirty="0" err="1"/>
              <a:t>vs</a:t>
            </a:r>
            <a:r>
              <a:rPr lang="en-US" sz="1600" dirty="0"/>
              <a:t> CGMS defined “Normalized Geostationary Projection” </a:t>
            </a:r>
          </a:p>
          <a:p>
            <a:r>
              <a:rPr lang="en-US" sz="1600" dirty="0" smtClean="0"/>
              <a:t>- Continued </a:t>
            </a:r>
            <a:r>
              <a:rPr lang="en-US" sz="1600" dirty="0"/>
              <a:t>development of beta version of software to compute transforms to and from FGF to longitude and latitude. </a:t>
            </a:r>
          </a:p>
          <a:p>
            <a:r>
              <a:rPr lang="en-US" sz="1600" dirty="0" smtClean="0"/>
              <a:t>- Comparison </a:t>
            </a:r>
            <a:r>
              <a:rPr lang="en-US" sz="1600" dirty="0"/>
              <a:t>of earth locations for 2km fixed grid between Harris and SSEC code shows a very close </a:t>
            </a:r>
            <a:r>
              <a:rPr lang="en-US" sz="1600" dirty="0" smtClean="0"/>
              <a:t>match. </a:t>
            </a:r>
            <a:endParaRPr lang="en-US" sz="1600" dirty="0"/>
          </a:p>
          <a:p>
            <a:r>
              <a:rPr lang="en-US" sz="1600" dirty="0" smtClean="0"/>
              <a:t>- Continuing </a:t>
            </a:r>
            <a:r>
              <a:rPr lang="en-US" sz="1600" dirty="0"/>
              <a:t>effort to define critical metadata for geostationary projections in CF/CF-satellite. </a:t>
            </a: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860617"/>
            <a:ext cx="3810000" cy="3649915"/>
          </a:xfrm>
          <a:prstGeom prst="rect">
            <a:avLst/>
          </a:prstGeom>
        </p:spPr>
      </p:pic>
    </p:spTree>
    <p:extLst>
      <p:ext uri="{BB962C8B-B14F-4D97-AF65-F5344CB8AC3E}">
        <p14:creationId xmlns:p14="http://schemas.microsoft.com/office/powerpoint/2010/main" val="1867424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980728"/>
            <a:ext cx="8280920" cy="4985980"/>
          </a:xfrm>
          <a:prstGeom prst="rect">
            <a:avLst/>
          </a:prstGeom>
          <a:noFill/>
        </p:spPr>
        <p:txBody>
          <a:bodyPr wrap="square" rtlCol="0">
            <a:spAutoFit/>
          </a:bodyPr>
          <a:lstStyle/>
          <a:p>
            <a:pPr>
              <a:buFont typeface="Arial" pitchFamily="34" charset="0"/>
              <a:buChar char="•"/>
            </a:pPr>
            <a:r>
              <a:rPr lang="en-US" sz="2400" dirty="0">
                <a:solidFill>
                  <a:prstClr val="black"/>
                </a:solidFill>
              </a:rPr>
              <a:t> 	</a:t>
            </a:r>
            <a:r>
              <a:rPr lang="en-US" sz="2800" b="1" dirty="0">
                <a:solidFill>
                  <a:schemeClr val="bg2">
                    <a:lumMod val="90000"/>
                  </a:schemeClr>
                </a:solidFill>
              </a:rPr>
              <a:t>Synopsis of GOES-R Product Algorithm </a:t>
            </a:r>
            <a:endParaRPr lang="en-US" sz="2400" b="1" dirty="0">
              <a:solidFill>
                <a:schemeClr val="bg2">
                  <a:lumMod val="90000"/>
                </a:schemeClr>
              </a:solidFill>
            </a:endParaRPr>
          </a:p>
          <a:p>
            <a:pPr lvl="3">
              <a:buFont typeface="Calibri" pitchFamily="34" charset="0"/>
              <a:buChar char="−"/>
            </a:pPr>
            <a:r>
              <a:rPr lang="en-US" sz="2400" b="1" dirty="0">
                <a:solidFill>
                  <a:schemeClr val="bg2">
                    <a:lumMod val="90000"/>
                  </a:schemeClr>
                </a:solidFill>
              </a:rPr>
              <a:t> </a:t>
            </a:r>
            <a:r>
              <a:rPr lang="en-US" sz="2400" dirty="0">
                <a:solidFill>
                  <a:schemeClr val="bg2">
                    <a:lumMod val="90000"/>
                  </a:schemeClr>
                </a:solidFill>
              </a:rPr>
              <a:t>Algorithm description</a:t>
            </a:r>
          </a:p>
          <a:p>
            <a:pPr lvl="3">
              <a:buFont typeface="Calibri" pitchFamily="34" charset="0"/>
              <a:buChar char="−"/>
            </a:pPr>
            <a:r>
              <a:rPr lang="en-US" sz="2400" dirty="0">
                <a:solidFill>
                  <a:schemeClr val="bg2">
                    <a:lumMod val="90000"/>
                  </a:schemeClr>
                </a:solidFill>
              </a:rPr>
              <a:t> Product example(s)</a:t>
            </a:r>
          </a:p>
          <a:p>
            <a:pPr lvl="3"/>
            <a:endParaRPr lang="en-US" sz="2400" dirty="0">
              <a:solidFill>
                <a:schemeClr val="bg2">
                  <a:lumMod val="90000"/>
                </a:schemeClr>
              </a:solidFill>
            </a:endParaRPr>
          </a:p>
          <a:p>
            <a:pPr>
              <a:buFont typeface="Arial" pitchFamily="34" charset="0"/>
              <a:buChar char="•"/>
            </a:pPr>
            <a:r>
              <a:rPr lang="en-US" sz="2400" dirty="0">
                <a:solidFill>
                  <a:schemeClr val="bg2">
                    <a:lumMod val="90000"/>
                  </a:schemeClr>
                </a:solidFill>
              </a:rPr>
              <a:t> 	</a:t>
            </a:r>
            <a:r>
              <a:rPr lang="en-US" sz="2800" b="1" dirty="0">
                <a:solidFill>
                  <a:schemeClr val="bg2">
                    <a:lumMod val="90000"/>
                  </a:schemeClr>
                </a:solidFill>
              </a:rPr>
              <a:t>Continuing AWG Validation Activities </a:t>
            </a:r>
            <a:endParaRPr lang="en-US" sz="2400" b="1" dirty="0">
              <a:solidFill>
                <a:schemeClr val="bg2">
                  <a:lumMod val="90000"/>
                </a:schemeClr>
              </a:solidFill>
            </a:endParaRPr>
          </a:p>
          <a:p>
            <a:pPr lvl="3">
              <a:buFont typeface="Calibri" pitchFamily="34" charset="0"/>
              <a:buChar char="−"/>
            </a:pPr>
            <a:r>
              <a:rPr lang="en-US" sz="2400" dirty="0">
                <a:solidFill>
                  <a:schemeClr val="bg2">
                    <a:lumMod val="90000"/>
                  </a:schemeClr>
                </a:solidFill>
              </a:rPr>
              <a:t> Latest algorithm performance statistics obtained</a:t>
            </a:r>
          </a:p>
          <a:p>
            <a:pPr lvl="3">
              <a:buFont typeface="Calibri" pitchFamily="34" charset="0"/>
              <a:buChar char="−"/>
            </a:pPr>
            <a:r>
              <a:rPr lang="en-US" sz="2400" dirty="0">
                <a:solidFill>
                  <a:schemeClr val="bg2">
                    <a:lumMod val="90000"/>
                  </a:schemeClr>
                </a:solidFill>
              </a:rPr>
              <a:t> </a:t>
            </a:r>
            <a:r>
              <a:rPr lang="en-US" sz="2400" dirty="0">
                <a:solidFill>
                  <a:schemeClr val="bg2">
                    <a:lumMod val="90000"/>
                  </a:schemeClr>
                </a:solidFill>
              </a:rPr>
              <a:t>Examples (routine and deep-dive)</a:t>
            </a:r>
          </a:p>
          <a:p>
            <a:pPr lvl="3">
              <a:buFont typeface="Calibri" pitchFamily="34" charset="0"/>
              <a:buChar char="−"/>
            </a:pPr>
            <a:r>
              <a:rPr lang="en-US" sz="2400" dirty="0" smtClean="0">
                <a:solidFill>
                  <a:schemeClr val="bg2">
                    <a:lumMod val="90000"/>
                  </a:schemeClr>
                </a:solidFill>
              </a:rPr>
              <a:t> </a:t>
            </a:r>
            <a:r>
              <a:rPr lang="en-US" sz="2400" dirty="0" smtClean="0">
                <a:solidFill>
                  <a:schemeClr val="bg2">
                    <a:lumMod val="90000"/>
                  </a:schemeClr>
                </a:solidFill>
              </a:rPr>
              <a:t>Showcasing </a:t>
            </a:r>
            <a:r>
              <a:rPr lang="en-US" sz="2400" dirty="0">
                <a:solidFill>
                  <a:schemeClr val="bg2">
                    <a:lumMod val="90000"/>
                  </a:schemeClr>
                </a:solidFill>
              </a:rPr>
              <a:t>of any validation tools developed</a:t>
            </a:r>
            <a:r>
              <a:rPr lang="en-US" sz="2400" dirty="0">
                <a:solidFill>
                  <a:prstClr val="black"/>
                </a:solidFill>
              </a:rPr>
              <a:t> </a:t>
            </a:r>
          </a:p>
          <a:p>
            <a:endParaRPr lang="en-US" sz="2400" dirty="0">
              <a:solidFill>
                <a:prstClr val="black"/>
              </a:solidFill>
            </a:endParaRPr>
          </a:p>
          <a:p>
            <a:pPr>
              <a:buFont typeface="Arial" pitchFamily="34" charset="0"/>
              <a:buChar char="•"/>
            </a:pPr>
            <a:r>
              <a:rPr lang="en-US" sz="2400" dirty="0">
                <a:solidFill>
                  <a:prstClr val="black"/>
                </a:solidFill>
              </a:rPr>
              <a:t> 	</a:t>
            </a:r>
            <a:r>
              <a:rPr lang="en-US" sz="2800" b="1" dirty="0">
                <a:solidFill>
                  <a:prstClr val="black"/>
                </a:solidFill>
              </a:rPr>
              <a:t>Thoughts, Plans, and Opportunities for:</a:t>
            </a:r>
            <a:endParaRPr lang="en-US" sz="2400" b="1" dirty="0">
              <a:solidFill>
                <a:prstClr val="black"/>
              </a:solidFill>
            </a:endParaRPr>
          </a:p>
          <a:p>
            <a:pPr lvl="3">
              <a:buFont typeface="Calibri" pitchFamily="34" charset="0"/>
              <a:buChar char="−"/>
            </a:pPr>
            <a:r>
              <a:rPr lang="en-US" sz="2400" dirty="0">
                <a:solidFill>
                  <a:prstClr val="black"/>
                </a:solidFill>
              </a:rPr>
              <a:t>  </a:t>
            </a:r>
            <a:r>
              <a:rPr lang="en-US" sz="2400" dirty="0" smtClean="0">
                <a:solidFill>
                  <a:prstClr val="black"/>
                </a:solidFill>
              </a:rPr>
              <a:t>VIIRS</a:t>
            </a:r>
          </a:p>
          <a:p>
            <a:pPr lvl="3">
              <a:buFont typeface="Calibri" pitchFamily="34" charset="0"/>
              <a:buChar char="−"/>
            </a:pPr>
            <a:r>
              <a:rPr lang="en-US" sz="2400" dirty="0">
                <a:solidFill>
                  <a:prstClr val="black"/>
                </a:solidFill>
              </a:rPr>
              <a:t> </a:t>
            </a:r>
            <a:r>
              <a:rPr lang="en-US" sz="2400" dirty="0" smtClean="0">
                <a:solidFill>
                  <a:prstClr val="black"/>
                </a:solidFill>
              </a:rPr>
              <a:t> Real-time simulated ABI</a:t>
            </a:r>
            <a:endParaRPr lang="en-US" sz="2400" dirty="0">
              <a:solidFill>
                <a:prstClr val="black"/>
              </a:solidFill>
            </a:endParaRPr>
          </a:p>
          <a:p>
            <a:pPr lvl="3"/>
            <a:endParaRPr lang="en-US" dirty="0">
              <a:solidFill>
                <a:prstClr val="black"/>
              </a:solidFill>
            </a:endParaRPr>
          </a:p>
        </p:txBody>
      </p:sp>
      <p:sp>
        <p:nvSpPr>
          <p:cNvPr id="4" name="Slide Number Placeholder 3"/>
          <p:cNvSpPr>
            <a:spLocks noGrp="1"/>
          </p:cNvSpPr>
          <p:nvPr>
            <p:ph type="sldNum" sz="quarter" idx="12"/>
          </p:nvPr>
        </p:nvSpPr>
        <p:spPr/>
        <p:txBody>
          <a:bodyPr/>
          <a:lstStyle/>
          <a:p>
            <a:fld id="{C8EF54BD-F088-4CBA-BA4A-72EC77EB5A73}" type="slidenum">
              <a:rPr lang="en-US" smtClean="0">
                <a:solidFill>
                  <a:prstClr val="black">
                    <a:tint val="75000"/>
                  </a:prstClr>
                </a:solidFill>
              </a:rPr>
              <a:pPr/>
              <a:t>33</a:t>
            </a:fld>
            <a:endParaRPr lang="en-US">
              <a:solidFill>
                <a:prstClr val="black">
                  <a:tint val="75000"/>
                </a:prstClr>
              </a:solidFill>
            </a:endParaRPr>
          </a:p>
        </p:txBody>
      </p:sp>
      <p:sp>
        <p:nvSpPr>
          <p:cNvPr id="7" name="Title 1"/>
          <p:cNvSpPr txBox="1">
            <a:spLocks/>
          </p:cNvSpPr>
          <p:nvPr/>
        </p:nvSpPr>
        <p:spPr bwMode="auto">
          <a:xfrm>
            <a:off x="673224" y="44624"/>
            <a:ext cx="677909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CC"/>
                </a:solidFill>
                <a:latin typeface="+mj-lt"/>
                <a:ea typeface="+mj-ea"/>
                <a:cs typeface="+mj-cs"/>
              </a:defRPr>
            </a:lvl1pPr>
            <a:lvl2pPr algn="l" rtl="0" eaLnBrk="0" fontAlgn="base" hangingPunct="0">
              <a:spcBef>
                <a:spcPct val="0"/>
              </a:spcBef>
              <a:spcAft>
                <a:spcPct val="0"/>
              </a:spcAft>
              <a:defRPr sz="3200" b="1">
                <a:solidFill>
                  <a:srgbClr val="0000CC"/>
                </a:solidFill>
                <a:latin typeface="Arial" charset="0"/>
                <a:ea typeface="华文细黑" pitchFamily="2" charset="-122"/>
              </a:defRPr>
            </a:lvl2pPr>
            <a:lvl3pPr algn="l" rtl="0" eaLnBrk="0" fontAlgn="base" hangingPunct="0">
              <a:spcBef>
                <a:spcPct val="0"/>
              </a:spcBef>
              <a:spcAft>
                <a:spcPct val="0"/>
              </a:spcAft>
              <a:defRPr sz="3200" b="1">
                <a:solidFill>
                  <a:srgbClr val="0000CC"/>
                </a:solidFill>
                <a:latin typeface="Arial" charset="0"/>
                <a:ea typeface="华文细黑" pitchFamily="2" charset="-122"/>
              </a:defRPr>
            </a:lvl3pPr>
            <a:lvl4pPr algn="l" rtl="0" eaLnBrk="0" fontAlgn="base" hangingPunct="0">
              <a:spcBef>
                <a:spcPct val="0"/>
              </a:spcBef>
              <a:spcAft>
                <a:spcPct val="0"/>
              </a:spcAft>
              <a:defRPr sz="3200" b="1">
                <a:solidFill>
                  <a:srgbClr val="0000CC"/>
                </a:solidFill>
                <a:latin typeface="Arial" charset="0"/>
                <a:ea typeface="华文细黑" pitchFamily="2" charset="-122"/>
              </a:defRPr>
            </a:lvl4pPr>
            <a:lvl5pPr algn="l" rtl="0" eaLnBrk="0" fontAlgn="base" hangingPunct="0">
              <a:spcBef>
                <a:spcPct val="0"/>
              </a:spcBef>
              <a:spcAft>
                <a:spcPct val="0"/>
              </a:spcAft>
              <a:defRPr sz="3200" b="1">
                <a:solidFill>
                  <a:srgbClr val="0000CC"/>
                </a:solidFill>
                <a:latin typeface="Arial" charset="0"/>
                <a:ea typeface="华文细黑" pitchFamily="2" charset="-122"/>
              </a:defRPr>
            </a:lvl5pPr>
            <a:lvl6pPr marL="457200" algn="l" rtl="0" eaLnBrk="1" fontAlgn="base" hangingPunct="1">
              <a:spcBef>
                <a:spcPct val="0"/>
              </a:spcBef>
              <a:spcAft>
                <a:spcPct val="0"/>
              </a:spcAft>
              <a:defRPr sz="3200" b="1">
                <a:solidFill>
                  <a:srgbClr val="0000CC"/>
                </a:solidFill>
                <a:latin typeface="Arial" charset="0"/>
                <a:ea typeface="华文细黑" pitchFamily="2" charset="-122"/>
              </a:defRPr>
            </a:lvl6pPr>
            <a:lvl7pPr marL="914400" algn="l" rtl="0" eaLnBrk="1" fontAlgn="base" hangingPunct="1">
              <a:spcBef>
                <a:spcPct val="0"/>
              </a:spcBef>
              <a:spcAft>
                <a:spcPct val="0"/>
              </a:spcAft>
              <a:defRPr sz="3200" b="1">
                <a:solidFill>
                  <a:srgbClr val="0000CC"/>
                </a:solidFill>
                <a:latin typeface="Arial" charset="0"/>
                <a:ea typeface="华文细黑" pitchFamily="2" charset="-122"/>
              </a:defRPr>
            </a:lvl7pPr>
            <a:lvl8pPr marL="1371600" algn="l" rtl="0" eaLnBrk="1" fontAlgn="base" hangingPunct="1">
              <a:spcBef>
                <a:spcPct val="0"/>
              </a:spcBef>
              <a:spcAft>
                <a:spcPct val="0"/>
              </a:spcAft>
              <a:defRPr sz="3200" b="1">
                <a:solidFill>
                  <a:srgbClr val="0000CC"/>
                </a:solidFill>
                <a:latin typeface="Arial" charset="0"/>
                <a:ea typeface="华文细黑" pitchFamily="2" charset="-122"/>
              </a:defRPr>
            </a:lvl8pPr>
            <a:lvl9pPr marL="1828800" algn="l" rtl="0" eaLnBrk="1" fontAlgn="base" hangingPunct="1">
              <a:spcBef>
                <a:spcPct val="0"/>
              </a:spcBef>
              <a:spcAft>
                <a:spcPct val="0"/>
              </a:spcAft>
              <a:defRPr sz="3200" b="1">
                <a:solidFill>
                  <a:srgbClr val="0000CC"/>
                </a:solidFill>
                <a:latin typeface="Arial" charset="0"/>
                <a:ea typeface="华文细黑" pitchFamily="2" charset="-122"/>
              </a:defRPr>
            </a:lvl9pPr>
          </a:lstStyle>
          <a:p>
            <a:pPr>
              <a:defRPr/>
            </a:pPr>
            <a:r>
              <a:rPr lang="en-US" sz="3600" kern="0" dirty="0" smtClean="0">
                <a:latin typeface="Arial"/>
              </a:rPr>
              <a:t>Outline</a:t>
            </a:r>
            <a:endParaRPr lang="en-US" sz="3600" kern="0" dirty="0">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5905500"/>
            <a:ext cx="5791200" cy="813462"/>
          </a:xfrm>
          <a:prstGeom prst="rect">
            <a:avLst/>
          </a:prstGeom>
        </p:spPr>
      </p:pic>
    </p:spTree>
    <p:extLst>
      <p:ext uri="{BB962C8B-B14F-4D97-AF65-F5344CB8AC3E}">
        <p14:creationId xmlns:p14="http://schemas.microsoft.com/office/powerpoint/2010/main" val="38393932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9039" y="1702713"/>
            <a:ext cx="7772400" cy="1143000"/>
          </a:xfrm>
        </p:spPr>
        <p:txBody>
          <a:bodyPr/>
          <a:lstStyle/>
          <a:p>
            <a:r>
              <a:rPr lang="en-US" b="1" dirty="0" smtClean="0"/>
              <a:t>Suomi NPP Imagery EDR Team</a:t>
            </a:r>
            <a:endParaRPr lang="en-US" b="1" dirty="0"/>
          </a:p>
        </p:txBody>
      </p:sp>
      <p:sp>
        <p:nvSpPr>
          <p:cNvPr id="3" name="Subtitle 2"/>
          <p:cNvSpPr>
            <a:spLocks noGrp="1"/>
          </p:cNvSpPr>
          <p:nvPr>
            <p:ph type="subTitle" idx="1"/>
          </p:nvPr>
        </p:nvSpPr>
        <p:spPr>
          <a:xfrm>
            <a:off x="1474839" y="3048000"/>
            <a:ext cx="6400800" cy="1752600"/>
          </a:xfrm>
        </p:spPr>
        <p:txBody>
          <a:bodyPr>
            <a:normAutofit fontScale="85000" lnSpcReduction="20000"/>
          </a:bodyPr>
          <a:lstStyle/>
          <a:p>
            <a:r>
              <a:rPr lang="en-US" b="1" dirty="0" smtClean="0">
                <a:solidFill>
                  <a:schemeClr val="tx1"/>
                </a:solidFill>
              </a:rPr>
              <a:t>Don Hillger</a:t>
            </a:r>
            <a:r>
              <a:rPr lang="en-US" b="1" baseline="30000" dirty="0" smtClean="0">
                <a:solidFill>
                  <a:schemeClr val="tx1"/>
                </a:solidFill>
              </a:rPr>
              <a:t>1</a:t>
            </a:r>
            <a:r>
              <a:rPr lang="en-US" b="1" dirty="0" smtClean="0">
                <a:solidFill>
                  <a:schemeClr val="tx1"/>
                </a:solidFill>
              </a:rPr>
              <a:t> and Tom Kopp</a:t>
            </a:r>
            <a:r>
              <a:rPr lang="en-US" b="1" baseline="30000" dirty="0" smtClean="0">
                <a:solidFill>
                  <a:schemeClr val="tx1"/>
                </a:solidFill>
              </a:rPr>
              <a:t>2</a:t>
            </a:r>
            <a:endParaRPr lang="en-US" b="1" dirty="0" smtClean="0">
              <a:solidFill>
                <a:schemeClr val="tx1"/>
              </a:solidFill>
            </a:endParaRPr>
          </a:p>
          <a:p>
            <a:r>
              <a:rPr lang="en-US" dirty="0" smtClean="0"/>
              <a:t>17-18 April 2012</a:t>
            </a:r>
          </a:p>
          <a:p>
            <a:r>
              <a:rPr lang="en-US" dirty="0" smtClean="0"/>
              <a:t>VIIRS Cal-Val Workshop</a:t>
            </a:r>
          </a:p>
          <a:p>
            <a:r>
              <a:rPr lang="en-US" dirty="0" smtClean="0"/>
              <a:t>GSFC Building 8</a:t>
            </a:r>
            <a:endParaRPr lang="en-US" dirty="0"/>
          </a:p>
        </p:txBody>
      </p:sp>
      <p:pic>
        <p:nvPicPr>
          <p:cNvPr id="4" name="Picture 3" descr="D:\GOES-14\images\NOAA logo.jpg"/>
          <p:cNvPicPr>
            <a:picLocks noChangeAspect="1" noChangeArrowheads="1"/>
          </p:cNvPicPr>
          <p:nvPr/>
        </p:nvPicPr>
        <p:blipFill>
          <a:blip r:embed="rId2" cstate="print"/>
          <a:srcRect/>
          <a:stretch>
            <a:fillRect/>
          </a:stretch>
        </p:blipFill>
        <p:spPr bwMode="auto">
          <a:xfrm>
            <a:off x="457200" y="228601"/>
            <a:ext cx="1447800" cy="1456906"/>
          </a:xfrm>
          <a:prstGeom prst="rect">
            <a:avLst/>
          </a:prstGeom>
          <a:noFill/>
        </p:spPr>
      </p:pic>
      <p:sp>
        <p:nvSpPr>
          <p:cNvPr id="6" name="TextBox 5"/>
          <p:cNvSpPr txBox="1"/>
          <p:nvPr/>
        </p:nvSpPr>
        <p:spPr>
          <a:xfrm>
            <a:off x="3151239" y="4876800"/>
            <a:ext cx="3048000" cy="1477328"/>
          </a:xfrm>
          <a:prstGeom prst="rect">
            <a:avLst/>
          </a:prstGeom>
          <a:noFill/>
        </p:spPr>
        <p:txBody>
          <a:bodyPr wrap="square" rtlCol="0">
            <a:spAutoFit/>
          </a:bodyPr>
          <a:lstStyle/>
          <a:p>
            <a:pPr algn="ctr"/>
            <a:r>
              <a:rPr lang="en-US" baseline="30000" dirty="0" smtClean="0"/>
              <a:t>1</a:t>
            </a:r>
            <a:r>
              <a:rPr lang="en-US" dirty="0" smtClean="0"/>
              <a:t>NOAA/NESDIS/StAR, </a:t>
            </a:r>
            <a:r>
              <a:rPr lang="en-US" dirty="0" smtClean="0">
                <a:hlinkClick r:id="rId3"/>
              </a:rPr>
              <a:t>Don.Hillger@NOAA.gov</a:t>
            </a:r>
            <a:endParaRPr lang="en-US" dirty="0" smtClean="0"/>
          </a:p>
          <a:p>
            <a:pPr algn="ctr"/>
            <a:endParaRPr lang="en-US" dirty="0" smtClean="0"/>
          </a:p>
          <a:p>
            <a:pPr algn="ctr"/>
            <a:r>
              <a:rPr lang="en-US" baseline="30000" dirty="0" smtClean="0"/>
              <a:t>2</a:t>
            </a:r>
            <a:r>
              <a:rPr lang="en-US" dirty="0" smtClean="0"/>
              <a:t>The Aerospace Corporation</a:t>
            </a:r>
            <a:r>
              <a:rPr lang="en-US" dirty="0"/>
              <a:t>, </a:t>
            </a:r>
            <a:r>
              <a:rPr lang="en-US" dirty="0" smtClean="0">
                <a:hlinkClick r:id="rId4"/>
              </a:rPr>
              <a:t>Thomas.J.Kopp@aero.org</a:t>
            </a:r>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34</a:t>
            </a:fld>
            <a:endParaRPr lang="en-US" dirty="0"/>
          </a:p>
        </p:txBody>
      </p:sp>
      <p:pic>
        <p:nvPicPr>
          <p:cNvPr id="1026" name="Picture 2" descr="C:\JPSS-NPP\images\cira_text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019" y="413551"/>
            <a:ext cx="2562225" cy="108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791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VIIRS EDR Imagery Team</a:t>
            </a:r>
            <a:endParaRPr lang="en-US" sz="4000" b="1" dirty="0"/>
          </a:p>
        </p:txBody>
      </p:sp>
      <p:sp>
        <p:nvSpPr>
          <p:cNvPr id="3" name="Content Placeholder 2"/>
          <p:cNvSpPr>
            <a:spLocks noGrp="1"/>
          </p:cNvSpPr>
          <p:nvPr>
            <p:ph idx="1"/>
          </p:nvPr>
        </p:nvSpPr>
        <p:spPr/>
        <p:txBody>
          <a:bodyPr>
            <a:normAutofit fontScale="55000" lnSpcReduction="20000"/>
          </a:bodyPr>
          <a:lstStyle/>
          <a:p>
            <a:r>
              <a:rPr lang="en-US" dirty="0" smtClean="0"/>
              <a:t>NESDIS/StAR (D. Hillger, D. Molenar, D. Lindsey, T. Schmit – GOES liaison)</a:t>
            </a:r>
          </a:p>
          <a:p>
            <a:r>
              <a:rPr lang="en-US" dirty="0" smtClean="0"/>
              <a:t>CIRA/CSU (S. Miller, S. Kidder, S. Finley, H. Gosden, R. Brummer, C. Seaman)</a:t>
            </a:r>
          </a:p>
          <a:p>
            <a:r>
              <a:rPr lang="en-US" dirty="0" smtClean="0"/>
              <a:t>CIMSS/SSEC (T. Achtor, T. Jasmin, T. Rink)</a:t>
            </a:r>
          </a:p>
          <a:p>
            <a:r>
              <a:rPr lang="en-US" dirty="0" smtClean="0"/>
              <a:t>Aerospace (T. Kopp, J. Drake, J. Feeley)</a:t>
            </a:r>
          </a:p>
          <a:p>
            <a:r>
              <a:rPr lang="en-US" dirty="0" smtClean="0"/>
              <a:t>NOAA/NGDC (C. Elvidge)</a:t>
            </a:r>
          </a:p>
          <a:p>
            <a:r>
              <a:rPr lang="en-US" dirty="0" smtClean="0"/>
              <a:t>AFWA (J. Cetola)</a:t>
            </a:r>
          </a:p>
          <a:p>
            <a:r>
              <a:rPr lang="en-US" dirty="0" smtClean="0"/>
              <a:t>NIC (P. Clemente-Colon)</a:t>
            </a:r>
          </a:p>
          <a:p>
            <a:r>
              <a:rPr lang="en-US" dirty="0" smtClean="0"/>
              <a:t>Northrop Grumman (K. Hutchison, R. Mahoney)</a:t>
            </a:r>
          </a:p>
          <a:p>
            <a:r>
              <a:rPr lang="en-US" dirty="0" smtClean="0"/>
              <a:t>NASA (W. Thomas, P. Meade)</a:t>
            </a:r>
          </a:p>
          <a:p>
            <a:r>
              <a:rPr lang="en-US" dirty="0" smtClean="0"/>
              <a:t>NOAA/OSPO (A. Irving)</a:t>
            </a:r>
          </a:p>
          <a:p>
            <a:r>
              <a:rPr lang="en-US" dirty="0" smtClean="0"/>
              <a:t>NASA/SPoRT (G. Jedlovec, M. Smith)</a:t>
            </a:r>
          </a:p>
          <a:p>
            <a:r>
              <a:rPr lang="en-US" dirty="0" smtClean="0"/>
              <a:t>FNMOC (J. Tesmer)</a:t>
            </a:r>
          </a:p>
          <a:p>
            <a:r>
              <a:rPr lang="en-US" dirty="0" smtClean="0"/>
              <a:t>NRL (J. Hawkins, K. Richardson, J. Solbrig)</a:t>
            </a:r>
          </a:p>
          <a:p>
            <a:r>
              <a:rPr lang="en-US" dirty="0" smtClean="0"/>
              <a:t>Northrup Grumman (K. Hutchinson, P. Meade)</a:t>
            </a:r>
          </a:p>
          <a:p>
            <a:r>
              <a:rPr lang="en-US" dirty="0" smtClean="0"/>
              <a:t>NOAA/OSPO (A. Irving, M, Ruminski)</a:t>
            </a:r>
          </a:p>
          <a:p>
            <a:r>
              <a:rPr lang="en-US" dirty="0" smtClean="0"/>
              <a:t>NASA/SPoRT (G. Jedlovec, M. Smith)</a:t>
            </a:r>
          </a:p>
        </p:txBody>
      </p:sp>
      <p:sp>
        <p:nvSpPr>
          <p:cNvPr id="4" name="Slide Number Placeholder 3"/>
          <p:cNvSpPr>
            <a:spLocks noGrp="1"/>
          </p:cNvSpPr>
          <p:nvPr>
            <p:ph type="sldNum" sz="quarter" idx="12"/>
          </p:nvPr>
        </p:nvSpPr>
        <p:spPr/>
        <p:txBody>
          <a:bodyPr/>
          <a:lstStyle/>
          <a:p>
            <a:fld id="{633D0807-5088-4C17-A0EB-56FC14A60DD7}" type="slidenum">
              <a:rPr lang="en-US" smtClean="0"/>
              <a:pPr/>
              <a:t>35</a:t>
            </a:fld>
            <a:endParaRPr lang="en-US" dirty="0"/>
          </a:p>
        </p:txBody>
      </p:sp>
    </p:spTree>
    <p:extLst>
      <p:ext uri="{BB962C8B-B14F-4D97-AF65-F5344CB8AC3E}">
        <p14:creationId xmlns:p14="http://schemas.microsoft.com/office/powerpoint/2010/main" val="15235551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lvl="1" algn="ctr"/>
            <a:r>
              <a:rPr lang="en-US" b="1" dirty="0" smtClean="0"/>
              <a:t>Suomi NPP Imagery Team page</a:t>
            </a:r>
            <a:br>
              <a:rPr lang="en-US" b="1" dirty="0" smtClean="0"/>
            </a:br>
            <a:r>
              <a:rPr lang="en-US" b="1" dirty="0" smtClean="0">
                <a:hlinkClick r:id="rId2"/>
              </a:rPr>
              <a:t>http://rammb.cira.colostate.edu/projects/npp/</a:t>
            </a:r>
            <a:endParaRPr lang="en-US" dirty="0"/>
          </a:p>
        </p:txBody>
      </p:sp>
      <p:pic>
        <p:nvPicPr>
          <p:cNvPr id="2050" name="Picture 2" descr="C:\JPSS-NPP\NPP_VIIRS_Imagery_Team_website.jpg"/>
          <p:cNvPicPr>
            <a:picLocks noGrp="1" noChangeAspect="1" noChangeArrowheads="1"/>
          </p:cNvPicPr>
          <p:nvPr>
            <p:ph idx="1"/>
          </p:nvPr>
        </p:nvPicPr>
        <p:blipFill>
          <a:blip r:embed="rId3" cstate="print"/>
          <a:srcRect/>
          <a:stretch>
            <a:fillRect/>
          </a:stretch>
        </p:blipFill>
        <p:spPr bwMode="auto">
          <a:xfrm>
            <a:off x="228600" y="1295400"/>
            <a:ext cx="8647975" cy="4725249"/>
          </a:xfrm>
          <a:prstGeom prst="rect">
            <a:avLst/>
          </a:prstGeom>
          <a:noFill/>
        </p:spPr>
      </p:pic>
      <p:sp>
        <p:nvSpPr>
          <p:cNvPr id="4" name="Slide Number Placeholder 3"/>
          <p:cNvSpPr>
            <a:spLocks noGrp="1"/>
          </p:cNvSpPr>
          <p:nvPr>
            <p:ph type="sldNum" sz="quarter" idx="12"/>
          </p:nvPr>
        </p:nvSpPr>
        <p:spPr/>
        <p:txBody>
          <a:bodyPr/>
          <a:lstStyle/>
          <a:p>
            <a:fld id="{633D0807-5088-4C17-A0EB-56FC14A60DD7}" type="slidenum">
              <a:rPr lang="en-US" smtClean="0"/>
              <a:pPr/>
              <a:t>36</a:t>
            </a:fld>
            <a:endParaRPr lang="en-US" dirty="0"/>
          </a:p>
        </p:txBody>
      </p:sp>
    </p:spTree>
    <p:extLst>
      <p:ext uri="{BB962C8B-B14F-4D97-AF65-F5344CB8AC3E}">
        <p14:creationId xmlns:p14="http://schemas.microsoft.com/office/powerpoint/2010/main" val="28587435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6096000"/>
            <a:ext cx="7696200" cy="646331"/>
          </a:xfrm>
          <a:prstGeom prst="rect">
            <a:avLst/>
          </a:prstGeom>
          <a:noFill/>
        </p:spPr>
        <p:txBody>
          <a:bodyPr wrap="square" rtlCol="0">
            <a:spAutoFit/>
          </a:bodyPr>
          <a:lstStyle/>
          <a:p>
            <a:pPr algn="ctr"/>
            <a:r>
              <a:rPr lang="en-US" b="1" dirty="0" smtClean="0"/>
              <a:t>VIIRS M-band (750 m) true-color/RGB image (for 9 December 2011) over the U.S. Upper Midwest.  [Image courtesy of Dan Lindsey, NOAA/StAR] </a:t>
            </a:r>
            <a:endParaRPr lang="en-US" b="1" dirty="0"/>
          </a:p>
        </p:txBody>
      </p:sp>
      <p:pic>
        <p:nvPicPr>
          <p:cNvPr id="1026" name="Picture 2" descr="C:\McIDAS-V\true_color_9dec11.png"/>
          <p:cNvPicPr>
            <a:picLocks noGrp="1" noChangeAspect="1" noChangeArrowheads="1"/>
          </p:cNvPicPr>
          <p:nvPr>
            <p:ph idx="1"/>
          </p:nvPr>
        </p:nvPicPr>
        <p:blipFill>
          <a:blip r:embed="rId2" cstate="print"/>
          <a:srcRect/>
          <a:stretch>
            <a:fillRect/>
          </a:stretch>
        </p:blipFill>
        <p:spPr bwMode="auto">
          <a:xfrm>
            <a:off x="914399" y="381000"/>
            <a:ext cx="7730057" cy="5638800"/>
          </a:xfrm>
          <a:prstGeom prst="rect">
            <a:avLst/>
          </a:prstGeom>
          <a:noFill/>
        </p:spPr>
      </p:pic>
      <p:sp>
        <p:nvSpPr>
          <p:cNvPr id="4" name="Slide Number Placeholder 3"/>
          <p:cNvSpPr>
            <a:spLocks noGrp="1"/>
          </p:cNvSpPr>
          <p:nvPr>
            <p:ph type="sldNum" sz="quarter" idx="12"/>
          </p:nvPr>
        </p:nvSpPr>
        <p:spPr/>
        <p:txBody>
          <a:bodyPr/>
          <a:lstStyle/>
          <a:p>
            <a:fld id="{633D0807-5088-4C17-A0EB-56FC14A60DD7}" type="slidenum">
              <a:rPr lang="en-US" smtClean="0"/>
              <a:pPr/>
              <a:t>37</a:t>
            </a:fld>
            <a:endParaRPr lang="en-US" dirty="0"/>
          </a:p>
        </p:txBody>
      </p:sp>
    </p:spTree>
    <p:extLst>
      <p:ext uri="{BB962C8B-B14F-4D97-AF65-F5344CB8AC3E}">
        <p14:creationId xmlns:p14="http://schemas.microsoft.com/office/powerpoint/2010/main" val="35717479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Autofit/>
          </a:bodyPr>
          <a:lstStyle/>
          <a:p>
            <a:r>
              <a:rPr lang="en-US" sz="3600" b="1" u="sng" dirty="0" smtClean="0">
                <a:solidFill>
                  <a:srgbClr val="C00000"/>
                </a:solidFill>
              </a:rPr>
              <a:t>VIIRS Imagery Examples: </a:t>
            </a:r>
            <a:r>
              <a:rPr lang="en-US" sz="2400" b="1" dirty="0" smtClean="0"/>
              <a:t/>
            </a:r>
            <a:br>
              <a:rPr lang="en-US" sz="2400" b="1" dirty="0" smtClean="0"/>
            </a:br>
            <a:r>
              <a:rPr lang="en-US" sz="800" b="1" dirty="0" smtClean="0"/>
              <a:t>  </a:t>
            </a:r>
            <a:r>
              <a:rPr lang="en-US" sz="2400" b="1" dirty="0" smtClean="0"/>
              <a:t/>
            </a:r>
            <a:br>
              <a:rPr lang="en-US" sz="2400" b="1" dirty="0" smtClean="0"/>
            </a:br>
            <a:r>
              <a:rPr lang="en-US" sz="2400" b="1" dirty="0" smtClean="0"/>
              <a:t> </a:t>
            </a:r>
            <a:r>
              <a:rPr lang="en-US" sz="2400" b="1" dirty="0" smtClean="0">
                <a:solidFill>
                  <a:srgbClr val="0000CC"/>
                </a:solidFill>
              </a:rPr>
              <a:t>Tropical Cyclone Giovanna  east of Madagascar </a:t>
            </a:r>
            <a:br>
              <a:rPr lang="en-US" sz="2400" b="1" dirty="0" smtClean="0">
                <a:solidFill>
                  <a:srgbClr val="0000CC"/>
                </a:solidFill>
              </a:rPr>
            </a:br>
            <a:r>
              <a:rPr lang="en-US" sz="2400" b="1" dirty="0" smtClean="0">
                <a:solidFill>
                  <a:srgbClr val="0000CC"/>
                </a:solidFill>
              </a:rPr>
              <a:t>13 February 2012 at 0947 UTC</a:t>
            </a:r>
            <a:endParaRPr lang="en-US" sz="2400" b="1" dirty="0">
              <a:solidFill>
                <a:srgbClr val="0000CC"/>
              </a:solidFill>
            </a:endParaRPr>
          </a:p>
        </p:txBody>
      </p:sp>
      <p:sp>
        <p:nvSpPr>
          <p:cNvPr id="4" name="Slide Number Placeholder 3"/>
          <p:cNvSpPr>
            <a:spLocks noGrp="1"/>
          </p:cNvSpPr>
          <p:nvPr>
            <p:ph type="sldNum" sz="quarter" idx="12"/>
          </p:nvPr>
        </p:nvSpPr>
        <p:spPr>
          <a:xfrm>
            <a:off x="6553200" y="6492875"/>
            <a:ext cx="2133600" cy="365125"/>
          </a:xfrm>
        </p:spPr>
        <p:txBody>
          <a:bodyPr/>
          <a:lstStyle/>
          <a:p>
            <a:fld id="{B6F15528-21DE-4FAA-801E-634DDDAF4B2B}" type="slidenum">
              <a:rPr lang="en-US" smtClean="0">
                <a:solidFill>
                  <a:prstClr val="black">
                    <a:tint val="75000"/>
                  </a:prstClr>
                </a:solidFill>
              </a:rPr>
              <a:pPr/>
              <a:t>38</a:t>
            </a:fld>
            <a:endParaRPr lang="en-US" dirty="0">
              <a:solidFill>
                <a:prstClr val="black">
                  <a:tint val="75000"/>
                </a:prstClr>
              </a:solidFill>
            </a:endParaRPr>
          </a:p>
        </p:txBody>
      </p:sp>
      <p:pic>
        <p:nvPicPr>
          <p:cNvPr id="5" name="Picture 14" descr="2010_NEW_CIRA_LOGO"/>
          <p:cNvPicPr>
            <a:picLocks noChangeAspect="1" noChangeArrowheads="1"/>
          </p:cNvPicPr>
          <p:nvPr/>
        </p:nvPicPr>
        <p:blipFill>
          <a:blip r:embed="rId3" cstate="print"/>
          <a:srcRect/>
          <a:stretch>
            <a:fillRect/>
          </a:stretch>
        </p:blipFill>
        <p:spPr bwMode="auto">
          <a:xfrm>
            <a:off x="7696200" y="39688"/>
            <a:ext cx="1447800" cy="569912"/>
          </a:xfrm>
          <a:prstGeom prst="rect">
            <a:avLst/>
          </a:prstGeom>
          <a:noFill/>
          <a:ln w="9525">
            <a:noFill/>
            <a:miter lim="800000"/>
            <a:headEnd/>
            <a:tailEnd/>
          </a:ln>
        </p:spPr>
      </p:pic>
      <p:grpSp>
        <p:nvGrpSpPr>
          <p:cNvPr id="3" name="Group 6"/>
          <p:cNvGrpSpPr>
            <a:grpSpLocks/>
          </p:cNvGrpSpPr>
          <p:nvPr/>
        </p:nvGrpSpPr>
        <p:grpSpPr bwMode="auto">
          <a:xfrm>
            <a:off x="0" y="0"/>
            <a:ext cx="685800" cy="685800"/>
            <a:chOff x="3211" y="144"/>
            <a:chExt cx="768" cy="768"/>
          </a:xfrm>
        </p:grpSpPr>
        <p:sp>
          <p:nvSpPr>
            <p:cNvPr id="8" name="Oval 7"/>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pPr>
                <a:lnSpc>
                  <a:spcPct val="93000"/>
                </a:lnSpc>
                <a:buClr>
                  <a:srgbClr val="000000"/>
                </a:buClr>
                <a:buSzPct val="100000"/>
                <a:buFont typeface="Arial" charset="0"/>
                <a:buNone/>
              </a:pPr>
              <a:endParaRPr lang="en-US" dirty="0">
                <a:solidFill>
                  <a:prstClr val="black"/>
                </a:solidFill>
              </a:endParaRPr>
            </a:p>
          </p:txBody>
        </p:sp>
        <p:pic>
          <p:nvPicPr>
            <p:cNvPr id="9" name="Picture 8" descr="noaa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pic>
        <p:nvPicPr>
          <p:cNvPr id="6146" name="Picture 2" descr="IR-window image of Super Cyclone Giovanna "/>
          <p:cNvPicPr>
            <a:picLocks noChangeAspect="1" noChangeArrowheads="1"/>
          </p:cNvPicPr>
          <p:nvPr/>
        </p:nvPicPr>
        <p:blipFill>
          <a:blip r:embed="rId5" cstate="print"/>
          <a:srcRect/>
          <a:stretch>
            <a:fillRect/>
          </a:stretch>
        </p:blipFill>
        <p:spPr bwMode="auto">
          <a:xfrm>
            <a:off x="228600" y="1676400"/>
            <a:ext cx="4384345" cy="3962400"/>
          </a:xfrm>
          <a:prstGeom prst="rect">
            <a:avLst/>
          </a:prstGeom>
          <a:noFill/>
        </p:spPr>
      </p:pic>
      <p:pic>
        <p:nvPicPr>
          <p:cNvPr id="6148" name="Picture 4" descr="Visible image of Super Cyclone Giovanna "/>
          <p:cNvPicPr>
            <a:picLocks noChangeAspect="1" noChangeArrowheads="1"/>
          </p:cNvPicPr>
          <p:nvPr/>
        </p:nvPicPr>
        <p:blipFill>
          <a:blip r:embed="rId6" cstate="print"/>
          <a:srcRect/>
          <a:stretch>
            <a:fillRect/>
          </a:stretch>
        </p:blipFill>
        <p:spPr bwMode="auto">
          <a:xfrm>
            <a:off x="4648200" y="1676400"/>
            <a:ext cx="4384344" cy="3962400"/>
          </a:xfrm>
          <a:prstGeom prst="rect">
            <a:avLst/>
          </a:prstGeom>
          <a:noFill/>
        </p:spPr>
      </p:pic>
      <p:sp>
        <p:nvSpPr>
          <p:cNvPr id="11" name="TextBox 10"/>
          <p:cNvSpPr txBox="1"/>
          <p:nvPr/>
        </p:nvSpPr>
        <p:spPr>
          <a:xfrm>
            <a:off x="5181600" y="5638800"/>
            <a:ext cx="3537507" cy="369332"/>
          </a:xfrm>
          <a:prstGeom prst="rect">
            <a:avLst/>
          </a:prstGeom>
          <a:noFill/>
        </p:spPr>
        <p:txBody>
          <a:bodyPr wrap="none" rtlCol="0">
            <a:spAutoFit/>
          </a:bodyPr>
          <a:lstStyle/>
          <a:p>
            <a:r>
              <a:rPr lang="en-US" b="1" dirty="0" smtClean="0">
                <a:solidFill>
                  <a:prstClr val="black"/>
                </a:solidFill>
              </a:rPr>
              <a:t>VIIRS channel I-1 (visible, 0.64 µm )</a:t>
            </a:r>
            <a:endParaRPr lang="en-US" b="1" dirty="0">
              <a:solidFill>
                <a:prstClr val="black"/>
              </a:solidFill>
            </a:endParaRPr>
          </a:p>
        </p:txBody>
      </p:sp>
      <p:sp>
        <p:nvSpPr>
          <p:cNvPr id="12" name="TextBox 11"/>
          <p:cNvSpPr txBox="1"/>
          <p:nvPr/>
        </p:nvSpPr>
        <p:spPr>
          <a:xfrm>
            <a:off x="429790" y="5638800"/>
            <a:ext cx="3989810" cy="369332"/>
          </a:xfrm>
          <a:prstGeom prst="rect">
            <a:avLst/>
          </a:prstGeom>
          <a:noFill/>
        </p:spPr>
        <p:txBody>
          <a:bodyPr wrap="none" rtlCol="0">
            <a:spAutoFit/>
          </a:bodyPr>
          <a:lstStyle/>
          <a:p>
            <a:r>
              <a:rPr lang="en-US" b="1" dirty="0" smtClean="0">
                <a:solidFill>
                  <a:prstClr val="black"/>
                </a:solidFill>
              </a:rPr>
              <a:t>VIIRS channel I-5 (IR window, 11.45 µm)</a:t>
            </a:r>
            <a:endParaRPr lang="en-US" b="1" dirty="0">
              <a:solidFill>
                <a:prstClr val="black"/>
              </a:solidFill>
            </a:endParaRPr>
          </a:p>
        </p:txBody>
      </p:sp>
      <p:sp>
        <p:nvSpPr>
          <p:cNvPr id="13" name="TextBox 12"/>
          <p:cNvSpPr txBox="1"/>
          <p:nvPr/>
        </p:nvSpPr>
        <p:spPr>
          <a:xfrm>
            <a:off x="3505200" y="6172200"/>
            <a:ext cx="2165208" cy="338554"/>
          </a:xfrm>
          <a:prstGeom prst="rect">
            <a:avLst/>
          </a:prstGeom>
          <a:noFill/>
        </p:spPr>
        <p:txBody>
          <a:bodyPr wrap="none" rtlCol="0">
            <a:spAutoFit/>
          </a:bodyPr>
          <a:lstStyle/>
          <a:p>
            <a:r>
              <a:rPr lang="en-US" sz="1600" i="1" dirty="0" smtClean="0">
                <a:solidFill>
                  <a:srgbClr val="C00000"/>
                </a:solidFill>
              </a:rPr>
              <a:t>Courtesy of Dan Lindsey</a:t>
            </a:r>
            <a:endParaRPr lang="en-US" sz="1600" i="1" dirty="0">
              <a:solidFill>
                <a:srgbClr val="C00000"/>
              </a:solidFill>
            </a:endParaRPr>
          </a:p>
        </p:txBody>
      </p:sp>
    </p:spTree>
    <p:extLst>
      <p:ext uri="{BB962C8B-B14F-4D97-AF65-F5344CB8AC3E}">
        <p14:creationId xmlns:p14="http://schemas.microsoft.com/office/powerpoint/2010/main" val="27756803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220788"/>
            <a:ext cx="7986713"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p:cNvSpPr txBox="1">
            <a:spLocks noChangeArrowheads="1"/>
          </p:cNvSpPr>
          <p:nvPr/>
        </p:nvSpPr>
        <p:spPr bwMode="auto">
          <a:xfrm>
            <a:off x="1265238" y="439738"/>
            <a:ext cx="6702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a:t>VIIRS Bands, Primary Purpose, Spectral Range</a:t>
            </a:r>
          </a:p>
        </p:txBody>
      </p:sp>
      <p:sp>
        <p:nvSpPr>
          <p:cNvPr id="4" name="Rectangle 3"/>
          <p:cNvSpPr>
            <a:spLocks noChangeArrowheads="1"/>
          </p:cNvSpPr>
          <p:nvPr/>
        </p:nvSpPr>
        <p:spPr bwMode="auto">
          <a:xfrm>
            <a:off x="431800" y="1854200"/>
            <a:ext cx="8313738" cy="2425700"/>
          </a:xfrm>
          <a:prstGeom prst="rect">
            <a:avLst/>
          </a:prstGeom>
          <a:noFill/>
          <a:ln w="635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89262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219200" y="152400"/>
            <a:ext cx="7848600" cy="1143000"/>
          </a:xfrm>
        </p:spPr>
        <p:txBody>
          <a:bodyPr/>
          <a:lstStyle/>
          <a:p>
            <a:r>
              <a:rPr lang="en-US" sz="3200" smtClean="0"/>
              <a:t>Requirements – Cloud and Moisture Imagery</a:t>
            </a:r>
            <a:r>
              <a:rPr lang="en-US" sz="4000" smtClean="0"/>
              <a:t> </a:t>
            </a:r>
          </a:p>
        </p:txBody>
      </p:sp>
      <p:sp>
        <p:nvSpPr>
          <p:cNvPr id="62467" name="Rectangle 3"/>
          <p:cNvSpPr>
            <a:spLocks noChangeArrowheads="1"/>
          </p:cNvSpPr>
          <p:nvPr/>
        </p:nvSpPr>
        <p:spPr bwMode="auto">
          <a:xfrm>
            <a:off x="0" y="6515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468" name="Line 4"/>
          <p:cNvSpPr>
            <a:spLocks noChangeShapeType="1"/>
          </p:cNvSpPr>
          <p:nvPr/>
        </p:nvSpPr>
        <p:spPr bwMode="auto">
          <a:xfrm>
            <a:off x="228600" y="4267200"/>
            <a:ext cx="861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62544" name="Group 80"/>
          <p:cNvGraphicFramePr>
            <a:graphicFrameLocks noGrp="1"/>
          </p:cNvGraphicFramePr>
          <p:nvPr>
            <p:ph type="tbl" idx="1"/>
          </p:nvPr>
        </p:nvGraphicFramePr>
        <p:xfrm>
          <a:off x="152400" y="1752600"/>
          <a:ext cx="8839200" cy="4038600"/>
        </p:xfrm>
        <a:graphic>
          <a:graphicData uri="http://schemas.openxmlformats.org/drawingml/2006/table">
            <a:tbl>
              <a:tblPr/>
              <a:tblGrid>
                <a:gridCol w="838200"/>
                <a:gridCol w="838200"/>
                <a:gridCol w="457200"/>
                <a:gridCol w="457200"/>
                <a:gridCol w="1447800"/>
                <a:gridCol w="609600"/>
                <a:gridCol w="685800"/>
                <a:gridCol w="533400"/>
                <a:gridCol w="838200"/>
                <a:gridCol w="838200"/>
                <a:gridCol w="533400"/>
                <a:gridCol w="762000"/>
              </a:tblGrid>
              <a:tr h="762000">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Name</a:t>
                      </a:r>
                    </a:p>
                  </a:txBody>
                  <a:tcPr marL="45720"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User &amp;</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Priority</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Geographic</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Coverage</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(G, H, C, M)</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Vertical</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Resolution</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Horizontal</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Resolution</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Mapping</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Accuracy</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Measurement</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Range</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Measurement</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Accuracy</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Refresh</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Rate/Coverage Time Option (Mode 3)</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Refresh Rate Option (Mode 4)</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800" b="1" i="0" u="none" strike="noStrike" cap="none" normalizeH="0" baseline="0" smtClean="0">
                        <a:ln>
                          <a:noFill/>
                        </a:ln>
                        <a:solidFill>
                          <a:schemeClr val="tx1"/>
                        </a:solidFill>
                        <a:effectLst/>
                        <a:latin typeface="Times New Roman" pitchFamily="18" charset="0"/>
                        <a:ea typeface="MS PGothic" pitchFamily="34" charset="-128"/>
                      </a:endParaRP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Data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Latency</a:t>
                      </a:r>
                    </a:p>
                  </a:txBody>
                  <a:tcPr marL="4572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ea typeface="MS PGothic" pitchFamily="34" charset="-128"/>
                        </a:rPr>
                        <a:t>Product Measurement Precision</a:t>
                      </a:r>
                    </a:p>
                  </a:txBody>
                  <a:tcPr marL="45720"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219200">
                <a:tc>
                  <a:txBody>
                    <a:bodyPr/>
                    <a:lstStyle/>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Cloud and Moisture Imagery</a:t>
                      </a: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GOES-R</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C</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2 km, with finer daytime observations</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1 km</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 min</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 min</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50 sec</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7DFF7"/>
                    </a:solidFill>
                  </a:tcPr>
                </a:tc>
              </a:tr>
              <a:tr h="2057400">
                <a:tc>
                  <a:txBody>
                    <a:bodyPr/>
                    <a:lstStyle/>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Cloud and Moisture Imagery</a:t>
                      </a:r>
                    </a:p>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Cloud and Moisture Imagery</a:t>
                      </a:r>
                    </a:p>
                    <a:p>
                      <a:pPr marL="0" marR="0" lvl="0" indent="0" algn="l" defTabSz="914400" rtl="0" eaLnBrk="0" fontAlgn="base" latinLnBrk="0" hangingPunct="0">
                        <a:lnSpc>
                          <a:spcPct val="100000"/>
                        </a:lnSpc>
                        <a:spcBef>
                          <a:spcPct val="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GOES-R</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GOES-R</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FD</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M</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2 km, with finer daytime observations</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2 km, with finer daytime observations</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1 km</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1 km</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15 min</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hlink"/>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30 sec</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 min</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hlink"/>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50 sec</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23 sec</a:t>
                      </a: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c>
                  <a:txBody>
                    <a:bodyPr/>
                    <a:lstStyle/>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Times New Roman" pitchFamily="18"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ea typeface="MS PGothic" pitchFamily="34" charset="-128"/>
                        </a:rPr>
                        <a:t>N/A</a:t>
                      </a: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7DFF7"/>
                    </a:solidFill>
                  </a:tcPr>
                </a:tc>
              </a:tr>
            </a:tbl>
          </a:graphicData>
        </a:graphic>
      </p:graphicFrame>
      <p:sp>
        <p:nvSpPr>
          <p:cNvPr id="62525" name="Line 61"/>
          <p:cNvSpPr>
            <a:spLocks noChangeShapeType="1"/>
          </p:cNvSpPr>
          <p:nvPr/>
        </p:nvSpPr>
        <p:spPr bwMode="auto">
          <a:xfrm>
            <a:off x="228600" y="4724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26" name="Text Box 62"/>
          <p:cNvSpPr txBox="1">
            <a:spLocks noChangeArrowheads="1"/>
          </p:cNvSpPr>
          <p:nvPr/>
        </p:nvSpPr>
        <p:spPr bwMode="auto">
          <a:xfrm>
            <a:off x="974725" y="62325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1600" b="1">
              <a:solidFill>
                <a:srgbClr val="FFFF00"/>
              </a:solidFill>
            </a:endParaRPr>
          </a:p>
        </p:txBody>
      </p:sp>
      <p:sp>
        <p:nvSpPr>
          <p:cNvPr id="62527" name="Text Box 63"/>
          <p:cNvSpPr txBox="1">
            <a:spLocks noChangeArrowheads="1"/>
          </p:cNvSpPr>
          <p:nvPr/>
        </p:nvSpPr>
        <p:spPr bwMode="auto">
          <a:xfrm>
            <a:off x="1127125" y="6096000"/>
            <a:ext cx="72548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600" b="1">
                <a:solidFill>
                  <a:srgbClr val="FFFFFB"/>
                </a:solidFill>
              </a:rPr>
              <a:t>	C   – </a:t>
            </a:r>
            <a:r>
              <a:rPr lang="en-US" sz="1600">
                <a:solidFill>
                  <a:srgbClr val="FFFFFB"/>
                </a:solidFill>
              </a:rPr>
              <a:t>CONUS	 </a:t>
            </a:r>
            <a:r>
              <a:rPr lang="en-US" sz="1600" b="1">
                <a:solidFill>
                  <a:srgbClr val="FFFFFB"/>
                </a:solidFill>
              </a:rPr>
              <a:t>FD – </a:t>
            </a:r>
            <a:r>
              <a:rPr lang="en-US" sz="1600">
                <a:solidFill>
                  <a:srgbClr val="FFFFFB"/>
                </a:solidFill>
              </a:rPr>
              <a:t>Full</a:t>
            </a:r>
            <a:r>
              <a:rPr lang="en-US" sz="1600" b="1">
                <a:solidFill>
                  <a:srgbClr val="FFFFFB"/>
                </a:solidFill>
              </a:rPr>
              <a:t> </a:t>
            </a:r>
            <a:r>
              <a:rPr lang="en-US" sz="1600">
                <a:solidFill>
                  <a:srgbClr val="FFFFFB"/>
                </a:solidFill>
              </a:rPr>
              <a:t>Disk	M - Mesoscale</a:t>
            </a:r>
            <a:endParaRPr lang="en-US" sz="1600" b="1">
              <a:solidFill>
                <a:srgbClr val="FFFF00"/>
              </a:solidFill>
            </a:endParaRPr>
          </a:p>
        </p:txBody>
      </p:sp>
      <p:sp>
        <p:nvSpPr>
          <p:cNvPr id="62528" name="Text Box 64"/>
          <p:cNvSpPr txBox="1">
            <a:spLocks noChangeArrowheads="1"/>
          </p:cNvSpPr>
          <p:nvPr/>
        </p:nvSpPr>
        <p:spPr bwMode="auto">
          <a:xfrm>
            <a:off x="1508125" y="63087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1600" b="1">
              <a:solidFill>
                <a:srgbClr val="FFFF00"/>
              </a:solidFill>
            </a:endParaRPr>
          </a:p>
        </p:txBody>
      </p:sp>
      <p:sp>
        <p:nvSpPr>
          <p:cNvPr id="62529" name="Line 65"/>
          <p:cNvSpPr>
            <a:spLocks noChangeShapeType="1"/>
          </p:cNvSpPr>
          <p:nvPr/>
        </p:nvSpPr>
        <p:spPr bwMode="auto">
          <a:xfrm>
            <a:off x="0" y="4724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0" name="Line 66"/>
          <p:cNvSpPr>
            <a:spLocks noChangeShapeType="1"/>
          </p:cNvSpPr>
          <p:nvPr/>
        </p:nvSpPr>
        <p:spPr bwMode="auto">
          <a:xfrm>
            <a:off x="0" y="4724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1" name="Line 67"/>
          <p:cNvSpPr>
            <a:spLocks noChangeShapeType="1"/>
          </p:cNvSpPr>
          <p:nvPr/>
        </p:nvSpPr>
        <p:spPr bwMode="auto">
          <a:xfrm>
            <a:off x="0" y="4724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2" name="Line 68"/>
          <p:cNvSpPr>
            <a:spLocks noChangeShapeType="1"/>
          </p:cNvSpPr>
          <p:nvPr/>
        </p:nvSpPr>
        <p:spPr bwMode="auto">
          <a:xfrm>
            <a:off x="0" y="4876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3" name="Line 69"/>
          <p:cNvSpPr>
            <a:spLocks noChangeShapeType="1"/>
          </p:cNvSpPr>
          <p:nvPr/>
        </p:nvSpPr>
        <p:spPr bwMode="auto">
          <a:xfrm>
            <a:off x="0" y="5181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34" name="Line 70"/>
          <p:cNvSpPr>
            <a:spLocks noChangeShapeType="1"/>
          </p:cNvSpPr>
          <p:nvPr/>
        </p:nvSpPr>
        <p:spPr bwMode="auto">
          <a:xfrm>
            <a:off x="-152400" y="4572000"/>
            <a:ext cx="929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24426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54000" y="268288"/>
          <a:ext cx="8653463" cy="6372225"/>
        </p:xfrm>
        <a:graphic>
          <a:graphicData uri="http://schemas.openxmlformats.org/drawingml/2006/table">
            <a:tbl>
              <a:tblPr/>
              <a:tblGrid>
                <a:gridCol w="2884488"/>
                <a:gridCol w="2884487"/>
                <a:gridCol w="2884488"/>
              </a:tblGrid>
              <a:tr h="21240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M-1, 0.412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3"/>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M-2, 0.445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M-3, 0.488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5"/>
                      <a:srcRect/>
                      <a:stretch>
                        <a:fillRect/>
                      </a:stretch>
                    </a:blipFill>
                  </a:tcPr>
                </a:tc>
              </a:tr>
              <a:tr h="21240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M-4, 0.555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6"/>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I-1, 0.64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7"/>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M-5, 0.672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8"/>
                      <a:srcRect/>
                      <a:stretch>
                        <a:fillRect/>
                      </a:stretch>
                    </a:blipFill>
                  </a:tcPr>
                </a:tc>
              </a:tr>
              <a:tr h="21240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M-6, 0.746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9"/>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I-2, 0.865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10"/>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M-7, 0.865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11"/>
                      <a:srcRect/>
                      <a:stretch>
                        <a:fillRect/>
                      </a:stretch>
                    </a:blipFill>
                  </a:tcPr>
                </a:tc>
              </a:tr>
            </a:tbl>
          </a:graphicData>
        </a:graphic>
      </p:graphicFrame>
    </p:spTree>
    <p:extLst>
      <p:ext uri="{BB962C8B-B14F-4D97-AF65-F5344CB8AC3E}">
        <p14:creationId xmlns:p14="http://schemas.microsoft.com/office/powerpoint/2010/main" val="7471113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220788"/>
            <a:ext cx="7986713"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4"/>
          <p:cNvSpPr txBox="1">
            <a:spLocks noChangeArrowheads="1"/>
          </p:cNvSpPr>
          <p:nvPr/>
        </p:nvSpPr>
        <p:spPr bwMode="auto">
          <a:xfrm>
            <a:off x="1265238" y="439738"/>
            <a:ext cx="6702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a:t>VIIRS Bands, Primary Purpose, Spectral Range</a:t>
            </a:r>
          </a:p>
        </p:txBody>
      </p:sp>
      <p:sp>
        <p:nvSpPr>
          <p:cNvPr id="4" name="Rectangle 3"/>
          <p:cNvSpPr>
            <a:spLocks noChangeArrowheads="1"/>
          </p:cNvSpPr>
          <p:nvPr/>
        </p:nvSpPr>
        <p:spPr bwMode="auto">
          <a:xfrm>
            <a:off x="431800" y="4064000"/>
            <a:ext cx="8313738" cy="1625600"/>
          </a:xfrm>
          <a:prstGeom prst="rect">
            <a:avLst/>
          </a:prstGeom>
          <a:noFill/>
          <a:ln w="635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417997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54000" y="268288"/>
          <a:ext cx="8653463" cy="4248150"/>
        </p:xfrm>
        <a:graphic>
          <a:graphicData uri="http://schemas.openxmlformats.org/drawingml/2006/table">
            <a:tbl>
              <a:tblPr/>
              <a:tblGrid>
                <a:gridCol w="2884488"/>
                <a:gridCol w="2884487"/>
                <a:gridCol w="2884488"/>
              </a:tblGrid>
              <a:tr h="21240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M-8, 1.24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3"/>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M-9, 1.378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I-3, 1.61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5"/>
                      <a:srcRect/>
                      <a:stretch>
                        <a:fillRect/>
                      </a:stretch>
                    </a:blipFill>
                  </a:tcPr>
                </a:tc>
              </a:tr>
              <a:tr h="21240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M-10, 1.61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6"/>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M-11, 2.25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7"/>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1" charset="0"/>
                          <a:ea typeface="MS PGothic" pitchFamily="34" charset="-128"/>
                        </a:rPr>
                        <a:t>VIIRS I-4, 3.74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8"/>
                      <a:srcRect/>
                      <a:stretch>
                        <a:fillRect/>
                      </a:stretch>
                    </a:blipFill>
                  </a:tcPr>
                </a:tc>
              </a:tr>
            </a:tbl>
          </a:graphicData>
        </a:graphic>
      </p:graphicFrame>
      <p:graphicFrame>
        <p:nvGraphicFramePr>
          <p:cNvPr id="5" name="Table 4"/>
          <p:cNvGraphicFramePr>
            <a:graphicFrameLocks noGrp="1"/>
          </p:cNvGraphicFramePr>
          <p:nvPr/>
        </p:nvGraphicFramePr>
        <p:xfrm>
          <a:off x="1625600" y="4548188"/>
          <a:ext cx="5842000" cy="2005013"/>
        </p:xfrm>
        <a:graphic>
          <a:graphicData uri="http://schemas.openxmlformats.org/drawingml/2006/table">
            <a:tbl>
              <a:tblPr/>
              <a:tblGrid>
                <a:gridCol w="2921000"/>
                <a:gridCol w="2921000"/>
              </a:tblGrid>
              <a:tr h="2005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Calibri" pitchFamily="1" charset="0"/>
                          <a:ea typeface="MS PGothic" pitchFamily="34" charset="-128"/>
                        </a:rPr>
                        <a:t>VIIRS M-12, 3.7 µm</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FFFFFF"/>
                        </a:solidFill>
                        <a:effectLst/>
                        <a:latin typeface="Calibri" pitchFamily="1"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9"/>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Calibri" pitchFamily="1" charset="0"/>
                          <a:ea typeface="MS PGothic" pitchFamily="34" charset="-128"/>
                        </a:rPr>
                        <a:t>VIIRS M-13, 4.05 µm</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FFFFFF"/>
                        </a:solidFill>
                        <a:effectLst/>
                        <a:latin typeface="Calibri" pitchFamily="1"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10"/>
                      <a:srcRect/>
                      <a:stretch>
                        <a:fillRect/>
                      </a:stretch>
                    </a:blipFill>
                  </a:tcPr>
                </a:tc>
              </a:tr>
            </a:tbl>
          </a:graphicData>
        </a:graphic>
      </p:graphicFrame>
    </p:spTree>
    <p:extLst>
      <p:ext uri="{BB962C8B-B14F-4D97-AF65-F5344CB8AC3E}">
        <p14:creationId xmlns:p14="http://schemas.microsoft.com/office/powerpoint/2010/main" val="15580377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220788"/>
            <a:ext cx="7986713"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p:cNvSpPr txBox="1">
            <a:spLocks noChangeArrowheads="1"/>
          </p:cNvSpPr>
          <p:nvPr/>
        </p:nvSpPr>
        <p:spPr bwMode="auto">
          <a:xfrm>
            <a:off x="1265238" y="439738"/>
            <a:ext cx="6702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a:t>VIIRS Bands, Primary Purpose, Spectral Range</a:t>
            </a:r>
          </a:p>
        </p:txBody>
      </p:sp>
      <p:sp>
        <p:nvSpPr>
          <p:cNvPr id="4" name="Rectangle 3"/>
          <p:cNvSpPr>
            <a:spLocks noChangeArrowheads="1"/>
          </p:cNvSpPr>
          <p:nvPr/>
        </p:nvSpPr>
        <p:spPr bwMode="auto">
          <a:xfrm>
            <a:off x="431800" y="5556250"/>
            <a:ext cx="8313738" cy="777875"/>
          </a:xfrm>
          <a:prstGeom prst="rect">
            <a:avLst/>
          </a:prstGeom>
          <a:noFill/>
          <a:ln w="635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341745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74638" y="371475"/>
          <a:ext cx="8601075" cy="6194426"/>
        </p:xfrm>
        <a:graphic>
          <a:graphicData uri="http://schemas.openxmlformats.org/drawingml/2006/table">
            <a:tbl>
              <a:tblPr/>
              <a:tblGrid>
                <a:gridCol w="4300537"/>
                <a:gridCol w="4300538"/>
              </a:tblGrid>
              <a:tr h="30972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Calibri" pitchFamily="1" charset="0"/>
                          <a:ea typeface="MS PGothic" pitchFamily="34" charset="-128"/>
                        </a:rPr>
                        <a:t>VIIRS M-14, 8.55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3"/>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Calibri" pitchFamily="1" charset="0"/>
                          <a:ea typeface="MS PGothic" pitchFamily="34" charset="-128"/>
                        </a:rPr>
                        <a:t>VIIRS M-15, 10.76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stretch>
                        <a:fillRect/>
                      </a:stretch>
                    </a:blipFill>
                  </a:tcPr>
                </a:tc>
              </a:tr>
              <a:tr h="30972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Calibri" pitchFamily="1" charset="0"/>
                          <a:ea typeface="MS PGothic" pitchFamily="34" charset="-128"/>
                        </a:rPr>
                        <a:t>VIIRS I-5, 11.45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5"/>
                      <a:srcRect/>
                      <a:stretch>
                        <a:fillRect/>
                      </a:stretch>
                    </a:blip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Calibri" pitchFamily="1" charset="0"/>
                          <a:ea typeface="MS PGothic" pitchFamily="34" charset="-128"/>
                        </a:rPr>
                        <a:t>VIIRS M-16, 12.01 µm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6"/>
                      <a:srcRect/>
                      <a:stretch>
                        <a:fillRect/>
                      </a:stretch>
                    </a:blipFill>
                  </a:tcPr>
                </a:tc>
              </a:tr>
            </a:tbl>
          </a:graphicData>
        </a:graphic>
      </p:graphicFrame>
    </p:spTree>
    <p:extLst>
      <p:ext uri="{BB962C8B-B14F-4D97-AF65-F5344CB8AC3E}">
        <p14:creationId xmlns:p14="http://schemas.microsoft.com/office/powerpoint/2010/main" val="15599540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107_McV_TJ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9750" y="0"/>
            <a:ext cx="8064500" cy="6858000"/>
          </a:xfrm>
          <a:prstGeom prst="rect">
            <a:avLst/>
          </a:prstGeom>
          <a:noFill/>
          <a:ln>
            <a:noFill/>
          </a:ln>
        </p:spPr>
      </p:pic>
    </p:spTree>
    <p:extLst>
      <p:ext uri="{BB962C8B-B14F-4D97-AF65-F5344CB8AC3E}">
        <p14:creationId xmlns:p14="http://schemas.microsoft.com/office/powerpoint/2010/main" val="687695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IRS_I05_McV_TJ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9750" y="0"/>
            <a:ext cx="8064500" cy="6858000"/>
          </a:xfrm>
          <a:prstGeom prst="rect">
            <a:avLst/>
          </a:prstGeom>
          <a:noFill/>
          <a:ln>
            <a:noFill/>
          </a:ln>
        </p:spPr>
      </p:pic>
    </p:spTree>
    <p:extLst>
      <p:ext uri="{BB962C8B-B14F-4D97-AF65-F5344CB8AC3E}">
        <p14:creationId xmlns:p14="http://schemas.microsoft.com/office/powerpoint/2010/main" val="1796309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910" y="1600200"/>
            <a:ext cx="5486179" cy="4525963"/>
          </a:xfrm>
        </p:spPr>
      </p:pic>
      <p:sp>
        <p:nvSpPr>
          <p:cNvPr id="19458" name="Title 5"/>
          <p:cNvSpPr>
            <a:spLocks noGrp="1"/>
          </p:cNvSpPr>
          <p:nvPr>
            <p:ph type="title"/>
          </p:nvPr>
        </p:nvSpPr>
        <p:spPr/>
        <p:txBody>
          <a:bodyPr/>
          <a:lstStyle/>
          <a:p>
            <a:r>
              <a:rPr lang="en-US" dirty="0" smtClean="0"/>
              <a:t>VIIRS</a:t>
            </a:r>
            <a:br>
              <a:rPr lang="en-US" dirty="0" smtClean="0"/>
            </a:br>
            <a:r>
              <a:rPr lang="en-US" dirty="0" smtClean="0"/>
              <a:t>Band I05 (11 </a:t>
            </a:r>
            <a:r>
              <a:rPr lang="en-US" dirty="0" smtClean="0"/>
              <a:t>µm</a:t>
            </a:r>
            <a:r>
              <a:rPr lang="en-US" dirty="0" smtClean="0"/>
              <a:t>), 4/14/2012, 1925Z</a:t>
            </a:r>
          </a:p>
        </p:txBody>
      </p:sp>
      <p:sp>
        <p:nvSpPr>
          <p:cNvPr id="19460"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fld id="{82847FA5-BBCF-4D68-93DD-1469A2E262B0}" type="slidenum">
              <a:rPr lang="en-US">
                <a:solidFill>
                  <a:srgbClr val="898989"/>
                </a:solidFill>
              </a:rPr>
              <a:pPr/>
              <a:t>47</a:t>
            </a:fld>
            <a:endParaRPr lang="en-US">
              <a:solidFill>
                <a:srgbClr val="898989"/>
              </a:solidFill>
            </a:endParaRPr>
          </a:p>
        </p:txBody>
      </p:sp>
      <p:cxnSp>
        <p:nvCxnSpPr>
          <p:cNvPr id="8" name="Straight Arrow Connector 7"/>
          <p:cNvCxnSpPr/>
          <p:nvPr/>
        </p:nvCxnSpPr>
        <p:spPr>
          <a:xfrm flipH="1" flipV="1">
            <a:off x="4724400" y="3581400"/>
            <a:ext cx="3136900" cy="247650"/>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19462" name="TextBox 12"/>
          <p:cNvSpPr txBox="1">
            <a:spLocks noChangeArrowheads="1"/>
          </p:cNvSpPr>
          <p:nvPr/>
        </p:nvSpPr>
        <p:spPr bwMode="auto">
          <a:xfrm>
            <a:off x="7848600" y="3703638"/>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pPr eaLnBrk="1" fontAlgn="base" hangingPunct="1">
              <a:spcBef>
                <a:spcPct val="0"/>
              </a:spcBef>
              <a:spcAft>
                <a:spcPct val="0"/>
              </a:spcAft>
            </a:pPr>
            <a:r>
              <a:rPr lang="en-US" sz="1000" dirty="0"/>
              <a:t>BT = 188.8K</a:t>
            </a:r>
          </a:p>
        </p:txBody>
      </p:sp>
      <p:sp>
        <p:nvSpPr>
          <p:cNvPr id="10" name="Rectangle 11"/>
          <p:cNvSpPr txBox="1">
            <a:spLocks noChangeArrowheads="1"/>
          </p:cNvSpPr>
          <p:nvPr/>
        </p:nvSpPr>
        <p:spPr bwMode="auto">
          <a:xfrm>
            <a:off x="228600" y="5715000"/>
            <a:ext cx="8534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2400" b="1" i="1" kern="1200">
                <a:solidFill>
                  <a:srgbClr val="953735"/>
                </a:solidFill>
                <a:latin typeface="Arial" pitchFamily="34" charset="0"/>
                <a:ea typeface="MS PGothic" pitchFamily="34" charset="-128"/>
                <a:cs typeface="ＭＳ Ｐゴシック" pitchFamily="34" charset="-128"/>
              </a:defRPr>
            </a:lvl1pPr>
            <a:lvl2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2pPr>
            <a:lvl3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3pPr>
            <a:lvl4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4pPr>
            <a:lvl5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defRPr/>
            </a:pPr>
            <a:r>
              <a:rPr lang="en-US" dirty="0" smtClean="0">
                <a:solidFill>
                  <a:srgbClr val="C0504D">
                    <a:lumMod val="75000"/>
                  </a:srgbClr>
                </a:solidFill>
                <a:ea typeface="ＭＳ Ｐゴシック" charset="-128"/>
                <a:cs typeface="Arial" pitchFamily="34" charset="0"/>
              </a:rPr>
              <a:t>VIIRS in </a:t>
            </a:r>
            <a:r>
              <a:rPr lang="en-US" dirty="0" err="1" smtClean="0">
                <a:solidFill>
                  <a:srgbClr val="C0504D">
                    <a:lumMod val="75000"/>
                  </a:srgbClr>
                </a:solidFill>
                <a:ea typeface="ＭＳ Ｐゴシック" charset="-128"/>
                <a:cs typeface="Arial" pitchFamily="34" charset="0"/>
              </a:rPr>
              <a:t>Mc</a:t>
            </a:r>
            <a:r>
              <a:rPr lang="en-US" dirty="0" smtClean="0">
                <a:solidFill>
                  <a:srgbClr val="C0504D">
                    <a:lumMod val="75000"/>
                  </a:srgbClr>
                </a:solidFill>
                <a:ea typeface="ＭＳ Ｐゴシック" charset="-128"/>
                <a:cs typeface="Arial" pitchFamily="34" charset="0"/>
              </a:rPr>
              <a:t>-V</a:t>
            </a:r>
            <a:br>
              <a:rPr lang="en-US" dirty="0" smtClean="0">
                <a:solidFill>
                  <a:srgbClr val="C0504D">
                    <a:lumMod val="75000"/>
                  </a:srgbClr>
                </a:solidFill>
                <a:ea typeface="ＭＳ Ｐゴシック" charset="-128"/>
                <a:cs typeface="Arial" pitchFamily="34" charset="0"/>
              </a:rPr>
            </a:br>
            <a:r>
              <a:rPr lang="en-US" dirty="0" smtClean="0">
                <a:solidFill>
                  <a:srgbClr val="C0504D">
                    <a:lumMod val="75000"/>
                  </a:srgbClr>
                </a:solidFill>
                <a:ea typeface="ＭＳ Ｐゴシック" charset="-128"/>
                <a:cs typeface="Arial" pitchFamily="34" charset="0"/>
              </a:rPr>
              <a:t>Norman, OK Storm Case Study</a:t>
            </a:r>
          </a:p>
        </p:txBody>
      </p:sp>
      <p:sp>
        <p:nvSpPr>
          <p:cNvPr id="12" name="TextBox 12"/>
          <p:cNvSpPr txBox="1">
            <a:spLocks noChangeArrowheads="1"/>
          </p:cNvSpPr>
          <p:nvPr/>
        </p:nvSpPr>
        <p:spPr bwMode="auto">
          <a:xfrm>
            <a:off x="6263145" y="5715000"/>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pPr eaLnBrk="1" fontAlgn="base" hangingPunct="1">
              <a:spcBef>
                <a:spcPct val="0"/>
              </a:spcBef>
              <a:spcAft>
                <a:spcPct val="0"/>
              </a:spcAft>
            </a:pPr>
            <a:r>
              <a:rPr lang="en-US" sz="1000" dirty="0" smtClean="0">
                <a:solidFill>
                  <a:prstClr val="white"/>
                </a:solidFill>
              </a:rPr>
              <a:t>CIMSS/SSEC</a:t>
            </a:r>
            <a:endParaRPr lang="en-US" sz="1000" dirty="0">
              <a:solidFill>
                <a:prstClr val="white"/>
              </a:solidFill>
            </a:endParaRPr>
          </a:p>
        </p:txBody>
      </p:sp>
    </p:spTree>
    <p:extLst>
      <p:ext uri="{BB962C8B-B14F-4D97-AF65-F5344CB8AC3E}">
        <p14:creationId xmlns:p14="http://schemas.microsoft.com/office/powerpoint/2010/main" val="41337596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p:txBody>
          <a:bodyPr/>
          <a:lstStyle/>
          <a:p>
            <a:r>
              <a:rPr lang="en-US" dirty="0" smtClean="0"/>
              <a:t>VIIRS</a:t>
            </a:r>
            <a:br>
              <a:rPr lang="en-US" dirty="0" smtClean="0"/>
            </a:br>
            <a:r>
              <a:rPr lang="en-US" dirty="0" smtClean="0"/>
              <a:t>Band I01 (</a:t>
            </a:r>
            <a:r>
              <a:rPr lang="en-US" dirty="0"/>
              <a:t>0.64µm</a:t>
            </a:r>
            <a:r>
              <a:rPr lang="en-US" dirty="0" smtClean="0"/>
              <a:t>), 4/14/2012, 1925Z</a:t>
            </a:r>
          </a:p>
        </p:txBody>
      </p:sp>
      <p:sp>
        <p:nvSpPr>
          <p:cNvPr id="15364"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fld id="{D1B31B18-CD03-47FD-9E9F-35F4D57FC6E1}" type="slidenum">
              <a:rPr lang="en-US">
                <a:solidFill>
                  <a:srgbClr val="898989"/>
                </a:solidFill>
              </a:rPr>
              <a:pPr/>
              <a:t>48</a:t>
            </a:fld>
            <a:endParaRPr lang="en-US">
              <a:solidFill>
                <a:srgbClr val="898989"/>
              </a:solidFill>
            </a:endParaRPr>
          </a:p>
        </p:txBody>
      </p:sp>
      <p:sp>
        <p:nvSpPr>
          <p:cNvPr id="5" name="Rectangle 11"/>
          <p:cNvSpPr txBox="1">
            <a:spLocks noChangeArrowheads="1"/>
          </p:cNvSpPr>
          <p:nvPr/>
        </p:nvSpPr>
        <p:spPr bwMode="auto">
          <a:xfrm>
            <a:off x="228600" y="5715000"/>
            <a:ext cx="8534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2400" b="1" i="1" kern="1200">
                <a:solidFill>
                  <a:srgbClr val="953735"/>
                </a:solidFill>
                <a:latin typeface="Arial" pitchFamily="34" charset="0"/>
                <a:ea typeface="MS PGothic" pitchFamily="34" charset="-128"/>
                <a:cs typeface="ＭＳ Ｐゴシック" pitchFamily="34" charset="-128"/>
              </a:defRPr>
            </a:lvl1pPr>
            <a:lvl2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2pPr>
            <a:lvl3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3pPr>
            <a:lvl4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4pPr>
            <a:lvl5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defRPr/>
            </a:pPr>
            <a:r>
              <a:rPr lang="en-US" dirty="0" smtClean="0">
                <a:solidFill>
                  <a:srgbClr val="C0504D">
                    <a:lumMod val="75000"/>
                  </a:srgbClr>
                </a:solidFill>
                <a:ea typeface="ＭＳ Ｐゴシック" charset="-128"/>
                <a:cs typeface="Arial" pitchFamily="34" charset="0"/>
              </a:rPr>
              <a:t>VIIRS in </a:t>
            </a:r>
            <a:r>
              <a:rPr lang="en-US" dirty="0" err="1" smtClean="0">
                <a:solidFill>
                  <a:srgbClr val="C0504D">
                    <a:lumMod val="75000"/>
                  </a:srgbClr>
                </a:solidFill>
                <a:ea typeface="ＭＳ Ｐゴシック" charset="-128"/>
                <a:cs typeface="Arial" pitchFamily="34" charset="0"/>
              </a:rPr>
              <a:t>Mc</a:t>
            </a:r>
            <a:r>
              <a:rPr lang="en-US" dirty="0" smtClean="0">
                <a:solidFill>
                  <a:srgbClr val="C0504D">
                    <a:lumMod val="75000"/>
                  </a:srgbClr>
                </a:solidFill>
                <a:ea typeface="ＭＳ Ｐゴシック" charset="-128"/>
                <a:cs typeface="Arial" pitchFamily="34" charset="0"/>
              </a:rPr>
              <a:t>-V</a:t>
            </a:r>
            <a:br>
              <a:rPr lang="en-US" dirty="0" smtClean="0">
                <a:solidFill>
                  <a:srgbClr val="C0504D">
                    <a:lumMod val="75000"/>
                  </a:srgbClr>
                </a:solidFill>
                <a:ea typeface="ＭＳ Ｐゴシック" charset="-128"/>
                <a:cs typeface="Arial" pitchFamily="34" charset="0"/>
              </a:rPr>
            </a:br>
            <a:r>
              <a:rPr lang="en-US" dirty="0" smtClean="0">
                <a:solidFill>
                  <a:srgbClr val="C0504D">
                    <a:lumMod val="75000"/>
                  </a:srgbClr>
                </a:solidFill>
                <a:ea typeface="ＭＳ Ｐゴシック" charset="-128"/>
                <a:cs typeface="Arial" pitchFamily="34" charset="0"/>
              </a:rPr>
              <a:t>Norman, OK Storm Case Study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910" y="1600200"/>
            <a:ext cx="5486179" cy="4525963"/>
          </a:xfrm>
        </p:spPr>
      </p:pic>
      <p:sp>
        <p:nvSpPr>
          <p:cNvPr id="9" name="TextBox 12"/>
          <p:cNvSpPr txBox="1">
            <a:spLocks noChangeArrowheads="1"/>
          </p:cNvSpPr>
          <p:nvPr/>
        </p:nvSpPr>
        <p:spPr bwMode="auto">
          <a:xfrm>
            <a:off x="6263145" y="5715000"/>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pPr eaLnBrk="1" fontAlgn="base" hangingPunct="1">
              <a:spcBef>
                <a:spcPct val="0"/>
              </a:spcBef>
              <a:spcAft>
                <a:spcPct val="0"/>
              </a:spcAft>
            </a:pPr>
            <a:r>
              <a:rPr lang="en-US" sz="1000" dirty="0" smtClean="0">
                <a:solidFill>
                  <a:prstClr val="white"/>
                </a:solidFill>
              </a:rPr>
              <a:t>CIMSS/SSEC</a:t>
            </a:r>
            <a:endParaRPr lang="en-US" sz="1000" dirty="0">
              <a:solidFill>
                <a:prstClr val="white"/>
              </a:solidFill>
            </a:endParaRPr>
          </a:p>
        </p:txBody>
      </p:sp>
    </p:spTree>
    <p:extLst>
      <p:ext uri="{BB962C8B-B14F-4D97-AF65-F5344CB8AC3E}">
        <p14:creationId xmlns:p14="http://schemas.microsoft.com/office/powerpoint/2010/main" val="2613224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p:cNvSpPr>
            <a:spLocks noGrp="1"/>
          </p:cNvSpPr>
          <p:nvPr>
            <p:ph type="title"/>
          </p:nvPr>
        </p:nvSpPr>
        <p:spPr/>
        <p:txBody>
          <a:bodyPr/>
          <a:lstStyle/>
          <a:p>
            <a:r>
              <a:rPr lang="en-US" smtClean="0"/>
              <a:t>VIIRS</a:t>
            </a:r>
            <a:br>
              <a:rPr lang="en-US" smtClean="0"/>
            </a:br>
            <a:r>
              <a:rPr lang="en-US" smtClean="0"/>
              <a:t>DNB, 4/15/2012, 0743Z</a:t>
            </a:r>
          </a:p>
        </p:txBody>
      </p:sp>
      <p:pic>
        <p:nvPicPr>
          <p:cNvPr id="22531"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98575" y="1600200"/>
            <a:ext cx="6546850" cy="4525963"/>
          </a:xfrm>
        </p:spPr>
      </p:pic>
      <p:sp>
        <p:nvSpPr>
          <p:cNvPr id="2253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fld id="{80DCAD30-F66F-4BCE-858A-923A447E6859}" type="slidenum">
              <a:rPr lang="en-US">
                <a:solidFill>
                  <a:srgbClr val="898989"/>
                </a:solidFill>
              </a:rPr>
              <a:pPr/>
              <a:t>49</a:t>
            </a:fld>
            <a:endParaRPr lang="en-US">
              <a:solidFill>
                <a:srgbClr val="898989"/>
              </a:solidFill>
            </a:endParaRPr>
          </a:p>
        </p:txBody>
      </p:sp>
      <p:cxnSp>
        <p:nvCxnSpPr>
          <p:cNvPr id="8" name="Straight Arrow Connector 7"/>
          <p:cNvCxnSpPr/>
          <p:nvPr/>
        </p:nvCxnSpPr>
        <p:spPr>
          <a:xfrm flipH="1">
            <a:off x="7543800" y="1752600"/>
            <a:ext cx="457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534" name="TextBox 6"/>
          <p:cNvSpPr txBox="1">
            <a:spLocks noChangeArrowheads="1"/>
          </p:cNvSpPr>
          <p:nvPr/>
        </p:nvSpPr>
        <p:spPr bwMode="auto">
          <a:xfrm>
            <a:off x="8001000" y="16002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pPr eaLnBrk="1" fontAlgn="base" hangingPunct="1">
              <a:spcBef>
                <a:spcPct val="0"/>
              </a:spcBef>
              <a:spcAft>
                <a:spcPct val="0"/>
              </a:spcAft>
            </a:pPr>
            <a:r>
              <a:rPr lang="en-US" sz="1000"/>
              <a:t>Stray light contamination</a:t>
            </a:r>
          </a:p>
        </p:txBody>
      </p:sp>
      <p:sp>
        <p:nvSpPr>
          <p:cNvPr id="22535" name="TextBox 12"/>
          <p:cNvSpPr txBox="1">
            <a:spLocks noChangeArrowheads="1"/>
          </p:cNvSpPr>
          <p:nvPr/>
        </p:nvSpPr>
        <p:spPr bwMode="auto">
          <a:xfrm>
            <a:off x="8048625" y="27432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pPr eaLnBrk="1" fontAlgn="base" hangingPunct="1">
              <a:spcBef>
                <a:spcPct val="0"/>
              </a:spcBef>
              <a:spcAft>
                <a:spcPct val="0"/>
              </a:spcAft>
            </a:pPr>
            <a:r>
              <a:rPr lang="en-US" sz="1000"/>
              <a:t>Lightning streaking</a:t>
            </a:r>
          </a:p>
        </p:txBody>
      </p:sp>
      <p:cxnSp>
        <p:nvCxnSpPr>
          <p:cNvPr id="11" name="Straight Arrow Connector 10"/>
          <p:cNvCxnSpPr/>
          <p:nvPr/>
        </p:nvCxnSpPr>
        <p:spPr>
          <a:xfrm flipH="1" flipV="1">
            <a:off x="6079331" y="2936081"/>
            <a:ext cx="1966913" cy="95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22535" idx="1"/>
          </p:cNvCxnSpPr>
          <p:nvPr/>
        </p:nvCxnSpPr>
        <p:spPr>
          <a:xfrm flipH="1">
            <a:off x="4560094" y="2943225"/>
            <a:ext cx="3488531" cy="14954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22535" idx="1"/>
          </p:cNvCxnSpPr>
          <p:nvPr/>
        </p:nvCxnSpPr>
        <p:spPr>
          <a:xfrm flipH="1">
            <a:off x="4241006" y="2943225"/>
            <a:ext cx="3807619" cy="2109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539" name="TextBox 12"/>
          <p:cNvSpPr txBox="1">
            <a:spLocks noChangeArrowheads="1"/>
          </p:cNvSpPr>
          <p:nvPr/>
        </p:nvSpPr>
        <p:spPr bwMode="auto">
          <a:xfrm>
            <a:off x="1447800" y="2989263"/>
            <a:ext cx="106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pPr eaLnBrk="1" fontAlgn="base" hangingPunct="1">
              <a:spcBef>
                <a:spcPct val="0"/>
              </a:spcBef>
              <a:spcAft>
                <a:spcPct val="0"/>
              </a:spcAft>
            </a:pPr>
            <a:r>
              <a:rPr lang="en-US" sz="1000" dirty="0">
                <a:solidFill>
                  <a:srgbClr val="92D050"/>
                </a:solidFill>
              </a:rPr>
              <a:t>Kansas City lights being diffused by clouds</a:t>
            </a:r>
          </a:p>
        </p:txBody>
      </p:sp>
      <p:cxnSp>
        <p:nvCxnSpPr>
          <p:cNvPr id="19" name="Straight Arrow Connector 18"/>
          <p:cNvCxnSpPr>
            <a:stCxn id="22539" idx="3"/>
          </p:cNvCxnSpPr>
          <p:nvPr/>
        </p:nvCxnSpPr>
        <p:spPr>
          <a:xfrm>
            <a:off x="2514600" y="3343206"/>
            <a:ext cx="2743200" cy="466794"/>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1838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5</a:t>
            </a:fld>
            <a:endParaRPr lang="en-US" smtClean="0">
              <a:solidFill>
                <a:srgbClr val="000000"/>
              </a:solidFill>
            </a:endParaRPr>
          </a:p>
        </p:txBody>
      </p:sp>
      <p:sp>
        <p:nvSpPr>
          <p:cNvPr id="6"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Tree>
    <p:extLst>
      <p:ext uri="{BB962C8B-B14F-4D97-AF65-F5344CB8AC3E}">
        <p14:creationId xmlns:p14="http://schemas.microsoft.com/office/powerpoint/2010/main" val="170319954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Suomi</a:t>
            </a:r>
            <a:r>
              <a:rPr lang="en-US" dirty="0" smtClean="0"/>
              <a:t> NPP VIIRS AWIPS</a:t>
            </a:r>
            <a:endParaRPr lang="en-US" dirty="0"/>
          </a:p>
        </p:txBody>
      </p:sp>
      <p:sp>
        <p:nvSpPr>
          <p:cNvPr id="4" name="Slide Number Placeholder 3"/>
          <p:cNvSpPr>
            <a:spLocks noGrp="1"/>
          </p:cNvSpPr>
          <p:nvPr>
            <p:ph type="sldNum" sz="quarter" idx="12"/>
          </p:nvPr>
        </p:nvSpPr>
        <p:spPr/>
        <p:txBody>
          <a:bodyPr/>
          <a:lstStyle/>
          <a:p>
            <a:pPr>
              <a:defRPr/>
            </a:pPr>
            <a:fld id="{B5EEE42B-A5AB-4175-B97C-413BC1A534BF}" type="slidenum">
              <a:rPr lang="en-US" smtClean="0">
                <a:solidFill>
                  <a:prstClr val="black">
                    <a:tint val="75000"/>
                  </a:prstClr>
                </a:solidFill>
              </a:rPr>
              <a:pPr>
                <a:defRPr/>
              </a:pPr>
              <a:t>50</a:t>
            </a:fld>
            <a:endParaRPr lang="en-US" dirty="0">
              <a:solidFill>
                <a:prstClr val="black">
                  <a:tint val="75000"/>
                </a:prstClr>
              </a:solidFill>
            </a:endParaRPr>
          </a:p>
        </p:txBody>
      </p:sp>
      <p:pic>
        <p:nvPicPr>
          <p:cNvPr id="5" name="Picture 4" descr="SVM15_VIIRS_20120302_1932_marysville_mult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03022"/>
            <a:ext cx="8801100" cy="5657506"/>
          </a:xfrm>
          <a:prstGeom prst="rect">
            <a:avLst/>
          </a:prstGeom>
        </p:spPr>
      </p:pic>
      <p:sp>
        <p:nvSpPr>
          <p:cNvPr id="3" name="TextBox 2"/>
          <p:cNvSpPr txBox="1"/>
          <p:nvPr/>
        </p:nvSpPr>
        <p:spPr>
          <a:xfrm>
            <a:off x="2190750" y="1498600"/>
            <a:ext cx="873306"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pitchFamily="84" charset="0"/>
                <a:ea typeface="ＭＳ Ｐゴシック" pitchFamily="84" charset="-128"/>
              </a:rPr>
              <a:t>Visible</a:t>
            </a:r>
          </a:p>
        </p:txBody>
      </p:sp>
      <p:sp>
        <p:nvSpPr>
          <p:cNvPr id="6" name="TextBox 5"/>
          <p:cNvSpPr txBox="1"/>
          <p:nvPr/>
        </p:nvSpPr>
        <p:spPr>
          <a:xfrm>
            <a:off x="7086600" y="1154152"/>
            <a:ext cx="1442071" cy="369332"/>
          </a:xfrm>
          <a:prstGeom prst="rect">
            <a:avLst/>
          </a:prstGeom>
          <a:noFill/>
        </p:spPr>
        <p:txBody>
          <a:bodyPr wrap="none" rtlCol="0">
            <a:spAutoFit/>
          </a:bodyPr>
          <a:lstStyle/>
          <a:p>
            <a:pPr defTabSz="457200" fontAlgn="base">
              <a:spcBef>
                <a:spcPct val="0"/>
              </a:spcBef>
              <a:spcAft>
                <a:spcPct val="0"/>
              </a:spcAft>
            </a:pPr>
            <a:r>
              <a:rPr lang="en-US" dirty="0">
                <a:solidFill>
                  <a:prstClr val="white"/>
                </a:solidFill>
                <a:latin typeface="Arial" pitchFamily="84" charset="0"/>
                <a:ea typeface="ＭＳ Ｐゴシック" pitchFamily="84" charset="-128"/>
              </a:rPr>
              <a:t>10.76 </a:t>
            </a:r>
            <a:r>
              <a:rPr lang="en-US" dirty="0">
                <a:solidFill>
                  <a:prstClr val="white"/>
                </a:solidFill>
                <a:latin typeface="Arial" pitchFamily="84" charset="0"/>
                <a:ea typeface="ＭＳ Ｐゴシック" pitchFamily="84" charset="-128"/>
              </a:rPr>
              <a:t>µm </a:t>
            </a:r>
            <a:r>
              <a:rPr lang="en-US" dirty="0">
                <a:solidFill>
                  <a:prstClr val="white"/>
                </a:solidFill>
                <a:latin typeface="Arial" pitchFamily="84" charset="0"/>
                <a:ea typeface="ＭＳ Ｐゴシック" pitchFamily="84" charset="-128"/>
              </a:rPr>
              <a:t>IR</a:t>
            </a:r>
          </a:p>
        </p:txBody>
      </p:sp>
      <p:sp>
        <p:nvSpPr>
          <p:cNvPr id="8" name="TextBox 7"/>
          <p:cNvSpPr txBox="1"/>
          <p:nvPr/>
        </p:nvSpPr>
        <p:spPr>
          <a:xfrm>
            <a:off x="3879850" y="3630652"/>
            <a:ext cx="1442071" cy="369332"/>
          </a:xfrm>
          <a:prstGeom prst="rect">
            <a:avLst/>
          </a:prstGeom>
          <a:noFill/>
        </p:spPr>
        <p:txBody>
          <a:bodyPr wrap="none" rtlCol="0">
            <a:spAutoFit/>
          </a:bodyPr>
          <a:lstStyle/>
          <a:p>
            <a:pPr defTabSz="457200" fontAlgn="base">
              <a:spcBef>
                <a:spcPct val="0"/>
              </a:spcBef>
              <a:spcAft>
                <a:spcPct val="0"/>
              </a:spcAft>
            </a:pPr>
            <a:r>
              <a:rPr lang="en-US" dirty="0">
                <a:solidFill>
                  <a:prstClr val="white"/>
                </a:solidFill>
                <a:latin typeface="Arial" pitchFamily="84" charset="0"/>
                <a:ea typeface="ＭＳ Ｐゴシック" pitchFamily="84" charset="-128"/>
              </a:rPr>
              <a:t>10.76 </a:t>
            </a:r>
            <a:r>
              <a:rPr lang="en-US" dirty="0">
                <a:solidFill>
                  <a:prstClr val="white"/>
                </a:solidFill>
                <a:latin typeface="Arial" pitchFamily="84" charset="0"/>
                <a:ea typeface="ＭＳ Ｐゴシック" pitchFamily="84" charset="-128"/>
              </a:rPr>
              <a:t>µm </a:t>
            </a:r>
            <a:r>
              <a:rPr lang="en-US" dirty="0">
                <a:solidFill>
                  <a:prstClr val="white"/>
                </a:solidFill>
                <a:latin typeface="Arial" pitchFamily="84" charset="0"/>
                <a:ea typeface="ＭＳ Ｐゴシック" pitchFamily="84" charset="-128"/>
              </a:rPr>
              <a:t>IR</a:t>
            </a:r>
          </a:p>
        </p:txBody>
      </p:sp>
      <p:sp>
        <p:nvSpPr>
          <p:cNvPr id="9" name="TextBox 8"/>
          <p:cNvSpPr txBox="1"/>
          <p:nvPr/>
        </p:nvSpPr>
        <p:spPr>
          <a:xfrm>
            <a:off x="5822950" y="3999984"/>
            <a:ext cx="2866402" cy="646331"/>
          </a:xfrm>
          <a:prstGeom prst="rect">
            <a:avLst/>
          </a:prstGeom>
          <a:noFill/>
        </p:spPr>
        <p:txBody>
          <a:bodyPr wrap="none" rtlCol="0">
            <a:spAutoFit/>
          </a:bodyPr>
          <a:lstStyle/>
          <a:p>
            <a:pPr defTabSz="457200" fontAlgn="base">
              <a:spcBef>
                <a:spcPct val="0"/>
              </a:spcBef>
              <a:spcAft>
                <a:spcPct val="0"/>
              </a:spcAft>
            </a:pPr>
            <a:r>
              <a:rPr lang="en-US" dirty="0">
                <a:solidFill>
                  <a:srgbClr val="FFFFFF"/>
                </a:solidFill>
                <a:latin typeface="Arial" pitchFamily="84" charset="0"/>
                <a:ea typeface="ＭＳ Ｐゴシック" pitchFamily="84" charset="-128"/>
              </a:rPr>
              <a:t>02 March 2012 </a:t>
            </a:r>
            <a:r>
              <a:rPr lang="en-US" dirty="0" err="1">
                <a:solidFill>
                  <a:srgbClr val="FFFFFF"/>
                </a:solidFill>
                <a:latin typeface="Arial" pitchFamily="84" charset="0"/>
                <a:ea typeface="ＭＳ Ｐゴシック" pitchFamily="84" charset="-128"/>
              </a:rPr>
              <a:t>Supercells</a:t>
            </a:r>
            <a:endParaRPr lang="en-US" dirty="0">
              <a:solidFill>
                <a:srgbClr val="FFFFFF"/>
              </a:solidFill>
              <a:latin typeface="Arial" pitchFamily="84" charset="0"/>
              <a:ea typeface="ＭＳ Ｐゴシック" pitchFamily="84" charset="-128"/>
            </a:endParaRPr>
          </a:p>
          <a:p>
            <a:pPr defTabSz="457200" fontAlgn="base">
              <a:spcBef>
                <a:spcPct val="0"/>
              </a:spcBef>
              <a:spcAft>
                <a:spcPct val="0"/>
              </a:spcAft>
            </a:pPr>
            <a:r>
              <a:rPr lang="en-US" dirty="0">
                <a:solidFill>
                  <a:srgbClr val="FFFFFF"/>
                </a:solidFill>
                <a:latin typeface="Arial" pitchFamily="84" charset="0"/>
                <a:ea typeface="ＭＳ Ｐゴシック" pitchFamily="84" charset="-128"/>
              </a:rPr>
              <a:t>Near Louisville, KY</a:t>
            </a:r>
          </a:p>
        </p:txBody>
      </p:sp>
      <p:cxnSp>
        <p:nvCxnSpPr>
          <p:cNvPr id="11" name="Straight Arrow Connector 10"/>
          <p:cNvCxnSpPr/>
          <p:nvPr/>
        </p:nvCxnSpPr>
        <p:spPr>
          <a:xfrm flipH="1" flipV="1">
            <a:off x="3064056" y="4997450"/>
            <a:ext cx="206194" cy="406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965450" y="5492750"/>
            <a:ext cx="2237925" cy="369332"/>
          </a:xfrm>
          <a:prstGeom prst="rect">
            <a:avLst/>
          </a:prstGeom>
          <a:noFill/>
        </p:spPr>
        <p:txBody>
          <a:bodyPr wrap="none" rtlCol="0">
            <a:spAutoFit/>
          </a:bodyPr>
          <a:lstStyle/>
          <a:p>
            <a:pPr defTabSz="457200" fontAlgn="base">
              <a:spcBef>
                <a:spcPct val="0"/>
              </a:spcBef>
              <a:spcAft>
                <a:spcPct val="0"/>
              </a:spcAft>
            </a:pPr>
            <a:r>
              <a:rPr lang="en-US" dirty="0">
                <a:solidFill>
                  <a:srgbClr val="FFFFFF"/>
                </a:solidFill>
                <a:latin typeface="Arial" pitchFamily="84" charset="0"/>
                <a:ea typeface="ＭＳ Ｐゴシック" pitchFamily="84" charset="-128"/>
              </a:rPr>
              <a:t>Enhanced-V feature</a:t>
            </a:r>
          </a:p>
        </p:txBody>
      </p:sp>
      <p:sp>
        <p:nvSpPr>
          <p:cNvPr id="7" name="TextBox 6"/>
          <p:cNvSpPr txBox="1"/>
          <p:nvPr/>
        </p:nvSpPr>
        <p:spPr>
          <a:xfrm>
            <a:off x="152400" y="6400800"/>
            <a:ext cx="7061100" cy="369332"/>
          </a:xfrm>
          <a:prstGeom prst="rect">
            <a:avLst/>
          </a:prstGeom>
          <a:noFill/>
        </p:spPr>
        <p:txBody>
          <a:bodyPr wrap="none" rtlCol="0">
            <a:spAutoFit/>
          </a:bodyPr>
          <a:lstStyle/>
          <a:p>
            <a:r>
              <a:rPr lang="en-US" b="1" dirty="0">
                <a:solidFill>
                  <a:schemeClr val="accent2"/>
                </a:solidFill>
                <a:ea typeface="ＭＳ Ｐゴシック" pitchFamily="34" charset="-128"/>
              </a:rPr>
              <a:t>David </a:t>
            </a:r>
            <a:r>
              <a:rPr lang="en-US" b="1" dirty="0" err="1" smtClean="0">
                <a:solidFill>
                  <a:schemeClr val="accent2"/>
                </a:solidFill>
                <a:ea typeface="ＭＳ Ｐゴシック" pitchFamily="34" charset="-128"/>
              </a:rPr>
              <a:t>Hoese</a:t>
            </a:r>
            <a:r>
              <a:rPr lang="en-US" b="1" dirty="0" smtClean="0">
                <a:solidFill>
                  <a:schemeClr val="accent2"/>
                </a:solidFill>
                <a:ea typeface="ＭＳ Ｐゴシック" pitchFamily="34" charset="-128"/>
              </a:rPr>
              <a:t>, </a:t>
            </a:r>
            <a:r>
              <a:rPr lang="en-US" b="1" dirty="0">
                <a:solidFill>
                  <a:schemeClr val="accent2"/>
                </a:solidFill>
                <a:ea typeface="ＭＳ Ｐゴシック" pitchFamily="34" charset="-128"/>
              </a:rPr>
              <a:t>William </a:t>
            </a:r>
            <a:r>
              <a:rPr lang="en-US" b="1" dirty="0" err="1">
                <a:solidFill>
                  <a:schemeClr val="accent2"/>
                </a:solidFill>
                <a:ea typeface="ＭＳ Ｐゴシック" pitchFamily="34" charset="-128"/>
              </a:rPr>
              <a:t>Straka</a:t>
            </a:r>
            <a:r>
              <a:rPr lang="en-US" b="1" dirty="0">
                <a:solidFill>
                  <a:schemeClr val="accent2"/>
                </a:solidFill>
                <a:ea typeface="ＭＳ Ｐゴシック" pitchFamily="34" charset="-128"/>
              </a:rPr>
              <a:t> </a:t>
            </a:r>
            <a:r>
              <a:rPr lang="en-US" b="1" dirty="0" smtClean="0">
                <a:solidFill>
                  <a:schemeClr val="accent2"/>
                </a:solidFill>
                <a:ea typeface="ＭＳ Ｐゴシック" pitchFamily="34" charset="-128"/>
              </a:rPr>
              <a:t>III, </a:t>
            </a:r>
            <a:r>
              <a:rPr lang="en-US" b="1" dirty="0">
                <a:solidFill>
                  <a:schemeClr val="accent2"/>
                </a:solidFill>
                <a:ea typeface="ＭＳ Ｐゴシック" pitchFamily="34" charset="-128"/>
              </a:rPr>
              <a:t>Ray </a:t>
            </a:r>
            <a:r>
              <a:rPr lang="en-US" b="1" dirty="0" smtClean="0">
                <a:solidFill>
                  <a:schemeClr val="accent2"/>
                </a:solidFill>
                <a:ea typeface="ＭＳ Ｐゴシック" pitchFamily="34" charset="-128"/>
              </a:rPr>
              <a:t>Garcia</a:t>
            </a:r>
            <a:r>
              <a:rPr lang="en-US" b="1" baseline="-25000" dirty="0" smtClean="0">
                <a:solidFill>
                  <a:schemeClr val="accent2"/>
                </a:solidFill>
                <a:ea typeface="ＭＳ Ｐゴシック" pitchFamily="34" charset="-128"/>
              </a:rPr>
              <a:t>,</a:t>
            </a:r>
            <a:r>
              <a:rPr lang="en-US" b="1" dirty="0" smtClean="0">
                <a:solidFill>
                  <a:schemeClr val="accent2"/>
                </a:solidFill>
                <a:ea typeface="ＭＳ Ｐゴシック" pitchFamily="34" charset="-128"/>
              </a:rPr>
              <a:t> </a:t>
            </a:r>
            <a:r>
              <a:rPr lang="en-US" b="1" dirty="0">
                <a:solidFill>
                  <a:schemeClr val="accent2"/>
                </a:solidFill>
                <a:ea typeface="ＭＳ Ｐゴシック" pitchFamily="34" charset="-128"/>
              </a:rPr>
              <a:t>Kathy </a:t>
            </a:r>
            <a:r>
              <a:rPr lang="en-US" b="1" dirty="0" err="1" smtClean="0">
                <a:solidFill>
                  <a:schemeClr val="accent2"/>
                </a:solidFill>
                <a:ea typeface="ＭＳ Ｐゴシック" pitchFamily="34" charset="-128"/>
              </a:rPr>
              <a:t>Strabala</a:t>
            </a:r>
            <a:r>
              <a:rPr lang="en-US" b="1" dirty="0" smtClean="0">
                <a:solidFill>
                  <a:schemeClr val="accent2"/>
                </a:solidFill>
                <a:ea typeface="ＭＳ Ｐゴシック" pitchFamily="34" charset="-128"/>
              </a:rPr>
              <a:t>, Jordan </a:t>
            </a:r>
            <a:r>
              <a:rPr lang="en-US" b="1" dirty="0" err="1" smtClean="0">
                <a:solidFill>
                  <a:schemeClr val="accent2"/>
                </a:solidFill>
                <a:ea typeface="ＭＳ Ｐゴシック" pitchFamily="34" charset="-128"/>
              </a:rPr>
              <a:t>Gerth</a:t>
            </a:r>
            <a:endParaRPr lang="en-US" dirty="0"/>
          </a:p>
        </p:txBody>
      </p:sp>
    </p:spTree>
    <p:extLst>
      <p:ext uri="{BB962C8B-B14F-4D97-AF65-F5344CB8AC3E}">
        <p14:creationId xmlns:p14="http://schemas.microsoft.com/office/powerpoint/2010/main" val="22440074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z="2400" dirty="0">
                <a:latin typeface="Arial" charset="0"/>
                <a:ea typeface="ＭＳ Ｐゴシック" charset="0"/>
                <a:cs typeface="ＭＳ Ｐゴシック" charset="0"/>
              </a:rPr>
              <a:t>Midwest storms (3/2/2012</a:t>
            </a:r>
            <a:r>
              <a:rPr lang="en-US" sz="2400" dirty="0" smtClean="0">
                <a:latin typeface="Arial" charset="0"/>
                <a:ea typeface="ＭＳ Ｐゴシック" charset="0"/>
                <a:cs typeface="ＭＳ Ｐゴシック" charset="0"/>
              </a:rPr>
              <a:t>) Convection</a:t>
            </a:r>
            <a:r>
              <a:rPr lang="en-US" sz="2400" dirty="0">
                <a:latin typeface="Arial" charset="0"/>
                <a:ea typeface="ＭＳ Ｐゴシック" charset="0"/>
                <a:cs typeface="ＭＳ Ｐゴシック" charset="0"/>
              </a:rPr>
              <a:t>, SVM05</a:t>
            </a:r>
          </a:p>
        </p:txBody>
      </p:sp>
      <p:sp>
        <p:nvSpPr>
          <p:cNvPr id="15363"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fld id="{EABCD831-AFAD-C24A-BFDB-A6425A1B6B6E}" type="slidenum">
              <a:rPr lang="en-US">
                <a:solidFill>
                  <a:srgbClr val="898989"/>
                </a:solidFill>
              </a:rPr>
              <a:pPr/>
              <a:t>51</a:t>
            </a:fld>
            <a:endParaRPr lang="en-US">
              <a:solidFill>
                <a:srgbClr val="898989"/>
              </a:solidFill>
            </a:endParaRPr>
          </a:p>
        </p:txBody>
      </p:sp>
      <p:pic>
        <p:nvPicPr>
          <p:cNvPr id="15364"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1006475"/>
            <a:ext cx="9144000" cy="5715000"/>
          </a:xfrm>
        </p:spPr>
      </p:pic>
      <p:sp>
        <p:nvSpPr>
          <p:cNvPr id="15365" name="TextBox 6"/>
          <p:cNvSpPr txBox="1">
            <a:spLocks noChangeArrowheads="1"/>
          </p:cNvSpPr>
          <p:nvPr/>
        </p:nvSpPr>
        <p:spPr bwMode="auto">
          <a:xfrm>
            <a:off x="152400" y="6283325"/>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pPr defTabSz="457200" eaLnBrk="1" fontAlgn="base" hangingPunct="1">
              <a:spcBef>
                <a:spcPct val="0"/>
              </a:spcBef>
              <a:spcAft>
                <a:spcPct val="0"/>
              </a:spcAft>
            </a:pPr>
            <a:r>
              <a:rPr lang="en-US">
                <a:solidFill>
                  <a:prstClr val="white"/>
                </a:solidFill>
              </a:rPr>
              <a:t>SSEC/CIMSS</a:t>
            </a:r>
          </a:p>
        </p:txBody>
      </p:sp>
    </p:spTree>
    <p:extLst>
      <p:ext uri="{BB962C8B-B14F-4D97-AF65-F5344CB8AC3E}">
        <p14:creationId xmlns:p14="http://schemas.microsoft.com/office/powerpoint/2010/main" val="7726696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93738" y="66675"/>
            <a:ext cx="7612062" cy="481013"/>
          </a:xfrm>
        </p:spPr>
        <p:txBody>
          <a:bodyPr/>
          <a:lstStyle/>
          <a:p>
            <a:r>
              <a:rPr lang="en-US" sz="2000" dirty="0">
                <a:latin typeface="Arial" charset="0"/>
                <a:ea typeface="ＭＳ Ｐゴシック" charset="0"/>
                <a:cs typeface="ＭＳ Ｐゴシック" charset="0"/>
              </a:rPr>
              <a:t>Midwest storms (3/2/2012</a:t>
            </a:r>
            <a:r>
              <a:rPr lang="en-US" sz="2000" dirty="0" smtClean="0">
                <a:latin typeface="Arial" charset="0"/>
                <a:ea typeface="ＭＳ Ｐゴシック" charset="0"/>
                <a:cs typeface="ＭＳ Ｐゴシック" charset="0"/>
              </a:rPr>
              <a:t>) Wisconsin </a:t>
            </a:r>
            <a:r>
              <a:rPr lang="en-US" sz="2000" dirty="0">
                <a:latin typeface="Arial" charset="0"/>
                <a:ea typeface="ＭＳ Ｐゴシック" charset="0"/>
                <a:cs typeface="ＭＳ Ｐゴシック" charset="0"/>
              </a:rPr>
              <a:t>snow storm, SVM05</a:t>
            </a:r>
          </a:p>
        </p:txBody>
      </p:sp>
      <p:sp>
        <p:nvSpPr>
          <p:cNvPr id="16387"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fld id="{7E40E341-BD68-6C47-950A-7A6F0BF56FDE}" type="slidenum">
              <a:rPr lang="en-US">
                <a:solidFill>
                  <a:srgbClr val="898989"/>
                </a:solidFill>
              </a:rPr>
              <a:pPr/>
              <a:t>52</a:t>
            </a:fld>
            <a:endParaRPr lang="en-US">
              <a:solidFill>
                <a:srgbClr val="898989"/>
              </a:solidFill>
            </a:endParaRPr>
          </a:p>
        </p:txBody>
      </p:sp>
      <p:pic>
        <p:nvPicPr>
          <p:cNvPr id="16388"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1006475"/>
            <a:ext cx="9144000" cy="5715000"/>
          </a:xfrm>
        </p:spPr>
      </p:pic>
      <p:sp>
        <p:nvSpPr>
          <p:cNvPr id="16389" name="TextBox 6"/>
          <p:cNvSpPr txBox="1">
            <a:spLocks noChangeArrowheads="1"/>
          </p:cNvSpPr>
          <p:nvPr/>
        </p:nvSpPr>
        <p:spPr bwMode="auto">
          <a:xfrm>
            <a:off x="152400" y="6283325"/>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pPr defTabSz="457200" eaLnBrk="1" fontAlgn="base" hangingPunct="1">
              <a:spcBef>
                <a:spcPct val="0"/>
              </a:spcBef>
              <a:spcAft>
                <a:spcPct val="0"/>
              </a:spcAft>
            </a:pPr>
            <a:r>
              <a:rPr lang="en-US">
                <a:solidFill>
                  <a:prstClr val="white"/>
                </a:solidFill>
              </a:rPr>
              <a:t>SSEC/CIMSS</a:t>
            </a:r>
          </a:p>
        </p:txBody>
      </p:sp>
    </p:spTree>
    <p:extLst>
      <p:ext uri="{BB962C8B-B14F-4D97-AF65-F5344CB8AC3E}">
        <p14:creationId xmlns:p14="http://schemas.microsoft.com/office/powerpoint/2010/main" val="33185938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478571" y="6336268"/>
            <a:ext cx="8186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http://cimss.ssec.wisc.edu/goes_r/proving-ground/nssl_abi/nssl_wrf_goes.html</a:t>
            </a:r>
          </a:p>
        </p:txBody>
      </p:sp>
      <p:sp>
        <p:nvSpPr>
          <p:cNvPr id="74756" name="Rectangle 2"/>
          <p:cNvSpPr txBox="1">
            <a:spLocks noChangeArrowheads="1"/>
          </p:cNvSpPr>
          <p:nvPr/>
        </p:nvSpPr>
        <p:spPr bwMode="auto">
          <a:xfrm>
            <a:off x="152400" y="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3200" dirty="0">
                <a:solidFill>
                  <a:srgbClr val="FFFF00"/>
                </a:solidFill>
              </a:rPr>
              <a:t>Simulated ABI </a:t>
            </a:r>
            <a:r>
              <a:rPr lang="en-US" sz="3200" dirty="0" smtClean="0">
                <a:solidFill>
                  <a:srgbClr val="FFFF00"/>
                </a:solidFill>
              </a:rPr>
              <a:t>band – NSSL WRF</a:t>
            </a:r>
            <a:r>
              <a:rPr lang="en-US" sz="3200" dirty="0">
                <a:solidFill>
                  <a:srgbClr val="FFFF00"/>
                </a:solidFill>
              </a:rPr>
              <a:t/>
            </a:r>
            <a:br>
              <a:rPr lang="en-US" sz="3200" dirty="0">
                <a:solidFill>
                  <a:srgbClr val="FFFF00"/>
                </a:solidFill>
              </a:rPr>
            </a:br>
            <a:endParaRPr lang="en-US" sz="32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21531"/>
            <a:ext cx="8246335" cy="5514737"/>
          </a:xfrm>
          <a:prstGeom prst="rect">
            <a:avLst/>
          </a:prstGeom>
        </p:spPr>
      </p:pic>
      <p:sp>
        <p:nvSpPr>
          <p:cNvPr id="5" name="TextBox 4"/>
          <p:cNvSpPr txBox="1"/>
          <p:nvPr/>
        </p:nvSpPr>
        <p:spPr>
          <a:xfrm>
            <a:off x="1905000" y="4495800"/>
            <a:ext cx="5867400" cy="923330"/>
          </a:xfrm>
          <a:prstGeom prst="rect">
            <a:avLst/>
          </a:prstGeom>
          <a:noFill/>
        </p:spPr>
        <p:txBody>
          <a:bodyPr wrap="square" rtlCol="0">
            <a:spAutoFit/>
          </a:bodyPr>
          <a:lstStyle/>
          <a:p>
            <a:r>
              <a:rPr lang="en-US" dirty="0">
                <a:solidFill>
                  <a:srgbClr val="FFFFFF"/>
                </a:solidFill>
              </a:rPr>
              <a:t>- Run in near-</a:t>
            </a:r>
            <a:r>
              <a:rPr lang="en-US" dirty="0" err="1">
                <a:solidFill>
                  <a:srgbClr val="FFFFFF"/>
                </a:solidFill>
              </a:rPr>
              <a:t>realtime</a:t>
            </a:r>
            <a:r>
              <a:rPr lang="en-US" dirty="0">
                <a:solidFill>
                  <a:srgbClr val="FFFFFF"/>
                </a:solidFill>
              </a:rPr>
              <a:t> each day.</a:t>
            </a:r>
          </a:p>
          <a:p>
            <a:r>
              <a:rPr lang="en-US" dirty="0">
                <a:solidFill>
                  <a:srgbClr val="FFFFFF"/>
                </a:solidFill>
              </a:rPr>
              <a:t>- Future plans call for all ABI bands to be simulated, currently only 8 or 9 are being generated. </a:t>
            </a:r>
          </a:p>
        </p:txBody>
      </p:sp>
    </p:spTree>
    <p:extLst>
      <p:ext uri="{BB962C8B-B14F-4D97-AF65-F5344CB8AC3E}">
        <p14:creationId xmlns:p14="http://schemas.microsoft.com/office/powerpoint/2010/main" val="11624378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C3E1DD-9036-4286-AB81-1EACBAD51E7A}" type="slidenum">
              <a:rPr lang="en-US" smtClean="0">
                <a:solidFill>
                  <a:prstClr val="black">
                    <a:tint val="75000"/>
                  </a:prstClr>
                </a:solidFill>
              </a:rPr>
              <a:pPr>
                <a:defRPr/>
              </a:pPr>
              <a:t>54</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685800"/>
            <a:ext cx="6223252" cy="6096000"/>
          </a:xfrm>
          <a:prstGeom prst="rect">
            <a:avLst/>
          </a:prstGeom>
        </p:spPr>
      </p:pic>
      <p:sp>
        <p:nvSpPr>
          <p:cNvPr id="4" name="Rectangle 2"/>
          <p:cNvSpPr txBox="1">
            <a:spLocks noChangeArrowheads="1"/>
          </p:cNvSpPr>
          <p:nvPr/>
        </p:nvSpPr>
        <p:spPr bwMode="auto">
          <a:xfrm>
            <a:off x="152400" y="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3200" dirty="0">
                <a:solidFill>
                  <a:srgbClr val="FFFF00"/>
                </a:solidFill>
              </a:rPr>
              <a:t>Simulated ABI </a:t>
            </a:r>
            <a:r>
              <a:rPr lang="en-US" sz="3200" dirty="0" smtClean="0">
                <a:solidFill>
                  <a:srgbClr val="FFFF00"/>
                </a:solidFill>
              </a:rPr>
              <a:t>band – NSSL WRF</a:t>
            </a:r>
            <a:r>
              <a:rPr lang="en-US" sz="3200" dirty="0">
                <a:solidFill>
                  <a:srgbClr val="FFFF00"/>
                </a:solidFill>
              </a:rPr>
              <a:t/>
            </a:r>
            <a:br>
              <a:rPr lang="en-US" sz="3200" dirty="0">
                <a:solidFill>
                  <a:srgbClr val="FFFF00"/>
                </a:solidFill>
              </a:rPr>
            </a:br>
            <a:endParaRPr lang="en-US" sz="3200" dirty="0">
              <a:solidFill>
                <a:srgbClr val="FFFF00"/>
              </a:solidFill>
            </a:endParaRPr>
          </a:p>
        </p:txBody>
      </p:sp>
    </p:spTree>
    <p:extLst>
      <p:ext uri="{BB962C8B-B14F-4D97-AF65-F5344CB8AC3E}">
        <p14:creationId xmlns:p14="http://schemas.microsoft.com/office/powerpoint/2010/main" val="5784590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defRPr>
            </a:lvl1pPr>
            <a:lvl2pPr marL="742950" indent="-285750" eaLnBrk="0" hangingPunct="0">
              <a:defRPr sz="2000" b="1" i="1">
                <a:solidFill>
                  <a:schemeClr val="tx1"/>
                </a:solidFill>
                <a:latin typeface="Arial" charset="0"/>
              </a:defRPr>
            </a:lvl2pPr>
            <a:lvl3pPr marL="1143000" indent="-228600" eaLnBrk="0" hangingPunct="0">
              <a:defRPr sz="2000" b="1" i="1">
                <a:solidFill>
                  <a:schemeClr val="tx1"/>
                </a:solidFill>
                <a:latin typeface="Arial" charset="0"/>
              </a:defRPr>
            </a:lvl3pPr>
            <a:lvl4pPr marL="1600200" indent="-228600" eaLnBrk="0" hangingPunct="0">
              <a:defRPr sz="2000" b="1" i="1">
                <a:solidFill>
                  <a:schemeClr val="tx1"/>
                </a:solidFill>
                <a:latin typeface="Arial" charset="0"/>
              </a:defRPr>
            </a:lvl4pPr>
            <a:lvl5pPr marL="2057400" indent="-228600" eaLnBrk="0" hangingPunct="0">
              <a:defRPr sz="2000" b="1" i="1">
                <a:solidFill>
                  <a:schemeClr val="tx1"/>
                </a:solidFill>
                <a:latin typeface="Arial" charset="0"/>
              </a:defRPr>
            </a:lvl5pPr>
            <a:lvl6pPr marL="2514600" indent="-228600" eaLnBrk="0" fontAlgn="base" hangingPunct="0">
              <a:spcBef>
                <a:spcPct val="20000"/>
              </a:spcBef>
              <a:spcAft>
                <a:spcPct val="0"/>
              </a:spcAft>
              <a:defRPr sz="2000" b="1" i="1">
                <a:solidFill>
                  <a:schemeClr val="tx1"/>
                </a:solidFill>
                <a:latin typeface="Arial" charset="0"/>
              </a:defRPr>
            </a:lvl6pPr>
            <a:lvl7pPr marL="2971800" indent="-228600" eaLnBrk="0" fontAlgn="base" hangingPunct="0">
              <a:spcBef>
                <a:spcPct val="20000"/>
              </a:spcBef>
              <a:spcAft>
                <a:spcPct val="0"/>
              </a:spcAft>
              <a:defRPr sz="2000" b="1" i="1">
                <a:solidFill>
                  <a:schemeClr val="tx1"/>
                </a:solidFill>
                <a:latin typeface="Arial" charset="0"/>
              </a:defRPr>
            </a:lvl7pPr>
            <a:lvl8pPr marL="3429000" indent="-228600" eaLnBrk="0" fontAlgn="base" hangingPunct="0">
              <a:spcBef>
                <a:spcPct val="20000"/>
              </a:spcBef>
              <a:spcAft>
                <a:spcPct val="0"/>
              </a:spcAft>
              <a:defRPr sz="2000" b="1" i="1">
                <a:solidFill>
                  <a:schemeClr val="tx1"/>
                </a:solidFill>
                <a:latin typeface="Arial" charset="0"/>
              </a:defRPr>
            </a:lvl8pPr>
            <a:lvl9pPr marL="3886200" indent="-228600" eaLnBrk="0" fontAlgn="base" hangingPunct="0">
              <a:spcBef>
                <a:spcPct val="20000"/>
              </a:spcBef>
              <a:spcAft>
                <a:spcPct val="0"/>
              </a:spcAft>
              <a:defRPr sz="2000" b="1" i="1">
                <a:solidFill>
                  <a:schemeClr val="tx1"/>
                </a:solidFill>
                <a:latin typeface="Arial" charset="0"/>
              </a:defRPr>
            </a:lvl9pPr>
          </a:lstStyle>
          <a:p>
            <a:fld id="{F3E07671-C2F5-459E-BF3B-60D09E1CE21F}" type="slidenum">
              <a:rPr lang="en-US" sz="1400" i="0" smtClean="0">
                <a:solidFill>
                  <a:srgbClr val="FFFF00"/>
                </a:solidFill>
                <a:latin typeface="Times New Roman" pitchFamily="18" charset="0"/>
              </a:rPr>
              <a:pPr/>
              <a:t>55</a:t>
            </a:fld>
            <a:endParaRPr lang="en-US" sz="1400" i="0" dirty="0" smtClean="0">
              <a:solidFill>
                <a:srgbClr val="FFFF00"/>
              </a:solidFill>
              <a:latin typeface="Times New Roman" pitchFamily="18" charset="0"/>
            </a:endParaRPr>
          </a:p>
        </p:txBody>
      </p:sp>
      <p:sp>
        <p:nvSpPr>
          <p:cNvPr id="149507" name="Rectangle 2"/>
          <p:cNvSpPr>
            <a:spLocks noGrp="1" noChangeArrowheads="1"/>
          </p:cNvSpPr>
          <p:nvPr>
            <p:ph type="title"/>
          </p:nvPr>
        </p:nvSpPr>
        <p:spPr/>
        <p:txBody>
          <a:bodyPr/>
          <a:lstStyle/>
          <a:p>
            <a:r>
              <a:rPr lang="en-US" sz="3200" dirty="0" smtClean="0"/>
              <a:t>Summary</a:t>
            </a:r>
          </a:p>
        </p:txBody>
      </p:sp>
      <p:sp>
        <p:nvSpPr>
          <p:cNvPr id="149508" name="Rectangle 3"/>
          <p:cNvSpPr>
            <a:spLocks noGrp="1" noChangeArrowheads="1"/>
          </p:cNvSpPr>
          <p:nvPr>
            <p:ph type="body" idx="1"/>
          </p:nvPr>
        </p:nvSpPr>
        <p:spPr>
          <a:xfrm>
            <a:off x="355600" y="1285875"/>
            <a:ext cx="8859838" cy="5202238"/>
          </a:xfrm>
        </p:spPr>
        <p:txBody>
          <a:bodyPr/>
          <a:lstStyle/>
          <a:p>
            <a:pPr>
              <a:lnSpc>
                <a:spcPct val="80000"/>
              </a:lnSpc>
            </a:pPr>
            <a:r>
              <a:rPr lang="en-US" sz="1800" dirty="0" smtClean="0">
                <a:solidFill>
                  <a:srgbClr val="FFFF66"/>
                </a:solidFill>
              </a:rPr>
              <a:t>Imagery is the key product and hence needs a sufficient validation tool set.</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This tool set should at least include: </a:t>
            </a:r>
          </a:p>
          <a:p>
            <a:pPr lvl="1">
              <a:lnSpc>
                <a:spcPct val="80000"/>
              </a:lnSpc>
            </a:pPr>
            <a:r>
              <a:rPr lang="en-US" sz="1600" dirty="0" smtClean="0">
                <a:solidFill>
                  <a:srgbClr val="FFFF66"/>
                </a:solidFill>
              </a:rPr>
              <a:t>Thumbnail images</a:t>
            </a:r>
          </a:p>
          <a:p>
            <a:pPr lvl="1">
              <a:lnSpc>
                <a:spcPct val="80000"/>
              </a:lnSpc>
            </a:pPr>
            <a:r>
              <a:rPr lang="en-US" sz="1600" dirty="0" smtClean="0">
                <a:solidFill>
                  <a:srgbClr val="FFFF66"/>
                </a:solidFill>
              </a:rPr>
              <a:t>Full size and/or zoomed images</a:t>
            </a:r>
          </a:p>
          <a:p>
            <a:pPr lvl="1">
              <a:lnSpc>
                <a:spcPct val="80000"/>
              </a:lnSpc>
            </a:pPr>
            <a:r>
              <a:rPr lang="en-US" sz="1600" dirty="0" smtClean="0">
                <a:solidFill>
                  <a:srgbClr val="FFFF66"/>
                </a:solidFill>
              </a:rPr>
              <a:t>Animations</a:t>
            </a:r>
          </a:p>
          <a:p>
            <a:pPr lvl="1">
              <a:lnSpc>
                <a:spcPct val="80000"/>
              </a:lnSpc>
            </a:pPr>
            <a:r>
              <a:rPr lang="en-US" sz="1600" dirty="0" smtClean="0">
                <a:solidFill>
                  <a:srgbClr val="FFFF66"/>
                </a:solidFill>
              </a:rPr>
              <a:t>Times series of radiances/brightness temperatures</a:t>
            </a:r>
          </a:p>
          <a:p>
            <a:pPr lvl="1">
              <a:lnSpc>
                <a:spcPct val="80000"/>
              </a:lnSpc>
            </a:pPr>
            <a:r>
              <a:rPr lang="en-US" sz="1600" dirty="0" smtClean="0">
                <a:solidFill>
                  <a:srgbClr val="FFFF66"/>
                </a:solidFill>
              </a:rPr>
              <a:t>Statistics of radiances/brightness temperatures</a:t>
            </a:r>
          </a:p>
          <a:p>
            <a:pPr lvl="1">
              <a:lnSpc>
                <a:spcPct val="80000"/>
              </a:lnSpc>
            </a:pPr>
            <a:r>
              <a:rPr lang="en-US" sz="1600" dirty="0" smtClean="0">
                <a:solidFill>
                  <a:srgbClr val="FFFF66"/>
                </a:solidFill>
              </a:rPr>
              <a:t>Temporal difference images</a:t>
            </a:r>
          </a:p>
          <a:p>
            <a:pPr lvl="1">
              <a:lnSpc>
                <a:spcPct val="80000"/>
              </a:lnSpc>
            </a:pPr>
            <a:r>
              <a:rPr lang="en-US" sz="1600" dirty="0" smtClean="0">
                <a:solidFill>
                  <a:srgbClr val="FFFF66"/>
                </a:solidFill>
              </a:rPr>
              <a:t>Spectral band differences</a:t>
            </a:r>
          </a:p>
          <a:p>
            <a:pPr lvl="1">
              <a:lnSpc>
                <a:spcPct val="80000"/>
              </a:lnSpc>
            </a:pPr>
            <a:r>
              <a:rPr lang="en-US" sz="1600" dirty="0" smtClean="0">
                <a:solidFill>
                  <a:srgbClr val="FFFF66"/>
                </a:solidFill>
              </a:rPr>
              <a:t>Combine images</a:t>
            </a:r>
          </a:p>
          <a:p>
            <a:pPr lvl="1">
              <a:lnSpc>
                <a:spcPct val="80000"/>
              </a:lnSpc>
            </a:pPr>
            <a:r>
              <a:rPr lang="en-US" sz="1600" dirty="0" smtClean="0">
                <a:solidFill>
                  <a:srgbClr val="FFFF66"/>
                </a:solidFill>
              </a:rPr>
              <a:t>Product generation!</a:t>
            </a:r>
          </a:p>
          <a:p>
            <a:pPr lvl="1">
              <a:lnSpc>
                <a:spcPct val="80000"/>
              </a:lnSpc>
            </a:pPr>
            <a:r>
              <a:rPr lang="en-US" sz="1600" dirty="0" smtClean="0">
                <a:solidFill>
                  <a:srgbClr val="FFFF66"/>
                </a:solidFill>
              </a:rPr>
              <a:t>Forward model “</a:t>
            </a:r>
            <a:r>
              <a:rPr lang="en-US" sz="1600" dirty="0" err="1" smtClean="0">
                <a:solidFill>
                  <a:srgbClr val="FFFF66"/>
                </a:solidFill>
              </a:rPr>
              <a:t>Calc</a:t>
            </a:r>
            <a:r>
              <a:rPr lang="en-US" sz="1600" dirty="0" smtClean="0">
                <a:solidFill>
                  <a:srgbClr val="FFFF66"/>
                </a:solidFill>
              </a:rPr>
              <a:t>” </a:t>
            </a:r>
            <a:r>
              <a:rPr lang="en-US" sz="1600" dirty="0" err="1" smtClean="0">
                <a:solidFill>
                  <a:srgbClr val="FFFF66"/>
                </a:solidFill>
              </a:rPr>
              <a:t>vs</a:t>
            </a:r>
            <a:r>
              <a:rPr lang="en-US" sz="1600" dirty="0" smtClean="0">
                <a:solidFill>
                  <a:srgbClr val="FFFF66"/>
                </a:solidFill>
              </a:rPr>
              <a:t> “</a:t>
            </a:r>
            <a:r>
              <a:rPr lang="en-US" sz="1600" dirty="0" err="1" smtClean="0">
                <a:solidFill>
                  <a:srgbClr val="FFFF66"/>
                </a:solidFill>
              </a:rPr>
              <a:t>Obs</a:t>
            </a:r>
            <a:r>
              <a:rPr lang="en-US" sz="1600" dirty="0" smtClean="0">
                <a:solidFill>
                  <a:srgbClr val="FFFF66"/>
                </a:solidFill>
              </a:rPr>
              <a:t>” information</a:t>
            </a:r>
          </a:p>
          <a:p>
            <a:pPr lvl="1">
              <a:lnSpc>
                <a:spcPct val="80000"/>
              </a:lnSpc>
            </a:pPr>
            <a:r>
              <a:rPr lang="en-US" sz="1600" dirty="0" smtClean="0">
                <a:solidFill>
                  <a:srgbClr val="FFFF66"/>
                </a:solidFill>
              </a:rPr>
              <a:t>Etc.</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Need a flexible system, which allows zooming, roaming, specialized enhancements, etc. </a:t>
            </a:r>
          </a:p>
          <a:p>
            <a:pPr lvl="1">
              <a:lnSpc>
                <a:spcPct val="80000"/>
              </a:lnSpc>
            </a:pPr>
            <a:r>
              <a:rPr lang="en-US" sz="1600" dirty="0" smtClean="0">
                <a:solidFill>
                  <a:srgbClr val="FFFF66"/>
                </a:solidFill>
              </a:rPr>
              <a:t>Hope for the best, plan for the worst.</a:t>
            </a:r>
          </a:p>
          <a:p>
            <a:pPr>
              <a:lnSpc>
                <a:spcPct val="80000"/>
              </a:lnSpc>
            </a:pPr>
            <a:endParaRPr lang="en-US" dirty="0" smtClean="0">
              <a:solidFill>
                <a:srgbClr val="FFFF66"/>
              </a:solidFill>
              <a:hlinkClick r:id="rId2"/>
            </a:endParaRPr>
          </a:p>
          <a:p>
            <a:pPr>
              <a:lnSpc>
                <a:spcPct val="80000"/>
              </a:lnSpc>
            </a:pPr>
            <a:r>
              <a:rPr lang="en-US" sz="1800" dirty="0" err="1" smtClean="0">
                <a:solidFill>
                  <a:srgbClr val="FFFF66"/>
                </a:solidFill>
              </a:rPr>
              <a:t>Suomi</a:t>
            </a:r>
            <a:r>
              <a:rPr lang="en-US" sz="1800" dirty="0" smtClean="0">
                <a:solidFill>
                  <a:srgbClr val="FFFF66"/>
                </a:solidFill>
              </a:rPr>
              <a:t> NPP shows great promise.</a:t>
            </a:r>
            <a:endParaRPr lang="en-US" sz="1600" dirty="0" smtClean="0">
              <a:solidFill>
                <a:srgbClr val="FFFF66"/>
              </a:solidFill>
            </a:endParaRPr>
          </a:p>
        </p:txBody>
      </p:sp>
    </p:spTree>
    <p:extLst>
      <p:ext uri="{BB962C8B-B14F-4D97-AF65-F5344CB8AC3E}">
        <p14:creationId xmlns:p14="http://schemas.microsoft.com/office/powerpoint/2010/main" val="2426341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Tree>
    <p:extLst>
      <p:ext uri="{BB962C8B-B14F-4D97-AF65-F5344CB8AC3E}">
        <p14:creationId xmlns:p14="http://schemas.microsoft.com/office/powerpoint/2010/main" val="5814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E54FF07-BFE0-4DBA-896A-F13F668128ED}" type="slidenum">
              <a:rPr lang="en-US" sz="1400">
                <a:solidFill>
                  <a:srgbClr val="FFFF00"/>
                </a:solidFill>
                <a:latin typeface="Times New Roman" pitchFamily="18" charset="0"/>
              </a:rPr>
              <a:pPr/>
              <a:t>57</a:t>
            </a:fld>
            <a:endParaRPr lang="en-US" sz="1400">
              <a:solidFill>
                <a:srgbClr val="FFFF00"/>
              </a:solidFill>
              <a:latin typeface="Times New Roman" pitchFamily="18" charset="0"/>
            </a:endParaRPr>
          </a:p>
        </p:txBody>
      </p:sp>
      <p:sp>
        <p:nvSpPr>
          <p:cNvPr id="16387" name="Rectangle 2"/>
          <p:cNvSpPr>
            <a:spLocks noGrp="1" noChangeArrowheads="1"/>
          </p:cNvSpPr>
          <p:nvPr>
            <p:ph type="ctrTitle"/>
          </p:nvPr>
        </p:nvSpPr>
        <p:spPr>
          <a:xfrm>
            <a:off x="685800" y="1676400"/>
            <a:ext cx="7772400" cy="1143000"/>
          </a:xfrm>
          <a:noFill/>
        </p:spPr>
        <p:txBody>
          <a:bodyPr anchor="ctr"/>
          <a:lstStyle/>
          <a:p>
            <a:pPr eaLnBrk="1" hangingPunct="1"/>
            <a:r>
              <a:rPr lang="en-US" sz="3200" dirty="0" smtClean="0"/>
              <a:t/>
            </a:r>
            <a:br>
              <a:rPr lang="en-US" sz="3200" dirty="0" smtClean="0"/>
            </a:br>
            <a:r>
              <a:rPr lang="en-US" sz="3200" dirty="0" smtClean="0"/>
              <a:t> </a:t>
            </a:r>
            <a:r>
              <a:rPr lang="en-US" sz="4000" dirty="0" smtClean="0"/>
              <a:t>Cloud and Moisture Imagery </a:t>
            </a:r>
            <a:r>
              <a:rPr lang="en-US" sz="2800" i="1" dirty="0" smtClean="0"/>
              <a:t/>
            </a:r>
            <a:br>
              <a:rPr lang="en-US" sz="2800" i="1" dirty="0" smtClean="0"/>
            </a:br>
            <a:r>
              <a:rPr lang="en-US" sz="2800" i="1" dirty="0" smtClean="0"/>
              <a:t/>
            </a:r>
            <a:br>
              <a:rPr lang="en-US" sz="2800" i="1" dirty="0" smtClean="0"/>
            </a:br>
            <a:r>
              <a:rPr lang="en-US" sz="2800" dirty="0" smtClean="0"/>
              <a:t>May 1, 2012</a:t>
            </a:r>
          </a:p>
        </p:txBody>
      </p:sp>
      <p:sp>
        <p:nvSpPr>
          <p:cNvPr id="16388" name="Rectangle 4"/>
          <p:cNvSpPr>
            <a:spLocks noChangeArrowheads="1"/>
          </p:cNvSpPr>
          <p:nvPr/>
        </p:nvSpPr>
        <p:spPr bwMode="auto">
          <a:xfrm>
            <a:off x="990600" y="3276600"/>
            <a:ext cx="731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ctr" fontAlgn="base">
              <a:lnSpc>
                <a:spcPct val="80000"/>
              </a:lnSpc>
              <a:spcBef>
                <a:spcPct val="20000"/>
              </a:spcBef>
              <a:spcAft>
                <a:spcPct val="0"/>
              </a:spcAft>
              <a:buClr>
                <a:srgbClr val="FAFD00"/>
              </a:buClr>
              <a:buSzPct val="100000"/>
              <a:buFont typeface="Symbol" pitchFamily="18" charset="2"/>
              <a:buNone/>
            </a:pPr>
            <a:r>
              <a:rPr lang="en-US" sz="2000" i="1" dirty="0">
                <a:solidFill>
                  <a:srgbClr val="F8F8F8"/>
                </a:solidFill>
                <a:ea typeface="MS PGothic" pitchFamily="34" charset="-128"/>
              </a:rPr>
              <a:t>Presented By:</a:t>
            </a:r>
            <a:r>
              <a:rPr lang="en-US" sz="2000" dirty="0">
                <a:solidFill>
                  <a:srgbClr val="F8F8F8"/>
                </a:solidFill>
                <a:ea typeface="MS PGothic" pitchFamily="34" charset="-128"/>
              </a:rPr>
              <a:t> </a:t>
            </a:r>
            <a:r>
              <a:rPr lang="en-US" dirty="0">
                <a:solidFill>
                  <a:srgbClr val="F8F8F8"/>
                </a:solidFill>
                <a:ea typeface="MS PGothic" pitchFamily="34" charset="-128"/>
              </a:rPr>
              <a:t>Tim Schmit</a:t>
            </a:r>
            <a:r>
              <a:rPr lang="en-US" dirty="0">
                <a:solidFill>
                  <a:srgbClr val="000000"/>
                </a:solidFill>
                <a:ea typeface="MS PGothic" pitchFamily="34" charset="-128"/>
              </a:rPr>
              <a:t> </a:t>
            </a:r>
            <a:r>
              <a:rPr lang="en-US" sz="2000" baseline="30000" dirty="0">
                <a:solidFill>
                  <a:srgbClr val="F8F8F8"/>
                </a:solidFill>
                <a:ea typeface="MS PGothic" pitchFamily="34" charset="-128"/>
              </a:rPr>
              <a:t>1</a:t>
            </a:r>
          </a:p>
          <a:p>
            <a:pPr marL="342900" indent="-342900" algn="ctr" fontAlgn="base">
              <a:lnSpc>
                <a:spcPct val="80000"/>
              </a:lnSpc>
              <a:spcBef>
                <a:spcPct val="20000"/>
              </a:spcBef>
              <a:spcAft>
                <a:spcPct val="0"/>
              </a:spcAft>
              <a:buClr>
                <a:srgbClr val="FAFD00"/>
              </a:buClr>
              <a:buSzPct val="100000"/>
              <a:buFont typeface="Symbol" pitchFamily="18" charset="2"/>
              <a:buNone/>
            </a:pPr>
            <a:r>
              <a:rPr lang="en-US" baseline="30000" dirty="0">
                <a:solidFill>
                  <a:srgbClr val="F8F8F8"/>
                </a:solidFill>
                <a:ea typeface="MS PGothic" pitchFamily="34" charset="-128"/>
              </a:rPr>
              <a:t>1 </a:t>
            </a:r>
            <a:r>
              <a:rPr lang="en-US" dirty="0">
                <a:solidFill>
                  <a:srgbClr val="F8F8F8"/>
                </a:solidFill>
                <a:ea typeface="MS PGothic" pitchFamily="34" charset="-128"/>
              </a:rPr>
              <a:t>NOAA/NESDIS/STAR</a:t>
            </a:r>
          </a:p>
          <a:p>
            <a:pPr marL="342900" indent="-342900" algn="ctr" fontAlgn="base">
              <a:lnSpc>
                <a:spcPct val="80000"/>
              </a:lnSpc>
              <a:spcBef>
                <a:spcPct val="20000"/>
              </a:spcBef>
              <a:spcAft>
                <a:spcPct val="0"/>
              </a:spcAft>
              <a:buClr>
                <a:srgbClr val="FAFD00"/>
              </a:buClr>
              <a:buSzPct val="100000"/>
              <a:buFont typeface="Symbol" pitchFamily="18" charset="2"/>
              <a:buNone/>
            </a:pPr>
            <a:endParaRPr lang="en-US" dirty="0">
              <a:solidFill>
                <a:srgbClr val="F8F8F8"/>
              </a:solidFill>
              <a:ea typeface="MS PGothic" pitchFamily="34" charset="-128"/>
            </a:endParaRPr>
          </a:p>
          <a:p>
            <a:pPr marL="342900" indent="-342900" algn="ctr" fontAlgn="base">
              <a:lnSpc>
                <a:spcPct val="80000"/>
              </a:lnSpc>
              <a:spcBef>
                <a:spcPct val="20000"/>
              </a:spcBef>
              <a:spcAft>
                <a:spcPct val="0"/>
              </a:spcAft>
              <a:buClr>
                <a:srgbClr val="FAFD00"/>
              </a:buClr>
              <a:buSzPct val="100000"/>
              <a:buFont typeface="Symbol" pitchFamily="18" charset="2"/>
              <a:buNone/>
            </a:pPr>
            <a:r>
              <a:rPr lang="en-US" dirty="0">
                <a:solidFill>
                  <a:srgbClr val="F8F8F8"/>
                </a:solidFill>
                <a:ea typeface="MS PGothic" pitchFamily="34" charset="-128"/>
              </a:rPr>
              <a:t>Thanks to the whole imagery </a:t>
            </a:r>
            <a:r>
              <a:rPr lang="en-US" dirty="0" smtClean="0">
                <a:solidFill>
                  <a:srgbClr val="F8F8F8"/>
                </a:solidFill>
                <a:ea typeface="MS PGothic" pitchFamily="34" charset="-128"/>
              </a:rPr>
              <a:t>team and all who gave inputs!</a:t>
            </a:r>
            <a:endParaRPr lang="en-US" dirty="0">
              <a:solidFill>
                <a:srgbClr val="F8F8F8"/>
              </a:solidFill>
              <a:ea typeface="MS PGothic" pitchFamily="3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11587"/>
            <a:ext cx="9144000" cy="1284413"/>
          </a:xfrm>
          <a:prstGeom prst="rect">
            <a:avLst/>
          </a:prstGeom>
        </p:spPr>
      </p:pic>
      <p:sp>
        <p:nvSpPr>
          <p:cNvPr id="3" name="Rectangle 2"/>
          <p:cNvSpPr/>
          <p:nvPr/>
        </p:nvSpPr>
        <p:spPr>
          <a:xfrm>
            <a:off x="762000" y="4876800"/>
            <a:ext cx="4038600" cy="1143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953000" y="4876800"/>
            <a:ext cx="4114800" cy="1143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38200" y="4953000"/>
            <a:ext cx="13716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286000" y="4953000"/>
            <a:ext cx="24765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84750" y="4953000"/>
            <a:ext cx="13716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32550" y="4953000"/>
            <a:ext cx="24765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90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4" grpId="0" animBg="1"/>
      <p:bldP spid="9"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6</a:t>
            </a:fld>
            <a:endParaRPr lang="en-US" smtClean="0">
              <a:solidFill>
                <a:srgbClr val="000000"/>
              </a:solidFill>
            </a:endParaRPr>
          </a:p>
        </p:txBody>
      </p:sp>
    </p:spTree>
    <p:extLst>
      <p:ext uri="{BB962C8B-B14F-4D97-AF65-F5344CB8AC3E}">
        <p14:creationId xmlns:p14="http://schemas.microsoft.com/office/powerpoint/2010/main" val="68968265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flowchart for generating CMIP</a:t>
            </a:r>
          </a:p>
        </p:txBody>
      </p:sp>
      <p:sp>
        <p:nvSpPr>
          <p:cNvPr id="4" name="Slide Number Placeholder 3"/>
          <p:cNvSpPr>
            <a:spLocks noGrp="1"/>
          </p:cNvSpPr>
          <p:nvPr>
            <p:ph type="sldNum" sz="quarter" idx="11"/>
          </p:nvPr>
        </p:nvSpPr>
        <p:spPr/>
        <p:txBody>
          <a:bodyPr/>
          <a:lstStyle/>
          <a:p>
            <a:fld id="{4C8C753B-70EA-43BF-845F-AC999291E560}" type="slidenum">
              <a:rPr lang="en-US" smtClean="0"/>
              <a:pPr/>
              <a:t>7</a:t>
            </a:fld>
            <a:endParaRPr lang="en-US"/>
          </a:p>
        </p:txBody>
      </p:sp>
      <p:pic>
        <p:nvPicPr>
          <p:cNvPr id="1026" name="Picture 2" descr="wendy_flow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828" y="1370212"/>
            <a:ext cx="6360972" cy="54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212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Down-scaling</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395"/>
            <a:ext cx="9144000" cy="5422605"/>
          </a:xfrm>
          <a:prstGeom prst="rect">
            <a:avLst/>
          </a:prstGeom>
        </p:spPr>
      </p:pic>
    </p:spTree>
    <p:extLst>
      <p:ext uri="{BB962C8B-B14F-4D97-AF65-F5344CB8AC3E}">
        <p14:creationId xmlns:p14="http://schemas.microsoft.com/office/powerpoint/2010/main" val="1513213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Down-scaling</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395"/>
            <a:ext cx="9144000" cy="5422605"/>
          </a:xfrm>
          <a:prstGeom prst="rect">
            <a:avLst/>
          </a:prstGeom>
        </p:spPr>
      </p:pic>
    </p:spTree>
    <p:extLst>
      <p:ext uri="{BB962C8B-B14F-4D97-AF65-F5344CB8AC3E}">
        <p14:creationId xmlns:p14="http://schemas.microsoft.com/office/powerpoint/2010/main" val="3099269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2">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Custom 2">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20459</TotalTime>
  <Words>2091</Words>
  <Application>Microsoft Office PowerPoint</Application>
  <PresentationFormat>On-screen Show (4:3)</PresentationFormat>
  <Paragraphs>454</Paragraphs>
  <Slides>57</Slides>
  <Notes>18</Notes>
  <HiddenSlides>0</HiddenSlides>
  <MMClips>0</MMClips>
  <ScaleCrop>false</ScaleCrop>
  <HeadingPairs>
    <vt:vector size="4" baseType="variant">
      <vt:variant>
        <vt:lpstr>Theme</vt:lpstr>
      </vt:variant>
      <vt:variant>
        <vt:i4>13</vt:i4>
      </vt:variant>
      <vt:variant>
        <vt:lpstr>Slide Titles</vt:lpstr>
      </vt:variant>
      <vt:variant>
        <vt:i4>57</vt:i4>
      </vt:variant>
    </vt:vector>
  </HeadingPairs>
  <TitlesOfParts>
    <vt:vector size="70" baseType="lpstr">
      <vt:lpstr>Office Theme</vt:lpstr>
      <vt:lpstr>2_NOAA</vt:lpstr>
      <vt:lpstr>1_Office Theme</vt:lpstr>
      <vt:lpstr>2_Office Theme</vt:lpstr>
      <vt:lpstr>3_Office Theme</vt:lpstr>
      <vt:lpstr>1_Default Design</vt:lpstr>
      <vt:lpstr>4_Office Theme</vt:lpstr>
      <vt:lpstr>5_Office Theme</vt:lpstr>
      <vt:lpstr>2_Default Design</vt:lpstr>
      <vt:lpstr>3_NOAA</vt:lpstr>
      <vt:lpstr>3_Default Design</vt:lpstr>
      <vt:lpstr>Orbit</vt:lpstr>
      <vt:lpstr>6_Office Theme</vt:lpstr>
      <vt:lpstr>  Cloud and Moisture Imagery     May 1, 2012</vt:lpstr>
      <vt:lpstr>PowerPoint Presentation</vt:lpstr>
      <vt:lpstr>Products</vt:lpstr>
      <vt:lpstr>Requirements – Cloud and Moisture Imagery </vt:lpstr>
      <vt:lpstr>ABI Visible/Near-IR Bands</vt:lpstr>
      <vt:lpstr>ABI IR Bands</vt:lpstr>
      <vt:lpstr>High level flowchart for generating CMIP</vt:lpstr>
      <vt:lpstr>Down-scaling</vt:lpstr>
      <vt:lpstr>Down-scaling</vt:lpstr>
      <vt:lpstr>Down-scaling</vt:lpstr>
      <vt:lpstr>Dataset Re-delivery</vt:lpstr>
      <vt:lpstr>Dataset Re-delivery (meso-scale)</vt:lpstr>
      <vt:lpstr>Dataset Re-delivery</vt:lpstr>
      <vt:lpstr>Dataset Re-delivery</vt:lpstr>
      <vt:lpstr>ABI WES</vt:lpstr>
      <vt:lpstr>ABI in AWIPS</vt:lpstr>
      <vt:lpstr>PowerPoint Presentation</vt:lpstr>
      <vt:lpstr>PowerPoint Presentation</vt:lpstr>
      <vt:lpstr>PowerPoint Presentation</vt:lpstr>
      <vt:lpstr>PowerPoint Presentation</vt:lpstr>
      <vt:lpstr>PowerPoint Presentation</vt:lpstr>
      <vt:lpstr>PowerPoint Presentation</vt:lpstr>
      <vt:lpstr> Routine Validation Tools</vt:lpstr>
      <vt:lpstr>Example CMIP Output ABI bands in McIDAS-V</vt:lpstr>
      <vt:lpstr> ”Deep-Dive”  Validation Tools</vt:lpstr>
      <vt:lpstr>Transect (Mcidas-V)</vt:lpstr>
      <vt:lpstr>Interactive Scatter plot  and Statistics</vt:lpstr>
      <vt:lpstr>PowerPoint Presentation</vt:lpstr>
      <vt:lpstr>PowerPoint Presentation</vt:lpstr>
      <vt:lpstr>PowerPoint Presentation</vt:lpstr>
      <vt:lpstr>PowerPoint Presentation</vt:lpstr>
      <vt:lpstr>In ABI FGF (137W)</vt:lpstr>
      <vt:lpstr>PowerPoint Presentation</vt:lpstr>
      <vt:lpstr>Suomi NPP Imagery EDR Team</vt:lpstr>
      <vt:lpstr>VIIRS EDR Imagery Team</vt:lpstr>
      <vt:lpstr>Suomi NPP Imagery Team page http://rammb.cira.colostate.edu/projects/npp/</vt:lpstr>
      <vt:lpstr>PowerPoint Presentation</vt:lpstr>
      <vt:lpstr>VIIRS Imagery Examples:      Tropical Cyclone Giovanna  east of Madagascar  13 February 2012 at 0947 UTC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VIIRS Band I05 (11 µm), 4/14/2012, 1925Z</vt:lpstr>
      <vt:lpstr>VIIRS Band I01 (0.64µm), 4/14/2012, 1925Z</vt:lpstr>
      <vt:lpstr>VIIRS DNB, 4/15/2012, 0743Z</vt:lpstr>
      <vt:lpstr>Suomi NPP VIIRS AWIPS</vt:lpstr>
      <vt:lpstr>Midwest storms (3/2/2012) Convection, SVM05</vt:lpstr>
      <vt:lpstr>Midwest storms (3/2/2012) Wisconsin snow storm, SVM05</vt:lpstr>
      <vt:lpstr>PowerPoint Presentation</vt:lpstr>
      <vt:lpstr>PowerPoint Presentation</vt:lpstr>
      <vt:lpstr>Summary</vt:lpstr>
      <vt:lpstr>PowerPoint Presentation</vt:lpstr>
      <vt:lpstr>  Cloud and Moisture Imagery   May 1, 2012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37</cp:revision>
  <dcterms:created xsi:type="dcterms:W3CDTF">2012-04-11T13:15:38Z</dcterms:created>
  <dcterms:modified xsi:type="dcterms:W3CDTF">2012-04-25T20:27:31Z</dcterms:modified>
</cp:coreProperties>
</file>